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7" r:id="rId2"/>
    <p:sldId id="269" r:id="rId3"/>
    <p:sldId id="270" r:id="rId4"/>
    <p:sldId id="259" r:id="rId5"/>
    <p:sldId id="260" r:id="rId6"/>
    <p:sldId id="261" r:id="rId7"/>
    <p:sldId id="262" r:id="rId8"/>
    <p:sldId id="288" r:id="rId9"/>
    <p:sldId id="289" r:id="rId10"/>
    <p:sldId id="290" r:id="rId11"/>
    <p:sldId id="291" r:id="rId12"/>
    <p:sldId id="263" r:id="rId13"/>
    <p:sldId id="264" r:id="rId14"/>
    <p:sldId id="265" r:id="rId15"/>
    <p:sldId id="266" r:id="rId16"/>
    <p:sldId id="267" r:id="rId17"/>
    <p:sldId id="287" r:id="rId18"/>
    <p:sldId id="268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16EA-0382-45C2-BCC2-E394384054DA}" type="datetimeFigureOut">
              <a:rPr lang="el-GR" smtClean="0"/>
              <a:t>10/5/2016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1EDAD-5C65-4879-BA31-F5E5DD958D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03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05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1EDAD-5C65-4879-BA31-F5E5DD958DAE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01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24/1/2013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04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24/1/2013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4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24/1/2013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24/1/2013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6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24/1/2013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84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24/1/2013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24/1/2013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5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24/1/2013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6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24/1/2013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6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24/1/2013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2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24/1/2013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7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24/1/2013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46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419872" y="5589240"/>
            <a:ext cx="5728415" cy="744488"/>
          </a:xfrm>
        </p:spPr>
        <p:txBody>
          <a:bodyPr/>
          <a:lstStyle/>
          <a:p>
            <a:pPr algn="ctr"/>
            <a:r>
              <a:rPr lang="el-GR" dirty="0" smtClean="0">
                <a:latin typeface="Book Antiqua" pitchFamily="18" charset="0"/>
              </a:rPr>
              <a:t>ΠΛΩΤΑΡΧΗΣ 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l-GR" dirty="0" smtClean="0">
                <a:latin typeface="Book Antiqua" pitchFamily="18" charset="0"/>
              </a:rPr>
              <a:t>(Μ) 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l-GR" dirty="0" smtClean="0">
                <a:latin typeface="Book Antiqua" pitchFamily="18" charset="0"/>
              </a:rPr>
              <a:t>Γ.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l-GR" dirty="0" smtClean="0">
                <a:latin typeface="Book Antiqua" pitchFamily="18" charset="0"/>
              </a:rPr>
              <a:t>ΠΕΤΡΟΠΟΥΛΟΣ 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l-GR" dirty="0" smtClean="0">
                <a:latin typeface="Book Antiqua" pitchFamily="18" charset="0"/>
              </a:rPr>
              <a:t>Π.Ν.</a:t>
            </a:r>
            <a:endParaRPr lang="el-GR" dirty="0">
              <a:latin typeface="Book Antiqua" pitchFamily="18" charset="0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683568" y="2132856"/>
            <a:ext cx="7772400" cy="1470025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latin typeface="Book Antiqua" pitchFamily="18" charset="0"/>
              </a:rPr>
              <a:t>SEAKEEPING</a:t>
            </a:r>
            <a:endParaRPr lang="en-GB">
              <a:ln w="5000" cmpd="sng">
                <a:solidFill>
                  <a:srgbClr val="6EA0B0">
                    <a:tint val="80000"/>
                    <a:shade val="99000"/>
                    <a:satMod val="500000"/>
                  </a:srgbClr>
                </a:solidFill>
                <a:prstDash val="solid"/>
              </a:ln>
              <a:gradFill>
                <a:gsLst>
                  <a:gs pos="0">
                    <a:srgbClr val="6EA0B0">
                      <a:tint val="63000"/>
                      <a:satMod val="255000"/>
                    </a:srgbClr>
                  </a:gs>
                  <a:gs pos="9000">
                    <a:srgbClr val="6EA0B0">
                      <a:tint val="63000"/>
                      <a:satMod val="255000"/>
                    </a:srgbClr>
                  </a:gs>
                  <a:gs pos="53000">
                    <a:srgbClr val="6EA0B0">
                      <a:shade val="60000"/>
                      <a:satMod val="100000"/>
                    </a:srgbClr>
                  </a:gs>
                  <a:gs pos="90000">
                    <a:srgbClr val="6EA0B0">
                      <a:tint val="63000"/>
                      <a:satMod val="255000"/>
                    </a:srgbClr>
                  </a:gs>
                  <a:gs pos="100000">
                    <a:srgbClr val="6EA0B0">
                      <a:tint val="63000"/>
                      <a:satMod val="255000"/>
                    </a:srgb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491880" y="3468324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3</a:t>
            </a:r>
            <a:r>
              <a:rPr lang="el-GR" sz="2000" b="1" cap="all" baseline="30000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Η</a:t>
            </a:r>
            <a:r>
              <a:rPr lang="el-GR" sz="20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</a:rPr>
              <a:t>  ΠΑΡΟΥΣΙΑΣΗ</a:t>
            </a:r>
            <a:endParaRPr lang="el-GR" sz="2000" dirty="0">
              <a:solidFill>
                <a:prstClr val="white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10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graphicFrame>
        <p:nvGraphicFramePr>
          <p:cNvPr id="8" name="Θέση περιεχομένου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443752"/>
              </p:ext>
            </p:extLst>
          </p:nvPr>
        </p:nvGraphicFramePr>
        <p:xfrm>
          <a:off x="899592" y="1628800"/>
          <a:ext cx="7467600" cy="41764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53540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2800" u="none" strike="noStrike" dirty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DDG-51 ARLEIGH BURKE CLASS</a:t>
                      </a:r>
                      <a:endParaRPr lang="en-GB" sz="2800" b="1" i="1" u="none" strike="noStrike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5513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Book Antiqua" pitchFamily="18" charset="0"/>
                        </a:rPr>
                        <a:t>PITCH RESPONSE 10 Kts</a:t>
                      </a:r>
                      <a:r>
                        <a:rPr lang="en-US" sz="1600" u="none" strike="noStrike" dirty="0" smtClean="0">
                          <a:effectLst/>
                          <a:latin typeface="Book Antiqua" pitchFamily="18" charset="0"/>
                        </a:rPr>
                        <a:t>, HEAD </a:t>
                      </a:r>
                      <a:r>
                        <a:rPr lang="en-US" sz="1600" u="none" strike="noStrike" dirty="0">
                          <a:effectLst/>
                          <a:latin typeface="Book Antiqua" pitchFamily="18" charset="0"/>
                        </a:rPr>
                        <a:t>SEAS (</a:t>
                      </a:r>
                      <a:r>
                        <a:rPr lang="en-US" sz="1600" u="none" strike="noStrike" dirty="0" err="1">
                          <a:effectLst/>
                          <a:latin typeface="Book Antiqua" pitchFamily="18" charset="0"/>
                        </a:rPr>
                        <a:t>deg</a:t>
                      </a:r>
                      <a:r>
                        <a:rPr lang="en-US" sz="1600" u="none" strike="noStrike" dirty="0">
                          <a:effectLst/>
                          <a:latin typeface="Book Antiqua" pitchFamily="18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551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  <a:latin typeface="Book Antiqua" pitchFamily="18" charset="0"/>
                        </a:rPr>
                        <a:t>Tp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  <a:latin typeface="Book Antiqua" pitchFamily="18" charset="0"/>
                        </a:rPr>
                        <a:t>Hs</a:t>
                      </a:r>
                      <a:r>
                        <a:rPr lang="en-GB" sz="1600" u="none" strike="noStrike" dirty="0">
                          <a:effectLst/>
                          <a:latin typeface="Book Antiqua" pitchFamily="18" charset="0"/>
                        </a:rPr>
                        <a:t>=1m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  <a:latin typeface="Book Antiqua" pitchFamily="18" charset="0"/>
                        </a:rPr>
                        <a:t>Hs</a:t>
                      </a:r>
                      <a:r>
                        <a:rPr lang="en-GB" sz="1600" u="none" strike="noStrike" dirty="0">
                          <a:effectLst/>
                          <a:latin typeface="Book Antiqua" pitchFamily="18" charset="0"/>
                        </a:rPr>
                        <a:t>=2m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Book Antiqua" pitchFamily="18" charset="0"/>
                        </a:rPr>
                        <a:t>Hs=3m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Book Antiqua" pitchFamily="18" charset="0"/>
                        </a:rPr>
                        <a:t>Hs=4m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51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9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Book Antiqua" pitchFamily="18" charset="0"/>
                        </a:rPr>
                        <a:t>0.38</a:t>
                      </a:r>
                      <a:endParaRPr lang="el-GR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Book Antiqua" pitchFamily="18" charset="0"/>
                        </a:rPr>
                        <a:t>0.76</a:t>
                      </a:r>
                      <a:endParaRPr lang="el-GR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1.13</a:t>
                      </a:r>
                      <a:endParaRPr lang="el-GR" sz="1600" b="0" i="1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1.51</a:t>
                      </a:r>
                      <a:endParaRPr lang="el-GR" sz="1600" b="0" i="1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51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11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Book Antiqua" pitchFamily="18" charset="0"/>
                        </a:rPr>
                        <a:t>0.39</a:t>
                      </a:r>
                      <a:endParaRPr lang="el-GR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Book Antiqua" pitchFamily="18" charset="0"/>
                        </a:rPr>
                        <a:t>0.78</a:t>
                      </a:r>
                      <a:endParaRPr lang="el-GR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Book Antiqua" pitchFamily="18" charset="0"/>
                        </a:rPr>
                        <a:t>1.17</a:t>
                      </a:r>
                      <a:endParaRPr lang="el-GR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1.56</a:t>
                      </a:r>
                      <a:endParaRPr lang="el-GR" sz="1600" b="0" i="1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51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13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0.36</a:t>
                      </a:r>
                      <a:endParaRPr lang="el-GR" sz="1600" b="0" i="1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Book Antiqua" pitchFamily="18" charset="0"/>
                        </a:rPr>
                        <a:t>0.72</a:t>
                      </a:r>
                      <a:endParaRPr lang="el-GR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Book Antiqua" pitchFamily="18" charset="0"/>
                        </a:rPr>
                        <a:t>1.08</a:t>
                      </a:r>
                      <a:endParaRPr lang="el-GR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1.44</a:t>
                      </a:r>
                      <a:endParaRPr lang="el-GR" sz="1600" b="0" i="1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51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15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0.32</a:t>
                      </a:r>
                      <a:endParaRPr lang="el-GR" sz="1600" b="0" i="1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0.64</a:t>
                      </a:r>
                      <a:endParaRPr lang="el-GR" sz="1600" b="0" i="1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Book Antiqua" pitchFamily="18" charset="0"/>
                        </a:rPr>
                        <a:t>0.96</a:t>
                      </a:r>
                      <a:endParaRPr lang="el-GR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1.28</a:t>
                      </a:r>
                      <a:endParaRPr lang="el-GR" sz="1600" b="0" i="1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51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17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0.28</a:t>
                      </a:r>
                      <a:endParaRPr lang="el-GR" sz="1600" b="0" i="1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0.56</a:t>
                      </a:r>
                      <a:endParaRPr lang="el-GR" sz="1600" b="0" i="1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Book Antiqua" pitchFamily="18" charset="0"/>
                        </a:rPr>
                        <a:t>0.85</a:t>
                      </a:r>
                      <a:endParaRPr lang="el-GR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Book Antiqua" pitchFamily="18" charset="0"/>
                        </a:rPr>
                        <a:t>1.13</a:t>
                      </a:r>
                      <a:endParaRPr lang="el-GR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513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19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0.25</a:t>
                      </a:r>
                      <a:endParaRPr lang="el-GR" sz="1600" b="0" i="1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Book Antiqua" pitchFamily="18" charset="0"/>
                        </a:rPr>
                        <a:t>0.49</a:t>
                      </a:r>
                      <a:endParaRPr lang="el-GR" sz="1600" b="0" i="1" u="none" strike="noStrike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Book Antiqua" pitchFamily="18" charset="0"/>
                        </a:rPr>
                        <a:t>0.74</a:t>
                      </a:r>
                      <a:endParaRPr lang="el-GR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Book Antiqua" pitchFamily="18" charset="0"/>
                        </a:rPr>
                        <a:t>0.99</a:t>
                      </a:r>
                      <a:endParaRPr lang="el-GR" sz="1600" b="0" i="1" u="none" strike="noStrike" dirty="0"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ΑΣΚΗΣΗ</a:t>
            </a:r>
            <a:endParaRPr lang="el-GR" sz="2800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556792"/>
                <a:ext cx="8964488" cy="4896544"/>
              </a:xfrm>
            </p:spPr>
            <p:txBody>
              <a:bodyPr>
                <a:normAutofit/>
              </a:bodyPr>
              <a:lstStyle/>
              <a:p>
                <a:r>
                  <a:rPr lang="el-GR" sz="2800" dirty="0" smtClean="0">
                    <a:latin typeface="Book Antiqua" pitchFamily="18" charset="0"/>
                  </a:rPr>
                  <a:t>Μια Φ/Γ </a:t>
                </a:r>
                <a:r>
                  <a:rPr lang="el-GR" sz="2800" dirty="0">
                    <a:latin typeface="Book Antiqua" pitchFamily="18" charset="0"/>
                  </a:rPr>
                  <a:t>συναντά μετωπικούς κυματισμούς σημαντικού ύψους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𝐻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l-GR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</m:sSub>
                    <m:r>
                      <a:rPr lang="el-GR" sz="2800" i="1">
                        <a:latin typeface="Cambria Math"/>
                      </a:rPr>
                      <m:t>=</m:t>
                    </m:r>
                    <m:r>
                      <a:rPr lang="el-GR" sz="2800" b="0" i="0" smtClean="0">
                        <a:latin typeface="Cambria Math"/>
                      </a:rPr>
                      <m:t>4</m:t>
                    </m:r>
                    <m:r>
                      <a:rPr lang="el-GR" sz="2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m</m:t>
                    </m:r>
                  </m:oMath>
                </a14:m>
                <a:r>
                  <a:rPr lang="el-GR" sz="2800" dirty="0"/>
                  <a:t>. </a:t>
                </a:r>
                <a:r>
                  <a:rPr lang="el-GR" sz="2800" dirty="0">
                    <a:latin typeface="Book Antiqua" pitchFamily="18" charset="0"/>
                  </a:rPr>
                  <a:t>Αν είναι γνωστό ότι η τιμή των κατακόρυφων αποκρίσεων </a:t>
                </a:r>
                <a:r>
                  <a:rPr lang="en-US" sz="2800" dirty="0">
                    <a:latin typeface="Book Antiqua" pitchFamily="18" charset="0"/>
                  </a:rPr>
                  <a:t>heave </a:t>
                </a:r>
                <a:r>
                  <a:rPr lang="el-GR" sz="2800" dirty="0">
                    <a:latin typeface="Book Antiqua" pitchFamily="18" charset="0"/>
                  </a:rPr>
                  <a:t>και </a:t>
                </a:r>
                <a:r>
                  <a:rPr lang="en-US" sz="2800" dirty="0">
                    <a:latin typeface="Book Antiqua" pitchFamily="18" charset="0"/>
                  </a:rPr>
                  <a:t>pitch </a:t>
                </a:r>
                <a:r>
                  <a:rPr lang="el-GR" sz="2800" dirty="0">
                    <a:latin typeface="Book Antiqua" pitchFamily="18" charset="0"/>
                  </a:rPr>
                  <a:t>για μετωπικούς κυματισμούς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𝐻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l-GR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</m:sSub>
                    <m:r>
                      <a:rPr lang="el-GR" sz="2800" i="1">
                        <a:latin typeface="Cambria Math"/>
                      </a:rPr>
                      <m:t>=1 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l-GR" sz="2800" dirty="0">
                    <a:latin typeface="Book Antiqua" pitchFamily="18" charset="0"/>
                  </a:rPr>
                  <a:t>είναι</a:t>
                </a:r>
                <a:r>
                  <a:rPr lang="el-GR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l-GR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800" i="1">
                        <a:latin typeface="Cambria Math"/>
                      </a:rPr>
                      <m:t>=</m:t>
                    </m:r>
                    <m:r>
                      <a:rPr lang="el-GR" sz="2800" b="0" i="1" smtClean="0">
                        <a:latin typeface="Cambria Math"/>
                      </a:rPr>
                      <m:t>0</m:t>
                    </m:r>
                    <m:r>
                      <a:rPr lang="el-GR" sz="2800" i="1">
                        <a:latin typeface="Cambria Math"/>
                      </a:rPr>
                      <m:t>.</m:t>
                    </m:r>
                    <m:r>
                      <a:rPr lang="el-GR" sz="2800" b="0" i="1" smtClean="0">
                        <a:latin typeface="Cambria Math"/>
                      </a:rPr>
                      <m:t>35</m:t>
                    </m:r>
                    <m:r>
                      <a:rPr lang="el-GR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l-GR" sz="2800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l-GR" sz="28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l-GR" sz="2800" i="1">
                        <a:latin typeface="Cambria Math"/>
                      </a:rPr>
                      <m:t>=</m:t>
                    </m:r>
                    <m:r>
                      <a:rPr lang="el-GR" sz="2800" b="0" i="1" smtClean="0">
                        <a:latin typeface="Cambria Math"/>
                      </a:rPr>
                      <m:t>0.3</m:t>
                    </m:r>
                    <m:r>
                      <a:rPr lang="el-GR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𝑑𝑒𝑔</m:t>
                    </m:r>
                  </m:oMath>
                </a14:m>
                <a:r>
                  <a:rPr lang="en-US" sz="2800" dirty="0"/>
                  <a:t> </a:t>
                </a:r>
                <a:r>
                  <a:rPr lang="el-GR" sz="2800" dirty="0">
                    <a:latin typeface="Book Antiqua" pitchFamily="18" charset="0"/>
                  </a:rPr>
                  <a:t>αντίστοιχα </a:t>
                </a:r>
                <a:r>
                  <a:rPr lang="el-GR" sz="2800" dirty="0" smtClean="0">
                    <a:latin typeface="Book Antiqua" pitchFamily="18" charset="0"/>
                  </a:rPr>
                  <a:t>υπολογίστε </a:t>
                </a:r>
                <a:r>
                  <a:rPr lang="el-GR" sz="2800" dirty="0">
                    <a:latin typeface="Book Antiqua" pitchFamily="18" charset="0"/>
                  </a:rPr>
                  <a:t>τα </a:t>
                </a:r>
                <a:r>
                  <a:rPr lang="en-US" sz="2800" dirty="0">
                    <a:latin typeface="Book Antiqua" pitchFamily="18" charset="0"/>
                  </a:rPr>
                  <a:t>heave </a:t>
                </a:r>
                <a:r>
                  <a:rPr lang="el-GR" sz="2800" dirty="0">
                    <a:latin typeface="Book Antiqua" pitchFamily="18" charset="0"/>
                  </a:rPr>
                  <a:t>και </a:t>
                </a:r>
                <a:r>
                  <a:rPr lang="en-US" sz="2800" dirty="0">
                    <a:latin typeface="Book Antiqua" pitchFamily="18" charset="0"/>
                  </a:rPr>
                  <a:t>pitch</a:t>
                </a:r>
                <a:r>
                  <a:rPr lang="el-GR" sz="2800" dirty="0">
                    <a:latin typeface="Book Antiqua" pitchFamily="18" charset="0"/>
                  </a:rPr>
                  <a:t> στους κυματισμούς που συναντά το πλοίο</a:t>
                </a:r>
                <a:r>
                  <a:rPr lang="el-GR" sz="2800" dirty="0" smtClean="0">
                    <a:latin typeface="Book Antiqua" pitchFamily="18" charset="0"/>
                  </a:rPr>
                  <a:t>. Να ληφθεί υπόψη η γραμμικότητα των κατακόρυφων κινήσεων.</a:t>
                </a:r>
                <a:endParaRPr lang="el-GR" sz="28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56792"/>
                <a:ext cx="8964488" cy="4896544"/>
              </a:xfrm>
              <a:blipFill rotWithShape="1">
                <a:blip r:embed="rId2"/>
                <a:stretch>
                  <a:fillRect l="-272" t="-1244" r="-21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11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2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ΤΥΧΑΙΑ ΣΥΜΒΑΝΤΑ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Δεν είναι συνεχείς συναρτήσεις του χρόνου (</a:t>
            </a:r>
            <a:r>
              <a:rPr lang="el-GR" sz="2800" dirty="0" smtClean="0">
                <a:solidFill>
                  <a:srgbClr val="FFC000"/>
                </a:solidFill>
                <a:latin typeface="Book Antiqua" pitchFamily="18" charset="0"/>
              </a:rPr>
              <a:t>δεν συμβαίνουν πάντα</a:t>
            </a:r>
            <a:r>
              <a:rPr lang="el-GR" sz="2800" dirty="0" smtClean="0">
                <a:latin typeface="Book Antiqua" pitchFamily="18" charset="0"/>
              </a:rPr>
              <a:t>).</a:t>
            </a:r>
            <a:endParaRPr lang="en-US" sz="2800" dirty="0" smtClean="0">
              <a:latin typeface="Book Antiqua" pitchFamily="18" charset="0"/>
            </a:endParaRPr>
          </a:p>
          <a:p>
            <a:pPr marL="36576" indent="0">
              <a:buNone/>
            </a:pPr>
            <a:endParaRPr lang="el-GR" sz="2800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n-US" sz="2800" dirty="0" smtClean="0">
                <a:latin typeface="Book Antiqua" pitchFamily="18" charset="0"/>
              </a:rPr>
              <a:t>	Slamming (bow-flare)</a:t>
            </a:r>
          </a:p>
          <a:p>
            <a:pPr marL="36576" indent="0">
              <a:buNone/>
            </a:pPr>
            <a:r>
              <a:rPr lang="en-US" sz="2800" dirty="0" smtClean="0">
                <a:latin typeface="Book Antiqua" pitchFamily="18" charset="0"/>
              </a:rPr>
              <a:t>	Deck wetness</a:t>
            </a:r>
          </a:p>
          <a:p>
            <a:pPr marL="36576" indent="0">
              <a:buNone/>
            </a:pPr>
            <a:r>
              <a:rPr lang="en-US" sz="2800" dirty="0" smtClean="0">
                <a:latin typeface="Book Antiqua" pitchFamily="18" charset="0"/>
              </a:rPr>
              <a:t>	Bow emergence</a:t>
            </a:r>
          </a:p>
          <a:p>
            <a:pPr marL="36576" indent="0">
              <a:buNone/>
            </a:pPr>
            <a:r>
              <a:rPr lang="en-US" sz="2800" dirty="0" smtClean="0">
                <a:latin typeface="Book Antiqua" pitchFamily="18" charset="0"/>
              </a:rPr>
              <a:t>	Propeller emergence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12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Β</a:t>
            </a:r>
            <a:r>
              <a:rPr lang="en-US" sz="2800" dirty="0" err="1" smtClean="0">
                <a:latin typeface="Book Antiqua" pitchFamily="18" charset="0"/>
              </a:rPr>
              <a:t>ow</a:t>
            </a:r>
            <a:r>
              <a:rPr lang="en-US" sz="2800" dirty="0" smtClean="0">
                <a:latin typeface="Book Antiqua" pitchFamily="18" charset="0"/>
              </a:rPr>
              <a:t> Slamming</a:t>
            </a:r>
            <a:r>
              <a:rPr lang="el-GR" sz="2800" dirty="0" smtClean="0">
                <a:latin typeface="Book Antiqua" pitchFamily="18" charset="0"/>
              </a:rPr>
              <a:t> (Σφυρόκρουση πυθμένα)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7467600" cy="5335202"/>
              </a:xfrm>
            </p:spPr>
            <p:txBody>
              <a:bodyPr numCol="1">
                <a:noAutofit/>
              </a:bodyPr>
              <a:lstStyle/>
              <a:p>
                <a:r>
                  <a:rPr lang="el-GR" sz="2800" dirty="0" smtClean="0">
                    <a:latin typeface="Book Antiqua" pitchFamily="18" charset="0"/>
                  </a:rPr>
                  <a:t>Η τρόπιδα </a:t>
                </a:r>
                <a:r>
                  <a:rPr lang="el-GR" sz="2800" dirty="0">
                    <a:latin typeface="Book Antiqua" pitchFamily="18" charset="0"/>
                  </a:rPr>
                  <a:t>του πλοίου εξέρχεται από το νερό και ακολούθως βυθίζεται </a:t>
                </a:r>
                <a:r>
                  <a:rPr lang="el-GR" sz="2800" dirty="0" smtClean="0">
                    <a:latin typeface="Book Antiqua" pitchFamily="18" charset="0"/>
                  </a:rPr>
                  <a:t>βίαια.</a:t>
                </a:r>
              </a:p>
              <a:p>
                <a:r>
                  <a:rPr lang="el-GR" sz="2800" dirty="0" smtClean="0">
                    <a:latin typeface="Book Antiqua" pitchFamily="18" charset="0"/>
                  </a:rPr>
                  <a:t>Συνδυασμός σχετικής κίνησης (ανάδυση) της πλώρης και ταχύτητας εισόδου στο νερό.</a:t>
                </a:r>
              </a:p>
              <a:p>
                <a:pPr marL="36576" indent="0">
                  <a:buNone/>
                </a:pPr>
                <a:r>
                  <a:rPr lang="en-GB" sz="2800" dirty="0" smtClean="0">
                    <a:latin typeface="Book Antiqua" pitchFamily="18" charset="0"/>
                  </a:rPr>
                  <a:t> </a:t>
                </a:r>
                <a:r>
                  <a:rPr lang="el-GR" sz="2800" dirty="0" smtClean="0">
                    <a:latin typeface="Book Antiqua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</a:rPr>
                      <m:t>𝑉</m:t>
                    </m:r>
                    <m:r>
                      <a:rPr lang="el-GR" sz="2800" i="1">
                        <a:latin typeface="Cambria Math"/>
                      </a:rPr>
                      <m:t> </m:t>
                    </m:r>
                    <m:r>
                      <a:rPr lang="el-GR" sz="2800" i="1">
                        <a:latin typeface="Cambria Math"/>
                      </a:rPr>
                      <m:t>𝑡h</m:t>
                    </m:r>
                    <m:r>
                      <a:rPr lang="el-GR" sz="2800" i="1">
                        <a:latin typeface="Cambria Math"/>
                      </a:rPr>
                      <m:t>=3.66×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/>
                              </a:rPr>
                              <m:t>𝐿𝑏𝑝</m:t>
                            </m:r>
                          </m:num>
                          <m:den>
                            <m:r>
                              <a:rPr lang="el-GR" sz="2800" i="1">
                                <a:latin typeface="Cambria Math"/>
                              </a:rPr>
                              <m:t>158.5</m:t>
                            </m:r>
                          </m:den>
                        </m:f>
                        <m:r>
                          <a:rPr lang="el-GR" sz="2800" i="1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l-GR" sz="2800" i="1">
                        <a:latin typeface="Cambria Math"/>
                      </a:rPr>
                      <m:t>   [</m:t>
                    </m:r>
                    <m:f>
                      <m:fPr>
                        <m:ctrlPr>
                          <a:rPr lang="el-G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l-GR" sz="2800" i="1">
                            <a:latin typeface="Cambria Math"/>
                          </a:rPr>
                          <m:t>𝑠𝑒𝑐</m:t>
                        </m:r>
                      </m:den>
                    </m:f>
                    <m:r>
                      <a:rPr lang="el-GR" sz="2800" i="1">
                        <a:latin typeface="Cambria Math"/>
                      </a:rPr>
                      <m:t>]</m:t>
                    </m:r>
                  </m:oMath>
                </a14:m>
                <a:r>
                  <a:rPr lang="el-GR" sz="2800" dirty="0"/>
                  <a:t>. </a:t>
                </a:r>
                <a:r>
                  <a:rPr lang="en-GB" sz="2800" dirty="0" smtClean="0">
                    <a:latin typeface="Book Antiqua" pitchFamily="18" charset="0"/>
                  </a:rPr>
                  <a:t> </a:t>
                </a:r>
                <a:endParaRPr lang="el-GR" sz="2800" dirty="0" smtClean="0">
                  <a:latin typeface="Book Antiqua" pitchFamily="18" charset="0"/>
                </a:endParaRPr>
              </a:p>
              <a:p>
                <a:r>
                  <a:rPr lang="el-GR" sz="2800" dirty="0" smtClean="0">
                    <a:latin typeface="Book Antiqua" pitchFamily="18" charset="0"/>
                  </a:rPr>
                  <a:t>Ευνοείται από</a:t>
                </a:r>
                <a:r>
                  <a:rPr lang="en-US" sz="2800" dirty="0" smtClean="0">
                    <a:latin typeface="Book Antiqua" pitchFamily="18" charset="0"/>
                  </a:rPr>
                  <a:t>:</a:t>
                </a:r>
                <a:endParaRPr lang="el-GR" sz="2800" dirty="0" smtClean="0">
                  <a:latin typeface="Book Antiqua" pitchFamily="18" charset="0"/>
                </a:endParaRPr>
              </a:p>
              <a:p>
                <a:pPr marL="36576" indent="0">
                  <a:buNone/>
                </a:pPr>
                <a:r>
                  <a:rPr lang="el-GR" sz="2800" dirty="0">
                    <a:latin typeface="Book Antiqua" pitchFamily="18" charset="0"/>
                  </a:rPr>
                  <a:t>	</a:t>
                </a:r>
                <a:r>
                  <a:rPr lang="el-GR" sz="2800" dirty="0" smtClean="0">
                    <a:latin typeface="Book Antiqua" pitchFamily="18" charset="0"/>
                  </a:rPr>
                  <a:t>υψηλό μετωπικό κυματισμό</a:t>
                </a:r>
              </a:p>
              <a:p>
                <a:pPr marL="36576" indent="0">
                  <a:buNone/>
                </a:pPr>
                <a:r>
                  <a:rPr lang="el-GR" sz="2800" dirty="0">
                    <a:latin typeface="Book Antiqua" pitchFamily="18" charset="0"/>
                  </a:rPr>
                  <a:t>	</a:t>
                </a:r>
                <a:r>
                  <a:rPr lang="el-GR" sz="2800" dirty="0" smtClean="0">
                    <a:latin typeface="Book Antiqua" pitchFamily="18" charset="0"/>
                  </a:rPr>
                  <a:t>υψηλή ταχύτητα πλοίου</a:t>
                </a:r>
              </a:p>
              <a:p>
                <a:pPr marL="36576" indent="0">
                  <a:buNone/>
                </a:pPr>
                <a:r>
                  <a:rPr lang="el-GR" sz="2800" dirty="0" smtClean="0">
                    <a:latin typeface="Book Antiqua" pitchFamily="18" charset="0"/>
                  </a:rPr>
                  <a:t>	μεγάλο πλάτος τρόπιδας</a:t>
                </a:r>
                <a:endParaRPr lang="el-GR" sz="28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7467600" cy="5335202"/>
              </a:xfrm>
              <a:blipFill rotWithShape="1">
                <a:blip r:embed="rId2"/>
                <a:stretch>
                  <a:fillRect l="-327" t="-1142" b="-43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13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25" y="3717032"/>
            <a:ext cx="2987824" cy="278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6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>
              <a:latin typeface="Book Antiqua" pitchFamily="18" charset="0"/>
            </a:endParaRPr>
          </a:p>
          <a:p>
            <a:r>
              <a:rPr lang="el-GR" sz="2800" dirty="0" smtClean="0">
                <a:latin typeface="Book Antiqua" pitchFamily="18" charset="0"/>
              </a:rPr>
              <a:t>Η τρόπιδα πιθανόν να μην εξέρχεται από το νερό.</a:t>
            </a:r>
          </a:p>
          <a:p>
            <a:r>
              <a:rPr lang="el-GR" sz="2800" dirty="0" smtClean="0">
                <a:latin typeface="Book Antiqua" pitchFamily="18" charset="0"/>
              </a:rPr>
              <a:t>Πλοία με έντονα κυρτούς ΠΡ νομείς. </a:t>
            </a:r>
          </a:p>
          <a:p>
            <a:r>
              <a:rPr lang="el-GR" sz="2800" dirty="0" smtClean="0">
                <a:latin typeface="Book Antiqua" pitchFamily="18" charset="0"/>
              </a:rPr>
              <a:t>Λιγότερο σφοδρή.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14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Flare Slamming</a:t>
            </a:r>
            <a:r>
              <a:rPr lang="el-GR" sz="2800" dirty="0" smtClean="0">
                <a:latin typeface="Book Antiqua" pitchFamily="18" charset="0"/>
              </a:rPr>
              <a:t> (Σφυρόκρουση πλευράς)</a:t>
            </a:r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18515"/>
            <a:ext cx="4743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52028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72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56191"/>
            <a:ext cx="7467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Αποτελέσματα σφυρόκρουσης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7611616" cy="5517232"/>
          </a:xfrm>
        </p:spPr>
        <p:txBody>
          <a:bodyPr numCol="2">
            <a:normAutofit lnSpcReduction="10000"/>
          </a:bodyPr>
          <a:lstStyle/>
          <a:p>
            <a:r>
              <a:rPr lang="el-GR" sz="2800" dirty="0" smtClean="0">
                <a:latin typeface="Book Antiqua" pitchFamily="18" charset="0"/>
              </a:rPr>
              <a:t>Καταπόνηση από κρουστικό φορτίο.</a:t>
            </a:r>
          </a:p>
          <a:p>
            <a:r>
              <a:rPr lang="el-GR" sz="2800" dirty="0" smtClean="0">
                <a:latin typeface="Book Antiqua" pitchFamily="18" charset="0"/>
              </a:rPr>
              <a:t>Παραμόρφωση ελασμάτων.</a:t>
            </a:r>
          </a:p>
          <a:p>
            <a:r>
              <a:rPr lang="en-GB" sz="2800" dirty="0" smtClean="0">
                <a:latin typeface="Book Antiqua" pitchFamily="18" charset="0"/>
              </a:rPr>
              <a:t>Whipping</a:t>
            </a:r>
            <a:r>
              <a:rPr lang="el-GR" sz="2800" dirty="0" smtClean="0">
                <a:latin typeface="Book Antiqua" pitchFamily="18" charset="0"/>
              </a:rPr>
              <a:t>.</a:t>
            </a:r>
          </a:p>
          <a:p>
            <a:r>
              <a:rPr lang="el-GR" sz="2800" dirty="0" smtClean="0">
                <a:latin typeface="Book Antiqua" pitchFamily="18" charset="0"/>
              </a:rPr>
              <a:t>Κόπωση-μείωση χρόνου ζωής ελασμάτων.</a:t>
            </a:r>
          </a:p>
          <a:p>
            <a:r>
              <a:rPr lang="el-GR" sz="2800" dirty="0" smtClean="0">
                <a:latin typeface="Book Antiqua" pitchFamily="18" charset="0"/>
              </a:rPr>
              <a:t>Βλάβες σε συγκολλήσεις </a:t>
            </a:r>
            <a:r>
              <a:rPr lang="el-GR" sz="2800" dirty="0" err="1" smtClean="0">
                <a:latin typeface="Book Antiqua" pitchFamily="18" charset="0"/>
              </a:rPr>
              <a:t>ελάσματων</a:t>
            </a:r>
            <a:r>
              <a:rPr lang="el-GR" sz="2800" dirty="0" smtClean="0">
                <a:latin typeface="Book Antiqua" pitchFamily="18" charset="0"/>
              </a:rPr>
              <a:t> μακριά από περιοχή κρούσης.</a:t>
            </a:r>
          </a:p>
          <a:p>
            <a:endParaRPr lang="el-GR" sz="2800" dirty="0" smtClean="0">
              <a:latin typeface="Book Antiqua" pitchFamily="18" charset="0"/>
            </a:endParaRPr>
          </a:p>
          <a:p>
            <a:endParaRPr lang="el-GR" sz="2800" dirty="0">
              <a:latin typeface="Book Antiqua" pitchFamily="18" charset="0"/>
            </a:endParaRPr>
          </a:p>
          <a:p>
            <a:endParaRPr lang="el-GR" sz="2800" dirty="0" smtClean="0">
              <a:latin typeface="Book Antiqua" pitchFamily="18" charset="0"/>
            </a:endParaRPr>
          </a:p>
          <a:p>
            <a:endParaRPr lang="el-GR" sz="2800" dirty="0">
              <a:latin typeface="Book Antiqua" pitchFamily="18" charset="0"/>
            </a:endParaRPr>
          </a:p>
          <a:p>
            <a:endParaRPr lang="el-GR" sz="2800" dirty="0" smtClean="0">
              <a:latin typeface="Book Antiqua" pitchFamily="18" charset="0"/>
            </a:endParaRPr>
          </a:p>
          <a:p>
            <a:endParaRPr lang="el-GR" sz="2800" dirty="0">
              <a:latin typeface="Book Antiqua" pitchFamily="18" charset="0"/>
            </a:endParaRPr>
          </a:p>
          <a:p>
            <a:endParaRPr lang="el-GR" sz="2800" dirty="0" smtClean="0">
              <a:latin typeface="Book Antiqua" pitchFamily="18" charset="0"/>
            </a:endParaRPr>
          </a:p>
          <a:p>
            <a:endParaRPr lang="el-GR" sz="2800" dirty="0">
              <a:latin typeface="Book Antiqua" pitchFamily="18" charset="0"/>
            </a:endParaRPr>
          </a:p>
          <a:p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15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4824536" cy="366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1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Book Antiqua" pitchFamily="18" charset="0"/>
              </a:rPr>
              <a:t>Deck wetness</a:t>
            </a:r>
            <a:r>
              <a:rPr lang="el-GR" sz="2800" dirty="0" smtClean="0">
                <a:latin typeface="Book Antiqua" pitchFamily="18" charset="0"/>
              </a:rPr>
              <a:t> (</a:t>
            </a:r>
            <a:r>
              <a:rPr lang="el-GR" sz="2800" dirty="0">
                <a:latin typeface="Book Antiqua" pitchFamily="18" charset="0"/>
              </a:rPr>
              <a:t>Διαβροχή καταστρώματος </a:t>
            </a:r>
            <a:r>
              <a:rPr lang="en-GB" sz="2800" dirty="0" smtClean="0">
                <a:latin typeface="Book Antiqua" pitchFamily="18" charset="0"/>
              </a:rPr>
              <a:t>)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Η πλώρη βυθίζεται στο νερό και εκτινάσσει μια στήλη «συμπαγούς» νερού και αφρού πάνω από το </a:t>
            </a:r>
            <a:r>
              <a:rPr lang="el-GR" sz="2800" dirty="0" smtClean="0">
                <a:latin typeface="Book Antiqua" pitchFamily="18" charset="0"/>
              </a:rPr>
              <a:t>κατάστρωμα</a:t>
            </a:r>
            <a:r>
              <a:rPr lang="en-US" sz="2800" dirty="0" smtClean="0">
                <a:latin typeface="Book Antiqua" pitchFamily="18" charset="0"/>
              </a:rPr>
              <a:t>.</a:t>
            </a:r>
          </a:p>
          <a:p>
            <a:r>
              <a:rPr lang="el-GR" sz="2800" dirty="0">
                <a:latin typeface="Book Antiqua" pitchFamily="18" charset="0"/>
              </a:rPr>
              <a:t>Ευνοείται από:</a:t>
            </a:r>
          </a:p>
          <a:p>
            <a:pPr marL="36576" indent="0">
              <a:buNone/>
            </a:pPr>
            <a:r>
              <a:rPr lang="en-US" sz="2800" dirty="0" smtClean="0">
                <a:latin typeface="Book Antiqua" pitchFamily="18" charset="0"/>
              </a:rPr>
              <a:t>	</a:t>
            </a:r>
            <a:r>
              <a:rPr lang="el-GR" sz="2800" dirty="0" smtClean="0">
                <a:latin typeface="Book Antiqua" pitchFamily="18" charset="0"/>
              </a:rPr>
              <a:t>υψηλό </a:t>
            </a:r>
            <a:r>
              <a:rPr lang="el-GR" sz="2800" dirty="0">
                <a:latin typeface="Book Antiqua" pitchFamily="18" charset="0"/>
              </a:rPr>
              <a:t>μετωπικό κυματισμό</a:t>
            </a:r>
          </a:p>
          <a:p>
            <a:pPr marL="36576" indent="0">
              <a:buNone/>
            </a:pPr>
            <a:r>
              <a:rPr lang="en-US" sz="2800" dirty="0" smtClean="0">
                <a:latin typeface="Book Antiqua" pitchFamily="18" charset="0"/>
              </a:rPr>
              <a:t>	</a:t>
            </a:r>
            <a:r>
              <a:rPr lang="el-GR" sz="2800" dirty="0" smtClean="0">
                <a:latin typeface="Book Antiqua" pitchFamily="18" charset="0"/>
              </a:rPr>
              <a:t>υψηλή </a:t>
            </a:r>
            <a:r>
              <a:rPr lang="el-GR" sz="2800" dirty="0">
                <a:latin typeface="Book Antiqua" pitchFamily="18" charset="0"/>
              </a:rPr>
              <a:t>ταχύτητα </a:t>
            </a:r>
            <a:r>
              <a:rPr lang="el-GR" sz="2800" dirty="0" smtClean="0">
                <a:latin typeface="Book Antiqua" pitchFamily="18" charset="0"/>
              </a:rPr>
              <a:t>πλοίου</a:t>
            </a:r>
            <a:endParaRPr lang="en-US" sz="2800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n-US" sz="2800" dirty="0">
                <a:latin typeface="Book Antiqua" pitchFamily="18" charset="0"/>
              </a:rPr>
              <a:t>	</a:t>
            </a:r>
            <a:r>
              <a:rPr lang="el-GR" sz="2800" dirty="0" smtClean="0">
                <a:latin typeface="Book Antiqua" pitchFamily="18" charset="0"/>
              </a:rPr>
              <a:t>χαμηλό ύψος εξάλων στην πλώρη 	</a:t>
            </a:r>
            <a:endParaRPr lang="en-US" sz="2800" dirty="0" smtClean="0">
              <a:latin typeface="Book Antiqua" pitchFamily="18" charset="0"/>
            </a:endParaRPr>
          </a:p>
          <a:p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16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Book Antiqua" pitchFamily="18" charset="0"/>
              </a:rPr>
              <a:t>Deck wetness</a:t>
            </a:r>
            <a:endParaRPr lang="el-GR" sz="28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976664" cy="4053737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17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Αύξηση ύψους </a:t>
            </a:r>
            <a:r>
              <a:rPr lang="el-GR" sz="2800" dirty="0">
                <a:latin typeface="Book Antiqua" pitchFamily="18" charset="0"/>
              </a:rPr>
              <a:t>εξάλων στην πλώρη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18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3"/>
            <a:ext cx="7560840" cy="205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95131"/>
            <a:ext cx="7560840" cy="205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Ευθύγραμμο βέλος σύνδεσης 12"/>
          <p:cNvCxnSpPr/>
          <p:nvPr/>
        </p:nvCxnSpPr>
        <p:spPr>
          <a:xfrm flipH="1">
            <a:off x="1619672" y="2070140"/>
            <a:ext cx="72008" cy="8548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7452320" y="4509120"/>
            <a:ext cx="288032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13794" y="1700808"/>
            <a:ext cx="119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SHEER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413702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BULWARK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Μείωση </a:t>
            </a:r>
            <a:r>
              <a:rPr lang="el-GR" sz="2800" dirty="0">
                <a:latin typeface="Book Antiqua" pitchFamily="18" charset="0"/>
              </a:rPr>
              <a:t>της </a:t>
            </a:r>
            <a:r>
              <a:rPr lang="el-GR" sz="2800" dirty="0" smtClean="0">
                <a:latin typeface="Book Antiqua" pitchFamily="18" charset="0"/>
              </a:rPr>
              <a:t>ορατότητας.</a:t>
            </a:r>
          </a:p>
          <a:p>
            <a:r>
              <a:rPr lang="el-GR" sz="2800" dirty="0" smtClean="0">
                <a:latin typeface="Book Antiqua" pitchFamily="18" charset="0"/>
              </a:rPr>
              <a:t>Ζημιά στο φορτίο ή/και στον εξοπλισμό καταστρώματος.</a:t>
            </a:r>
          </a:p>
          <a:p>
            <a:r>
              <a:rPr lang="el-GR" sz="2800" dirty="0" smtClean="0">
                <a:latin typeface="Book Antiqua" pitchFamily="18" charset="0"/>
              </a:rPr>
              <a:t> Ανατροπή.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19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Αποτελέσματα διαβροχής</a:t>
            </a:r>
            <a:endParaRPr lang="el-GR" sz="2800" dirty="0"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93846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8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Book Antiqua" pitchFamily="18" charset="0"/>
              </a:rPr>
              <a:t>ΟΙ ΒΑΣΙΚΕΣ ΑΠΟΚΡΙΣΕΙΣ ΤΟΥ ΠΛΟΙΟΥ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numCol="2"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Το πλοίο </a:t>
            </a:r>
            <a:r>
              <a:rPr lang="el-GR" sz="2800" dirty="0" smtClean="0">
                <a:latin typeface="Book Antiqua" pitchFamily="18" charset="0"/>
              </a:rPr>
              <a:t>έχει </a:t>
            </a:r>
            <a:r>
              <a:rPr lang="el-GR" sz="2800" dirty="0" smtClean="0">
                <a:solidFill>
                  <a:srgbClr val="00B0F0"/>
                </a:solidFill>
                <a:latin typeface="Book Antiqua" pitchFamily="18" charset="0"/>
              </a:rPr>
              <a:t>έξι </a:t>
            </a:r>
            <a:r>
              <a:rPr lang="el-GR" sz="2800" dirty="0">
                <a:solidFill>
                  <a:srgbClr val="00B0F0"/>
                </a:solidFill>
                <a:latin typeface="Book Antiqua" pitchFamily="18" charset="0"/>
              </a:rPr>
              <a:t>βαθμούς </a:t>
            </a:r>
            <a:r>
              <a:rPr lang="el-GR" sz="2800" dirty="0" smtClean="0">
                <a:solidFill>
                  <a:srgbClr val="00B0F0"/>
                </a:solidFill>
                <a:latin typeface="Book Antiqua" pitchFamily="18" charset="0"/>
              </a:rPr>
              <a:t>ελευθερίας</a:t>
            </a:r>
            <a:r>
              <a:rPr lang="el-GR" sz="2800" dirty="0" smtClean="0">
                <a:latin typeface="Book Antiqua" pitchFamily="18" charset="0"/>
              </a:rPr>
              <a:t> (έξι κινήσεις). </a:t>
            </a:r>
            <a:r>
              <a:rPr lang="el-GR" sz="2800" dirty="0">
                <a:latin typeface="Book Antiqua" pitchFamily="18" charset="0"/>
              </a:rPr>
              <a:t>Αυτές είναι </a:t>
            </a:r>
            <a:r>
              <a:rPr lang="el-GR" sz="2800" dirty="0" smtClean="0">
                <a:latin typeface="Book Antiqua" pitchFamily="18" charset="0"/>
              </a:rPr>
              <a:t>οι </a:t>
            </a:r>
            <a:r>
              <a:rPr lang="el-GR" sz="2800" dirty="0">
                <a:latin typeface="Book Antiqua" pitchFamily="18" charset="0"/>
              </a:rPr>
              <a:t>βασικές αποκρίσεις </a:t>
            </a:r>
            <a:r>
              <a:rPr lang="el-GR" sz="2800" dirty="0" smtClean="0">
                <a:latin typeface="Book Antiqua" pitchFamily="18" charset="0"/>
              </a:rPr>
              <a:t>δυναμικής </a:t>
            </a:r>
            <a:r>
              <a:rPr lang="el-GR" sz="2800" dirty="0">
                <a:latin typeface="Book Antiqua" pitchFamily="18" charset="0"/>
              </a:rPr>
              <a:t>συμπεριφοράς </a:t>
            </a:r>
            <a:r>
              <a:rPr lang="el-GR" sz="2800" dirty="0" smtClean="0">
                <a:latin typeface="Book Antiqua" pitchFamily="18" charset="0"/>
              </a:rPr>
              <a:t>σε </a:t>
            </a:r>
            <a:r>
              <a:rPr lang="el-GR" sz="2800" dirty="0">
                <a:latin typeface="Book Antiqua" pitchFamily="18" charset="0"/>
              </a:rPr>
              <a:t>κυματισμούς. </a:t>
            </a:r>
            <a:endParaRPr lang="el-GR" sz="2800" dirty="0" smtClean="0">
              <a:latin typeface="Book Antiqua" pitchFamily="18" charset="0"/>
            </a:endParaRPr>
          </a:p>
          <a:p>
            <a:r>
              <a:rPr lang="el-GR" sz="2800" dirty="0" smtClean="0">
                <a:latin typeface="Book Antiqua" pitchFamily="18" charset="0"/>
              </a:rPr>
              <a:t>Θεώρηση</a:t>
            </a:r>
            <a:r>
              <a:rPr lang="en-US" sz="2800" dirty="0" smtClean="0">
                <a:latin typeface="Book Antiqua" pitchFamily="18" charset="0"/>
              </a:rPr>
              <a:t>:</a:t>
            </a:r>
            <a:r>
              <a:rPr lang="el-GR" sz="2800" dirty="0" smtClean="0">
                <a:latin typeface="Book Antiqua" pitchFamily="18" charset="0"/>
              </a:rPr>
              <a:t> </a:t>
            </a:r>
            <a:r>
              <a:rPr lang="el-GR" sz="2800" dirty="0" err="1" smtClean="0">
                <a:latin typeface="Book Antiqua" pitchFamily="18" charset="0"/>
              </a:rPr>
              <a:t>τρισορθογώνιο</a:t>
            </a:r>
            <a:r>
              <a:rPr lang="el-GR" sz="2800" dirty="0" smtClean="0"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σύστημα αξόνων </a:t>
            </a:r>
            <a:r>
              <a:rPr lang="el-GR" sz="2800" dirty="0" smtClean="0">
                <a:latin typeface="Book Antiqua" pitchFamily="18" charset="0"/>
              </a:rPr>
              <a:t>που διέρχεται από το </a:t>
            </a:r>
            <a:r>
              <a:rPr lang="el-GR" sz="2800" dirty="0">
                <a:solidFill>
                  <a:srgbClr val="00B0F0"/>
                </a:solidFill>
                <a:latin typeface="Book Antiqua" pitchFamily="18" charset="0"/>
              </a:rPr>
              <a:t>κέντρο βάρους</a:t>
            </a:r>
            <a:r>
              <a:rPr lang="el-GR" sz="2800" dirty="0">
                <a:latin typeface="Book Antiqua" pitchFamily="18" charset="0"/>
              </a:rPr>
              <a:t> του </a:t>
            </a:r>
            <a:r>
              <a:rPr lang="el-GR" sz="2800" dirty="0" smtClean="0">
                <a:latin typeface="Book Antiqua" pitchFamily="18" charset="0"/>
              </a:rPr>
              <a:t>.</a:t>
            </a:r>
          </a:p>
          <a:p>
            <a:pPr marL="36576" indent="0">
              <a:buNone/>
            </a:pPr>
            <a:endParaRPr lang="el-GR" sz="2800" dirty="0" smtClean="0">
              <a:latin typeface="Book Antiqua" pitchFamily="18" charset="0"/>
            </a:endParaRPr>
          </a:p>
          <a:p>
            <a:r>
              <a:rPr lang="el-GR" sz="2800" dirty="0" smtClean="0">
                <a:latin typeface="Book Antiqua" pitchFamily="18" charset="0"/>
              </a:rPr>
              <a:t>Αποτέλεσμα</a:t>
            </a:r>
            <a:r>
              <a:rPr lang="en-US" sz="2800" dirty="0" smtClean="0">
                <a:latin typeface="Book Antiqua" pitchFamily="18" charset="0"/>
              </a:rPr>
              <a:t>:</a:t>
            </a:r>
            <a:r>
              <a:rPr lang="el-GR" sz="2800" dirty="0" smtClean="0">
                <a:latin typeface="Book Antiqua" pitchFamily="18" charset="0"/>
              </a:rPr>
              <a:t>οι </a:t>
            </a:r>
            <a:r>
              <a:rPr lang="el-GR" sz="2800" dirty="0">
                <a:latin typeface="Book Antiqua" pitchFamily="18" charset="0"/>
              </a:rPr>
              <a:t>κινήσεις </a:t>
            </a:r>
            <a:r>
              <a:rPr lang="el-GR" sz="2800" dirty="0" smtClean="0">
                <a:latin typeface="Book Antiqua" pitchFamily="18" charset="0"/>
              </a:rPr>
              <a:t>χωρίζονται </a:t>
            </a:r>
            <a:r>
              <a:rPr lang="el-GR" sz="2800" dirty="0">
                <a:latin typeface="Book Antiqua" pitchFamily="18" charset="0"/>
              </a:rPr>
              <a:t>σε </a:t>
            </a:r>
            <a:r>
              <a:rPr lang="el-GR" sz="2800" dirty="0">
                <a:solidFill>
                  <a:srgbClr val="00B0F0"/>
                </a:solidFill>
                <a:latin typeface="Book Antiqua" pitchFamily="18" charset="0"/>
              </a:rPr>
              <a:t>τρεις μεταφορικές</a:t>
            </a:r>
            <a:r>
              <a:rPr lang="el-GR" sz="2800" dirty="0">
                <a:latin typeface="Book Antiqua" pitchFamily="18" charset="0"/>
              </a:rPr>
              <a:t> και </a:t>
            </a:r>
            <a:r>
              <a:rPr lang="el-GR" sz="2800" dirty="0">
                <a:solidFill>
                  <a:srgbClr val="00B0F0"/>
                </a:solidFill>
                <a:latin typeface="Book Antiqua" pitchFamily="18" charset="0"/>
              </a:rPr>
              <a:t>τρεις περιστροφικές</a:t>
            </a:r>
            <a:r>
              <a:rPr lang="el-GR" sz="2800" dirty="0">
                <a:latin typeface="Book Antiqua" pitchFamily="18" charset="0"/>
              </a:rPr>
              <a:t> περί </a:t>
            </a:r>
            <a:r>
              <a:rPr lang="el-GR" sz="2800" dirty="0" smtClean="0">
                <a:latin typeface="Book Antiqua" pitchFamily="18" charset="0"/>
              </a:rPr>
              <a:t>την αρχή των αξόνων. 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pic>
        <p:nvPicPr>
          <p:cNvPr id="5" name="Εικόνα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4694525"/>
            <a:ext cx="4680520" cy="1440160"/>
          </a:xfrm>
          <a:prstGeom prst="rect">
            <a:avLst/>
          </a:prstGeom>
          <a:noFill/>
          <a:ln>
            <a:solidFill>
              <a:prstClr val="black"/>
            </a:solidFill>
          </a:ln>
        </p:spPr>
      </p:pic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</a:rPr>
              <a:t>2</a:t>
            </a:r>
            <a:endParaRPr lang="el-GR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5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ook Antiqua" pitchFamily="18" charset="0"/>
              </a:rPr>
              <a:t>S</a:t>
            </a:r>
            <a:r>
              <a:rPr lang="en-GB" sz="2800" dirty="0" err="1" smtClean="0">
                <a:latin typeface="Book Antiqua" pitchFamily="18" charset="0"/>
              </a:rPr>
              <a:t>onar</a:t>
            </a:r>
            <a:r>
              <a:rPr lang="en-GB" sz="2800" dirty="0" smtClean="0">
                <a:latin typeface="Book Antiqua" pitchFamily="18" charset="0"/>
              </a:rPr>
              <a:t> emergence</a:t>
            </a:r>
            <a:br>
              <a:rPr lang="en-GB" sz="2800" dirty="0" smtClean="0">
                <a:latin typeface="Book Antiqua" pitchFamily="18" charset="0"/>
              </a:rPr>
            </a:br>
            <a:r>
              <a:rPr lang="el-GR" sz="2800" dirty="0" smtClean="0">
                <a:latin typeface="Book Antiqua" pitchFamily="18" charset="0"/>
              </a:rPr>
              <a:t>(</a:t>
            </a:r>
            <a:r>
              <a:rPr lang="en-GB" sz="2800" dirty="0">
                <a:latin typeface="Book Antiqua" pitchFamily="18" charset="0"/>
              </a:rPr>
              <a:t>A</a:t>
            </a:r>
            <a:r>
              <a:rPr lang="el-GR" sz="2800" dirty="0" err="1">
                <a:latin typeface="Book Antiqua" pitchFamily="18" charset="0"/>
              </a:rPr>
              <a:t>νάδυση</a:t>
            </a:r>
            <a:r>
              <a:rPr lang="el-GR" sz="2800" dirty="0">
                <a:latin typeface="Book Antiqua" pitchFamily="18" charset="0"/>
              </a:rPr>
              <a:t> θόλου ανθυποβρυχιακής </a:t>
            </a:r>
            <a:r>
              <a:rPr lang="el-GR" sz="2800" dirty="0" smtClean="0">
                <a:latin typeface="Book Antiqua" pitchFamily="18" charset="0"/>
              </a:rPr>
              <a:t>συσκευής</a:t>
            </a:r>
            <a:r>
              <a:rPr lang="en-GB" sz="2800" dirty="0" smtClean="0">
                <a:latin typeface="Book Antiqua" pitchFamily="18" charset="0"/>
              </a:rPr>
              <a:t>)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Η </a:t>
            </a:r>
            <a:r>
              <a:rPr lang="el-GR" sz="2800" dirty="0">
                <a:latin typeface="Book Antiqua" pitchFamily="18" charset="0"/>
              </a:rPr>
              <a:t>πρωραία ακμή του θόλου στο σημείο επαφής με την γάστρα εξέρχεται από το </a:t>
            </a:r>
            <a:r>
              <a:rPr lang="el-GR" sz="2800" dirty="0" smtClean="0">
                <a:latin typeface="Book Antiqua" pitchFamily="18" charset="0"/>
              </a:rPr>
              <a:t>νερό.</a:t>
            </a:r>
          </a:p>
          <a:p>
            <a:r>
              <a:rPr lang="el-GR" sz="2800" dirty="0">
                <a:latin typeface="Book Antiqua" pitchFamily="18" charset="0"/>
              </a:rPr>
              <a:t>Ευνοείται από</a:t>
            </a:r>
            <a:r>
              <a:rPr lang="en-US" sz="2800" dirty="0">
                <a:latin typeface="Book Antiqua" pitchFamily="18" charset="0"/>
              </a:rPr>
              <a:t>:</a:t>
            </a:r>
            <a:endParaRPr lang="el-GR" sz="2800" dirty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l-GR" sz="2800" dirty="0">
                <a:latin typeface="Book Antiqua" pitchFamily="18" charset="0"/>
              </a:rPr>
              <a:t>	υψηλό μετωπικό κυματισμό</a:t>
            </a:r>
          </a:p>
          <a:p>
            <a:pPr marL="36576" indent="0">
              <a:buNone/>
            </a:pPr>
            <a:r>
              <a:rPr lang="el-GR" sz="2800" dirty="0">
                <a:latin typeface="Book Antiqua" pitchFamily="18" charset="0"/>
              </a:rPr>
              <a:t>	υψηλή ταχύτητα πλοίου</a:t>
            </a: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</a:t>
            </a:r>
            <a:r>
              <a:rPr lang="en-US" sz="2800" dirty="0" smtClean="0">
                <a:latin typeface="Book Antiqua" pitchFamily="18" charset="0"/>
              </a:rPr>
              <a:t>hull mounted sonar</a:t>
            </a: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μικρό βύθισμα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20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Hull mounted sonar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21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55595" cy="495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Μειωμένη απόδοση </a:t>
            </a:r>
            <a:r>
              <a:rPr lang="el-GR" sz="2800" dirty="0">
                <a:latin typeface="Book Antiqua" pitchFamily="18" charset="0"/>
              </a:rPr>
              <a:t>της ανθυποβρυχιακής </a:t>
            </a:r>
            <a:r>
              <a:rPr lang="el-GR" sz="2800" dirty="0" smtClean="0">
                <a:latin typeface="Book Antiqua" pitchFamily="18" charset="0"/>
              </a:rPr>
              <a:t>συσκευής.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22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Αποτελέσματα ανάδυσης</a:t>
            </a:r>
            <a:endParaRPr lang="el-GR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P</a:t>
            </a:r>
            <a:r>
              <a:rPr lang="en-GB" sz="2800" dirty="0" err="1" smtClean="0">
                <a:latin typeface="Book Antiqua" pitchFamily="18" charset="0"/>
              </a:rPr>
              <a:t>ropeller</a:t>
            </a:r>
            <a:r>
              <a:rPr lang="en-GB" sz="2800" dirty="0" smtClean="0">
                <a:latin typeface="Book Antiqua" pitchFamily="18" charset="0"/>
              </a:rPr>
              <a:t> emergence</a:t>
            </a:r>
            <a:r>
              <a:rPr lang="el-GR" sz="2800" dirty="0" smtClean="0">
                <a:latin typeface="Book Antiqua" pitchFamily="18" charset="0"/>
              </a:rPr>
              <a:t> (Ανάδυση έλικας</a:t>
            </a:r>
            <a:r>
              <a:rPr lang="en-GB" sz="2800" dirty="0" smtClean="0">
                <a:latin typeface="Book Antiqua" pitchFamily="18" charset="0"/>
              </a:rPr>
              <a:t>) 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519979"/>
            <a:ext cx="8686800" cy="4781128"/>
          </a:xfrm>
        </p:spPr>
        <p:txBody>
          <a:bodyPr numCol="2">
            <a:normAutofit/>
          </a:bodyPr>
          <a:lstStyle/>
          <a:p>
            <a:r>
              <a:rPr lang="el-GR" sz="2800" dirty="0">
                <a:latin typeface="Book Antiqua" pitchFamily="18" charset="0"/>
              </a:rPr>
              <a:t>Τ</a:t>
            </a:r>
            <a:r>
              <a:rPr lang="el-GR" sz="2800" dirty="0" smtClean="0">
                <a:latin typeface="Book Antiqua" pitchFamily="18" charset="0"/>
              </a:rPr>
              <a:t>α </a:t>
            </a:r>
            <a:r>
              <a:rPr lang="el-GR" sz="2800" dirty="0">
                <a:latin typeface="Book Antiqua" pitchFamily="18" charset="0"/>
              </a:rPr>
              <a:t>πτερύγια της έλικας αναδύονται κατά το 1/4 έξω από το </a:t>
            </a:r>
            <a:r>
              <a:rPr lang="el-GR" sz="2800" dirty="0" smtClean="0">
                <a:latin typeface="Book Antiqua" pitchFamily="18" charset="0"/>
              </a:rPr>
              <a:t>νερό.</a:t>
            </a:r>
          </a:p>
          <a:p>
            <a:r>
              <a:rPr lang="el-GR" sz="2800" dirty="0" smtClean="0">
                <a:latin typeface="Book Antiqua" pitchFamily="18" charset="0"/>
              </a:rPr>
              <a:t>Ευνοείται </a:t>
            </a:r>
            <a:r>
              <a:rPr lang="el-GR" sz="2800" dirty="0">
                <a:latin typeface="Book Antiqua" pitchFamily="18" charset="0"/>
              </a:rPr>
              <a:t>από:</a:t>
            </a: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	υψηλό μετωπικό </a:t>
            </a:r>
            <a:r>
              <a:rPr lang="el-GR" sz="2800" dirty="0" smtClean="0">
                <a:latin typeface="Book Antiqua" pitchFamily="18" charset="0"/>
              </a:rPr>
              <a:t>	κυματισμό</a:t>
            </a:r>
            <a:endParaRPr lang="el-GR" sz="2800" dirty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	μεγάλη  έλικα σε 	συνδυασμό με μικρό 	βύθισμα και μικρή 	κλίση αξόνων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23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176464" cy="31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5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Ζημιά </a:t>
            </a:r>
            <a:r>
              <a:rPr lang="el-GR" sz="2800" dirty="0">
                <a:latin typeface="Book Antiqua" pitchFamily="18" charset="0"/>
              </a:rPr>
              <a:t>στην προωστήρια μηχανή, τον άξονα ή και τα </a:t>
            </a:r>
            <a:r>
              <a:rPr lang="el-GR" sz="2800" dirty="0" smtClean="0">
                <a:latin typeface="Book Antiqua" pitchFamily="18" charset="0"/>
              </a:rPr>
              <a:t>πτερύγια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l-GR" sz="2800" dirty="0" smtClean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Involuntary speed loss.</a:t>
            </a:r>
          </a:p>
          <a:p>
            <a:r>
              <a:rPr lang="el-GR" sz="2800" dirty="0" smtClean="0">
                <a:latin typeface="Book Antiqua" pitchFamily="18" charset="0"/>
              </a:rPr>
              <a:t>Αυξημένη ηχητική υπογραφή πλοίου.</a:t>
            </a:r>
          </a:p>
          <a:p>
            <a:pPr marL="36576" indent="0">
              <a:buNone/>
            </a:pP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24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Αποτελέσματα </a:t>
            </a:r>
            <a:r>
              <a:rPr lang="el-GR" sz="2800" dirty="0">
                <a:latin typeface="Book Antiqua" pitchFamily="18" charset="0"/>
              </a:rPr>
              <a:t>ανάδυσης έλικας</a:t>
            </a:r>
          </a:p>
        </p:txBody>
      </p:sp>
    </p:spTree>
    <p:extLst>
      <p:ext uri="{BB962C8B-B14F-4D97-AF65-F5344CB8AC3E}">
        <p14:creationId xmlns:p14="http://schemas.microsoft.com/office/powerpoint/2010/main" val="92578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800" dirty="0" smtClean="0">
                    <a:latin typeface="Book Antiqua" pitchFamily="18" charset="0"/>
                  </a:rPr>
                  <a:t>6 βασικές </a:t>
                </a:r>
                <a:r>
                  <a:rPr lang="el-GR" sz="2800" dirty="0">
                    <a:latin typeface="Book Antiqua" pitchFamily="18" charset="0"/>
                  </a:rPr>
                  <a:t>αποκρίσεις δυναμικής συμπεριφοράς </a:t>
                </a:r>
                <a:r>
                  <a:rPr lang="el-GR" sz="2800" dirty="0" smtClean="0">
                    <a:latin typeface="Book Antiqua" pitchFamily="18" charset="0"/>
                  </a:rPr>
                  <a:t>.</a:t>
                </a:r>
              </a:p>
              <a:p>
                <a:r>
                  <a:rPr lang="el-GR" sz="2800" dirty="0" smtClean="0">
                    <a:latin typeface="Book Antiqua" pitchFamily="18" charset="0"/>
                  </a:rPr>
                  <a:t>3 μεταφορικές-3 περιστροφικές.</a:t>
                </a:r>
              </a:p>
              <a:p>
                <a:r>
                  <a:rPr lang="el-GR" sz="2800" dirty="0" smtClean="0">
                    <a:latin typeface="Book Antiqua" pitchFamily="18" charset="0"/>
                  </a:rPr>
                  <a:t>3 κατακόρυφες-3 οριζόντιες.</a:t>
                </a:r>
              </a:p>
              <a:p>
                <a:r>
                  <a:rPr lang="el-GR" sz="2800" dirty="0">
                    <a:latin typeface="Book Antiqua" pitchFamily="18" charset="0"/>
                  </a:rPr>
                  <a:t>Κατακόρυφες </a:t>
                </a:r>
                <a:r>
                  <a:rPr lang="el-GR" sz="2800" dirty="0" smtClean="0">
                    <a:latin typeface="Book Antiqua" pitchFamily="18" charset="0"/>
                  </a:rPr>
                  <a:t>κινήσεις</a:t>
                </a:r>
                <a:r>
                  <a:rPr lang="en-US" sz="2800" dirty="0" smtClean="0">
                    <a:latin typeface="Book Antiqua" pitchFamily="18" charset="0"/>
                  </a:rPr>
                  <a:t>: </a:t>
                </a:r>
                <a:r>
                  <a:rPr lang="el-GR" sz="2800" dirty="0" smtClean="0">
                    <a:latin typeface="Book Antiqua" pitchFamily="18" charset="0"/>
                  </a:rPr>
                  <a:t>γραμμικότητα ως προς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𝐻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l-GR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l-GR" sz="2800" dirty="0" smtClean="0">
                    <a:latin typeface="Book Antiqua" pitchFamily="18" charset="0"/>
                  </a:rPr>
                  <a:t>.</a:t>
                </a:r>
              </a:p>
              <a:p>
                <a:r>
                  <a:rPr lang="el-GR" sz="2800" dirty="0" smtClean="0">
                    <a:latin typeface="Book Antiqua" pitchFamily="18" charset="0"/>
                  </a:rPr>
                  <a:t>Τυχαία συμβάντα.</a:t>
                </a:r>
              </a:p>
              <a:p>
                <a:pPr marL="36576" indent="0">
                  <a:buNone/>
                </a:pPr>
                <a:r>
                  <a:rPr lang="el-GR" sz="2800" dirty="0">
                    <a:latin typeface="Book Antiqua" pitchFamily="18" charset="0"/>
                  </a:rPr>
                  <a:t>	</a:t>
                </a:r>
                <a:r>
                  <a:rPr lang="en-US" sz="2800" dirty="0" smtClean="0">
                    <a:latin typeface="Book Antiqua" pitchFamily="18" charset="0"/>
                  </a:rPr>
                  <a:t>slamming</a:t>
                </a:r>
              </a:p>
              <a:p>
                <a:pPr marL="36576" indent="0">
                  <a:buNone/>
                </a:pPr>
                <a:r>
                  <a:rPr lang="en-US" sz="2800" dirty="0" smtClean="0">
                    <a:latin typeface="Book Antiqua" pitchFamily="18" charset="0"/>
                  </a:rPr>
                  <a:t>	deck wetness</a:t>
                </a:r>
              </a:p>
              <a:p>
                <a:pPr marL="36576" indent="0">
                  <a:buNone/>
                </a:pPr>
                <a:r>
                  <a:rPr lang="en-US" sz="2800" dirty="0" smtClean="0">
                    <a:latin typeface="Book Antiqua" pitchFamily="18" charset="0"/>
                  </a:rPr>
                  <a:t>	bow (sonar) emergence</a:t>
                </a:r>
              </a:p>
              <a:p>
                <a:pPr marL="36576" indent="0">
                  <a:buNone/>
                </a:pPr>
                <a:r>
                  <a:rPr lang="en-US" sz="2800" dirty="0" smtClean="0">
                    <a:latin typeface="Book Antiqua" pitchFamily="18" charset="0"/>
                  </a:rPr>
                  <a:t>	propeller emergence</a:t>
                </a:r>
                <a:endParaRPr lang="el-GR" sz="2800" dirty="0" smtClean="0">
                  <a:latin typeface="Book Antiqua" pitchFamily="18" charset="0"/>
                </a:endParaRPr>
              </a:p>
              <a:p>
                <a:endParaRPr lang="el-GR" sz="28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267" t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25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Book Antiqua" pitchFamily="18" charset="0"/>
              </a:rPr>
              <a:t>ΣΥΝΟΨΗ</a:t>
            </a:r>
            <a:endParaRPr lang="el-GR" sz="3200" dirty="0">
              <a:latin typeface="Book Antiqua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6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257800"/>
          </a:xfrm>
        </p:spPr>
        <p:txBody>
          <a:bodyPr numCol="2">
            <a:noAutofit/>
          </a:bodyPr>
          <a:lstStyle/>
          <a:p>
            <a:pPr marL="36576" lvl="0" indent="0">
              <a:buNone/>
            </a:pPr>
            <a:r>
              <a:rPr lang="el-GR" sz="2800" dirty="0" smtClean="0">
                <a:latin typeface="Book Antiqua" pitchFamily="18" charset="0"/>
              </a:rPr>
              <a:t>ΜΕΤΑΦΟΡΙΚΕΣ </a:t>
            </a:r>
          </a:p>
          <a:p>
            <a:pPr lvl="0"/>
            <a:r>
              <a:rPr lang="el-GR" sz="2800" dirty="0" smtClean="0">
                <a:latin typeface="Book Antiqua" pitchFamily="18" charset="0"/>
              </a:rPr>
              <a:t>Μεταφορική κίνηση</a:t>
            </a:r>
          </a:p>
          <a:p>
            <a:pPr marL="36576" lvl="0" indent="0">
              <a:buNone/>
            </a:pPr>
            <a:r>
              <a:rPr lang="el-GR" sz="2800" dirty="0">
                <a:latin typeface="Book Antiqua" pitchFamily="18" charset="0"/>
              </a:rPr>
              <a:t> </a:t>
            </a:r>
            <a:r>
              <a:rPr lang="el-GR" sz="2800" dirty="0" smtClean="0">
                <a:latin typeface="Book Antiqua" pitchFamily="18" charset="0"/>
              </a:rPr>
              <a:t>   επί </a:t>
            </a:r>
            <a:r>
              <a:rPr lang="el-GR" sz="2800" dirty="0">
                <a:latin typeface="Book Antiqua" pitchFamily="18" charset="0"/>
              </a:rPr>
              <a:t>του άξονα Οχ, </a:t>
            </a:r>
            <a:endParaRPr lang="el-GR" sz="2800" dirty="0" smtClean="0">
              <a:latin typeface="Book Antiqua" pitchFamily="18" charset="0"/>
            </a:endParaRPr>
          </a:p>
          <a:p>
            <a:pPr marL="36576" lvl="0" indent="0">
              <a:buNone/>
            </a:pPr>
            <a:r>
              <a:rPr lang="el-GR" sz="2800" dirty="0" smtClean="0">
                <a:latin typeface="Book Antiqua" pitchFamily="18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Book Antiqua" pitchFamily="18" charset="0"/>
              </a:rPr>
              <a:t>surge</a:t>
            </a:r>
            <a:r>
              <a:rPr lang="el-GR" sz="2800" dirty="0" smtClean="0"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(</a:t>
            </a:r>
            <a:r>
              <a:rPr lang="el-GR" sz="2800" i="1" dirty="0" err="1">
                <a:latin typeface="Book Antiqua" pitchFamily="18" charset="0"/>
              </a:rPr>
              <a:t>ξ1</a:t>
            </a:r>
            <a:r>
              <a:rPr lang="el-GR" sz="2800" dirty="0" smtClean="0">
                <a:latin typeface="Book Antiqua" pitchFamily="18" charset="0"/>
              </a:rPr>
              <a:t>).</a:t>
            </a:r>
            <a:endParaRPr lang="el-GR" sz="2800" dirty="0">
              <a:latin typeface="Book Antiqua" pitchFamily="18" charset="0"/>
            </a:endParaRPr>
          </a:p>
          <a:p>
            <a:pPr lvl="0"/>
            <a:r>
              <a:rPr lang="el-GR" sz="2800" dirty="0">
                <a:latin typeface="Book Antiqua" pitchFamily="18" charset="0"/>
              </a:rPr>
              <a:t>Μεταφορική </a:t>
            </a:r>
            <a:r>
              <a:rPr lang="el-GR" sz="2800" dirty="0" smtClean="0">
                <a:latin typeface="Book Antiqua" pitchFamily="18" charset="0"/>
              </a:rPr>
              <a:t>κίνηση</a:t>
            </a:r>
          </a:p>
          <a:p>
            <a:pPr marL="36576" lvl="0" indent="0">
              <a:buNone/>
            </a:pPr>
            <a:r>
              <a:rPr lang="el-GR" sz="2800" dirty="0" smtClean="0">
                <a:latin typeface="Book Antiqua" pitchFamily="18" charset="0"/>
              </a:rPr>
              <a:t>    επί </a:t>
            </a:r>
            <a:r>
              <a:rPr lang="el-GR" sz="2800" dirty="0">
                <a:latin typeface="Book Antiqua" pitchFamily="18" charset="0"/>
              </a:rPr>
              <a:t>του άξονα Ο</a:t>
            </a:r>
            <a:r>
              <a:rPr lang="en-US" sz="2800" dirty="0">
                <a:latin typeface="Book Antiqua" pitchFamily="18" charset="0"/>
              </a:rPr>
              <a:t>y</a:t>
            </a:r>
            <a:r>
              <a:rPr lang="el-GR" sz="2800" dirty="0" smtClean="0">
                <a:latin typeface="Book Antiqua" pitchFamily="18" charset="0"/>
              </a:rPr>
              <a:t>,</a:t>
            </a:r>
          </a:p>
          <a:p>
            <a:pPr marL="36576" lvl="0" indent="0">
              <a:buNone/>
            </a:pPr>
            <a:r>
              <a:rPr lang="el-GR" sz="2800" dirty="0">
                <a:latin typeface="Book Antiqua" pitchFamily="18" charset="0"/>
              </a:rPr>
              <a:t> </a:t>
            </a:r>
            <a:r>
              <a:rPr lang="el-GR" sz="2800" dirty="0" smtClean="0">
                <a:latin typeface="Book Antiqua" pitchFamily="18" charset="0"/>
              </a:rPr>
              <a:t>   </a:t>
            </a:r>
            <a:r>
              <a:rPr lang="en-US" sz="2800" dirty="0">
                <a:solidFill>
                  <a:srgbClr val="00B050"/>
                </a:solidFill>
                <a:latin typeface="Book Antiqua" pitchFamily="18" charset="0"/>
              </a:rPr>
              <a:t>sway</a:t>
            </a:r>
            <a:r>
              <a:rPr lang="el-GR" sz="2800" dirty="0">
                <a:latin typeface="Book Antiqua" pitchFamily="18" charset="0"/>
              </a:rPr>
              <a:t> (</a:t>
            </a:r>
            <a:r>
              <a:rPr lang="el-GR" sz="2800" i="1" dirty="0" err="1">
                <a:latin typeface="Book Antiqua" pitchFamily="18" charset="0"/>
              </a:rPr>
              <a:t>ξ2</a:t>
            </a:r>
            <a:r>
              <a:rPr lang="el-GR" sz="2800" dirty="0" smtClean="0">
                <a:latin typeface="Book Antiqua" pitchFamily="18" charset="0"/>
              </a:rPr>
              <a:t>).</a:t>
            </a:r>
            <a:endParaRPr lang="el-GR" sz="2800" dirty="0">
              <a:latin typeface="Book Antiqua" pitchFamily="18" charset="0"/>
            </a:endParaRPr>
          </a:p>
          <a:p>
            <a:pPr lvl="0"/>
            <a:r>
              <a:rPr lang="el-GR" sz="2800" dirty="0">
                <a:latin typeface="Book Antiqua" pitchFamily="18" charset="0"/>
              </a:rPr>
              <a:t>Μεταφορική κίνηση </a:t>
            </a:r>
            <a:endParaRPr lang="el-GR" sz="2800" dirty="0" smtClean="0">
              <a:latin typeface="Book Antiqua" pitchFamily="18" charset="0"/>
            </a:endParaRPr>
          </a:p>
          <a:p>
            <a:pPr marL="36576" lvl="0" indent="0">
              <a:buNone/>
            </a:pPr>
            <a:r>
              <a:rPr lang="el-GR" sz="2800" dirty="0">
                <a:latin typeface="Book Antiqua" pitchFamily="18" charset="0"/>
              </a:rPr>
              <a:t> </a:t>
            </a:r>
            <a:r>
              <a:rPr lang="el-GR" sz="2800" dirty="0" smtClean="0">
                <a:latin typeface="Book Antiqua" pitchFamily="18" charset="0"/>
              </a:rPr>
              <a:t>   επί </a:t>
            </a:r>
            <a:r>
              <a:rPr lang="el-GR" sz="2800" dirty="0">
                <a:latin typeface="Book Antiqua" pitchFamily="18" charset="0"/>
              </a:rPr>
              <a:t>του άξονα Ο</a:t>
            </a:r>
            <a:r>
              <a:rPr lang="en-US" sz="2800" dirty="0">
                <a:latin typeface="Book Antiqua" pitchFamily="18" charset="0"/>
              </a:rPr>
              <a:t>z</a:t>
            </a:r>
            <a:r>
              <a:rPr lang="el-GR" sz="2800" dirty="0" smtClean="0">
                <a:latin typeface="Book Antiqua" pitchFamily="18" charset="0"/>
              </a:rPr>
              <a:t>,</a:t>
            </a:r>
          </a:p>
          <a:p>
            <a:pPr marL="36576" lvl="0" indent="0">
              <a:buNone/>
            </a:pPr>
            <a:r>
              <a:rPr lang="el-GR" sz="2800" dirty="0">
                <a:latin typeface="Book Antiqua" pitchFamily="18" charset="0"/>
              </a:rPr>
              <a:t> </a:t>
            </a:r>
            <a:r>
              <a:rPr lang="el-GR" sz="2800" dirty="0" smtClean="0">
                <a:latin typeface="Book Antiqua" pitchFamily="18" charset="0"/>
              </a:rPr>
              <a:t>   </a:t>
            </a:r>
            <a:r>
              <a:rPr lang="en-US" sz="2800" dirty="0">
                <a:solidFill>
                  <a:srgbClr val="FFFF00"/>
                </a:solidFill>
                <a:latin typeface="Book Antiqua" pitchFamily="18" charset="0"/>
              </a:rPr>
              <a:t>heave</a:t>
            </a:r>
            <a:r>
              <a:rPr lang="el-GR" sz="2800" dirty="0">
                <a:latin typeface="Book Antiqua" pitchFamily="18" charset="0"/>
              </a:rPr>
              <a:t> (</a:t>
            </a:r>
            <a:r>
              <a:rPr lang="el-GR" sz="2800" i="1" dirty="0" err="1">
                <a:latin typeface="Book Antiqua" pitchFamily="18" charset="0"/>
              </a:rPr>
              <a:t>ξ3</a:t>
            </a:r>
            <a:r>
              <a:rPr lang="el-GR" sz="2800" dirty="0" smtClean="0">
                <a:latin typeface="Book Antiqua" pitchFamily="18" charset="0"/>
              </a:rPr>
              <a:t>).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pic>
        <p:nvPicPr>
          <p:cNvPr id="6" name="Εικόνα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1" y="548680"/>
            <a:ext cx="1483112" cy="2088232"/>
          </a:xfrm>
          <a:prstGeom prst="rect">
            <a:avLst/>
          </a:prstGeom>
        </p:spPr>
      </p:pic>
      <p:pic>
        <p:nvPicPr>
          <p:cNvPr id="7" name="Εικόνα 6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32" y="2636912"/>
            <a:ext cx="1483112" cy="2088232"/>
          </a:xfrm>
          <a:prstGeom prst="rect">
            <a:avLst/>
          </a:prstGeom>
        </p:spPr>
      </p:pic>
      <p:pic>
        <p:nvPicPr>
          <p:cNvPr id="8" name="Εικόνα 7"/>
          <p:cNvPicPr/>
          <p:nvPr/>
        </p:nvPicPr>
        <p:blipFill>
          <a:blip r:embed="rId4"/>
          <a:stretch>
            <a:fillRect/>
          </a:stretch>
        </p:blipFill>
        <p:spPr>
          <a:xfrm>
            <a:off x="4860030" y="4725144"/>
            <a:ext cx="2665849" cy="1296600"/>
          </a:xfrm>
          <a:prstGeom prst="rect">
            <a:avLst/>
          </a:prstGeom>
        </p:spPr>
      </p:pic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3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0" y="584076"/>
            <a:ext cx="9144000" cy="6273924"/>
          </a:xfrm>
        </p:spPr>
        <p:txBody>
          <a:bodyPr numCol="2">
            <a:normAutofit/>
          </a:bodyPr>
          <a:lstStyle/>
          <a:p>
            <a:pPr marL="36576" indent="0">
              <a:buNone/>
            </a:pPr>
            <a:r>
              <a:rPr lang="el-GR" sz="2800" dirty="0" smtClean="0">
                <a:latin typeface="Book Antiqua" pitchFamily="18" charset="0"/>
              </a:rPr>
              <a:t>ΠΕΡΙΣΤΡΟΦΙΚΕΣ</a:t>
            </a:r>
          </a:p>
          <a:p>
            <a:pPr lvl="0"/>
            <a:r>
              <a:rPr lang="el-GR" sz="2800" dirty="0" smtClean="0">
                <a:latin typeface="Book Antiqua" pitchFamily="18" charset="0"/>
              </a:rPr>
              <a:t>Περιστροφική </a:t>
            </a:r>
            <a:r>
              <a:rPr lang="el-GR" sz="2800" dirty="0">
                <a:latin typeface="Book Antiqua" pitchFamily="18" charset="0"/>
              </a:rPr>
              <a:t>κίνηση περί τον άξονα Οχ/ Διατοιχισμός, </a:t>
            </a:r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roll</a:t>
            </a:r>
            <a:r>
              <a:rPr lang="el-GR" sz="2800" dirty="0">
                <a:latin typeface="Book Antiqua" pitchFamily="18" charset="0"/>
              </a:rPr>
              <a:t> (</a:t>
            </a:r>
            <a:r>
              <a:rPr lang="el-GR" sz="2800" i="1" dirty="0" err="1">
                <a:latin typeface="Book Antiqua" pitchFamily="18" charset="0"/>
              </a:rPr>
              <a:t>ξ4</a:t>
            </a:r>
            <a:r>
              <a:rPr lang="el-GR" sz="2800" dirty="0">
                <a:latin typeface="Book Antiqua" pitchFamily="18" charset="0"/>
              </a:rPr>
              <a:t>).</a:t>
            </a:r>
          </a:p>
          <a:p>
            <a:pPr lvl="0"/>
            <a:r>
              <a:rPr lang="el-GR" sz="2800" dirty="0">
                <a:latin typeface="Book Antiqua" pitchFamily="18" charset="0"/>
              </a:rPr>
              <a:t>Περιστροφική κίνηση περί τον άξονα Ο</a:t>
            </a:r>
            <a:r>
              <a:rPr lang="en-US" sz="2800" dirty="0">
                <a:latin typeface="Book Antiqua" pitchFamily="18" charset="0"/>
              </a:rPr>
              <a:t>y</a:t>
            </a:r>
            <a:r>
              <a:rPr lang="el-GR" sz="2800" dirty="0">
                <a:latin typeface="Book Antiqua" pitchFamily="18" charset="0"/>
              </a:rPr>
              <a:t>/ </a:t>
            </a:r>
            <a:r>
              <a:rPr lang="el-GR" sz="2800" dirty="0" err="1">
                <a:latin typeface="Book Antiqua" pitchFamily="18" charset="0"/>
              </a:rPr>
              <a:t>Προνευτασμός</a:t>
            </a:r>
            <a:r>
              <a:rPr lang="el-GR" sz="2800" dirty="0">
                <a:latin typeface="Book Antiqua" pitchFamily="18" charset="0"/>
              </a:rPr>
              <a:t>, </a:t>
            </a:r>
            <a:r>
              <a:rPr lang="en-US" sz="2800" dirty="0">
                <a:solidFill>
                  <a:srgbClr val="FFC000"/>
                </a:solidFill>
                <a:latin typeface="Book Antiqua" pitchFamily="18" charset="0"/>
              </a:rPr>
              <a:t>pitch</a:t>
            </a:r>
            <a:r>
              <a:rPr lang="el-GR" sz="2800" dirty="0">
                <a:latin typeface="Book Antiqua" pitchFamily="18" charset="0"/>
              </a:rPr>
              <a:t> (</a:t>
            </a:r>
            <a:r>
              <a:rPr lang="el-GR" sz="2800" i="1" dirty="0" err="1">
                <a:latin typeface="Book Antiqua" pitchFamily="18" charset="0"/>
              </a:rPr>
              <a:t>ξ5</a:t>
            </a:r>
            <a:r>
              <a:rPr lang="el-GR" sz="2800" dirty="0">
                <a:latin typeface="Book Antiqua" pitchFamily="18" charset="0"/>
              </a:rPr>
              <a:t>).</a:t>
            </a:r>
          </a:p>
          <a:p>
            <a:r>
              <a:rPr lang="el-GR" sz="2800" dirty="0">
                <a:latin typeface="Book Antiqua" pitchFamily="18" charset="0"/>
              </a:rPr>
              <a:t>Περιστροφική κίνηση περί τον άξονα Ο</a:t>
            </a:r>
            <a:r>
              <a:rPr lang="en-US" sz="2800" dirty="0">
                <a:latin typeface="Book Antiqua" pitchFamily="18" charset="0"/>
              </a:rPr>
              <a:t>z</a:t>
            </a:r>
            <a:r>
              <a:rPr lang="el-GR" sz="2800" dirty="0">
                <a:latin typeface="Book Antiqua" pitchFamily="18" charset="0"/>
              </a:rPr>
              <a:t>, </a:t>
            </a:r>
            <a:r>
              <a:rPr lang="en-US" sz="2800" dirty="0">
                <a:solidFill>
                  <a:srgbClr val="00B050"/>
                </a:solidFill>
                <a:latin typeface="Book Antiqua" pitchFamily="18" charset="0"/>
              </a:rPr>
              <a:t>yaw</a:t>
            </a:r>
            <a:r>
              <a:rPr lang="el-GR" sz="2800" dirty="0">
                <a:latin typeface="Book Antiqua" pitchFamily="18" charset="0"/>
              </a:rPr>
              <a:t> (</a:t>
            </a:r>
            <a:r>
              <a:rPr lang="el-GR" sz="2800" i="1" dirty="0" err="1">
                <a:latin typeface="Book Antiqua" pitchFamily="18" charset="0"/>
              </a:rPr>
              <a:t>ξ6</a:t>
            </a:r>
            <a:r>
              <a:rPr lang="el-GR" sz="2800" dirty="0">
                <a:latin typeface="Book Antiqua" pitchFamily="18" charset="0"/>
              </a:rPr>
              <a:t>).</a:t>
            </a:r>
          </a:p>
          <a:p>
            <a:endParaRPr lang="el-GR" sz="2800" dirty="0">
              <a:latin typeface="Book Antiqua" pitchFamily="18" charset="0"/>
            </a:endParaRPr>
          </a:p>
        </p:txBody>
      </p:sp>
      <p:pic>
        <p:nvPicPr>
          <p:cNvPr id="8" name="Εικόνα 7"/>
          <p:cNvPicPr/>
          <p:nvPr/>
        </p:nvPicPr>
        <p:blipFill>
          <a:blip r:embed="rId2"/>
          <a:stretch>
            <a:fillRect/>
          </a:stretch>
        </p:blipFill>
        <p:spPr>
          <a:xfrm>
            <a:off x="4507530" y="548680"/>
            <a:ext cx="1483113" cy="2088232"/>
          </a:xfrm>
          <a:prstGeom prst="rect">
            <a:avLst/>
          </a:prstGeom>
        </p:spPr>
      </p:pic>
      <p:pic>
        <p:nvPicPr>
          <p:cNvPr id="9" name="Εικόνα 8"/>
          <p:cNvPicPr/>
          <p:nvPr/>
        </p:nvPicPr>
        <p:blipFill>
          <a:blip r:embed="rId3"/>
          <a:stretch>
            <a:fillRect/>
          </a:stretch>
        </p:blipFill>
        <p:spPr>
          <a:xfrm>
            <a:off x="4507530" y="2636912"/>
            <a:ext cx="3681422" cy="1512168"/>
          </a:xfrm>
          <a:prstGeom prst="rect">
            <a:avLst/>
          </a:prstGeom>
        </p:spPr>
      </p:pic>
      <p:pic>
        <p:nvPicPr>
          <p:cNvPr id="10" name="Εικόνα 9"/>
          <p:cNvPicPr/>
          <p:nvPr/>
        </p:nvPicPr>
        <p:blipFill>
          <a:blip r:embed="rId4"/>
          <a:stretch>
            <a:fillRect/>
          </a:stretch>
        </p:blipFill>
        <p:spPr>
          <a:xfrm>
            <a:off x="4507530" y="4149080"/>
            <a:ext cx="1485453" cy="2085607"/>
          </a:xfrm>
          <a:prstGeom prst="rect">
            <a:avLst/>
          </a:prstGeom>
        </p:spPr>
      </p:pic>
      <p:sp>
        <p:nvSpPr>
          <p:cNvPr id="12" name="Θέση υποσέλιδου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4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sz="2800" dirty="0" smtClean="0">
                <a:solidFill>
                  <a:srgbClr val="00B050"/>
                </a:solidFill>
                <a:latin typeface="Book Antiqua" pitchFamily="18" charset="0"/>
                <a:cs typeface="Times New Roman" pitchFamily="18" charset="0"/>
              </a:rPr>
              <a:t>Κατακόρυφες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Book Antiqua" pitchFamily="18" charset="0"/>
                <a:ea typeface="Calibri"/>
                <a:cs typeface="Times New Roman" pitchFamily="18" charset="0"/>
              </a:rPr>
              <a:t>longitudinal</a:t>
            </a:r>
            <a:r>
              <a:rPr lang="el-GR" sz="2800" dirty="0" smtClean="0">
                <a:latin typeface="Book Antiqua" pitchFamily="18" charset="0"/>
                <a:ea typeface="Calibri"/>
                <a:cs typeface="Times New Roman" pitchFamily="18" charset="0"/>
              </a:rPr>
              <a:t> </a:t>
            </a:r>
            <a:r>
              <a:rPr lang="el-GR" sz="2800" dirty="0">
                <a:latin typeface="Book Antiqua" pitchFamily="18" charset="0"/>
                <a:ea typeface="Calibri"/>
                <a:cs typeface="Times New Roman" pitchFamily="18" charset="0"/>
              </a:rPr>
              <a:t>ή </a:t>
            </a:r>
            <a:r>
              <a:rPr lang="en-US" sz="2800" dirty="0">
                <a:latin typeface="Book Antiqua" pitchFamily="18" charset="0"/>
                <a:ea typeface="Calibri"/>
                <a:cs typeface="Times New Roman" pitchFamily="18" charset="0"/>
              </a:rPr>
              <a:t>vertical </a:t>
            </a:r>
            <a:r>
              <a:rPr lang="en-US" sz="2800" dirty="0" smtClean="0">
                <a:latin typeface="Book Antiqua" pitchFamily="18" charset="0"/>
                <a:ea typeface="Calibri"/>
                <a:cs typeface="Times New Roman" pitchFamily="18" charset="0"/>
              </a:rPr>
              <a:t>plane motions)</a:t>
            </a:r>
          </a:p>
          <a:p>
            <a:pPr marL="36576" indent="0" algn="ctr">
              <a:buNone/>
            </a:pPr>
            <a:endParaRPr lang="en-US" sz="2800" dirty="0" smtClean="0">
              <a:latin typeface="Book Antiqua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el-GR" sz="2800" dirty="0" smtClean="0">
                <a:latin typeface="Book Antiqua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surge, heave, pitch)</a:t>
            </a:r>
            <a:endParaRPr lang="el-GR" sz="2800" dirty="0" smtClean="0">
              <a:latin typeface="Book Antiqua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en-US" sz="2800" dirty="0" smtClean="0">
              <a:latin typeface="Book Antiqua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el-GR" sz="2800" dirty="0" smtClean="0">
                <a:latin typeface="Book Antiqua" pitchFamily="18" charset="0"/>
                <a:cs typeface="Times New Roman" pitchFamily="18" charset="0"/>
              </a:rPr>
              <a:t>Γραμμικότητα</a:t>
            </a:r>
            <a:endParaRPr lang="en-US" sz="2800" dirty="0" smtClean="0">
              <a:latin typeface="Book Antiqua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en-US" sz="2800" dirty="0" smtClean="0">
              <a:latin typeface="Book Antiqua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en-US" sz="2800" dirty="0" smtClean="0"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el-GR" sz="2800" dirty="0" smtClean="0">
                <a:solidFill>
                  <a:srgbClr val="00B050"/>
                </a:solidFill>
                <a:latin typeface="Book Antiqua" pitchFamily="18" charset="0"/>
                <a:cs typeface="Times New Roman" pitchFamily="18" charset="0"/>
              </a:rPr>
              <a:t>Οριζόντιες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 (lateral plane motions)</a:t>
            </a:r>
            <a:endParaRPr lang="el-GR" sz="2800" dirty="0" smtClean="0">
              <a:latin typeface="Book Antiqua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en-US" sz="2800" dirty="0" smtClean="0">
              <a:latin typeface="Book Antiqua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el-GR" sz="2800" dirty="0" smtClean="0">
                <a:latin typeface="Book Antiqua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sway, roll, yaw)</a:t>
            </a:r>
            <a:endParaRPr lang="el-GR" sz="2800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5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Book Antiqua" pitchFamily="18" charset="0"/>
              </a:rPr>
              <a:t>heave</a:t>
            </a:r>
            <a:r>
              <a:rPr lang="el-GR" sz="2800" dirty="0">
                <a:latin typeface="Book Antiqua" pitchFamily="18" charset="0"/>
              </a:rPr>
              <a:t>, </a:t>
            </a:r>
            <a:r>
              <a:rPr lang="en-US" sz="2800" dirty="0">
                <a:latin typeface="Book Antiqua" pitchFamily="18" charset="0"/>
              </a:rPr>
              <a:t>roll</a:t>
            </a:r>
            <a:r>
              <a:rPr lang="el-GR" sz="2800" dirty="0">
                <a:latin typeface="Book Antiqua" pitchFamily="18" charset="0"/>
              </a:rPr>
              <a:t>, </a:t>
            </a:r>
            <a:r>
              <a:rPr lang="en-US" sz="2800" dirty="0" smtClean="0">
                <a:latin typeface="Book Antiqua" pitchFamily="18" charset="0"/>
              </a:rPr>
              <a:t>pitch:</a:t>
            </a:r>
            <a:endParaRPr lang="el-GR" sz="2800" dirty="0" smtClean="0">
              <a:latin typeface="Book Antiqua" pitchFamily="18" charset="0"/>
            </a:endParaRPr>
          </a:p>
          <a:p>
            <a:pPr marL="36576" indent="0" algn="ctr">
              <a:buNone/>
            </a:pPr>
            <a:r>
              <a:rPr lang="el-GR" sz="2800" dirty="0" smtClean="0">
                <a:latin typeface="Book Antiqua" pitchFamily="18" charset="0"/>
              </a:rPr>
              <a:t>χαρακτηριστικά ταλαντωτικής κίνησης (</a:t>
            </a:r>
            <a:r>
              <a:rPr lang="en-US" sz="2800" dirty="0" smtClean="0">
                <a:latin typeface="Book Antiqua" pitchFamily="18" charset="0"/>
              </a:rPr>
              <a:t>oscillatory</a:t>
            </a:r>
            <a:r>
              <a:rPr lang="el-GR" sz="2800" dirty="0" smtClean="0">
                <a:latin typeface="Book Antiqua" pitchFamily="18" charset="0"/>
              </a:rPr>
              <a:t>)</a:t>
            </a:r>
          </a:p>
          <a:p>
            <a:pPr marL="36576" indent="0" algn="ctr">
              <a:buNone/>
            </a:pPr>
            <a:endParaRPr lang="el-GR" sz="2800" dirty="0" smtClean="0">
              <a:latin typeface="Book Antiqua" pitchFamily="18" charset="0"/>
            </a:endParaRPr>
          </a:p>
          <a:p>
            <a:pPr marL="36576" indent="0" algn="ctr">
              <a:buNone/>
            </a:pPr>
            <a:r>
              <a:rPr lang="el-GR" sz="2800" dirty="0">
                <a:latin typeface="Book Antiqua" pitchFamily="18" charset="0"/>
              </a:rPr>
              <a:t>όταν το πλοίο εκτραπεί από τη θέση ισορροπίας του, έχει την τάση να επανέλθει σε </a:t>
            </a:r>
            <a:r>
              <a:rPr lang="el-GR" sz="2800" dirty="0" smtClean="0">
                <a:latin typeface="Book Antiqua" pitchFamily="18" charset="0"/>
              </a:rPr>
              <a:t>αυτή.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6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264696"/>
          </a:xfrm>
        </p:spPr>
        <p:txBody>
          <a:bodyPr numCol="2"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Οι αποκρίσεις </a:t>
            </a:r>
            <a:r>
              <a:rPr lang="el-GR" sz="2800" dirty="0">
                <a:latin typeface="Book Antiqua" pitchFamily="18" charset="0"/>
              </a:rPr>
              <a:t>του πλοίου είναι </a:t>
            </a:r>
            <a:r>
              <a:rPr lang="el-GR" sz="2800" dirty="0" smtClean="0">
                <a:latin typeface="Book Antiqua" pitchFamily="18" charset="0"/>
              </a:rPr>
              <a:t>όλες συζευγμένες </a:t>
            </a:r>
            <a:r>
              <a:rPr lang="el-GR" sz="2800" dirty="0">
                <a:latin typeface="Book Antiqua" pitchFamily="18" charset="0"/>
              </a:rPr>
              <a:t>μεταξύ τους, δηλαδή συνυπάρχουν όλες </a:t>
            </a:r>
            <a:r>
              <a:rPr lang="el-GR" sz="2800" dirty="0" smtClean="0">
                <a:latin typeface="Book Antiqua" pitchFamily="18" charset="0"/>
              </a:rPr>
              <a:t>ταυτόχρονα.</a:t>
            </a:r>
          </a:p>
          <a:p>
            <a:r>
              <a:rPr lang="el-GR" sz="2800" dirty="0" smtClean="0">
                <a:latin typeface="Book Antiqua" pitchFamily="18" charset="0"/>
              </a:rPr>
              <a:t>Λόγω συμμετρίας, θωρούνται αποσυζευγμένες </a:t>
            </a:r>
            <a:r>
              <a:rPr lang="el-GR" sz="2800" dirty="0">
                <a:latin typeface="Book Antiqua" pitchFamily="18" charset="0"/>
              </a:rPr>
              <a:t>οι κατακόρυφες από τις </a:t>
            </a:r>
            <a:r>
              <a:rPr lang="el-GR" sz="2800" dirty="0" smtClean="0">
                <a:latin typeface="Book Antiqua" pitchFamily="18" charset="0"/>
              </a:rPr>
              <a:t>οριζόντιες </a:t>
            </a:r>
            <a:r>
              <a:rPr lang="el-GR" sz="2800" dirty="0">
                <a:latin typeface="Book Antiqua" pitchFamily="18" charset="0"/>
              </a:rPr>
              <a:t>αποκρίσεις. </a:t>
            </a:r>
            <a:endParaRPr lang="el-GR" sz="2800" dirty="0" smtClean="0">
              <a:latin typeface="Book Antiqua" pitchFamily="18" charset="0"/>
            </a:endParaRPr>
          </a:p>
          <a:p>
            <a:r>
              <a:rPr lang="el-GR" sz="2800" dirty="0">
                <a:latin typeface="Book Antiqua" pitchFamily="18" charset="0"/>
              </a:rPr>
              <a:t>Η σύνθεση </a:t>
            </a:r>
            <a:r>
              <a:rPr lang="el-GR" sz="2800" dirty="0" smtClean="0">
                <a:latin typeface="Book Antiqua" pitchFamily="18" charset="0"/>
              </a:rPr>
              <a:t>των </a:t>
            </a:r>
            <a:r>
              <a:rPr lang="el-GR" sz="2800" dirty="0">
                <a:latin typeface="Book Antiqua" pitchFamily="18" charset="0"/>
              </a:rPr>
              <a:t>έξι αποκρίσεων δίνει </a:t>
            </a:r>
            <a:r>
              <a:rPr lang="el-GR" sz="2800" dirty="0" smtClean="0">
                <a:latin typeface="Book Antiqua" pitchFamily="18" charset="0"/>
              </a:rPr>
              <a:t>τη </a:t>
            </a:r>
            <a:r>
              <a:rPr lang="el-GR" sz="2800" dirty="0">
                <a:latin typeface="Book Antiqua" pitchFamily="18" charset="0"/>
              </a:rPr>
              <a:t>συνισταμένη κίνηση του </a:t>
            </a:r>
            <a:r>
              <a:rPr lang="el-GR" sz="2800" dirty="0" smtClean="0">
                <a:latin typeface="Book Antiqua" pitchFamily="18" charset="0"/>
              </a:rPr>
              <a:t>πλοίου.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D4D2D0">
                    <a:shade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Πλωτάρχης (Μ) Γ. Πετρόπουλος Π.Ν.</a:t>
            </a:r>
            <a:endParaRPr lang="el-GR" dirty="0">
              <a:solidFill>
                <a:srgbClr val="D4D2D0">
                  <a:shade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9" y="1556792"/>
            <a:ext cx="388638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7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sz="2800" dirty="0">
              <a:latin typeface="Book Antiqua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Book Antiqua" pitchFamily="18" charset="0"/>
              </a:rPr>
              <a:t>S</a:t>
            </a:r>
            <a:r>
              <a:rPr lang="el-GR" sz="2800" dirty="0" smtClean="0">
                <a:solidFill>
                  <a:srgbClr val="FFFF00"/>
                </a:solidFill>
                <a:latin typeface="Book Antiqua" pitchFamily="18" charset="0"/>
              </a:rPr>
              <a:t>urge</a:t>
            </a:r>
            <a:r>
              <a:rPr lang="en-US" sz="2800" dirty="0" smtClean="0">
                <a:latin typeface="Book Antiqua" pitchFamily="18" charset="0"/>
              </a:rPr>
              <a:t>: </a:t>
            </a:r>
            <a:r>
              <a:rPr lang="el-GR" sz="2800" dirty="0" smtClean="0">
                <a:latin typeface="Book Antiqua" pitchFamily="18" charset="0"/>
              </a:rPr>
              <a:t>ασθενώς συζευγμένο </a:t>
            </a:r>
            <a:r>
              <a:rPr lang="el-GR" sz="2800" dirty="0">
                <a:latin typeface="Book Antiqua" pitchFamily="18" charset="0"/>
              </a:rPr>
              <a:t>με τις άλλες δύο κατακόρυφες κινήσεις (heave, </a:t>
            </a:r>
            <a:r>
              <a:rPr lang="el-GR" sz="2800" dirty="0" err="1">
                <a:latin typeface="Book Antiqua" pitchFamily="18" charset="0"/>
              </a:rPr>
              <a:t>pitch</a:t>
            </a:r>
            <a:r>
              <a:rPr lang="el-GR" sz="2800" dirty="0">
                <a:latin typeface="Book Antiqua" pitchFamily="18" charset="0"/>
              </a:rPr>
              <a:t>) </a:t>
            </a:r>
            <a:r>
              <a:rPr lang="el-GR" sz="2800" dirty="0" smtClean="0">
                <a:latin typeface="Book Antiqua" pitchFamily="18" charset="0"/>
              </a:rPr>
              <a:t>Πολλές </a:t>
            </a:r>
            <a:r>
              <a:rPr lang="el-GR" sz="2800" dirty="0">
                <a:latin typeface="Book Antiqua" pitchFamily="18" charset="0"/>
              </a:rPr>
              <a:t>φορές </a:t>
            </a:r>
            <a:r>
              <a:rPr lang="el-GR" sz="2800" dirty="0" smtClean="0">
                <a:latin typeface="Book Antiqua" pitchFamily="18" charset="0"/>
              </a:rPr>
              <a:t>παραλείπεται από τους υπολογισμούς.</a:t>
            </a:r>
          </a:p>
          <a:p>
            <a:r>
              <a:rPr lang="el-GR" sz="2800" dirty="0" smtClean="0">
                <a:solidFill>
                  <a:srgbClr val="FFFF00"/>
                </a:solidFill>
                <a:latin typeface="Book Antiqua" pitchFamily="18" charset="0"/>
              </a:rPr>
              <a:t>Υaw</a:t>
            </a:r>
            <a:r>
              <a:rPr lang="en-US" sz="2800" dirty="0" smtClean="0">
                <a:latin typeface="Book Antiqua" pitchFamily="18" charset="0"/>
              </a:rPr>
              <a:t>:</a:t>
            </a:r>
            <a:r>
              <a:rPr lang="el-GR" sz="2800" dirty="0" smtClean="0">
                <a:latin typeface="Book Antiqua" pitchFamily="18" charset="0"/>
              </a:rPr>
              <a:t> </a:t>
            </a:r>
            <a:r>
              <a:rPr lang="el-GR" sz="2800" dirty="0">
                <a:latin typeface="Book Antiqua" pitchFamily="18" charset="0"/>
              </a:rPr>
              <a:t>μπορεί να εξισορροπηθεί εν μέρει από την κίνηση του πηδαλίου του σκάφους</a:t>
            </a:r>
            <a:r>
              <a:rPr lang="el-GR" sz="2800" dirty="0" smtClean="0">
                <a:latin typeface="Book Antiqua" pitchFamily="18" charset="0"/>
              </a:rPr>
              <a:t>.</a:t>
            </a:r>
            <a:endParaRPr lang="en-US" sz="2800" dirty="0" smtClean="0">
              <a:latin typeface="Book Antiqua" pitchFamily="18" charset="0"/>
            </a:endParaRPr>
          </a:p>
          <a:p>
            <a:r>
              <a:rPr lang="el-GR" sz="2800" dirty="0" smtClean="0">
                <a:latin typeface="Book Antiqua" pitchFamily="18" charset="0"/>
              </a:rPr>
              <a:t>Η σύζευξη των </a:t>
            </a:r>
            <a:r>
              <a:rPr lang="el-GR" sz="2800" dirty="0" err="1" smtClean="0">
                <a:latin typeface="Book Antiqua" pitchFamily="18" charset="0"/>
              </a:rPr>
              <a:t>ταλαντωτικών</a:t>
            </a:r>
            <a:r>
              <a:rPr lang="el-GR" sz="2800" dirty="0" smtClean="0">
                <a:latin typeface="Book Antiqua" pitchFamily="18" charset="0"/>
              </a:rPr>
              <a:t> κινήσεων (</a:t>
            </a:r>
            <a:r>
              <a:rPr lang="en-US" sz="2800" dirty="0" smtClean="0">
                <a:solidFill>
                  <a:srgbClr val="FFFF00"/>
                </a:solidFill>
                <a:latin typeface="Book Antiqua" pitchFamily="18" charset="0"/>
              </a:rPr>
              <a:t>heave, pitch, roll</a:t>
            </a:r>
            <a:r>
              <a:rPr lang="en-US" sz="2800" dirty="0" smtClean="0">
                <a:latin typeface="Book Antiqua" pitchFamily="18" charset="0"/>
              </a:rPr>
              <a:t>) </a:t>
            </a:r>
            <a:r>
              <a:rPr lang="el-GR" sz="2800" dirty="0" smtClean="0">
                <a:latin typeface="Book Antiqua" pitchFamily="18" charset="0"/>
              </a:rPr>
              <a:t>είναι </a:t>
            </a:r>
            <a:r>
              <a:rPr lang="el-GR" sz="2800" dirty="0" smtClean="0">
                <a:solidFill>
                  <a:srgbClr val="FFFF00"/>
                </a:solidFill>
                <a:latin typeface="Book Antiqua" pitchFamily="18" charset="0"/>
              </a:rPr>
              <a:t>ισχυρή</a:t>
            </a:r>
            <a:r>
              <a:rPr lang="el-GR" sz="2800" dirty="0" smtClean="0">
                <a:latin typeface="Book Antiqua" pitchFamily="18" charset="0"/>
              </a:rPr>
              <a:t> (κάποιες μέθοδοι την λαμβάνουν υπόψη στους υπολογισμούς)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l-GR" sz="2800" dirty="0">
              <a:latin typeface="Book Antiqua" pitchFamily="18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8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Book Antiqua" pitchFamily="18" charset="0"/>
              </a:rPr>
              <a:t>Κατακόρυφες κινήσεις</a:t>
            </a:r>
            <a:endParaRPr lang="el-GR" sz="2800" dirty="0"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800" dirty="0" smtClean="0">
                    <a:solidFill>
                      <a:srgbClr val="FFC000"/>
                    </a:solidFill>
                    <a:latin typeface="Book Antiqua" pitchFamily="18" charset="0"/>
                  </a:rPr>
                  <a:t>Γραμμικότητα</a:t>
                </a:r>
                <a:r>
                  <a:rPr lang="el-GR" sz="2800" dirty="0" smtClean="0">
                    <a:latin typeface="Book Antiqua" pitchFamily="18" charset="0"/>
                  </a:rPr>
                  <a:t> </a:t>
                </a:r>
                <a:r>
                  <a:rPr lang="el-GR" sz="2800" dirty="0">
                    <a:latin typeface="Book Antiqua" pitchFamily="18" charset="0"/>
                  </a:rPr>
                  <a:t>ως προς το σημαντικό ύψος </a:t>
                </a:r>
                <a:r>
                  <a:rPr lang="el-GR" sz="2800" dirty="0" smtClean="0">
                    <a:latin typeface="Book Antiqua" pitchFamily="18" charset="0"/>
                  </a:rPr>
                  <a:t>κύματος.</a:t>
                </a:r>
              </a:p>
              <a:p>
                <a:r>
                  <a:rPr lang="el-GR" sz="2800" dirty="0" smtClean="0">
                    <a:latin typeface="Book Antiqua" pitchFamily="18" charset="0"/>
                  </a:rPr>
                  <a:t>Για τον υπολογισμό αποκρίσεων πλοίου σε διάφορα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𝐻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l-GR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l-GR" sz="2800" dirty="0" smtClean="0">
                    <a:latin typeface="Book Antiqua" pitchFamily="18" charset="0"/>
                  </a:rPr>
                  <a:t> </a:t>
                </a:r>
                <a:r>
                  <a:rPr lang="el-GR" sz="2800" dirty="0" smtClean="0">
                    <a:solidFill>
                      <a:srgbClr val="FFC000"/>
                    </a:solidFill>
                    <a:latin typeface="Book Antiqua" pitchFamily="18" charset="0"/>
                  </a:rPr>
                  <a:t>αρκεί να γνωρίζουμε την απόκριση για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l-GR" sz="28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l-GR" sz="28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</m:sSub>
                    <m:r>
                      <a:rPr lang="el-GR" sz="2800" b="0" i="1" smtClean="0">
                        <a:solidFill>
                          <a:srgbClr val="FFC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l-GR" sz="2800" dirty="0" smtClean="0">
                    <a:solidFill>
                      <a:srgbClr val="FFC000"/>
                    </a:solidFill>
                    <a:latin typeface="Book Antiqua" pitchFamily="18" charset="0"/>
                  </a:rPr>
                  <a:t> </a:t>
                </a:r>
                <a:r>
                  <a:rPr lang="el-GR" sz="2800" dirty="0" smtClean="0">
                    <a:latin typeface="Book Antiqua" pitchFamily="18" charset="0"/>
                  </a:rPr>
                  <a:t>και να την πολλαπλασιάσουμε 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𝐻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l-GR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l-GR" sz="2800" dirty="0" smtClean="0">
                    <a:latin typeface="Book Antiqua" pitchFamily="18" charset="0"/>
                  </a:rPr>
                  <a:t>.</a:t>
                </a:r>
                <a:endParaRPr lang="el-GR" sz="2800" dirty="0">
                  <a:latin typeface="Book Antiqua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27" t="-1348" r="-12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D4D2D0">
                    <a:shade val="50000"/>
                  </a:srgbClr>
                </a:solidFill>
              </a:rPr>
              <a:t>Πλωτάρχης (Μ) Γ. Πετρόπουλος Π.Ν.</a:t>
            </a:r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D4D2D0">
                    <a:shade val="50000"/>
                  </a:srgbClr>
                </a:solidFill>
              </a:rPr>
              <a:pPr/>
              <a:t>9</a:t>
            </a:fld>
            <a:endParaRPr lang="el-G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1213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Book Antiqua" pitchFamily="18" charset="0"/>
                <a:ea typeface="+mj-ea"/>
                <a:cs typeface="+mj-cs"/>
              </a:rPr>
              <a:t>SEAKEEPING</a:t>
            </a:r>
            <a:endParaRPr lang="el-GR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1028</Words>
  <Application>Microsoft Office PowerPoint</Application>
  <PresentationFormat>Προβολή στην οθόνη (4:3)</PresentationFormat>
  <Paragraphs>232</Paragraphs>
  <Slides>25</Slides>
  <Notes>2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Τεχνικό</vt:lpstr>
      <vt:lpstr>Παρουσίαση του PowerPoint</vt:lpstr>
      <vt:lpstr>ΟΙ ΒΑΣΙΚΕΣ ΑΠΟΚΡΙΣΕΙΣ ΤΟΥ ΠΛΟΙΟΥ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Κατακόρυφες κινήσεις</vt:lpstr>
      <vt:lpstr>Παρουσίαση του PowerPoint</vt:lpstr>
      <vt:lpstr>ΑΣΚΗΣΗ</vt:lpstr>
      <vt:lpstr>ΤΥΧΑΙΑ ΣΥΜΒΑΝΤΑ</vt:lpstr>
      <vt:lpstr>Βow Slamming (Σφυρόκρουση πυθμένα)</vt:lpstr>
      <vt:lpstr>Flare Slamming (Σφυρόκρουση πλευράς)</vt:lpstr>
      <vt:lpstr>Αποτελέσματα σφυρόκρουσης</vt:lpstr>
      <vt:lpstr>Deck wetness (Διαβροχή καταστρώματος )</vt:lpstr>
      <vt:lpstr>Deck wetness</vt:lpstr>
      <vt:lpstr>Αύξηση ύψους εξάλων στην πλώρη </vt:lpstr>
      <vt:lpstr>Αποτελέσματα διαβροχής</vt:lpstr>
      <vt:lpstr>Sonar emergence (Aνάδυση θόλου ανθυποβρυχιακής συσκευής)</vt:lpstr>
      <vt:lpstr>Hull mounted sonar</vt:lpstr>
      <vt:lpstr>Αποτελέσματα ανάδυσης</vt:lpstr>
      <vt:lpstr>Propeller emergence (Ανάδυση έλικας) </vt:lpstr>
      <vt:lpstr>Αποτελέσματα ανάδυσης έλικας</vt:lpstr>
      <vt:lpstr>ΣΥΝΟΨΗ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GEORGE</dc:creator>
  <cp:lastModifiedBy>User</cp:lastModifiedBy>
  <cp:revision>46</cp:revision>
  <dcterms:created xsi:type="dcterms:W3CDTF">2013-01-24T08:47:40Z</dcterms:created>
  <dcterms:modified xsi:type="dcterms:W3CDTF">2016-05-10T07:07:17Z</dcterms:modified>
</cp:coreProperties>
</file>