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64" r:id="rId2"/>
  </p:sldMasterIdLst>
  <p:notesMasterIdLst>
    <p:notesMasterId r:id="rId23"/>
  </p:notesMasterIdLst>
  <p:handoutMasterIdLst>
    <p:handoutMasterId r:id="rId24"/>
  </p:handoutMasterIdLst>
  <p:sldIdLst>
    <p:sldId id="353" r:id="rId3"/>
    <p:sldId id="354" r:id="rId4"/>
    <p:sldId id="358" r:id="rId5"/>
    <p:sldId id="359" r:id="rId6"/>
    <p:sldId id="360" r:id="rId7"/>
    <p:sldId id="372" r:id="rId8"/>
    <p:sldId id="361" r:id="rId9"/>
    <p:sldId id="357" r:id="rId10"/>
    <p:sldId id="362" r:id="rId11"/>
    <p:sldId id="365" r:id="rId12"/>
    <p:sldId id="364" r:id="rId13"/>
    <p:sldId id="366" r:id="rId14"/>
    <p:sldId id="367" r:id="rId15"/>
    <p:sldId id="368" r:id="rId16"/>
    <p:sldId id="369" r:id="rId17"/>
    <p:sldId id="355" r:id="rId18"/>
    <p:sldId id="345" r:id="rId19"/>
    <p:sldId id="370" r:id="rId20"/>
    <p:sldId id="371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22"/>
    </p:cViewPr>
  </p:sorter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7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BB9DAD4-FEC6-4134-9279-842011AD390F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38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24E2-43B9-4597-ABF5-B8320ED7F0E2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81E-8009-4C2F-A594-77B712AFF018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925E-81EA-4539-9A9D-723C26C39342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2509-4AD6-442A-AF5D-7A5DD5153A61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6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EB4A-0E1B-4B24-B810-4CE21031EA52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E0C9-8B24-4456-A684-70303AA221A1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5EEC-14C9-4311-9105-52C4F1C58F9A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AF2-6962-498E-9BC0-D235D0B27BFB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95-5C2C-4616-A01C-C967C222E256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C7EE-34A3-4893-8C73-73792C8CA19E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3722-E72C-4AEC-920B-41B6C09E0F44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B05B-26CE-457A-AC4A-1BFCD2936B91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2872-433E-47E5-940D-78B6D0803B3B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7433-F682-45B2-B42D-EA7A792BC976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F21D-3CE2-4F61-AC4A-16DE237F1EE5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522D-37AF-48BA-9C9C-8B0F76ACD329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498288-A0A8-44DB-AF33-A8860A908603}" type="datetime1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38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8494" y="296851"/>
            <a:ext cx="8281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002060"/>
                </a:solidFill>
              </a:rPr>
              <a:t>Εφαρμογές οπτικής</a:t>
            </a:r>
            <a:endParaRPr lang="el-GR" sz="44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Image result for stealth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AutoShape 4" descr="Image result for stealth p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23" y="1959428"/>
            <a:ext cx="6656389" cy="3122023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DE9A77D8-60CE-41AF-AB74-36E690AEC990}"/>
              </a:ext>
            </a:extLst>
          </p:cNvPr>
          <p:cNvSpPr txBox="1"/>
          <p:nvPr/>
        </p:nvSpPr>
        <p:spPr>
          <a:xfrm>
            <a:off x="7799543" y="5337931"/>
            <a:ext cx="4260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b="1" u="sng" dirty="0">
                <a:solidFill>
                  <a:prstClr val="black"/>
                </a:solidFill>
                <a:latin typeface="Arial" panose="020B0604020202020204"/>
              </a:rPr>
              <a:t>Σχολή Ναυτικών Δοκίμων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b="1" dirty="0">
                <a:solidFill>
                  <a:prstClr val="black"/>
                </a:solidFill>
                <a:latin typeface="Arial" panose="020B0604020202020204"/>
              </a:rPr>
              <a:t>Δρ. Χρήστος </a:t>
            </a:r>
            <a:r>
              <a:rPr lang="el-GR" sz="2200" b="1" dirty="0" err="1">
                <a:solidFill>
                  <a:prstClr val="black"/>
                </a:solidFill>
                <a:latin typeface="Arial" panose="020B0604020202020204"/>
              </a:rPr>
              <a:t>Μπολάκης</a:t>
            </a:r>
            <a:endParaRPr lang="en-US" sz="2200" b="1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b="1" dirty="0">
                <a:solidFill>
                  <a:prstClr val="black"/>
                </a:solidFill>
                <a:latin typeface="Arial" panose="020B0604020202020204"/>
              </a:rPr>
              <a:t>Πλωτάρχης ΠΝ (</a:t>
            </a:r>
            <a:r>
              <a:rPr lang="el-GR" sz="2200" b="1" dirty="0" err="1">
                <a:solidFill>
                  <a:prstClr val="black"/>
                </a:solidFill>
                <a:latin typeface="Arial" panose="020B0604020202020204"/>
              </a:rPr>
              <a:t>ε.α</a:t>
            </a:r>
            <a:r>
              <a:rPr lang="el-GR" sz="2200" b="1" dirty="0">
                <a:solidFill>
                  <a:prstClr val="black"/>
                </a:solidFill>
                <a:latin typeface="Arial" panose="020B0604020202020204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38943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Βασικές Ιδιότητες Κατόπτρων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5BE4A5-C53A-4B95-ADB1-5399DDF592F5}"/>
                  </a:ext>
                </a:extLst>
              </p:cNvPr>
              <p:cNvSpPr txBox="1"/>
              <p:nvPr/>
            </p:nvSpPr>
            <p:spPr>
              <a:xfrm>
                <a:off x="-78995" y="4968637"/>
                <a:ext cx="246789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5BE4A5-C53A-4B95-ADB1-5399DDF59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995" y="4968637"/>
                <a:ext cx="2467897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98091-E379-4DFE-9CE5-16FE234053F2}"/>
                  </a:ext>
                </a:extLst>
              </p:cNvPr>
              <p:cNvSpPr txBox="1"/>
              <p:nvPr/>
            </p:nvSpPr>
            <p:spPr>
              <a:xfrm>
                <a:off x="0" y="5763388"/>
                <a:ext cx="2467897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98091-E379-4DFE-9CE5-16FE23405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3388"/>
                <a:ext cx="2467897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E8B91B6-6B9B-4E51-8C4D-B4F74AC99E6A}"/>
              </a:ext>
            </a:extLst>
          </p:cNvPr>
          <p:cNvSpPr txBox="1"/>
          <p:nvPr/>
        </p:nvSpPr>
        <p:spPr>
          <a:xfrm>
            <a:off x="481781" y="4417286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Νόμος του </a:t>
            </a:r>
            <a:r>
              <a:rPr lang="en-US" b="1" dirty="0"/>
              <a:t>Gauss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0CDE04-122E-4D3F-A453-ACE2699BBBCA}"/>
              </a:ext>
            </a:extLst>
          </p:cNvPr>
          <p:cNvSpPr txBox="1"/>
          <p:nvPr/>
        </p:nvSpPr>
        <p:spPr>
          <a:xfrm>
            <a:off x="1305579" y="2756062"/>
            <a:ext cx="9118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Προκειμένου να είναι εφικτός ο ορθός αριθμητικός προσδιορισμός των μεγεθών, απαιτείται ο αντίστοιχος προσδιορισμός της συνθήκης των πρόσημων. Η καθαυτή συνθήκη είναι η ακόλουθη και ισχύει αποκλειστικά για τα κάτοπτρα: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DB4A0-3FBA-4FD5-89C0-52A35022D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762" y="3843230"/>
            <a:ext cx="6848475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5F6A8E-D7AF-4981-8CDE-3B4023BEE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586" y="4754821"/>
            <a:ext cx="4174393" cy="20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Βασικές Ιδιότητες Κατόπτρων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9E983-6B10-4105-A16A-D460A37C7BFA}"/>
                  </a:ext>
                </a:extLst>
              </p:cNvPr>
              <p:cNvSpPr txBox="1"/>
              <p:nvPr/>
            </p:nvSpPr>
            <p:spPr>
              <a:xfrm>
                <a:off x="3828259" y="3497178"/>
                <a:ext cx="2939845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𝜓𝜊𝜍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𝜀𝜄𝛿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ώ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𝜆𝜊𝜐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𝜓𝜊𝜍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𝛼𝜈𝜏𝜄𝜅𝜀𝜄𝜇𝜀𝜈𝜊𝜐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9E983-6B10-4105-A16A-D460A37C7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59" y="3497178"/>
                <a:ext cx="2939845" cy="671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4EF0EE-BB48-4A51-80A8-1F75543FA4F2}"/>
                  </a:ext>
                </a:extLst>
              </p:cNvPr>
              <p:cNvSpPr txBox="1"/>
              <p:nvPr/>
            </p:nvSpPr>
            <p:spPr>
              <a:xfrm>
                <a:off x="6768104" y="3587203"/>
                <a:ext cx="2939845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4EF0EE-BB48-4A51-80A8-1F75543FA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104" y="3587203"/>
                <a:ext cx="2939845" cy="491288"/>
              </a:xfrm>
              <a:prstGeom prst="rect">
                <a:avLst/>
              </a:prstGeom>
              <a:blipFill>
                <a:blip r:embed="rId3"/>
                <a:stretch>
                  <a:fillRect l="-1656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E198DAF-A2EC-475F-B5B5-4956317D8060}"/>
              </a:ext>
            </a:extLst>
          </p:cNvPr>
          <p:cNvSpPr txBox="1"/>
          <p:nvPr/>
        </p:nvSpPr>
        <p:spPr>
          <a:xfrm>
            <a:off x="2171292" y="2616552"/>
            <a:ext cx="780932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</a:rPr>
              <a:t>Τέλος, παρατηρείται ότι το είδωλο υπόκειται σε αλλαγή του αρχικού μεγέθους του αντικειμένου. Η αλλαγή αυτή </a:t>
            </a:r>
            <a:r>
              <a:rPr lang="el-GR" dirty="0">
                <a:latin typeface="Calibri" panose="020F0502020204030204" pitchFamily="34" charset="0"/>
              </a:rPr>
              <a:t>προσδιορίζεται βάσει του ορισμού της μεγέθυνσης (m). Αυτή ορίζεται ως</a:t>
            </a:r>
          </a:p>
          <a:p>
            <a:endParaRPr lang="el-GR" sz="1100" dirty="0">
              <a:latin typeface="Calibri" panose="020F0502020204030204" pitchFamily="34" charset="0"/>
            </a:endParaRPr>
          </a:p>
          <a:p>
            <a:endParaRPr lang="el-GR" sz="1100" dirty="0">
              <a:latin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</a:rPr>
              <a:t>m&gt;0, το είδωλο είναι ορθό (</a:t>
            </a:r>
            <a:r>
              <a:rPr lang="el-GR" dirty="0" err="1">
                <a:latin typeface="Arial" panose="020B0604020202020204" pitchFamily="34" charset="0"/>
              </a:rPr>
              <a:t>direct</a:t>
            </a:r>
            <a:r>
              <a:rPr lang="el-GR" dirty="0">
                <a:latin typeface="Arial" panose="020B0604020202020204" pitchFamily="34" charset="0"/>
              </a:rPr>
              <a:t>), ενώ αν m&lt;0, το είδωλο είναι ανεστραμμένο (</a:t>
            </a:r>
            <a:r>
              <a:rPr lang="el-GR" dirty="0" err="1">
                <a:latin typeface="Arial" panose="020B0604020202020204" pitchFamily="34" charset="0"/>
              </a:rPr>
              <a:t>inverted</a:t>
            </a:r>
            <a:r>
              <a:rPr lang="el-GR" dirty="0">
                <a:latin typeface="Arial" panose="020B0604020202020204" pitchFamily="34" charset="0"/>
              </a:rPr>
              <a:t>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15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Βασική Εφαρμογή - Κάτοπτρα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F99DC-9B22-446A-B793-D22A3DCBB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08574"/>
            <a:ext cx="88392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Βασική Εφαρμογή - Κάτοπτρα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BF3FF-BD95-4A71-9405-A1781D1A5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11" y="2285378"/>
            <a:ext cx="6976577" cy="2316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06E64-0DD6-443B-B385-9AD944F2E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326" y="4256976"/>
            <a:ext cx="4397348" cy="24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Βασική Εφαρμογή - Κάτοπτρα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06E64-0DD6-443B-B385-9AD944F2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82" y="2322597"/>
            <a:ext cx="5492589" cy="3017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B3860-293D-4CE0-BE5E-8D23FA31F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63" y="5358671"/>
            <a:ext cx="85534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Βασική Εφαρμογή - Κάτοπτρα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06E64-0DD6-443B-B385-9AD944F2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57" y="2157629"/>
            <a:ext cx="4960742" cy="272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7FFCC-544C-4D6A-AB3C-4F171BCAE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977" y="4769547"/>
            <a:ext cx="6405172" cy="20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03D3-BBFD-43A5-A677-59ABAB17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Απεικόνιση Ειδώλου στον Καθρέφτη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D3336-19FD-440D-AEAA-D1930BE8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EA6F5-8879-490B-A4EA-16ACEB34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371725"/>
            <a:ext cx="7505700" cy="3343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1888B-6454-4550-9062-E26D2E7A268A}"/>
                  </a:ext>
                </a:extLst>
              </p:cNvPr>
              <p:cNvSpPr txBox="1"/>
              <p:nvPr/>
            </p:nvSpPr>
            <p:spPr>
              <a:xfrm>
                <a:off x="8614901" y="3010460"/>
                <a:ext cx="2467897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1888B-6454-4550-9062-E26D2E7A2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01" y="3010460"/>
                <a:ext cx="2467897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536D033-CFF3-4525-A286-2105D9A21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251" y="3967487"/>
            <a:ext cx="1047917" cy="636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B24CC5-CAB2-48BC-9D94-44528FEFA633}"/>
              </a:ext>
            </a:extLst>
          </p:cNvPr>
          <p:cNvSpPr txBox="1"/>
          <p:nvPr/>
        </p:nvSpPr>
        <p:spPr>
          <a:xfrm>
            <a:off x="10827618" y="3144086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b=-a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00A9F-9E88-440B-B115-7DE5B14DBDB5}"/>
              </a:ext>
            </a:extLst>
          </p:cNvPr>
          <p:cNvSpPr txBox="1"/>
          <p:nvPr/>
        </p:nvSpPr>
        <p:spPr>
          <a:xfrm>
            <a:off x="10827618" y="4052262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387503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73669"/>
            <a:ext cx="9374640" cy="706964"/>
          </a:xfrm>
        </p:spPr>
        <p:txBody>
          <a:bodyPr/>
          <a:lstStyle/>
          <a:p>
            <a:pPr algn="ctr"/>
            <a:r>
              <a:rPr lang="el-GR" b="1" dirty="0"/>
              <a:t>Βασικές Ιδιότητες Φακών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16200"/>
            <a:ext cx="10490946" cy="3683000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62" y="2465387"/>
            <a:ext cx="7049722" cy="39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73669"/>
            <a:ext cx="9374640" cy="706964"/>
          </a:xfrm>
        </p:spPr>
        <p:txBody>
          <a:bodyPr/>
          <a:lstStyle/>
          <a:p>
            <a:pPr algn="ctr"/>
            <a:r>
              <a:rPr lang="el-GR" b="1" dirty="0"/>
              <a:t>Βασικές Ιδιότητες Φακών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16200"/>
            <a:ext cx="10490946" cy="3683000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72A85897-A6CA-4A42-8CA5-01828484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2358573"/>
            <a:ext cx="5069632" cy="33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negative lens.pics">
            <a:extLst>
              <a:ext uri="{FF2B5EF4-FFF2-40B4-BE49-F238E27FC236}">
                <a16:creationId xmlns:a16="http://schemas.microsoft.com/office/drawing/2014/main" id="{AAC8AB5E-3928-46D1-AD8B-53C59B69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18" y="2504371"/>
            <a:ext cx="5585349" cy="32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73669"/>
            <a:ext cx="9374640" cy="706964"/>
          </a:xfrm>
        </p:spPr>
        <p:txBody>
          <a:bodyPr/>
          <a:lstStyle/>
          <a:p>
            <a:pPr algn="ctr"/>
            <a:r>
              <a:rPr lang="el-GR" b="1" dirty="0"/>
              <a:t>Βασικές Ιδιότητες Φακών – </a:t>
            </a:r>
            <a:br>
              <a:rPr lang="el-GR" b="1" dirty="0"/>
            </a:br>
            <a:r>
              <a:rPr lang="el-GR" b="1" dirty="0"/>
              <a:t>Βασικοί παράμετροι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16200"/>
            <a:ext cx="10490946" cy="3683000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Ορισμοί Βασικών Μεγεθών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97F3-F205-42F4-8CFC-69F7C761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2689355"/>
            <a:ext cx="8429625" cy="1162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E28FC2-DD17-4FCD-B62D-7233CD764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93" y="4174357"/>
            <a:ext cx="2090014" cy="9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43E7D-0AAC-4716-B128-ABF9F785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02940-E497-4EFF-B099-E751D2DA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05" y="679572"/>
            <a:ext cx="7096989" cy="365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02B22-1B87-4BBD-9904-615D8F8C0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288" y="4671468"/>
            <a:ext cx="3487178" cy="17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3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Ορισμοί Βασικών Μεγεθών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1EFE3-BAD4-49FE-ABAD-40FA8862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64" y="2431013"/>
            <a:ext cx="8543925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2C0A06-86F8-4644-9703-319A5BF5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3429000"/>
            <a:ext cx="842962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CE0C1-F46E-4CF5-8E80-BA5CDD4E7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38" y="5173743"/>
            <a:ext cx="4608739" cy="16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Ορισμοί Βασικών Μεγεθών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7DD58-75E8-4146-B71E-D7CBBC072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65" y="2171873"/>
            <a:ext cx="8601075" cy="1352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0D5C8D-CE52-4A77-A281-C48055C7D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408" y="3604180"/>
            <a:ext cx="6762750" cy="1028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6CE66A-35FD-49AF-9FAC-6BDF71F70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353" y="4504522"/>
            <a:ext cx="7432634" cy="22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097" y="880363"/>
            <a:ext cx="7671805" cy="706964"/>
          </a:xfrm>
        </p:spPr>
        <p:txBody>
          <a:bodyPr/>
          <a:lstStyle/>
          <a:p>
            <a:pPr algn="ctr"/>
            <a:r>
              <a:rPr lang="el-GR" b="1" dirty="0"/>
              <a:t>Βασική Εφαρμογή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51D6E1-2950-4AE0-96D1-77938A61CF7D}"/>
              </a:ext>
            </a:extLst>
          </p:cNvPr>
          <p:cNvGrpSpPr/>
          <p:nvPr/>
        </p:nvGrpSpPr>
        <p:grpSpPr>
          <a:xfrm>
            <a:off x="3873651" y="3858455"/>
            <a:ext cx="3493827" cy="2661313"/>
            <a:chOff x="1228298" y="777923"/>
            <a:chExt cx="3493827" cy="2661313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A4236E37-0C14-48DA-A46B-749F9F982C25}"/>
                </a:ext>
              </a:extLst>
            </p:cNvPr>
            <p:cNvSpPr/>
            <p:nvPr/>
          </p:nvSpPr>
          <p:spPr>
            <a:xfrm>
              <a:off x="2756847" y="777923"/>
              <a:ext cx="1965278" cy="2661313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BC6728-57C4-407A-8A6C-E44673DE171C}"/>
                </a:ext>
              </a:extLst>
            </p:cNvPr>
            <p:cNvCxnSpPr/>
            <p:nvPr/>
          </p:nvCxnSpPr>
          <p:spPr>
            <a:xfrm>
              <a:off x="1228298" y="1978926"/>
              <a:ext cx="24565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646D4F3-B29B-4906-A930-C5C0BEFB3EF0}"/>
                </a:ext>
              </a:extLst>
            </p:cNvPr>
            <p:cNvCxnSpPr/>
            <p:nvPr/>
          </p:nvCxnSpPr>
          <p:spPr>
            <a:xfrm>
              <a:off x="1228298" y="1978925"/>
              <a:ext cx="6414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49EFBB-AAB3-435B-B37B-A441B791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190" y="2432038"/>
            <a:ext cx="7877712" cy="14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097" y="880363"/>
            <a:ext cx="7671805" cy="706964"/>
          </a:xfrm>
        </p:spPr>
        <p:txBody>
          <a:bodyPr/>
          <a:lstStyle/>
          <a:p>
            <a:pPr algn="ctr"/>
            <a:r>
              <a:rPr lang="el-GR" b="1" dirty="0"/>
              <a:t>Βασική Εφαρμογή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51D6E1-2950-4AE0-96D1-77938A61CF7D}"/>
              </a:ext>
            </a:extLst>
          </p:cNvPr>
          <p:cNvGrpSpPr/>
          <p:nvPr/>
        </p:nvGrpSpPr>
        <p:grpSpPr>
          <a:xfrm>
            <a:off x="128502" y="2201897"/>
            <a:ext cx="3305362" cy="2454203"/>
            <a:chOff x="1228298" y="777923"/>
            <a:chExt cx="3493827" cy="2661313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A4236E37-0C14-48DA-A46B-749F9F982C25}"/>
                </a:ext>
              </a:extLst>
            </p:cNvPr>
            <p:cNvSpPr/>
            <p:nvPr/>
          </p:nvSpPr>
          <p:spPr>
            <a:xfrm>
              <a:off x="2756847" y="777923"/>
              <a:ext cx="1965278" cy="2661313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BC6728-57C4-407A-8A6C-E44673DE171C}"/>
                </a:ext>
              </a:extLst>
            </p:cNvPr>
            <p:cNvCxnSpPr/>
            <p:nvPr/>
          </p:nvCxnSpPr>
          <p:spPr>
            <a:xfrm>
              <a:off x="1228298" y="1978926"/>
              <a:ext cx="24565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646D4F3-B29B-4906-A930-C5C0BEFB3EF0}"/>
                </a:ext>
              </a:extLst>
            </p:cNvPr>
            <p:cNvCxnSpPr/>
            <p:nvPr/>
          </p:nvCxnSpPr>
          <p:spPr>
            <a:xfrm>
              <a:off x="1228298" y="1978925"/>
              <a:ext cx="6414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21626E-AB04-48CF-91CD-19D56C03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329" y="2509025"/>
            <a:ext cx="8441169" cy="91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613DDC-B05E-4C96-88B0-17CC6B1C5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329" y="3680090"/>
            <a:ext cx="7964610" cy="670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8FDDDC-EFD6-4556-9F04-D773214BD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60" y="4238214"/>
            <a:ext cx="7255613" cy="11162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E2430E-49B7-4227-8EE4-49A3E0B49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675" y="5354462"/>
            <a:ext cx="9178647" cy="12907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08B6A5-F341-4562-9FB4-05E128EEC87C}"/>
              </a:ext>
            </a:extLst>
          </p:cNvPr>
          <p:cNvGrpSpPr/>
          <p:nvPr/>
        </p:nvGrpSpPr>
        <p:grpSpPr>
          <a:xfrm>
            <a:off x="2444072" y="3309238"/>
            <a:ext cx="0" cy="2045224"/>
            <a:chOff x="280902" y="3461835"/>
            <a:chExt cx="0" cy="204522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3FF7A9-5C4C-401E-A538-E79D165E12AD}"/>
                </a:ext>
              </a:extLst>
            </p:cNvPr>
            <p:cNvCxnSpPr>
              <a:cxnSpLocks/>
            </p:cNvCxnSpPr>
            <p:nvPr/>
          </p:nvCxnSpPr>
          <p:spPr>
            <a:xfrm>
              <a:off x="280902" y="3461835"/>
              <a:ext cx="0" cy="20148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F4ED7D1-37BD-48D1-8AD3-4619D4995277}"/>
                </a:ext>
              </a:extLst>
            </p:cNvPr>
            <p:cNvCxnSpPr>
              <a:cxnSpLocks/>
            </p:cNvCxnSpPr>
            <p:nvPr/>
          </p:nvCxnSpPr>
          <p:spPr>
            <a:xfrm>
              <a:off x="280902" y="4730679"/>
              <a:ext cx="0" cy="776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1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Βασικές Ιδιότητες Κατόπτρων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B91B6-6B9B-4E51-8C4D-B4F74AC99E6A}"/>
              </a:ext>
            </a:extLst>
          </p:cNvPr>
          <p:cNvSpPr txBox="1"/>
          <p:nvPr/>
        </p:nvSpPr>
        <p:spPr>
          <a:xfrm>
            <a:off x="355968" y="2551837"/>
            <a:ext cx="11480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 αντικείμενο ύψους h</a:t>
            </a:r>
            <a:r>
              <a:rPr lang="el-GR" baseline="-25000" dirty="0"/>
              <a:t>o</a:t>
            </a:r>
            <a:r>
              <a:rPr lang="el-GR" dirty="0"/>
              <a:t> έχει τοποθετηθεί σε μια απόσταση a από το κέντρο ενός κοίλου κατόπτρου ακτίνας καμπυλότητας (CO). Το είδωλο αυτού, ύψους h</a:t>
            </a:r>
            <a:r>
              <a:rPr lang="el-GR" baseline="-25000" dirty="0"/>
              <a:t>i</a:t>
            </a:r>
            <a:r>
              <a:rPr lang="el-GR" dirty="0"/>
              <a:t>, θα εμφανιστεί (ανεστραμμένο) σε απόσταση b από το οπτικό κέντρο. Στο παρακάτω σχήμα απεικονίζεται ο τρόπος με τον οποίο λαμβάνει χώρα η συμβολή των ακτινών προκειμένου να σχηματιστεί το είδωλο. </a:t>
            </a:r>
          </a:p>
          <a:p>
            <a:endParaRPr lang="el-GR" dirty="0"/>
          </a:p>
          <a:p>
            <a:r>
              <a:rPr lang="en-US" dirty="0"/>
              <a:t>*</a:t>
            </a:r>
            <a:r>
              <a:rPr lang="el-GR" dirty="0"/>
              <a:t>Παρόλο που απαιτούνται μόλις δυο ακτίνες ώστε να προσδιοριστεί το αντίστοιχο σημείο του ειδώλου, προς καλύτερη κατανόηση, στο σχετικό σχήμα εμφανίζονται τέσσερεις.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08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Βασικές Ιδιότητες Κατόπτρων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5BE4A5-C53A-4B95-ADB1-5399DDF592F5}"/>
                  </a:ext>
                </a:extLst>
              </p:cNvPr>
              <p:cNvSpPr txBox="1"/>
              <p:nvPr/>
            </p:nvSpPr>
            <p:spPr>
              <a:xfrm>
                <a:off x="-78995" y="4968637"/>
                <a:ext cx="246789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5BE4A5-C53A-4B95-ADB1-5399DDF59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995" y="4968637"/>
                <a:ext cx="2467897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98091-E379-4DFE-9CE5-16FE234053F2}"/>
                  </a:ext>
                </a:extLst>
              </p:cNvPr>
              <p:cNvSpPr txBox="1"/>
              <p:nvPr/>
            </p:nvSpPr>
            <p:spPr>
              <a:xfrm>
                <a:off x="0" y="5763388"/>
                <a:ext cx="2467897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98091-E379-4DFE-9CE5-16FE23405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3388"/>
                <a:ext cx="2467897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7C731DF-BEBA-4F1D-B356-E4E76C3E31EB}"/>
              </a:ext>
            </a:extLst>
          </p:cNvPr>
          <p:cNvGrpSpPr/>
          <p:nvPr/>
        </p:nvGrpSpPr>
        <p:grpSpPr>
          <a:xfrm>
            <a:off x="1928155" y="2345519"/>
            <a:ext cx="7279255" cy="3932261"/>
            <a:chOff x="1928155" y="2345519"/>
            <a:chExt cx="7279255" cy="39322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8155" y="2345519"/>
              <a:ext cx="7279255" cy="39322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71FCF1-2D27-4330-A637-68712A5C6859}"/>
                </a:ext>
              </a:extLst>
            </p:cNvPr>
            <p:cNvSpPr txBox="1"/>
            <p:nvPr/>
          </p:nvSpPr>
          <p:spPr>
            <a:xfrm>
              <a:off x="6096000" y="4698987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8B91B6-6B9B-4E51-8C4D-B4F74AC99E6A}"/>
              </a:ext>
            </a:extLst>
          </p:cNvPr>
          <p:cNvSpPr txBox="1"/>
          <p:nvPr/>
        </p:nvSpPr>
        <p:spPr>
          <a:xfrm>
            <a:off x="481781" y="4417286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Νόμος του </a:t>
            </a:r>
            <a:r>
              <a:rPr lang="en-US" b="1" dirty="0"/>
              <a:t>Gauss</a:t>
            </a:r>
          </a:p>
        </p:txBody>
      </p:sp>
    </p:spTree>
    <p:extLst>
      <p:ext uri="{BB962C8B-B14F-4D97-AF65-F5344CB8AC3E}">
        <p14:creationId xmlns:p14="http://schemas.microsoft.com/office/powerpoint/2010/main" val="36089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Βασικές Ιδιότητες Κατόπτρων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5BE4A5-C53A-4B95-ADB1-5399DDF592F5}"/>
                  </a:ext>
                </a:extLst>
              </p:cNvPr>
              <p:cNvSpPr txBox="1"/>
              <p:nvPr/>
            </p:nvSpPr>
            <p:spPr>
              <a:xfrm>
                <a:off x="-78995" y="4968637"/>
                <a:ext cx="246789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5BE4A5-C53A-4B95-ADB1-5399DDF59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995" y="4968637"/>
                <a:ext cx="2467897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98091-E379-4DFE-9CE5-16FE234053F2}"/>
                  </a:ext>
                </a:extLst>
              </p:cNvPr>
              <p:cNvSpPr txBox="1"/>
              <p:nvPr/>
            </p:nvSpPr>
            <p:spPr>
              <a:xfrm>
                <a:off x="0" y="5763388"/>
                <a:ext cx="2467897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98091-E379-4DFE-9CE5-16FE23405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3388"/>
                <a:ext cx="2467897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E8B91B6-6B9B-4E51-8C4D-B4F74AC99E6A}"/>
              </a:ext>
            </a:extLst>
          </p:cNvPr>
          <p:cNvSpPr txBox="1"/>
          <p:nvPr/>
        </p:nvSpPr>
        <p:spPr>
          <a:xfrm>
            <a:off x="481781" y="4417286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Νόμος του </a:t>
            </a:r>
            <a:r>
              <a:rPr lang="en-US" b="1" dirty="0"/>
              <a:t>Gauss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29E13-39FC-4413-A493-F34ACA235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2480002"/>
            <a:ext cx="8496300" cy="1333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330C3-527C-4EF8-BC0D-2BD274D4C403}"/>
              </a:ext>
            </a:extLst>
          </p:cNvPr>
          <p:cNvGrpSpPr/>
          <p:nvPr/>
        </p:nvGrpSpPr>
        <p:grpSpPr>
          <a:xfrm>
            <a:off x="2982398" y="4004641"/>
            <a:ext cx="5764414" cy="2848780"/>
            <a:chOff x="1928155" y="2345519"/>
            <a:chExt cx="7279255" cy="39322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EF5D6F-5E0B-4762-962E-F53E92B3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8155" y="2345519"/>
              <a:ext cx="7279255" cy="393226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EE0D9A-F1CB-43B0-89B2-AC49BD518E04}"/>
                </a:ext>
              </a:extLst>
            </p:cNvPr>
            <p:cNvSpPr txBox="1"/>
            <p:nvPr/>
          </p:nvSpPr>
          <p:spPr>
            <a:xfrm>
              <a:off x="6096000" y="4698987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2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336</Words>
  <Application>Microsoft Office PowerPoint</Application>
  <PresentationFormat>Widescreen</PresentationFormat>
  <Paragraphs>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Wingdings 3</vt:lpstr>
      <vt:lpstr>Ion Boardroom</vt:lpstr>
      <vt:lpstr>PowerPoint Presentation</vt:lpstr>
      <vt:lpstr>Ορισμοί Βασικών Μεγεθών</vt:lpstr>
      <vt:lpstr>Ορισμοί Βασικών Μεγεθών</vt:lpstr>
      <vt:lpstr>Ορισμοί Βασικών Μεγεθών</vt:lpstr>
      <vt:lpstr>Βασική Εφαρμογή</vt:lpstr>
      <vt:lpstr>Βασική Εφαρμογή</vt:lpstr>
      <vt:lpstr>Βασικές Ιδιότητες Κατόπτρων </vt:lpstr>
      <vt:lpstr>Βασικές Ιδιότητες Κατόπτρων </vt:lpstr>
      <vt:lpstr>Βασικές Ιδιότητες Κατόπτρων </vt:lpstr>
      <vt:lpstr>Βασικές Ιδιότητες Κατόπτρων </vt:lpstr>
      <vt:lpstr>Βασικές Ιδιότητες Κατόπτρων </vt:lpstr>
      <vt:lpstr>Βασική Εφαρμογή - Κάτοπτρα </vt:lpstr>
      <vt:lpstr>Βασική Εφαρμογή - Κάτοπτρα </vt:lpstr>
      <vt:lpstr>Βασική Εφαρμογή - Κάτοπτρα </vt:lpstr>
      <vt:lpstr>Βασική Εφαρμογή - Κάτοπτρα </vt:lpstr>
      <vt:lpstr>Απεικόνιση Ειδώλου στον Καθρέφτη</vt:lpstr>
      <vt:lpstr>Βασικές Ιδιότητες Φακών</vt:lpstr>
      <vt:lpstr>Βασικές Ιδιότητες Φακών</vt:lpstr>
      <vt:lpstr>Βασικές Ιδιότητες Φακών –  Βασικοί παράμετροι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2015-05-04T10:04:36Z</dcterms:created>
  <dcterms:modified xsi:type="dcterms:W3CDTF">2023-04-02T08:09:52Z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