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10.xml" ContentType="application/vnd.openxmlformats-officedocument.drawingml.diagramData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1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4.xml" ContentType="application/vnd.openxmlformats-officedocument.drawingml.diagramData+xml"/>
  <Override PartName="/ppt/notesSlides/notesSlide2.xml" ContentType="application/vnd.openxmlformats-officedocument.presentationml.notesSlide+xml"/>
  <Override PartName="/ppt/diagrams/data15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20.xml" ContentType="application/vnd.openxmlformats-officedocument.drawingml.diagramData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31" r:id="rId2"/>
    <p:sldId id="458" r:id="rId3"/>
    <p:sldId id="517" r:id="rId4"/>
    <p:sldId id="522" r:id="rId5"/>
    <p:sldId id="944" r:id="rId6"/>
    <p:sldId id="523" r:id="rId7"/>
    <p:sldId id="524" r:id="rId8"/>
    <p:sldId id="521" r:id="rId9"/>
    <p:sldId id="525" r:id="rId10"/>
    <p:sldId id="527" r:id="rId11"/>
    <p:sldId id="528" r:id="rId12"/>
    <p:sldId id="529" r:id="rId13"/>
    <p:sldId id="530" r:id="rId14"/>
    <p:sldId id="532" r:id="rId15"/>
    <p:sldId id="533" r:id="rId16"/>
    <p:sldId id="540" r:id="rId17"/>
    <p:sldId id="541" r:id="rId18"/>
    <p:sldId id="534" r:id="rId19"/>
    <p:sldId id="542" r:id="rId20"/>
    <p:sldId id="543" r:id="rId21"/>
    <p:sldId id="544" r:id="rId22"/>
    <p:sldId id="536" r:id="rId23"/>
    <p:sldId id="537" r:id="rId24"/>
    <p:sldId id="535" r:id="rId25"/>
    <p:sldId id="538" r:id="rId26"/>
    <p:sldId id="539" r:id="rId27"/>
    <p:sldId id="319" r:id="rId28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EvAuz/WsKSDsKZ91fq6vw==" hashData="CmP5Zk51LTTRDbNBrb9v1WmUBZMupzPzeBf+skSCeLgrPk1Z59KF7h7zpcrwCK3WudPsmFC2hweqSHEm00sKz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 I Menychtas" initials="C M" lastIdx="5" clrIdx="0">
    <p:extLst>
      <p:ext uri="{19B8F6BF-5375-455C-9EA6-DF929625EA0E}">
        <p15:presenceInfo xmlns:p15="http://schemas.microsoft.com/office/powerpoint/2012/main" userId="C I Menycht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D47"/>
    <a:srgbClr val="8E8D17"/>
    <a:srgbClr val="177015"/>
    <a:srgbClr val="20A016"/>
    <a:srgbClr val="13D220"/>
    <a:srgbClr val="D7D910"/>
    <a:srgbClr val="1FBB15"/>
    <a:srgbClr val="1BB116"/>
    <a:srgbClr val="28C115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8"/>
    <p:restoredTop sz="93664"/>
  </p:normalViewPr>
  <p:slideViewPr>
    <p:cSldViewPr snapToGrid="0">
      <p:cViewPr>
        <p:scale>
          <a:sx n="167" d="100"/>
          <a:sy n="167" d="100"/>
        </p:scale>
        <p:origin x="-1304" y="144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Ε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-0.13995868023013197"/>
                  <c:y val="-0.1041956827639891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R"/>
                </a:p>
              </c:txPr>
            </c:trendlineLbl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4"/>
            <c:dispRSqr val="1"/>
            <c:dispEq val="1"/>
            <c:trendlineLbl>
              <c:layout>
                <c:manualLayout>
                  <c:x val="0.10332261592300962"/>
                  <c:y val="-4.368138559027198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 dirty="0">
                        <a:solidFill>
                          <a:srgbClr val="0070C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</a:rPr>
                      <a:t>y = 5E-06x</a:t>
                    </a:r>
                    <a:r>
                      <a:rPr lang="en-US" sz="1800" baseline="30000" dirty="0">
                        <a:solidFill>
                          <a:srgbClr val="0070C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</a:rPr>
                      <a:t>4</a:t>
                    </a:r>
                    <a:r>
                      <a:rPr lang="en-US" sz="1800" baseline="0" dirty="0">
                        <a:solidFill>
                          <a:srgbClr val="0070C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</a:rPr>
                      <a:t> + 0.0003x</a:t>
                    </a:r>
                    <a:r>
                      <a:rPr lang="en-US" sz="1800" baseline="30000" dirty="0">
                        <a:solidFill>
                          <a:srgbClr val="0070C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</a:rPr>
                      <a:t>3</a:t>
                    </a:r>
                    <a:r>
                      <a:rPr lang="en-US" sz="1800" baseline="0" dirty="0">
                        <a:solidFill>
                          <a:srgbClr val="0070C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</a:rPr>
                      <a:t> + 0.0116x</a:t>
                    </a:r>
                    <a:r>
                      <a:rPr lang="en-US" sz="1800" baseline="30000" dirty="0">
                        <a:solidFill>
                          <a:srgbClr val="0070C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</a:rPr>
                      <a:t>2</a:t>
                    </a:r>
                    <a:r>
                      <a:rPr lang="en-US" sz="1800" baseline="0" dirty="0">
                        <a:solidFill>
                          <a:srgbClr val="0070C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</a:rPr>
                      <a:t> + 0.4366x + 6.5651</a:t>
                    </a:r>
                    <a:br>
                      <a:rPr lang="en-US" sz="1800" baseline="0" dirty="0"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</a:rPr>
                    </a:br>
                    <a:r>
                      <a:rPr lang="en-US" sz="1800" baseline="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</a:rPr>
                      <a:t>R² = 1</a:t>
                    </a:r>
                    <a:endParaRPr lang="en-US" sz="1800" dirty="0">
                      <a:solidFill>
                        <a:srgbClr val="FF0000"/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GR"/>
                </a:p>
              </c:txPr>
            </c:trendlineLbl>
          </c:trendline>
          <c:xVal>
            <c:numRef>
              <c:f>Sheet1!$B$5:$B$26</c:f>
              <c:numCache>
                <c:formatCode>General</c:formatCode>
                <c:ptCount val="22"/>
                <c:pt idx="0">
                  <c:v>-40</c:v>
                </c:pt>
                <c:pt idx="1">
                  <c:v>-35</c:v>
                </c:pt>
                <c:pt idx="2">
                  <c:v>-30</c:v>
                </c:pt>
                <c:pt idx="3">
                  <c:v>-25</c:v>
                </c:pt>
                <c:pt idx="4">
                  <c:v>-20</c:v>
                </c:pt>
                <c:pt idx="5">
                  <c:v>-15</c:v>
                </c:pt>
                <c:pt idx="6">
                  <c:v>-10</c:v>
                </c:pt>
                <c:pt idx="7">
                  <c:v>-5</c:v>
                </c:pt>
                <c:pt idx="8">
                  <c:v>0</c:v>
                </c:pt>
                <c:pt idx="9">
                  <c:v>5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25</c:v>
                </c:pt>
                <c:pt idx="14">
                  <c:v>30</c:v>
                </c:pt>
                <c:pt idx="15">
                  <c:v>35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55</c:v>
                </c:pt>
                <c:pt idx="20">
                  <c:v>60</c:v>
                </c:pt>
                <c:pt idx="21">
                  <c:v>65</c:v>
                </c:pt>
              </c:numCache>
            </c:numRef>
          </c:xVal>
          <c:yVal>
            <c:numRef>
              <c:f>Sheet1!$C$5:$C$26</c:f>
              <c:numCache>
                <c:formatCode>General</c:formatCode>
                <c:ptCount val="22"/>
                <c:pt idx="0">
                  <c:v>0.13</c:v>
                </c:pt>
                <c:pt idx="1">
                  <c:v>0.23</c:v>
                </c:pt>
                <c:pt idx="2">
                  <c:v>0.38</c:v>
                </c:pt>
                <c:pt idx="3">
                  <c:v>0.64</c:v>
                </c:pt>
                <c:pt idx="4">
                  <c:v>1.03</c:v>
                </c:pt>
                <c:pt idx="5">
                  <c:v>1.66</c:v>
                </c:pt>
                <c:pt idx="6">
                  <c:v>2.86</c:v>
                </c:pt>
                <c:pt idx="7">
                  <c:v>4.21</c:v>
                </c:pt>
                <c:pt idx="8">
                  <c:v>6.11</c:v>
                </c:pt>
                <c:pt idx="9">
                  <c:v>8.7200000000000006</c:v>
                </c:pt>
                <c:pt idx="10">
                  <c:v>12.27</c:v>
                </c:pt>
                <c:pt idx="11">
                  <c:v>17.04</c:v>
                </c:pt>
                <c:pt idx="12">
                  <c:v>23.37</c:v>
                </c:pt>
                <c:pt idx="13">
                  <c:v>31.67</c:v>
                </c:pt>
                <c:pt idx="14">
                  <c:v>42.41</c:v>
                </c:pt>
                <c:pt idx="15">
                  <c:v>56.22</c:v>
                </c:pt>
                <c:pt idx="16">
                  <c:v>73.75</c:v>
                </c:pt>
                <c:pt idx="17">
                  <c:v>95.82</c:v>
                </c:pt>
                <c:pt idx="18">
                  <c:v>123.35</c:v>
                </c:pt>
                <c:pt idx="19">
                  <c:v>157.4</c:v>
                </c:pt>
                <c:pt idx="20">
                  <c:v>199.17</c:v>
                </c:pt>
                <c:pt idx="21">
                  <c:v>250.17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494-4C4E-8862-7E598C623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132720"/>
        <c:axId val="284134352"/>
      </c:scatterChart>
      <c:valAx>
        <c:axId val="284132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T</a:t>
                </a:r>
                <a:r>
                  <a:rPr lang="en-US" sz="1800" baseline="-25000"/>
                  <a:t>A</a:t>
                </a:r>
                <a:r>
                  <a:rPr lang="en-US" sz="1800"/>
                  <a:t> (</a:t>
                </a:r>
                <a:r>
                  <a:rPr lang="en-US" sz="1800" baseline="30000"/>
                  <a:t>o</a:t>
                </a:r>
                <a:r>
                  <a:rPr lang="en-US" sz="1800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284134352"/>
        <c:crosses val="autoZero"/>
        <c:crossBetween val="midCat"/>
      </c:valAx>
      <c:valAx>
        <c:axId val="28413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b="0" i="0" baseline="0">
                    <a:effectLst/>
                  </a:rPr>
                  <a:t>Ε</a:t>
                </a:r>
                <a:r>
                  <a:rPr lang="en-US" sz="1800" b="0" i="0" baseline="0">
                    <a:effectLst/>
                  </a:rPr>
                  <a:t> (mBar)</a:t>
                </a:r>
                <a:endParaRPr lang="en-US" sz="18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R"/>
          </a:p>
        </c:txPr>
        <c:crossAx val="284132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2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openxmlformats.org/officeDocument/2006/relationships/image" Target="../media/image31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openxmlformats.org/officeDocument/2006/relationships/image" Target="../media/image3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image" Target="../media/image28.png"/><Relationship Id="rId6" Type="http://schemas.openxmlformats.org/officeDocument/2006/relationships/image" Target="../media/image4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dgm:pt modelId="{B0BFE36B-BA23-F541-8EED-B185297A5591}">
      <dgm:prSet phldrT="[Text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1</a:t>
          </a:r>
          <a:endParaRPr lang="en-GB" sz="20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0B878368-0570-1E4D-80CE-0695C5E56912}">
      <dgm:prSet phldrT="[Text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2</a:t>
          </a:r>
          <a:endParaRPr lang="en-GB" sz="1800" dirty="0">
            <a:latin typeface="+mj-lt"/>
          </a:endParaRPr>
        </a:p>
      </dgm:t>
    </dgm:p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56007E1-665C-754B-A52D-BEEDD874DE0F}">
      <dgm:prSet phldrT="[Text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>
              <a:latin typeface="+mj-lt"/>
            </a:rPr>
            <a:t>3</a:t>
          </a:r>
        </a:p>
      </dgm:t>
    </dgm:p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69A7FE0-2B39-F34C-AF6B-70D17C460812}">
      <dgm:prSet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4</a:t>
          </a:r>
        </a:p>
      </dgm:t>
    </dgm:p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48E272E-45C4-C541-9934-84B1272BB0D4}">
      <dgm:prSet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5</a:t>
          </a:r>
        </a:p>
      </dgm:t>
    </dgm:p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481D0C-7FF9-B343-8D4F-B99A4A8A5BB2}">
      <dgm:prSet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6</a:t>
          </a:r>
          <a:endParaRPr lang="en-US" sz="14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4D3C4B2E-B64F-C341-99DA-4CB8F4D618D7}">
          <dgm:prSet custT="1"/>
          <dgm:spPr>
            <a:noFill/>
            <a:ln>
              <a:noFill/>
            </a:ln>
          </dgm:spPr>
          <dgm:t>
            <a:bodyPr/>
            <a:lstStyle/>
            <a:p>
              <a:pPr>
                <a:buFont typeface="+mj-lt"/>
                <a:buNone/>
              </a:pPr>
              <a:r>
                <a:rPr lang="el-GR" sz="2000" dirty="0">
                  <a:latin typeface="+mj-lt"/>
                </a:rPr>
                <a:t>Διαφοροποίησης από την </a:t>
              </a:r>
              <a:r>
                <a:rPr lang="en-US" sz="2000" dirty="0">
                  <a:latin typeface="+mj-lt"/>
                </a:rPr>
                <a:t>standard </a:t>
              </a:r>
              <a:r>
                <a:rPr lang="en-US" sz="2000" dirty="0" err="1">
                  <a:latin typeface="+mj-lt"/>
                </a:rPr>
                <a:t>v</a:t>
              </a:r>
              <a:r>
                <a:rPr lang="en-US" sz="2000" baseline="-25000" dirty="0" err="1">
                  <a:latin typeface="+mj-lt"/>
                </a:rPr>
                <a:t>o</a:t>
              </a:r>
              <a:r>
                <a:rPr lang="en-US" sz="2000" dirty="0">
                  <a:latin typeface="+mj-lt"/>
                </a:rPr>
                <a:t> </a:t>
              </a:r>
              <a:r>
                <a:rPr lang="el-GR" sz="2000" dirty="0">
                  <a:latin typeface="+mj-lt"/>
                </a:rPr>
                <a:t>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00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l-GR" sz="2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𝐸𝑙</m:t>
                      </m:r>
                    </m:e>
                    <m:sub>
                      <m:r>
                        <a:rPr lang="en-US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l-GR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𝑉</m:t>
                      </m:r>
                    </m:sub>
                  </m:sSub>
                </m:oMath>
              </a14:m>
              <a:r>
                <a:rPr lang="el-GR" sz="2000" dirty="0">
                  <a:latin typeface="+mj-lt"/>
                </a:rPr>
                <a:t>)</a:t>
              </a:r>
              <a:endParaRPr lang="en-US" sz="2000" dirty="0">
                <a:latin typeface="+mj-lt"/>
              </a:endParaRPr>
            </a:p>
          </dgm:t>
        </dgm:pt>
      </mc:Choice>
      <mc:Fallback>
        <dgm:pt modelId="{4D3C4B2E-B64F-C341-99DA-4CB8F4D618D7}">
          <dgm:prSet custT="1"/>
          <dgm:spPr>
            <a:noFill/>
            <a:ln>
              <a:noFill/>
            </a:ln>
          </dgm:spPr>
          <dgm:t>
            <a:bodyPr/>
            <a:lstStyle/>
            <a:p>
              <a:pPr>
                <a:buFont typeface="+mj-lt"/>
                <a:buNone/>
              </a:pPr>
              <a:r>
                <a:rPr lang="el-GR" sz="2000" dirty="0">
                  <a:latin typeface="+mj-lt"/>
                </a:rPr>
                <a:t>Διαφοροποίησης από την </a:t>
              </a:r>
              <a:r>
                <a:rPr lang="en-US" sz="2000" dirty="0">
                  <a:latin typeface="+mj-lt"/>
                </a:rPr>
                <a:t>standard </a:t>
              </a:r>
              <a:r>
                <a:rPr lang="en-US" sz="2000" dirty="0" err="1">
                  <a:latin typeface="+mj-lt"/>
                </a:rPr>
                <a:t>v</a:t>
              </a:r>
              <a:r>
                <a:rPr lang="en-US" sz="2000" baseline="-25000" dirty="0" err="1">
                  <a:latin typeface="+mj-lt"/>
                </a:rPr>
                <a:t>o</a:t>
              </a:r>
              <a:r>
                <a:rPr lang="en-US" sz="2000" dirty="0">
                  <a:latin typeface="+mj-lt"/>
                </a:rPr>
                <a:t> </a:t>
              </a:r>
              <a:r>
                <a:rPr lang="el-GR" sz="2000" dirty="0">
                  <a:latin typeface="+mj-lt"/>
                </a:rPr>
                <a:t>(</a:t>
              </a:r>
              <a:r>
                <a:rPr lang="en-US" sz="2000" i="0">
                  <a:latin typeface="Cambria Math" panose="02040503050406030204" pitchFamily="18" charset="0"/>
                </a:rPr>
                <a:t>〖</a:t>
              </a:r>
              <a:r>
                <a:rPr lang="el-GR" sz="2000" i="0">
                  <a:latin typeface="Cambria Math" panose="02040503050406030204" pitchFamily="18" charset="0"/>
                </a:rPr>
                <a:t>𝛥</a:t>
              </a:r>
              <a:r>
                <a:rPr lang="en-US" sz="2000" i="0">
                  <a:latin typeface="Cambria Math" panose="02040503050406030204" pitchFamily="18" charset="0"/>
                </a:rPr>
                <a:t>𝐸𝑙〗_(𝑀</a:t>
              </a:r>
              <a:r>
                <a:rPr lang="el-GR" sz="2000" i="0">
                  <a:latin typeface="Cambria Math" panose="02040503050406030204" pitchFamily="18" charset="0"/>
                </a:rPr>
                <a:t>.</a:t>
              </a:r>
              <a:r>
                <a:rPr lang="en-US" sz="2000" i="0">
                  <a:latin typeface="Cambria Math" panose="02040503050406030204" pitchFamily="18" charset="0"/>
                </a:rPr>
                <a:t>𝑉)</a:t>
              </a:r>
              <a:r>
                <a:rPr lang="el-GR" sz="2000" dirty="0">
                  <a:latin typeface="+mj-lt"/>
                </a:rPr>
                <a:t>)</a:t>
              </a:r>
              <a:endParaRPr lang="en-US" sz="2000" dirty="0">
                <a:latin typeface="+mj-lt"/>
              </a:endParaRPr>
            </a:p>
          </dgm:t>
        </dgm:pt>
      </mc:Fallback>
    </mc:AlternateContent>
    <dgm:pt modelId="{EFD6C77E-C174-464C-88FD-36135D71F83D}" type="parTrans" cxnId="{2CED5219-28A8-7F4A-9403-ED509055166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0DF0113-3F2F-7541-A554-5BA7DBBCB6D5}" type="sibTrans" cxnId="{2CED5219-28A8-7F4A-9403-ED5090551663}">
      <dgm:prSet/>
      <dgm:spPr/>
      <dgm:t>
        <a:bodyPr/>
        <a:lstStyle/>
        <a:p>
          <a:endParaRPr lang="en-US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DF3C2F1E-72BE-F641-953F-AF6B495857EC}">
          <dgm:prSet/>
          <dgm:spPr>
            <a:noFill/>
            <a:ln>
              <a:noFill/>
            </a:ln>
          </dgm:spPr>
          <dgm:t>
            <a:bodyPr/>
            <a:lstStyle/>
            <a:p>
              <a:pPr>
                <a:buNone/>
              </a:pPr>
              <a:r>
                <a:rPr lang="el-GR" dirty="0">
                  <a:latin typeface="+mj-lt"/>
                </a:rPr>
                <a:t>Διαφοροποίησης λόγω βαλλιστικού ανέμου(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l-GR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𝐸𝑙</m:t>
                      </m:r>
                    </m:e>
                    <m:sub>
                      <m:r>
                        <a:rPr lang="en-US" i="1">
                          <a:latin typeface="Cambria Math" panose="02040503050406030204" pitchFamily="18" charset="0"/>
                        </a:rPr>
                        <m:t>𝐵𝑎𝑙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𝑊𝑖𝑛𝑑</m:t>
                      </m:r>
                    </m:sub>
                  </m:sSub>
                </m:oMath>
              </a14:m>
              <a:r>
                <a:rPr lang="el-GR" dirty="0">
                  <a:latin typeface="+mj-lt"/>
                </a:rPr>
                <a:t>)</a:t>
              </a:r>
              <a:endParaRPr lang="en-US" dirty="0">
                <a:latin typeface="+mj-lt"/>
              </a:endParaRPr>
            </a:p>
          </dgm:t>
        </dgm:pt>
      </mc:Choice>
      <mc:Fallback>
        <dgm:pt modelId="{DF3C2F1E-72BE-F641-953F-AF6B495857EC}">
          <dgm:prSet/>
          <dgm:spPr>
            <a:noFill/>
            <a:ln>
              <a:noFill/>
            </a:ln>
          </dgm:spPr>
          <dgm:t>
            <a:bodyPr/>
            <a:lstStyle/>
            <a:p>
              <a:pPr>
                <a:buNone/>
              </a:pPr>
              <a:r>
                <a:rPr lang="el-GR" dirty="0">
                  <a:latin typeface="+mj-lt"/>
                </a:rPr>
                <a:t>Διαφοροποίησης λόγω βαλλιστικού ανέμου(</a:t>
              </a:r>
              <a:r>
                <a:rPr lang="en-US" i="0">
                  <a:latin typeface="Cambria Math" panose="02040503050406030204" pitchFamily="18" charset="0"/>
                </a:rPr>
                <a:t>〖</a:t>
              </a:r>
              <a:r>
                <a:rPr lang="el-GR" i="0">
                  <a:latin typeface="Cambria Math" panose="02040503050406030204" pitchFamily="18" charset="0"/>
                </a:rPr>
                <a:t>𝛥</a:t>
              </a:r>
              <a:r>
                <a:rPr lang="en-US" i="0">
                  <a:latin typeface="Cambria Math" panose="02040503050406030204" pitchFamily="18" charset="0"/>
                </a:rPr>
                <a:t>𝐸𝑙〗_(𝐵𝑎𝑙</a:t>
              </a:r>
              <a:r>
                <a:rPr lang="el-GR" i="0">
                  <a:latin typeface="Cambria Math" panose="02040503050406030204" pitchFamily="18" charset="0"/>
                </a:rPr>
                <a:t>. </a:t>
              </a:r>
              <a:r>
                <a:rPr lang="en-US" i="0">
                  <a:latin typeface="Cambria Math" panose="02040503050406030204" pitchFamily="18" charset="0"/>
                </a:rPr>
                <a:t>𝑊𝑖𝑛𝑑)</a:t>
              </a:r>
              <a:r>
                <a:rPr lang="el-GR" dirty="0">
                  <a:latin typeface="+mj-lt"/>
                </a:rPr>
                <a:t>)</a:t>
              </a:r>
              <a:endParaRPr lang="en-US" dirty="0">
                <a:latin typeface="+mj-lt"/>
              </a:endParaRPr>
            </a:p>
          </dgm:t>
        </dgm:pt>
      </mc:Fallback>
    </mc:AlternateContent>
    <dgm:pt modelId="{05C42CB0-1F5F-AA4E-A1F1-7D0E27B64F12}" type="parTrans" cxnId="{A6EAAB10-278A-0D47-8D2A-D13B6878CEA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49C6429-EAEE-844D-94DC-645C2A7A9773}" type="sibTrans" cxnId="{A6EAAB10-278A-0D47-8D2A-D13B6878CEA4}">
      <dgm:prSet/>
      <dgm:spPr/>
      <dgm:t>
        <a:bodyPr/>
        <a:lstStyle/>
        <a:p>
          <a:endParaRPr lang="en-US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6E2FC69D-2FE3-5B4F-A179-FED4DADE4723}">
          <dgm:prSet/>
          <dgm:spPr>
            <a:noFill/>
            <a:ln>
              <a:noFill/>
            </a:ln>
          </dgm:spPr>
          <dgm:t>
            <a:bodyPr/>
            <a:lstStyle/>
            <a:p>
              <a:pPr>
                <a:buNone/>
              </a:pPr>
              <a:r>
                <a:rPr lang="el-GR" dirty="0">
                  <a:latin typeface="+mj-lt"/>
                </a:rPr>
                <a:t>Διαφοροποίησης από την </a:t>
              </a:r>
              <a:r>
                <a:rPr lang="en-US" dirty="0">
                  <a:latin typeface="+mj-lt"/>
                </a:rPr>
                <a:t>standard</a:t>
              </a:r>
              <a:r>
                <a:rPr lang="el-GR" dirty="0">
                  <a:latin typeface="+mj-lt"/>
                </a:rPr>
                <a:t> βαλλιστική θερμοκρασία των 288.15</a:t>
              </a:r>
              <a:r>
                <a:rPr lang="el-GR" baseline="30000" dirty="0">
                  <a:latin typeface="+mj-lt"/>
                </a:rPr>
                <a:t>ο</a:t>
              </a:r>
              <a:r>
                <a:rPr lang="el-GR" dirty="0">
                  <a:latin typeface="+mj-lt"/>
                </a:rPr>
                <a:t>Κ 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l-GR" b="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𝐸𝑙</m:t>
                      </m:r>
                    </m:e>
                    <m:sub>
                      <m:r>
                        <a:rPr lang="en-US" b="0" i="1">
                          <a:latin typeface="Cambria Math" panose="02040503050406030204" pitchFamily="18" charset="0"/>
                        </a:rPr>
                        <m:t>𝐵𝑎𝑙</m:t>
                      </m:r>
                      <m:r>
                        <a:rPr lang="el-GR" b="0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𝑇𝑒𝑚𝑝</m:t>
                      </m:r>
                    </m:sub>
                  </m:sSub>
                </m:oMath>
              </a14:m>
              <a:r>
                <a:rPr lang="el-GR" dirty="0">
                  <a:latin typeface="+mj-lt"/>
                </a:rPr>
                <a:t>)</a:t>
              </a:r>
              <a:endParaRPr lang="en-US" dirty="0">
                <a:latin typeface="+mj-lt"/>
              </a:endParaRPr>
            </a:p>
          </dgm:t>
        </dgm:pt>
      </mc:Choice>
      <mc:Fallback>
        <dgm:pt modelId="{6E2FC69D-2FE3-5B4F-A179-FED4DADE4723}">
          <dgm:prSet/>
          <dgm:spPr>
            <a:noFill/>
            <a:ln>
              <a:noFill/>
            </a:ln>
          </dgm:spPr>
          <dgm:t>
            <a:bodyPr/>
            <a:lstStyle/>
            <a:p>
              <a:pPr>
                <a:buNone/>
              </a:pPr>
              <a:r>
                <a:rPr lang="el-GR" dirty="0">
                  <a:latin typeface="+mj-lt"/>
                </a:rPr>
                <a:t>Διαφοροποίησης από την </a:t>
              </a:r>
              <a:r>
                <a:rPr lang="en-US" dirty="0">
                  <a:latin typeface="+mj-lt"/>
                </a:rPr>
                <a:t>standard</a:t>
              </a:r>
              <a:r>
                <a:rPr lang="el-GR" dirty="0">
                  <a:latin typeface="+mj-lt"/>
                </a:rPr>
                <a:t> βαλλιστική θερμοκρασία των 288.15</a:t>
              </a:r>
              <a:r>
                <a:rPr lang="el-GR" baseline="30000" dirty="0">
                  <a:latin typeface="+mj-lt"/>
                </a:rPr>
                <a:t>ο</a:t>
              </a:r>
              <a:r>
                <a:rPr lang="el-GR" dirty="0">
                  <a:latin typeface="+mj-lt"/>
                </a:rPr>
                <a:t>Κ (</a:t>
              </a:r>
              <a:r>
                <a:rPr lang="en-US" b="0" i="0">
                  <a:latin typeface="Cambria Math" panose="02040503050406030204" pitchFamily="18" charset="0"/>
                </a:rPr>
                <a:t>〖</a:t>
              </a:r>
              <a:r>
                <a:rPr lang="el-GR" b="0" i="0">
                  <a:latin typeface="Cambria Math" panose="02040503050406030204" pitchFamily="18" charset="0"/>
                </a:rPr>
                <a:t>𝛥</a:t>
              </a:r>
              <a:r>
                <a:rPr lang="en-US" b="0" i="0">
                  <a:latin typeface="Cambria Math" panose="02040503050406030204" pitchFamily="18" charset="0"/>
                </a:rPr>
                <a:t>𝐸𝑙〗_(𝐵𝑎𝑙</a:t>
              </a:r>
              <a:r>
                <a:rPr lang="el-GR" b="0" i="0">
                  <a:latin typeface="Cambria Math" panose="02040503050406030204" pitchFamily="18" charset="0"/>
                </a:rPr>
                <a:t>.  </a:t>
              </a:r>
              <a:r>
                <a:rPr lang="en-US" b="0" i="0">
                  <a:latin typeface="Cambria Math" panose="02040503050406030204" pitchFamily="18" charset="0"/>
                </a:rPr>
                <a:t>𝑇𝑒𝑚𝑝)</a:t>
              </a:r>
              <a:r>
                <a:rPr lang="el-GR" dirty="0">
                  <a:latin typeface="+mj-lt"/>
                </a:rPr>
                <a:t>)</a:t>
              </a:r>
              <a:endParaRPr lang="en-US" dirty="0">
                <a:latin typeface="+mj-lt"/>
              </a:endParaRPr>
            </a:p>
          </dgm:t>
        </dgm:pt>
      </mc:Fallback>
    </mc:AlternateContent>
    <dgm:pt modelId="{36447C30-2B8D-E844-B08E-540B84CFF83B}" type="parTrans" cxnId="{5920E65C-1567-374D-B5B3-9C44C6A7F14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9C17725-9D22-5749-901A-D7B053FE0EF5}" type="sibTrans" cxnId="{5920E65C-1567-374D-B5B3-9C44C6A7F14F}">
      <dgm:prSet/>
      <dgm:spPr/>
      <dgm:t>
        <a:bodyPr/>
        <a:lstStyle/>
        <a:p>
          <a:endParaRPr lang="en-US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3AFCC248-3306-EA42-BFF6-07DB9A3FA8B7}">
          <dgm:prSet/>
          <dgm:spPr>
            <a:noFill/>
            <a:ln>
              <a:noFill/>
            </a:ln>
          </dgm:spPr>
          <dgm:t>
            <a:bodyPr/>
            <a:lstStyle/>
            <a:p>
              <a:pPr>
                <a:buNone/>
              </a:pPr>
              <a:r>
                <a:rPr lang="el-GR" dirty="0">
                  <a:latin typeface="+mj-lt"/>
                </a:rPr>
                <a:t>Διαφοροποίησης από την </a:t>
              </a:r>
              <a:r>
                <a:rPr lang="en-US" dirty="0">
                  <a:latin typeface="+mj-lt"/>
                </a:rPr>
                <a:t>standard </a:t>
              </a:r>
              <a:r>
                <a:rPr lang="el-GR" dirty="0">
                  <a:latin typeface="+mj-lt"/>
                </a:rPr>
                <a:t>βαλλιστική πίεση των 1013.25 </a:t>
              </a:r>
              <a:r>
                <a:rPr lang="en-US" dirty="0" err="1">
                  <a:latin typeface="+mj-lt"/>
                </a:rPr>
                <a:t>mBar</a:t>
              </a:r>
              <a:r>
                <a:rPr lang="el-GR" dirty="0">
                  <a:latin typeface="+mj-lt"/>
                </a:rPr>
                <a:t> 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l-GR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𝐸𝑙</m:t>
                      </m:r>
                    </m:e>
                    <m:sub>
                      <m:r>
                        <a:rPr lang="en-US" i="1">
                          <a:latin typeface="Cambria Math" panose="02040503050406030204" pitchFamily="18" charset="0"/>
                        </a:rPr>
                        <m:t>𝐵𝑎𝑙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𝑃𝑟𝑒𝑠</m:t>
                      </m:r>
                    </m:sub>
                  </m:sSub>
                </m:oMath>
              </a14:m>
              <a:r>
                <a:rPr lang="el-GR" dirty="0">
                  <a:latin typeface="+mj-lt"/>
                </a:rPr>
                <a:t>)</a:t>
              </a:r>
              <a:endParaRPr lang="en-US" dirty="0">
                <a:latin typeface="+mj-lt"/>
              </a:endParaRPr>
            </a:p>
          </dgm:t>
        </dgm:pt>
      </mc:Choice>
      <mc:Fallback>
        <dgm:pt modelId="{3AFCC248-3306-EA42-BFF6-07DB9A3FA8B7}">
          <dgm:prSet/>
          <dgm:spPr>
            <a:noFill/>
            <a:ln>
              <a:noFill/>
            </a:ln>
          </dgm:spPr>
          <dgm:t>
            <a:bodyPr/>
            <a:lstStyle/>
            <a:p>
              <a:pPr>
                <a:buNone/>
              </a:pPr>
              <a:r>
                <a:rPr lang="el-GR" dirty="0">
                  <a:latin typeface="+mj-lt"/>
                </a:rPr>
                <a:t>Διαφοροποίησης από την </a:t>
              </a:r>
              <a:r>
                <a:rPr lang="en-US" dirty="0">
                  <a:latin typeface="+mj-lt"/>
                </a:rPr>
                <a:t>standard </a:t>
              </a:r>
              <a:r>
                <a:rPr lang="el-GR" dirty="0">
                  <a:latin typeface="+mj-lt"/>
                </a:rPr>
                <a:t>βαλλιστική πίεση των 1013.25 </a:t>
              </a:r>
              <a:r>
                <a:rPr lang="en-US" dirty="0" err="1">
                  <a:latin typeface="+mj-lt"/>
                </a:rPr>
                <a:t>mBar</a:t>
              </a:r>
              <a:r>
                <a:rPr lang="el-GR" dirty="0">
                  <a:latin typeface="+mj-lt"/>
                </a:rPr>
                <a:t> (</a:t>
              </a:r>
              <a:r>
                <a:rPr lang="en-US" i="0">
                  <a:latin typeface="Cambria Math" panose="02040503050406030204" pitchFamily="18" charset="0"/>
                </a:rPr>
                <a:t>〖</a:t>
              </a:r>
              <a:r>
                <a:rPr lang="el-GR" i="0">
                  <a:latin typeface="Cambria Math" panose="02040503050406030204" pitchFamily="18" charset="0"/>
                </a:rPr>
                <a:t>𝛥</a:t>
              </a:r>
              <a:r>
                <a:rPr lang="en-US" i="0">
                  <a:latin typeface="Cambria Math" panose="02040503050406030204" pitchFamily="18" charset="0"/>
                </a:rPr>
                <a:t>𝐸𝑙〗_(𝐵𝑎𝑙</a:t>
              </a:r>
              <a:r>
                <a:rPr lang="el-GR" i="0">
                  <a:latin typeface="Cambria Math" panose="02040503050406030204" pitchFamily="18" charset="0"/>
                </a:rPr>
                <a:t>.  </a:t>
              </a:r>
              <a:r>
                <a:rPr lang="en-US" i="0">
                  <a:latin typeface="Cambria Math" panose="02040503050406030204" pitchFamily="18" charset="0"/>
                </a:rPr>
                <a:t>𝑃𝑟𝑒𝑠)</a:t>
              </a:r>
              <a:r>
                <a:rPr lang="el-GR" dirty="0">
                  <a:latin typeface="+mj-lt"/>
                </a:rPr>
                <a:t>)</a:t>
              </a:r>
              <a:endParaRPr lang="en-US" dirty="0">
                <a:latin typeface="+mj-lt"/>
              </a:endParaRPr>
            </a:p>
          </dgm:t>
        </dgm:pt>
      </mc:Fallback>
    </mc:AlternateContent>
    <dgm:pt modelId="{164D2007-B714-CE4C-AC51-1B5383983FD7}" type="parTrans" cxnId="{5CD8AE61-0712-1B4B-9831-8645F89D05C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F1AACBD-8139-4E43-A553-B649A02251DD}" type="sibTrans" cxnId="{5CD8AE61-0712-1B4B-9831-8645F89D05CB}">
      <dgm:prSet/>
      <dgm:spPr/>
      <dgm:t>
        <a:bodyPr/>
        <a:lstStyle/>
        <a:p>
          <a:endParaRPr lang="en-US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0649426A-F27B-5441-A053-15CB880310E6}">
          <dgm:prSet/>
          <dgm:spPr>
            <a:noFill/>
            <a:ln>
              <a:noFill/>
            </a:ln>
          </dgm:spPr>
          <dgm:t>
            <a:bodyPr/>
            <a:lstStyle/>
            <a:p>
              <a:pPr>
                <a:buNone/>
              </a:pPr>
              <a:r>
                <a:rPr lang="el-GR" dirty="0">
                  <a:latin typeface="+mj-lt"/>
                </a:rPr>
                <a:t>Διαφοροποίησης από τον </a:t>
              </a:r>
              <a:r>
                <a:rPr lang="en-US" dirty="0">
                  <a:latin typeface="+mj-lt"/>
                </a:rPr>
                <a:t>standard </a:t>
              </a:r>
              <a:r>
                <a:rPr lang="el-GR" dirty="0">
                  <a:latin typeface="+mj-lt"/>
                </a:rPr>
                <a:t>τύπο βλήματος 76/62 </a:t>
              </a:r>
              <a:r>
                <a:rPr lang="en-US" dirty="0">
                  <a:latin typeface="+mj-lt"/>
                </a:rPr>
                <a:t>HE</a:t>
              </a:r>
              <a:r>
                <a:rPr lang="el-GR" dirty="0">
                  <a:latin typeface="+mj-lt"/>
                </a:rPr>
                <a:t> (</a:t>
              </a:r>
              <a:r>
                <a:rPr lang="en-US" dirty="0">
                  <a:latin typeface="+mj-lt"/>
                </a:rPr>
                <a:t>VT</a:t>
              </a:r>
              <a:r>
                <a:rPr lang="el-GR" dirty="0">
                  <a:latin typeface="+mj-lt"/>
                </a:rPr>
                <a:t>) </a:t>
              </a:r>
              <a:r>
                <a:rPr lang="en-US" dirty="0">
                  <a:latin typeface="+mj-lt"/>
                </a:rPr>
                <a:t>Mod</a:t>
              </a:r>
              <a:r>
                <a:rPr lang="el-GR" dirty="0">
                  <a:latin typeface="+mj-lt"/>
                </a:rPr>
                <a:t> 79 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l-GR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𝐸𝑙</m:t>
                      </m:r>
                    </m:e>
                    <m:sub>
                      <m:r>
                        <a:rPr lang="en-US" i="1">
                          <a:latin typeface="Cambria Math" panose="02040503050406030204" pitchFamily="18" charset="0"/>
                        </a:rPr>
                        <m:t>𝑃𝑟𝑜𝑗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𝑇𝑦𝑝𝑒</m:t>
                      </m:r>
                    </m:sub>
                  </m:sSub>
                </m:oMath>
              </a14:m>
              <a:r>
                <a:rPr lang="el-GR" dirty="0">
                  <a:latin typeface="+mj-lt"/>
                </a:rPr>
                <a:t>)</a:t>
              </a:r>
              <a:endParaRPr lang="en-US" baseline="-25000" dirty="0">
                <a:latin typeface="+mj-lt"/>
              </a:endParaRPr>
            </a:p>
          </dgm:t>
        </dgm:pt>
      </mc:Choice>
      <mc:Fallback>
        <dgm:pt modelId="{0649426A-F27B-5441-A053-15CB880310E6}">
          <dgm:prSet/>
          <dgm:spPr>
            <a:noFill/>
            <a:ln>
              <a:noFill/>
            </a:ln>
          </dgm:spPr>
          <dgm:t>
            <a:bodyPr/>
            <a:lstStyle/>
            <a:p>
              <a:pPr>
                <a:buNone/>
              </a:pPr>
              <a:r>
                <a:rPr lang="el-GR" dirty="0">
                  <a:latin typeface="+mj-lt"/>
                </a:rPr>
                <a:t>Διαφοροποίησης από τον </a:t>
              </a:r>
              <a:r>
                <a:rPr lang="en-US" dirty="0">
                  <a:latin typeface="+mj-lt"/>
                </a:rPr>
                <a:t>standard </a:t>
              </a:r>
              <a:r>
                <a:rPr lang="el-GR" dirty="0">
                  <a:latin typeface="+mj-lt"/>
                </a:rPr>
                <a:t>τύπο βλήματος 76/62 </a:t>
              </a:r>
              <a:r>
                <a:rPr lang="en-US" dirty="0">
                  <a:latin typeface="+mj-lt"/>
                </a:rPr>
                <a:t>HE</a:t>
              </a:r>
              <a:r>
                <a:rPr lang="el-GR" dirty="0">
                  <a:latin typeface="+mj-lt"/>
                </a:rPr>
                <a:t> (</a:t>
              </a:r>
              <a:r>
                <a:rPr lang="en-US" dirty="0">
                  <a:latin typeface="+mj-lt"/>
                </a:rPr>
                <a:t>VT</a:t>
              </a:r>
              <a:r>
                <a:rPr lang="el-GR" dirty="0">
                  <a:latin typeface="+mj-lt"/>
                </a:rPr>
                <a:t>) </a:t>
              </a:r>
              <a:r>
                <a:rPr lang="en-US" dirty="0">
                  <a:latin typeface="+mj-lt"/>
                </a:rPr>
                <a:t>Mod</a:t>
              </a:r>
              <a:r>
                <a:rPr lang="el-GR" dirty="0">
                  <a:latin typeface="+mj-lt"/>
                </a:rPr>
                <a:t> 79 (</a:t>
              </a:r>
              <a:r>
                <a:rPr lang="en-US" i="0">
                  <a:latin typeface="Cambria Math" panose="02040503050406030204" pitchFamily="18" charset="0"/>
                </a:rPr>
                <a:t>〖</a:t>
              </a:r>
              <a:r>
                <a:rPr lang="el-GR" i="0">
                  <a:latin typeface="Cambria Math" panose="02040503050406030204" pitchFamily="18" charset="0"/>
                </a:rPr>
                <a:t>𝛥</a:t>
              </a:r>
              <a:r>
                <a:rPr lang="en-US" i="0">
                  <a:latin typeface="Cambria Math" panose="02040503050406030204" pitchFamily="18" charset="0"/>
                </a:rPr>
                <a:t>𝐸𝑙〗_(𝑃𝑟𝑜𝑗</a:t>
              </a:r>
              <a:r>
                <a:rPr lang="el-GR" i="0">
                  <a:latin typeface="Cambria Math" panose="02040503050406030204" pitchFamily="18" charset="0"/>
                </a:rPr>
                <a:t>.  </a:t>
              </a:r>
              <a:r>
                <a:rPr lang="en-US" i="0">
                  <a:latin typeface="Cambria Math" panose="02040503050406030204" pitchFamily="18" charset="0"/>
                </a:rPr>
                <a:t>𝑇𝑦𝑝𝑒)</a:t>
              </a:r>
              <a:r>
                <a:rPr lang="el-GR" dirty="0">
                  <a:latin typeface="+mj-lt"/>
                </a:rPr>
                <a:t>)</a:t>
              </a:r>
              <a:endParaRPr lang="en-US" baseline="-25000" dirty="0">
                <a:latin typeface="+mj-lt"/>
              </a:endParaRPr>
            </a:p>
          </dgm:t>
        </dgm:pt>
      </mc:Fallback>
    </mc:AlternateContent>
    <dgm:pt modelId="{76FD878D-4687-894C-B954-3A54A51B103D}" type="parTrans" cxnId="{A9D4DB3D-B219-124C-8456-260933B7105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A71733A-E15C-7D44-BA44-AF80CA6D2B24}" type="sibTrans" cxnId="{A9D4DB3D-B219-124C-8456-260933B71054}">
      <dgm:prSet/>
      <dgm:spPr/>
      <dgm:t>
        <a:bodyPr/>
        <a:lstStyle/>
        <a:p>
          <a:endParaRPr lang="en-US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00F55D88-7F5C-7741-8BAE-5325F83511B4}">
          <dgm:prSet/>
          <dgm:spPr>
            <a:noFill/>
            <a:ln>
              <a:noFill/>
            </a:ln>
          </dgm:spPr>
          <dgm:t>
            <a:bodyPr/>
            <a:lstStyle/>
            <a:p>
              <a:pPr>
                <a:buNone/>
              </a:pPr>
              <a:r>
                <a:rPr lang="el-GR" dirty="0">
                  <a:latin typeface="+mj-lt"/>
                </a:rPr>
                <a:t>Διαφοροποίησης από την </a:t>
              </a:r>
              <a:r>
                <a:rPr lang="en-US" dirty="0">
                  <a:latin typeface="+mj-lt"/>
                </a:rPr>
                <a:t>standard </a:t>
              </a:r>
              <a:r>
                <a:rPr lang="el-GR" dirty="0">
                  <a:latin typeface="+mj-lt"/>
                </a:rPr>
                <a:t>μάζα βλήματος 6.3</a:t>
              </a:r>
              <a:r>
                <a:rPr lang="en-US" dirty="0" err="1">
                  <a:latin typeface="+mj-lt"/>
                </a:rPr>
                <a:t>kgr</a:t>
              </a:r>
              <a:r>
                <a:rPr lang="el-GR" dirty="0">
                  <a:latin typeface="+mj-lt"/>
                </a:rPr>
                <a:t>- </a:t>
              </a:r>
              <a:r>
                <a:rPr lang="en-US" dirty="0">
                  <a:latin typeface="+mj-lt"/>
                </a:rPr>
                <a:t>weight zone marking</a:t>
              </a:r>
              <a:r>
                <a:rPr lang="el-GR" dirty="0">
                  <a:latin typeface="+mj-lt"/>
                </a:rPr>
                <a:t> 1 </a:t>
              </a:r>
              <a:r>
                <a:rPr lang="en-US" dirty="0">
                  <a:latin typeface="+mj-lt"/>
                </a:rPr>
                <a:t>square</a:t>
              </a:r>
              <a:r>
                <a:rPr lang="el-GR" dirty="0">
                  <a:latin typeface="+mj-lt"/>
                </a:rPr>
                <a:t>  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l-GR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𝐸𝑙</m:t>
                      </m:r>
                    </m:e>
                    <m:sub>
                      <m:r>
                        <a:rPr lang="en-US" i="1">
                          <a:latin typeface="Cambria Math" panose="02040503050406030204" pitchFamily="18" charset="0"/>
                        </a:rPr>
                        <m:t>𝑃𝑟𝑜𝑗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𝑀𝑎𝑠𝑠</m:t>
                      </m:r>
                    </m:sub>
                  </m:sSub>
                </m:oMath>
              </a14:m>
              <a:r>
                <a:rPr lang="el-GR" dirty="0">
                  <a:latin typeface="+mj-lt"/>
                </a:rPr>
                <a:t>)</a:t>
              </a:r>
              <a:endParaRPr lang="en-US" dirty="0">
                <a:latin typeface="+mj-lt"/>
              </a:endParaRPr>
            </a:p>
          </dgm:t>
        </dgm:pt>
      </mc:Choice>
      <mc:Fallback>
        <dgm:pt modelId="{00F55D88-7F5C-7741-8BAE-5325F83511B4}">
          <dgm:prSet/>
          <dgm:spPr>
            <a:noFill/>
            <a:ln>
              <a:noFill/>
            </a:ln>
          </dgm:spPr>
          <dgm:t>
            <a:bodyPr/>
            <a:lstStyle/>
            <a:p>
              <a:pPr>
                <a:buNone/>
              </a:pPr>
              <a:r>
                <a:rPr lang="el-GR" dirty="0">
                  <a:latin typeface="+mj-lt"/>
                </a:rPr>
                <a:t>Διαφοροποίησης από την </a:t>
              </a:r>
              <a:r>
                <a:rPr lang="en-US" dirty="0">
                  <a:latin typeface="+mj-lt"/>
                </a:rPr>
                <a:t>standard </a:t>
              </a:r>
              <a:r>
                <a:rPr lang="el-GR" dirty="0">
                  <a:latin typeface="+mj-lt"/>
                </a:rPr>
                <a:t>μάζα βλήματος 6.3</a:t>
              </a:r>
              <a:r>
                <a:rPr lang="en-US" dirty="0" err="1">
                  <a:latin typeface="+mj-lt"/>
                </a:rPr>
                <a:t>kgr</a:t>
              </a:r>
              <a:r>
                <a:rPr lang="el-GR" dirty="0">
                  <a:latin typeface="+mj-lt"/>
                </a:rPr>
                <a:t>- </a:t>
              </a:r>
              <a:r>
                <a:rPr lang="en-US" dirty="0">
                  <a:latin typeface="+mj-lt"/>
                </a:rPr>
                <a:t>weight zone marking</a:t>
              </a:r>
              <a:r>
                <a:rPr lang="el-GR" dirty="0">
                  <a:latin typeface="+mj-lt"/>
                </a:rPr>
                <a:t> 1 </a:t>
              </a:r>
              <a:r>
                <a:rPr lang="en-US" dirty="0">
                  <a:latin typeface="+mj-lt"/>
                </a:rPr>
                <a:t>square</a:t>
              </a:r>
              <a:r>
                <a:rPr lang="el-GR" dirty="0">
                  <a:latin typeface="+mj-lt"/>
                </a:rPr>
                <a:t>  (</a:t>
              </a:r>
              <a:r>
                <a:rPr lang="en-US" i="0">
                  <a:latin typeface="Cambria Math" panose="02040503050406030204" pitchFamily="18" charset="0"/>
                </a:rPr>
                <a:t>〖</a:t>
              </a:r>
              <a:r>
                <a:rPr lang="el-GR" i="0">
                  <a:latin typeface="Cambria Math" panose="02040503050406030204" pitchFamily="18" charset="0"/>
                </a:rPr>
                <a:t>𝛥</a:t>
              </a:r>
              <a:r>
                <a:rPr lang="en-US" i="0">
                  <a:latin typeface="Cambria Math" panose="02040503050406030204" pitchFamily="18" charset="0"/>
                </a:rPr>
                <a:t>𝐸𝑙〗_(𝑃𝑟𝑜𝑗</a:t>
              </a:r>
              <a:r>
                <a:rPr lang="el-GR" i="0">
                  <a:latin typeface="Cambria Math" panose="02040503050406030204" pitchFamily="18" charset="0"/>
                </a:rPr>
                <a:t>.  </a:t>
              </a:r>
              <a:r>
                <a:rPr lang="en-US" i="0">
                  <a:latin typeface="Cambria Math" panose="02040503050406030204" pitchFamily="18" charset="0"/>
                </a:rPr>
                <a:t>𝑀𝑎𝑠𝑠)</a:t>
              </a:r>
              <a:r>
                <a:rPr lang="el-GR" dirty="0">
                  <a:latin typeface="+mj-lt"/>
                </a:rPr>
                <a:t>)</a:t>
              </a:r>
              <a:endParaRPr lang="en-US" dirty="0">
                <a:latin typeface="+mj-lt"/>
              </a:endParaRPr>
            </a:p>
          </dgm:t>
        </dgm:pt>
      </mc:Fallback>
    </mc:AlternateContent>
    <dgm:pt modelId="{3CBE1288-72BB-6E40-AA8A-EB9E46913A59}" type="parTrans" cxnId="{C16A69CF-138C-5E4B-B4B9-32CB860D663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FCC4CB7-7EF1-F14F-A815-1E572F0E9F26}" type="sibTrans" cxnId="{C16A69CF-138C-5E4B-B4B9-32CB860D663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/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/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/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/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/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20FE0101-5B02-AB41-8E47-CEEFC0FB32A4}" type="presOf" srcId="{3AFCC248-3306-EA42-BFF6-07DB9A3FA8B7}" destId="{093FB2E3-5331-3341-878F-FDED0A9E65FD}" srcOrd="0" destOrd="0" presId="urn:microsoft.com/office/officeart/2005/8/layout/chevron2"/>
    <dgm:cxn modelId="{A6EAAB10-278A-0D47-8D2A-D13B6878CEA4}" srcId="{0B878368-0570-1E4D-80CE-0695C5E56912}" destId="{DF3C2F1E-72BE-F641-953F-AF6B495857EC}" srcOrd="0" destOrd="0" parTransId="{05C42CB0-1F5F-AA4E-A1F1-7D0E27B64F12}" sibTransId="{B49C6429-EAEE-844D-94DC-645C2A7A9773}"/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2CED5219-28A8-7F4A-9403-ED5090551663}" srcId="{B0BFE36B-BA23-F541-8EED-B185297A5591}" destId="{4D3C4B2E-B64F-C341-99DA-4CB8F4D618D7}" srcOrd="0" destOrd="0" parTransId="{EFD6C77E-C174-464C-88FD-36135D71F83D}" sibTransId="{50DF0113-3F2F-7541-A554-5BA7DBBCB6D5}"/>
    <dgm:cxn modelId="{B4EC6B25-1C00-5A4C-B666-B9FDB1B03AD7}" type="presOf" srcId="{00F55D88-7F5C-7741-8BAE-5325F83511B4}" destId="{CFB8BA52-1C43-C844-B03C-4DC95DB6018D}" srcOrd="0" destOrd="0" presId="urn:microsoft.com/office/officeart/2005/8/layout/chevron2"/>
    <dgm:cxn modelId="{A9D4DB3D-B219-124C-8456-260933B71054}" srcId="{848E272E-45C4-C541-9934-84B1272BB0D4}" destId="{0649426A-F27B-5441-A053-15CB880310E6}" srcOrd="0" destOrd="0" parTransId="{76FD878D-4687-894C-B954-3A54A51B103D}" sibTransId="{5A71733A-E15C-7D44-BA44-AF80CA6D2B24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5920E65C-1567-374D-B5B3-9C44C6A7F14F}" srcId="{956007E1-665C-754B-A52D-BEEDD874DE0F}" destId="{6E2FC69D-2FE3-5B4F-A179-FED4DADE4723}" srcOrd="0" destOrd="0" parTransId="{36447C30-2B8D-E844-B08E-540B84CFF83B}" sibTransId="{19C17725-9D22-5749-901A-D7B053FE0EF5}"/>
    <dgm:cxn modelId="{8EEC1161-1173-E847-B406-4EB9B778BDEC}" type="presOf" srcId="{4D3C4B2E-B64F-C341-99DA-4CB8F4D618D7}" destId="{9AEC7FC7-1241-494A-B4E0-8BB42D8DA10F}" srcOrd="0" destOrd="0" presId="urn:microsoft.com/office/officeart/2005/8/layout/chevron2"/>
    <dgm:cxn modelId="{90C24161-A516-5F45-82E6-5F46779C351F}" type="presOf" srcId="{0649426A-F27B-5441-A053-15CB880310E6}" destId="{B1C48102-8425-D748-8D04-00F46ACF611C}" srcOrd="0" destOrd="0" presId="urn:microsoft.com/office/officeart/2005/8/layout/chevron2"/>
    <dgm:cxn modelId="{5CD8AE61-0712-1B4B-9831-8645F89D05CB}" srcId="{969A7FE0-2B39-F34C-AF6B-70D17C460812}" destId="{3AFCC248-3306-EA42-BFF6-07DB9A3FA8B7}" srcOrd="0" destOrd="0" parTransId="{164D2007-B714-CE4C-AC51-1B5383983FD7}" sibTransId="{7F1AACBD-8139-4E43-A553-B649A02251DD}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C9393086-7880-2144-B881-848167038677}" type="presOf" srcId="{6E2FC69D-2FE3-5B4F-A179-FED4DADE4723}" destId="{276C1ACF-CBF0-5045-B96D-820293FCDB55}" srcOrd="0" destOrd="0" presId="urn:microsoft.com/office/officeart/2005/8/layout/chevron2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C16A69CF-138C-5E4B-B4B9-32CB860D6633}" srcId="{7C481D0C-7FF9-B343-8D4F-B99A4A8A5BB2}" destId="{00F55D88-7F5C-7741-8BAE-5325F83511B4}" srcOrd="0" destOrd="0" parTransId="{3CBE1288-72BB-6E40-AA8A-EB9E46913A59}" sibTransId="{8FCC4CB7-7EF1-F14F-A815-1E572F0E9F26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9D55B1EB-0EBB-8B42-8B02-62B75CEF301F}" type="presOf" srcId="{DF3C2F1E-72BE-F641-953F-AF6B495857EC}" destId="{6CDEE65D-CD52-B442-9582-F1102B2CC2C9}" srcOrd="0" destOrd="0" presId="urn:microsoft.com/office/officeart/2005/8/layout/chevron2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dgm:pt modelId="{B0BFE36B-BA23-F541-8EED-B185297A5591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0B878368-0570-1E4D-80CE-0695C5E56912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56007E1-665C-754B-A52D-BEEDD874DE0F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69A7FE0-2B39-F34C-AF6B-70D17C460812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48E272E-45C4-C541-9934-84B1272BB0D4}">
      <dgm:prSet custT="1"/>
      <dgm:spPr>
        <a:blipFill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481D0C-7FF9-B343-8D4F-B99A4A8A5BB2}">
      <dgm:prSet custT="1"/>
      <dgm:spPr>
        <a:blipFill>
          <a:blip xmlns:r="http://schemas.openxmlformats.org/officeDocument/2006/relationships" r:embed="rId6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>
      <mc:Choice xmlns:a14="http://schemas.microsoft.com/office/drawing/2010/main" Requires="a14">
        <dgm:pt modelId="{B0BFE36B-BA23-F541-8EED-B185297A5591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B0BFE36B-BA23-F541-8EED-B185297A5591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𝐸𝑙〗_(𝑀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𝑉)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0B878368-0570-1E4D-80CE-0695C5E56912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𝑊𝑖𝑛𝑑</m:t>
                        </m:r>
                      </m:sub>
                    </m:sSub>
                  </m:oMath>
                </m:oMathPara>
              </a14:m>
              <a:endParaRPr lang="en-GB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0B878368-0570-1E4D-80CE-0695C5E56912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𝑊𝑖𝑛𝑑)</a:t>
              </a:r>
              <a:endParaRPr lang="en-GB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56007E1-665C-754B-A52D-BEEDD874DE0F}">
          <dgm:prSet phldrT="[Text]"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b="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𝑇𝑒𝑚𝑝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56007E1-665C-754B-A52D-BEEDD874DE0F}">
          <dgm:prSet phldrT="[Text]"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𝑇𝑒𝑚𝑝)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𝑃𝑟𝑒𝑠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𝑃𝑟𝑒𝑠)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848E272E-45C4-C541-9934-84B1272BB0D4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𝑇𝑦𝑝𝑒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848E272E-45C4-C541-9934-84B1272BB0D4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𝑇𝑦𝑝𝑒)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𝑀𝑎𝑠𝑠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𝑀𝑎𝑠𝑠)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dgm:pt modelId="{B0BFE36B-BA23-F541-8EED-B185297A5591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0B878368-0570-1E4D-80CE-0695C5E56912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56007E1-665C-754B-A52D-BEEDD874DE0F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69A7FE0-2B39-F34C-AF6B-70D17C460812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48E272E-45C4-C541-9934-84B1272BB0D4}">
      <dgm:prSet custT="1"/>
      <dgm:spPr>
        <a:blipFill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481D0C-7FF9-B343-8D4F-B99A4A8A5BB2}">
      <dgm:prSet custT="1"/>
      <dgm:spPr>
        <a:blipFill>
          <a:blip xmlns:r="http://schemas.openxmlformats.org/officeDocument/2006/relationships" r:embed="rId6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>
      <mc:Choice xmlns:a14="http://schemas.microsoft.com/office/drawing/2010/main" Requires="a14">
        <dgm:pt modelId="{B0BFE36B-BA23-F541-8EED-B185297A5591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B0BFE36B-BA23-F541-8EED-B185297A5591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𝐸𝑙〗_(𝑀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𝑉)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0B878368-0570-1E4D-80CE-0695C5E56912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𝑊𝑖𝑛𝑑</m:t>
                        </m:r>
                      </m:sub>
                    </m:sSub>
                  </m:oMath>
                </m:oMathPara>
              </a14:m>
              <a:endParaRPr lang="en-GB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0B878368-0570-1E4D-80CE-0695C5E56912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𝑊𝑖𝑛𝑑)</a:t>
              </a:r>
              <a:endParaRPr lang="en-GB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56007E1-665C-754B-A52D-BEEDD874DE0F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b="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𝑇𝑒𝑚𝑝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56007E1-665C-754B-A52D-BEEDD874DE0F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𝑇𝑒𝑚𝑝)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69A7FE0-2B39-F34C-AF6B-70D17C460812}">
          <dgm:prSet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𝑃𝑟𝑒𝑠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69A7FE0-2B39-F34C-AF6B-70D17C460812}">
          <dgm:prSet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𝑃𝑟𝑒𝑠)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848E272E-45C4-C541-9934-84B1272BB0D4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𝑇𝑦𝑝𝑒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848E272E-45C4-C541-9934-84B1272BB0D4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𝑇𝑦𝑝𝑒)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𝑀𝑎𝑠𝑠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𝑀𝑎𝑠𝑠)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dgm:pt modelId="{B0BFE36B-BA23-F541-8EED-B185297A5591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0B878368-0570-1E4D-80CE-0695C5E56912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56007E1-665C-754B-A52D-BEEDD874DE0F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69A7FE0-2B39-F34C-AF6B-70D17C460812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48E272E-45C4-C541-9934-84B1272BB0D4}">
      <dgm:prSet custT="1"/>
      <dgm:spPr>
        <a:blipFill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481D0C-7FF9-B343-8D4F-B99A4A8A5BB2}">
      <dgm:prSet custT="1"/>
      <dgm:spPr>
        <a:blipFill>
          <a:blip xmlns:r="http://schemas.openxmlformats.org/officeDocument/2006/relationships" r:embed="rId6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>
      <mc:Choice xmlns:a14="http://schemas.microsoft.com/office/drawing/2010/main" Requires="a14">
        <dgm:pt modelId="{B0BFE36B-BA23-F541-8EED-B185297A5591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B0BFE36B-BA23-F541-8EED-B185297A5591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𝐸𝑙〗_(𝑀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𝑉)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0B878368-0570-1E4D-80CE-0695C5E56912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𝑊𝑖𝑛𝑑</m:t>
                        </m:r>
                      </m:sub>
                    </m:sSub>
                  </m:oMath>
                </m:oMathPara>
              </a14:m>
              <a:endParaRPr lang="en-GB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0B878368-0570-1E4D-80CE-0695C5E56912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𝑊𝑖𝑛𝑑)</a:t>
              </a:r>
              <a:endParaRPr lang="en-GB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56007E1-665C-754B-A52D-BEEDD874DE0F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b="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𝑇𝑒𝑚𝑝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56007E1-665C-754B-A52D-BEEDD874DE0F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𝑇𝑒𝑚𝑝)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𝑃𝑟𝑒𝑠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𝑃𝑟𝑒𝑠)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848E272E-45C4-C541-9934-84B1272BB0D4}">
          <dgm:prSet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𝑇𝑦𝑝𝑒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848E272E-45C4-C541-9934-84B1272BB0D4}">
          <dgm:prSet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𝑇𝑦𝑝𝑒)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𝑀𝑎𝑠𝑠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𝑀𝑎𝑠𝑠)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dgm:pt modelId="{B0BFE36B-BA23-F541-8EED-B185297A5591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0B878368-0570-1E4D-80CE-0695C5E56912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56007E1-665C-754B-A52D-BEEDD874DE0F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69A7FE0-2B39-F34C-AF6B-70D17C460812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48E272E-45C4-C541-9934-84B1272BB0D4}">
      <dgm:prSet custT="1"/>
      <dgm:spPr>
        <a:blipFill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481D0C-7FF9-B343-8D4F-B99A4A8A5BB2}">
      <dgm:prSet custT="1"/>
      <dgm:spPr>
        <a:blipFill>
          <a:blip xmlns:r="http://schemas.openxmlformats.org/officeDocument/2006/relationships" r:embed="rId6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>
      <mc:Choice xmlns:a14="http://schemas.microsoft.com/office/drawing/2010/main" Requires="a14">
        <dgm:pt modelId="{B0BFE36B-BA23-F541-8EED-B185297A5591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B0BFE36B-BA23-F541-8EED-B185297A5591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𝐸𝑙〗_(𝑀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𝑉)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0B878368-0570-1E4D-80CE-0695C5E56912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𝑊𝑖𝑛𝑑</m:t>
                        </m:r>
                      </m:sub>
                    </m:sSub>
                  </m:oMath>
                </m:oMathPara>
              </a14:m>
              <a:endParaRPr lang="en-GB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0B878368-0570-1E4D-80CE-0695C5E56912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𝑊𝑖𝑛𝑑)</a:t>
              </a:r>
              <a:endParaRPr lang="en-GB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56007E1-665C-754B-A52D-BEEDD874DE0F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b="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𝑇𝑒𝑚𝑝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56007E1-665C-754B-A52D-BEEDD874DE0F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𝑇𝑒𝑚𝑝)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𝑃𝑟𝑒𝑠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𝑃𝑟𝑒𝑠)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848E272E-45C4-C541-9934-84B1272BB0D4}">
          <dgm:prSet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𝑇𝑦𝑝𝑒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848E272E-45C4-C541-9934-84B1272BB0D4}">
          <dgm:prSet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𝑇𝑦𝑝𝑒)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𝑀𝑎𝑠𝑠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𝑀𝑎𝑠𝑠)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dgm:pt modelId="{B0BFE36B-BA23-F541-8EED-B185297A5591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0B878368-0570-1E4D-80CE-0695C5E56912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56007E1-665C-754B-A52D-BEEDD874DE0F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69A7FE0-2B39-F34C-AF6B-70D17C460812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48E272E-45C4-C541-9934-84B1272BB0D4}">
      <dgm:prSet custT="1"/>
      <dgm:spPr>
        <a:blipFill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481D0C-7FF9-B343-8D4F-B99A4A8A5BB2}">
      <dgm:prSet custT="1"/>
      <dgm:spPr>
        <a:blipFill>
          <a:blip xmlns:r="http://schemas.openxmlformats.org/officeDocument/2006/relationships" r:embed="rId6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>
      <mc:Choice xmlns:a14="http://schemas.microsoft.com/office/drawing/2010/main" Requires="a14">
        <dgm:pt modelId="{B0BFE36B-BA23-F541-8EED-B185297A5591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B0BFE36B-BA23-F541-8EED-B185297A5591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𝐸𝑙〗_(𝑀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𝑉)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0B878368-0570-1E4D-80CE-0695C5E56912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𝑊𝑖𝑛𝑑</m:t>
                        </m:r>
                      </m:sub>
                    </m:sSub>
                  </m:oMath>
                </m:oMathPara>
              </a14:m>
              <a:endParaRPr lang="en-GB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0B878368-0570-1E4D-80CE-0695C5E56912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𝑊𝑖𝑛𝑑)</a:t>
              </a:r>
              <a:endParaRPr lang="en-GB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56007E1-665C-754B-A52D-BEEDD874DE0F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b="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𝑇𝑒𝑚𝑝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56007E1-665C-754B-A52D-BEEDD874DE0F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𝑇𝑒𝑚𝑝)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𝑃𝑟𝑒𝑠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𝑃𝑟𝑒𝑠)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848E272E-45C4-C541-9934-84B1272BB0D4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𝑇𝑦𝑝𝑒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848E272E-45C4-C541-9934-84B1272BB0D4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𝑇𝑦𝑝𝑒)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7C481D0C-7FF9-B343-8D4F-B99A4A8A5BB2}">
          <dgm:prSet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𝑀𝑎𝑠𝑠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7C481D0C-7FF9-B343-8D4F-B99A4A8A5BB2}">
          <dgm:prSet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𝑀𝑎𝑠𝑠)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dgm:pt modelId="{B0BFE36B-BA23-F541-8EED-B185297A5591}">
      <dgm:prSet phldrT="[Text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1</a:t>
          </a:r>
          <a:endParaRPr lang="en-GB" sz="20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0B878368-0570-1E4D-80CE-0695C5E56912}">
      <dgm:prSet phldrT="[Text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2</a:t>
          </a:r>
          <a:endParaRPr lang="en-GB" sz="1800" dirty="0">
            <a:latin typeface="+mj-lt"/>
          </a:endParaRPr>
        </a:p>
      </dgm:t>
    </dgm:p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56007E1-665C-754B-A52D-BEEDD874DE0F}">
      <dgm:prSet phldrT="[Text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>
              <a:latin typeface="+mj-lt"/>
            </a:rPr>
            <a:t>3</a:t>
          </a:r>
        </a:p>
      </dgm:t>
    </dgm:p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69A7FE0-2B39-F34C-AF6B-70D17C460812}">
      <dgm:prSet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4</a:t>
          </a:r>
        </a:p>
      </dgm:t>
    </dgm:p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48E272E-45C4-C541-9934-84B1272BB0D4}">
      <dgm:prSet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5</a:t>
          </a:r>
        </a:p>
      </dgm:t>
    </dgm:p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481D0C-7FF9-B343-8D4F-B99A4A8A5BB2}">
      <dgm:prSet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6</a:t>
          </a:r>
          <a:endParaRPr lang="en-US" sz="14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gm:t>
    </dgm:p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D3C4B2E-B64F-C341-99DA-4CB8F4D618D7}">
      <dgm:prSet custT="1"/>
      <dgm:spPr>
        <a:blipFill>
          <a:blip xmlns:r="http://schemas.openxmlformats.org/officeDocument/2006/relationships" r:embed="rId1"/>
          <a:stretch>
            <a:fillRect l="-116" b="-13953"/>
          </a:stretch>
        </a:blipFill>
        <a:ln>
          <a:noFill/>
        </a:ln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EFD6C77E-C174-464C-88FD-36135D71F83D}" type="parTrans" cxnId="{2CED5219-28A8-7F4A-9403-ED509055166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0DF0113-3F2F-7541-A554-5BA7DBBCB6D5}" type="sibTrans" cxnId="{2CED5219-28A8-7F4A-9403-ED509055166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F3C2F1E-72BE-F641-953F-AF6B495857EC}">
      <dgm:prSet/>
      <dgm:spPr>
        <a:blipFill>
          <a:blip xmlns:r="http://schemas.openxmlformats.org/officeDocument/2006/relationships" r:embed="rId2"/>
          <a:stretch>
            <a:fillRect l="-116" b="-4651"/>
          </a:stretch>
        </a:blipFill>
        <a:ln>
          <a:noFill/>
        </a:ln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05C42CB0-1F5F-AA4E-A1F1-7D0E27B64F12}" type="parTrans" cxnId="{A6EAAB10-278A-0D47-8D2A-D13B6878CEA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49C6429-EAEE-844D-94DC-645C2A7A9773}" type="sibTrans" cxnId="{A6EAAB10-278A-0D47-8D2A-D13B6878CEA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E2FC69D-2FE3-5B4F-A179-FED4DADE4723}">
      <dgm:prSet/>
      <dgm:spPr>
        <a:blipFill>
          <a:blip xmlns:r="http://schemas.openxmlformats.org/officeDocument/2006/relationships" r:embed="rId3"/>
          <a:stretch>
            <a:fillRect l="-116" t="-11628" b="-2326"/>
          </a:stretch>
        </a:blipFill>
        <a:ln>
          <a:noFill/>
        </a:ln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36447C30-2B8D-E844-B08E-540B84CFF83B}" type="parTrans" cxnId="{5920E65C-1567-374D-B5B3-9C44C6A7F14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9C17725-9D22-5749-901A-D7B053FE0EF5}" type="sibTrans" cxnId="{5920E65C-1567-374D-B5B3-9C44C6A7F14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AFCC248-3306-EA42-BFF6-07DB9A3FA8B7}">
      <dgm:prSet/>
      <dgm:spPr>
        <a:blipFill>
          <a:blip xmlns:r="http://schemas.openxmlformats.org/officeDocument/2006/relationships" r:embed="rId4"/>
          <a:stretch>
            <a:fillRect l="-116" b="-4545"/>
          </a:stretch>
        </a:blipFill>
        <a:ln>
          <a:noFill/>
        </a:ln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164D2007-B714-CE4C-AC51-1B5383983FD7}" type="parTrans" cxnId="{5CD8AE61-0712-1B4B-9831-8645F89D05C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F1AACBD-8139-4E43-A553-B649A02251DD}" type="sibTrans" cxnId="{5CD8AE61-0712-1B4B-9831-8645F89D05C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649426A-F27B-5441-A053-15CB880310E6}">
      <dgm:prSet/>
      <dgm:spPr>
        <a:blipFill>
          <a:blip xmlns:r="http://schemas.openxmlformats.org/officeDocument/2006/relationships" r:embed="rId5"/>
          <a:stretch>
            <a:fillRect l="-116" b="-2326"/>
          </a:stretch>
        </a:blipFill>
        <a:ln>
          <a:noFill/>
        </a:ln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76FD878D-4687-894C-B954-3A54A51B103D}" type="parTrans" cxnId="{A9D4DB3D-B219-124C-8456-260933B7105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A71733A-E15C-7D44-BA44-AF80CA6D2B24}" type="sibTrans" cxnId="{A9D4DB3D-B219-124C-8456-260933B7105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0F55D88-7F5C-7741-8BAE-5325F83511B4}">
      <dgm:prSet/>
      <dgm:spPr>
        <a:blipFill>
          <a:blip xmlns:r="http://schemas.openxmlformats.org/officeDocument/2006/relationships" r:embed="rId6"/>
          <a:stretch>
            <a:fillRect l="-116" r="-581" b="-2326"/>
          </a:stretch>
        </a:blipFill>
        <a:ln>
          <a:noFill/>
        </a:ln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3CBE1288-72BB-6E40-AA8A-EB9E46913A59}" type="parTrans" cxnId="{C16A69CF-138C-5E4B-B4B9-32CB860D663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FCC4CB7-7EF1-F14F-A815-1E572F0E9F26}" type="sibTrans" cxnId="{C16A69CF-138C-5E4B-B4B9-32CB860D663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/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/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/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/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/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20FE0101-5B02-AB41-8E47-CEEFC0FB32A4}" type="presOf" srcId="{3AFCC248-3306-EA42-BFF6-07DB9A3FA8B7}" destId="{093FB2E3-5331-3341-878F-FDED0A9E65FD}" srcOrd="0" destOrd="0" presId="urn:microsoft.com/office/officeart/2005/8/layout/chevron2"/>
    <dgm:cxn modelId="{A6EAAB10-278A-0D47-8D2A-D13B6878CEA4}" srcId="{0B878368-0570-1E4D-80CE-0695C5E56912}" destId="{DF3C2F1E-72BE-F641-953F-AF6B495857EC}" srcOrd="0" destOrd="0" parTransId="{05C42CB0-1F5F-AA4E-A1F1-7D0E27B64F12}" sibTransId="{B49C6429-EAEE-844D-94DC-645C2A7A9773}"/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2CED5219-28A8-7F4A-9403-ED5090551663}" srcId="{B0BFE36B-BA23-F541-8EED-B185297A5591}" destId="{4D3C4B2E-B64F-C341-99DA-4CB8F4D618D7}" srcOrd="0" destOrd="0" parTransId="{EFD6C77E-C174-464C-88FD-36135D71F83D}" sibTransId="{50DF0113-3F2F-7541-A554-5BA7DBBCB6D5}"/>
    <dgm:cxn modelId="{B4EC6B25-1C00-5A4C-B666-B9FDB1B03AD7}" type="presOf" srcId="{00F55D88-7F5C-7741-8BAE-5325F83511B4}" destId="{CFB8BA52-1C43-C844-B03C-4DC95DB6018D}" srcOrd="0" destOrd="0" presId="urn:microsoft.com/office/officeart/2005/8/layout/chevron2"/>
    <dgm:cxn modelId="{A9D4DB3D-B219-124C-8456-260933B71054}" srcId="{848E272E-45C4-C541-9934-84B1272BB0D4}" destId="{0649426A-F27B-5441-A053-15CB880310E6}" srcOrd="0" destOrd="0" parTransId="{76FD878D-4687-894C-B954-3A54A51B103D}" sibTransId="{5A71733A-E15C-7D44-BA44-AF80CA6D2B24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5920E65C-1567-374D-B5B3-9C44C6A7F14F}" srcId="{956007E1-665C-754B-A52D-BEEDD874DE0F}" destId="{6E2FC69D-2FE3-5B4F-A179-FED4DADE4723}" srcOrd="0" destOrd="0" parTransId="{36447C30-2B8D-E844-B08E-540B84CFF83B}" sibTransId="{19C17725-9D22-5749-901A-D7B053FE0EF5}"/>
    <dgm:cxn modelId="{8EEC1161-1173-E847-B406-4EB9B778BDEC}" type="presOf" srcId="{4D3C4B2E-B64F-C341-99DA-4CB8F4D618D7}" destId="{9AEC7FC7-1241-494A-B4E0-8BB42D8DA10F}" srcOrd="0" destOrd="0" presId="urn:microsoft.com/office/officeart/2005/8/layout/chevron2"/>
    <dgm:cxn modelId="{90C24161-A516-5F45-82E6-5F46779C351F}" type="presOf" srcId="{0649426A-F27B-5441-A053-15CB880310E6}" destId="{B1C48102-8425-D748-8D04-00F46ACF611C}" srcOrd="0" destOrd="0" presId="urn:microsoft.com/office/officeart/2005/8/layout/chevron2"/>
    <dgm:cxn modelId="{5CD8AE61-0712-1B4B-9831-8645F89D05CB}" srcId="{969A7FE0-2B39-F34C-AF6B-70D17C460812}" destId="{3AFCC248-3306-EA42-BFF6-07DB9A3FA8B7}" srcOrd="0" destOrd="0" parTransId="{164D2007-B714-CE4C-AC51-1B5383983FD7}" sibTransId="{7F1AACBD-8139-4E43-A553-B649A02251DD}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C9393086-7880-2144-B881-848167038677}" type="presOf" srcId="{6E2FC69D-2FE3-5B4F-A179-FED4DADE4723}" destId="{276C1ACF-CBF0-5045-B96D-820293FCDB55}" srcOrd="0" destOrd="0" presId="urn:microsoft.com/office/officeart/2005/8/layout/chevron2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C16A69CF-138C-5E4B-B4B9-32CB860D6633}" srcId="{7C481D0C-7FF9-B343-8D4F-B99A4A8A5BB2}" destId="{00F55D88-7F5C-7741-8BAE-5325F83511B4}" srcOrd="0" destOrd="0" parTransId="{3CBE1288-72BB-6E40-AA8A-EB9E46913A59}" sibTransId="{8FCC4CB7-7EF1-F14F-A815-1E572F0E9F26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9D55B1EB-0EBB-8B42-8B02-62B75CEF301F}" type="presOf" srcId="{DF3C2F1E-72BE-F641-953F-AF6B495857EC}" destId="{6CDEE65D-CD52-B442-9582-F1102B2CC2C9}" srcOrd="0" destOrd="0" presId="urn:microsoft.com/office/officeart/2005/8/layout/chevron2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dgm:pt modelId="{B0BFE36B-BA23-F541-8EED-B185297A5591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0B878368-0570-1E4D-80CE-0695C5E56912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56007E1-665C-754B-A52D-BEEDD874DE0F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69A7FE0-2B39-F34C-AF6B-70D17C460812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48E272E-45C4-C541-9934-84B1272BB0D4}">
      <dgm:prSet custT="1"/>
      <dgm:spPr>
        <a:blipFill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481D0C-7FF9-B343-8D4F-B99A4A8A5BB2}">
      <dgm:prSet custT="1"/>
      <dgm:spPr>
        <a:blipFill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>
      <mc:Choice xmlns:a14="http://schemas.microsoft.com/office/drawing/2010/main" Requires="a14">
        <dgm:pt modelId="{B0BFE36B-BA23-F541-8EED-B185297A5591}">
          <dgm:prSet phldrT="[Text]"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B0BFE36B-BA23-F541-8EED-B185297A5591}">
          <dgm:prSet phldrT="[Text]"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𝐸𝑙〗_(𝑀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𝑉)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0B878368-0570-1E4D-80CE-0695C5E56912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𝑊𝑖𝑛𝑑</m:t>
                        </m:r>
                      </m:sub>
                    </m:sSub>
                  </m:oMath>
                </m:oMathPara>
              </a14:m>
              <a:endParaRPr lang="en-GB" sz="800" dirty="0">
                <a:latin typeface="+mj-lt"/>
              </a:endParaRPr>
            </a:p>
          </dgm:t>
        </dgm:pt>
      </mc:Choice>
      <mc:Fallback>
        <dgm:pt modelId="{0B878368-0570-1E4D-80CE-0695C5E56912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latin typeface="Cambria Math" panose="02040503050406030204" pitchFamily="18" charset="0"/>
                </a:rPr>
                <a:t>. </a:t>
              </a:r>
              <a:r>
                <a:rPr lang="en-US" sz="800" i="0">
                  <a:latin typeface="Cambria Math" panose="02040503050406030204" pitchFamily="18" charset="0"/>
                </a:rPr>
                <a:t>𝑊𝑖𝑛𝑑)</a:t>
              </a:r>
              <a:endParaRPr lang="en-GB" sz="800" dirty="0">
                <a:latin typeface="+mj-lt"/>
              </a:endParaRPr>
            </a:p>
          </dgm:t>
        </dgm:pt>
      </mc:Fallback>
    </mc:AlternateConten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56007E1-665C-754B-A52D-BEEDD874DE0F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b="0" i="1"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b="0" i="1"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b="0" i="1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b="0" i="1">
                            <a:latin typeface="Cambria Math" panose="02040503050406030204" pitchFamily="18" charset="0"/>
                          </a:rPr>
                          <m:t>𝑇𝑒𝑚𝑝</m:t>
                        </m:r>
                      </m:sub>
                    </m:sSub>
                  </m:oMath>
                </m:oMathPara>
              </a14:m>
              <a:endParaRPr lang="en-GB" sz="800" b="1" dirty="0">
                <a:latin typeface="+mj-lt"/>
              </a:endParaRPr>
            </a:p>
          </dgm:t>
        </dgm:pt>
      </mc:Choice>
      <mc:Fallback>
        <dgm:pt modelId="{956007E1-665C-754B-A52D-BEEDD874DE0F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b="0" i="0">
                  <a:latin typeface="Cambria Math" panose="02040503050406030204" pitchFamily="18" charset="0"/>
                </a:rPr>
                <a:t>〖</a:t>
              </a:r>
              <a:r>
                <a:rPr lang="el-GR" sz="800" b="0" i="0">
                  <a:latin typeface="Cambria Math" panose="02040503050406030204" pitchFamily="18" charset="0"/>
                </a:rPr>
                <a:t>𝛥</a:t>
              </a:r>
              <a:r>
                <a:rPr lang="en-US" sz="800" b="0" i="0">
                  <a:latin typeface="Cambria Math" panose="02040503050406030204" pitchFamily="18" charset="0"/>
                </a:rPr>
                <a:t>𝐸𝑙〗_(𝐵𝑎𝑙</a:t>
              </a:r>
              <a:r>
                <a:rPr lang="el-GR" sz="800" b="0" i="0">
                  <a:latin typeface="Cambria Math" panose="02040503050406030204" pitchFamily="18" charset="0"/>
                </a:rPr>
                <a:t>.  </a:t>
              </a:r>
              <a:r>
                <a:rPr lang="en-US" sz="800" b="0" i="0">
                  <a:latin typeface="Cambria Math" panose="02040503050406030204" pitchFamily="18" charset="0"/>
                </a:rPr>
                <a:t>𝑇𝑒𝑚𝑝)</a:t>
              </a:r>
              <a:endParaRPr lang="en-GB" sz="800" b="1" dirty="0">
                <a:latin typeface="+mj-lt"/>
              </a:endParaRPr>
            </a:p>
          </dgm:t>
        </dgm:pt>
      </mc:Fallback>
    </mc:AlternateConten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𝑃𝑟𝑒𝑠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latin typeface="Cambria Math" panose="02040503050406030204" pitchFamily="18" charset="0"/>
                </a:rPr>
                <a:t>𝑃𝑟𝑒𝑠)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848E272E-45C4-C541-9934-84B1272BB0D4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𝑇𝑦𝑝𝑒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848E272E-45C4-C541-9934-84B1272BB0D4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latin typeface="Cambria Math" panose="02040503050406030204" pitchFamily="18" charset="0"/>
                </a:rPr>
                <a:t>𝑇𝑦𝑝𝑒)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𝑀𝑎𝑠𝑠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latin typeface="Cambria Math" panose="02040503050406030204" pitchFamily="18" charset="0"/>
                </a:rPr>
                <a:t>𝑀𝑎𝑠𝑠)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dgm:pt modelId="{B0BFE36B-BA23-F541-8EED-B185297A5591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0B878368-0570-1E4D-80CE-0695C5E56912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56007E1-665C-754B-A52D-BEEDD874DE0F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69A7FE0-2B39-F34C-AF6B-70D17C460812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48E272E-45C4-C541-9934-84B1272BB0D4}">
      <dgm:prSet custT="1"/>
      <dgm:spPr>
        <a:blipFill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481D0C-7FF9-B343-8D4F-B99A4A8A5BB2}">
      <dgm:prSet custT="1"/>
      <dgm:spPr>
        <a:blipFill>
          <a:blip xmlns:r="http://schemas.openxmlformats.org/officeDocument/2006/relationships" r:embed="rId6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>
      <mc:Choice xmlns:a14="http://schemas.microsoft.com/office/drawing/2010/main" Requires="a14">
        <dgm:pt modelId="{B0BFE36B-BA23-F541-8EED-B185297A5591}">
          <dgm:prSet phldrT="[Text]"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B0BFE36B-BA23-F541-8EED-B185297A5591}">
          <dgm:prSet phldrT="[Text]"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𝐸𝑙〗_(𝑀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𝑉)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0B878368-0570-1E4D-80CE-0695C5E56912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𝑊𝑖𝑛𝑑</m:t>
                        </m:r>
                      </m:sub>
                    </m:sSub>
                  </m:oMath>
                </m:oMathPara>
              </a14:m>
              <a:endParaRPr lang="en-GB" sz="800" dirty="0">
                <a:latin typeface="+mj-lt"/>
              </a:endParaRPr>
            </a:p>
          </dgm:t>
        </dgm:pt>
      </mc:Choice>
      <mc:Fallback>
        <dgm:pt modelId="{0B878368-0570-1E4D-80CE-0695C5E56912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latin typeface="Cambria Math" panose="02040503050406030204" pitchFamily="18" charset="0"/>
                </a:rPr>
                <a:t>. </a:t>
              </a:r>
              <a:r>
                <a:rPr lang="en-US" sz="800" i="0">
                  <a:latin typeface="Cambria Math" panose="02040503050406030204" pitchFamily="18" charset="0"/>
                </a:rPr>
                <a:t>𝑊𝑖𝑛𝑑)</a:t>
              </a:r>
              <a:endParaRPr lang="en-GB" sz="800" dirty="0">
                <a:latin typeface="+mj-lt"/>
              </a:endParaRPr>
            </a:p>
          </dgm:t>
        </dgm:pt>
      </mc:Fallback>
    </mc:AlternateConten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56007E1-665C-754B-A52D-BEEDD874DE0F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b="0" i="1"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b="0" i="1"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b="0" i="1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b="0" i="1">
                            <a:latin typeface="Cambria Math" panose="02040503050406030204" pitchFamily="18" charset="0"/>
                          </a:rPr>
                          <m:t>𝑇𝑒𝑚𝑝</m:t>
                        </m:r>
                      </m:sub>
                    </m:sSub>
                  </m:oMath>
                </m:oMathPara>
              </a14:m>
              <a:endParaRPr lang="en-GB" sz="800" b="1" dirty="0">
                <a:latin typeface="+mj-lt"/>
              </a:endParaRPr>
            </a:p>
          </dgm:t>
        </dgm:pt>
      </mc:Choice>
      <mc:Fallback>
        <dgm:pt modelId="{956007E1-665C-754B-A52D-BEEDD874DE0F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b="0" i="0">
                  <a:latin typeface="Cambria Math" panose="02040503050406030204" pitchFamily="18" charset="0"/>
                </a:rPr>
                <a:t>〖</a:t>
              </a:r>
              <a:r>
                <a:rPr lang="el-GR" sz="800" b="0" i="0">
                  <a:latin typeface="Cambria Math" panose="02040503050406030204" pitchFamily="18" charset="0"/>
                </a:rPr>
                <a:t>𝛥</a:t>
              </a:r>
              <a:r>
                <a:rPr lang="en-US" sz="800" b="0" i="0">
                  <a:latin typeface="Cambria Math" panose="02040503050406030204" pitchFamily="18" charset="0"/>
                </a:rPr>
                <a:t>𝐸𝑙〗_(𝐵𝑎𝑙</a:t>
              </a:r>
              <a:r>
                <a:rPr lang="el-GR" sz="800" b="0" i="0">
                  <a:latin typeface="Cambria Math" panose="02040503050406030204" pitchFamily="18" charset="0"/>
                </a:rPr>
                <a:t>.  </a:t>
              </a:r>
              <a:r>
                <a:rPr lang="en-US" sz="800" b="0" i="0">
                  <a:latin typeface="Cambria Math" panose="02040503050406030204" pitchFamily="18" charset="0"/>
                </a:rPr>
                <a:t>𝑇𝑒𝑚𝑝)</a:t>
              </a:r>
              <a:endParaRPr lang="en-GB" sz="800" b="1" dirty="0">
                <a:latin typeface="+mj-lt"/>
              </a:endParaRPr>
            </a:p>
          </dgm:t>
        </dgm:pt>
      </mc:Fallback>
    </mc:AlternateConten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𝑃𝑟𝑒𝑠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latin typeface="Cambria Math" panose="02040503050406030204" pitchFamily="18" charset="0"/>
                </a:rPr>
                <a:t>𝑃𝑟𝑒𝑠)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848E272E-45C4-C541-9934-84B1272BB0D4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𝑇𝑦𝑝𝑒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848E272E-45C4-C541-9934-84B1272BB0D4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latin typeface="Cambria Math" panose="02040503050406030204" pitchFamily="18" charset="0"/>
                </a:rPr>
                <a:t>𝑇𝑦𝑝𝑒)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latin typeface="Cambria Math" panose="02040503050406030204" pitchFamily="18" charset="0"/>
                          </a:rPr>
                          <m:t>𝑀𝑎𝑠𝑠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latin typeface="Cambria Math" panose="02040503050406030204" pitchFamily="18" charset="0"/>
                </a:rPr>
                <a:t>𝑀𝑎𝑠𝑠)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dgm:pt modelId="{B0BFE36B-BA23-F541-8EED-B185297A5591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0B878368-0570-1E4D-80CE-0695C5E56912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56007E1-665C-754B-A52D-BEEDD874DE0F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69A7FE0-2B39-F34C-AF6B-70D17C460812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48E272E-45C4-C541-9934-84B1272BB0D4}">
      <dgm:prSet custT="1"/>
      <dgm:spPr>
        <a:blipFill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481D0C-7FF9-B343-8D4F-B99A4A8A5BB2}">
      <dgm:prSet custT="1"/>
      <dgm:spPr>
        <a:blipFill>
          <a:blip xmlns:r="http://schemas.openxmlformats.org/officeDocument/2006/relationships" r:embed="rId6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>
      <mc:Choice xmlns:a14="http://schemas.microsoft.com/office/drawing/2010/main" Requires="a14">
        <dgm:pt modelId="{B0BFE36B-BA23-F541-8EED-B185297A5591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B0BFE36B-BA23-F541-8EED-B185297A5591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𝐸𝑙〗_(𝑀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𝑉)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0B878368-0570-1E4D-80CE-0695C5E56912}">
          <dgm:prSet phldrT="[Text]"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𝑊𝑖𝑛𝑑</m:t>
                        </m:r>
                      </m:sub>
                    </m:sSub>
                  </m:oMath>
                </m:oMathPara>
              </a14:m>
              <a:endParaRPr lang="en-GB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0B878368-0570-1E4D-80CE-0695C5E56912}">
          <dgm:prSet phldrT="[Text]"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𝑊𝑖𝑛𝑑)</a:t>
              </a:r>
              <a:endParaRPr lang="en-GB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56007E1-665C-754B-A52D-BEEDD874DE0F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b="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𝑇𝑒𝑚𝑝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56007E1-665C-754B-A52D-BEEDD874DE0F}">
          <dgm:prSet phldrT="[Text]"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𝑇𝑒𝑚𝑝)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𝑃𝑟𝑒𝑠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𝑃𝑟𝑒𝑠)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848E272E-45C4-C541-9934-84B1272BB0D4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𝑇𝑦𝑝𝑒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848E272E-45C4-C541-9934-84B1272BB0D4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𝑇𝑦𝑝𝑒)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𝑀𝑎𝑠𝑠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𝑀𝑎𝑠𝑠)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dgm:pt modelId="{B0BFE36B-BA23-F541-8EED-B185297A5591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0B878368-0570-1E4D-80CE-0695C5E56912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56007E1-665C-754B-A52D-BEEDD874DE0F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969A7FE0-2B39-F34C-AF6B-70D17C460812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848E272E-45C4-C541-9934-84B1272BB0D4}">
      <dgm:prSet custT="1"/>
      <dgm:spPr>
        <a:blipFill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481D0C-7FF9-B343-8D4F-B99A4A8A5BB2}">
      <dgm:prSet custT="1"/>
      <dgm:spPr>
        <a:blipFill>
          <a:blip xmlns:r="http://schemas.openxmlformats.org/officeDocument/2006/relationships" r:embed="rId6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R">
              <a:noFill/>
            </a:rPr>
            <a:t> </a:t>
          </a:r>
        </a:p>
      </dgm:t>
    </dgm:p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B4A8B9-4400-1747-9BD1-C007F9849D6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>
      <mc:Choice xmlns:a14="http://schemas.microsoft.com/office/drawing/2010/main" Requires="a14">
        <dgm:pt modelId="{B0BFE36B-BA23-F541-8EED-B185297A5591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B0BFE36B-BA23-F541-8EED-B185297A5591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𝐸𝑙〗_(𝑀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𝑉)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CD60F9CA-2EC8-6842-A890-994AFA3D2906}" type="par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3E094E13-2D31-914A-9B38-27A2EFF3D1F2}" type="sibTrans" cxnId="{A27753D9-5DE1-3846-9BE5-6961390FBDBB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0B878368-0570-1E4D-80CE-0695C5E56912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𝑊𝑖𝑛𝑑</m:t>
                        </m:r>
                      </m:sub>
                    </m:sSub>
                  </m:oMath>
                </m:oMathPara>
              </a14:m>
              <a:endParaRPr lang="en-GB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0B878368-0570-1E4D-80CE-0695C5E56912}">
          <dgm:prSet phldrT="[Text]" custT="1"/>
          <dgm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𝑊𝑖𝑛𝑑)</a:t>
              </a:r>
              <a:endParaRPr lang="en-GB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B2D036E4-A63A-8743-8CF1-653DED7F0772}" type="par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D2879557-4F0E-324F-A2DA-C9B631687A75}" type="sibTrans" cxnId="{2B8873AC-8AC3-4A40-853B-A349FEA767A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56007E1-665C-754B-A52D-BEEDD874DE0F}">
          <dgm:prSet phldrT="[Text]"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b="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b="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𝑇𝑒𝑚𝑝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56007E1-665C-754B-A52D-BEEDD874DE0F}">
          <dgm:prSet phldrT="[Text]" custT="1"/>
          <dgm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b="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𝑇𝑒𝑚𝑝)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9403152-F7B1-AB48-B4DF-57D65DC1E86C}" type="par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2E5F019E-CB45-D248-BBF3-EDA5290FE60D}" type="sibTrans" cxnId="{D46F54EA-9987-2D45-B4DA-01EB5FE46F80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𝐵𝑎𝑙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𝑃𝑟𝑒𝑠</m:t>
                        </m:r>
                      </m:sub>
                    </m:sSub>
                  </m:oMath>
                </m:oMathPara>
              </a14:m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969A7FE0-2B39-F34C-AF6B-70D17C46081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𝐸𝑙〗_(𝐵𝑎𝑙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𝑃𝑟𝑒𝑠)</a:t>
              </a:r>
              <a:endParaRPr lang="en-GB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2B182DBF-8A55-D749-A57A-14C29C528688}" type="par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dgm:pt modelId="{68307534-A34B-264D-9E8E-17B07A428BF6}" type="sibTrans" cxnId="{EE4E9713-759B-ED4A-9C64-BC59000BD191}">
      <dgm:prSet/>
      <dgm:spPr/>
      <dgm:t>
        <a:bodyPr/>
        <a:lstStyle/>
        <a:p>
          <a:endParaRPr lang="en-GB" sz="1100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848E272E-45C4-C541-9934-84B1272BB0D4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𝑇𝑦𝑝𝑒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848E272E-45C4-C541-9934-84B1272BB0D4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𝑇𝑦𝑝𝑒)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D22FA903-C0B5-1C4B-8205-2FA276144F47}" type="par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C2AD74-0243-FA40-B4A5-E044D0DDA244}" type="sibTrans" cxnId="{DB847EBA-0BCB-E344-A5C5-CF16537B8655}">
      <dgm:prSet/>
      <dgm:spPr/>
      <dgm:t>
        <a:bodyPr/>
        <a:lstStyle/>
        <a:p>
          <a:endParaRPr lang="en-US">
            <a:latin typeface="+mj-lt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800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  <m:sub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𝑃𝑟𝑜𝑗</m:t>
                        </m:r>
                        <m:r>
                          <a:rPr lang="el-GR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sz="800" i="1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𝑀𝑎𝑠𝑠</m:t>
                        </m:r>
                      </m:sub>
                    </m:sSub>
                  </m:oMath>
                </m:oMathPara>
              </a14:m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Choice>
      <mc:Fallback>
        <dgm:pt modelId="{7C481D0C-7FF9-B343-8D4F-B99A4A8A5BB2}">
          <dgm:prSet custT="1"/>
          <dgm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dgm:spPr>
          <dgm:t>
            <a:bodyPr/>
            <a:lstStyle/>
            <a:p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〖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𝛥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𝐸𝑙〗_(𝑃𝑟𝑜𝑗</a:t>
              </a:r>
              <a:r>
                <a:rPr lang="el-GR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.  </a:t>
              </a:r>
              <a:r>
                <a:rPr lang="en-US" sz="800" i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rPr>
                <a:t>𝑀𝑎𝑠𝑠)</a:t>
              </a:r>
              <a:endParaRPr lang="en-US" sz="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dgm:t>
        </dgm:pt>
      </mc:Fallback>
    </mc:AlternateContent>
    <dgm:pt modelId="{4D528137-1A42-2D4C-941E-DF3FBB344D6D}" type="par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347020-D90D-B34B-82A0-C02D2F26C42F}" type="sibTrans" cxnId="{2E2A9684-77A9-1D41-AF52-1612397572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6C860F5-34E5-8B46-A941-5E8E09835944}" type="pres">
      <dgm:prSet presAssocID="{1AB4A8B9-4400-1747-9BD1-C007F9849D64}" presName="linearFlow" presStyleCnt="0">
        <dgm:presLayoutVars>
          <dgm:dir/>
          <dgm:animLvl val="lvl"/>
          <dgm:resizeHandles val="exact"/>
        </dgm:presLayoutVars>
      </dgm:prSet>
      <dgm:spPr/>
    </dgm:pt>
    <dgm:pt modelId="{E0532A5B-FC20-644B-8B1C-434143F846B2}" type="pres">
      <dgm:prSet presAssocID="{B0BFE36B-BA23-F541-8EED-B185297A5591}" presName="composite" presStyleCnt="0"/>
      <dgm:spPr/>
    </dgm:pt>
    <dgm:pt modelId="{F47E72C5-C462-D74F-8889-C45E5D170208}" type="pres">
      <dgm:prSet presAssocID="{B0BFE36B-BA23-F541-8EED-B185297A559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AEC7FC7-1241-494A-B4E0-8BB42D8DA10F}" type="pres">
      <dgm:prSet presAssocID="{B0BFE36B-BA23-F541-8EED-B185297A5591}" presName="descendantText" presStyleLbl="alignAcc1" presStyleIdx="0" presStyleCnt="6" custLinFactNeighborX="145" custLinFactNeighborY="6622">
        <dgm:presLayoutVars>
          <dgm:bulletEnabled val="1"/>
        </dgm:presLayoutVars>
      </dgm:prSet>
      <dgm:spPr>
        <a:prstGeom prst="bevel">
          <a:avLst/>
        </a:prstGeom>
        <a:noFill/>
        <a:ln>
          <a:noFill/>
        </a:ln>
      </dgm:spPr>
    </dgm:pt>
    <dgm:pt modelId="{D7A05302-ABD2-844E-9003-7163FB583BC4}" type="pres">
      <dgm:prSet presAssocID="{3E094E13-2D31-914A-9B38-27A2EFF3D1F2}" presName="sp" presStyleCnt="0"/>
      <dgm:spPr/>
    </dgm:pt>
    <dgm:pt modelId="{99B10D2A-78B1-D74A-A412-058BC6E1C6C7}" type="pres">
      <dgm:prSet presAssocID="{0B878368-0570-1E4D-80CE-0695C5E56912}" presName="composite" presStyleCnt="0"/>
      <dgm:spPr/>
    </dgm:pt>
    <dgm:pt modelId="{22FFBF02-6A51-B145-A077-1E8FE7420415}" type="pres">
      <dgm:prSet presAssocID="{0B878368-0570-1E4D-80CE-0695C5E5691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6CDEE65D-CD52-B442-9582-F1102B2CC2C9}" type="pres">
      <dgm:prSet presAssocID="{0B878368-0570-1E4D-80CE-0695C5E56912}" presName="descendantText" presStyleLbl="align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B811CC52-F257-1D42-92C8-AD0683D8A04E}" type="pres">
      <dgm:prSet presAssocID="{D2879557-4F0E-324F-A2DA-C9B631687A75}" presName="sp" presStyleCnt="0"/>
      <dgm:spPr/>
    </dgm:pt>
    <dgm:pt modelId="{ED96BF2C-9956-9F4F-AB87-BD6D7A46BB30}" type="pres">
      <dgm:prSet presAssocID="{956007E1-665C-754B-A52D-BEEDD874DE0F}" presName="composite" presStyleCnt="0"/>
      <dgm:spPr/>
    </dgm:pt>
    <dgm:pt modelId="{B499EE01-57BE-F843-B0F4-212CD9BC0085}" type="pres">
      <dgm:prSet presAssocID="{956007E1-665C-754B-A52D-BEEDD874DE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76C1ACF-CBF0-5045-B96D-820293FCDB55}" type="pres">
      <dgm:prSet presAssocID="{956007E1-665C-754B-A52D-BEEDD874DE0F}" presName="descendantText" presStyleLbl="align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AAC26A22-E4B2-2A42-9EAA-3D2FB8D73399}" type="pres">
      <dgm:prSet presAssocID="{2E5F019E-CB45-D248-BBF3-EDA5290FE60D}" presName="sp" presStyleCnt="0"/>
      <dgm:spPr/>
    </dgm:pt>
    <dgm:pt modelId="{7DA89C3B-78CC-BA4B-925F-7F7DCCDF83F2}" type="pres">
      <dgm:prSet presAssocID="{969A7FE0-2B39-F34C-AF6B-70D17C460812}" presName="composite" presStyleCnt="0"/>
      <dgm:spPr/>
    </dgm:pt>
    <dgm:pt modelId="{77CB5FD9-B4D7-D343-953A-47D48E0A5548}" type="pres">
      <dgm:prSet presAssocID="{969A7FE0-2B39-F34C-AF6B-70D17C46081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93FB2E3-5331-3341-878F-FDED0A9E65FD}" type="pres">
      <dgm:prSet presAssocID="{969A7FE0-2B39-F34C-AF6B-70D17C460812}" presName="descendantText" presStyleLbl="align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2292186-5FE0-3D49-8FA1-70AF9D3B82C7}" type="pres">
      <dgm:prSet presAssocID="{68307534-A34B-264D-9E8E-17B07A428BF6}" presName="sp" presStyleCnt="0"/>
      <dgm:spPr/>
    </dgm:pt>
    <dgm:pt modelId="{4BCE9862-7104-484A-8BEE-0CFC721C1535}" type="pres">
      <dgm:prSet presAssocID="{848E272E-45C4-C541-9934-84B1272BB0D4}" presName="composite" presStyleCnt="0"/>
      <dgm:spPr/>
    </dgm:pt>
    <dgm:pt modelId="{A1F03AFA-8829-8445-BECB-D4E831A88AF6}" type="pres">
      <dgm:prSet presAssocID="{848E272E-45C4-C541-9934-84B1272BB0D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1C48102-8425-D748-8D04-00F46ACF611C}" type="pres">
      <dgm:prSet presAssocID="{848E272E-45C4-C541-9934-84B1272BB0D4}" presName="descendantText" presStyleLbl="align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6A5362F3-0289-7A40-9972-803172BEE3CB}" type="pres">
      <dgm:prSet presAssocID="{9DC2AD74-0243-FA40-B4A5-E044D0DDA244}" presName="sp" presStyleCnt="0"/>
      <dgm:spPr/>
    </dgm:pt>
    <dgm:pt modelId="{F7282E4B-4473-5A42-8376-1F5F8AA4CA27}" type="pres">
      <dgm:prSet presAssocID="{7C481D0C-7FF9-B343-8D4F-B99A4A8A5BB2}" presName="composite" presStyleCnt="0"/>
      <dgm:spPr/>
    </dgm:pt>
    <dgm:pt modelId="{55E4965C-20A2-C340-A3E1-08D8577D18FD}" type="pres">
      <dgm:prSet presAssocID="{7C481D0C-7FF9-B343-8D4F-B99A4A8A5BB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FB8BA52-1C43-C844-B03C-4DC95DB6018D}" type="pres">
      <dgm:prSet presAssocID="{7C481D0C-7FF9-B343-8D4F-B99A4A8A5BB2}" presName="descendantText" presStyleLbl="align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EE4E9713-759B-ED4A-9C64-BC59000BD191}" srcId="{1AB4A8B9-4400-1747-9BD1-C007F9849D64}" destId="{969A7FE0-2B39-F34C-AF6B-70D17C460812}" srcOrd="3" destOrd="0" parTransId="{2B182DBF-8A55-D749-A57A-14C29C528688}" sibTransId="{68307534-A34B-264D-9E8E-17B07A428BF6}"/>
    <dgm:cxn modelId="{E640623E-F731-534B-BEBE-19C0A8F990FC}" type="presOf" srcId="{0B878368-0570-1E4D-80CE-0695C5E56912}" destId="{22FFBF02-6A51-B145-A077-1E8FE7420415}" srcOrd="0" destOrd="0" presId="urn:microsoft.com/office/officeart/2005/8/layout/chevron2"/>
    <dgm:cxn modelId="{50523650-EE81-8C47-909D-4F5E0C7F4169}" type="presOf" srcId="{B0BFE36B-BA23-F541-8EED-B185297A5591}" destId="{F47E72C5-C462-D74F-8889-C45E5D170208}" srcOrd="0" destOrd="0" presId="urn:microsoft.com/office/officeart/2005/8/layout/chevron2"/>
    <dgm:cxn modelId="{84090F52-145A-C643-9E12-3BBF1E6F8033}" type="presOf" srcId="{969A7FE0-2B39-F34C-AF6B-70D17C460812}" destId="{77CB5FD9-B4D7-D343-953A-47D48E0A5548}" srcOrd="0" destOrd="0" presId="urn:microsoft.com/office/officeart/2005/8/layout/chevron2"/>
    <dgm:cxn modelId="{2E2A9684-77A9-1D41-AF52-161239757227}" srcId="{1AB4A8B9-4400-1747-9BD1-C007F9849D64}" destId="{7C481D0C-7FF9-B343-8D4F-B99A4A8A5BB2}" srcOrd="5" destOrd="0" parTransId="{4D528137-1A42-2D4C-941E-DF3FBB344D6D}" sibTransId="{F7347020-D90D-B34B-82A0-C02D2F26C42F}"/>
    <dgm:cxn modelId="{2C0C788A-3C52-CE4F-B90B-F7B3C7B2649B}" type="presOf" srcId="{848E272E-45C4-C541-9934-84B1272BB0D4}" destId="{A1F03AFA-8829-8445-BECB-D4E831A88AF6}" srcOrd="0" destOrd="0" presId="urn:microsoft.com/office/officeart/2005/8/layout/chevron2"/>
    <dgm:cxn modelId="{D07F92A6-0755-1F4C-8494-02AADB3CE121}" type="presOf" srcId="{7C481D0C-7FF9-B343-8D4F-B99A4A8A5BB2}" destId="{55E4965C-20A2-C340-A3E1-08D8577D18FD}" srcOrd="0" destOrd="0" presId="urn:microsoft.com/office/officeart/2005/8/layout/chevron2"/>
    <dgm:cxn modelId="{2B8873AC-8AC3-4A40-853B-A349FEA767A1}" srcId="{1AB4A8B9-4400-1747-9BD1-C007F9849D64}" destId="{0B878368-0570-1E4D-80CE-0695C5E56912}" srcOrd="1" destOrd="0" parTransId="{B2D036E4-A63A-8743-8CF1-653DED7F0772}" sibTransId="{D2879557-4F0E-324F-A2DA-C9B631687A75}"/>
    <dgm:cxn modelId="{DB847EBA-0BCB-E344-A5C5-CF16537B8655}" srcId="{1AB4A8B9-4400-1747-9BD1-C007F9849D64}" destId="{848E272E-45C4-C541-9934-84B1272BB0D4}" srcOrd="4" destOrd="0" parTransId="{D22FA903-C0B5-1C4B-8205-2FA276144F47}" sibTransId="{9DC2AD74-0243-FA40-B4A5-E044D0DDA244}"/>
    <dgm:cxn modelId="{A27753D9-5DE1-3846-9BE5-6961390FBDBB}" srcId="{1AB4A8B9-4400-1747-9BD1-C007F9849D64}" destId="{B0BFE36B-BA23-F541-8EED-B185297A5591}" srcOrd="0" destOrd="0" parTransId="{CD60F9CA-2EC8-6842-A890-994AFA3D2906}" sibTransId="{3E094E13-2D31-914A-9B38-27A2EFF3D1F2}"/>
    <dgm:cxn modelId="{D46F54EA-9987-2D45-B4DA-01EB5FE46F80}" srcId="{1AB4A8B9-4400-1747-9BD1-C007F9849D64}" destId="{956007E1-665C-754B-A52D-BEEDD874DE0F}" srcOrd="2" destOrd="0" parTransId="{29403152-F7B1-AB48-B4DF-57D65DC1E86C}" sibTransId="{2E5F019E-CB45-D248-BBF3-EDA5290FE60D}"/>
    <dgm:cxn modelId="{2E9F37F2-9093-6F4B-8A4E-3A7EDFBBB016}" type="presOf" srcId="{1AB4A8B9-4400-1747-9BD1-C007F9849D64}" destId="{F6C860F5-34E5-8B46-A941-5E8E09835944}" srcOrd="0" destOrd="0" presId="urn:microsoft.com/office/officeart/2005/8/layout/chevron2"/>
    <dgm:cxn modelId="{707A3FFC-00FE-BF48-A771-BF9222CBD03E}" type="presOf" srcId="{956007E1-665C-754B-A52D-BEEDD874DE0F}" destId="{B499EE01-57BE-F843-B0F4-212CD9BC0085}" srcOrd="0" destOrd="0" presId="urn:microsoft.com/office/officeart/2005/8/layout/chevron2"/>
    <dgm:cxn modelId="{A955F83E-9FF4-AA4A-ACC1-AF94DE0E4895}" type="presParOf" srcId="{F6C860F5-34E5-8B46-A941-5E8E09835944}" destId="{E0532A5B-FC20-644B-8B1C-434143F846B2}" srcOrd="0" destOrd="0" presId="urn:microsoft.com/office/officeart/2005/8/layout/chevron2"/>
    <dgm:cxn modelId="{8F1650FD-07AD-414C-8DD5-5DE70BBCFC78}" type="presParOf" srcId="{E0532A5B-FC20-644B-8B1C-434143F846B2}" destId="{F47E72C5-C462-D74F-8889-C45E5D170208}" srcOrd="0" destOrd="0" presId="urn:microsoft.com/office/officeart/2005/8/layout/chevron2"/>
    <dgm:cxn modelId="{042301AD-AF1E-C941-899C-ADEC5F9D80D0}" type="presParOf" srcId="{E0532A5B-FC20-644B-8B1C-434143F846B2}" destId="{9AEC7FC7-1241-494A-B4E0-8BB42D8DA10F}" srcOrd="1" destOrd="0" presId="urn:microsoft.com/office/officeart/2005/8/layout/chevron2"/>
    <dgm:cxn modelId="{EE82C7D6-E5FF-664D-9087-AAD9249E7C3D}" type="presParOf" srcId="{F6C860F5-34E5-8B46-A941-5E8E09835944}" destId="{D7A05302-ABD2-844E-9003-7163FB583BC4}" srcOrd="1" destOrd="0" presId="urn:microsoft.com/office/officeart/2005/8/layout/chevron2"/>
    <dgm:cxn modelId="{0D666C40-1C86-8241-AB5F-C8DF2CC61CC0}" type="presParOf" srcId="{F6C860F5-34E5-8B46-A941-5E8E09835944}" destId="{99B10D2A-78B1-D74A-A412-058BC6E1C6C7}" srcOrd="2" destOrd="0" presId="urn:microsoft.com/office/officeart/2005/8/layout/chevron2"/>
    <dgm:cxn modelId="{61F205C8-CA16-8B42-9267-29049F4637B7}" type="presParOf" srcId="{99B10D2A-78B1-D74A-A412-058BC6E1C6C7}" destId="{22FFBF02-6A51-B145-A077-1E8FE7420415}" srcOrd="0" destOrd="0" presId="urn:microsoft.com/office/officeart/2005/8/layout/chevron2"/>
    <dgm:cxn modelId="{CFF3E441-CEF3-F449-BEB5-235C800553A1}" type="presParOf" srcId="{99B10D2A-78B1-D74A-A412-058BC6E1C6C7}" destId="{6CDEE65D-CD52-B442-9582-F1102B2CC2C9}" srcOrd="1" destOrd="0" presId="urn:microsoft.com/office/officeart/2005/8/layout/chevron2"/>
    <dgm:cxn modelId="{D4EBFB86-00E3-0049-B353-6B60E8FCD460}" type="presParOf" srcId="{F6C860F5-34E5-8B46-A941-5E8E09835944}" destId="{B811CC52-F257-1D42-92C8-AD0683D8A04E}" srcOrd="3" destOrd="0" presId="urn:microsoft.com/office/officeart/2005/8/layout/chevron2"/>
    <dgm:cxn modelId="{B592B219-883E-AA4A-AC95-380EDD09C322}" type="presParOf" srcId="{F6C860F5-34E5-8B46-A941-5E8E09835944}" destId="{ED96BF2C-9956-9F4F-AB87-BD6D7A46BB30}" srcOrd="4" destOrd="0" presId="urn:microsoft.com/office/officeart/2005/8/layout/chevron2"/>
    <dgm:cxn modelId="{A6139072-627E-6043-88A3-7540E6443DB1}" type="presParOf" srcId="{ED96BF2C-9956-9F4F-AB87-BD6D7A46BB30}" destId="{B499EE01-57BE-F843-B0F4-212CD9BC0085}" srcOrd="0" destOrd="0" presId="urn:microsoft.com/office/officeart/2005/8/layout/chevron2"/>
    <dgm:cxn modelId="{DE265D5F-7983-204D-9BD8-1A52D89DDFC5}" type="presParOf" srcId="{ED96BF2C-9956-9F4F-AB87-BD6D7A46BB30}" destId="{276C1ACF-CBF0-5045-B96D-820293FCDB55}" srcOrd="1" destOrd="0" presId="urn:microsoft.com/office/officeart/2005/8/layout/chevron2"/>
    <dgm:cxn modelId="{BCB4E840-78F6-964F-B468-02B698E08431}" type="presParOf" srcId="{F6C860F5-34E5-8B46-A941-5E8E09835944}" destId="{AAC26A22-E4B2-2A42-9EAA-3D2FB8D73399}" srcOrd="5" destOrd="0" presId="urn:microsoft.com/office/officeart/2005/8/layout/chevron2"/>
    <dgm:cxn modelId="{EC5B7A0B-C6E6-404B-A63C-1BE61A139B6B}" type="presParOf" srcId="{F6C860F5-34E5-8B46-A941-5E8E09835944}" destId="{7DA89C3B-78CC-BA4B-925F-7F7DCCDF83F2}" srcOrd="6" destOrd="0" presId="urn:microsoft.com/office/officeart/2005/8/layout/chevron2"/>
    <dgm:cxn modelId="{0E7872C6-28BB-9142-ADD3-BF106636F0AB}" type="presParOf" srcId="{7DA89C3B-78CC-BA4B-925F-7F7DCCDF83F2}" destId="{77CB5FD9-B4D7-D343-953A-47D48E0A5548}" srcOrd="0" destOrd="0" presId="urn:microsoft.com/office/officeart/2005/8/layout/chevron2"/>
    <dgm:cxn modelId="{5BEA022F-A22B-9444-8F8F-7BACC440BEB1}" type="presParOf" srcId="{7DA89C3B-78CC-BA4B-925F-7F7DCCDF83F2}" destId="{093FB2E3-5331-3341-878F-FDED0A9E65FD}" srcOrd="1" destOrd="0" presId="urn:microsoft.com/office/officeart/2005/8/layout/chevron2"/>
    <dgm:cxn modelId="{424B1247-78A5-C94C-80F5-8F20E04793F6}" type="presParOf" srcId="{F6C860F5-34E5-8B46-A941-5E8E09835944}" destId="{D2292186-5FE0-3D49-8FA1-70AF9D3B82C7}" srcOrd="7" destOrd="0" presId="urn:microsoft.com/office/officeart/2005/8/layout/chevron2"/>
    <dgm:cxn modelId="{516B8430-FF6B-564F-A0ED-D9B1E5538C3A}" type="presParOf" srcId="{F6C860F5-34E5-8B46-A941-5E8E09835944}" destId="{4BCE9862-7104-484A-8BEE-0CFC721C1535}" srcOrd="8" destOrd="0" presId="urn:microsoft.com/office/officeart/2005/8/layout/chevron2"/>
    <dgm:cxn modelId="{840792D7-A2CC-6D41-B1F8-BDACE3E47B38}" type="presParOf" srcId="{4BCE9862-7104-484A-8BEE-0CFC721C1535}" destId="{A1F03AFA-8829-8445-BECB-D4E831A88AF6}" srcOrd="0" destOrd="0" presId="urn:microsoft.com/office/officeart/2005/8/layout/chevron2"/>
    <dgm:cxn modelId="{6907129B-E9C9-5342-A7D0-657D4F3B774B}" type="presParOf" srcId="{4BCE9862-7104-484A-8BEE-0CFC721C1535}" destId="{B1C48102-8425-D748-8D04-00F46ACF611C}" srcOrd="1" destOrd="0" presId="urn:microsoft.com/office/officeart/2005/8/layout/chevron2"/>
    <dgm:cxn modelId="{803ABEB4-C706-2C4A-8155-AF98F65D934D}" type="presParOf" srcId="{F6C860F5-34E5-8B46-A941-5E8E09835944}" destId="{6A5362F3-0289-7A40-9972-803172BEE3CB}" srcOrd="9" destOrd="0" presId="urn:microsoft.com/office/officeart/2005/8/layout/chevron2"/>
    <dgm:cxn modelId="{71120812-EBD8-2E41-8B4C-D7FB988FFF15}" type="presParOf" srcId="{F6C860F5-34E5-8B46-A941-5E8E09835944}" destId="{F7282E4B-4473-5A42-8376-1F5F8AA4CA27}" srcOrd="10" destOrd="0" presId="urn:microsoft.com/office/officeart/2005/8/layout/chevron2"/>
    <dgm:cxn modelId="{17E7EFB8-D2A4-624A-9C8A-27CEE9281BA2}" type="presParOf" srcId="{F7282E4B-4473-5A42-8376-1F5F8AA4CA27}" destId="{55E4965C-20A2-C340-A3E1-08D8577D18FD}" srcOrd="0" destOrd="0" presId="urn:microsoft.com/office/officeart/2005/8/layout/chevron2"/>
    <dgm:cxn modelId="{2CD91B4E-80D1-814A-AFA0-75F49A3E12F8}" type="presParOf" srcId="{F7282E4B-4473-5A42-8376-1F5F8AA4CA27}" destId="{CFB8BA52-1C43-C844-B03C-4DC95DB601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72C5-C462-D74F-8889-C45E5D170208}">
      <dsp:nvSpPr>
        <dsp:cNvPr id="0" name=""/>
        <dsp:cNvSpPr/>
      </dsp:nvSpPr>
      <dsp:spPr>
        <a:xfrm rot="5400000">
          <a:off x="-124156" y="127147"/>
          <a:ext cx="827708" cy="579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1</a:t>
          </a:r>
          <a:endParaRPr lang="en-GB" sz="20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92689"/>
        <a:ext cx="579395" cy="248313"/>
      </dsp:txXfrm>
    </dsp:sp>
    <dsp:sp modelId="{9AEC7FC7-1241-494A-B4E0-8BB42D8DA10F}">
      <dsp:nvSpPr>
        <dsp:cNvPr id="0" name=""/>
        <dsp:cNvSpPr/>
      </dsp:nvSpPr>
      <dsp:spPr>
        <a:xfrm rot="5400000">
          <a:off x="5772950" y="-5154917"/>
          <a:ext cx="538293" cy="10925402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l-GR" sz="2000" kern="1200" dirty="0">
              <a:latin typeface="+mj-lt"/>
            </a:rPr>
            <a:t>Διαφοροποίησης από την </a:t>
          </a:r>
          <a:r>
            <a:rPr lang="en-US" sz="2000" kern="1200" dirty="0">
              <a:latin typeface="+mj-lt"/>
            </a:rPr>
            <a:t>standard </a:t>
          </a:r>
          <a:r>
            <a:rPr lang="en-US" sz="2000" kern="1200" dirty="0" err="1">
              <a:latin typeface="+mj-lt"/>
            </a:rPr>
            <a:t>v</a:t>
          </a:r>
          <a:r>
            <a:rPr lang="en-US" sz="2000" kern="1200" baseline="-25000" dirty="0" err="1">
              <a:latin typeface="+mj-lt"/>
            </a:rPr>
            <a:t>o</a:t>
          </a:r>
          <a:r>
            <a:rPr lang="en-US" sz="2000" kern="1200" dirty="0">
              <a:latin typeface="+mj-lt"/>
            </a:rPr>
            <a:t> </a:t>
          </a:r>
          <a:r>
            <a:rPr lang="el-GR" sz="2000" kern="1200" dirty="0">
              <a:latin typeface="+mj-lt"/>
            </a:rPr>
            <a:t>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l-GR" sz="2000" i="1" kern="1200">
                      <a:latin typeface="Cambria Math" panose="02040503050406030204" pitchFamily="18" charset="0"/>
                    </a:rPr>
                    <m:t>𝛥</m:t>
                  </m:r>
                  <m:r>
                    <a:rPr lang="en-US" sz="2000" i="1" kern="1200">
                      <a:latin typeface="Cambria Math" panose="02040503050406030204" pitchFamily="18" charset="0"/>
                    </a:rPr>
                    <m:t>𝐸𝑙</m:t>
                  </m:r>
                </m:e>
                <m:sub>
                  <m:r>
                    <a:rPr lang="en-US" sz="2000" i="1" kern="1200">
                      <a:latin typeface="Cambria Math" panose="02040503050406030204" pitchFamily="18" charset="0"/>
                    </a:rPr>
                    <m:t>𝑀</m:t>
                  </m:r>
                  <m:r>
                    <a:rPr lang="el-GR" sz="2000" i="1" kern="1200">
                      <a:latin typeface="Cambria Math" panose="02040503050406030204" pitchFamily="18" charset="0"/>
                    </a:rPr>
                    <m:t>.</m:t>
                  </m:r>
                  <m:r>
                    <a:rPr lang="en-US" sz="2000" i="1" kern="1200">
                      <a:latin typeface="Cambria Math" panose="02040503050406030204" pitchFamily="18" charset="0"/>
                    </a:rPr>
                    <m:t>𝑉</m:t>
                  </m:r>
                </m:sub>
              </m:sSub>
            </m:oMath>
          </a14:m>
          <a:r>
            <a:rPr lang="el-GR" sz="2000" kern="1200" dirty="0">
              <a:latin typeface="+mj-lt"/>
            </a:rPr>
            <a:t>)</a:t>
          </a:r>
          <a:endParaRPr lang="en-US" sz="2000" kern="1200" dirty="0">
            <a:latin typeface="+mj-lt"/>
          </a:endParaRPr>
        </a:p>
      </dsp:txBody>
      <dsp:txXfrm rot="-5400000">
        <a:off x="579396" y="64914"/>
        <a:ext cx="10899125" cy="485739"/>
      </dsp:txXfrm>
    </dsp:sp>
    <dsp:sp modelId="{22FFBF02-6A51-B145-A077-1E8FE7420415}">
      <dsp:nvSpPr>
        <dsp:cNvPr id="0" name=""/>
        <dsp:cNvSpPr/>
      </dsp:nvSpPr>
      <dsp:spPr>
        <a:xfrm rot="5400000">
          <a:off x="-124156" y="855819"/>
          <a:ext cx="827708" cy="579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2</a:t>
          </a:r>
          <a:endParaRPr lang="en-GB" sz="1800" kern="1200" dirty="0">
            <a:latin typeface="+mj-lt"/>
          </a:endParaRPr>
        </a:p>
      </dsp:txBody>
      <dsp:txXfrm rot="-5400000">
        <a:off x="1" y="1021361"/>
        <a:ext cx="579395" cy="248313"/>
      </dsp:txXfrm>
    </dsp:sp>
    <dsp:sp modelId="{6CDEE65D-CD52-B442-9582-F1102B2CC2C9}">
      <dsp:nvSpPr>
        <dsp:cNvPr id="0" name=""/>
        <dsp:cNvSpPr/>
      </dsp:nvSpPr>
      <dsp:spPr>
        <a:xfrm rot="5400000">
          <a:off x="5773091" y="-4462032"/>
          <a:ext cx="538010" cy="10925402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2000" kern="1200" dirty="0">
              <a:latin typeface="+mj-lt"/>
            </a:rPr>
            <a:t>Διαφοροποίησης λόγω βαλλιστικού ανέμου(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l-GR" sz="2000" i="1" kern="1200">
                      <a:latin typeface="Cambria Math" panose="02040503050406030204" pitchFamily="18" charset="0"/>
                    </a:rPr>
                    <m:t>𝛥</m:t>
                  </m:r>
                  <m:r>
                    <a:rPr lang="en-US" sz="2000" i="1" kern="1200">
                      <a:latin typeface="Cambria Math" panose="02040503050406030204" pitchFamily="18" charset="0"/>
                    </a:rPr>
                    <m:t>𝐸𝑙</m:t>
                  </m:r>
                </m:e>
                <m:sub>
                  <m:r>
                    <a:rPr lang="en-US" sz="2000" i="1" kern="1200">
                      <a:latin typeface="Cambria Math" panose="02040503050406030204" pitchFamily="18" charset="0"/>
                    </a:rPr>
                    <m:t>𝐵𝑎𝑙</m:t>
                  </m:r>
                  <m:r>
                    <a:rPr lang="el-GR" sz="2000" i="1" kern="1200">
                      <a:latin typeface="Cambria Math" panose="02040503050406030204" pitchFamily="18" charset="0"/>
                    </a:rPr>
                    <m:t>. </m:t>
                  </m:r>
                  <m:r>
                    <a:rPr lang="en-US" sz="2000" i="1" kern="1200">
                      <a:latin typeface="Cambria Math" panose="02040503050406030204" pitchFamily="18" charset="0"/>
                    </a:rPr>
                    <m:t>𝑊𝑖𝑛𝑑</m:t>
                  </m:r>
                </m:sub>
              </m:sSub>
            </m:oMath>
          </a14:m>
          <a:r>
            <a:rPr lang="el-GR" sz="2000" kern="1200" dirty="0">
              <a:latin typeface="+mj-lt"/>
            </a:rPr>
            <a:t>)</a:t>
          </a:r>
          <a:endParaRPr lang="en-US" sz="2000" kern="1200" dirty="0">
            <a:latin typeface="+mj-lt"/>
          </a:endParaRPr>
        </a:p>
      </dsp:txBody>
      <dsp:txXfrm rot="-5400000">
        <a:off x="579396" y="757926"/>
        <a:ext cx="10899139" cy="485484"/>
      </dsp:txXfrm>
    </dsp:sp>
    <dsp:sp modelId="{B499EE01-57BE-F843-B0F4-212CD9BC0085}">
      <dsp:nvSpPr>
        <dsp:cNvPr id="0" name=""/>
        <dsp:cNvSpPr/>
      </dsp:nvSpPr>
      <dsp:spPr>
        <a:xfrm rot="5400000">
          <a:off x="-124156" y="1584492"/>
          <a:ext cx="827708" cy="579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+mj-lt"/>
            </a:rPr>
            <a:t>3</a:t>
          </a:r>
        </a:p>
      </dsp:txBody>
      <dsp:txXfrm rot="-5400000">
        <a:off x="1" y="1750034"/>
        <a:ext cx="579395" cy="248313"/>
      </dsp:txXfrm>
    </dsp:sp>
    <dsp:sp modelId="{276C1ACF-CBF0-5045-B96D-820293FCDB55}">
      <dsp:nvSpPr>
        <dsp:cNvPr id="0" name=""/>
        <dsp:cNvSpPr/>
      </dsp:nvSpPr>
      <dsp:spPr>
        <a:xfrm rot="5400000">
          <a:off x="5773091" y="-3733359"/>
          <a:ext cx="538010" cy="10925402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2000" kern="1200" dirty="0">
              <a:latin typeface="+mj-lt"/>
            </a:rPr>
            <a:t>Διαφοροποίησης από την </a:t>
          </a:r>
          <a:r>
            <a:rPr lang="en-US" sz="2000" kern="1200" dirty="0">
              <a:latin typeface="+mj-lt"/>
            </a:rPr>
            <a:t>standard</a:t>
          </a:r>
          <a:r>
            <a:rPr lang="el-GR" sz="2000" kern="1200" dirty="0">
              <a:latin typeface="+mj-lt"/>
            </a:rPr>
            <a:t> βαλλιστική θερμοκρασία των 288.15</a:t>
          </a:r>
          <a:r>
            <a:rPr lang="el-GR" sz="2000" kern="1200" baseline="30000" dirty="0">
              <a:latin typeface="+mj-lt"/>
            </a:rPr>
            <a:t>ο</a:t>
          </a:r>
          <a:r>
            <a:rPr lang="el-GR" sz="2000" kern="1200" dirty="0">
              <a:latin typeface="+mj-lt"/>
            </a:rPr>
            <a:t>Κ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l-GR" sz="2000" b="0" i="1" kern="1200">
                      <a:latin typeface="Cambria Math" panose="02040503050406030204" pitchFamily="18" charset="0"/>
                    </a:rPr>
                    <m:t>𝛥</m:t>
                  </m:r>
                  <m:r>
                    <a:rPr lang="en-US" sz="2000" b="0" i="1" kern="1200">
                      <a:latin typeface="Cambria Math" panose="02040503050406030204" pitchFamily="18" charset="0"/>
                    </a:rPr>
                    <m:t>𝐸𝑙</m:t>
                  </m:r>
                </m:e>
                <m:sub>
                  <m:r>
                    <a:rPr lang="en-US" sz="2000" b="0" i="1" kern="1200">
                      <a:latin typeface="Cambria Math" panose="02040503050406030204" pitchFamily="18" charset="0"/>
                    </a:rPr>
                    <m:t>𝐵𝑎𝑙</m:t>
                  </m:r>
                  <m:r>
                    <a:rPr lang="el-GR" sz="2000" b="0" i="1" kern="1200">
                      <a:latin typeface="Cambria Math" panose="02040503050406030204" pitchFamily="18" charset="0"/>
                    </a:rPr>
                    <m:t>.  </m:t>
                  </m:r>
                  <m:r>
                    <a:rPr lang="en-US" sz="2000" b="0" i="1" kern="1200">
                      <a:latin typeface="Cambria Math" panose="02040503050406030204" pitchFamily="18" charset="0"/>
                    </a:rPr>
                    <m:t>𝑇𝑒𝑚𝑝</m:t>
                  </m:r>
                </m:sub>
              </m:sSub>
            </m:oMath>
          </a14:m>
          <a:r>
            <a:rPr lang="el-GR" sz="2000" kern="1200" dirty="0">
              <a:latin typeface="+mj-lt"/>
            </a:rPr>
            <a:t>)</a:t>
          </a:r>
          <a:endParaRPr lang="en-US" sz="2000" kern="1200" dirty="0">
            <a:latin typeface="+mj-lt"/>
          </a:endParaRPr>
        </a:p>
      </dsp:txBody>
      <dsp:txXfrm rot="-5400000">
        <a:off x="579396" y="1486599"/>
        <a:ext cx="10899139" cy="485484"/>
      </dsp:txXfrm>
    </dsp:sp>
    <dsp:sp modelId="{77CB5FD9-B4D7-D343-953A-47D48E0A5548}">
      <dsp:nvSpPr>
        <dsp:cNvPr id="0" name=""/>
        <dsp:cNvSpPr/>
      </dsp:nvSpPr>
      <dsp:spPr>
        <a:xfrm rot="5400000">
          <a:off x="-124156" y="2313165"/>
          <a:ext cx="827708" cy="579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4</a:t>
          </a:r>
        </a:p>
      </dsp:txBody>
      <dsp:txXfrm rot="-5400000">
        <a:off x="1" y="2478707"/>
        <a:ext cx="579395" cy="248313"/>
      </dsp:txXfrm>
    </dsp:sp>
    <dsp:sp modelId="{093FB2E3-5331-3341-878F-FDED0A9E65FD}">
      <dsp:nvSpPr>
        <dsp:cNvPr id="0" name=""/>
        <dsp:cNvSpPr/>
      </dsp:nvSpPr>
      <dsp:spPr>
        <a:xfrm rot="5400000">
          <a:off x="5773091" y="-3004686"/>
          <a:ext cx="538010" cy="10925402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2000" kern="1200" dirty="0">
              <a:latin typeface="+mj-lt"/>
            </a:rPr>
            <a:t>Διαφοροποίησης από την </a:t>
          </a:r>
          <a:r>
            <a:rPr lang="en-US" sz="2000" kern="1200" dirty="0">
              <a:latin typeface="+mj-lt"/>
            </a:rPr>
            <a:t>standard </a:t>
          </a:r>
          <a:r>
            <a:rPr lang="el-GR" sz="2000" kern="1200" dirty="0">
              <a:latin typeface="+mj-lt"/>
            </a:rPr>
            <a:t>βαλλιστική πίεση των 1013.25 </a:t>
          </a:r>
          <a:r>
            <a:rPr lang="en-US" sz="2000" kern="1200" dirty="0" err="1">
              <a:latin typeface="+mj-lt"/>
            </a:rPr>
            <a:t>mBar</a:t>
          </a:r>
          <a:r>
            <a:rPr lang="el-GR" sz="2000" kern="1200" dirty="0">
              <a:latin typeface="+mj-lt"/>
            </a:rPr>
            <a:t>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l-GR" sz="2000" i="1" kern="1200">
                      <a:latin typeface="Cambria Math" panose="02040503050406030204" pitchFamily="18" charset="0"/>
                    </a:rPr>
                    <m:t>𝛥</m:t>
                  </m:r>
                  <m:r>
                    <a:rPr lang="en-US" sz="2000" i="1" kern="1200">
                      <a:latin typeface="Cambria Math" panose="02040503050406030204" pitchFamily="18" charset="0"/>
                    </a:rPr>
                    <m:t>𝐸𝑙</m:t>
                  </m:r>
                </m:e>
                <m:sub>
                  <m:r>
                    <a:rPr lang="en-US" sz="2000" i="1" kern="1200">
                      <a:latin typeface="Cambria Math" panose="02040503050406030204" pitchFamily="18" charset="0"/>
                    </a:rPr>
                    <m:t>𝐵𝑎𝑙</m:t>
                  </m:r>
                  <m:r>
                    <a:rPr lang="el-GR" sz="2000" i="1" kern="1200">
                      <a:latin typeface="Cambria Math" panose="02040503050406030204" pitchFamily="18" charset="0"/>
                    </a:rPr>
                    <m:t>.  </m:t>
                  </m:r>
                  <m:r>
                    <a:rPr lang="en-US" sz="2000" i="1" kern="1200">
                      <a:latin typeface="Cambria Math" panose="02040503050406030204" pitchFamily="18" charset="0"/>
                    </a:rPr>
                    <m:t>𝑃𝑟𝑒𝑠</m:t>
                  </m:r>
                </m:sub>
              </m:sSub>
            </m:oMath>
          </a14:m>
          <a:r>
            <a:rPr lang="el-GR" sz="2000" kern="1200" dirty="0">
              <a:latin typeface="+mj-lt"/>
            </a:rPr>
            <a:t>)</a:t>
          </a:r>
          <a:endParaRPr lang="en-US" sz="2000" kern="1200" dirty="0">
            <a:latin typeface="+mj-lt"/>
          </a:endParaRPr>
        </a:p>
      </dsp:txBody>
      <dsp:txXfrm rot="-5400000">
        <a:off x="579396" y="2215272"/>
        <a:ext cx="10899139" cy="485484"/>
      </dsp:txXfrm>
    </dsp:sp>
    <dsp:sp modelId="{A1F03AFA-8829-8445-BECB-D4E831A88AF6}">
      <dsp:nvSpPr>
        <dsp:cNvPr id="0" name=""/>
        <dsp:cNvSpPr/>
      </dsp:nvSpPr>
      <dsp:spPr>
        <a:xfrm rot="5400000">
          <a:off x="-124156" y="3041838"/>
          <a:ext cx="827708" cy="579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5</a:t>
          </a:r>
        </a:p>
      </dsp:txBody>
      <dsp:txXfrm rot="-5400000">
        <a:off x="1" y="3207380"/>
        <a:ext cx="579395" cy="248313"/>
      </dsp:txXfrm>
    </dsp:sp>
    <dsp:sp modelId="{B1C48102-8425-D748-8D04-00F46ACF611C}">
      <dsp:nvSpPr>
        <dsp:cNvPr id="0" name=""/>
        <dsp:cNvSpPr/>
      </dsp:nvSpPr>
      <dsp:spPr>
        <a:xfrm rot="5400000">
          <a:off x="5773091" y="-2276013"/>
          <a:ext cx="538010" cy="10925402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2000" kern="1200" dirty="0">
              <a:latin typeface="+mj-lt"/>
            </a:rPr>
            <a:t>Διαφοροποίησης από τον </a:t>
          </a:r>
          <a:r>
            <a:rPr lang="en-US" sz="2000" kern="1200" dirty="0">
              <a:latin typeface="+mj-lt"/>
            </a:rPr>
            <a:t>standard </a:t>
          </a:r>
          <a:r>
            <a:rPr lang="el-GR" sz="2000" kern="1200" dirty="0">
              <a:latin typeface="+mj-lt"/>
            </a:rPr>
            <a:t>τύπο βλήματος 76/62 </a:t>
          </a:r>
          <a:r>
            <a:rPr lang="en-US" sz="2000" kern="1200" dirty="0">
              <a:latin typeface="+mj-lt"/>
            </a:rPr>
            <a:t>HE</a:t>
          </a:r>
          <a:r>
            <a:rPr lang="el-GR" sz="2000" kern="1200" dirty="0">
              <a:latin typeface="+mj-lt"/>
            </a:rPr>
            <a:t> (</a:t>
          </a:r>
          <a:r>
            <a:rPr lang="en-US" sz="2000" kern="1200" dirty="0">
              <a:latin typeface="+mj-lt"/>
            </a:rPr>
            <a:t>VT</a:t>
          </a:r>
          <a:r>
            <a:rPr lang="el-GR" sz="2000" kern="1200" dirty="0">
              <a:latin typeface="+mj-lt"/>
            </a:rPr>
            <a:t>) </a:t>
          </a:r>
          <a:r>
            <a:rPr lang="en-US" sz="2000" kern="1200" dirty="0">
              <a:latin typeface="+mj-lt"/>
            </a:rPr>
            <a:t>Mod</a:t>
          </a:r>
          <a:r>
            <a:rPr lang="el-GR" sz="2000" kern="1200" dirty="0">
              <a:latin typeface="+mj-lt"/>
            </a:rPr>
            <a:t> 79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l-GR" sz="2000" i="1" kern="1200">
                      <a:latin typeface="Cambria Math" panose="02040503050406030204" pitchFamily="18" charset="0"/>
                    </a:rPr>
                    <m:t>𝛥</m:t>
                  </m:r>
                  <m:r>
                    <a:rPr lang="en-US" sz="2000" i="1" kern="1200">
                      <a:latin typeface="Cambria Math" panose="02040503050406030204" pitchFamily="18" charset="0"/>
                    </a:rPr>
                    <m:t>𝐸𝑙</m:t>
                  </m:r>
                </m:e>
                <m:sub>
                  <m:r>
                    <a:rPr lang="en-US" sz="2000" i="1" kern="1200">
                      <a:latin typeface="Cambria Math" panose="02040503050406030204" pitchFamily="18" charset="0"/>
                    </a:rPr>
                    <m:t>𝑃𝑟𝑜𝑗</m:t>
                  </m:r>
                  <m:r>
                    <a:rPr lang="el-GR" sz="2000" i="1" kern="1200">
                      <a:latin typeface="Cambria Math" panose="02040503050406030204" pitchFamily="18" charset="0"/>
                    </a:rPr>
                    <m:t>.  </m:t>
                  </m:r>
                  <m:r>
                    <a:rPr lang="en-US" sz="2000" i="1" kern="1200">
                      <a:latin typeface="Cambria Math" panose="02040503050406030204" pitchFamily="18" charset="0"/>
                    </a:rPr>
                    <m:t>𝑇𝑦𝑝𝑒</m:t>
                  </m:r>
                </m:sub>
              </m:sSub>
            </m:oMath>
          </a14:m>
          <a:r>
            <a:rPr lang="el-GR" sz="2000" kern="1200" dirty="0">
              <a:latin typeface="+mj-lt"/>
            </a:rPr>
            <a:t>)</a:t>
          </a:r>
          <a:endParaRPr lang="en-US" sz="2000" kern="1200" baseline="-25000" dirty="0">
            <a:latin typeface="+mj-lt"/>
          </a:endParaRPr>
        </a:p>
      </dsp:txBody>
      <dsp:txXfrm rot="-5400000">
        <a:off x="579396" y="2943945"/>
        <a:ext cx="10899139" cy="485484"/>
      </dsp:txXfrm>
    </dsp:sp>
    <dsp:sp modelId="{55E4965C-20A2-C340-A3E1-08D8577D18FD}">
      <dsp:nvSpPr>
        <dsp:cNvPr id="0" name=""/>
        <dsp:cNvSpPr/>
      </dsp:nvSpPr>
      <dsp:spPr>
        <a:xfrm rot="5400000">
          <a:off x="-124156" y="3770511"/>
          <a:ext cx="827708" cy="579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rPr>
            <a:t>6</a:t>
          </a:r>
          <a:endParaRPr lang="en-US" sz="14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936053"/>
        <a:ext cx="579395" cy="248313"/>
      </dsp:txXfrm>
    </dsp:sp>
    <dsp:sp modelId="{CFB8BA52-1C43-C844-B03C-4DC95DB6018D}">
      <dsp:nvSpPr>
        <dsp:cNvPr id="0" name=""/>
        <dsp:cNvSpPr/>
      </dsp:nvSpPr>
      <dsp:spPr>
        <a:xfrm rot="5400000">
          <a:off x="5773091" y="-1547340"/>
          <a:ext cx="538010" cy="10925402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2000" kern="1200" dirty="0">
              <a:latin typeface="+mj-lt"/>
            </a:rPr>
            <a:t>Διαφοροποίησης από την </a:t>
          </a:r>
          <a:r>
            <a:rPr lang="en-US" sz="2000" kern="1200" dirty="0">
              <a:latin typeface="+mj-lt"/>
            </a:rPr>
            <a:t>standard </a:t>
          </a:r>
          <a:r>
            <a:rPr lang="el-GR" sz="2000" kern="1200" dirty="0">
              <a:latin typeface="+mj-lt"/>
            </a:rPr>
            <a:t>μάζα βλήματος 6.3</a:t>
          </a:r>
          <a:r>
            <a:rPr lang="en-US" sz="2000" kern="1200" dirty="0" err="1">
              <a:latin typeface="+mj-lt"/>
            </a:rPr>
            <a:t>kgr</a:t>
          </a:r>
          <a:r>
            <a:rPr lang="el-GR" sz="2000" kern="1200" dirty="0">
              <a:latin typeface="+mj-lt"/>
            </a:rPr>
            <a:t>- </a:t>
          </a:r>
          <a:r>
            <a:rPr lang="en-US" sz="2000" kern="1200" dirty="0">
              <a:latin typeface="+mj-lt"/>
            </a:rPr>
            <a:t>weight zone marking</a:t>
          </a:r>
          <a:r>
            <a:rPr lang="el-GR" sz="2000" kern="1200" dirty="0">
              <a:latin typeface="+mj-lt"/>
            </a:rPr>
            <a:t> 1 </a:t>
          </a:r>
          <a:r>
            <a:rPr lang="en-US" sz="2000" kern="1200" dirty="0">
              <a:latin typeface="+mj-lt"/>
            </a:rPr>
            <a:t>square</a:t>
          </a:r>
          <a:r>
            <a:rPr lang="el-GR" sz="2000" kern="1200" dirty="0">
              <a:latin typeface="+mj-lt"/>
            </a:rPr>
            <a:t> 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l-GR" sz="2000" i="1" kern="1200">
                      <a:latin typeface="Cambria Math" panose="02040503050406030204" pitchFamily="18" charset="0"/>
                    </a:rPr>
                    <m:t>𝛥</m:t>
                  </m:r>
                  <m:r>
                    <a:rPr lang="en-US" sz="2000" i="1" kern="1200">
                      <a:latin typeface="Cambria Math" panose="02040503050406030204" pitchFamily="18" charset="0"/>
                    </a:rPr>
                    <m:t>𝐸𝑙</m:t>
                  </m:r>
                </m:e>
                <m:sub>
                  <m:r>
                    <a:rPr lang="en-US" sz="2000" i="1" kern="1200">
                      <a:latin typeface="Cambria Math" panose="02040503050406030204" pitchFamily="18" charset="0"/>
                    </a:rPr>
                    <m:t>𝑃𝑟𝑜𝑗</m:t>
                  </m:r>
                  <m:r>
                    <a:rPr lang="el-GR" sz="2000" i="1" kern="1200">
                      <a:latin typeface="Cambria Math" panose="02040503050406030204" pitchFamily="18" charset="0"/>
                    </a:rPr>
                    <m:t>.  </m:t>
                  </m:r>
                  <m:r>
                    <a:rPr lang="en-US" sz="2000" i="1" kern="1200">
                      <a:latin typeface="Cambria Math" panose="02040503050406030204" pitchFamily="18" charset="0"/>
                    </a:rPr>
                    <m:t>𝑀𝑎𝑠𝑠</m:t>
                  </m:r>
                </m:sub>
              </m:sSub>
            </m:oMath>
          </a14:m>
          <a:r>
            <a:rPr lang="el-GR" sz="2000" kern="1200" dirty="0">
              <a:latin typeface="+mj-lt"/>
            </a:rPr>
            <a:t>)</a:t>
          </a:r>
          <a:endParaRPr lang="en-US" sz="2000" kern="1200" dirty="0">
            <a:latin typeface="+mj-lt"/>
          </a:endParaRPr>
        </a:p>
      </dsp:txBody>
      <dsp:txXfrm rot="-5400000">
        <a:off x="579396" y="3672618"/>
        <a:ext cx="10899139" cy="4854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72C5-C462-D74F-8889-C45E5D170208}">
      <dsp:nvSpPr>
        <dsp:cNvPr id="0" name=""/>
        <dsp:cNvSpPr/>
      </dsp:nvSpPr>
      <dsp:spPr>
        <a:xfrm rot="5400000">
          <a:off x="-124277" y="125083"/>
          <a:ext cx="828517" cy="579962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90786"/>
        <a:ext cx="579962" cy="248555"/>
      </dsp:txXfrm>
    </dsp:sp>
    <dsp:sp modelId="{9AEC7FC7-1241-494A-B4E0-8BB42D8DA10F}">
      <dsp:nvSpPr>
        <dsp:cNvPr id="0" name=""/>
        <dsp:cNvSpPr/>
      </dsp:nvSpPr>
      <dsp:spPr>
        <a:xfrm rot="5400000">
          <a:off x="4317171" y="-3700741"/>
          <a:ext cx="538536" cy="8012954"/>
        </a:xfrm>
        <a:prstGeom prst="bevel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FBF02-6A51-B145-A077-1E8FE7420415}">
      <dsp:nvSpPr>
        <dsp:cNvPr id="0" name=""/>
        <dsp:cNvSpPr/>
      </dsp:nvSpPr>
      <dsp:spPr>
        <a:xfrm rot="5400000">
          <a:off x="-124277" y="854468"/>
          <a:ext cx="828517" cy="579962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𝑊𝑖𝑛𝑑</m:t>
                    </m:r>
                  </m:sub>
                </m:sSub>
              </m:oMath>
            </m:oMathPara>
          </a14:m>
          <a:endParaRPr lang="en-GB" sz="8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1020171"/>
        <a:ext cx="579962" cy="248555"/>
      </dsp:txXfrm>
    </dsp:sp>
    <dsp:sp modelId="{6CDEE65D-CD52-B442-9582-F1102B2CC2C9}">
      <dsp:nvSpPr>
        <dsp:cNvPr id="0" name=""/>
        <dsp:cNvSpPr/>
      </dsp:nvSpPr>
      <dsp:spPr>
        <a:xfrm rot="5400000">
          <a:off x="4317171" y="-300701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9EE01-57BE-F843-B0F4-212CD9BC0085}">
      <dsp:nvSpPr>
        <dsp:cNvPr id="0" name=""/>
        <dsp:cNvSpPr/>
      </dsp:nvSpPr>
      <dsp:spPr>
        <a:xfrm rot="5400000">
          <a:off x="-124277" y="1583853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b="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𝑇𝑒𝑚𝑝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1749556"/>
        <a:ext cx="579962" cy="248555"/>
      </dsp:txXfrm>
    </dsp:sp>
    <dsp:sp modelId="{276C1ACF-CBF0-5045-B96D-820293FCDB55}">
      <dsp:nvSpPr>
        <dsp:cNvPr id="0" name=""/>
        <dsp:cNvSpPr/>
      </dsp:nvSpPr>
      <dsp:spPr>
        <a:xfrm rot="5400000">
          <a:off x="4317171" y="-227763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B5FD9-B4D7-D343-953A-47D48E0A5548}">
      <dsp:nvSpPr>
        <dsp:cNvPr id="0" name=""/>
        <dsp:cNvSpPr/>
      </dsp:nvSpPr>
      <dsp:spPr>
        <a:xfrm rot="5400000">
          <a:off x="-124277" y="231323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𝑃𝑟𝑒𝑠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478941"/>
        <a:ext cx="579962" cy="248555"/>
      </dsp:txXfrm>
    </dsp:sp>
    <dsp:sp modelId="{093FB2E3-5331-3341-878F-FDED0A9E65FD}">
      <dsp:nvSpPr>
        <dsp:cNvPr id="0" name=""/>
        <dsp:cNvSpPr/>
      </dsp:nvSpPr>
      <dsp:spPr>
        <a:xfrm rot="5400000">
          <a:off x="4317171" y="-154824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03AFA-8829-8445-BECB-D4E831A88AF6}">
      <dsp:nvSpPr>
        <dsp:cNvPr id="0" name=""/>
        <dsp:cNvSpPr/>
      </dsp:nvSpPr>
      <dsp:spPr>
        <a:xfrm rot="5400000">
          <a:off x="-124277" y="3042623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𝑇𝑦𝑝𝑒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208326"/>
        <a:ext cx="579962" cy="248555"/>
      </dsp:txXfrm>
    </dsp:sp>
    <dsp:sp modelId="{B1C48102-8425-D748-8D04-00F46ACF611C}">
      <dsp:nvSpPr>
        <dsp:cNvPr id="0" name=""/>
        <dsp:cNvSpPr/>
      </dsp:nvSpPr>
      <dsp:spPr>
        <a:xfrm rot="5400000">
          <a:off x="4317171" y="-81886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4965C-20A2-C340-A3E1-08D8577D18FD}">
      <dsp:nvSpPr>
        <dsp:cNvPr id="0" name=""/>
        <dsp:cNvSpPr/>
      </dsp:nvSpPr>
      <dsp:spPr>
        <a:xfrm rot="5400000">
          <a:off x="-124277" y="3772008"/>
          <a:ext cx="828517" cy="579962"/>
        </a:xfrm>
        <a:prstGeom prst="chevron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𝑀𝑎𝑠𝑠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937711"/>
        <a:ext cx="579962" cy="248555"/>
      </dsp:txXfrm>
    </dsp:sp>
    <dsp:sp modelId="{CFB8BA52-1C43-C844-B03C-4DC95DB6018D}">
      <dsp:nvSpPr>
        <dsp:cNvPr id="0" name=""/>
        <dsp:cNvSpPr/>
      </dsp:nvSpPr>
      <dsp:spPr>
        <a:xfrm rot="5400000">
          <a:off x="4317171" y="-8947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72C5-C462-D74F-8889-C45E5D170208}">
      <dsp:nvSpPr>
        <dsp:cNvPr id="0" name=""/>
        <dsp:cNvSpPr/>
      </dsp:nvSpPr>
      <dsp:spPr>
        <a:xfrm rot="5400000">
          <a:off x="-124277" y="125083"/>
          <a:ext cx="828517" cy="579962"/>
        </a:xfrm>
        <a:prstGeom prst="chevron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90786"/>
        <a:ext cx="579962" cy="248555"/>
      </dsp:txXfrm>
    </dsp:sp>
    <dsp:sp modelId="{9AEC7FC7-1241-494A-B4E0-8BB42D8DA10F}">
      <dsp:nvSpPr>
        <dsp:cNvPr id="0" name=""/>
        <dsp:cNvSpPr/>
      </dsp:nvSpPr>
      <dsp:spPr>
        <a:xfrm rot="5400000">
          <a:off x="4317171" y="-3700741"/>
          <a:ext cx="538536" cy="8012954"/>
        </a:xfrm>
        <a:prstGeom prst="bevel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FBF02-6A51-B145-A077-1E8FE7420415}">
      <dsp:nvSpPr>
        <dsp:cNvPr id="0" name=""/>
        <dsp:cNvSpPr/>
      </dsp:nvSpPr>
      <dsp:spPr>
        <a:xfrm rot="5400000">
          <a:off x="-124277" y="85446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𝑊𝑖𝑛𝑑</m:t>
                    </m:r>
                  </m:sub>
                </m:sSub>
              </m:oMath>
            </m:oMathPara>
          </a14:m>
          <a:endParaRPr lang="en-GB" sz="800" kern="1200" dirty="0">
            <a:latin typeface="+mj-lt"/>
          </a:endParaRPr>
        </a:p>
      </dsp:txBody>
      <dsp:txXfrm rot="-5400000">
        <a:off x="1" y="1020171"/>
        <a:ext cx="579962" cy="248555"/>
      </dsp:txXfrm>
    </dsp:sp>
    <dsp:sp modelId="{6CDEE65D-CD52-B442-9582-F1102B2CC2C9}">
      <dsp:nvSpPr>
        <dsp:cNvPr id="0" name=""/>
        <dsp:cNvSpPr/>
      </dsp:nvSpPr>
      <dsp:spPr>
        <a:xfrm rot="5400000">
          <a:off x="4317171" y="-300701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9EE01-57BE-F843-B0F4-212CD9BC0085}">
      <dsp:nvSpPr>
        <dsp:cNvPr id="0" name=""/>
        <dsp:cNvSpPr/>
      </dsp:nvSpPr>
      <dsp:spPr>
        <a:xfrm rot="5400000">
          <a:off x="-124277" y="1583853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b="0" i="1" kern="120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b="0" i="1" kern="1200"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b="0" i="1" kern="1200"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b="0" i="1" kern="120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b="0" i="1" kern="1200">
                        <a:latin typeface="Cambria Math" panose="02040503050406030204" pitchFamily="18" charset="0"/>
                      </a:rPr>
                      <m:t>𝑇𝑒𝑚𝑝</m:t>
                    </m:r>
                  </m:sub>
                </m:sSub>
              </m:oMath>
            </m:oMathPara>
          </a14:m>
          <a:endParaRPr lang="en-GB" sz="800" b="1" kern="1200" dirty="0">
            <a:latin typeface="+mj-lt"/>
          </a:endParaRPr>
        </a:p>
      </dsp:txBody>
      <dsp:txXfrm rot="-5400000">
        <a:off x="1" y="1749556"/>
        <a:ext cx="579962" cy="248555"/>
      </dsp:txXfrm>
    </dsp:sp>
    <dsp:sp modelId="{276C1ACF-CBF0-5045-B96D-820293FCDB55}">
      <dsp:nvSpPr>
        <dsp:cNvPr id="0" name=""/>
        <dsp:cNvSpPr/>
      </dsp:nvSpPr>
      <dsp:spPr>
        <a:xfrm rot="5400000">
          <a:off x="4317171" y="-227763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B5FD9-B4D7-D343-953A-47D48E0A5548}">
      <dsp:nvSpPr>
        <dsp:cNvPr id="0" name=""/>
        <dsp:cNvSpPr/>
      </dsp:nvSpPr>
      <dsp:spPr>
        <a:xfrm rot="5400000">
          <a:off x="-124277" y="231323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𝑃𝑟𝑒𝑠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478941"/>
        <a:ext cx="579962" cy="248555"/>
      </dsp:txXfrm>
    </dsp:sp>
    <dsp:sp modelId="{093FB2E3-5331-3341-878F-FDED0A9E65FD}">
      <dsp:nvSpPr>
        <dsp:cNvPr id="0" name=""/>
        <dsp:cNvSpPr/>
      </dsp:nvSpPr>
      <dsp:spPr>
        <a:xfrm rot="5400000">
          <a:off x="4317171" y="-154824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03AFA-8829-8445-BECB-D4E831A88AF6}">
      <dsp:nvSpPr>
        <dsp:cNvPr id="0" name=""/>
        <dsp:cNvSpPr/>
      </dsp:nvSpPr>
      <dsp:spPr>
        <a:xfrm rot="5400000">
          <a:off x="-124277" y="3042623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𝑇𝑦𝑝𝑒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208326"/>
        <a:ext cx="579962" cy="248555"/>
      </dsp:txXfrm>
    </dsp:sp>
    <dsp:sp modelId="{B1C48102-8425-D748-8D04-00F46ACF611C}">
      <dsp:nvSpPr>
        <dsp:cNvPr id="0" name=""/>
        <dsp:cNvSpPr/>
      </dsp:nvSpPr>
      <dsp:spPr>
        <a:xfrm rot="5400000">
          <a:off x="4317171" y="-81886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4965C-20A2-C340-A3E1-08D8577D18FD}">
      <dsp:nvSpPr>
        <dsp:cNvPr id="0" name=""/>
        <dsp:cNvSpPr/>
      </dsp:nvSpPr>
      <dsp:spPr>
        <a:xfrm rot="5400000">
          <a:off x="-124277" y="377200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𝑀𝑎𝑠𝑠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937711"/>
        <a:ext cx="579962" cy="248555"/>
      </dsp:txXfrm>
    </dsp:sp>
    <dsp:sp modelId="{CFB8BA52-1C43-C844-B03C-4DC95DB6018D}">
      <dsp:nvSpPr>
        <dsp:cNvPr id="0" name=""/>
        <dsp:cNvSpPr/>
      </dsp:nvSpPr>
      <dsp:spPr>
        <a:xfrm rot="5400000">
          <a:off x="4317171" y="-8947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72C5-C462-D74F-8889-C45E5D170208}">
      <dsp:nvSpPr>
        <dsp:cNvPr id="0" name=""/>
        <dsp:cNvSpPr/>
      </dsp:nvSpPr>
      <dsp:spPr>
        <a:xfrm rot="5400000">
          <a:off x="-124277" y="125083"/>
          <a:ext cx="828517" cy="579962"/>
        </a:xfrm>
        <a:prstGeom prst="chevron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90786"/>
        <a:ext cx="579962" cy="248555"/>
      </dsp:txXfrm>
    </dsp:sp>
    <dsp:sp modelId="{9AEC7FC7-1241-494A-B4E0-8BB42D8DA10F}">
      <dsp:nvSpPr>
        <dsp:cNvPr id="0" name=""/>
        <dsp:cNvSpPr/>
      </dsp:nvSpPr>
      <dsp:spPr>
        <a:xfrm rot="5400000">
          <a:off x="4317171" y="-3700741"/>
          <a:ext cx="538536" cy="8012954"/>
        </a:xfrm>
        <a:prstGeom prst="bevel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FBF02-6A51-B145-A077-1E8FE7420415}">
      <dsp:nvSpPr>
        <dsp:cNvPr id="0" name=""/>
        <dsp:cNvSpPr/>
      </dsp:nvSpPr>
      <dsp:spPr>
        <a:xfrm rot="5400000">
          <a:off x="-124277" y="85446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𝑊𝑖𝑛𝑑</m:t>
                    </m:r>
                  </m:sub>
                </m:sSub>
              </m:oMath>
            </m:oMathPara>
          </a14:m>
          <a:endParaRPr lang="en-GB" sz="800" kern="1200" dirty="0">
            <a:latin typeface="+mj-lt"/>
          </a:endParaRPr>
        </a:p>
      </dsp:txBody>
      <dsp:txXfrm rot="-5400000">
        <a:off x="1" y="1020171"/>
        <a:ext cx="579962" cy="248555"/>
      </dsp:txXfrm>
    </dsp:sp>
    <dsp:sp modelId="{6CDEE65D-CD52-B442-9582-F1102B2CC2C9}">
      <dsp:nvSpPr>
        <dsp:cNvPr id="0" name=""/>
        <dsp:cNvSpPr/>
      </dsp:nvSpPr>
      <dsp:spPr>
        <a:xfrm rot="5400000">
          <a:off x="4317171" y="-300701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9EE01-57BE-F843-B0F4-212CD9BC0085}">
      <dsp:nvSpPr>
        <dsp:cNvPr id="0" name=""/>
        <dsp:cNvSpPr/>
      </dsp:nvSpPr>
      <dsp:spPr>
        <a:xfrm rot="5400000">
          <a:off x="-124277" y="1583853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b="0" i="1" kern="120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b="0" i="1" kern="1200"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b="0" i="1" kern="1200"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b="0" i="1" kern="120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b="0" i="1" kern="1200">
                        <a:latin typeface="Cambria Math" panose="02040503050406030204" pitchFamily="18" charset="0"/>
                      </a:rPr>
                      <m:t>𝑇𝑒𝑚𝑝</m:t>
                    </m:r>
                  </m:sub>
                </m:sSub>
              </m:oMath>
            </m:oMathPara>
          </a14:m>
          <a:endParaRPr lang="en-GB" sz="800" b="1" kern="1200" dirty="0">
            <a:latin typeface="+mj-lt"/>
          </a:endParaRPr>
        </a:p>
      </dsp:txBody>
      <dsp:txXfrm rot="-5400000">
        <a:off x="1" y="1749556"/>
        <a:ext cx="579962" cy="248555"/>
      </dsp:txXfrm>
    </dsp:sp>
    <dsp:sp modelId="{276C1ACF-CBF0-5045-B96D-820293FCDB55}">
      <dsp:nvSpPr>
        <dsp:cNvPr id="0" name=""/>
        <dsp:cNvSpPr/>
      </dsp:nvSpPr>
      <dsp:spPr>
        <a:xfrm rot="5400000">
          <a:off x="4317171" y="-227763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B5FD9-B4D7-D343-953A-47D48E0A5548}">
      <dsp:nvSpPr>
        <dsp:cNvPr id="0" name=""/>
        <dsp:cNvSpPr/>
      </dsp:nvSpPr>
      <dsp:spPr>
        <a:xfrm rot="5400000">
          <a:off x="-124277" y="231323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𝑃𝑟𝑒𝑠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478941"/>
        <a:ext cx="579962" cy="248555"/>
      </dsp:txXfrm>
    </dsp:sp>
    <dsp:sp modelId="{093FB2E3-5331-3341-878F-FDED0A9E65FD}">
      <dsp:nvSpPr>
        <dsp:cNvPr id="0" name=""/>
        <dsp:cNvSpPr/>
      </dsp:nvSpPr>
      <dsp:spPr>
        <a:xfrm rot="5400000">
          <a:off x="4317171" y="-154824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03AFA-8829-8445-BECB-D4E831A88AF6}">
      <dsp:nvSpPr>
        <dsp:cNvPr id="0" name=""/>
        <dsp:cNvSpPr/>
      </dsp:nvSpPr>
      <dsp:spPr>
        <a:xfrm rot="5400000">
          <a:off x="-124277" y="3042623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𝑇𝑦𝑝𝑒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208326"/>
        <a:ext cx="579962" cy="248555"/>
      </dsp:txXfrm>
    </dsp:sp>
    <dsp:sp modelId="{B1C48102-8425-D748-8D04-00F46ACF611C}">
      <dsp:nvSpPr>
        <dsp:cNvPr id="0" name=""/>
        <dsp:cNvSpPr/>
      </dsp:nvSpPr>
      <dsp:spPr>
        <a:xfrm rot="5400000">
          <a:off x="4317171" y="-81886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4965C-20A2-C340-A3E1-08D8577D18FD}">
      <dsp:nvSpPr>
        <dsp:cNvPr id="0" name=""/>
        <dsp:cNvSpPr/>
      </dsp:nvSpPr>
      <dsp:spPr>
        <a:xfrm rot="5400000">
          <a:off x="-124277" y="377200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latin typeface="Cambria Math" panose="02040503050406030204" pitchFamily="18" charset="0"/>
                      </a:rPr>
                      <m:t>𝑀𝑎𝑠𝑠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937711"/>
        <a:ext cx="579962" cy="248555"/>
      </dsp:txXfrm>
    </dsp:sp>
    <dsp:sp modelId="{CFB8BA52-1C43-C844-B03C-4DC95DB6018D}">
      <dsp:nvSpPr>
        <dsp:cNvPr id="0" name=""/>
        <dsp:cNvSpPr/>
      </dsp:nvSpPr>
      <dsp:spPr>
        <a:xfrm rot="5400000">
          <a:off x="4317171" y="-8947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72C5-C462-D74F-8889-C45E5D170208}">
      <dsp:nvSpPr>
        <dsp:cNvPr id="0" name=""/>
        <dsp:cNvSpPr/>
      </dsp:nvSpPr>
      <dsp:spPr>
        <a:xfrm rot="5400000">
          <a:off x="-124277" y="125083"/>
          <a:ext cx="828517" cy="579962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90786"/>
        <a:ext cx="579962" cy="248555"/>
      </dsp:txXfrm>
    </dsp:sp>
    <dsp:sp modelId="{9AEC7FC7-1241-494A-B4E0-8BB42D8DA10F}">
      <dsp:nvSpPr>
        <dsp:cNvPr id="0" name=""/>
        <dsp:cNvSpPr/>
      </dsp:nvSpPr>
      <dsp:spPr>
        <a:xfrm rot="5400000">
          <a:off x="4317171" y="-3700741"/>
          <a:ext cx="538536" cy="8012954"/>
        </a:xfrm>
        <a:prstGeom prst="bevel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FBF02-6A51-B145-A077-1E8FE7420415}">
      <dsp:nvSpPr>
        <dsp:cNvPr id="0" name=""/>
        <dsp:cNvSpPr/>
      </dsp:nvSpPr>
      <dsp:spPr>
        <a:xfrm rot="5400000">
          <a:off x="-124277" y="854468"/>
          <a:ext cx="828517" cy="579962"/>
        </a:xfrm>
        <a:prstGeom prst="chevron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𝑊𝑖𝑛𝑑</m:t>
                    </m:r>
                  </m:sub>
                </m:sSub>
              </m:oMath>
            </m:oMathPara>
          </a14:m>
          <a:endParaRPr lang="en-GB" sz="8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1020171"/>
        <a:ext cx="579962" cy="248555"/>
      </dsp:txXfrm>
    </dsp:sp>
    <dsp:sp modelId="{6CDEE65D-CD52-B442-9582-F1102B2CC2C9}">
      <dsp:nvSpPr>
        <dsp:cNvPr id="0" name=""/>
        <dsp:cNvSpPr/>
      </dsp:nvSpPr>
      <dsp:spPr>
        <a:xfrm rot="5400000">
          <a:off x="4317171" y="-300701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9EE01-57BE-F843-B0F4-212CD9BC0085}">
      <dsp:nvSpPr>
        <dsp:cNvPr id="0" name=""/>
        <dsp:cNvSpPr/>
      </dsp:nvSpPr>
      <dsp:spPr>
        <a:xfrm rot="5400000">
          <a:off x="-124277" y="1583853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b="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𝑇𝑒𝑚𝑝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1749556"/>
        <a:ext cx="579962" cy="248555"/>
      </dsp:txXfrm>
    </dsp:sp>
    <dsp:sp modelId="{276C1ACF-CBF0-5045-B96D-820293FCDB55}">
      <dsp:nvSpPr>
        <dsp:cNvPr id="0" name=""/>
        <dsp:cNvSpPr/>
      </dsp:nvSpPr>
      <dsp:spPr>
        <a:xfrm rot="5400000">
          <a:off x="4317171" y="-227763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B5FD9-B4D7-D343-953A-47D48E0A5548}">
      <dsp:nvSpPr>
        <dsp:cNvPr id="0" name=""/>
        <dsp:cNvSpPr/>
      </dsp:nvSpPr>
      <dsp:spPr>
        <a:xfrm rot="5400000">
          <a:off x="-124277" y="231323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𝑃𝑟𝑒𝑠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478941"/>
        <a:ext cx="579962" cy="248555"/>
      </dsp:txXfrm>
    </dsp:sp>
    <dsp:sp modelId="{093FB2E3-5331-3341-878F-FDED0A9E65FD}">
      <dsp:nvSpPr>
        <dsp:cNvPr id="0" name=""/>
        <dsp:cNvSpPr/>
      </dsp:nvSpPr>
      <dsp:spPr>
        <a:xfrm rot="5400000">
          <a:off x="4317171" y="-154824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03AFA-8829-8445-BECB-D4E831A88AF6}">
      <dsp:nvSpPr>
        <dsp:cNvPr id="0" name=""/>
        <dsp:cNvSpPr/>
      </dsp:nvSpPr>
      <dsp:spPr>
        <a:xfrm rot="5400000">
          <a:off x="-124277" y="3042623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𝑇𝑦𝑝𝑒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208326"/>
        <a:ext cx="579962" cy="248555"/>
      </dsp:txXfrm>
    </dsp:sp>
    <dsp:sp modelId="{B1C48102-8425-D748-8D04-00F46ACF611C}">
      <dsp:nvSpPr>
        <dsp:cNvPr id="0" name=""/>
        <dsp:cNvSpPr/>
      </dsp:nvSpPr>
      <dsp:spPr>
        <a:xfrm rot="5400000">
          <a:off x="4317171" y="-81886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4965C-20A2-C340-A3E1-08D8577D18FD}">
      <dsp:nvSpPr>
        <dsp:cNvPr id="0" name=""/>
        <dsp:cNvSpPr/>
      </dsp:nvSpPr>
      <dsp:spPr>
        <a:xfrm rot="5400000">
          <a:off x="-124277" y="377200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𝑀𝑎𝑠𝑠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937711"/>
        <a:ext cx="579962" cy="248555"/>
      </dsp:txXfrm>
    </dsp:sp>
    <dsp:sp modelId="{CFB8BA52-1C43-C844-B03C-4DC95DB6018D}">
      <dsp:nvSpPr>
        <dsp:cNvPr id="0" name=""/>
        <dsp:cNvSpPr/>
      </dsp:nvSpPr>
      <dsp:spPr>
        <a:xfrm rot="5400000">
          <a:off x="4317171" y="-8947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72C5-C462-D74F-8889-C45E5D170208}">
      <dsp:nvSpPr>
        <dsp:cNvPr id="0" name=""/>
        <dsp:cNvSpPr/>
      </dsp:nvSpPr>
      <dsp:spPr>
        <a:xfrm rot="5400000">
          <a:off x="-124277" y="125083"/>
          <a:ext cx="828517" cy="579962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90786"/>
        <a:ext cx="579962" cy="248555"/>
      </dsp:txXfrm>
    </dsp:sp>
    <dsp:sp modelId="{9AEC7FC7-1241-494A-B4E0-8BB42D8DA10F}">
      <dsp:nvSpPr>
        <dsp:cNvPr id="0" name=""/>
        <dsp:cNvSpPr/>
      </dsp:nvSpPr>
      <dsp:spPr>
        <a:xfrm rot="5400000">
          <a:off x="4317171" y="-3700741"/>
          <a:ext cx="538536" cy="8012954"/>
        </a:xfrm>
        <a:prstGeom prst="bevel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FBF02-6A51-B145-A077-1E8FE7420415}">
      <dsp:nvSpPr>
        <dsp:cNvPr id="0" name=""/>
        <dsp:cNvSpPr/>
      </dsp:nvSpPr>
      <dsp:spPr>
        <a:xfrm rot="5400000">
          <a:off x="-124277" y="854468"/>
          <a:ext cx="828517" cy="579962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𝑊𝑖𝑛𝑑</m:t>
                    </m:r>
                  </m:sub>
                </m:sSub>
              </m:oMath>
            </m:oMathPara>
          </a14:m>
          <a:endParaRPr lang="en-GB" sz="8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1020171"/>
        <a:ext cx="579962" cy="248555"/>
      </dsp:txXfrm>
    </dsp:sp>
    <dsp:sp modelId="{6CDEE65D-CD52-B442-9582-F1102B2CC2C9}">
      <dsp:nvSpPr>
        <dsp:cNvPr id="0" name=""/>
        <dsp:cNvSpPr/>
      </dsp:nvSpPr>
      <dsp:spPr>
        <a:xfrm rot="5400000">
          <a:off x="4317171" y="-300701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9EE01-57BE-F843-B0F4-212CD9BC0085}">
      <dsp:nvSpPr>
        <dsp:cNvPr id="0" name=""/>
        <dsp:cNvSpPr/>
      </dsp:nvSpPr>
      <dsp:spPr>
        <a:xfrm rot="5400000">
          <a:off x="-124277" y="1583853"/>
          <a:ext cx="828517" cy="579962"/>
        </a:xfrm>
        <a:prstGeom prst="chevron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b="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𝑇𝑒𝑚𝑝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1749556"/>
        <a:ext cx="579962" cy="248555"/>
      </dsp:txXfrm>
    </dsp:sp>
    <dsp:sp modelId="{276C1ACF-CBF0-5045-B96D-820293FCDB55}">
      <dsp:nvSpPr>
        <dsp:cNvPr id="0" name=""/>
        <dsp:cNvSpPr/>
      </dsp:nvSpPr>
      <dsp:spPr>
        <a:xfrm rot="5400000">
          <a:off x="4317171" y="-227763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B5FD9-B4D7-D343-953A-47D48E0A5548}">
      <dsp:nvSpPr>
        <dsp:cNvPr id="0" name=""/>
        <dsp:cNvSpPr/>
      </dsp:nvSpPr>
      <dsp:spPr>
        <a:xfrm rot="5400000">
          <a:off x="-124277" y="231323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𝑃𝑟𝑒𝑠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478941"/>
        <a:ext cx="579962" cy="248555"/>
      </dsp:txXfrm>
    </dsp:sp>
    <dsp:sp modelId="{093FB2E3-5331-3341-878F-FDED0A9E65FD}">
      <dsp:nvSpPr>
        <dsp:cNvPr id="0" name=""/>
        <dsp:cNvSpPr/>
      </dsp:nvSpPr>
      <dsp:spPr>
        <a:xfrm rot="5400000">
          <a:off x="4317171" y="-154824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03AFA-8829-8445-BECB-D4E831A88AF6}">
      <dsp:nvSpPr>
        <dsp:cNvPr id="0" name=""/>
        <dsp:cNvSpPr/>
      </dsp:nvSpPr>
      <dsp:spPr>
        <a:xfrm rot="5400000">
          <a:off x="-124277" y="3042623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𝑇𝑦𝑝𝑒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208326"/>
        <a:ext cx="579962" cy="248555"/>
      </dsp:txXfrm>
    </dsp:sp>
    <dsp:sp modelId="{B1C48102-8425-D748-8D04-00F46ACF611C}">
      <dsp:nvSpPr>
        <dsp:cNvPr id="0" name=""/>
        <dsp:cNvSpPr/>
      </dsp:nvSpPr>
      <dsp:spPr>
        <a:xfrm rot="5400000">
          <a:off x="4317171" y="-81886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4965C-20A2-C340-A3E1-08D8577D18FD}">
      <dsp:nvSpPr>
        <dsp:cNvPr id="0" name=""/>
        <dsp:cNvSpPr/>
      </dsp:nvSpPr>
      <dsp:spPr>
        <a:xfrm rot="5400000">
          <a:off x="-124277" y="377200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𝑀𝑎𝑠𝑠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937711"/>
        <a:ext cx="579962" cy="248555"/>
      </dsp:txXfrm>
    </dsp:sp>
    <dsp:sp modelId="{CFB8BA52-1C43-C844-B03C-4DC95DB6018D}">
      <dsp:nvSpPr>
        <dsp:cNvPr id="0" name=""/>
        <dsp:cNvSpPr/>
      </dsp:nvSpPr>
      <dsp:spPr>
        <a:xfrm rot="5400000">
          <a:off x="4317171" y="-8947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72C5-C462-D74F-8889-C45E5D170208}">
      <dsp:nvSpPr>
        <dsp:cNvPr id="0" name=""/>
        <dsp:cNvSpPr/>
      </dsp:nvSpPr>
      <dsp:spPr>
        <a:xfrm rot="5400000">
          <a:off x="-124277" y="125083"/>
          <a:ext cx="828517" cy="579962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90786"/>
        <a:ext cx="579962" cy="248555"/>
      </dsp:txXfrm>
    </dsp:sp>
    <dsp:sp modelId="{9AEC7FC7-1241-494A-B4E0-8BB42D8DA10F}">
      <dsp:nvSpPr>
        <dsp:cNvPr id="0" name=""/>
        <dsp:cNvSpPr/>
      </dsp:nvSpPr>
      <dsp:spPr>
        <a:xfrm rot="5400000">
          <a:off x="4317171" y="-3700741"/>
          <a:ext cx="538536" cy="8012954"/>
        </a:xfrm>
        <a:prstGeom prst="bevel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FBF02-6A51-B145-A077-1E8FE7420415}">
      <dsp:nvSpPr>
        <dsp:cNvPr id="0" name=""/>
        <dsp:cNvSpPr/>
      </dsp:nvSpPr>
      <dsp:spPr>
        <a:xfrm rot="5400000">
          <a:off x="-124277" y="854468"/>
          <a:ext cx="828517" cy="579962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𝑊𝑖𝑛𝑑</m:t>
                    </m:r>
                  </m:sub>
                </m:sSub>
              </m:oMath>
            </m:oMathPara>
          </a14:m>
          <a:endParaRPr lang="en-GB" sz="8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1020171"/>
        <a:ext cx="579962" cy="248555"/>
      </dsp:txXfrm>
    </dsp:sp>
    <dsp:sp modelId="{6CDEE65D-CD52-B442-9582-F1102B2CC2C9}">
      <dsp:nvSpPr>
        <dsp:cNvPr id="0" name=""/>
        <dsp:cNvSpPr/>
      </dsp:nvSpPr>
      <dsp:spPr>
        <a:xfrm rot="5400000">
          <a:off x="4317171" y="-300701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9EE01-57BE-F843-B0F4-212CD9BC0085}">
      <dsp:nvSpPr>
        <dsp:cNvPr id="0" name=""/>
        <dsp:cNvSpPr/>
      </dsp:nvSpPr>
      <dsp:spPr>
        <a:xfrm rot="5400000">
          <a:off x="-124277" y="1583853"/>
          <a:ext cx="828517" cy="579962"/>
        </a:xfrm>
        <a:prstGeom prst="chevron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b="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𝑇𝑒𝑚𝑝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1749556"/>
        <a:ext cx="579962" cy="248555"/>
      </dsp:txXfrm>
    </dsp:sp>
    <dsp:sp modelId="{276C1ACF-CBF0-5045-B96D-820293FCDB55}">
      <dsp:nvSpPr>
        <dsp:cNvPr id="0" name=""/>
        <dsp:cNvSpPr/>
      </dsp:nvSpPr>
      <dsp:spPr>
        <a:xfrm rot="5400000">
          <a:off x="4317171" y="-227763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B5FD9-B4D7-D343-953A-47D48E0A5548}">
      <dsp:nvSpPr>
        <dsp:cNvPr id="0" name=""/>
        <dsp:cNvSpPr/>
      </dsp:nvSpPr>
      <dsp:spPr>
        <a:xfrm rot="5400000">
          <a:off x="-124277" y="231323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𝑃𝑟𝑒𝑠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478941"/>
        <a:ext cx="579962" cy="248555"/>
      </dsp:txXfrm>
    </dsp:sp>
    <dsp:sp modelId="{093FB2E3-5331-3341-878F-FDED0A9E65FD}">
      <dsp:nvSpPr>
        <dsp:cNvPr id="0" name=""/>
        <dsp:cNvSpPr/>
      </dsp:nvSpPr>
      <dsp:spPr>
        <a:xfrm rot="5400000">
          <a:off x="4317171" y="-154824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03AFA-8829-8445-BECB-D4E831A88AF6}">
      <dsp:nvSpPr>
        <dsp:cNvPr id="0" name=""/>
        <dsp:cNvSpPr/>
      </dsp:nvSpPr>
      <dsp:spPr>
        <a:xfrm rot="5400000">
          <a:off x="-124277" y="3042623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𝑇𝑦𝑝𝑒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208326"/>
        <a:ext cx="579962" cy="248555"/>
      </dsp:txXfrm>
    </dsp:sp>
    <dsp:sp modelId="{B1C48102-8425-D748-8D04-00F46ACF611C}">
      <dsp:nvSpPr>
        <dsp:cNvPr id="0" name=""/>
        <dsp:cNvSpPr/>
      </dsp:nvSpPr>
      <dsp:spPr>
        <a:xfrm rot="5400000">
          <a:off x="4317171" y="-81886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4965C-20A2-C340-A3E1-08D8577D18FD}">
      <dsp:nvSpPr>
        <dsp:cNvPr id="0" name=""/>
        <dsp:cNvSpPr/>
      </dsp:nvSpPr>
      <dsp:spPr>
        <a:xfrm rot="5400000">
          <a:off x="-124277" y="377200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𝑀𝑎𝑠𝑠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937711"/>
        <a:ext cx="579962" cy="248555"/>
      </dsp:txXfrm>
    </dsp:sp>
    <dsp:sp modelId="{CFB8BA52-1C43-C844-B03C-4DC95DB6018D}">
      <dsp:nvSpPr>
        <dsp:cNvPr id="0" name=""/>
        <dsp:cNvSpPr/>
      </dsp:nvSpPr>
      <dsp:spPr>
        <a:xfrm rot="5400000">
          <a:off x="4317171" y="-8947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72C5-C462-D74F-8889-C45E5D170208}">
      <dsp:nvSpPr>
        <dsp:cNvPr id="0" name=""/>
        <dsp:cNvSpPr/>
      </dsp:nvSpPr>
      <dsp:spPr>
        <a:xfrm rot="5400000">
          <a:off x="-124277" y="125083"/>
          <a:ext cx="828517" cy="579962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90786"/>
        <a:ext cx="579962" cy="248555"/>
      </dsp:txXfrm>
    </dsp:sp>
    <dsp:sp modelId="{9AEC7FC7-1241-494A-B4E0-8BB42D8DA10F}">
      <dsp:nvSpPr>
        <dsp:cNvPr id="0" name=""/>
        <dsp:cNvSpPr/>
      </dsp:nvSpPr>
      <dsp:spPr>
        <a:xfrm rot="5400000">
          <a:off x="4317171" y="-3700741"/>
          <a:ext cx="538536" cy="8012954"/>
        </a:xfrm>
        <a:prstGeom prst="bevel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FBF02-6A51-B145-A077-1E8FE7420415}">
      <dsp:nvSpPr>
        <dsp:cNvPr id="0" name=""/>
        <dsp:cNvSpPr/>
      </dsp:nvSpPr>
      <dsp:spPr>
        <a:xfrm rot="5400000">
          <a:off x="-124277" y="854468"/>
          <a:ext cx="828517" cy="579962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𝑊𝑖𝑛𝑑</m:t>
                    </m:r>
                  </m:sub>
                </m:sSub>
              </m:oMath>
            </m:oMathPara>
          </a14:m>
          <a:endParaRPr lang="en-GB" sz="8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1020171"/>
        <a:ext cx="579962" cy="248555"/>
      </dsp:txXfrm>
    </dsp:sp>
    <dsp:sp modelId="{6CDEE65D-CD52-B442-9582-F1102B2CC2C9}">
      <dsp:nvSpPr>
        <dsp:cNvPr id="0" name=""/>
        <dsp:cNvSpPr/>
      </dsp:nvSpPr>
      <dsp:spPr>
        <a:xfrm rot="5400000">
          <a:off x="4317171" y="-300701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9EE01-57BE-F843-B0F4-212CD9BC0085}">
      <dsp:nvSpPr>
        <dsp:cNvPr id="0" name=""/>
        <dsp:cNvSpPr/>
      </dsp:nvSpPr>
      <dsp:spPr>
        <a:xfrm rot="5400000">
          <a:off x="-124277" y="1583853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b="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𝑇𝑒𝑚𝑝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1749556"/>
        <a:ext cx="579962" cy="248555"/>
      </dsp:txXfrm>
    </dsp:sp>
    <dsp:sp modelId="{276C1ACF-CBF0-5045-B96D-820293FCDB55}">
      <dsp:nvSpPr>
        <dsp:cNvPr id="0" name=""/>
        <dsp:cNvSpPr/>
      </dsp:nvSpPr>
      <dsp:spPr>
        <a:xfrm rot="5400000">
          <a:off x="4317171" y="-227763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B5FD9-B4D7-D343-953A-47D48E0A5548}">
      <dsp:nvSpPr>
        <dsp:cNvPr id="0" name=""/>
        <dsp:cNvSpPr/>
      </dsp:nvSpPr>
      <dsp:spPr>
        <a:xfrm rot="5400000">
          <a:off x="-124277" y="2313238"/>
          <a:ext cx="828517" cy="579962"/>
        </a:xfrm>
        <a:prstGeom prst="chevron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𝑃𝑟𝑒𝑠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478941"/>
        <a:ext cx="579962" cy="248555"/>
      </dsp:txXfrm>
    </dsp:sp>
    <dsp:sp modelId="{093FB2E3-5331-3341-878F-FDED0A9E65FD}">
      <dsp:nvSpPr>
        <dsp:cNvPr id="0" name=""/>
        <dsp:cNvSpPr/>
      </dsp:nvSpPr>
      <dsp:spPr>
        <a:xfrm rot="5400000">
          <a:off x="4317171" y="-154824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03AFA-8829-8445-BECB-D4E831A88AF6}">
      <dsp:nvSpPr>
        <dsp:cNvPr id="0" name=""/>
        <dsp:cNvSpPr/>
      </dsp:nvSpPr>
      <dsp:spPr>
        <a:xfrm rot="5400000">
          <a:off x="-124277" y="3042623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𝑇𝑦𝑝𝑒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208326"/>
        <a:ext cx="579962" cy="248555"/>
      </dsp:txXfrm>
    </dsp:sp>
    <dsp:sp modelId="{B1C48102-8425-D748-8D04-00F46ACF611C}">
      <dsp:nvSpPr>
        <dsp:cNvPr id="0" name=""/>
        <dsp:cNvSpPr/>
      </dsp:nvSpPr>
      <dsp:spPr>
        <a:xfrm rot="5400000">
          <a:off x="4317171" y="-81886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4965C-20A2-C340-A3E1-08D8577D18FD}">
      <dsp:nvSpPr>
        <dsp:cNvPr id="0" name=""/>
        <dsp:cNvSpPr/>
      </dsp:nvSpPr>
      <dsp:spPr>
        <a:xfrm rot="5400000">
          <a:off x="-124277" y="377200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𝑀𝑎𝑠𝑠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937711"/>
        <a:ext cx="579962" cy="248555"/>
      </dsp:txXfrm>
    </dsp:sp>
    <dsp:sp modelId="{CFB8BA52-1C43-C844-B03C-4DC95DB6018D}">
      <dsp:nvSpPr>
        <dsp:cNvPr id="0" name=""/>
        <dsp:cNvSpPr/>
      </dsp:nvSpPr>
      <dsp:spPr>
        <a:xfrm rot="5400000">
          <a:off x="4317171" y="-8947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72C5-C462-D74F-8889-C45E5D170208}">
      <dsp:nvSpPr>
        <dsp:cNvPr id="0" name=""/>
        <dsp:cNvSpPr/>
      </dsp:nvSpPr>
      <dsp:spPr>
        <a:xfrm rot="5400000">
          <a:off x="-124277" y="125083"/>
          <a:ext cx="828517" cy="579962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90786"/>
        <a:ext cx="579962" cy="248555"/>
      </dsp:txXfrm>
    </dsp:sp>
    <dsp:sp modelId="{9AEC7FC7-1241-494A-B4E0-8BB42D8DA10F}">
      <dsp:nvSpPr>
        <dsp:cNvPr id="0" name=""/>
        <dsp:cNvSpPr/>
      </dsp:nvSpPr>
      <dsp:spPr>
        <a:xfrm rot="5400000">
          <a:off x="4317171" y="-3700741"/>
          <a:ext cx="538536" cy="8012954"/>
        </a:xfrm>
        <a:prstGeom prst="bevel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FBF02-6A51-B145-A077-1E8FE7420415}">
      <dsp:nvSpPr>
        <dsp:cNvPr id="0" name=""/>
        <dsp:cNvSpPr/>
      </dsp:nvSpPr>
      <dsp:spPr>
        <a:xfrm rot="5400000">
          <a:off x="-124277" y="854468"/>
          <a:ext cx="828517" cy="579962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𝑊𝑖𝑛𝑑</m:t>
                    </m:r>
                  </m:sub>
                </m:sSub>
              </m:oMath>
            </m:oMathPara>
          </a14:m>
          <a:endParaRPr lang="en-GB" sz="8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1020171"/>
        <a:ext cx="579962" cy="248555"/>
      </dsp:txXfrm>
    </dsp:sp>
    <dsp:sp modelId="{6CDEE65D-CD52-B442-9582-F1102B2CC2C9}">
      <dsp:nvSpPr>
        <dsp:cNvPr id="0" name=""/>
        <dsp:cNvSpPr/>
      </dsp:nvSpPr>
      <dsp:spPr>
        <a:xfrm rot="5400000">
          <a:off x="4317171" y="-300701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9EE01-57BE-F843-B0F4-212CD9BC0085}">
      <dsp:nvSpPr>
        <dsp:cNvPr id="0" name=""/>
        <dsp:cNvSpPr/>
      </dsp:nvSpPr>
      <dsp:spPr>
        <a:xfrm rot="5400000">
          <a:off x="-124277" y="1583853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b="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𝑇𝑒𝑚𝑝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1749556"/>
        <a:ext cx="579962" cy="248555"/>
      </dsp:txXfrm>
    </dsp:sp>
    <dsp:sp modelId="{276C1ACF-CBF0-5045-B96D-820293FCDB55}">
      <dsp:nvSpPr>
        <dsp:cNvPr id="0" name=""/>
        <dsp:cNvSpPr/>
      </dsp:nvSpPr>
      <dsp:spPr>
        <a:xfrm rot="5400000">
          <a:off x="4317171" y="-227763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B5FD9-B4D7-D343-953A-47D48E0A5548}">
      <dsp:nvSpPr>
        <dsp:cNvPr id="0" name=""/>
        <dsp:cNvSpPr/>
      </dsp:nvSpPr>
      <dsp:spPr>
        <a:xfrm rot="5400000">
          <a:off x="-124277" y="231323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𝑃𝑟𝑒𝑠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478941"/>
        <a:ext cx="579962" cy="248555"/>
      </dsp:txXfrm>
    </dsp:sp>
    <dsp:sp modelId="{093FB2E3-5331-3341-878F-FDED0A9E65FD}">
      <dsp:nvSpPr>
        <dsp:cNvPr id="0" name=""/>
        <dsp:cNvSpPr/>
      </dsp:nvSpPr>
      <dsp:spPr>
        <a:xfrm rot="5400000">
          <a:off x="4317171" y="-154824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03AFA-8829-8445-BECB-D4E831A88AF6}">
      <dsp:nvSpPr>
        <dsp:cNvPr id="0" name=""/>
        <dsp:cNvSpPr/>
      </dsp:nvSpPr>
      <dsp:spPr>
        <a:xfrm rot="5400000">
          <a:off x="-124277" y="3042623"/>
          <a:ext cx="828517" cy="579962"/>
        </a:xfrm>
        <a:prstGeom prst="chevron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𝑇𝑦𝑝𝑒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208326"/>
        <a:ext cx="579962" cy="248555"/>
      </dsp:txXfrm>
    </dsp:sp>
    <dsp:sp modelId="{B1C48102-8425-D748-8D04-00F46ACF611C}">
      <dsp:nvSpPr>
        <dsp:cNvPr id="0" name=""/>
        <dsp:cNvSpPr/>
      </dsp:nvSpPr>
      <dsp:spPr>
        <a:xfrm rot="5400000">
          <a:off x="4317171" y="-81886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4965C-20A2-C340-A3E1-08D8577D18FD}">
      <dsp:nvSpPr>
        <dsp:cNvPr id="0" name=""/>
        <dsp:cNvSpPr/>
      </dsp:nvSpPr>
      <dsp:spPr>
        <a:xfrm rot="5400000">
          <a:off x="-124277" y="377200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𝑀𝑎𝑠𝑠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937711"/>
        <a:ext cx="579962" cy="248555"/>
      </dsp:txXfrm>
    </dsp:sp>
    <dsp:sp modelId="{CFB8BA52-1C43-C844-B03C-4DC95DB6018D}">
      <dsp:nvSpPr>
        <dsp:cNvPr id="0" name=""/>
        <dsp:cNvSpPr/>
      </dsp:nvSpPr>
      <dsp:spPr>
        <a:xfrm rot="5400000">
          <a:off x="4317171" y="-8947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72C5-C462-D74F-8889-C45E5D170208}">
      <dsp:nvSpPr>
        <dsp:cNvPr id="0" name=""/>
        <dsp:cNvSpPr/>
      </dsp:nvSpPr>
      <dsp:spPr>
        <a:xfrm rot="5400000">
          <a:off x="-124277" y="125083"/>
          <a:ext cx="828517" cy="579962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90786"/>
        <a:ext cx="579962" cy="248555"/>
      </dsp:txXfrm>
    </dsp:sp>
    <dsp:sp modelId="{9AEC7FC7-1241-494A-B4E0-8BB42D8DA10F}">
      <dsp:nvSpPr>
        <dsp:cNvPr id="0" name=""/>
        <dsp:cNvSpPr/>
      </dsp:nvSpPr>
      <dsp:spPr>
        <a:xfrm rot="5400000">
          <a:off x="4317171" y="-3700741"/>
          <a:ext cx="538536" cy="8012954"/>
        </a:xfrm>
        <a:prstGeom prst="bevel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FBF02-6A51-B145-A077-1E8FE7420415}">
      <dsp:nvSpPr>
        <dsp:cNvPr id="0" name=""/>
        <dsp:cNvSpPr/>
      </dsp:nvSpPr>
      <dsp:spPr>
        <a:xfrm rot="5400000">
          <a:off x="-124277" y="854468"/>
          <a:ext cx="828517" cy="579962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𝑊𝑖𝑛𝑑</m:t>
                    </m:r>
                  </m:sub>
                </m:sSub>
              </m:oMath>
            </m:oMathPara>
          </a14:m>
          <a:endParaRPr lang="en-GB" sz="8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1020171"/>
        <a:ext cx="579962" cy="248555"/>
      </dsp:txXfrm>
    </dsp:sp>
    <dsp:sp modelId="{6CDEE65D-CD52-B442-9582-F1102B2CC2C9}">
      <dsp:nvSpPr>
        <dsp:cNvPr id="0" name=""/>
        <dsp:cNvSpPr/>
      </dsp:nvSpPr>
      <dsp:spPr>
        <a:xfrm rot="5400000">
          <a:off x="4317171" y="-300701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9EE01-57BE-F843-B0F4-212CD9BC0085}">
      <dsp:nvSpPr>
        <dsp:cNvPr id="0" name=""/>
        <dsp:cNvSpPr/>
      </dsp:nvSpPr>
      <dsp:spPr>
        <a:xfrm rot="5400000">
          <a:off x="-124277" y="1583853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b="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b="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𝑇𝑒𝑚𝑝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1749556"/>
        <a:ext cx="579962" cy="248555"/>
      </dsp:txXfrm>
    </dsp:sp>
    <dsp:sp modelId="{276C1ACF-CBF0-5045-B96D-820293FCDB55}">
      <dsp:nvSpPr>
        <dsp:cNvPr id="0" name=""/>
        <dsp:cNvSpPr/>
      </dsp:nvSpPr>
      <dsp:spPr>
        <a:xfrm rot="5400000">
          <a:off x="4317171" y="-227763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B5FD9-B4D7-D343-953A-47D48E0A5548}">
      <dsp:nvSpPr>
        <dsp:cNvPr id="0" name=""/>
        <dsp:cNvSpPr/>
      </dsp:nvSpPr>
      <dsp:spPr>
        <a:xfrm rot="5400000">
          <a:off x="-124277" y="231323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𝐵𝑎𝑙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𝑃𝑟𝑒𝑠</m:t>
                    </m:r>
                  </m:sub>
                </m:sSub>
              </m:oMath>
            </m:oMathPara>
          </a14:m>
          <a:endParaRPr lang="en-GB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2478941"/>
        <a:ext cx="579962" cy="248555"/>
      </dsp:txXfrm>
    </dsp:sp>
    <dsp:sp modelId="{093FB2E3-5331-3341-878F-FDED0A9E65FD}">
      <dsp:nvSpPr>
        <dsp:cNvPr id="0" name=""/>
        <dsp:cNvSpPr/>
      </dsp:nvSpPr>
      <dsp:spPr>
        <a:xfrm rot="5400000">
          <a:off x="4317171" y="-154824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03AFA-8829-8445-BECB-D4E831A88AF6}">
      <dsp:nvSpPr>
        <dsp:cNvPr id="0" name=""/>
        <dsp:cNvSpPr/>
      </dsp:nvSpPr>
      <dsp:spPr>
        <a:xfrm rot="5400000">
          <a:off x="-124277" y="3042623"/>
          <a:ext cx="828517" cy="579962"/>
        </a:xfrm>
        <a:prstGeom prst="chevron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𝑇𝑦𝑝𝑒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208326"/>
        <a:ext cx="579962" cy="248555"/>
      </dsp:txXfrm>
    </dsp:sp>
    <dsp:sp modelId="{B1C48102-8425-D748-8D04-00F46ACF611C}">
      <dsp:nvSpPr>
        <dsp:cNvPr id="0" name=""/>
        <dsp:cNvSpPr/>
      </dsp:nvSpPr>
      <dsp:spPr>
        <a:xfrm rot="5400000">
          <a:off x="4317171" y="-818863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4965C-20A2-C340-A3E1-08D8577D18FD}">
      <dsp:nvSpPr>
        <dsp:cNvPr id="0" name=""/>
        <dsp:cNvSpPr/>
      </dsp:nvSpPr>
      <dsp:spPr>
        <a:xfrm rot="5400000">
          <a:off x="-124277" y="3772008"/>
          <a:ext cx="828517" cy="579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800" i="1" kern="120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𝐸𝑙</m:t>
                    </m:r>
                  </m:e>
                  <m:sub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𝑃𝑟𝑜𝑗</m:t>
                    </m:r>
                    <m:r>
                      <a:rPr lang="el-GR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800" i="1" kern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𝑀𝑎𝑠𝑠</m:t>
                    </m:r>
                  </m:sub>
                </m:sSub>
              </m:oMath>
            </m:oMathPara>
          </a14:m>
          <a:endParaRPr lang="en-US" sz="8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j-lt"/>
          </a:endParaRPr>
        </a:p>
      </dsp:txBody>
      <dsp:txXfrm rot="-5400000">
        <a:off x="1" y="3937711"/>
        <a:ext cx="579962" cy="248555"/>
      </dsp:txXfrm>
    </dsp:sp>
    <dsp:sp modelId="{CFB8BA52-1C43-C844-B03C-4DC95DB6018D}">
      <dsp:nvSpPr>
        <dsp:cNvPr id="0" name=""/>
        <dsp:cNvSpPr/>
      </dsp:nvSpPr>
      <dsp:spPr>
        <a:xfrm rot="5400000">
          <a:off x="4317171" y="-89478"/>
          <a:ext cx="538536" cy="8012954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16E46-28C8-4C41-9ED1-1308F993C520}" type="datetimeFigureOut">
              <a:rPr lang="en-GR" smtClean="0"/>
              <a:t>15/5/24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BAF5C-03DE-1E48-B0C7-610B9B32F2A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9548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BAF5C-03DE-1E48-B0C7-610B9B32F2A7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629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BAF5C-03DE-1E48-B0C7-610B9B32F2A7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9452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F35D7-BC1E-9F48-951D-49C2430388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8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F35D7-BC1E-9F48-951D-49C2430388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8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29B5-B2A8-E44D-E801-506B38D37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8A02F-50B0-C83D-2D56-B42F89E08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3A48D-4442-32D5-20D2-6A9E6FB9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735F-3730-D14D-8CA2-6063CBC4410B}" type="datetimeFigureOut">
              <a:rPr lang="en-GR" smtClean="0"/>
              <a:t>15/5/24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1353-F3A2-E7F1-7C10-BEFDD209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CE787-71D8-F3CC-C48A-4F347B7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1508-CBAC-AD42-953D-4AD2CC2289A6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2072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115DC-7B0A-2D52-8AE0-EB519416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0A503-359D-7D91-A78D-7A7F574BF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95461-EC79-0CF9-7B67-774F8079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735F-3730-D14D-8CA2-6063CBC4410B}" type="datetimeFigureOut">
              <a:rPr lang="en-GR" smtClean="0"/>
              <a:t>15/5/24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6B302-B6C8-A415-D4C2-6C9E86DB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0324-16DF-F717-0DBB-75762B29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1508-CBAC-AD42-953D-4AD2CC2289A6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1625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3B718-A0A4-C849-57D9-5E8FA371C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E76FB-4582-5512-CACF-0AFAC5B6A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1B3B9-2332-11E2-9EB0-0AD82D1D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735F-3730-D14D-8CA2-6063CBC4410B}" type="datetimeFigureOut">
              <a:rPr lang="en-GR" smtClean="0"/>
              <a:t>15/5/24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4F77B-6961-3973-451E-E7690BED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63587-52EF-F408-BB68-4B4C103F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1508-CBAC-AD42-953D-4AD2CC2289A6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4565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EF2D-B06E-082F-DDE0-FF8D6B8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5615C-C3D4-DA96-6A46-C3D702FBC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FA7E8-9051-3AE2-8CAE-A2696512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735F-3730-D14D-8CA2-6063CBC4410B}" type="datetimeFigureOut">
              <a:rPr lang="en-GR" smtClean="0"/>
              <a:t>15/5/24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EC0E6-58BD-82B9-B6B9-A1B93EE0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50AD5-A22E-06EF-40CC-87A9D774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1508-CBAC-AD42-953D-4AD2CC2289A6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7746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684D-DBA7-4A5D-F9F0-76EAE964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BD7A9-DF15-B7AE-C1E7-A0D3C5B63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D003D-36BF-4BCD-F967-E6F9556E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735F-3730-D14D-8CA2-6063CBC4410B}" type="datetimeFigureOut">
              <a:rPr lang="en-GR" smtClean="0"/>
              <a:t>15/5/24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9398-2A4B-E598-B8E3-A87DE56A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7EF4B-3EED-BF3D-2D35-88952241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1508-CBAC-AD42-953D-4AD2CC2289A6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7988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44981-CB92-35F3-A2E0-60D1FCEC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4D781-8CCE-B344-C870-E72DBA40F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38D27-2156-76EF-3187-4D6DF4D7F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CFF95-0CD6-8343-6AD2-DAA5A3D81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735F-3730-D14D-8CA2-6063CBC4410B}" type="datetimeFigureOut">
              <a:rPr lang="en-GR" smtClean="0"/>
              <a:t>15/5/24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6AE6D-D1E1-2BAE-459B-D23FFDBA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FE7FA-3F01-B3B4-2FB7-ED85E411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1508-CBAC-AD42-953D-4AD2CC2289A6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5772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E358-EEB7-1D67-C5BE-09659B83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7CC98-7F91-ED8C-6633-086C85D8A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E8EB0-8EF5-29D6-D6E3-AB3BF0206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0B667-4C7A-9274-6DB9-077DC0272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4C043-F96A-0E9B-CCAF-1D634029D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45ADA-DC11-2083-DA3C-B53BD881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735F-3730-D14D-8CA2-6063CBC4410B}" type="datetimeFigureOut">
              <a:rPr lang="en-GR" smtClean="0"/>
              <a:t>15/5/24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C1E0A3-424C-EC93-0036-F2E737FC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6F4114-D0D2-EF50-6B3B-39E13A02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1508-CBAC-AD42-953D-4AD2CC2289A6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2685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B89CE-BCE4-B943-1C90-CB77715B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904288-0EE5-D488-CA9F-7C00FFA1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735F-3730-D14D-8CA2-6063CBC4410B}" type="datetimeFigureOut">
              <a:rPr lang="en-GR" smtClean="0"/>
              <a:t>15/5/24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0FBE4-FEA9-5685-DCDA-82C8413D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D95E-8FB3-291C-224F-B9C56E40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1508-CBAC-AD42-953D-4AD2CC2289A6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5657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3DBD3-C9F8-8192-FC64-EDCE3B2F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735F-3730-D14D-8CA2-6063CBC4410B}" type="datetimeFigureOut">
              <a:rPr lang="en-GR" smtClean="0"/>
              <a:t>15/5/24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39F3F-2E2B-48D8-CA0B-7050D40E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E0ECA-0F69-12DE-95FF-435BF27B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1508-CBAC-AD42-953D-4AD2CC2289A6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8941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F83F-B5DE-88C9-DBF5-D4B99CAF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C013-9797-746A-029A-422AC9A97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C3AC4-D18E-F442-4575-71EF5E9A1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CB09D-FF42-F3D4-468F-774CD1CE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735F-3730-D14D-8CA2-6063CBC4410B}" type="datetimeFigureOut">
              <a:rPr lang="en-GR" smtClean="0"/>
              <a:t>15/5/24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15BB1-B1FB-6E13-F050-10C0D477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A9D88-215E-ABC6-7944-46521119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1508-CBAC-AD42-953D-4AD2CC2289A6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2148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D473-3EC3-2080-A060-72459A2E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A5510-60BF-5333-73E9-0A6CD26BC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0F43E-271E-213D-122B-C10EB24C7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20511-6962-DFAB-8049-4D14C1EF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735F-3730-D14D-8CA2-6063CBC4410B}" type="datetimeFigureOut">
              <a:rPr lang="en-GR" smtClean="0"/>
              <a:t>15/5/24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35D52-7051-6D10-1C0E-F49C51AB6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425D4-CAF5-DE13-AD75-C90C884D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1508-CBAC-AD42-953D-4AD2CC2289A6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523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AE38D-7788-7F30-D9AB-2DDCA5C7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7FFAF-4AF7-E50A-6541-487B23406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05231-DDCA-31F3-D4CD-D5F9CB2D4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9735F-3730-D14D-8CA2-6063CBC4410B}" type="datetimeFigureOut">
              <a:rPr lang="en-GR" smtClean="0"/>
              <a:t>15/5/24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84AEF-288E-0DF2-BA4A-DAA7A4318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BAA3C-D446-99C9-26A9-33822A9E3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1508-CBAC-AD42-953D-4AD2CC2289A6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3095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38.emf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51.png"/><Relationship Id="rId5" Type="http://schemas.openxmlformats.org/officeDocument/2006/relationships/diagramColors" Target="../diagrams/colors10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0" Type="http://schemas.microsoft.com/office/2007/relationships/hdphoto" Target="../media/hdphoto4.wdp"/><Relationship Id="rId4" Type="http://schemas.openxmlformats.org/officeDocument/2006/relationships/image" Target="../media/image6.jp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17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50-range-table-trajectories-p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r="4778" b="27276"/>
          <a:stretch/>
        </p:blipFill>
        <p:spPr>
          <a:xfrm>
            <a:off x="1" y="-1"/>
            <a:ext cx="12192000" cy="4940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ΠΥΡΟΒΟΛΙΚΗ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ΔΙΑΛΕΞΗ 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r>
              <a:rPr lang="el-GR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r>
              <a:rPr lang="el-GR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Άσκηση στους Πίνακες Βολής </a:t>
            </a:r>
          </a:p>
          <a:p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Range Tables- Firing Tables</a:t>
            </a:r>
            <a:r>
              <a:rPr lang="el-GR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Exercise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5DE2E-1392-2910-7ACC-12E0367CA341}"/>
              </a:ext>
            </a:extLst>
          </p:cNvPr>
          <p:cNvSpPr/>
          <p:nvPr/>
        </p:nvSpPr>
        <p:spPr>
          <a:xfrm>
            <a:off x="4538331" y="6230578"/>
            <a:ext cx="311533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l-GR" sz="14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Αντιπλο</a:t>
            </a:r>
            <a:r>
              <a:rPr lang="en-US" sz="14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ί</a:t>
            </a:r>
            <a:r>
              <a:rPr lang="el-GR" sz="14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αρχος</a:t>
            </a:r>
            <a:r>
              <a:rPr lang="el-GR" sz="14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Χ. Μενύχτας ΠΝ</a:t>
            </a:r>
            <a:endParaRPr lang="en-US" sz="1400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defRPr/>
            </a:pPr>
            <a:r>
              <a:rPr lang="en-US" sz="14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B.Sc</a:t>
            </a:r>
            <a:r>
              <a:rPr lang="en-US" sz="14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MA</a:t>
            </a:r>
            <a:r>
              <a:rPr lang="en-US" sz="1400" baseline="-25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IR</a:t>
            </a:r>
            <a:r>
              <a:rPr lang="en-US" sz="14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M.Sc</a:t>
            </a:r>
            <a:r>
              <a:rPr lang="en-US" sz="140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, LL.B, MA</a:t>
            </a:r>
            <a:r>
              <a:rPr lang="en-US" sz="1400" baseline="-2500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DS</a:t>
            </a:r>
            <a:r>
              <a:rPr lang="en-US" sz="1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5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9EE260-144F-D648-BC5A-3D4878B41303}"/>
                  </a:ext>
                </a:extLst>
              </p:cNvPr>
              <p:cNvSpPr/>
              <p:nvPr/>
            </p:nvSpPr>
            <p:spPr>
              <a:xfrm>
                <a:off x="1988325" y="4701320"/>
                <a:ext cx="8627423" cy="995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𝐵𝑎𝑙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𝑊𝑖𝑛𝑑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𝑘𝑡𝑠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14.1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𝑘𝑡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𝐵𝑎𝑙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𝑊𝑖𝑛𝑑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=28.2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9EE260-144F-D648-BC5A-3D4878B41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325" y="4701320"/>
                <a:ext cx="8627423" cy="995081"/>
              </a:xfrm>
              <a:prstGeom prst="rect">
                <a:avLst/>
              </a:prstGeom>
              <a:blipFill>
                <a:blip r:embed="rId2"/>
                <a:stretch>
                  <a:fillRect t="-74684" b="-11392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020561-AB5E-F53F-EA1A-5246CD407F82}"/>
              </a:ext>
            </a:extLst>
          </p:cNvPr>
          <p:cNvSpPr txBox="1">
            <a:spLocks/>
          </p:cNvSpPr>
          <p:nvPr/>
        </p:nvSpPr>
        <p:spPr>
          <a:xfrm>
            <a:off x="1204152" y="1447881"/>
            <a:ext cx="105654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dirty="0">
                <a:latin typeface="+mj-lt"/>
              </a:rPr>
              <a:t>Ο βαλλιστικός άνεμος δίνεται ότι είναι 10</a:t>
            </a:r>
            <a:r>
              <a:rPr lang="en-US" dirty="0">
                <a:latin typeface="+mj-lt"/>
              </a:rPr>
              <a:t>kts head</a:t>
            </a:r>
            <a:r>
              <a:rPr lang="el-GR" dirty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marL="0" indent="0" algn="just">
              <a:buNone/>
            </a:pPr>
            <a:r>
              <a:rPr lang="el-GR" dirty="0">
                <a:latin typeface="+mj-lt"/>
              </a:rPr>
              <a:t>Σύμφωνα με τη στήλη 4 του του πίνακα </a:t>
            </a:r>
            <a:r>
              <a:rPr lang="en-US" dirty="0">
                <a:latin typeface="+mj-lt"/>
              </a:rPr>
              <a:t>F</a:t>
            </a:r>
            <a:r>
              <a:rPr lang="el-GR" dirty="0">
                <a:latin typeface="+mj-lt"/>
              </a:rPr>
              <a:t>(Ι</a:t>
            </a:r>
            <a:r>
              <a:rPr lang="en-US" dirty="0">
                <a:latin typeface="+mj-lt"/>
              </a:rPr>
              <a:t>I</a:t>
            </a:r>
            <a:r>
              <a:rPr lang="el-GR" dirty="0">
                <a:latin typeface="+mj-lt"/>
              </a:rPr>
              <a:t>) για </a:t>
            </a:r>
            <a:r>
              <a:rPr lang="en-US" dirty="0" err="1">
                <a:latin typeface="+mj-lt"/>
              </a:rPr>
              <a:t>R</a:t>
            </a:r>
            <a:r>
              <a:rPr lang="en-US" baseline="-25000" dirty="0" err="1">
                <a:latin typeface="+mj-lt"/>
              </a:rPr>
              <a:t>firing</a:t>
            </a:r>
            <a:r>
              <a:rPr lang="el-GR" dirty="0">
                <a:latin typeface="+mj-lt"/>
              </a:rPr>
              <a:t> 11800</a:t>
            </a:r>
            <a:r>
              <a:rPr lang="en-US" dirty="0">
                <a:latin typeface="+mj-lt"/>
              </a:rPr>
              <a:t>m</a:t>
            </a:r>
            <a:r>
              <a:rPr lang="el-GR" dirty="0">
                <a:latin typeface="+mj-lt"/>
              </a:rPr>
              <a:t>, 1</a:t>
            </a:r>
            <a:r>
              <a:rPr lang="en-US" dirty="0">
                <a:latin typeface="+mj-lt"/>
              </a:rPr>
              <a:t>kt HEAD WIND </a:t>
            </a:r>
            <a:r>
              <a:rPr lang="el-GR" dirty="0">
                <a:latin typeface="+mj-lt"/>
              </a:rPr>
              <a:t>απαιτεί διόρθωση 14.1</a:t>
            </a:r>
            <a:r>
              <a:rPr lang="en-US" dirty="0">
                <a:latin typeface="+mj-lt"/>
              </a:rPr>
              <a:t>m</a:t>
            </a:r>
            <a:r>
              <a:rPr lang="el-GR" dirty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marL="0" indent="0" algn="just">
              <a:buNone/>
            </a:pPr>
            <a:r>
              <a:rPr lang="el-GR" dirty="0">
                <a:latin typeface="+mj-lt"/>
              </a:rPr>
              <a:t>Εξάλλου, η στήλη 4 του πίνακα </a:t>
            </a:r>
            <a:r>
              <a:rPr lang="en-US" dirty="0">
                <a:latin typeface="+mj-lt"/>
              </a:rPr>
              <a:t>F</a:t>
            </a:r>
            <a:r>
              <a:rPr lang="el-GR" dirty="0">
                <a:latin typeface="+mj-lt"/>
              </a:rPr>
              <a:t>(</a:t>
            </a:r>
            <a:r>
              <a:rPr lang="en-US" dirty="0">
                <a:latin typeface="+mj-lt"/>
              </a:rPr>
              <a:t>I</a:t>
            </a:r>
            <a:r>
              <a:rPr lang="el-GR" dirty="0">
                <a:latin typeface="+mj-lt"/>
              </a:rPr>
              <a:t>) δίνει για την ίδια απόσταση, ότι η επίδραση 1</a:t>
            </a:r>
            <a:r>
              <a:rPr lang="en-US" dirty="0">
                <a:latin typeface="+mj-lt"/>
              </a:rPr>
              <a:t>min</a:t>
            </a:r>
            <a:r>
              <a:rPr lang="el-GR" dirty="0">
                <a:latin typeface="+mj-lt"/>
              </a:rPr>
              <a:t> ύψωσης στην κάνη αντιστοιχεί σε 5</a:t>
            </a:r>
            <a:r>
              <a:rPr lang="en-US" dirty="0">
                <a:latin typeface="+mj-lt"/>
              </a:rPr>
              <a:t>m </a:t>
            </a:r>
            <a:r>
              <a:rPr lang="el-GR" dirty="0">
                <a:latin typeface="+mj-lt"/>
              </a:rPr>
              <a:t>σε εμβέλεια.</a:t>
            </a:r>
            <a:endParaRPr lang="en-US" dirty="0">
              <a:latin typeface="+mj-lt"/>
            </a:endParaRPr>
          </a:p>
          <a:p>
            <a:pPr marL="0" indent="0" algn="just">
              <a:buNone/>
            </a:pPr>
            <a:r>
              <a:rPr lang="el-GR" dirty="0">
                <a:latin typeface="+mj-lt"/>
              </a:rPr>
              <a:t>Συνεπώς, διόρθωση ύψωσης λόγω διαφοροποίησης από τον </a:t>
            </a:r>
            <a:r>
              <a:rPr lang="en-US" dirty="0">
                <a:latin typeface="+mj-lt"/>
              </a:rPr>
              <a:t>standard </a:t>
            </a:r>
            <a:r>
              <a:rPr lang="el-GR" dirty="0">
                <a:latin typeface="+mj-lt"/>
              </a:rPr>
              <a:t>βαλλιστικό άνεμο θα είναι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Content Placeholder 3">
                <a:extLst>
                  <a:ext uri="{FF2B5EF4-FFF2-40B4-BE49-F238E27FC236}">
                    <a16:creationId xmlns:a16="http://schemas.microsoft.com/office/drawing/2014/main" id="{EA716E03-95F0-3603-CF11-2D396762BC3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706490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10" name="Content Placeholder 3">
                <a:extLst>
                  <a:ext uri="{FF2B5EF4-FFF2-40B4-BE49-F238E27FC236}">
                    <a16:creationId xmlns:a16="http://schemas.microsoft.com/office/drawing/2014/main" id="{EA716E03-95F0-3603-CF11-2D396762BC3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706490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47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6DE484-C357-E043-910F-4AF42197B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2" t="9963" r="9135" b="47902"/>
          <a:stretch/>
        </p:blipFill>
        <p:spPr>
          <a:xfrm>
            <a:off x="1596999" y="288758"/>
            <a:ext cx="8998003" cy="595772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F279-370C-AA45-83C2-6DEF6C774D56}"/>
              </a:ext>
            </a:extLst>
          </p:cNvPr>
          <p:cNvSpPr/>
          <p:nvPr/>
        </p:nvSpPr>
        <p:spPr>
          <a:xfrm>
            <a:off x="4156132" y="1166373"/>
            <a:ext cx="496078" cy="4646421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074A4-E909-CB49-A3A0-5A1CD6CB4357}"/>
              </a:ext>
            </a:extLst>
          </p:cNvPr>
          <p:cNvSpPr/>
          <p:nvPr/>
        </p:nvSpPr>
        <p:spPr>
          <a:xfrm>
            <a:off x="1944805" y="5593363"/>
            <a:ext cx="2710639" cy="2160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9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C5121BD-807C-8E4E-BB34-15F285F00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8" t="9687" r="7921" b="46601"/>
          <a:stretch/>
        </p:blipFill>
        <p:spPr>
          <a:xfrm>
            <a:off x="1750627" y="-49428"/>
            <a:ext cx="8998003" cy="62405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3E43FC-09E6-9B43-9288-59B5C71F281E}"/>
              </a:ext>
            </a:extLst>
          </p:cNvPr>
          <p:cNvSpPr/>
          <p:nvPr/>
        </p:nvSpPr>
        <p:spPr>
          <a:xfrm>
            <a:off x="4110402" y="874987"/>
            <a:ext cx="1152000" cy="4864345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8668E-7FD6-6944-AF46-D8EE9171741D}"/>
              </a:ext>
            </a:extLst>
          </p:cNvPr>
          <p:cNvSpPr/>
          <p:nvPr/>
        </p:nvSpPr>
        <p:spPr>
          <a:xfrm>
            <a:off x="1878979" y="5510432"/>
            <a:ext cx="3386334" cy="22246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0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Content Placeholder 3">
                <a:extLst>
                  <a:ext uri="{FF2B5EF4-FFF2-40B4-BE49-F238E27FC236}">
                    <a16:creationId xmlns:a16="http://schemas.microsoft.com/office/drawing/2014/main" id="{87E1D5D1-77AA-94D3-A18F-40E33C65D9C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134985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10" name="Content Placeholder 3">
                <a:extLst>
                  <a:ext uri="{FF2B5EF4-FFF2-40B4-BE49-F238E27FC236}">
                    <a16:creationId xmlns:a16="http://schemas.microsoft.com/office/drawing/2014/main" id="{87E1D5D1-77AA-94D3-A18F-40E33C65D9C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134985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398B96-A113-6049-865F-967339565ADF}"/>
                  </a:ext>
                </a:extLst>
              </p:cNvPr>
              <p:cNvSpPr/>
              <p:nvPr/>
            </p:nvSpPr>
            <p:spPr>
              <a:xfrm>
                <a:off x="4905252" y="2464674"/>
                <a:ext cx="3189719" cy="1076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𝛵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𝛢</m:t>
                              </m:r>
                            </m:sub>
                          </m:sSub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1−0.38∙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6398B96-A113-6049-865F-967339565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52" y="2464674"/>
                <a:ext cx="3189719" cy="1076898"/>
              </a:xfrm>
              <a:prstGeom prst="rect">
                <a:avLst/>
              </a:prstGeom>
              <a:blipFill>
                <a:blip r:embed="rId8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D4C5CF-1BA1-DA9E-AE16-B17EACEDE877}"/>
              </a:ext>
            </a:extLst>
          </p:cNvPr>
          <p:cNvSpPr txBox="1">
            <a:spLocks/>
          </p:cNvSpPr>
          <p:nvPr/>
        </p:nvSpPr>
        <p:spPr>
          <a:xfrm>
            <a:off x="1217371" y="801507"/>
            <a:ext cx="105654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dirty="0">
                <a:latin typeface="+mj-lt"/>
              </a:rPr>
              <a:t>Γνωρίζω μόνο την θερμοκρασία στο επίπεδο της θάλασσα. Επειδή δε διατίθεται </a:t>
            </a:r>
            <a:r>
              <a:rPr lang="el-GR" dirty="0" err="1">
                <a:latin typeface="+mj-lt"/>
              </a:rPr>
              <a:t>μετεο</a:t>
            </a:r>
            <a:r>
              <a:rPr lang="el-GR" dirty="0">
                <a:latin typeface="+mj-lt"/>
              </a:rPr>
              <a:t>-βαλλιστικό σήμα και οι μετεωρολογικές συνθήκες διαφέρουν από τις κανονικές, θα υπολογίσω την βαλλιστική θερμοκρασία με χρήση του τύπου στη σελίδα 4 των πινάκων βολής: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69B5CD2-E074-B4B4-95AC-F887E8371D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7371" y="3429000"/>
                <a:ext cx="7756812" cy="331373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l-GR" sz="2400" dirty="0">
                    <a:latin typeface="+mj-lt"/>
                  </a:rPr>
                  <a:t>Στον παραπάνω τύπο</a:t>
                </a:r>
                <a:r>
                  <a:rPr lang="en-US" sz="2400" dirty="0">
                    <a:latin typeface="+mj-lt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+mj-lt"/>
                          </a:rPr>
                        </m:ctrlPr>
                      </m:sSubPr>
                      <m:e>
                        <m:r>
                          <a:rPr lang="el-GR" sz="2400" i="1">
                            <a:latin typeface="+mj-lt"/>
                          </a:rPr>
                          <m:t>𝛵</m:t>
                        </m:r>
                      </m:e>
                      <m:sub>
                        <m:r>
                          <a:rPr lang="el-GR" sz="2400" i="1">
                            <a:latin typeface="+mj-lt"/>
                          </a:rPr>
                          <m:t>𝛢</m:t>
                        </m:r>
                      </m:sub>
                    </m:sSub>
                  </m:oMath>
                </a14:m>
                <a:r>
                  <a:rPr lang="el-GR" sz="2400" dirty="0">
                    <a:latin typeface="+mj-lt"/>
                  </a:rPr>
                  <a:t>: η θερμοκρασία του αέρα σε </a:t>
                </a:r>
                <a:r>
                  <a:rPr lang="el-GR" sz="2400" baseline="30000" dirty="0" err="1">
                    <a:latin typeface="+mj-lt"/>
                  </a:rPr>
                  <a:t>ο</a:t>
                </a:r>
                <a:r>
                  <a:rPr lang="el-GR" sz="2400" dirty="0" err="1">
                    <a:latin typeface="+mj-lt"/>
                  </a:rPr>
                  <a:t>Κ</a:t>
                </a:r>
                <a:r>
                  <a:rPr lang="el-GR" sz="2400" dirty="0">
                    <a:latin typeface="+mj-lt"/>
                  </a:rPr>
                  <a:t> στο επίπεδο της θάλασσας. Λαμβάνεται από το θερμόμετρο ψυχρού (μέτρηση σε </a:t>
                </a:r>
                <a:r>
                  <a:rPr lang="el-GR" sz="2400" baseline="30000" dirty="0">
                    <a:latin typeface="+mj-lt"/>
                  </a:rPr>
                  <a:t>ο</a:t>
                </a:r>
                <a:r>
                  <a:rPr lang="en-US" sz="2400" dirty="0">
                    <a:latin typeface="+mj-lt"/>
                  </a:rPr>
                  <a:t>C</a:t>
                </a:r>
                <a:r>
                  <a:rPr lang="el-GR" sz="2400" dirty="0">
                    <a:latin typeface="+mj-lt"/>
                  </a:rPr>
                  <a:t>) προσθέτοντας 273.15.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+mj-lt"/>
                          </a:rPr>
                        </m:ctrlPr>
                      </m:sSubPr>
                      <m:e>
                        <m:r>
                          <a:rPr lang="el-GR" sz="2400" i="1">
                            <a:latin typeface="+mj-lt"/>
                          </a:rPr>
                          <m:t>𝛵</m:t>
                        </m:r>
                      </m:e>
                      <m:sub>
                        <m:r>
                          <a:rPr lang="el-GR" sz="2400" i="1">
                            <a:latin typeface="+mj-lt"/>
                          </a:rPr>
                          <m:t>𝛢</m:t>
                        </m:r>
                      </m:sub>
                    </m:sSub>
                    <m:r>
                      <a:rPr lang="el-GR" sz="2400" i="1">
                        <a:latin typeface="+mj-lt"/>
                      </a:rPr>
                      <m:t>=</m:t>
                    </m:r>
                    <m:r>
                      <a:rPr lang="el-GR" sz="2400">
                        <a:latin typeface="+mj-lt"/>
                      </a:rPr>
                      <m:t>21+ 273.15=294</m:t>
                    </m:r>
                    <m:r>
                      <a:rPr lang="en-US" sz="2400">
                        <a:latin typeface="+mj-lt"/>
                      </a:rPr>
                      <m:t>.15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+mj-lt"/>
                      </a:rPr>
                      <m:t>𝑟</m:t>
                    </m:r>
                  </m:oMath>
                </a14:m>
                <a:r>
                  <a:rPr lang="el-GR" sz="2400" dirty="0">
                    <a:latin typeface="+mj-lt"/>
                  </a:rPr>
                  <a:t>:  σχετική υγρασία του αέρα σε δεκαδική μορφή, συνεπώς 0.75</a:t>
                </a:r>
                <a:endParaRPr lang="en-US" sz="2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l-GR" sz="2400" i="1">
                        <a:latin typeface="+mj-lt"/>
                      </a:rPr>
                      <m:t>𝑃</m:t>
                    </m:r>
                  </m:oMath>
                </a14:m>
                <a:r>
                  <a:rPr lang="el-GR" sz="2400" dirty="0">
                    <a:latin typeface="+mj-lt"/>
                  </a:rPr>
                  <a:t>: πίεση, η οποία δίνεται 1002</a:t>
                </a:r>
                <a:r>
                  <a:rPr lang="en-US" sz="2400" dirty="0" err="1">
                    <a:latin typeface="+mj-lt"/>
                  </a:rPr>
                  <a:t>mBar</a:t>
                </a:r>
                <a:endParaRPr lang="el-GR" sz="2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l-GR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πίεση υδρατμών (σε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mBar</a:t>
                </a:r>
                <a:r>
                  <a:rPr lang="el-GR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 στη θερμοκρασία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𝛵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𝛢</m:t>
                        </m:r>
                      </m:sub>
                    </m:sSub>
                  </m:oMath>
                </a14:m>
                <a:r>
                  <a:rPr lang="el-GR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Οι τιμές του Ε σε σχέση με 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𝛵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𝛢</m:t>
                        </m:r>
                      </m:sub>
                    </m:sSub>
                  </m:oMath>
                </a14:m>
                <a:r>
                  <a:rPr lang="el-GR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δίνονται στον πίνακα 3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69B5CD2-E074-B4B4-95AC-F887E8371D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7371" y="3429000"/>
                <a:ext cx="7756812" cy="3313734"/>
              </a:xfrm>
              <a:blipFill>
                <a:blip r:embed="rId9"/>
                <a:stretch>
                  <a:fillRect l="-1146" t="-2299" r="-32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6E5C5C9-D4A3-2B26-11E4-1755B60E6AA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994" t="10672" r="20475" b="37925"/>
          <a:stretch/>
        </p:blipFill>
        <p:spPr>
          <a:xfrm>
            <a:off x="8829695" y="3003123"/>
            <a:ext cx="2953157" cy="37396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3257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A296DAF-94BA-264E-A73C-85181BD18877}"/>
              </a:ext>
            </a:extLst>
          </p:cNvPr>
          <p:cNvGraphicFramePr/>
          <p:nvPr/>
        </p:nvGraphicFramePr>
        <p:xfrm>
          <a:off x="1524000" y="198138"/>
          <a:ext cx="9144000" cy="665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B6D69D-9F7B-4243-9594-2BC88FFB13C4}"/>
                  </a:ext>
                </a:extLst>
              </p:cNvPr>
              <p:cNvSpPr/>
              <p:nvPr/>
            </p:nvSpPr>
            <p:spPr>
              <a:xfrm>
                <a:off x="7392297" y="6023400"/>
                <a:ext cx="3132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𝛦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𝛦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94.15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Κ</m:t>
                          </m:r>
                        </m:sub>
                      </m:sSub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24.794486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B6D69D-9F7B-4243-9594-2BC88FFB1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297" y="6023400"/>
                <a:ext cx="31320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7A02D1-5F86-DF40-86FF-50AC2D287A27}"/>
              </a:ext>
            </a:extLst>
          </p:cNvPr>
          <p:cNvCxnSpPr/>
          <p:nvPr/>
        </p:nvCxnSpPr>
        <p:spPr>
          <a:xfrm flipH="1">
            <a:off x="5622854" y="5088368"/>
            <a:ext cx="12960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6143C5-FE9C-6743-B3DF-9722ED9262BD}"/>
              </a:ext>
            </a:extLst>
          </p:cNvPr>
          <p:cNvCxnSpPr>
            <a:cxnSpLocks/>
          </p:cNvCxnSpPr>
          <p:nvPr/>
        </p:nvCxnSpPr>
        <p:spPr>
          <a:xfrm flipV="1">
            <a:off x="6918300" y="5082958"/>
            <a:ext cx="0" cy="46210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22CB32-CC41-8847-8D53-3D9C8599638B}"/>
              </a:ext>
            </a:extLst>
          </p:cNvPr>
          <p:cNvCxnSpPr>
            <a:cxnSpLocks/>
          </p:cNvCxnSpPr>
          <p:nvPr/>
        </p:nvCxnSpPr>
        <p:spPr>
          <a:xfrm flipH="1" flipV="1">
            <a:off x="6917748" y="5082958"/>
            <a:ext cx="636011" cy="929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51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E21FD8-114D-6C4B-A5F6-0C1B4FDC93EA}"/>
                  </a:ext>
                </a:extLst>
              </p:cNvPr>
              <p:cNvSpPr/>
              <p:nvPr/>
            </p:nvSpPr>
            <p:spPr>
              <a:xfrm>
                <a:off x="1928112" y="4281205"/>
                <a:ext cx="9144000" cy="917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𝐵𝑎𝑙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𝑇𝑒𝑚𝑝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296.24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−288.15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288.15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∙100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−66.0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%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𝐵𝑎𝑙𝑙𝑖𝑠𝑡𝑖𝑐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𝑣𝑎𝑟𝑖𝑎𝑡𝑖𝑜𝑛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E21FD8-114D-6C4B-A5F6-0C1B4FDC9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112" y="4281205"/>
                <a:ext cx="9144000" cy="917239"/>
              </a:xfrm>
              <a:prstGeom prst="rect">
                <a:avLst/>
              </a:prstGeom>
              <a:blipFill>
                <a:blip r:embed="rId2"/>
                <a:stretch>
                  <a:fillRect t="-64865" b="-10000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93F3BB2-20FF-B84F-89CE-76C94C934CE0}"/>
                  </a:ext>
                </a:extLst>
              </p:cNvPr>
              <p:cNvSpPr/>
              <p:nvPr/>
            </p:nvSpPr>
            <p:spPr>
              <a:xfrm>
                <a:off x="1604682" y="5423259"/>
                <a:ext cx="8982636" cy="5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𝐵𝑎𝑙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𝑇𝑒𝑚𝑝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=2.81∙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𝑦𝑖𝑒𝑙𝑑𝑠</m:t>
                          </m:r>
                        </m:e>
                      </m:groupCh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𝐵𝑎𝑙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𝑇𝑒𝑚𝑝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=−37.06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93F3BB2-20FF-B84F-89CE-76C94C934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682" y="5423259"/>
                <a:ext cx="8982636" cy="547329"/>
              </a:xfrm>
              <a:prstGeom prst="rect">
                <a:avLst/>
              </a:prstGeom>
              <a:blipFill>
                <a:blip r:embed="rId3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FBF3C3A-A863-AE00-83F3-60C6F9E9857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78100147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FBF3C3A-A863-AE00-83F3-60C6F9E9857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78100147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5" r:qs="rId6" r:cs="rId7"/>
              </a:graphicData>
            </a:graphic>
          </p:graphicFrame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D82AB6-2192-3E0C-0950-FFEBB7DB7951}"/>
              </a:ext>
            </a:extLst>
          </p:cNvPr>
          <p:cNvSpPr txBox="1">
            <a:spLocks/>
          </p:cNvSpPr>
          <p:nvPr/>
        </p:nvSpPr>
        <p:spPr>
          <a:xfrm>
            <a:off x="1217371" y="801507"/>
            <a:ext cx="105654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dirty="0">
                <a:latin typeface="+mj-lt"/>
              </a:rPr>
              <a:t>Σύμφωνα με τη στήλη </a:t>
            </a:r>
            <a:r>
              <a:rPr lang="en-US" dirty="0">
                <a:latin typeface="+mj-lt"/>
              </a:rPr>
              <a:t>7</a:t>
            </a:r>
            <a:r>
              <a:rPr lang="el-GR" dirty="0">
                <a:latin typeface="+mj-lt"/>
              </a:rPr>
              <a:t> του του πίνακα </a:t>
            </a:r>
            <a:r>
              <a:rPr lang="en-US" dirty="0">
                <a:latin typeface="+mj-lt"/>
              </a:rPr>
              <a:t>F</a:t>
            </a:r>
            <a:r>
              <a:rPr lang="el-GR" dirty="0">
                <a:latin typeface="+mj-lt"/>
              </a:rPr>
              <a:t>(Ι</a:t>
            </a:r>
            <a:r>
              <a:rPr lang="en-US" dirty="0">
                <a:latin typeface="+mj-lt"/>
              </a:rPr>
              <a:t>I</a:t>
            </a:r>
            <a:r>
              <a:rPr lang="el-GR" dirty="0">
                <a:latin typeface="+mj-lt"/>
              </a:rPr>
              <a:t>) για </a:t>
            </a:r>
            <a:r>
              <a:rPr lang="en-US" dirty="0" err="1">
                <a:latin typeface="+mj-lt"/>
              </a:rPr>
              <a:t>R</a:t>
            </a:r>
            <a:r>
              <a:rPr lang="en-US" baseline="-25000" dirty="0" err="1">
                <a:latin typeface="+mj-lt"/>
              </a:rPr>
              <a:t>firing</a:t>
            </a:r>
            <a:r>
              <a:rPr lang="el-GR" dirty="0">
                <a:latin typeface="+mj-lt"/>
              </a:rPr>
              <a:t> 11800</a:t>
            </a:r>
            <a:r>
              <a:rPr lang="en-US" dirty="0">
                <a:latin typeface="+mj-lt"/>
              </a:rPr>
              <a:t>m</a:t>
            </a:r>
            <a:r>
              <a:rPr lang="el-GR" dirty="0">
                <a:latin typeface="+mj-lt"/>
              </a:rPr>
              <a:t>, εάν η βαλλιστική θερμοκρασία κατά τα πυρά είναι αυξημένη κατά 1% από την </a:t>
            </a:r>
            <a:r>
              <a:rPr lang="en-US" dirty="0">
                <a:latin typeface="+mj-lt"/>
              </a:rPr>
              <a:t>standard </a:t>
            </a:r>
            <a:r>
              <a:rPr lang="el-GR" dirty="0">
                <a:latin typeface="+mj-lt"/>
              </a:rPr>
              <a:t>βαλλιστική θερμοκρασία, απαιτείται διόρθωση -66</a:t>
            </a:r>
            <a:r>
              <a:rPr lang="en-US" dirty="0">
                <a:latin typeface="+mj-lt"/>
              </a:rPr>
              <a:t>m</a:t>
            </a:r>
            <a:r>
              <a:rPr lang="el-GR" dirty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marL="0" indent="0" algn="just">
              <a:buNone/>
            </a:pPr>
            <a:r>
              <a:rPr lang="el-GR" dirty="0">
                <a:latin typeface="+mj-lt"/>
              </a:rPr>
              <a:t>Εξάλλου, η στήλη 4 του πίνακα </a:t>
            </a:r>
            <a:r>
              <a:rPr lang="en-US" dirty="0">
                <a:latin typeface="+mj-lt"/>
              </a:rPr>
              <a:t>F</a:t>
            </a:r>
            <a:r>
              <a:rPr lang="el-GR" dirty="0">
                <a:latin typeface="+mj-lt"/>
              </a:rPr>
              <a:t>(</a:t>
            </a:r>
            <a:r>
              <a:rPr lang="en-US" dirty="0">
                <a:latin typeface="+mj-lt"/>
              </a:rPr>
              <a:t>I</a:t>
            </a:r>
            <a:r>
              <a:rPr lang="el-GR" dirty="0">
                <a:latin typeface="+mj-lt"/>
              </a:rPr>
              <a:t>) δίνει για την ίδια απόσταση, ότι η επίδραση 1</a:t>
            </a:r>
            <a:r>
              <a:rPr lang="en-US" dirty="0">
                <a:latin typeface="+mj-lt"/>
              </a:rPr>
              <a:t>min</a:t>
            </a:r>
            <a:r>
              <a:rPr lang="el-GR" dirty="0">
                <a:latin typeface="+mj-lt"/>
              </a:rPr>
              <a:t> ύψωσης στην κάνη αντιστοιχεί σε 5</a:t>
            </a:r>
            <a:r>
              <a:rPr lang="en-US" dirty="0">
                <a:latin typeface="+mj-lt"/>
              </a:rPr>
              <a:t>m </a:t>
            </a:r>
            <a:r>
              <a:rPr lang="el-GR" dirty="0">
                <a:latin typeface="+mj-lt"/>
              </a:rPr>
              <a:t>σε εμβέλεια.</a:t>
            </a:r>
            <a:endParaRPr lang="en-US" dirty="0">
              <a:latin typeface="+mj-lt"/>
            </a:endParaRPr>
          </a:p>
          <a:p>
            <a:pPr marL="0" indent="0" algn="just">
              <a:buNone/>
            </a:pPr>
            <a:r>
              <a:rPr lang="el-GR" dirty="0">
                <a:latin typeface="+mj-lt"/>
              </a:rPr>
              <a:t>Συνεπώς, διόρθωση ύψωσης λόγω διαφοροποίησης από την </a:t>
            </a:r>
            <a:r>
              <a:rPr lang="en-US" dirty="0">
                <a:latin typeface="+mj-lt"/>
              </a:rPr>
              <a:t>standard </a:t>
            </a:r>
            <a:r>
              <a:rPr lang="el-GR" dirty="0">
                <a:latin typeface="+mj-lt"/>
              </a:rPr>
              <a:t>βαλλιστική θερμοκρασία θα είναι: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5630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6DE484-C357-E043-910F-4AF42197B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2" t="9963" r="9135" b="47902"/>
          <a:stretch/>
        </p:blipFill>
        <p:spPr>
          <a:xfrm>
            <a:off x="1524001" y="1"/>
            <a:ext cx="8998003" cy="595772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F279-370C-AA45-83C2-6DEF6C774D56}"/>
              </a:ext>
            </a:extLst>
          </p:cNvPr>
          <p:cNvSpPr/>
          <p:nvPr/>
        </p:nvSpPr>
        <p:spPr>
          <a:xfrm>
            <a:off x="5751550" y="877614"/>
            <a:ext cx="660827" cy="4646421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074A4-E909-CB49-A3A0-5A1CD6CB4357}"/>
              </a:ext>
            </a:extLst>
          </p:cNvPr>
          <p:cNvSpPr/>
          <p:nvPr/>
        </p:nvSpPr>
        <p:spPr>
          <a:xfrm>
            <a:off x="1874196" y="5301574"/>
            <a:ext cx="4538180" cy="22246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3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C5121BD-807C-8E4E-BB34-15F285F00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8" t="9687" r="7921" b="46601"/>
          <a:stretch/>
        </p:blipFill>
        <p:spPr>
          <a:xfrm>
            <a:off x="1750627" y="-49428"/>
            <a:ext cx="8998003" cy="62405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3E43FC-09E6-9B43-9288-59B5C71F281E}"/>
              </a:ext>
            </a:extLst>
          </p:cNvPr>
          <p:cNvSpPr/>
          <p:nvPr/>
        </p:nvSpPr>
        <p:spPr>
          <a:xfrm>
            <a:off x="4110403" y="874987"/>
            <a:ext cx="1154911" cy="4864345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8668E-7FD6-6944-AF46-D8EE9171741D}"/>
              </a:ext>
            </a:extLst>
          </p:cNvPr>
          <p:cNvSpPr/>
          <p:nvPr/>
        </p:nvSpPr>
        <p:spPr>
          <a:xfrm>
            <a:off x="1878979" y="5510432"/>
            <a:ext cx="3386334" cy="22246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0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59ED9DAE-193A-0554-075D-233AE36D25D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27562769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59ED9DAE-193A-0554-075D-233AE36D25D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27562769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A0C519-D044-4549-97F8-C7E966059027}"/>
                  </a:ext>
                </a:extLst>
              </p:cNvPr>
              <p:cNvSpPr/>
              <p:nvPr/>
            </p:nvSpPr>
            <p:spPr>
              <a:xfrm>
                <a:off x="1830629" y="4271893"/>
                <a:ext cx="9952224" cy="917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𝐵𝑎𝑙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𝑃𝑟𝑒𝑠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1002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𝑚𝐵𝑎𝑟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−1013.25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𝑚𝐵𝑎𝑟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1013.25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𝑚𝐵𝑎𝑟</m:t>
                              </m:r>
                            </m:den>
                          </m:f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∙100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−72.1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% 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𝐵𝑎𝑙𝑙𝑖𝑠𝑡𝑖𝑐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𝑣𝑎𝑟𝑖𝑎𝑡𝑖𝑜𝑛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A0C519-D044-4549-97F8-C7E966059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29" y="4271893"/>
                <a:ext cx="9952224" cy="917239"/>
              </a:xfrm>
              <a:prstGeom prst="rect">
                <a:avLst/>
              </a:prstGeom>
              <a:blipFill>
                <a:blip r:embed="rId8"/>
                <a:stretch>
                  <a:fillRect t="-67123" b="-10137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54ECFC-C325-1E4F-BF88-725197123E1A}"/>
                  </a:ext>
                </a:extLst>
              </p:cNvPr>
              <p:cNvSpPr/>
              <p:nvPr/>
            </p:nvSpPr>
            <p:spPr>
              <a:xfrm>
                <a:off x="5093156" y="5687161"/>
                <a:ext cx="31031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𝐵𝑎𝑙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𝑃𝑟𝑒𝑠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=−16.01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54ECFC-C325-1E4F-BF88-725197123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156" y="5687161"/>
                <a:ext cx="3103157" cy="400110"/>
              </a:xfrm>
              <a:prstGeom prst="rect">
                <a:avLst/>
              </a:prstGeom>
              <a:blipFill>
                <a:blip r:embed="rId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7841B7-1B6D-8233-EDB0-65CFCDB21241}"/>
              </a:ext>
            </a:extLst>
          </p:cNvPr>
          <p:cNvSpPr txBox="1">
            <a:spLocks/>
          </p:cNvSpPr>
          <p:nvPr/>
        </p:nvSpPr>
        <p:spPr>
          <a:xfrm>
            <a:off x="1217371" y="801507"/>
            <a:ext cx="105654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dirty="0">
                <a:latin typeface="+mj-lt"/>
              </a:rPr>
              <a:t>Σύμφωνα με τη στήλη </a:t>
            </a:r>
            <a:r>
              <a:rPr lang="en-US" dirty="0">
                <a:latin typeface="+mj-lt"/>
              </a:rPr>
              <a:t>8</a:t>
            </a:r>
            <a:r>
              <a:rPr lang="el-GR" dirty="0">
                <a:latin typeface="+mj-lt"/>
              </a:rPr>
              <a:t> του του πίνακα </a:t>
            </a:r>
            <a:r>
              <a:rPr lang="en-US" dirty="0">
                <a:latin typeface="+mj-lt"/>
              </a:rPr>
              <a:t>F</a:t>
            </a:r>
            <a:r>
              <a:rPr lang="el-GR" dirty="0">
                <a:latin typeface="+mj-lt"/>
              </a:rPr>
              <a:t>(Ι</a:t>
            </a:r>
            <a:r>
              <a:rPr lang="en-US" dirty="0">
                <a:latin typeface="+mj-lt"/>
              </a:rPr>
              <a:t>I</a:t>
            </a:r>
            <a:r>
              <a:rPr lang="el-GR" dirty="0">
                <a:latin typeface="+mj-lt"/>
              </a:rPr>
              <a:t>) για </a:t>
            </a:r>
            <a:r>
              <a:rPr lang="en-US" dirty="0" err="1">
                <a:latin typeface="+mj-lt"/>
              </a:rPr>
              <a:t>R</a:t>
            </a:r>
            <a:r>
              <a:rPr lang="en-US" baseline="-25000" dirty="0" err="1">
                <a:latin typeface="+mj-lt"/>
              </a:rPr>
              <a:t>firing</a:t>
            </a:r>
            <a:r>
              <a:rPr lang="el-GR" dirty="0">
                <a:latin typeface="+mj-lt"/>
              </a:rPr>
              <a:t> 11800</a:t>
            </a:r>
            <a:r>
              <a:rPr lang="en-US" dirty="0">
                <a:latin typeface="+mj-lt"/>
              </a:rPr>
              <a:t>m</a:t>
            </a:r>
            <a:r>
              <a:rPr lang="el-GR" dirty="0">
                <a:latin typeface="+mj-lt"/>
              </a:rPr>
              <a:t>, εάν η βαλλιστική πίεση κατά τα πυρά είναι μειωμένη κατά 1% από την </a:t>
            </a:r>
            <a:r>
              <a:rPr lang="en-US" dirty="0">
                <a:latin typeface="+mj-lt"/>
              </a:rPr>
              <a:t>standard </a:t>
            </a:r>
            <a:r>
              <a:rPr lang="el-GR" dirty="0">
                <a:latin typeface="+mj-lt"/>
              </a:rPr>
              <a:t>βαλλιστική π</a:t>
            </a:r>
            <a:r>
              <a:rPr lang="en-US" dirty="0" err="1">
                <a:latin typeface="+mj-lt"/>
              </a:rPr>
              <a:t>ί</a:t>
            </a:r>
            <a:r>
              <a:rPr lang="el-GR" dirty="0" err="1">
                <a:latin typeface="+mj-lt"/>
              </a:rPr>
              <a:t>εση</a:t>
            </a:r>
            <a:r>
              <a:rPr lang="el-GR" dirty="0">
                <a:latin typeface="+mj-lt"/>
              </a:rPr>
              <a:t> (η οποία στο επίπεδο της θάλασσας είναι 1013.25</a:t>
            </a:r>
            <a:r>
              <a:rPr lang="en-US" dirty="0" err="1">
                <a:latin typeface="+mj-lt"/>
              </a:rPr>
              <a:t>mBar</a:t>
            </a:r>
            <a:r>
              <a:rPr lang="en-US" dirty="0">
                <a:latin typeface="+mj-lt"/>
              </a:rPr>
              <a:t> </a:t>
            </a:r>
            <a:r>
              <a:rPr lang="el-GR" dirty="0">
                <a:latin typeface="+mj-lt"/>
              </a:rPr>
              <a:t>Βλ. παράγραφο 3</a:t>
            </a:r>
            <a:r>
              <a:rPr lang="en-US" dirty="0">
                <a:latin typeface="+mj-lt"/>
              </a:rPr>
              <a:t>h</a:t>
            </a:r>
            <a:r>
              <a:rPr lang="el-GR" dirty="0">
                <a:latin typeface="+mj-lt"/>
              </a:rPr>
              <a:t>), απαιτείται διόρθωση -72.1</a:t>
            </a:r>
            <a:r>
              <a:rPr lang="en-US" dirty="0">
                <a:latin typeface="+mj-lt"/>
              </a:rPr>
              <a:t>m</a:t>
            </a:r>
            <a:r>
              <a:rPr lang="el-GR" dirty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l-GR" dirty="0">
                <a:latin typeface="+mj-lt"/>
              </a:rPr>
              <a:t>Συνεπώς, διόρθωση ύψωσης λόγω διαφοροποίησης από την </a:t>
            </a:r>
            <a:r>
              <a:rPr lang="en-US" dirty="0">
                <a:latin typeface="+mj-lt"/>
              </a:rPr>
              <a:t>standard </a:t>
            </a:r>
            <a:r>
              <a:rPr lang="el-GR" dirty="0">
                <a:latin typeface="+mj-lt"/>
              </a:rPr>
              <a:t>βαλλιστική πίεση θα είναι: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4349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6DE484-C357-E043-910F-4AF42197B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2" t="9963" r="9135" b="47902"/>
          <a:stretch/>
        </p:blipFill>
        <p:spPr>
          <a:xfrm>
            <a:off x="1524001" y="1"/>
            <a:ext cx="8998003" cy="595772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F279-370C-AA45-83C2-6DEF6C774D56}"/>
              </a:ext>
            </a:extLst>
          </p:cNvPr>
          <p:cNvSpPr/>
          <p:nvPr/>
        </p:nvSpPr>
        <p:spPr>
          <a:xfrm>
            <a:off x="6422842" y="877614"/>
            <a:ext cx="684000" cy="4646421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074A4-E909-CB49-A3A0-5A1CD6CB4357}"/>
              </a:ext>
            </a:extLst>
          </p:cNvPr>
          <p:cNvSpPr/>
          <p:nvPr/>
        </p:nvSpPr>
        <p:spPr>
          <a:xfrm>
            <a:off x="1874196" y="5301574"/>
            <a:ext cx="5232646" cy="22246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0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448206CF-18A2-DC0D-9BB1-939E2D05E3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21"/>
          <a:stretch/>
        </p:blipFill>
        <p:spPr bwMode="auto">
          <a:xfrm>
            <a:off x="342753" y="887346"/>
            <a:ext cx="6323518" cy="560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19DFC4-01C2-9E94-9F04-0B5BD0DE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09100" cy="1325563"/>
          </a:xfrm>
        </p:spPr>
        <p:txBody>
          <a:bodyPr>
            <a:normAutofit/>
          </a:bodyPr>
          <a:lstStyle/>
          <a:p>
            <a:r>
              <a:rPr lang="el-GR" sz="3600" dirty="0"/>
              <a:t>ΔΟΜΗ ΜΑΘΗΜΑΤΟΣ</a:t>
            </a:r>
            <a:endParaRPr lang="en-GR" sz="36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D704084-6322-E299-A3E1-0D4670E0F703}"/>
              </a:ext>
            </a:extLst>
          </p:cNvPr>
          <p:cNvSpPr/>
          <p:nvPr/>
        </p:nvSpPr>
        <p:spPr>
          <a:xfrm>
            <a:off x="9311547" y="-1"/>
            <a:ext cx="2839916" cy="6857999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ΠΙΝΑΚΕΣ ΒΟΛΗΣ</a:t>
            </a:r>
            <a:endParaRPr lang="en-GR" sz="14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n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Έ</a:t>
            </a: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ννοια και χρησιμότητα</a:t>
            </a:r>
            <a:endParaRPr lang="en-GR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Επίδραση παραμέτρων στην τροχιά</a:t>
            </a:r>
            <a:endParaRPr lang="en-GR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Γεωμετρία βολής και τροχιά</a:t>
            </a: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Ασκήσεις</a:t>
            </a:r>
            <a:endParaRPr lang="en-GR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R" sz="1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NAVAL ARTILLERY SYSTEM SETTING PHASES</a:t>
            </a: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l-GR" sz="1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Παραλληλ</a:t>
            </a:r>
            <a:r>
              <a:rPr lang="en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ό</a:t>
            </a:r>
            <a:r>
              <a:rPr lang="el-GR" sz="1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τητα</a:t>
            </a: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LOF-LOS, </a:t>
            </a: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επιπέδων έδρασης</a:t>
            </a:r>
            <a:endParaRPr lang="en-GR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Ευθυγραμμίσεις</a:t>
            </a:r>
            <a:endParaRPr lang="en-GR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Καθιζήσεις</a:t>
            </a:r>
            <a:endParaRPr lang="en-GR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Παραλληλισμός</a:t>
            </a: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Στάδια ρύθμισης ΠΒ</a:t>
            </a: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Βρόχος εμπλοκής</a:t>
            </a: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Στάδια πυρών</a:t>
            </a:r>
            <a:endParaRPr lang="en-GR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ΤΥΠΟΛΟΓΙΑ ΠΥΡΩΝ</a:t>
            </a:r>
            <a:endParaRPr lang="en-GR" sz="14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671513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Πυρά Α/Α</a:t>
            </a:r>
          </a:p>
          <a:p>
            <a:pPr marL="671513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Πυρά Α/Ε</a:t>
            </a:r>
          </a:p>
          <a:p>
            <a:pPr marL="671513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Βολή Φωτιστικών</a:t>
            </a:r>
          </a:p>
          <a:p>
            <a:pPr marL="671513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Ν. Βομβαρδισμός</a:t>
            </a:r>
          </a:p>
          <a:p>
            <a:pPr marL="671513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Κριτήρια επιλογής τύπου αναλόγως στόχου- τακτικής κατάστασης</a:t>
            </a:r>
            <a:endParaRPr lang="en-GR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R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4833868-D160-0531-EE40-1708FC495238}"/>
              </a:ext>
            </a:extLst>
          </p:cNvPr>
          <p:cNvSpPr/>
          <p:nvPr/>
        </p:nvSpPr>
        <p:spPr>
          <a:xfrm>
            <a:off x="6185452" y="0"/>
            <a:ext cx="3098021" cy="6857999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ΕΙΣΑΓΩΓΗ</a:t>
            </a:r>
          </a:p>
          <a:p>
            <a:pPr marL="419513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Γνωριμία</a:t>
            </a:r>
          </a:p>
          <a:p>
            <a:pPr marL="419513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Επεξήγηση διαγράμματος ύλης </a:t>
            </a:r>
          </a:p>
          <a:p>
            <a:pPr marL="419513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Διαπίστωση επιπέδου γνώσεων</a:t>
            </a:r>
            <a:endParaRPr lang="en-GR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ΕΠΑΝΑΛΗΨΗ ΒΛΗΤΙΚΗΣ</a:t>
            </a:r>
            <a:endParaRPr lang="en-GR" sz="14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n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Έ</a:t>
            </a:r>
            <a:r>
              <a:rPr lang="el-GR" sz="1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λεγχος</a:t>
            </a: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γνώσεων</a:t>
            </a: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Υπενθύμιση βασικών εννοιών</a:t>
            </a:r>
            <a:endParaRPr lang="en-GR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ΕΞΕΛΙΞΗ ΠΥΡΟΒΟΛΙΚΗΣ</a:t>
            </a:r>
            <a:endParaRPr lang="en-GR" sz="14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Εξέλιξη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en-US" sz="1400" baseline="-25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firing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και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sz="1400" baseline="-25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hit</a:t>
            </a:r>
            <a:endParaRPr lang="en-GR" sz="1400" baseline="-25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Αλληλεπίδραση ναυτικού πυροβολικού και ναυπηγικής</a:t>
            </a: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Το πρόβλημα του πυροβολικού</a:t>
            </a: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Παράμετροι αποτελεσματικότητας πυρών-ικανότητα </a:t>
            </a:r>
            <a:r>
              <a:rPr lang="el-GR" sz="1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Αξκού</a:t>
            </a:r>
            <a:r>
              <a:rPr lang="el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ΠΒ</a:t>
            </a:r>
            <a:endParaRPr lang="en-GR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KPIs</a:t>
            </a:r>
            <a:endParaRPr lang="en-GR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n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Central Fire Control Elements</a:t>
            </a: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n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Modern Navy</a:t>
            </a:r>
          </a:p>
          <a:p>
            <a:pPr marL="100013" indent="-214313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ΣΤΟΙΧΕΙΑ ΔΙΕΥΘΥΝΣΗΣ ΒΟΛΗΣ</a:t>
            </a:r>
            <a:endParaRPr lang="en-GR" sz="14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n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Detect to engage sequence</a:t>
            </a:r>
          </a:p>
          <a:p>
            <a:pPr marL="421200" lvl="1" indent="-214313">
              <a:buFont typeface="Courier New" panose="02070309020205020404" pitchFamily="49" charset="0"/>
              <a:buChar char="o"/>
            </a:pPr>
            <a:r>
              <a:rPr lang="en-GR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Fire control operation phases</a:t>
            </a:r>
          </a:p>
          <a:p>
            <a:pPr algn="ctr"/>
            <a:endParaRPr lang="en-GR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8A984E8-B2BF-1524-7F2F-12425E8B3520}"/>
              </a:ext>
            </a:extLst>
          </p:cNvPr>
          <p:cNvSpPr/>
          <p:nvPr/>
        </p:nvSpPr>
        <p:spPr>
          <a:xfrm>
            <a:off x="9458726" y="1815737"/>
            <a:ext cx="2733274" cy="240076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86ECE5-6BDB-5DDA-8216-3B39F24C5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53" y="2212909"/>
            <a:ext cx="2120347" cy="1004189"/>
          </a:xfrm>
          <a:prstGeom prst="rect">
            <a:avLst/>
          </a:prstGeom>
          <a:scene3d>
            <a:camera prst="orthographicFront">
              <a:rot lat="1740000" lon="30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617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C5121BD-807C-8E4E-BB34-15F285F00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8" t="9687" r="7921" b="46601"/>
          <a:stretch/>
        </p:blipFill>
        <p:spPr>
          <a:xfrm>
            <a:off x="1742744" y="202820"/>
            <a:ext cx="8998003" cy="62405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3E43FC-09E6-9B43-9288-59B5C71F281E}"/>
              </a:ext>
            </a:extLst>
          </p:cNvPr>
          <p:cNvSpPr/>
          <p:nvPr/>
        </p:nvSpPr>
        <p:spPr>
          <a:xfrm>
            <a:off x="4101777" y="1125108"/>
            <a:ext cx="1154911" cy="486536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8668E-7FD6-6944-AF46-D8EE9171741D}"/>
              </a:ext>
            </a:extLst>
          </p:cNvPr>
          <p:cNvSpPr/>
          <p:nvPr/>
        </p:nvSpPr>
        <p:spPr>
          <a:xfrm>
            <a:off x="1870353" y="5774476"/>
            <a:ext cx="3384000" cy="2160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24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Content Placeholder 3">
                <a:extLst>
                  <a:ext uri="{FF2B5EF4-FFF2-40B4-BE49-F238E27FC236}">
                    <a16:creationId xmlns:a16="http://schemas.microsoft.com/office/drawing/2014/main" id="{49BC21D8-C8B0-307B-5CB9-AAFA1CE88A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12715032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3" name="Content Placeholder 3">
                <a:extLst>
                  <a:ext uri="{FF2B5EF4-FFF2-40B4-BE49-F238E27FC236}">
                    <a16:creationId xmlns:a16="http://schemas.microsoft.com/office/drawing/2014/main" id="{49BC21D8-C8B0-307B-5CB9-AAFA1CE88A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12715032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AFA6D11-6757-8348-94CE-18E31832A3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8243" y="1978154"/>
            <a:ext cx="3655266" cy="4730342"/>
          </a:xfrm>
          <a:prstGeom prst="rect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92FFD3-080C-BB45-920C-2B006842B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42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200" dirty="0">
                <a:latin typeface="+mj-lt"/>
              </a:rPr>
              <a:t>Ο τύπος των βλημάτων που χρησιμοποιώ είναι </a:t>
            </a:r>
            <a:r>
              <a:rPr lang="en-US" sz="3200" dirty="0">
                <a:latin typeface="+mj-lt"/>
              </a:rPr>
              <a:t>Mod</a:t>
            </a:r>
            <a:r>
              <a:rPr lang="el-GR" sz="3200" dirty="0">
                <a:latin typeface="+mj-lt"/>
              </a:rPr>
              <a:t> 79 </a:t>
            </a:r>
            <a:r>
              <a:rPr lang="en-US" sz="3200" dirty="0">
                <a:latin typeface="+mj-lt"/>
              </a:rPr>
              <a:t>HE</a:t>
            </a:r>
            <a:r>
              <a:rPr lang="el-GR" sz="3200" dirty="0">
                <a:latin typeface="+mj-lt"/>
              </a:rPr>
              <a:t> πλήρους γόμωσης, με κρουστικό Π/Σ. </a:t>
            </a:r>
            <a:endParaRPr lang="en-GR" sz="3200" dirty="0">
              <a:latin typeface="+mj-lt"/>
            </a:endParaRP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83E00368-E516-BE4A-B2A7-0C58D450369A}"/>
              </a:ext>
            </a:extLst>
          </p:cNvPr>
          <p:cNvSpPr/>
          <p:nvPr/>
        </p:nvSpPr>
        <p:spPr>
          <a:xfrm>
            <a:off x="1561323" y="2477095"/>
            <a:ext cx="6470936" cy="3420467"/>
          </a:xfrm>
          <a:prstGeom prst="wedgeEllipseCallout">
            <a:avLst>
              <a:gd name="adj1" fmla="val 58502"/>
              <a:gd name="adj2" fmla="val -4083"/>
            </a:avLst>
          </a:prstGeom>
          <a:noFill/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FB781A-F8FC-424B-9339-555DFD8BC5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9149" b="39840"/>
          <a:stretch/>
        </p:blipFill>
        <p:spPr>
          <a:xfrm>
            <a:off x="1561323" y="2477096"/>
            <a:ext cx="6452274" cy="3420467"/>
          </a:xfrm>
          <a:prstGeom prst="ellipse">
            <a:avLst/>
          </a:prstGeom>
          <a:ln w="190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91668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CD8EB98-3CFD-1FAD-1287-05F2875DED8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4137823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CD8EB98-3CFD-1FAD-1287-05F2875DED8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4137823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F542B-A346-F748-8D63-3020B8A7B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679346"/>
            <a:ext cx="10755085" cy="36307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latin typeface="+mj-lt"/>
              </a:rPr>
              <a:t>Σύμφωνα με τη σελίδα 1 των πινάκων βολής, όταν βάλλονται βλήματα με κρουστικό Π/Σ (</a:t>
            </a:r>
            <a:r>
              <a:rPr lang="en-US" dirty="0">
                <a:latin typeface="+mj-lt"/>
              </a:rPr>
              <a:t>PD</a:t>
            </a:r>
            <a:r>
              <a:rPr lang="el-GR" dirty="0">
                <a:latin typeface="+mj-lt"/>
              </a:rPr>
              <a:t>-</a:t>
            </a:r>
            <a:r>
              <a:rPr lang="en-US" dirty="0">
                <a:latin typeface="+mj-lt"/>
              </a:rPr>
              <a:t>Point Detonated</a:t>
            </a:r>
            <a:r>
              <a:rPr lang="el-GR" dirty="0">
                <a:latin typeface="+mj-lt"/>
              </a:rPr>
              <a:t>) απαιτείται διόρθωση ισοδύναμης πίεσης -1.97%. Με άλλα, λόγια, η διόρθωση ύψωσης λόγω τύπου βλήματος, είναι ίση με αυτή που θα προκαλούσε βαλλιστική πίεση κατά 1.97% χαμηλότερη από την </a:t>
            </a:r>
            <a:r>
              <a:rPr lang="en-US" dirty="0">
                <a:latin typeface="+mj-lt"/>
              </a:rPr>
              <a:t>standard</a:t>
            </a:r>
            <a:r>
              <a:rPr lang="el-GR" dirty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marL="0" indent="0" algn="just">
              <a:buNone/>
            </a:pPr>
            <a:r>
              <a:rPr lang="el-GR" dirty="0">
                <a:latin typeface="+mj-lt"/>
              </a:rPr>
              <a:t>Συνεπώς, διόρθωση ύψωσης λόγω διαφοροποίησης από τον </a:t>
            </a:r>
            <a:r>
              <a:rPr lang="en-US" dirty="0">
                <a:latin typeface="+mj-lt"/>
              </a:rPr>
              <a:t>standard </a:t>
            </a:r>
            <a:r>
              <a:rPr lang="el-GR" dirty="0">
                <a:latin typeface="+mj-lt"/>
              </a:rPr>
              <a:t>τύπο βλήματος θα είναι: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54ECFC-C325-1E4F-BF88-725197123E1A}"/>
                  </a:ext>
                </a:extLst>
              </p:cNvPr>
              <p:cNvSpPr/>
              <p:nvPr/>
            </p:nvSpPr>
            <p:spPr>
              <a:xfrm>
                <a:off x="4149644" y="5578166"/>
                <a:ext cx="4589398" cy="639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𝑦𝑖𝑒𝑙𝑑𝑠</m:t>
                          </m:r>
                        </m:e>
                      </m:groupCh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𝑃𝑟𝑜𝑗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𝑇𝑦𝑝𝑒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=−28.40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54ECFC-C325-1E4F-BF88-725197123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644" y="5578166"/>
                <a:ext cx="4589398" cy="639599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D62B59-C852-C748-8453-36C1A9516B2C}"/>
                  </a:ext>
                </a:extLst>
              </p:cNvPr>
              <p:cNvSpPr/>
              <p:nvPr/>
            </p:nvSpPr>
            <p:spPr>
              <a:xfrm>
                <a:off x="1524000" y="4138465"/>
                <a:ext cx="9143999" cy="1082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𝑃𝑟𝑜𝑗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𝑇𝑦𝑝𝑒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−1.97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−72.1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% 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𝐵𝑎𝑙𝑙𝑖𝑠𝑡𝑖𝑐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𝑣𝑎𝑟𝑖𝑎𝑡𝑖𝑜𝑛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D62B59-C852-C748-8453-36C1A9516B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138465"/>
                <a:ext cx="9143999" cy="1082219"/>
              </a:xfrm>
              <a:prstGeom prst="rect">
                <a:avLst/>
              </a:prstGeom>
              <a:blipFill>
                <a:blip r:embed="rId9"/>
                <a:stretch>
                  <a:fillRect t="-65116" b="-102326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138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6E710D5-F470-2EB0-CCB4-BA96660C05E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24845487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6E710D5-F470-2EB0-CCB4-BA96660C05E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24845487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F542B-A346-F748-8D63-3020B8A7B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526" y="726861"/>
            <a:ext cx="10071463" cy="3630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Ό</a:t>
            </a:r>
            <a:r>
              <a:rPr lang="el-GR" dirty="0">
                <a:latin typeface="+mj-lt"/>
              </a:rPr>
              <a:t>πως φαίνεται στο σχήμα, το βλήμα έχει στο </a:t>
            </a:r>
            <a:r>
              <a:rPr lang="en-US" dirty="0">
                <a:latin typeface="+mj-lt"/>
              </a:rPr>
              <a:t>weight marking zone </a:t>
            </a:r>
            <a:r>
              <a:rPr lang="el-GR" dirty="0">
                <a:latin typeface="+mj-lt"/>
              </a:rPr>
              <a:t>του, 2 τετραγωνάκια. 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l-GR" dirty="0">
                <a:latin typeface="+mj-lt"/>
              </a:rPr>
              <a:t>Σύμφωνα με τη στήλη 11 του πίνακα </a:t>
            </a:r>
            <a:r>
              <a:rPr lang="en-US" dirty="0">
                <a:latin typeface="+mj-lt"/>
              </a:rPr>
              <a:t>F</a:t>
            </a:r>
            <a:r>
              <a:rPr lang="el-GR" dirty="0">
                <a:latin typeface="+mj-lt"/>
              </a:rPr>
              <a:t> (</a:t>
            </a:r>
            <a:r>
              <a:rPr lang="en-US" dirty="0">
                <a:latin typeface="+mj-lt"/>
              </a:rPr>
              <a:t>II</a:t>
            </a:r>
            <a:r>
              <a:rPr lang="el-GR" dirty="0">
                <a:latin typeface="+mj-lt"/>
              </a:rPr>
              <a:t>) για </a:t>
            </a:r>
            <a:r>
              <a:rPr lang="en-US" dirty="0" err="1">
                <a:latin typeface="+mj-lt"/>
              </a:rPr>
              <a:t>R</a:t>
            </a:r>
            <a:r>
              <a:rPr lang="en-US" baseline="-25000" dirty="0" err="1">
                <a:latin typeface="+mj-lt"/>
              </a:rPr>
              <a:t>firing</a:t>
            </a:r>
            <a:r>
              <a:rPr lang="el-GR" dirty="0">
                <a:latin typeface="+mj-lt"/>
              </a:rPr>
              <a:t> 11800</a:t>
            </a:r>
            <a:r>
              <a:rPr lang="en-US" dirty="0">
                <a:latin typeface="+mj-lt"/>
              </a:rPr>
              <a:t>m </a:t>
            </a:r>
            <a:r>
              <a:rPr lang="el-GR" dirty="0">
                <a:latin typeface="+mj-lt"/>
              </a:rPr>
              <a:t>, ένα επιπλέον τετράγωνο μάζας, απαιτεί διόρθωση -83</a:t>
            </a:r>
            <a:r>
              <a:rPr lang="en-US" dirty="0">
                <a:latin typeface="+mj-lt"/>
              </a:rPr>
              <a:t>m</a:t>
            </a:r>
            <a:r>
              <a:rPr lang="el-GR" dirty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l-GR" dirty="0">
                <a:latin typeface="+mj-lt"/>
              </a:rPr>
              <a:t>Εξάλλου, η στήλη 4 του πίνακα </a:t>
            </a:r>
            <a:r>
              <a:rPr lang="en-US" dirty="0">
                <a:latin typeface="+mj-lt"/>
              </a:rPr>
              <a:t>F</a:t>
            </a:r>
            <a:r>
              <a:rPr lang="el-GR" dirty="0">
                <a:latin typeface="+mj-lt"/>
              </a:rPr>
              <a:t>(</a:t>
            </a:r>
            <a:r>
              <a:rPr lang="en-US" dirty="0">
                <a:latin typeface="+mj-lt"/>
              </a:rPr>
              <a:t>I</a:t>
            </a:r>
            <a:r>
              <a:rPr lang="el-GR" dirty="0">
                <a:latin typeface="+mj-lt"/>
              </a:rPr>
              <a:t>) δίνει για την ίδια απόσταση, ότι η επίδραση 1</a:t>
            </a:r>
            <a:r>
              <a:rPr lang="en-US" dirty="0">
                <a:latin typeface="+mj-lt"/>
              </a:rPr>
              <a:t>min</a:t>
            </a:r>
            <a:r>
              <a:rPr lang="el-GR" dirty="0">
                <a:latin typeface="+mj-lt"/>
              </a:rPr>
              <a:t> ύψωσης στην κάνη αντιστοιχεί σε 5</a:t>
            </a:r>
            <a:r>
              <a:rPr lang="en-US" dirty="0">
                <a:latin typeface="+mj-lt"/>
              </a:rPr>
              <a:t>m </a:t>
            </a:r>
            <a:r>
              <a:rPr lang="el-GR" dirty="0">
                <a:latin typeface="+mj-lt"/>
              </a:rPr>
              <a:t>σε εμβέλεια.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l-GR" dirty="0">
                <a:latin typeface="+mj-lt"/>
              </a:rPr>
              <a:t>Συνεπώς, διόρθωση ύψωσης λόγω διαφοροποίησης από τον </a:t>
            </a:r>
            <a:r>
              <a:rPr lang="en-US" dirty="0">
                <a:latin typeface="+mj-lt"/>
              </a:rPr>
              <a:t>standard </a:t>
            </a:r>
            <a:r>
              <a:rPr lang="el-GR" dirty="0">
                <a:latin typeface="+mj-lt"/>
              </a:rPr>
              <a:t>μάζα βλήματος θα είναι: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54ECFC-C325-1E4F-BF88-725197123E1A}"/>
                  </a:ext>
                </a:extLst>
              </p:cNvPr>
              <p:cNvSpPr/>
              <p:nvPr/>
            </p:nvSpPr>
            <p:spPr>
              <a:xfrm>
                <a:off x="4137714" y="5634751"/>
                <a:ext cx="4332340" cy="639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𝑦𝑖𝑒𝑙𝑑𝑠</m:t>
                              </m:r>
                            </m:e>
                          </m:groupChr>
                        </m:e>
                      </m:box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𝑃𝑟𝑜𝑗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𝑀𝑎𝑠𝑠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=−16.6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54ECFC-C325-1E4F-BF88-725197123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714" y="5634751"/>
                <a:ext cx="4332340" cy="639599"/>
              </a:xfrm>
              <a:prstGeom prst="rect">
                <a:avLst/>
              </a:prstGeom>
              <a:blipFill>
                <a:blip r:embed="rId8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3BF15C3-B971-2A45-98F2-27BC8516CAA1}"/>
              </a:ext>
            </a:extLst>
          </p:cNvPr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17" b="96462" l="5000" r="45000">
                        <a14:foregroundMark x1="22500" y1="7783" x2="22500" y2="7783"/>
                        <a14:foregroundMark x1="20625" y1="4717" x2="20625" y2="4717"/>
                        <a14:foregroundMark x1="12500" y1="96462" x2="12500" y2="96462"/>
                        <a14:foregroundMark x1="11250" y1="47170" x2="11250" y2="47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812390" y="406883"/>
            <a:ext cx="1330261" cy="645111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52BFEC-C4E2-0F4D-84ED-7B0B47501113}"/>
              </a:ext>
            </a:extLst>
          </p:cNvPr>
          <p:cNvCxnSpPr>
            <a:cxnSpLocks/>
          </p:cNvCxnSpPr>
          <p:nvPr/>
        </p:nvCxnSpPr>
        <p:spPr>
          <a:xfrm>
            <a:off x="4137714" y="1267097"/>
            <a:ext cx="6991840" cy="248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FEAE47-1FCA-6E4B-AEAF-38DA6DAF7C66}"/>
                  </a:ext>
                </a:extLst>
              </p:cNvPr>
              <p:cNvSpPr/>
              <p:nvPr/>
            </p:nvSpPr>
            <p:spPr>
              <a:xfrm>
                <a:off x="3048164" y="4504207"/>
                <a:ext cx="6095672" cy="988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𝑃𝑟𝑜𝑗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𝑀𝑎𝑠𝑠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𝑠𝑞𝑢𝑎𝑟𝑒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−83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𝑠𝑞𝑢𝑎𝑟𝑒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FEAE47-1FCA-6E4B-AEAF-38DA6DAF7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64" y="4504207"/>
                <a:ext cx="6095672" cy="988604"/>
              </a:xfrm>
              <a:prstGeom prst="rect">
                <a:avLst/>
              </a:prstGeom>
              <a:blipFill>
                <a:blip r:embed="rId11"/>
                <a:stretch>
                  <a:fillRect t="-73418" b="-11392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557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1D78E-2727-3B46-BA47-F24B57CD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Τελικ</a:t>
            </a:r>
            <a:r>
              <a:rPr lang="en-US" dirty="0"/>
              <a:t>ή</a:t>
            </a:r>
            <a:r>
              <a:rPr lang="el-GR" dirty="0"/>
              <a:t> διόρθωση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81F11-D326-1E44-B0C7-402F156C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3" y="1600201"/>
            <a:ext cx="11273246" cy="1529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latin typeface="+mj-lt"/>
              </a:rPr>
              <a:t>Συνεπώς, η συνολική διόρθωση που θα εισάγει καθ ’ύψωση το τακτικό σύστημα στην κάνη του ΠΒ είναι: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0055F00-A605-634A-99CC-90D5CA90ECC8}"/>
                  </a:ext>
                </a:extLst>
              </p:cNvPr>
              <p:cNvSpPr/>
              <p:nvPr/>
            </p:nvSpPr>
            <p:spPr>
              <a:xfrm>
                <a:off x="0" y="2866548"/>
                <a:ext cx="12192000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𝐵𝑎𝑙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𝑊𝑖𝑛𝑑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𝐵𝑎𝑙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𝑇𝑒𝑚𝑝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𝐵𝑎𝑙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𝑃𝑟𝑒𝑠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𝑃𝑟𝑜𝑗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𝑇𝑦𝑝𝑒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𝑃𝑟𝑜𝑗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𝑀𝑎𝑠𝑠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0055F00-A605-634A-99CC-90D5CA90E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66548"/>
                <a:ext cx="12192000" cy="491417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277047-6926-8645-9BA2-5AA34CE8EA2D}"/>
                  </a:ext>
                </a:extLst>
              </p:cNvPr>
              <p:cNvSpPr txBox="1"/>
              <p:nvPr/>
            </p:nvSpPr>
            <p:spPr>
              <a:xfrm>
                <a:off x="0" y="3817326"/>
                <a:ext cx="12192000" cy="601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=−50.4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+28.2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−37.06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−16.01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−28.40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−16.6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𝑚𝑖𝑛</m:t>
                      </m:r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𝑦𝑖𝑒𝑙𝑑𝑠</m:t>
                              </m:r>
                            </m:e>
                          </m:groupChr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277047-6926-8645-9BA2-5AA34CE8E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7326"/>
                <a:ext cx="12192000" cy="601318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B42E6E3-2448-A140-99CD-97193E19A3C1}"/>
                  </a:ext>
                </a:extLst>
              </p:cNvPr>
              <p:cNvSpPr/>
              <p:nvPr/>
            </p:nvSpPr>
            <p:spPr>
              <a:xfrm>
                <a:off x="3306903" y="4878005"/>
                <a:ext cx="55781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=−120.27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B42E6E3-2448-A140-99CD-97193E19A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903" y="4878005"/>
                <a:ext cx="5578194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240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>
            <a:extLst>
              <a:ext uri="{FF2B5EF4-FFF2-40B4-BE49-F238E27FC236}">
                <a16:creationId xmlns:a16="http://schemas.microsoft.com/office/drawing/2014/main" id="{82CD4DEB-DD46-8D46-997A-AD15A8A69FC3}"/>
              </a:ext>
            </a:extLst>
          </p:cNvPr>
          <p:cNvSpPr/>
          <p:nvPr/>
        </p:nvSpPr>
        <p:spPr>
          <a:xfrm>
            <a:off x="2287665" y="2753559"/>
            <a:ext cx="8151028" cy="3704903"/>
          </a:xfrm>
          <a:custGeom>
            <a:avLst/>
            <a:gdLst>
              <a:gd name="connsiteX0" fmla="*/ 0 w 8007532"/>
              <a:gd name="connsiteY0" fmla="*/ 2639607 h 2913927"/>
              <a:gd name="connsiteX1" fmla="*/ 65315 w 8007532"/>
              <a:gd name="connsiteY1" fmla="*/ 2600418 h 2913927"/>
              <a:gd name="connsiteX2" fmla="*/ 4976949 w 8007532"/>
              <a:gd name="connsiteY2" fmla="*/ 910 h 2913927"/>
              <a:gd name="connsiteX3" fmla="*/ 8007532 w 8007532"/>
              <a:gd name="connsiteY3" fmla="*/ 2913927 h 291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7532" h="2913927">
                <a:moveTo>
                  <a:pt x="0" y="2639607"/>
                </a:moveTo>
                <a:lnTo>
                  <a:pt x="65315" y="2600418"/>
                </a:lnTo>
                <a:cubicBezTo>
                  <a:pt x="894806" y="2160635"/>
                  <a:pt x="3653246" y="-51342"/>
                  <a:pt x="4976949" y="910"/>
                </a:cubicBezTo>
                <a:cubicBezTo>
                  <a:pt x="6300652" y="53162"/>
                  <a:pt x="7154092" y="1483544"/>
                  <a:pt x="8007532" y="2913927"/>
                </a:cubicBezTo>
              </a:path>
            </a:pathLst>
          </a:custGeom>
          <a:noFill/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17D971E-F24C-8444-B2B1-45B11BED8DB0}"/>
              </a:ext>
            </a:extLst>
          </p:cNvPr>
          <p:cNvSpPr/>
          <p:nvPr/>
        </p:nvSpPr>
        <p:spPr>
          <a:xfrm rot="377960">
            <a:off x="2930943" y="2668552"/>
            <a:ext cx="7724118" cy="3643854"/>
          </a:xfrm>
          <a:custGeom>
            <a:avLst/>
            <a:gdLst>
              <a:gd name="connsiteX0" fmla="*/ 0 w 7694762"/>
              <a:gd name="connsiteY0" fmla="*/ 3572150 h 3572150"/>
              <a:gd name="connsiteX1" fmla="*/ 4606505 w 7694762"/>
              <a:gd name="connsiteY1" fmla="*/ 814 h 3572150"/>
              <a:gd name="connsiteX2" fmla="*/ 7694762 w 7694762"/>
              <a:gd name="connsiteY2" fmla="*/ 3313358 h 35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4762" h="3572150">
                <a:moveTo>
                  <a:pt x="0" y="3572150"/>
                </a:moveTo>
                <a:cubicBezTo>
                  <a:pt x="1662022" y="1808048"/>
                  <a:pt x="3324045" y="43946"/>
                  <a:pt x="4606505" y="814"/>
                </a:cubicBezTo>
                <a:cubicBezTo>
                  <a:pt x="5888965" y="-42318"/>
                  <a:pt x="6791863" y="1635520"/>
                  <a:pt x="7694762" y="3313358"/>
                </a:cubicBezTo>
              </a:path>
            </a:pathLst>
          </a:custGeom>
          <a:noFill/>
          <a:ln w="158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B6AF0-16F2-4942-B329-DC9F1833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</a:t>
            </a:r>
            <a:r>
              <a:rPr lang="en-US" dirty="0" err="1"/>
              <a:t>ί</a:t>
            </a:r>
            <a:r>
              <a:rPr lang="el-GR" dirty="0" err="1"/>
              <a:t>λυση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DF2C-49BA-7247-BDFD-3D8DE5267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675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3000" dirty="0">
                <a:latin typeface="+mj-lt"/>
              </a:rPr>
              <a:t>Και, η τελική γωνία ύψωσης του ΠΒ θα είναι</a:t>
            </a:r>
            <a:r>
              <a:rPr lang="en-US" sz="30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el-GR" sz="1400" dirty="0"/>
              <a:t> </a:t>
            </a:r>
            <a:endParaRPr lang="en-US" sz="1400" dirty="0"/>
          </a:p>
          <a:p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C06B96-5C0B-FC40-8379-AAE39561D1A8}"/>
                  </a:ext>
                </a:extLst>
              </p:cNvPr>
              <p:cNvSpPr/>
              <p:nvPr/>
            </p:nvSpPr>
            <p:spPr>
              <a:xfrm>
                <a:off x="0" y="2229237"/>
                <a:ext cx="12192000" cy="491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 baseline="-25000">
                              <a:latin typeface="Cambria Math" panose="02040503050406030204" pitchFamily="18" charset="0"/>
                            </a:rPr>
                            <m:t>𝐸𝑙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11800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 baseline="-25000">
                              <a:latin typeface="Cambria Math" panose="02040503050406030204" pitchFamily="18" charset="0"/>
                            </a:rPr>
                            <m:t>𝐸𝑙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11800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𝑖𝑛𝑖𝑡𝑖𝑎𝑙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 baseline="-25000">
                                  <a:latin typeface="Cambria Math" panose="02040503050406030204" pitchFamily="18" charset="0"/>
                                </a:rPr>
                                <m:t>𝐸𝑙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11800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𝑓𝑖𝑛𝑎𝑙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=17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−(2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C06B96-5C0B-FC40-8379-AAE39561D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29237"/>
                <a:ext cx="12192000" cy="491288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C8751E1-949E-3D44-8969-355C96B681CF}"/>
              </a:ext>
            </a:extLst>
          </p:cNvPr>
          <p:cNvGrpSpPr/>
          <p:nvPr/>
        </p:nvGrpSpPr>
        <p:grpSpPr>
          <a:xfrm>
            <a:off x="1524001" y="5434150"/>
            <a:ext cx="1554479" cy="1423850"/>
            <a:chOff x="0" y="2712720"/>
            <a:chExt cx="4207691" cy="414528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C651A1F-E298-044C-B4C0-F581F18B8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2712720"/>
              <a:ext cx="4145280" cy="414528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A9BBC3-BDFF-0C4A-BEB6-8B96DD19F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750" b="59500" l="41500" r="93750">
                          <a14:foregroundMark x1="44250" y1="55000" x2="44250" y2="55000"/>
                          <a14:foregroundMark x1="47250" y1="56250" x2="47250" y2="56250"/>
                          <a14:foregroundMark x1="41500" y1="59500" x2="41500" y2="59500"/>
                          <a14:foregroundMark x1="91250" y1="10750" x2="91250" y2="10750"/>
                          <a14:foregroundMark x1="77750" y1="23500" x2="77750" y2="23500"/>
                          <a14:foregroundMark x1="79250" y1="22000" x2="79250" y2="22000"/>
                          <a14:foregroundMark x1="80500" y1="20500" x2="80500" y2="20500"/>
                          <a14:foregroundMark x1="81750" y1="19500" x2="81750" y2="19500"/>
                          <a14:foregroundMark x1="83000" y1="18000" x2="83000" y2="18000"/>
                          <a14:foregroundMark x1="84000" y1="18000" x2="84000" y2="18000"/>
                          <a14:foregroundMark x1="71000" y1="29250" x2="88750" y2="13500"/>
                          <a14:foregroundMark x1="88750" y1="13500" x2="89750" y2="13250"/>
                          <a14:foregroundMark x1="58500" y1="40750" x2="72250" y2="27500"/>
                          <a14:foregroundMark x1="56750" y1="42500" x2="53750" y2="44500"/>
                          <a14:foregroundMark x1="52250" y1="46750" x2="54000" y2="54000"/>
                          <a14:foregroundMark x1="54500" y1="55250" x2="54500" y2="55250"/>
                          <a14:foregroundMark x1="55000" y1="55500" x2="55000" y2="55500"/>
                          <a14:backgroundMark x1="42250" y1="53250" x2="42250" y2="53250"/>
                        </a14:backgroundRemoval>
                      </a14:imgEffect>
                    </a14:imgLayer>
                  </a14:imgProps>
                </a:ext>
              </a:extLst>
            </a:blip>
            <a:srcRect l="38844" t="6625" b="37990"/>
            <a:stretch/>
          </p:blipFill>
          <p:spPr>
            <a:xfrm rot="276624">
              <a:off x="1672583" y="3104038"/>
              <a:ext cx="2535108" cy="2295842"/>
            </a:xfrm>
            <a:prstGeom prst="rect">
              <a:avLst/>
            </a:prstGeom>
          </p:spPr>
        </p:pic>
      </p:grpSp>
      <p:sp>
        <p:nvSpPr>
          <p:cNvPr id="28" name="Block Arc 27">
            <a:extLst>
              <a:ext uri="{FF2B5EF4-FFF2-40B4-BE49-F238E27FC236}">
                <a16:creationId xmlns:a16="http://schemas.microsoft.com/office/drawing/2014/main" id="{BEDC95B3-8062-6040-A363-E18B29BD02BA}"/>
              </a:ext>
            </a:extLst>
          </p:cNvPr>
          <p:cNvSpPr>
            <a:spLocks noChangeAspect="1"/>
          </p:cNvSpPr>
          <p:nvPr/>
        </p:nvSpPr>
        <p:spPr>
          <a:xfrm rot="7947831">
            <a:off x="1733141" y="5604711"/>
            <a:ext cx="1249728" cy="1239484"/>
          </a:xfrm>
          <a:prstGeom prst="blockArc">
            <a:avLst>
              <a:gd name="adj1" fmla="val 11065139"/>
              <a:gd name="adj2" fmla="val 14227706"/>
              <a:gd name="adj3" fmla="val 719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5D310A-2173-EC42-9D07-D31B868F1A63}"/>
                  </a:ext>
                </a:extLst>
              </p:cNvPr>
              <p:cNvSpPr txBox="1"/>
              <p:nvPr/>
            </p:nvSpPr>
            <p:spPr>
              <a:xfrm>
                <a:off x="3365368" y="5976798"/>
                <a:ext cx="2893295" cy="3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 baseline="-25000">
                            <a:latin typeface="Cambria Math" panose="02040503050406030204" pitchFamily="18" charset="0"/>
                          </a:rPr>
                          <m:t>𝐸𝑙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11800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l-GR" sz="1600">
                        <a:latin typeface="Cambria Math" panose="02040503050406030204" pitchFamily="18" charset="0"/>
                      </a:rPr>
                      <m:t>27.</m:t>
                    </m:r>
                    <m:r>
                      <a:rPr lang="el-GR" sz="16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endParaRPr lang="en-US" sz="1600" baseline="-250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5D310A-2173-EC42-9D07-D31B868F1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368" y="5976798"/>
                <a:ext cx="2893295" cy="358303"/>
              </a:xfrm>
              <a:prstGeom prst="rect">
                <a:avLst/>
              </a:prstGeom>
              <a:blipFill>
                <a:blip r:embed="rId7"/>
                <a:stretch>
                  <a:fillRect t="-3448" b="-17241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Block Arc 29">
            <a:extLst>
              <a:ext uri="{FF2B5EF4-FFF2-40B4-BE49-F238E27FC236}">
                <a16:creationId xmlns:a16="http://schemas.microsoft.com/office/drawing/2014/main" id="{55C4C6CB-A9B1-A440-B829-C4A000B10706}"/>
              </a:ext>
            </a:extLst>
          </p:cNvPr>
          <p:cNvSpPr>
            <a:spLocks noChangeAspect="1"/>
          </p:cNvSpPr>
          <p:nvPr/>
        </p:nvSpPr>
        <p:spPr>
          <a:xfrm rot="7947831">
            <a:off x="1592570" y="5614585"/>
            <a:ext cx="1249728" cy="1239484"/>
          </a:xfrm>
          <a:prstGeom prst="blockArc">
            <a:avLst>
              <a:gd name="adj1" fmla="val 11065139"/>
              <a:gd name="adj2" fmla="val 14227706"/>
              <a:gd name="adj3" fmla="val 719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6F4D875-F493-6C41-86F4-F89A74659EAB}"/>
                  </a:ext>
                </a:extLst>
              </p:cNvPr>
              <p:cNvSpPr txBox="1"/>
              <p:nvPr/>
            </p:nvSpPr>
            <p:spPr>
              <a:xfrm>
                <a:off x="1741276" y="4626000"/>
                <a:ext cx="28932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 baseline="-25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𝐸𝑙</m:t>
                        </m:r>
                        <m:r>
                          <a:rPr lang="en-US" sz="16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11800</m:t>
                        </m:r>
                        <m:r>
                          <a:rPr lang="en-U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𝑖𝑛𝑖𝑡𝑖𝑎𝑙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B0F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16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endParaRPr lang="en-US" sz="1600" baseline="-250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6F4D875-F493-6C41-86F4-F89A74659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276" y="4626000"/>
                <a:ext cx="2893295" cy="338554"/>
              </a:xfrm>
              <a:prstGeom prst="rect">
                <a:avLst/>
              </a:prstGeom>
              <a:blipFill>
                <a:blip r:embed="rId8"/>
                <a:stretch>
                  <a:fillRect t="-7407" b="-2222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827357-5CF2-BE4C-93A8-DD3E23F5CA02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217435" y="5036250"/>
            <a:ext cx="452849" cy="77405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B76D26-97B6-6B42-9C6C-697FC29DEF6F}"/>
              </a:ext>
            </a:extLst>
          </p:cNvPr>
          <p:cNvCxnSpPr>
            <a:cxnSpLocks/>
          </p:cNvCxnSpPr>
          <p:nvPr/>
        </p:nvCxnSpPr>
        <p:spPr>
          <a:xfrm>
            <a:off x="2289712" y="6335100"/>
            <a:ext cx="8378289" cy="0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2DC284A-BCFE-0F4E-B4A5-48F2695CB7FA}"/>
              </a:ext>
            </a:extLst>
          </p:cNvPr>
          <p:cNvGrpSpPr/>
          <p:nvPr/>
        </p:nvGrpSpPr>
        <p:grpSpPr>
          <a:xfrm>
            <a:off x="2289712" y="6504173"/>
            <a:ext cx="8378289" cy="369332"/>
            <a:chOff x="765711" y="6178708"/>
            <a:chExt cx="8378289" cy="369332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143126B-D239-F842-8D8C-F105F3A809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11" y="6377556"/>
              <a:ext cx="837828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100D1F4-3948-7A4C-AD33-0F9128ABA781}"/>
                </a:ext>
              </a:extLst>
            </p:cNvPr>
            <p:cNvSpPr/>
            <p:nvPr/>
          </p:nvSpPr>
          <p:spPr>
            <a:xfrm>
              <a:off x="3953366" y="6178708"/>
              <a:ext cx="14542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+mj-lt"/>
                </a:rPr>
                <a:t>R</a:t>
              </a:r>
              <a:r>
                <a:rPr lang="en-US" baseline="-25000" dirty="0" err="1">
                  <a:latin typeface="+mj-lt"/>
                </a:rPr>
                <a:t>firing</a:t>
              </a:r>
              <a:r>
                <a:rPr lang="el-GR" dirty="0">
                  <a:latin typeface="+mj-lt"/>
                </a:rPr>
                <a:t> 11800</a:t>
              </a:r>
              <a:r>
                <a:rPr lang="en-US" dirty="0">
                  <a:latin typeface="+mj-lt"/>
                </a:rPr>
                <a:t>m</a:t>
              </a:r>
              <a:endParaRPr lang="en-GR" dirty="0">
                <a:latin typeface="+mj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20229A7-3430-1342-83ED-E4D36FFECDCA}"/>
              </a:ext>
            </a:extLst>
          </p:cNvPr>
          <p:cNvGrpSpPr/>
          <p:nvPr/>
        </p:nvGrpSpPr>
        <p:grpSpPr>
          <a:xfrm>
            <a:off x="10061673" y="5810305"/>
            <a:ext cx="559145" cy="879367"/>
            <a:chOff x="8537672" y="5810304"/>
            <a:chExt cx="559145" cy="879367"/>
          </a:xfrm>
        </p:grpSpPr>
        <p:pic>
          <p:nvPicPr>
            <p:cNvPr id="20" name="Picture 19" descr="explosion2.pngd5ebeac7-47d4-4c03-be6c-8f5442db9211Original.jpg">
              <a:extLst>
                <a:ext uri="{FF2B5EF4-FFF2-40B4-BE49-F238E27FC236}">
                  <a16:creationId xmlns:a16="http://schemas.microsoft.com/office/drawing/2014/main" id="{61957C5A-7573-5047-AB01-47672D75D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alphaModFix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3000" b="94125" l="26336" r="702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3832" r="33333" b="8031"/>
            <a:stretch/>
          </p:blipFill>
          <p:spPr>
            <a:xfrm>
              <a:off x="8537672" y="5810304"/>
              <a:ext cx="559145" cy="55115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C22266-0F04-9443-A111-D5E0428462E8}"/>
                </a:ext>
              </a:extLst>
            </p:cNvPr>
            <p:cNvSpPr/>
            <p:nvPr/>
          </p:nvSpPr>
          <p:spPr>
            <a:xfrm>
              <a:off x="8537672" y="6348451"/>
              <a:ext cx="492369" cy="341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CF07F1-0DDB-114C-BDE1-C532B6897C82}"/>
              </a:ext>
            </a:extLst>
          </p:cNvPr>
          <p:cNvCxnSpPr>
            <a:cxnSpLocks/>
          </p:cNvCxnSpPr>
          <p:nvPr/>
        </p:nvCxnSpPr>
        <p:spPr>
          <a:xfrm>
            <a:off x="7358329" y="2753559"/>
            <a:ext cx="0" cy="359489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5B9B9A-F72F-504D-B710-B644F0873E2B}"/>
              </a:ext>
            </a:extLst>
          </p:cNvPr>
          <p:cNvCxnSpPr>
            <a:cxnSpLocks/>
          </p:cNvCxnSpPr>
          <p:nvPr/>
        </p:nvCxnSpPr>
        <p:spPr>
          <a:xfrm>
            <a:off x="7647889" y="2753559"/>
            <a:ext cx="0" cy="359489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9121A7C-A189-9E42-BEEC-B53796124220}"/>
              </a:ext>
            </a:extLst>
          </p:cNvPr>
          <p:cNvSpPr txBox="1"/>
          <p:nvPr/>
        </p:nvSpPr>
        <p:spPr>
          <a:xfrm>
            <a:off x="6634748" y="3764635"/>
            <a:ext cx="148166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1458m</a:t>
            </a:r>
            <a:endParaRPr lang="en-US" baseline="-250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4BD0EE-3F05-8543-813E-C365DDCBC6FF}"/>
                  </a:ext>
                </a:extLst>
              </p:cNvPr>
              <p:cNvSpPr/>
              <p:nvPr/>
            </p:nvSpPr>
            <p:spPr>
              <a:xfrm>
                <a:off x="-24720" y="2744290"/>
                <a:ext cx="6425285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 baseline="-25000">
                              <a:latin typeface="Cambria Math" panose="02040503050406030204" pitchFamily="18" charset="0"/>
                            </a:rPr>
                            <m:t>𝐸𝑙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11800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l-G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l-GR" sz="2400" i="1">
                          <a:latin typeface="Cambria Math" panose="02040503050406030204" pitchFamily="18" charset="0"/>
                        </a:rPr>
                        <m:t> 27.73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l-GR" sz="2400" i="1">
                          <a:latin typeface="Cambria Math" panose="02040503050406030204" pitchFamily="18" charset="0"/>
                        </a:rPr>
                        <m:t> 27.8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GR" sz="24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4BD0EE-3F05-8543-813E-C365DDCBC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720" y="2744290"/>
                <a:ext cx="6425285" cy="491288"/>
              </a:xfrm>
              <a:prstGeom prst="rect">
                <a:avLst/>
              </a:prstGeom>
              <a:blipFill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915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310CF7-CDCE-0748-8EE9-A50F23081672}"/>
              </a:ext>
            </a:extLst>
          </p:cNvPr>
          <p:cNvGrpSpPr/>
          <p:nvPr/>
        </p:nvGrpSpPr>
        <p:grpSpPr>
          <a:xfrm>
            <a:off x="1538069" y="0"/>
            <a:ext cx="9115863" cy="6869570"/>
            <a:chOff x="56272" y="0"/>
            <a:chExt cx="9115863" cy="68695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B5985B-B7E4-0041-9F9D-033C944978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466" b="2648"/>
            <a:stretch/>
          </p:blipFill>
          <p:spPr>
            <a:xfrm>
              <a:off x="56272" y="0"/>
              <a:ext cx="4712677" cy="686957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7130C9-B11D-1741-ACBA-8B9F90B34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66"/>
            <a:stretch/>
          </p:blipFill>
          <p:spPr>
            <a:xfrm>
              <a:off x="4825218" y="1"/>
              <a:ext cx="4346917" cy="675249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796E3AA-EB66-B04C-9B08-ACF6B5A7449B}"/>
              </a:ext>
            </a:extLst>
          </p:cNvPr>
          <p:cNvSpPr txBox="1"/>
          <p:nvPr/>
        </p:nvSpPr>
        <p:spPr>
          <a:xfrm>
            <a:off x="4826000" y="4511040"/>
            <a:ext cx="59944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925</a:t>
            </a:r>
            <a:endParaRPr lang="en-US" b="1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F8561-F2A0-0E46-B3E3-C790A864920C}"/>
              </a:ext>
            </a:extLst>
          </p:cNvPr>
          <p:cNvSpPr txBox="1"/>
          <p:nvPr/>
        </p:nvSpPr>
        <p:spPr>
          <a:xfrm>
            <a:off x="4960620" y="2561710"/>
            <a:ext cx="900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 anchor="ctr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15 27.8</a:t>
            </a:r>
            <a:endParaRPr lang="en-US" b="1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B82954-EFD6-DD47-866B-2B24E08634B7}"/>
              </a:ext>
            </a:extLst>
          </p:cNvPr>
          <p:cNvSpPr txBox="1"/>
          <p:nvPr/>
        </p:nvSpPr>
        <p:spPr>
          <a:xfrm>
            <a:off x="7950200" y="1576016"/>
            <a:ext cx="684000" cy="252000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 anchor="ctr">
            <a:spAutoFit/>
          </a:bodyPr>
          <a:lstStyle/>
          <a:p>
            <a:r>
              <a:rPr lang="el-GR" sz="1200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15 27.8</a:t>
            </a:r>
            <a:endParaRPr lang="en-US" sz="1200" b="1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159AB-25D2-C34D-BE3B-1BBB1FD33A84}"/>
              </a:ext>
            </a:extLst>
          </p:cNvPr>
          <p:cNvSpPr txBox="1"/>
          <p:nvPr/>
        </p:nvSpPr>
        <p:spPr>
          <a:xfrm>
            <a:off x="9184640" y="5733904"/>
            <a:ext cx="1005840" cy="338554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 anchor="ctr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11800</a:t>
            </a:r>
            <a:endParaRPr lang="en-US" sz="1600" b="1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333E9-C788-CD4F-B597-D0333AE93730}"/>
              </a:ext>
            </a:extLst>
          </p:cNvPr>
          <p:cNvSpPr txBox="1"/>
          <p:nvPr/>
        </p:nvSpPr>
        <p:spPr>
          <a:xfrm>
            <a:off x="6918960" y="5765465"/>
            <a:ext cx="599440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00 .0</a:t>
            </a:r>
            <a:endParaRPr lang="en-US" sz="1400" b="1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607EF4-B721-584F-8A89-409CB0402E48}"/>
              </a:ext>
            </a:extLst>
          </p:cNvPr>
          <p:cNvSpPr txBox="1"/>
          <p:nvPr/>
        </p:nvSpPr>
        <p:spPr>
          <a:xfrm>
            <a:off x="7589520" y="1890015"/>
            <a:ext cx="599440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00 .0</a:t>
            </a:r>
            <a:endParaRPr lang="en-US" sz="1400" b="1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42FF8C4-82ED-B841-B7E3-A9C38918DF77}"/>
              </a:ext>
            </a:extLst>
          </p:cNvPr>
          <p:cNvCxnSpPr>
            <a:cxnSpLocks/>
          </p:cNvCxnSpPr>
          <p:nvPr/>
        </p:nvCxnSpPr>
        <p:spPr>
          <a:xfrm flipV="1">
            <a:off x="2788920" y="1737360"/>
            <a:ext cx="5013960" cy="41454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AD02B0-99B1-6A45-9979-37C8BFBEEBBD}"/>
              </a:ext>
            </a:extLst>
          </p:cNvPr>
          <p:cNvCxnSpPr>
            <a:cxnSpLocks/>
          </p:cNvCxnSpPr>
          <p:nvPr/>
        </p:nvCxnSpPr>
        <p:spPr>
          <a:xfrm>
            <a:off x="2788921" y="2346960"/>
            <a:ext cx="1750255" cy="34871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195402F-2F8F-914F-B3EB-4DBC85632800}"/>
              </a:ext>
            </a:extLst>
          </p:cNvPr>
          <p:cNvSpPr txBox="1"/>
          <p:nvPr/>
        </p:nvSpPr>
        <p:spPr>
          <a:xfrm>
            <a:off x="9480560" y="4296513"/>
            <a:ext cx="648000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wrap="square" rtlCol="0" anchor="ctr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47883</a:t>
            </a:r>
            <a:endParaRPr lang="en-US" sz="1400" b="1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772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C66E7F-884A-1CAD-2928-835B0FCF5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50" r="1012" b="32429"/>
          <a:stretch/>
        </p:blipFill>
        <p:spPr>
          <a:xfrm>
            <a:off x="-56827" y="0"/>
            <a:ext cx="12248827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1621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Understand, </a:t>
            </a: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don’t; me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morize</a:t>
            </a:r>
            <a:b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Learn Principles, not formulas</a:t>
            </a:r>
          </a:p>
        </p:txBody>
      </p:sp>
    </p:spTree>
    <p:extLst>
      <p:ext uri="{BB962C8B-B14F-4D97-AF65-F5344CB8AC3E}">
        <p14:creationId xmlns:p14="http://schemas.microsoft.com/office/powerpoint/2010/main" val="425473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D10B-E042-B84F-8EEB-655BB3B1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961" y="294968"/>
            <a:ext cx="10622735" cy="6369547"/>
          </a:xfrm>
        </p:spPr>
        <p:txBody>
          <a:bodyPr>
            <a:noAutofit/>
          </a:bodyPr>
          <a:lstStyle/>
          <a:p>
            <a:pPr algn="just"/>
            <a:r>
              <a:rPr lang="el-GR" sz="2000" dirty="0">
                <a:latin typeface="+mj-lt"/>
              </a:rPr>
              <a:t>Είστε Αξκός ΠΒ στην Φ/Γ ΝΕΑΡΧΟΣ και περιπολείτε βόρεια Λήμνου, όταν ο οπτήρας αναφέρει οπτικό εντοπισμό στόχου επιφανείας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προς </a:t>
            </a:r>
            <a:r>
              <a:rPr lang="en-US" sz="2000" dirty="0">
                <a:latin typeface="+mj-lt"/>
              </a:rPr>
              <a:t>BA</a:t>
            </a:r>
            <a:r>
              <a:rPr lang="el-GR" sz="2000" dirty="0">
                <a:latin typeface="+mj-lt"/>
              </a:rPr>
              <a:t> . </a:t>
            </a:r>
            <a:r>
              <a:rPr lang="en-US" sz="2000" dirty="0">
                <a:latin typeface="+mj-lt"/>
              </a:rPr>
              <a:t>O</a:t>
            </a:r>
            <a:r>
              <a:rPr lang="el-GR" sz="2000" dirty="0">
                <a:latin typeface="+mj-lt"/>
              </a:rPr>
              <a:t> Υπαξιωματικός που εκτελεί φυλακή </a:t>
            </a:r>
            <a:r>
              <a:rPr lang="en-US" sz="2000" dirty="0">
                <a:latin typeface="+mj-lt"/>
              </a:rPr>
              <a:t>SPO </a:t>
            </a:r>
            <a:r>
              <a:rPr lang="el-GR" sz="2000" dirty="0">
                <a:latin typeface="+mj-lt"/>
              </a:rPr>
              <a:t>σας αναφέρει απόσταση στόχου 13300</a:t>
            </a:r>
            <a:r>
              <a:rPr lang="en-US" sz="2000" dirty="0">
                <a:latin typeface="+mj-lt"/>
              </a:rPr>
              <a:t>m</a:t>
            </a:r>
            <a:r>
              <a:rPr lang="el-GR" sz="2000" dirty="0">
                <a:latin typeface="+mj-lt"/>
              </a:rPr>
              <a:t> και ο χειριστής </a:t>
            </a:r>
            <a:r>
              <a:rPr lang="en-US" sz="2000" dirty="0">
                <a:latin typeface="+mj-lt"/>
              </a:rPr>
              <a:t>ESM </a:t>
            </a:r>
            <a:r>
              <a:rPr lang="el-GR" sz="2000" dirty="0">
                <a:latin typeface="+mj-lt"/>
              </a:rPr>
              <a:t>δίνει </a:t>
            </a:r>
            <a:r>
              <a:rPr lang="en-US" sz="2000" dirty="0">
                <a:latin typeface="+mj-lt"/>
              </a:rPr>
              <a:t>RACKET MW-08 </a:t>
            </a:r>
            <a:r>
              <a:rPr lang="el-GR" sz="2000" dirty="0">
                <a:latin typeface="+mj-lt"/>
              </a:rPr>
              <a:t>προς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048</a:t>
            </a:r>
            <a:r>
              <a:rPr lang="en-US" sz="2000" baseline="30000" dirty="0">
                <a:latin typeface="+mj-lt"/>
              </a:rPr>
              <a:t>o</a:t>
            </a:r>
            <a:r>
              <a:rPr lang="el-GR" sz="2000" dirty="0">
                <a:latin typeface="+mj-lt"/>
              </a:rPr>
              <a:t>.</a:t>
            </a:r>
            <a:endParaRPr lang="en-US" sz="2000" dirty="0">
              <a:latin typeface="+mj-lt"/>
            </a:endParaRPr>
          </a:p>
          <a:p>
            <a:pPr algn="just"/>
            <a:r>
              <a:rPr lang="en-US" sz="2000" dirty="0">
                <a:latin typeface="+mj-lt"/>
              </a:rPr>
              <a:t>O </a:t>
            </a:r>
            <a:r>
              <a:rPr lang="el-GR" sz="2000" dirty="0">
                <a:latin typeface="+mj-lt"/>
              </a:rPr>
              <a:t>Κυβερνήτης διατάζει ανάληψη α βαθμού ετοιμότητας Α/Ε, και μέχρι να στελεχωθούν όλες οι θέσεις, </a:t>
            </a:r>
            <a:r>
              <a:rPr lang="en-US" sz="2000" dirty="0">
                <a:latin typeface="+mj-lt"/>
              </a:rPr>
              <a:t>o </a:t>
            </a:r>
            <a:r>
              <a:rPr lang="el-GR" sz="2000" dirty="0">
                <a:latin typeface="+mj-lt"/>
              </a:rPr>
              <a:t>εχθρικός στόχος αγκυροβολεί 12</a:t>
            </a:r>
            <a:r>
              <a:rPr lang="en-US" sz="2000" dirty="0">
                <a:latin typeface="+mj-lt"/>
              </a:rPr>
              <a:t>50</a:t>
            </a:r>
            <a:r>
              <a:rPr lang="el-GR" sz="2000" dirty="0">
                <a:latin typeface="+mj-lt"/>
              </a:rPr>
              <a:t>0</a:t>
            </a:r>
            <a:r>
              <a:rPr lang="en-US" sz="2000" dirty="0">
                <a:latin typeface="+mj-lt"/>
              </a:rPr>
              <a:t>m</a:t>
            </a:r>
            <a:r>
              <a:rPr lang="el-GR" sz="2000" dirty="0">
                <a:latin typeface="+mj-lt"/>
              </a:rPr>
              <a:t> βορειοανατολικά από τη θέση αγκίστρωσης σας, χωρίς να σας έχει εγκλωβίσει με αισθητήρα οπλισμού.</a:t>
            </a:r>
          </a:p>
          <a:p>
            <a:pPr algn="just"/>
            <a:r>
              <a:rPr lang="el-GR" sz="2000" dirty="0">
                <a:latin typeface="+mj-lt"/>
              </a:rPr>
              <a:t>Ο Αξκός </a:t>
            </a:r>
            <a:r>
              <a:rPr lang="el-GR" sz="2000" dirty="0" err="1">
                <a:latin typeface="+mj-lt"/>
              </a:rPr>
              <a:t>Σν</a:t>
            </a:r>
            <a:r>
              <a:rPr lang="el-GR" sz="2000" dirty="0">
                <a:latin typeface="+mj-lt"/>
              </a:rPr>
              <a:t> έρχεται στο ΚΕΠΙΧ με την πινακίδα απορρήτων και επιδεικνύει στον Κυβερνήτη σήμα του ΑΣΚΕΠΙΧ ΑΣ για άμεση εμπλοκή με όλους τους εχθρικούς στόχους.</a:t>
            </a:r>
            <a:endParaRPr lang="en-US" sz="2000" dirty="0">
              <a:latin typeface="+mj-lt"/>
            </a:endParaRPr>
          </a:p>
          <a:p>
            <a:pPr algn="just"/>
            <a:r>
              <a:rPr lang="el-GR" sz="2000" dirty="0">
                <a:latin typeface="+mj-lt"/>
              </a:rPr>
              <a:t>Στο μ</a:t>
            </a:r>
            <a:r>
              <a:rPr lang="en-GR" sz="2000" dirty="0">
                <a:latin typeface="+mj-lt"/>
              </a:rPr>
              <a:t>ύ</a:t>
            </a:r>
            <a:r>
              <a:rPr lang="el-GR" sz="2000" dirty="0" err="1">
                <a:latin typeface="+mj-lt"/>
              </a:rPr>
              <a:t>λο</a:t>
            </a:r>
            <a:r>
              <a:rPr lang="el-GR" sz="2000" dirty="0">
                <a:latin typeface="+mj-lt"/>
              </a:rPr>
              <a:t> έχετε φορτώσει 80 βλήματα </a:t>
            </a:r>
            <a:r>
              <a:rPr lang="en-US" sz="2000" dirty="0">
                <a:latin typeface="+mj-lt"/>
              </a:rPr>
              <a:t>Mod 79 HE</a:t>
            </a:r>
            <a:r>
              <a:rPr lang="el-GR" sz="2000" dirty="0">
                <a:latin typeface="+mj-lt"/>
              </a:rPr>
              <a:t> πλήρους γόμωσης, με </a:t>
            </a:r>
            <a:r>
              <a:rPr lang="el-GR" sz="2000" dirty="0" err="1">
                <a:latin typeface="+mj-lt"/>
              </a:rPr>
              <a:t>κρουστικ</a:t>
            </a:r>
            <a:r>
              <a:rPr lang="en-US" sz="2000" dirty="0" err="1">
                <a:latin typeface="+mj-lt"/>
              </a:rPr>
              <a:t>ό</a:t>
            </a:r>
            <a:r>
              <a:rPr lang="el-GR" sz="2000" dirty="0">
                <a:latin typeface="+mj-lt"/>
              </a:rPr>
              <a:t> Π/Σ</a:t>
            </a:r>
            <a:r>
              <a:rPr lang="en-US" sz="2000" dirty="0">
                <a:latin typeface="+mj-lt"/>
              </a:rPr>
              <a:t>,</a:t>
            </a:r>
            <a:r>
              <a:rPr lang="el-GR" sz="2000" dirty="0">
                <a:latin typeface="+mj-lt"/>
              </a:rPr>
              <a:t> όπως στο σχήμα. </a:t>
            </a:r>
          </a:p>
          <a:p>
            <a:pPr algn="just"/>
            <a:r>
              <a:rPr lang="el-GR" sz="2000" dirty="0">
                <a:latin typeface="+mj-lt"/>
              </a:rPr>
              <a:t>Από τα </a:t>
            </a:r>
            <a:r>
              <a:rPr lang="en-US" sz="2000" dirty="0">
                <a:latin typeface="+mj-lt"/>
              </a:rPr>
              <a:t>PAC </a:t>
            </a:r>
            <a:r>
              <a:rPr lang="el-GR" sz="2000" dirty="0">
                <a:latin typeface="+mj-lt"/>
              </a:rPr>
              <a:t>που εκτελέσατε κατά τον πλου προς τη Λήμνο, διαπιστώσατε ότι η συγκεκριμένη μερίδα Π/Χ έχει </a:t>
            </a:r>
            <a:r>
              <a:rPr lang="en-US" sz="2000" dirty="0">
                <a:latin typeface="+mj-lt"/>
              </a:rPr>
              <a:t>Vo 925 m</a:t>
            </a:r>
            <a:r>
              <a:rPr lang="el-GR" sz="2000" dirty="0">
                <a:latin typeface="+mj-lt"/>
              </a:rPr>
              <a:t>/</a:t>
            </a:r>
            <a:r>
              <a:rPr lang="en-US" sz="2000" dirty="0">
                <a:latin typeface="+mj-lt"/>
              </a:rPr>
              <a:t>sec.</a:t>
            </a:r>
          </a:p>
          <a:p>
            <a:pPr algn="just"/>
            <a:r>
              <a:rPr lang="el-GR" sz="2000" dirty="0">
                <a:latin typeface="+mj-lt"/>
              </a:rPr>
              <a:t>Η </a:t>
            </a:r>
            <a:r>
              <a:rPr lang="el-GR" sz="2000" dirty="0" err="1">
                <a:latin typeface="+mj-lt"/>
              </a:rPr>
              <a:t>θερμοκρασ</a:t>
            </a:r>
            <a:r>
              <a:rPr lang="en-US" sz="2000" dirty="0" err="1">
                <a:latin typeface="+mj-lt"/>
              </a:rPr>
              <a:t>ί</a:t>
            </a:r>
            <a:r>
              <a:rPr lang="el-GR" sz="2000" dirty="0">
                <a:latin typeface="+mj-lt"/>
              </a:rPr>
              <a:t>α των Π/Θ από τις οποίες ο Πυράρχης πήρε τα βλήματα για να φορτώσει το μύλο του ΠΒ ήταν 16</a:t>
            </a:r>
            <a:r>
              <a:rPr lang="el-GR" sz="2000" baseline="30000" dirty="0">
                <a:latin typeface="+mj-lt"/>
              </a:rPr>
              <a:t>ο</a:t>
            </a:r>
            <a:r>
              <a:rPr lang="en-US" sz="2000" dirty="0">
                <a:latin typeface="+mj-lt"/>
              </a:rPr>
              <a:t>C </a:t>
            </a:r>
            <a:r>
              <a:rPr lang="en-US" sz="2000" dirty="0" err="1">
                <a:latin typeface="+mj-lt"/>
              </a:rPr>
              <a:t>ό</a:t>
            </a:r>
            <a:r>
              <a:rPr lang="el-GR" sz="2000" dirty="0" err="1">
                <a:latin typeface="+mj-lt"/>
              </a:rPr>
              <a:t>λο</a:t>
            </a:r>
            <a:r>
              <a:rPr lang="el-GR" sz="2000" dirty="0">
                <a:latin typeface="+mj-lt"/>
              </a:rPr>
              <a:t> τον προηγούμενο μήνα</a:t>
            </a:r>
            <a:r>
              <a:rPr lang="en-US" sz="2000" dirty="0">
                <a:latin typeface="+mj-lt"/>
              </a:rPr>
              <a:t>.</a:t>
            </a:r>
            <a:endParaRPr lang="el-GR" sz="2000" dirty="0">
              <a:latin typeface="+mj-lt"/>
            </a:endParaRPr>
          </a:p>
          <a:p>
            <a:pPr algn="just"/>
            <a:r>
              <a:rPr lang="el-GR" sz="2000" dirty="0">
                <a:latin typeface="+mj-lt"/>
              </a:rPr>
              <a:t>Τα όργανα της γέφυρα δείχνουν θ</a:t>
            </a:r>
            <a:r>
              <a:rPr lang="en-US" sz="2000" baseline="-25000" dirty="0">
                <a:latin typeface="+mj-lt"/>
              </a:rPr>
              <a:t>sea level </a:t>
            </a:r>
            <a:r>
              <a:rPr lang="en-US" sz="2000" dirty="0">
                <a:latin typeface="+mj-lt"/>
              </a:rPr>
              <a:t>=21</a:t>
            </a:r>
            <a:r>
              <a:rPr lang="el-GR" sz="2000" baseline="30000" dirty="0">
                <a:latin typeface="+mj-lt"/>
              </a:rPr>
              <a:t>ο</a:t>
            </a:r>
            <a:r>
              <a:rPr lang="el-GR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C</a:t>
            </a:r>
            <a:r>
              <a:rPr lang="el-GR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P</a:t>
            </a:r>
            <a:r>
              <a:rPr lang="en-US" sz="2000" baseline="-25000" dirty="0" err="1">
                <a:latin typeface="+mj-lt"/>
              </a:rPr>
              <a:t>sea</a:t>
            </a:r>
            <a:r>
              <a:rPr lang="en-US" sz="2000" baseline="-25000" dirty="0">
                <a:latin typeface="+mj-lt"/>
              </a:rPr>
              <a:t> level</a:t>
            </a:r>
            <a:r>
              <a:rPr lang="en-US" sz="2000" dirty="0">
                <a:latin typeface="+mj-lt"/>
              </a:rPr>
              <a:t>=1002mbar, </a:t>
            </a:r>
            <a:r>
              <a:rPr lang="el-GR" sz="2000" dirty="0">
                <a:latin typeface="+mj-lt"/>
              </a:rPr>
              <a:t>σχετική υγρασία 75%</a:t>
            </a:r>
            <a:r>
              <a:rPr lang="en-US" sz="2000" dirty="0">
                <a:latin typeface="+mj-lt"/>
              </a:rPr>
              <a:t> </a:t>
            </a:r>
            <a:r>
              <a:rPr lang="el-GR" sz="2000" dirty="0">
                <a:latin typeface="+mj-lt"/>
              </a:rPr>
              <a:t>και βαλλιστικό άνεμο 10</a:t>
            </a:r>
            <a:r>
              <a:rPr lang="en-US" sz="2000" dirty="0">
                <a:latin typeface="+mj-lt"/>
              </a:rPr>
              <a:t>kts ahead.</a:t>
            </a:r>
          </a:p>
          <a:p>
            <a:pPr algn="just"/>
            <a:r>
              <a:rPr lang="en-US" sz="2000" dirty="0">
                <a:latin typeface="+mj-lt"/>
              </a:rPr>
              <a:t>O </a:t>
            </a:r>
            <a:r>
              <a:rPr lang="el-GR" sz="2000" dirty="0" err="1">
                <a:latin typeface="+mj-lt"/>
              </a:rPr>
              <a:t>Κυβερν</a:t>
            </a:r>
            <a:r>
              <a:rPr lang="en-US" sz="2000" dirty="0" err="1">
                <a:latin typeface="+mj-lt"/>
              </a:rPr>
              <a:t>ή</a:t>
            </a:r>
            <a:r>
              <a:rPr lang="el-GR" sz="2000" dirty="0">
                <a:latin typeface="+mj-lt"/>
              </a:rPr>
              <a:t>της σας διατάσσει να ξεκινήσετε πυρ, και </a:t>
            </a:r>
            <a:r>
              <a:rPr lang="el-GR" sz="2000" dirty="0" err="1">
                <a:latin typeface="+mj-lt"/>
              </a:rPr>
              <a:t>αναθ</a:t>
            </a:r>
            <a:r>
              <a:rPr lang="en-US" sz="2000" dirty="0" err="1">
                <a:latin typeface="+mj-lt"/>
              </a:rPr>
              <a:t>έ</a:t>
            </a:r>
            <a:r>
              <a:rPr lang="el-GR" sz="2000" dirty="0" err="1">
                <a:latin typeface="+mj-lt"/>
              </a:rPr>
              <a:t>τετε</a:t>
            </a:r>
            <a:r>
              <a:rPr lang="el-GR" sz="2000" dirty="0">
                <a:latin typeface="+mj-lt"/>
              </a:rPr>
              <a:t> το ΠΒ στο </a:t>
            </a:r>
            <a:r>
              <a:rPr lang="en-US" sz="2000" dirty="0" err="1">
                <a:latin typeface="+mj-lt"/>
              </a:rPr>
              <a:t>Seafire</a:t>
            </a:r>
            <a:r>
              <a:rPr lang="en-US" sz="2000" dirty="0">
                <a:latin typeface="+mj-lt"/>
              </a:rPr>
              <a:t>, </a:t>
            </a:r>
            <a:r>
              <a:rPr lang="el-GR" sz="2000" dirty="0">
                <a:latin typeface="+mj-lt"/>
              </a:rPr>
              <a:t>το οποίο σας δίνει ένδειξη απόστασης στ</a:t>
            </a:r>
            <a:r>
              <a:rPr lang="en-US" sz="2000" dirty="0" err="1">
                <a:latin typeface="+mj-lt"/>
              </a:rPr>
              <a:t>ό</a:t>
            </a:r>
            <a:r>
              <a:rPr lang="el-GR" sz="2000" dirty="0" err="1">
                <a:latin typeface="+mj-lt"/>
              </a:rPr>
              <a:t>χου</a:t>
            </a:r>
            <a:r>
              <a:rPr lang="el-GR" sz="2000" dirty="0">
                <a:latin typeface="+mj-lt"/>
              </a:rPr>
              <a:t> 11800</a:t>
            </a:r>
            <a:r>
              <a:rPr lang="en-US" sz="2000" dirty="0">
                <a:latin typeface="+mj-lt"/>
              </a:rPr>
              <a:t>m</a:t>
            </a:r>
            <a:r>
              <a:rPr lang="el-GR" sz="2000" dirty="0">
                <a:latin typeface="+mj-lt"/>
              </a:rPr>
              <a:t>.</a:t>
            </a:r>
          </a:p>
          <a:p>
            <a:pPr algn="just"/>
            <a:r>
              <a:rPr lang="el-GR" sz="2000" b="1" dirty="0">
                <a:latin typeface="+mj-lt"/>
              </a:rPr>
              <a:t>Τί γωνία ύψωσης περιμένετε ότι θα λάβει η κάνη του ΠΒ</a:t>
            </a:r>
            <a:r>
              <a:rPr lang="en-US" sz="2000" b="1" dirty="0">
                <a:latin typeface="+mj-lt"/>
              </a:rPr>
              <a:t>;</a:t>
            </a:r>
            <a:endParaRPr lang="en-GR" sz="2000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844A1-B993-5523-6801-13C1AA187D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7" b="96462" l="5000" r="45000">
                        <a14:foregroundMark x1="22500" y1="7783" x2="22500" y2="7783"/>
                        <a14:foregroundMark x1="20625" y1="4717" x2="20625" y2="4717"/>
                        <a14:foregroundMark x1="12500" y1="96462" x2="12500" y2="96462"/>
                        <a14:foregroundMark x1="11250" y1="47170" x2="11250" y2="47170"/>
                      </a14:backgroundRemoval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0" y="50741"/>
            <a:ext cx="1293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8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>
            <a:extLst>
              <a:ext uri="{FF2B5EF4-FFF2-40B4-BE49-F238E27FC236}">
                <a16:creationId xmlns:a16="http://schemas.microsoft.com/office/drawing/2014/main" id="{D48B0055-7B8F-3948-A851-7ECD367DE916}"/>
              </a:ext>
            </a:extLst>
          </p:cNvPr>
          <p:cNvSpPr/>
          <p:nvPr/>
        </p:nvSpPr>
        <p:spPr>
          <a:xfrm>
            <a:off x="2358005" y="2357755"/>
            <a:ext cx="8151028" cy="3704903"/>
          </a:xfrm>
          <a:custGeom>
            <a:avLst/>
            <a:gdLst>
              <a:gd name="connsiteX0" fmla="*/ 0 w 8007532"/>
              <a:gd name="connsiteY0" fmla="*/ 2639607 h 2913927"/>
              <a:gd name="connsiteX1" fmla="*/ 65315 w 8007532"/>
              <a:gd name="connsiteY1" fmla="*/ 2600418 h 2913927"/>
              <a:gd name="connsiteX2" fmla="*/ 4976949 w 8007532"/>
              <a:gd name="connsiteY2" fmla="*/ 910 h 2913927"/>
              <a:gd name="connsiteX3" fmla="*/ 8007532 w 8007532"/>
              <a:gd name="connsiteY3" fmla="*/ 2913927 h 291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7532" h="2913927">
                <a:moveTo>
                  <a:pt x="0" y="2639607"/>
                </a:moveTo>
                <a:lnTo>
                  <a:pt x="65315" y="2600418"/>
                </a:lnTo>
                <a:cubicBezTo>
                  <a:pt x="894806" y="2160635"/>
                  <a:pt x="3653246" y="-51342"/>
                  <a:pt x="4976949" y="910"/>
                </a:cubicBezTo>
                <a:cubicBezTo>
                  <a:pt x="6300652" y="53162"/>
                  <a:pt x="7154092" y="1483544"/>
                  <a:pt x="8007532" y="2913927"/>
                </a:cubicBezTo>
              </a:path>
            </a:pathLst>
          </a:custGeom>
          <a:noFill/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3DDF2C-49BA-7247-BDFD-3D8DE5267A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7314" y="708875"/>
                <a:ext cx="10809515" cy="408632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l-GR" dirty="0">
                    <a:latin typeface="+mj-lt"/>
                  </a:rPr>
                  <a:t>Εάν οι συνθήκες της βολής ήταν ίδιες με τις συνθήκες για τις οποίες καταρτίστηκαν οι πίνακες βολής, η απάντηση θα ήταν απλή: ανατρέχοντας στον πίνακα </a:t>
                </a:r>
                <a:r>
                  <a:rPr lang="en-US" dirty="0">
                    <a:latin typeface="+mj-lt"/>
                  </a:rPr>
                  <a:t>F</a:t>
                </a:r>
                <a:r>
                  <a:rPr lang="el-GR" dirty="0">
                    <a:latin typeface="+mj-lt"/>
                  </a:rPr>
                  <a:t> (</a:t>
                </a:r>
                <a:r>
                  <a:rPr lang="en-US" dirty="0">
                    <a:latin typeface="+mj-lt"/>
                  </a:rPr>
                  <a:t>I</a:t>
                </a:r>
                <a:r>
                  <a:rPr lang="el-GR" dirty="0">
                    <a:latin typeface="+mj-lt"/>
                  </a:rPr>
                  <a:t>) που αναφέρεται στα βασικά στοιχεία βολής, στην γραμμή των 11800</a:t>
                </a:r>
                <a:r>
                  <a:rPr lang="en-US" dirty="0">
                    <a:latin typeface="+mj-lt"/>
                  </a:rPr>
                  <a:t>m</a:t>
                </a:r>
                <a:r>
                  <a:rPr lang="el-GR" dirty="0">
                    <a:latin typeface="+mj-lt"/>
                  </a:rPr>
                  <a:t> θα αναμέναμε η κάνη να λάβει ύψωση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el-GR" i="1">
                            <a:latin typeface="+mj-lt"/>
                          </a:rPr>
                          <m:t>𝜑</m:t>
                        </m:r>
                      </m:e>
                      <m:sub>
                        <m:r>
                          <a:rPr lang="en-US" i="1" baseline="-25000">
                            <a:latin typeface="+mj-lt"/>
                          </a:rPr>
                          <m:t>𝐸𝑙</m:t>
                        </m:r>
                        <m:r>
                          <a:rPr lang="en-US">
                            <a:latin typeface="+mj-lt"/>
                          </a:rPr>
                          <m:t>11800</m:t>
                        </m:r>
                        <m:r>
                          <a:rPr lang="en-US" i="1">
                            <a:latin typeface="+mj-lt"/>
                          </a:rPr>
                          <m:t>𝑚</m:t>
                        </m:r>
                        <m:r>
                          <a:rPr lang="en-US">
                            <a:latin typeface="+mj-lt"/>
                          </a:rPr>
                          <m:t> </m:t>
                        </m:r>
                        <m:r>
                          <a:rPr lang="en-US" i="1">
                            <a:latin typeface="+mj-lt"/>
                          </a:rPr>
                          <m:t>𝑖𝑛𝑖𝑡𝑖𝑎𝑙</m:t>
                        </m:r>
                      </m:sub>
                    </m:sSub>
                    <m:r>
                      <a:rPr lang="en-US" i="1">
                        <a:latin typeface="+mj-lt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+mj-lt"/>
                          </a:rPr>
                        </m:ctrlPr>
                      </m:sSupPr>
                      <m:e>
                        <m:r>
                          <a:rPr lang="en-US" b="0" i="1">
                            <a:latin typeface="+mj-lt"/>
                          </a:rPr>
                          <m:t>17</m:t>
                        </m:r>
                      </m:e>
                      <m:sup>
                        <m:r>
                          <a:rPr lang="en-US" b="0" i="1">
                            <a:latin typeface="+mj-lt"/>
                          </a:rPr>
                          <m:t>𝑜</m:t>
                        </m:r>
                      </m:sup>
                    </m:sSup>
                    <m:r>
                      <a:rPr lang="en-US" b="0" i="1">
                        <a:latin typeface="+mj-lt"/>
                      </a:rPr>
                      <m:t> 28</m:t>
                    </m:r>
                    <m:r>
                      <a:rPr lang="en-US" b="0" i="1">
                        <a:latin typeface="+mj-lt"/>
                      </a:rPr>
                      <m:t>𝑚𝑖𝑛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el-GR" dirty="0">
                    <a:latin typeface="+mj-lt"/>
                  </a:rPr>
                  <a:t> </a:t>
                </a:r>
                <a:endParaRPr lang="en-US" dirty="0"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3DDF2C-49BA-7247-BDFD-3D8DE5267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314" y="708875"/>
                <a:ext cx="10809515" cy="4086328"/>
              </a:xfrm>
              <a:blipFill>
                <a:blip r:embed="rId2"/>
                <a:stretch>
                  <a:fillRect l="-1174" t="-2477" r="-117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B2F7F03B-C0E2-2441-829A-CD4D301BCA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5108686"/>
            <a:ext cx="1531422" cy="1423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B76D67-4415-F448-8D9D-0C1F8C573D37}"/>
                  </a:ext>
                </a:extLst>
              </p:cNvPr>
              <p:cNvSpPr txBox="1"/>
              <p:nvPr/>
            </p:nvSpPr>
            <p:spPr>
              <a:xfrm>
                <a:off x="2840278" y="5676064"/>
                <a:ext cx="28932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 baseline="-25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𝐸𝑙</m:t>
                        </m:r>
                        <m:r>
                          <a:rPr lang="en-US" sz="16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11800</m:t>
                        </m:r>
                        <m:r>
                          <a:rPr lang="en-U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𝑖𝑛𝑖𝑡𝑖𝑎𝑙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B0F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16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endParaRPr lang="en-US" sz="1600" baseline="-250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B76D67-4415-F448-8D9D-0C1F8C573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278" y="5676064"/>
                <a:ext cx="2893295" cy="338554"/>
              </a:xfrm>
              <a:prstGeom prst="rect">
                <a:avLst/>
              </a:prstGeom>
              <a:blipFill>
                <a:blip r:embed="rId4"/>
                <a:stretch>
                  <a:fillRect t="-3571" b="-21429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E08DE-C6CD-6543-88CF-3B8222368825}"/>
              </a:ext>
            </a:extLst>
          </p:cNvPr>
          <p:cNvCxnSpPr>
            <a:cxnSpLocks/>
          </p:cNvCxnSpPr>
          <p:nvPr/>
        </p:nvCxnSpPr>
        <p:spPr>
          <a:xfrm>
            <a:off x="2289712" y="6149124"/>
            <a:ext cx="8378289" cy="0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B1B304C-E9C3-E941-95AF-E300CA741BDF}"/>
              </a:ext>
            </a:extLst>
          </p:cNvPr>
          <p:cNvCxnSpPr>
            <a:cxnSpLocks/>
          </p:cNvCxnSpPr>
          <p:nvPr/>
        </p:nvCxnSpPr>
        <p:spPr>
          <a:xfrm flipH="1">
            <a:off x="2289712" y="6377556"/>
            <a:ext cx="837828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4DEE652-F3EA-794D-A62F-425D0B81576B}"/>
              </a:ext>
            </a:extLst>
          </p:cNvPr>
          <p:cNvSpPr/>
          <p:nvPr/>
        </p:nvSpPr>
        <p:spPr>
          <a:xfrm>
            <a:off x="5477366" y="6178708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firing</a:t>
            </a:r>
            <a:r>
              <a:rPr lang="el-GR" dirty="0"/>
              <a:t> 11800</a:t>
            </a:r>
            <a:r>
              <a:rPr lang="en-US" dirty="0"/>
              <a:t>m</a:t>
            </a:r>
            <a:endParaRPr lang="en-GR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D47FE59-5670-FE40-9714-39F337845A08}"/>
              </a:ext>
            </a:extLst>
          </p:cNvPr>
          <p:cNvCxnSpPr>
            <a:cxnSpLocks/>
          </p:cNvCxnSpPr>
          <p:nvPr/>
        </p:nvCxnSpPr>
        <p:spPr>
          <a:xfrm>
            <a:off x="7358329" y="2497242"/>
            <a:ext cx="0" cy="365188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76039AD-94E4-E742-A1F1-7C48BC1E7013}"/>
              </a:ext>
            </a:extLst>
          </p:cNvPr>
          <p:cNvCxnSpPr>
            <a:cxnSpLocks/>
          </p:cNvCxnSpPr>
          <p:nvPr/>
        </p:nvCxnSpPr>
        <p:spPr>
          <a:xfrm flipH="1">
            <a:off x="2289711" y="6727147"/>
            <a:ext cx="506861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29999D3-B422-D74B-80CC-624FC8A63144}"/>
              </a:ext>
            </a:extLst>
          </p:cNvPr>
          <p:cNvSpPr txBox="1"/>
          <p:nvPr/>
        </p:nvSpPr>
        <p:spPr>
          <a:xfrm>
            <a:off x="4182783" y="6501540"/>
            <a:ext cx="148166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6950</a:t>
            </a:r>
            <a:r>
              <a:rPr lang="en-US" dirty="0"/>
              <a:t>m</a:t>
            </a:r>
            <a:endParaRPr lang="en-US" baseline="-25000" dirty="0"/>
          </a:p>
        </p:txBody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21C5992B-7B93-1B4F-8CD3-080CFB9879E4}"/>
              </a:ext>
            </a:extLst>
          </p:cNvPr>
          <p:cNvSpPr>
            <a:spLocks noChangeAspect="1"/>
          </p:cNvSpPr>
          <p:nvPr/>
        </p:nvSpPr>
        <p:spPr>
          <a:xfrm>
            <a:off x="10156172" y="5657365"/>
            <a:ext cx="1032934" cy="1024467"/>
          </a:xfrm>
          <a:prstGeom prst="blockArc">
            <a:avLst>
              <a:gd name="adj1" fmla="val 11065139"/>
              <a:gd name="adj2" fmla="val 13787251"/>
              <a:gd name="adj3" fmla="val 1840"/>
            </a:avLst>
          </a:prstGeom>
          <a:solidFill>
            <a:srgbClr val="FF9300"/>
          </a:solidFill>
          <a:ln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667819C-4BD3-DC42-A59E-5E913A5E3E78}"/>
                  </a:ext>
                </a:extLst>
              </p:cNvPr>
              <p:cNvSpPr txBox="1"/>
              <p:nvPr/>
            </p:nvSpPr>
            <p:spPr>
              <a:xfrm>
                <a:off x="7749973" y="5657364"/>
                <a:ext cx="28932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i="1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descent</m:t>
                        </m:r>
                        <m:r>
                          <a:rPr lang="el-GR" sz="160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11800</m:t>
                        </m:r>
                        <m:r>
                          <a:rPr lang="en-US" sz="1600" i="1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93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93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1600">
                        <a:solidFill>
                          <a:srgbClr val="FF9300"/>
                        </a:solidFill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sz="1600" i="1">
                        <a:solidFill>
                          <a:srgbClr val="FF9300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endParaRPr lang="en-US" sz="1600" baseline="-25000" dirty="0">
                  <a:solidFill>
                    <a:srgbClr val="FF9300"/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667819C-4BD3-DC42-A59E-5E913A5E3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973" y="5657364"/>
                <a:ext cx="2893295" cy="338554"/>
              </a:xfrm>
              <a:prstGeom prst="rect">
                <a:avLst/>
              </a:prstGeom>
              <a:blipFill>
                <a:blip r:embed="rId5"/>
                <a:stretch>
                  <a:fillRect t="-3571" b="-1785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5A2C3C1-AEBB-3E4D-A059-60DBE2EFACE5}"/>
              </a:ext>
            </a:extLst>
          </p:cNvPr>
          <p:cNvSpPr txBox="1"/>
          <p:nvPr/>
        </p:nvSpPr>
        <p:spPr>
          <a:xfrm>
            <a:off x="6617495" y="3889211"/>
            <a:ext cx="148166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1458m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2006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56D8-9592-6F9E-C0D0-C00A2FD3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Επίλυση</a:t>
            </a:r>
            <a:endParaRPr lang="en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0FFFA68-F4F4-9BD2-F8E3-3EB290E586B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30789295"/>
                  </p:ext>
                </p:extLst>
              </p:nvPr>
            </p:nvGraphicFramePr>
            <p:xfrm>
              <a:off x="173396" y="2265680"/>
              <a:ext cx="11504798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0FFFA68-F4F4-9BD2-F8E3-3EB290E586B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30789295"/>
                  </p:ext>
                </p:extLst>
              </p:nvPr>
            </p:nvGraphicFramePr>
            <p:xfrm>
              <a:off x="173396" y="2265680"/>
              <a:ext cx="11504798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5963742-72A3-670A-DDCC-0B44535EBC31}"/>
              </a:ext>
            </a:extLst>
          </p:cNvPr>
          <p:cNvSpPr txBox="1"/>
          <p:nvPr/>
        </p:nvSpPr>
        <p:spPr>
          <a:xfrm>
            <a:off x="838200" y="1342350"/>
            <a:ext cx="1061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200" dirty="0">
                <a:latin typeface="+mj-lt"/>
              </a:rPr>
              <a:t>Οι συνθήκες υπό τις οποίες θα λάβει χώρα η βολή, όμως, δεν είναι οι </a:t>
            </a:r>
            <a:r>
              <a:rPr lang="en-US" sz="2200" dirty="0">
                <a:latin typeface="+mj-lt"/>
              </a:rPr>
              <a:t>default </a:t>
            </a:r>
            <a:r>
              <a:rPr lang="el-GR" sz="2200" dirty="0">
                <a:latin typeface="+mj-lt"/>
              </a:rPr>
              <a:t>για τις οποίες καταρτίστηκαν οι πίνακες. Συνεπώς, θα πρέπει να προβούμε σε διορθώσεις λόγω: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986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B49B8-0353-E546-BC5B-3DB9F54C0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152" y="1447881"/>
            <a:ext cx="1056548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latin typeface="+mj-lt"/>
              </a:rPr>
              <a:t>Η θερμοκρασία της </a:t>
            </a:r>
            <a:r>
              <a:rPr lang="el-GR" dirty="0" err="1">
                <a:latin typeface="+mj-lt"/>
              </a:rPr>
              <a:t>πυριτίδας</a:t>
            </a:r>
            <a:r>
              <a:rPr lang="el-GR" dirty="0">
                <a:latin typeface="+mj-lt"/>
              </a:rPr>
              <a:t>/προωθητικής γόμωσης των βλημάτων είναι αυτή των Π/Θ στις οποίες είχαν αποθηκευτεί (16</a:t>
            </a:r>
            <a:r>
              <a:rPr lang="el-GR" baseline="30000" dirty="0">
                <a:latin typeface="+mj-lt"/>
              </a:rPr>
              <a:t>ο</a:t>
            </a:r>
            <a:r>
              <a:rPr lang="en-US" dirty="0">
                <a:latin typeface="+mj-lt"/>
              </a:rPr>
              <a:t>C</a:t>
            </a:r>
            <a:r>
              <a:rPr lang="el-GR" dirty="0">
                <a:latin typeface="+mj-lt"/>
              </a:rPr>
              <a:t>).</a:t>
            </a:r>
            <a:endParaRPr lang="en-US" dirty="0">
              <a:latin typeface="+mj-lt"/>
            </a:endParaRPr>
          </a:p>
          <a:p>
            <a:pPr marL="0" indent="0" algn="just">
              <a:buNone/>
            </a:pPr>
            <a:r>
              <a:rPr lang="el-GR" dirty="0">
                <a:latin typeface="+mj-lt"/>
              </a:rPr>
              <a:t>Επειδή αυτή διαφέρει από την </a:t>
            </a:r>
            <a:r>
              <a:rPr lang="en-US" dirty="0">
                <a:latin typeface="+mj-lt"/>
              </a:rPr>
              <a:t>standard </a:t>
            </a:r>
            <a:r>
              <a:rPr lang="el-GR" dirty="0">
                <a:latin typeface="+mj-lt"/>
              </a:rPr>
              <a:t>θερμοκρασία των 21</a:t>
            </a:r>
            <a:r>
              <a:rPr lang="el-GR" baseline="30000" dirty="0">
                <a:latin typeface="+mj-lt"/>
              </a:rPr>
              <a:t> </a:t>
            </a:r>
            <a:r>
              <a:rPr lang="el-GR" baseline="30000" dirty="0" err="1">
                <a:latin typeface="+mj-lt"/>
              </a:rPr>
              <a:t>o</a:t>
            </a:r>
            <a:r>
              <a:rPr lang="el-GR" dirty="0" err="1">
                <a:latin typeface="+mj-lt"/>
              </a:rPr>
              <a:t>C</a:t>
            </a:r>
            <a:r>
              <a:rPr lang="el-GR" dirty="0">
                <a:latin typeface="+mj-lt"/>
              </a:rPr>
              <a:t>, η διόρθωση στην αρχική ταχύτητα λόγω διαφοροποίησης θερμοκρασίας πυρίτιδας θα είναι:</a:t>
            </a:r>
            <a:r>
              <a:rPr lang="en-US" dirty="0">
                <a:latin typeface="+mj-lt"/>
              </a:rPr>
              <a:t>*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55DB257-D0E6-6E45-A512-FF687DE21C8D}"/>
                  </a:ext>
                </a:extLst>
              </p:cNvPr>
              <p:cNvSpPr/>
              <p:nvPr/>
            </p:nvSpPr>
            <p:spPr>
              <a:xfrm>
                <a:off x="1981201" y="4419202"/>
                <a:ext cx="85062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𝐴𝑐𝑡𝑢𝑎𝑙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𝑃𝐴𝐶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𝑣𝑎𝑟𝑖𝑎𝑡𝑖𝑜𝑛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∙0.5⇒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55DB257-D0E6-6E45-A512-FF687DE21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4419202"/>
                <a:ext cx="8506225" cy="461665"/>
              </a:xfrm>
              <a:prstGeom prst="rect">
                <a:avLst/>
              </a:prstGeom>
              <a:blipFill>
                <a:blip r:embed="rId2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BA92624-8566-DD40-BCF0-ED01F3705023}"/>
                  </a:ext>
                </a:extLst>
              </p:cNvPr>
              <p:cNvSpPr/>
              <p:nvPr/>
            </p:nvSpPr>
            <p:spPr>
              <a:xfrm>
                <a:off x="2142564" y="4955644"/>
                <a:ext cx="8755957" cy="517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𝐴𝑐𝑡𝑢𝑎𝑙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=925 </m:t>
                      </m:r>
                      <m:f>
                        <m:fPr>
                          <m:type m:val="skw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𝑠𝑒𝑐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−21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∙0.5 </m:t>
                      </m:r>
                      <m:f>
                        <m:fPr>
                          <m:type m:val="skw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𝑠𝑒𝑐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BA92624-8566-DD40-BCF0-ED01F3705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64" y="4955644"/>
                <a:ext cx="8755957" cy="517001"/>
              </a:xfrm>
              <a:prstGeom prst="rect">
                <a:avLst/>
              </a:prstGeom>
              <a:blipFill>
                <a:blip r:embed="rId3"/>
                <a:stretch>
                  <a:fillRect t="-140476" b="-214286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1DD616-CBA3-2D40-8F58-1C2FA7E1A260}"/>
                  </a:ext>
                </a:extLst>
              </p:cNvPr>
              <p:cNvSpPr/>
              <p:nvPr/>
            </p:nvSpPr>
            <p:spPr>
              <a:xfrm>
                <a:off x="3627011" y="5532357"/>
                <a:ext cx="41940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𝐴𝑐𝑡𝑢𝑎𝑙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=922.5</m:t>
                      </m:r>
                      <m:f>
                        <m:fPr>
                          <m:type m:val="skw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𝑠𝑒𝑐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1DD616-CBA3-2D40-8F58-1C2FA7E1A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011" y="5532357"/>
                <a:ext cx="4194033" cy="461665"/>
              </a:xfrm>
              <a:prstGeom prst="rect">
                <a:avLst/>
              </a:prstGeom>
              <a:blipFill>
                <a:blip r:embed="rId4"/>
                <a:stretch>
                  <a:fillRect t="-127027" b="-19459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Content Placeholder 3">
                <a:extLst>
                  <a:ext uri="{FF2B5EF4-FFF2-40B4-BE49-F238E27FC236}">
                    <a16:creationId xmlns:a16="http://schemas.microsoft.com/office/drawing/2014/main" id="{05015D45-1D61-7BFC-5C50-D65B79D79CE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41090000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>
          <p:graphicFrame>
            <p:nvGraphicFramePr>
              <p:cNvPr id="10" name="Content Placeholder 3">
                <a:extLst>
                  <a:ext uri="{FF2B5EF4-FFF2-40B4-BE49-F238E27FC236}">
                    <a16:creationId xmlns:a16="http://schemas.microsoft.com/office/drawing/2014/main" id="{05015D45-1D61-7BFC-5C50-D65B79D79CE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41090000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6" r:qs="rId7" r:cs="rId8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187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EB408B-70EE-5A41-8F3E-25717E93873B}"/>
                  </a:ext>
                </a:extLst>
              </p:cNvPr>
              <p:cNvSpPr/>
              <p:nvPr/>
            </p:nvSpPr>
            <p:spPr>
              <a:xfrm>
                <a:off x="1997790" y="3678853"/>
                <a:ext cx="8766004" cy="1650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922.5</m:t>
                          </m:r>
                          <m:f>
                            <m:fPr>
                              <m:type m:val="skw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den>
                          </m:f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−900</m:t>
                          </m:r>
                          <m:f>
                            <m:fPr>
                              <m:type m:val="skw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den>
                          </m:f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−11.2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f>
                                    <m:fPr>
                                      <m:type m:val="skw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𝑠𝑒𝑐</m:t>
                                      </m:r>
                                    </m:den>
                                  </m:f>
                                </m:den>
                              </m:f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=−50.4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EB408B-70EE-5A41-8F3E-25717E938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790" y="3678853"/>
                <a:ext cx="8766004" cy="1650708"/>
              </a:xfrm>
              <a:prstGeom prst="rect">
                <a:avLst/>
              </a:prstGeom>
              <a:blipFill>
                <a:blip r:embed="rId2"/>
                <a:stretch>
                  <a:fillRect t="-40458" b="-3740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24E1FEA3-1823-144D-C7FE-1E12521EBB0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7609982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24E1FEA3-1823-144D-C7FE-1E12521EBB0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7609982"/>
                  </p:ext>
                </p:extLst>
              </p:nvPr>
            </p:nvGraphicFramePr>
            <p:xfrm>
              <a:off x="173396" y="2265680"/>
              <a:ext cx="8592917" cy="44770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131950-93B4-22EA-17B3-A7102D508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152" y="1447881"/>
            <a:ext cx="1061773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dirty="0">
                <a:latin typeface="+mj-lt"/>
              </a:rPr>
              <a:t>Σύμφωνα με τη στήλη 3 του του πίνακα </a:t>
            </a:r>
            <a:r>
              <a:rPr lang="en-US" sz="2800" dirty="0">
                <a:latin typeface="+mj-lt"/>
              </a:rPr>
              <a:t>F</a:t>
            </a:r>
            <a:r>
              <a:rPr lang="el-GR" sz="2800" dirty="0">
                <a:latin typeface="+mj-lt"/>
              </a:rPr>
              <a:t>(Ι</a:t>
            </a:r>
            <a:r>
              <a:rPr lang="en-US" sz="2800" dirty="0">
                <a:latin typeface="+mj-lt"/>
              </a:rPr>
              <a:t>I</a:t>
            </a:r>
            <a:r>
              <a:rPr lang="el-GR" sz="2800" dirty="0">
                <a:latin typeface="+mj-lt"/>
              </a:rPr>
              <a:t>) για </a:t>
            </a:r>
            <a:r>
              <a:rPr lang="en-US" sz="2800" dirty="0" err="1">
                <a:latin typeface="+mj-lt"/>
              </a:rPr>
              <a:t>R</a:t>
            </a:r>
            <a:r>
              <a:rPr lang="en-US" sz="2800" baseline="-25000" dirty="0" err="1">
                <a:latin typeface="+mj-lt"/>
              </a:rPr>
              <a:t>firing</a:t>
            </a:r>
            <a:r>
              <a:rPr lang="el-GR" sz="2800" dirty="0">
                <a:latin typeface="+mj-lt"/>
              </a:rPr>
              <a:t> 11800</a:t>
            </a:r>
            <a:r>
              <a:rPr lang="en-US" sz="2800" dirty="0">
                <a:latin typeface="+mj-lt"/>
              </a:rPr>
              <a:t>m</a:t>
            </a:r>
            <a:r>
              <a:rPr lang="el-GR" sz="2800" dirty="0">
                <a:latin typeface="+mj-lt"/>
              </a:rPr>
              <a:t>, αύξηση της </a:t>
            </a:r>
            <a:r>
              <a:rPr lang="en-US" sz="2800" dirty="0" err="1">
                <a:latin typeface="+mj-lt"/>
              </a:rPr>
              <a:t>v</a:t>
            </a:r>
            <a:r>
              <a:rPr lang="en-US" sz="2800" baseline="-25000" dirty="0" err="1">
                <a:latin typeface="+mj-lt"/>
              </a:rPr>
              <a:t>o</a:t>
            </a:r>
            <a:r>
              <a:rPr lang="el-GR" sz="2800" dirty="0">
                <a:latin typeface="+mj-lt"/>
              </a:rPr>
              <a:t> κατά +1</a:t>
            </a:r>
            <a:r>
              <a:rPr lang="en-US" sz="2800" dirty="0">
                <a:latin typeface="+mj-lt"/>
              </a:rPr>
              <a:t>m</a:t>
            </a:r>
            <a:r>
              <a:rPr lang="el-GR" sz="2800" dirty="0">
                <a:latin typeface="+mj-lt"/>
              </a:rPr>
              <a:t>/</a:t>
            </a:r>
            <a:r>
              <a:rPr lang="en-US" sz="2800" dirty="0">
                <a:latin typeface="+mj-lt"/>
              </a:rPr>
              <a:t>sec </a:t>
            </a:r>
            <a:r>
              <a:rPr lang="el-GR" sz="2800" dirty="0">
                <a:latin typeface="+mj-lt"/>
              </a:rPr>
              <a:t>από την </a:t>
            </a:r>
            <a:r>
              <a:rPr lang="en-US" sz="2800" dirty="0">
                <a:latin typeface="+mj-lt"/>
              </a:rPr>
              <a:t>default </a:t>
            </a:r>
            <a:r>
              <a:rPr lang="el-GR" sz="2800" dirty="0">
                <a:latin typeface="+mj-lt"/>
              </a:rPr>
              <a:t>τιμή των 900</a:t>
            </a:r>
            <a:r>
              <a:rPr lang="en-US" sz="2800" dirty="0">
                <a:latin typeface="+mj-lt"/>
              </a:rPr>
              <a:t>m</a:t>
            </a:r>
            <a:r>
              <a:rPr lang="el-GR" sz="2800" dirty="0">
                <a:latin typeface="+mj-lt"/>
              </a:rPr>
              <a:t>/</a:t>
            </a:r>
            <a:r>
              <a:rPr lang="en-US" sz="2800" dirty="0">
                <a:latin typeface="+mj-lt"/>
              </a:rPr>
              <a:t>sec </a:t>
            </a:r>
            <a:r>
              <a:rPr lang="el-GR" sz="2800" dirty="0">
                <a:latin typeface="+mj-lt"/>
              </a:rPr>
              <a:t>απαιτεί διόρθωση -11.2</a:t>
            </a:r>
            <a:r>
              <a:rPr lang="en-US" sz="2800" dirty="0">
                <a:latin typeface="+mj-lt"/>
              </a:rPr>
              <a:t>m</a:t>
            </a:r>
            <a:r>
              <a:rPr lang="el-GR" sz="2800" dirty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pPr marL="0" indent="0" algn="just">
              <a:buNone/>
            </a:pPr>
            <a:r>
              <a:rPr lang="el-GR" sz="2800" dirty="0">
                <a:latin typeface="+mj-lt"/>
              </a:rPr>
              <a:t>Εξάλλου, η στήλη 4 του πίνακα </a:t>
            </a:r>
            <a:r>
              <a:rPr lang="en-US" sz="2800" dirty="0">
                <a:latin typeface="+mj-lt"/>
              </a:rPr>
              <a:t>F</a:t>
            </a:r>
            <a:r>
              <a:rPr lang="el-GR" sz="2800" dirty="0">
                <a:latin typeface="+mj-lt"/>
              </a:rPr>
              <a:t>(</a:t>
            </a:r>
            <a:r>
              <a:rPr lang="en-US" sz="2800" dirty="0">
                <a:latin typeface="+mj-lt"/>
              </a:rPr>
              <a:t>I</a:t>
            </a:r>
            <a:r>
              <a:rPr lang="el-GR" sz="2800" dirty="0">
                <a:latin typeface="+mj-lt"/>
              </a:rPr>
              <a:t>) δίνει για την ίδια απόσταση, ότι η επίδραση 1</a:t>
            </a:r>
            <a:r>
              <a:rPr lang="en-US" sz="2800" dirty="0">
                <a:latin typeface="+mj-lt"/>
              </a:rPr>
              <a:t>min</a:t>
            </a:r>
            <a:r>
              <a:rPr lang="el-GR" sz="2800" dirty="0">
                <a:latin typeface="+mj-lt"/>
              </a:rPr>
              <a:t> ύψωσης στην κάνη αντιστοιχεί σε 5</a:t>
            </a:r>
            <a:r>
              <a:rPr lang="en-US" sz="2800" dirty="0">
                <a:latin typeface="+mj-lt"/>
              </a:rPr>
              <a:t>m </a:t>
            </a:r>
            <a:r>
              <a:rPr lang="el-GR" sz="2800" dirty="0">
                <a:latin typeface="+mj-lt"/>
              </a:rPr>
              <a:t>σε εμβέλεια.</a:t>
            </a: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220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6DE484-C357-E043-910F-4AF42197B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2" t="9963" r="9135" b="47902"/>
          <a:stretch/>
        </p:blipFill>
        <p:spPr>
          <a:xfrm>
            <a:off x="1524001" y="1"/>
            <a:ext cx="8998003" cy="595772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F279-370C-AA45-83C2-6DEF6C774D56}"/>
              </a:ext>
            </a:extLst>
          </p:cNvPr>
          <p:cNvSpPr/>
          <p:nvPr/>
        </p:nvSpPr>
        <p:spPr>
          <a:xfrm>
            <a:off x="3406589" y="877614"/>
            <a:ext cx="660827" cy="4646421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074A4-E909-CB49-A3A0-5A1CD6CB4357}"/>
              </a:ext>
            </a:extLst>
          </p:cNvPr>
          <p:cNvSpPr/>
          <p:nvPr/>
        </p:nvSpPr>
        <p:spPr>
          <a:xfrm>
            <a:off x="1874197" y="5301574"/>
            <a:ext cx="2193219" cy="22246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2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C5121BD-807C-8E4E-BB34-15F285F00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8" t="9687" r="7921" b="46601"/>
          <a:stretch/>
        </p:blipFill>
        <p:spPr>
          <a:xfrm>
            <a:off x="1750627" y="-49428"/>
            <a:ext cx="8998003" cy="62405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3E43FC-09E6-9B43-9288-59B5C71F281E}"/>
              </a:ext>
            </a:extLst>
          </p:cNvPr>
          <p:cNvSpPr/>
          <p:nvPr/>
        </p:nvSpPr>
        <p:spPr>
          <a:xfrm>
            <a:off x="4110403" y="867104"/>
            <a:ext cx="1154911" cy="4872228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8668E-7FD6-6944-AF46-D8EE9171741D}"/>
              </a:ext>
            </a:extLst>
          </p:cNvPr>
          <p:cNvSpPr/>
          <p:nvPr/>
        </p:nvSpPr>
        <p:spPr>
          <a:xfrm>
            <a:off x="1878979" y="5510432"/>
            <a:ext cx="3386334" cy="22246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8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65591</TotalTime>
  <Words>1590</Words>
  <Application>Microsoft Macintosh PowerPoint</Application>
  <PresentationFormat>Widescreen</PresentationFormat>
  <Paragraphs>198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Courier New</vt:lpstr>
      <vt:lpstr>Office Theme</vt:lpstr>
      <vt:lpstr>ΠΥΡΟΒΟΛΙΚΗ</vt:lpstr>
      <vt:lpstr>ΔΟΜΗ ΜΑΘΗΜΑΤΟΣ</vt:lpstr>
      <vt:lpstr>PowerPoint Presentation</vt:lpstr>
      <vt:lpstr>PowerPoint Presentation</vt:lpstr>
      <vt:lpstr>Επίλυση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Τελική διόρθωση</vt:lpstr>
      <vt:lpstr>Επίλυση</vt:lpstr>
      <vt:lpstr>PowerPoint Presentation</vt:lpstr>
      <vt:lpstr>Understand, don’t; memorize Learn Principles, not formulas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Πυροβολική</dc:title>
  <dc:subject>Διάλεξη 5: Πίνακες Βολής</dc:subject>
  <dc:creator>C I Menychtas</dc:creator>
  <cp:keywords/>
  <dc:description/>
  <cp:lastModifiedBy>Charalampos Menychtas</cp:lastModifiedBy>
  <cp:revision>972</cp:revision>
  <cp:lastPrinted>2024-03-20T21:26:19Z</cp:lastPrinted>
  <dcterms:created xsi:type="dcterms:W3CDTF">2023-10-24T12:13:35Z</dcterms:created>
  <dcterms:modified xsi:type="dcterms:W3CDTF">2024-05-15T16:14:31Z</dcterms:modified>
  <cp:category/>
</cp:coreProperties>
</file>