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notesSlides/notesSlide3.xml" ContentType="application/vnd.openxmlformats-officedocument.presentationml.notesSlide+xml"/>
  <Override PartName="/ppt/charts/chart2.xml" ContentType="application/vnd.openxmlformats-officedocument.drawingml.char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59"/>
  </p:notesMasterIdLst>
  <p:sldIdLst>
    <p:sldId id="256" r:id="rId2"/>
    <p:sldId id="458" r:id="rId3"/>
    <p:sldId id="508" r:id="rId4"/>
    <p:sldId id="819" r:id="rId5"/>
    <p:sldId id="747" r:id="rId6"/>
    <p:sldId id="749" r:id="rId7"/>
    <p:sldId id="783" r:id="rId8"/>
    <p:sldId id="832" r:id="rId9"/>
    <p:sldId id="834" r:id="rId10"/>
    <p:sldId id="835" r:id="rId11"/>
    <p:sldId id="833" r:id="rId12"/>
    <p:sldId id="744" r:id="rId13"/>
    <p:sldId id="753" r:id="rId14"/>
    <p:sldId id="754" r:id="rId15"/>
    <p:sldId id="752" r:id="rId16"/>
    <p:sldId id="782" r:id="rId17"/>
    <p:sldId id="785" r:id="rId18"/>
    <p:sldId id="820" r:id="rId19"/>
    <p:sldId id="755" r:id="rId20"/>
    <p:sldId id="640" r:id="rId21"/>
    <p:sldId id="766" r:id="rId22"/>
    <p:sldId id="758" r:id="rId23"/>
    <p:sldId id="760" r:id="rId24"/>
    <p:sldId id="836" r:id="rId25"/>
    <p:sldId id="821" r:id="rId26"/>
    <p:sldId id="823" r:id="rId27"/>
    <p:sldId id="824" r:id="rId28"/>
    <p:sldId id="825" r:id="rId29"/>
    <p:sldId id="765" r:id="rId30"/>
    <p:sldId id="712" r:id="rId31"/>
    <p:sldId id="762" r:id="rId32"/>
    <p:sldId id="763" r:id="rId33"/>
    <p:sldId id="786" r:id="rId34"/>
    <p:sldId id="789" r:id="rId35"/>
    <p:sldId id="787" r:id="rId36"/>
    <p:sldId id="788" r:id="rId37"/>
    <p:sldId id="802" r:id="rId38"/>
    <p:sldId id="807" r:id="rId39"/>
    <p:sldId id="837" r:id="rId40"/>
    <p:sldId id="801" r:id="rId41"/>
    <p:sldId id="804" r:id="rId42"/>
    <p:sldId id="805" r:id="rId43"/>
    <p:sldId id="806" r:id="rId44"/>
    <p:sldId id="803" r:id="rId45"/>
    <p:sldId id="793" r:id="rId46"/>
    <p:sldId id="792" r:id="rId47"/>
    <p:sldId id="838" r:id="rId48"/>
    <p:sldId id="827" r:id="rId49"/>
    <p:sldId id="828" r:id="rId50"/>
    <p:sldId id="810" r:id="rId51"/>
    <p:sldId id="809" r:id="rId52"/>
    <p:sldId id="778" r:id="rId53"/>
    <p:sldId id="839" r:id="rId54"/>
    <p:sldId id="840" r:id="rId55"/>
    <p:sldId id="781" r:id="rId56"/>
    <p:sldId id="774" r:id="rId57"/>
    <p:sldId id="296" r:id="rId58"/>
  </p:sldIdLst>
  <p:sldSz cx="12192000" cy="6858000"/>
  <p:notesSz cx="6858000" cy="9144000"/>
  <p:defaultTextStyle>
    <a:defPPr>
      <a:defRPr lang="en-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modifyVerifier cryptProviderType="rsaAES" cryptAlgorithmClass="hash" cryptAlgorithmType="typeAny" cryptAlgorithmSid="14" spinCount="100000" saltData="iEvAuz/WsKSDsKZ91fq6vw==" hashData="CmP5Zk51LTTRDbNBrb9v1WmUBZMupzPzeBf+skSCeLgrPk1Z59KF7h7zpcrwCK3WudPsmFC2hweqSHEm00sKzw=="/>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 I Menychtas" initials="C M" lastIdx="5" clrIdx="0">
    <p:extLst>
      <p:ext uri="{19B8F6BF-5375-455C-9EA6-DF929625EA0E}">
        <p15:presenceInfo xmlns:p15="http://schemas.microsoft.com/office/powerpoint/2012/main" userId="C I Menychtas"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D7D910"/>
    <a:srgbClr val="8E8D17"/>
    <a:srgbClr val="1FBB15"/>
    <a:srgbClr val="177015"/>
    <a:srgbClr val="1BB116"/>
    <a:srgbClr val="20A016"/>
    <a:srgbClr val="28C115"/>
    <a:srgbClr val="13D220"/>
    <a:srgbClr val="01FD47"/>
    <a:srgbClr val="FF26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9365"/>
    <p:restoredTop sz="94077"/>
  </p:normalViewPr>
  <p:slideViewPr>
    <p:cSldViewPr snapToGrid="0">
      <p:cViewPr>
        <p:scale>
          <a:sx n="65" d="100"/>
          <a:sy n="65" d="100"/>
        </p:scale>
        <p:origin x="752" y="1352"/>
      </p:cViewPr>
      <p:guideLst/>
    </p:cSldViewPr>
  </p:slideViewPr>
  <p:notesTextViewPr>
    <p:cViewPr>
      <p:scale>
        <a:sx n="20" d="100"/>
        <a:sy n="2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61" Type="http://schemas.openxmlformats.org/officeDocument/2006/relationships/presProps" Target="pres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plotArea>
      <c:layout/>
      <c:lineChart>
        <c:grouping val="stacked"/>
        <c:varyColors val="0"/>
        <c:ser>
          <c:idx val="0"/>
          <c:order val="0"/>
          <c:tx>
            <c:strRef>
              <c:f>Sheet1!$B$1</c:f>
              <c:strCache>
                <c:ptCount val="1"/>
                <c:pt idx="0">
                  <c:v>Close Range</c:v>
                </c:pt>
              </c:strCache>
            </c:strRef>
          </c:tx>
          <c:spPr>
            <a:ln w="19050">
              <a:solidFill>
                <a:srgbClr val="0000FF"/>
              </a:solidFill>
            </a:ln>
          </c:spPr>
          <c:marker>
            <c:symbol val="none"/>
          </c:marker>
          <c:cat>
            <c:numRef>
              <c:f>Sheet1!$A$2:$A$41</c:f>
              <c:numCache>
                <c:formatCode>General</c:formatCode>
                <c:ptCount val="40"/>
                <c:pt idx="0">
                  <c:v>1550</c:v>
                </c:pt>
                <c:pt idx="1">
                  <c:v>1560</c:v>
                </c:pt>
                <c:pt idx="2">
                  <c:v>1570</c:v>
                </c:pt>
                <c:pt idx="3">
                  <c:v>1580</c:v>
                </c:pt>
                <c:pt idx="4">
                  <c:v>1590</c:v>
                </c:pt>
                <c:pt idx="5">
                  <c:v>1600</c:v>
                </c:pt>
                <c:pt idx="6">
                  <c:v>1610</c:v>
                </c:pt>
                <c:pt idx="7">
                  <c:v>1620</c:v>
                </c:pt>
                <c:pt idx="8">
                  <c:v>1630</c:v>
                </c:pt>
                <c:pt idx="9">
                  <c:v>1640</c:v>
                </c:pt>
                <c:pt idx="10">
                  <c:v>1650</c:v>
                </c:pt>
                <c:pt idx="11">
                  <c:v>1660</c:v>
                </c:pt>
                <c:pt idx="12">
                  <c:v>1670</c:v>
                </c:pt>
                <c:pt idx="13">
                  <c:v>1680</c:v>
                </c:pt>
                <c:pt idx="14">
                  <c:v>1690</c:v>
                </c:pt>
                <c:pt idx="15">
                  <c:v>1700</c:v>
                </c:pt>
                <c:pt idx="16">
                  <c:v>1710</c:v>
                </c:pt>
                <c:pt idx="17">
                  <c:v>1720</c:v>
                </c:pt>
                <c:pt idx="18">
                  <c:v>1730</c:v>
                </c:pt>
                <c:pt idx="19">
                  <c:v>1740</c:v>
                </c:pt>
                <c:pt idx="20">
                  <c:v>1750</c:v>
                </c:pt>
                <c:pt idx="21">
                  <c:v>1760</c:v>
                </c:pt>
                <c:pt idx="22">
                  <c:v>1770</c:v>
                </c:pt>
                <c:pt idx="23">
                  <c:v>1780</c:v>
                </c:pt>
                <c:pt idx="24">
                  <c:v>1790</c:v>
                </c:pt>
                <c:pt idx="25">
                  <c:v>1800</c:v>
                </c:pt>
                <c:pt idx="26">
                  <c:v>1810</c:v>
                </c:pt>
                <c:pt idx="27">
                  <c:v>1820</c:v>
                </c:pt>
                <c:pt idx="28">
                  <c:v>1830</c:v>
                </c:pt>
                <c:pt idx="29">
                  <c:v>1840</c:v>
                </c:pt>
                <c:pt idx="30">
                  <c:v>1850</c:v>
                </c:pt>
                <c:pt idx="31">
                  <c:v>1860</c:v>
                </c:pt>
                <c:pt idx="32">
                  <c:v>1870</c:v>
                </c:pt>
                <c:pt idx="33">
                  <c:v>1880</c:v>
                </c:pt>
                <c:pt idx="34">
                  <c:v>1890</c:v>
                </c:pt>
                <c:pt idx="35">
                  <c:v>1900</c:v>
                </c:pt>
                <c:pt idx="36">
                  <c:v>1910</c:v>
                </c:pt>
                <c:pt idx="37">
                  <c:v>1920</c:v>
                </c:pt>
                <c:pt idx="38">
                  <c:v>1930</c:v>
                </c:pt>
                <c:pt idx="39">
                  <c:v>1940</c:v>
                </c:pt>
              </c:numCache>
            </c:numRef>
          </c:cat>
          <c:val>
            <c:numRef>
              <c:f>Sheet1!$B$2:$B$41</c:f>
              <c:numCache>
                <c:formatCode>General</c:formatCode>
                <c:ptCount val="40"/>
                <c:pt idx="0">
                  <c:v>5</c:v>
                </c:pt>
                <c:pt idx="1">
                  <c:v>5</c:v>
                </c:pt>
                <c:pt idx="2">
                  <c:v>5</c:v>
                </c:pt>
                <c:pt idx="3">
                  <c:v>5</c:v>
                </c:pt>
                <c:pt idx="4">
                  <c:v>5</c:v>
                </c:pt>
                <c:pt idx="5">
                  <c:v>5</c:v>
                </c:pt>
                <c:pt idx="6">
                  <c:v>5</c:v>
                </c:pt>
                <c:pt idx="7">
                  <c:v>5</c:v>
                </c:pt>
                <c:pt idx="8">
                  <c:v>5</c:v>
                </c:pt>
                <c:pt idx="9">
                  <c:v>5</c:v>
                </c:pt>
                <c:pt idx="10">
                  <c:v>5</c:v>
                </c:pt>
                <c:pt idx="11">
                  <c:v>5</c:v>
                </c:pt>
                <c:pt idx="12">
                  <c:v>5</c:v>
                </c:pt>
                <c:pt idx="13">
                  <c:v>5</c:v>
                </c:pt>
                <c:pt idx="14">
                  <c:v>5</c:v>
                </c:pt>
                <c:pt idx="15">
                  <c:v>5</c:v>
                </c:pt>
                <c:pt idx="16">
                  <c:v>5</c:v>
                </c:pt>
                <c:pt idx="17">
                  <c:v>5</c:v>
                </c:pt>
                <c:pt idx="18">
                  <c:v>5</c:v>
                </c:pt>
                <c:pt idx="19">
                  <c:v>5</c:v>
                </c:pt>
                <c:pt idx="20">
                  <c:v>5</c:v>
                </c:pt>
                <c:pt idx="21">
                  <c:v>8</c:v>
                </c:pt>
                <c:pt idx="22">
                  <c:v>11</c:v>
                </c:pt>
                <c:pt idx="23">
                  <c:v>14</c:v>
                </c:pt>
                <c:pt idx="24">
                  <c:v>17</c:v>
                </c:pt>
                <c:pt idx="25">
                  <c:v>20</c:v>
                </c:pt>
                <c:pt idx="26">
                  <c:v>26</c:v>
                </c:pt>
                <c:pt idx="27">
                  <c:v>32</c:v>
                </c:pt>
                <c:pt idx="28">
                  <c:v>38</c:v>
                </c:pt>
                <c:pt idx="29">
                  <c:v>44</c:v>
                </c:pt>
                <c:pt idx="30">
                  <c:v>50</c:v>
                </c:pt>
                <c:pt idx="31">
                  <c:v>100</c:v>
                </c:pt>
                <c:pt idx="32">
                  <c:v>150</c:v>
                </c:pt>
                <c:pt idx="33">
                  <c:v>200</c:v>
                </c:pt>
                <c:pt idx="34">
                  <c:v>500</c:v>
                </c:pt>
                <c:pt idx="35">
                  <c:v>3000</c:v>
                </c:pt>
                <c:pt idx="36">
                  <c:v>5000</c:v>
                </c:pt>
                <c:pt idx="37">
                  <c:v>8000</c:v>
                </c:pt>
                <c:pt idx="38">
                  <c:v>10000</c:v>
                </c:pt>
                <c:pt idx="39">
                  <c:v>15000</c:v>
                </c:pt>
              </c:numCache>
            </c:numRef>
          </c:val>
          <c:smooth val="0"/>
          <c:extLst>
            <c:ext xmlns:c16="http://schemas.microsoft.com/office/drawing/2014/chart" uri="{C3380CC4-5D6E-409C-BE32-E72D297353CC}">
              <c16:uniqueId val="{00000000-C7FA-1A42-B4C4-94497FE8C7A8}"/>
            </c:ext>
          </c:extLst>
        </c:ser>
        <c:ser>
          <c:idx val="1"/>
          <c:order val="1"/>
          <c:tx>
            <c:strRef>
              <c:f>Sheet1!$C$1</c:f>
              <c:strCache>
                <c:ptCount val="1"/>
                <c:pt idx="0">
                  <c:v>Medium Range</c:v>
                </c:pt>
              </c:strCache>
            </c:strRef>
          </c:tx>
          <c:spPr>
            <a:ln w="19050">
              <a:solidFill>
                <a:srgbClr val="21FF06"/>
              </a:solidFill>
            </a:ln>
          </c:spPr>
          <c:marker>
            <c:symbol val="none"/>
          </c:marker>
          <c:cat>
            <c:numRef>
              <c:f>Sheet1!$A$2:$A$41</c:f>
              <c:numCache>
                <c:formatCode>General</c:formatCode>
                <c:ptCount val="40"/>
                <c:pt idx="0">
                  <c:v>1550</c:v>
                </c:pt>
                <c:pt idx="1">
                  <c:v>1560</c:v>
                </c:pt>
                <c:pt idx="2">
                  <c:v>1570</c:v>
                </c:pt>
                <c:pt idx="3">
                  <c:v>1580</c:v>
                </c:pt>
                <c:pt idx="4">
                  <c:v>1590</c:v>
                </c:pt>
                <c:pt idx="5">
                  <c:v>1600</c:v>
                </c:pt>
                <c:pt idx="6">
                  <c:v>1610</c:v>
                </c:pt>
                <c:pt idx="7">
                  <c:v>1620</c:v>
                </c:pt>
                <c:pt idx="8">
                  <c:v>1630</c:v>
                </c:pt>
                <c:pt idx="9">
                  <c:v>1640</c:v>
                </c:pt>
                <c:pt idx="10">
                  <c:v>1650</c:v>
                </c:pt>
                <c:pt idx="11">
                  <c:v>1660</c:v>
                </c:pt>
                <c:pt idx="12">
                  <c:v>1670</c:v>
                </c:pt>
                <c:pt idx="13">
                  <c:v>1680</c:v>
                </c:pt>
                <c:pt idx="14">
                  <c:v>1690</c:v>
                </c:pt>
                <c:pt idx="15">
                  <c:v>1700</c:v>
                </c:pt>
                <c:pt idx="16">
                  <c:v>1710</c:v>
                </c:pt>
                <c:pt idx="17">
                  <c:v>1720</c:v>
                </c:pt>
                <c:pt idx="18">
                  <c:v>1730</c:v>
                </c:pt>
                <c:pt idx="19">
                  <c:v>1740</c:v>
                </c:pt>
                <c:pt idx="20">
                  <c:v>1750</c:v>
                </c:pt>
                <c:pt idx="21">
                  <c:v>1760</c:v>
                </c:pt>
                <c:pt idx="22">
                  <c:v>1770</c:v>
                </c:pt>
                <c:pt idx="23">
                  <c:v>1780</c:v>
                </c:pt>
                <c:pt idx="24">
                  <c:v>1790</c:v>
                </c:pt>
                <c:pt idx="25">
                  <c:v>1800</c:v>
                </c:pt>
                <c:pt idx="26">
                  <c:v>1810</c:v>
                </c:pt>
                <c:pt idx="27">
                  <c:v>1820</c:v>
                </c:pt>
                <c:pt idx="28">
                  <c:v>1830</c:v>
                </c:pt>
                <c:pt idx="29">
                  <c:v>1840</c:v>
                </c:pt>
                <c:pt idx="30">
                  <c:v>1850</c:v>
                </c:pt>
                <c:pt idx="31">
                  <c:v>1860</c:v>
                </c:pt>
                <c:pt idx="32">
                  <c:v>1870</c:v>
                </c:pt>
                <c:pt idx="33">
                  <c:v>1880</c:v>
                </c:pt>
                <c:pt idx="34">
                  <c:v>1890</c:v>
                </c:pt>
                <c:pt idx="35">
                  <c:v>1900</c:v>
                </c:pt>
                <c:pt idx="36">
                  <c:v>1910</c:v>
                </c:pt>
                <c:pt idx="37">
                  <c:v>1920</c:v>
                </c:pt>
                <c:pt idx="38">
                  <c:v>1930</c:v>
                </c:pt>
                <c:pt idx="39">
                  <c:v>1940</c:v>
                </c:pt>
              </c:numCache>
            </c:numRef>
          </c:cat>
          <c:val>
            <c:numRef>
              <c:f>Sheet1!$C$2:$C$41</c:f>
              <c:numCache>
                <c:formatCode>General</c:formatCode>
                <c:ptCount val="40"/>
                <c:pt idx="0">
                  <c:v>15</c:v>
                </c:pt>
                <c:pt idx="1">
                  <c:v>15</c:v>
                </c:pt>
                <c:pt idx="2">
                  <c:v>16</c:v>
                </c:pt>
                <c:pt idx="3">
                  <c:v>16</c:v>
                </c:pt>
                <c:pt idx="4">
                  <c:v>17</c:v>
                </c:pt>
                <c:pt idx="5">
                  <c:v>17</c:v>
                </c:pt>
                <c:pt idx="6">
                  <c:v>18</c:v>
                </c:pt>
                <c:pt idx="7">
                  <c:v>18</c:v>
                </c:pt>
                <c:pt idx="8">
                  <c:v>19</c:v>
                </c:pt>
                <c:pt idx="9">
                  <c:v>19</c:v>
                </c:pt>
                <c:pt idx="10">
                  <c:v>20</c:v>
                </c:pt>
                <c:pt idx="11">
                  <c:v>21</c:v>
                </c:pt>
                <c:pt idx="12">
                  <c:v>22</c:v>
                </c:pt>
                <c:pt idx="13">
                  <c:v>23</c:v>
                </c:pt>
                <c:pt idx="14">
                  <c:v>24</c:v>
                </c:pt>
                <c:pt idx="15">
                  <c:v>25</c:v>
                </c:pt>
                <c:pt idx="16">
                  <c:v>26</c:v>
                </c:pt>
                <c:pt idx="17">
                  <c:v>27</c:v>
                </c:pt>
                <c:pt idx="18">
                  <c:v>28</c:v>
                </c:pt>
                <c:pt idx="19">
                  <c:v>29</c:v>
                </c:pt>
                <c:pt idx="20">
                  <c:v>30</c:v>
                </c:pt>
                <c:pt idx="21">
                  <c:v>34</c:v>
                </c:pt>
                <c:pt idx="22">
                  <c:v>38</c:v>
                </c:pt>
                <c:pt idx="23">
                  <c:v>42</c:v>
                </c:pt>
                <c:pt idx="24">
                  <c:v>46</c:v>
                </c:pt>
                <c:pt idx="25">
                  <c:v>50</c:v>
                </c:pt>
                <c:pt idx="26">
                  <c:v>100</c:v>
                </c:pt>
                <c:pt idx="27">
                  <c:v>150</c:v>
                </c:pt>
                <c:pt idx="28">
                  <c:v>200</c:v>
                </c:pt>
                <c:pt idx="29">
                  <c:v>250</c:v>
                </c:pt>
                <c:pt idx="30">
                  <c:v>300</c:v>
                </c:pt>
                <c:pt idx="31">
                  <c:v>365</c:v>
                </c:pt>
                <c:pt idx="32">
                  <c:v>430</c:v>
                </c:pt>
                <c:pt idx="33">
                  <c:v>500</c:v>
                </c:pt>
                <c:pt idx="34">
                  <c:v>1500</c:v>
                </c:pt>
                <c:pt idx="35">
                  <c:v>5000</c:v>
                </c:pt>
                <c:pt idx="36">
                  <c:v>8000</c:v>
                </c:pt>
                <c:pt idx="37">
                  <c:v>10000</c:v>
                </c:pt>
                <c:pt idx="38">
                  <c:v>15000</c:v>
                </c:pt>
                <c:pt idx="39">
                  <c:v>20000</c:v>
                </c:pt>
              </c:numCache>
            </c:numRef>
          </c:val>
          <c:smooth val="0"/>
          <c:extLst>
            <c:ext xmlns:c16="http://schemas.microsoft.com/office/drawing/2014/chart" uri="{C3380CC4-5D6E-409C-BE32-E72D297353CC}">
              <c16:uniqueId val="{00000001-C7FA-1A42-B4C4-94497FE8C7A8}"/>
            </c:ext>
          </c:extLst>
        </c:ser>
        <c:ser>
          <c:idx val="2"/>
          <c:order val="2"/>
          <c:tx>
            <c:strRef>
              <c:f>Sheet1!$D$1</c:f>
              <c:strCache>
                <c:ptCount val="1"/>
                <c:pt idx="0">
                  <c:v>Long Range</c:v>
                </c:pt>
              </c:strCache>
            </c:strRef>
          </c:tx>
          <c:spPr>
            <a:ln w="19050" cmpd="sng">
              <a:solidFill>
                <a:srgbClr val="FF0000"/>
              </a:solidFill>
            </a:ln>
          </c:spPr>
          <c:marker>
            <c:symbol val="none"/>
          </c:marker>
          <c:cat>
            <c:numRef>
              <c:f>Sheet1!$A$2:$A$41</c:f>
              <c:numCache>
                <c:formatCode>General</c:formatCode>
                <c:ptCount val="40"/>
                <c:pt idx="0">
                  <c:v>1550</c:v>
                </c:pt>
                <c:pt idx="1">
                  <c:v>1560</c:v>
                </c:pt>
                <c:pt idx="2">
                  <c:v>1570</c:v>
                </c:pt>
                <c:pt idx="3">
                  <c:v>1580</c:v>
                </c:pt>
                <c:pt idx="4">
                  <c:v>1590</c:v>
                </c:pt>
                <c:pt idx="5">
                  <c:v>1600</c:v>
                </c:pt>
                <c:pt idx="6">
                  <c:v>1610</c:v>
                </c:pt>
                <c:pt idx="7">
                  <c:v>1620</c:v>
                </c:pt>
                <c:pt idx="8">
                  <c:v>1630</c:v>
                </c:pt>
                <c:pt idx="9">
                  <c:v>1640</c:v>
                </c:pt>
                <c:pt idx="10">
                  <c:v>1650</c:v>
                </c:pt>
                <c:pt idx="11">
                  <c:v>1660</c:v>
                </c:pt>
                <c:pt idx="12">
                  <c:v>1670</c:v>
                </c:pt>
                <c:pt idx="13">
                  <c:v>1680</c:v>
                </c:pt>
                <c:pt idx="14">
                  <c:v>1690</c:v>
                </c:pt>
                <c:pt idx="15">
                  <c:v>1700</c:v>
                </c:pt>
                <c:pt idx="16">
                  <c:v>1710</c:v>
                </c:pt>
                <c:pt idx="17">
                  <c:v>1720</c:v>
                </c:pt>
                <c:pt idx="18">
                  <c:v>1730</c:v>
                </c:pt>
                <c:pt idx="19">
                  <c:v>1740</c:v>
                </c:pt>
                <c:pt idx="20">
                  <c:v>1750</c:v>
                </c:pt>
                <c:pt idx="21">
                  <c:v>1760</c:v>
                </c:pt>
                <c:pt idx="22">
                  <c:v>1770</c:v>
                </c:pt>
                <c:pt idx="23">
                  <c:v>1780</c:v>
                </c:pt>
                <c:pt idx="24">
                  <c:v>1790</c:v>
                </c:pt>
                <c:pt idx="25">
                  <c:v>1800</c:v>
                </c:pt>
                <c:pt idx="26">
                  <c:v>1810</c:v>
                </c:pt>
                <c:pt idx="27">
                  <c:v>1820</c:v>
                </c:pt>
                <c:pt idx="28">
                  <c:v>1830</c:v>
                </c:pt>
                <c:pt idx="29">
                  <c:v>1840</c:v>
                </c:pt>
                <c:pt idx="30">
                  <c:v>1850</c:v>
                </c:pt>
                <c:pt idx="31">
                  <c:v>1860</c:v>
                </c:pt>
                <c:pt idx="32">
                  <c:v>1870</c:v>
                </c:pt>
                <c:pt idx="33">
                  <c:v>1880</c:v>
                </c:pt>
                <c:pt idx="34">
                  <c:v>1890</c:v>
                </c:pt>
                <c:pt idx="35">
                  <c:v>1900</c:v>
                </c:pt>
                <c:pt idx="36">
                  <c:v>1910</c:v>
                </c:pt>
                <c:pt idx="37">
                  <c:v>1920</c:v>
                </c:pt>
                <c:pt idx="38">
                  <c:v>1930</c:v>
                </c:pt>
                <c:pt idx="39">
                  <c:v>1940</c:v>
                </c:pt>
              </c:numCache>
            </c:numRef>
          </c:cat>
          <c:val>
            <c:numRef>
              <c:f>Sheet1!$D$2:$D$41</c:f>
              <c:numCache>
                <c:formatCode>General</c:formatCode>
                <c:ptCount val="40"/>
                <c:pt idx="0">
                  <c:v>300</c:v>
                </c:pt>
                <c:pt idx="1">
                  <c:v>310</c:v>
                </c:pt>
                <c:pt idx="2">
                  <c:v>320</c:v>
                </c:pt>
                <c:pt idx="3">
                  <c:v>330</c:v>
                </c:pt>
                <c:pt idx="4">
                  <c:v>340</c:v>
                </c:pt>
                <c:pt idx="5">
                  <c:v>350</c:v>
                </c:pt>
                <c:pt idx="6">
                  <c:v>360</c:v>
                </c:pt>
                <c:pt idx="7">
                  <c:v>370</c:v>
                </c:pt>
                <c:pt idx="8">
                  <c:v>380</c:v>
                </c:pt>
                <c:pt idx="9">
                  <c:v>390</c:v>
                </c:pt>
                <c:pt idx="10">
                  <c:v>400</c:v>
                </c:pt>
                <c:pt idx="11">
                  <c:v>440</c:v>
                </c:pt>
                <c:pt idx="12">
                  <c:v>480</c:v>
                </c:pt>
                <c:pt idx="13">
                  <c:v>520</c:v>
                </c:pt>
                <c:pt idx="14">
                  <c:v>560</c:v>
                </c:pt>
                <c:pt idx="15">
                  <c:v>600</c:v>
                </c:pt>
                <c:pt idx="16">
                  <c:v>640</c:v>
                </c:pt>
                <c:pt idx="17">
                  <c:v>680</c:v>
                </c:pt>
                <c:pt idx="18">
                  <c:v>720</c:v>
                </c:pt>
                <c:pt idx="19">
                  <c:v>760</c:v>
                </c:pt>
                <c:pt idx="20">
                  <c:v>800</c:v>
                </c:pt>
                <c:pt idx="21">
                  <c:v>840</c:v>
                </c:pt>
                <c:pt idx="22">
                  <c:v>880</c:v>
                </c:pt>
                <c:pt idx="23">
                  <c:v>920</c:v>
                </c:pt>
                <c:pt idx="24">
                  <c:v>960</c:v>
                </c:pt>
                <c:pt idx="25">
                  <c:v>1000</c:v>
                </c:pt>
                <c:pt idx="26">
                  <c:v>1045</c:v>
                </c:pt>
                <c:pt idx="27">
                  <c:v>1090</c:v>
                </c:pt>
                <c:pt idx="28">
                  <c:v>1135</c:v>
                </c:pt>
                <c:pt idx="29">
                  <c:v>1180</c:v>
                </c:pt>
                <c:pt idx="30">
                  <c:v>1200</c:v>
                </c:pt>
                <c:pt idx="31">
                  <c:v>1300</c:v>
                </c:pt>
                <c:pt idx="32">
                  <c:v>1400</c:v>
                </c:pt>
                <c:pt idx="33">
                  <c:v>1500</c:v>
                </c:pt>
                <c:pt idx="34">
                  <c:v>3000</c:v>
                </c:pt>
                <c:pt idx="35">
                  <c:v>10000</c:v>
                </c:pt>
                <c:pt idx="36">
                  <c:v>15000</c:v>
                </c:pt>
                <c:pt idx="37">
                  <c:v>18000</c:v>
                </c:pt>
                <c:pt idx="38">
                  <c:v>20000</c:v>
                </c:pt>
                <c:pt idx="39">
                  <c:v>25000</c:v>
                </c:pt>
              </c:numCache>
            </c:numRef>
          </c:val>
          <c:smooth val="0"/>
          <c:extLst>
            <c:ext xmlns:c16="http://schemas.microsoft.com/office/drawing/2014/chart" uri="{C3380CC4-5D6E-409C-BE32-E72D297353CC}">
              <c16:uniqueId val="{00000002-C7FA-1A42-B4C4-94497FE8C7A8}"/>
            </c:ext>
          </c:extLst>
        </c:ser>
        <c:dLbls>
          <c:showLegendKey val="0"/>
          <c:showVal val="0"/>
          <c:showCatName val="0"/>
          <c:showSerName val="0"/>
          <c:showPercent val="0"/>
          <c:showBubbleSize val="0"/>
        </c:dLbls>
        <c:smooth val="0"/>
        <c:axId val="2053331352"/>
        <c:axId val="-2138604664"/>
      </c:lineChart>
      <c:catAx>
        <c:axId val="2053331352"/>
        <c:scaling>
          <c:orientation val="minMax"/>
        </c:scaling>
        <c:delete val="0"/>
        <c:axPos val="b"/>
        <c:title>
          <c:tx>
            <c:rich>
              <a:bodyPr/>
              <a:lstStyle/>
              <a:p>
                <a:pPr>
                  <a:defRPr sz="1800"/>
                </a:pPr>
                <a:r>
                  <a:rPr lang="el-GR" sz="1800"/>
                  <a:t>Έτος</a:t>
                </a:r>
                <a:endParaRPr lang="en-US" sz="1800"/>
              </a:p>
            </c:rich>
          </c:tx>
          <c:overlay val="0"/>
        </c:title>
        <c:numFmt formatCode="General" sourceLinked="1"/>
        <c:majorTickMark val="out"/>
        <c:minorTickMark val="none"/>
        <c:tickLblPos val="nextTo"/>
        <c:txPr>
          <a:bodyPr/>
          <a:lstStyle/>
          <a:p>
            <a:pPr>
              <a:defRPr sz="1600"/>
            </a:pPr>
            <a:endParaRPr lang="en-GR"/>
          </a:p>
        </c:txPr>
        <c:crossAx val="-2138604664"/>
        <c:crosses val="autoZero"/>
        <c:auto val="1"/>
        <c:lblAlgn val="ctr"/>
        <c:lblOffset val="100"/>
        <c:tickLblSkip val="5"/>
        <c:noMultiLvlLbl val="0"/>
      </c:catAx>
      <c:valAx>
        <c:axId val="-2138604664"/>
        <c:scaling>
          <c:orientation val="minMax"/>
          <c:max val="25000"/>
          <c:min val="0"/>
        </c:scaling>
        <c:delete val="0"/>
        <c:axPos val="l"/>
        <c:title>
          <c:tx>
            <c:rich>
              <a:bodyPr rot="-5400000" vert="horz"/>
              <a:lstStyle/>
              <a:p>
                <a:pPr>
                  <a:defRPr sz="2000" b="0"/>
                </a:pPr>
                <a:r>
                  <a:rPr lang="el-GR" sz="2000" b="0"/>
                  <a:t>Απόσταση Πυρών (</a:t>
                </a:r>
                <a:r>
                  <a:rPr lang="en-US" sz="2000" b="0"/>
                  <a:t>yds</a:t>
                </a:r>
                <a:r>
                  <a:rPr lang="el-GR" sz="2000" b="0"/>
                  <a:t>)</a:t>
                </a:r>
                <a:endParaRPr lang="en-US" sz="2000" b="0"/>
              </a:p>
            </c:rich>
          </c:tx>
          <c:layout>
            <c:manualLayout>
              <c:xMode val="edge"/>
              <c:yMode val="edge"/>
              <c:x val="1.1430567706814427E-2"/>
              <c:y val="0.29943779150973987"/>
            </c:manualLayout>
          </c:layout>
          <c:overlay val="0"/>
        </c:title>
        <c:numFmt formatCode="General" sourceLinked="1"/>
        <c:majorTickMark val="out"/>
        <c:minorTickMark val="none"/>
        <c:tickLblPos val="nextTo"/>
        <c:txPr>
          <a:bodyPr/>
          <a:lstStyle/>
          <a:p>
            <a:pPr>
              <a:defRPr sz="1600"/>
            </a:pPr>
            <a:endParaRPr lang="en-GR"/>
          </a:p>
        </c:txPr>
        <c:crossAx val="2053331352"/>
        <c:crosses val="autoZero"/>
        <c:crossBetween val="between"/>
        <c:majorUnit val="5000"/>
        <c:minorUnit val="2000"/>
      </c:valAx>
    </c:plotArea>
    <c:legend>
      <c:legendPos val="t"/>
      <c:overlay val="0"/>
      <c:txPr>
        <a:bodyPr/>
        <a:lstStyle/>
        <a:p>
          <a:pPr>
            <a:defRPr sz="1400"/>
          </a:pPr>
          <a:endParaRPr lang="en-GR"/>
        </a:p>
      </c:txPr>
    </c:legend>
    <c:plotVisOnly val="1"/>
    <c:dispBlanksAs val="zero"/>
    <c:showDLblsOverMax val="0"/>
  </c:chart>
  <c:txPr>
    <a:bodyPr/>
    <a:lstStyle/>
    <a:p>
      <a:pPr>
        <a:defRPr>
          <a:latin typeface="Arial"/>
          <a:cs typeface="Arial"/>
        </a:defRPr>
      </a:pPr>
      <a:endParaRPr lang="en-GR"/>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1"/>
    <c:plotArea>
      <c:layout/>
      <c:lineChart>
        <c:grouping val="standard"/>
        <c:varyColors val="0"/>
        <c:ser>
          <c:idx val="0"/>
          <c:order val="0"/>
          <c:tx>
            <c:strRef>
              <c:f>Sheet1!$B$1</c:f>
              <c:strCache>
                <c:ptCount val="1"/>
                <c:pt idx="0">
                  <c:v>ΠΒ 76/62</c:v>
                </c:pt>
              </c:strCache>
            </c:strRef>
          </c:tx>
          <c:spPr>
            <a:ln w="38100" cmpd="sng">
              <a:solidFill>
                <a:srgbClr val="0000FF"/>
              </a:solidFill>
            </a:ln>
          </c:spPr>
          <c:marker>
            <c:symbol val="none"/>
          </c:marker>
          <c:trendline>
            <c:spPr>
              <a:ln w="15875">
                <a:prstDash val="dash"/>
              </a:ln>
            </c:spPr>
            <c:trendlineType val="poly"/>
            <c:order val="2"/>
            <c:dispRSqr val="1"/>
            <c:dispEq val="0"/>
            <c:trendlineLbl>
              <c:layout>
                <c:manualLayout>
                  <c:x val="5.09109798775153E-3"/>
                  <c:y val="-0.43721368791165299"/>
                </c:manualLayout>
              </c:layout>
              <c:numFmt formatCode="General" sourceLinked="0"/>
              <c:txPr>
                <a:bodyPr/>
                <a:lstStyle/>
                <a:p>
                  <a:pPr>
                    <a:defRPr sz="1600"/>
                  </a:pPr>
                  <a:endParaRPr lang="en-GR"/>
                </a:p>
              </c:txPr>
            </c:trendlineLbl>
          </c:trendline>
          <c:cat>
            <c:strRef>
              <c:f>Sheet1!$A$2:$A$11</c:f>
              <c:strCache>
                <c:ptCount val="10"/>
                <c:pt idx="0">
                  <c:v>R&lt;9.5kyds</c:v>
                </c:pt>
                <c:pt idx="1">
                  <c:v>9.5kyds&lt;R&lt;10kyds</c:v>
                </c:pt>
                <c:pt idx="2">
                  <c:v>10kyds&lt;R&lt;10.5kyds</c:v>
                </c:pt>
                <c:pt idx="3">
                  <c:v>10.5kyds&lt;R&lt;11kyds</c:v>
                </c:pt>
                <c:pt idx="4">
                  <c:v>11kyds&lt;R&lt;11.5kyds</c:v>
                </c:pt>
                <c:pt idx="5">
                  <c:v>11.5kyds&lt;R&lt;12kyds</c:v>
                </c:pt>
                <c:pt idx="6">
                  <c:v>12kyds&lt;R&lt;12.5kyds</c:v>
                </c:pt>
                <c:pt idx="7">
                  <c:v>12.5kyds&lt;R&lt;13kyds</c:v>
                </c:pt>
                <c:pt idx="8">
                  <c:v>13kyds&lt;R&lt;13.5kyds</c:v>
                </c:pt>
                <c:pt idx="9">
                  <c:v>R&gt;13.5kyds</c:v>
                </c:pt>
              </c:strCache>
            </c:strRef>
          </c:cat>
          <c:val>
            <c:numRef>
              <c:f>Sheet1!$B$2:$B$11</c:f>
              <c:numCache>
                <c:formatCode>0.00</c:formatCode>
                <c:ptCount val="10"/>
                <c:pt idx="0">
                  <c:v>17.61</c:v>
                </c:pt>
                <c:pt idx="1">
                  <c:v>24.64</c:v>
                </c:pt>
                <c:pt idx="2">
                  <c:v>13.84</c:v>
                </c:pt>
                <c:pt idx="3">
                  <c:v>8.86</c:v>
                </c:pt>
                <c:pt idx="4">
                  <c:v>6.45</c:v>
                </c:pt>
                <c:pt idx="5">
                  <c:v>9.5</c:v>
                </c:pt>
                <c:pt idx="6">
                  <c:v>3.7</c:v>
                </c:pt>
                <c:pt idx="7">
                  <c:v>0</c:v>
                </c:pt>
                <c:pt idx="8">
                  <c:v>7.14</c:v>
                </c:pt>
                <c:pt idx="9">
                  <c:v>4.55</c:v>
                </c:pt>
              </c:numCache>
            </c:numRef>
          </c:val>
          <c:smooth val="0"/>
          <c:extLst>
            <c:ext xmlns:c16="http://schemas.microsoft.com/office/drawing/2014/chart" uri="{C3380CC4-5D6E-409C-BE32-E72D297353CC}">
              <c16:uniqueId val="{00000001-8E66-AB42-A7CD-B07FAB1D4F9B}"/>
            </c:ext>
          </c:extLst>
        </c:ser>
        <c:dLbls>
          <c:showLegendKey val="0"/>
          <c:showVal val="0"/>
          <c:showCatName val="0"/>
          <c:showSerName val="0"/>
          <c:showPercent val="0"/>
          <c:showBubbleSize val="0"/>
        </c:dLbls>
        <c:smooth val="0"/>
        <c:axId val="2083964984"/>
        <c:axId val="2084073256"/>
      </c:lineChart>
      <c:catAx>
        <c:axId val="2083964984"/>
        <c:scaling>
          <c:orientation val="minMax"/>
        </c:scaling>
        <c:delete val="0"/>
        <c:axPos val="b"/>
        <c:numFmt formatCode="General" sourceLinked="0"/>
        <c:majorTickMark val="out"/>
        <c:minorTickMark val="none"/>
        <c:tickLblPos val="nextTo"/>
        <c:crossAx val="2084073256"/>
        <c:crosses val="autoZero"/>
        <c:auto val="1"/>
        <c:lblAlgn val="ctr"/>
        <c:lblOffset val="100"/>
        <c:noMultiLvlLbl val="0"/>
      </c:catAx>
      <c:valAx>
        <c:axId val="2084073256"/>
        <c:scaling>
          <c:orientation val="minMax"/>
          <c:max val="60"/>
        </c:scaling>
        <c:delete val="0"/>
        <c:axPos val="l"/>
        <c:majorGridlines/>
        <c:title>
          <c:tx>
            <c:rich>
              <a:bodyPr rot="-5400000" vert="horz"/>
              <a:lstStyle/>
              <a:p>
                <a:pPr>
                  <a:defRPr b="0"/>
                </a:pPr>
                <a:r>
                  <a:rPr lang="el-GR" b="0" dirty="0"/>
                  <a:t>Ποσοστό </a:t>
                </a:r>
                <a:r>
                  <a:rPr lang="el-GR" b="0" dirty="0" err="1"/>
                  <a:t>Αποτελσματικότητας</a:t>
                </a:r>
                <a:endParaRPr lang="en-US" b="0" dirty="0"/>
              </a:p>
            </c:rich>
          </c:tx>
          <c:overlay val="0"/>
        </c:title>
        <c:numFmt formatCode="0.00" sourceLinked="1"/>
        <c:majorTickMark val="out"/>
        <c:minorTickMark val="none"/>
        <c:tickLblPos val="nextTo"/>
        <c:crossAx val="2083964984"/>
        <c:crosses val="autoZero"/>
        <c:crossBetween val="between"/>
      </c:valAx>
    </c:plotArea>
    <c:legend>
      <c:legendPos val="t"/>
      <c:legendEntry>
        <c:idx val="1"/>
        <c:txPr>
          <a:bodyPr/>
          <a:lstStyle/>
          <a:p>
            <a:pPr>
              <a:defRPr>
                <a:solidFill>
                  <a:srgbClr val="FFFFFF"/>
                </a:solidFill>
              </a:defRPr>
            </a:pPr>
            <a:endParaRPr lang="en-GR"/>
          </a:p>
        </c:txPr>
      </c:legendEntry>
      <c:overlay val="0"/>
    </c:legend>
    <c:plotVisOnly val="1"/>
    <c:dispBlanksAs val="gap"/>
    <c:showDLblsOverMax val="0"/>
  </c:chart>
  <c:txPr>
    <a:bodyPr/>
    <a:lstStyle/>
    <a:p>
      <a:pPr>
        <a:defRPr sz="1200">
          <a:latin typeface="Arial"/>
          <a:cs typeface="Arial"/>
        </a:defRPr>
      </a:pPr>
      <a:endParaRPr lang="en-GR"/>
    </a:p>
  </c:txPr>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R"/>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0616E46-28C8-4C41-9ED1-1308F993C520}" type="datetimeFigureOut">
              <a:rPr lang="en-GR" smtClean="0"/>
              <a:t>7/2/24</a:t>
            </a:fld>
            <a:endParaRPr lang="en-GR"/>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R"/>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R"/>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BBBAF5C-03DE-1E48-B0C7-610B9B32F2A7}" type="slidenum">
              <a:rPr lang="en-GR" smtClean="0"/>
              <a:t>‹#›</a:t>
            </a:fld>
            <a:endParaRPr lang="en-GR"/>
          </a:p>
        </p:txBody>
      </p:sp>
    </p:spTree>
    <p:extLst>
      <p:ext uri="{BB962C8B-B14F-4D97-AF65-F5344CB8AC3E}">
        <p14:creationId xmlns:p14="http://schemas.microsoft.com/office/powerpoint/2010/main" val="22954842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R" dirty="0"/>
          </a:p>
        </p:txBody>
      </p:sp>
      <p:sp>
        <p:nvSpPr>
          <p:cNvPr id="4" name="Slide Number Placeholder 3"/>
          <p:cNvSpPr>
            <a:spLocks noGrp="1"/>
          </p:cNvSpPr>
          <p:nvPr>
            <p:ph type="sldNum" sz="quarter" idx="5"/>
          </p:nvPr>
        </p:nvSpPr>
        <p:spPr/>
        <p:txBody>
          <a:bodyPr/>
          <a:lstStyle/>
          <a:p>
            <a:fld id="{9BBBAF5C-03DE-1E48-B0C7-610B9B32F2A7}" type="slidenum">
              <a:rPr lang="en-GR" smtClean="0"/>
              <a:t>2</a:t>
            </a:fld>
            <a:endParaRPr lang="en-GR"/>
          </a:p>
        </p:txBody>
      </p:sp>
    </p:spTree>
    <p:extLst>
      <p:ext uri="{BB962C8B-B14F-4D97-AF65-F5344CB8AC3E}">
        <p14:creationId xmlns:p14="http://schemas.microsoft.com/office/powerpoint/2010/main" val="9629895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R" dirty="0"/>
          </a:p>
        </p:txBody>
      </p:sp>
      <p:sp>
        <p:nvSpPr>
          <p:cNvPr id="4" name="Slide Number Placeholder 3"/>
          <p:cNvSpPr>
            <a:spLocks noGrp="1"/>
          </p:cNvSpPr>
          <p:nvPr>
            <p:ph type="sldNum" sz="quarter" idx="5"/>
          </p:nvPr>
        </p:nvSpPr>
        <p:spPr/>
        <p:txBody>
          <a:bodyPr/>
          <a:lstStyle/>
          <a:p>
            <a:fld id="{9BBBAF5C-03DE-1E48-B0C7-610B9B32F2A7}" type="slidenum">
              <a:rPr lang="en-GR" smtClean="0"/>
              <a:t>3</a:t>
            </a:fld>
            <a:endParaRPr lang="en-GR"/>
          </a:p>
        </p:txBody>
      </p:sp>
    </p:spTree>
    <p:extLst>
      <p:ext uri="{BB962C8B-B14F-4D97-AF65-F5344CB8AC3E}">
        <p14:creationId xmlns:p14="http://schemas.microsoft.com/office/powerpoint/2010/main" val="18994753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6EF35D7-BC1E-9F48-951D-49C2430388F8}" type="slidenum">
              <a:rPr lang="en-US" smtClean="0"/>
              <a:t>29</a:t>
            </a:fld>
            <a:endParaRPr lang="en-US"/>
          </a:p>
        </p:txBody>
      </p:sp>
    </p:spTree>
    <p:extLst>
      <p:ext uri="{BB962C8B-B14F-4D97-AF65-F5344CB8AC3E}">
        <p14:creationId xmlns:p14="http://schemas.microsoft.com/office/powerpoint/2010/main" val="41175959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2F29B5-B2A8-E44D-E801-506B38D37CFF}"/>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GR"/>
          </a:p>
        </p:txBody>
      </p:sp>
      <p:sp>
        <p:nvSpPr>
          <p:cNvPr id="3" name="Subtitle 2">
            <a:extLst>
              <a:ext uri="{FF2B5EF4-FFF2-40B4-BE49-F238E27FC236}">
                <a16:creationId xmlns:a16="http://schemas.microsoft.com/office/drawing/2014/main" id="{C1F8A02F-50B0-C83D-2D56-B42F89E0878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GR"/>
          </a:p>
        </p:txBody>
      </p:sp>
      <p:sp>
        <p:nvSpPr>
          <p:cNvPr id="4" name="Date Placeholder 3">
            <a:extLst>
              <a:ext uri="{FF2B5EF4-FFF2-40B4-BE49-F238E27FC236}">
                <a16:creationId xmlns:a16="http://schemas.microsoft.com/office/drawing/2014/main" id="{E013A48D-4442-32D5-20D2-6A9E6FB95F62}"/>
              </a:ext>
            </a:extLst>
          </p:cNvPr>
          <p:cNvSpPr>
            <a:spLocks noGrp="1"/>
          </p:cNvSpPr>
          <p:nvPr>
            <p:ph type="dt" sz="half" idx="10"/>
          </p:nvPr>
        </p:nvSpPr>
        <p:spPr/>
        <p:txBody>
          <a:bodyPr/>
          <a:lstStyle/>
          <a:p>
            <a:fld id="{B489735F-3730-D14D-8CA2-6063CBC4410B}" type="datetimeFigureOut">
              <a:rPr lang="en-GR" smtClean="0"/>
              <a:t>7/2/24</a:t>
            </a:fld>
            <a:endParaRPr lang="en-GR"/>
          </a:p>
        </p:txBody>
      </p:sp>
      <p:sp>
        <p:nvSpPr>
          <p:cNvPr id="5" name="Footer Placeholder 4">
            <a:extLst>
              <a:ext uri="{FF2B5EF4-FFF2-40B4-BE49-F238E27FC236}">
                <a16:creationId xmlns:a16="http://schemas.microsoft.com/office/drawing/2014/main" id="{AE291353-F3A2-E7F1-7C10-BEFDD20985F3}"/>
              </a:ext>
            </a:extLst>
          </p:cNvPr>
          <p:cNvSpPr>
            <a:spLocks noGrp="1"/>
          </p:cNvSpPr>
          <p:nvPr>
            <p:ph type="ftr" sz="quarter" idx="11"/>
          </p:nvPr>
        </p:nvSpPr>
        <p:spPr/>
        <p:txBody>
          <a:bodyPr/>
          <a:lstStyle/>
          <a:p>
            <a:endParaRPr lang="en-GR"/>
          </a:p>
        </p:txBody>
      </p:sp>
      <p:sp>
        <p:nvSpPr>
          <p:cNvPr id="6" name="Slide Number Placeholder 5">
            <a:extLst>
              <a:ext uri="{FF2B5EF4-FFF2-40B4-BE49-F238E27FC236}">
                <a16:creationId xmlns:a16="http://schemas.microsoft.com/office/drawing/2014/main" id="{645CE787-71D8-F3CC-C48A-4F347B7F1EE1}"/>
              </a:ext>
            </a:extLst>
          </p:cNvPr>
          <p:cNvSpPr>
            <a:spLocks noGrp="1"/>
          </p:cNvSpPr>
          <p:nvPr>
            <p:ph type="sldNum" sz="quarter" idx="12"/>
          </p:nvPr>
        </p:nvSpPr>
        <p:spPr/>
        <p:txBody>
          <a:bodyPr/>
          <a:lstStyle/>
          <a:p>
            <a:fld id="{329E1508-CBAC-AD42-953D-4AD2CC2289A6}" type="slidenum">
              <a:rPr lang="en-GR" smtClean="0"/>
              <a:t>‹#›</a:t>
            </a:fld>
            <a:endParaRPr lang="en-GR"/>
          </a:p>
        </p:txBody>
      </p:sp>
    </p:spTree>
    <p:extLst>
      <p:ext uri="{BB962C8B-B14F-4D97-AF65-F5344CB8AC3E}">
        <p14:creationId xmlns:p14="http://schemas.microsoft.com/office/powerpoint/2010/main" val="32207223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5115DC-7B0A-2D52-8AE0-EB5194167BC1}"/>
              </a:ext>
            </a:extLst>
          </p:cNvPr>
          <p:cNvSpPr>
            <a:spLocks noGrp="1"/>
          </p:cNvSpPr>
          <p:nvPr>
            <p:ph type="title"/>
          </p:nvPr>
        </p:nvSpPr>
        <p:spPr/>
        <p:txBody>
          <a:bodyPr/>
          <a:lstStyle/>
          <a:p>
            <a:r>
              <a:rPr lang="en-GB"/>
              <a:t>Click to edit Master title style</a:t>
            </a:r>
            <a:endParaRPr lang="en-GR"/>
          </a:p>
        </p:txBody>
      </p:sp>
      <p:sp>
        <p:nvSpPr>
          <p:cNvPr id="3" name="Vertical Text Placeholder 2">
            <a:extLst>
              <a:ext uri="{FF2B5EF4-FFF2-40B4-BE49-F238E27FC236}">
                <a16:creationId xmlns:a16="http://schemas.microsoft.com/office/drawing/2014/main" id="{3EE0A503-359D-7D91-A78D-7A7F574BF1BD}"/>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R"/>
          </a:p>
        </p:txBody>
      </p:sp>
      <p:sp>
        <p:nvSpPr>
          <p:cNvPr id="4" name="Date Placeholder 3">
            <a:extLst>
              <a:ext uri="{FF2B5EF4-FFF2-40B4-BE49-F238E27FC236}">
                <a16:creationId xmlns:a16="http://schemas.microsoft.com/office/drawing/2014/main" id="{D4295461-EC79-0CF9-7B67-774F80797A83}"/>
              </a:ext>
            </a:extLst>
          </p:cNvPr>
          <p:cNvSpPr>
            <a:spLocks noGrp="1"/>
          </p:cNvSpPr>
          <p:nvPr>
            <p:ph type="dt" sz="half" idx="10"/>
          </p:nvPr>
        </p:nvSpPr>
        <p:spPr/>
        <p:txBody>
          <a:bodyPr/>
          <a:lstStyle/>
          <a:p>
            <a:fld id="{B489735F-3730-D14D-8CA2-6063CBC4410B}" type="datetimeFigureOut">
              <a:rPr lang="en-GR" smtClean="0"/>
              <a:t>7/2/24</a:t>
            </a:fld>
            <a:endParaRPr lang="en-GR"/>
          </a:p>
        </p:txBody>
      </p:sp>
      <p:sp>
        <p:nvSpPr>
          <p:cNvPr id="5" name="Footer Placeholder 4">
            <a:extLst>
              <a:ext uri="{FF2B5EF4-FFF2-40B4-BE49-F238E27FC236}">
                <a16:creationId xmlns:a16="http://schemas.microsoft.com/office/drawing/2014/main" id="{2406B302-B6C8-A415-D4C2-6C9E86DB50A8}"/>
              </a:ext>
            </a:extLst>
          </p:cNvPr>
          <p:cNvSpPr>
            <a:spLocks noGrp="1"/>
          </p:cNvSpPr>
          <p:nvPr>
            <p:ph type="ftr" sz="quarter" idx="11"/>
          </p:nvPr>
        </p:nvSpPr>
        <p:spPr/>
        <p:txBody>
          <a:bodyPr/>
          <a:lstStyle/>
          <a:p>
            <a:endParaRPr lang="en-GR"/>
          </a:p>
        </p:txBody>
      </p:sp>
      <p:sp>
        <p:nvSpPr>
          <p:cNvPr id="6" name="Slide Number Placeholder 5">
            <a:extLst>
              <a:ext uri="{FF2B5EF4-FFF2-40B4-BE49-F238E27FC236}">
                <a16:creationId xmlns:a16="http://schemas.microsoft.com/office/drawing/2014/main" id="{19B40324-16DF-F717-0DBB-75762B290968}"/>
              </a:ext>
            </a:extLst>
          </p:cNvPr>
          <p:cNvSpPr>
            <a:spLocks noGrp="1"/>
          </p:cNvSpPr>
          <p:nvPr>
            <p:ph type="sldNum" sz="quarter" idx="12"/>
          </p:nvPr>
        </p:nvSpPr>
        <p:spPr/>
        <p:txBody>
          <a:bodyPr/>
          <a:lstStyle/>
          <a:p>
            <a:fld id="{329E1508-CBAC-AD42-953D-4AD2CC2289A6}" type="slidenum">
              <a:rPr lang="en-GR" smtClean="0"/>
              <a:t>‹#›</a:t>
            </a:fld>
            <a:endParaRPr lang="en-GR"/>
          </a:p>
        </p:txBody>
      </p:sp>
    </p:spTree>
    <p:extLst>
      <p:ext uri="{BB962C8B-B14F-4D97-AF65-F5344CB8AC3E}">
        <p14:creationId xmlns:p14="http://schemas.microsoft.com/office/powerpoint/2010/main" val="41162589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A13B718-A0A4-C849-57D9-5E8FA371C4DE}"/>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GR"/>
          </a:p>
        </p:txBody>
      </p:sp>
      <p:sp>
        <p:nvSpPr>
          <p:cNvPr id="3" name="Vertical Text Placeholder 2">
            <a:extLst>
              <a:ext uri="{FF2B5EF4-FFF2-40B4-BE49-F238E27FC236}">
                <a16:creationId xmlns:a16="http://schemas.microsoft.com/office/drawing/2014/main" id="{FC0E76FB-4582-5512-CACF-0AFAC5B6AEFA}"/>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R"/>
          </a:p>
        </p:txBody>
      </p:sp>
      <p:sp>
        <p:nvSpPr>
          <p:cNvPr id="4" name="Date Placeholder 3">
            <a:extLst>
              <a:ext uri="{FF2B5EF4-FFF2-40B4-BE49-F238E27FC236}">
                <a16:creationId xmlns:a16="http://schemas.microsoft.com/office/drawing/2014/main" id="{5861B3B9-2332-11E2-9EB0-0AD82D1DA5A1}"/>
              </a:ext>
            </a:extLst>
          </p:cNvPr>
          <p:cNvSpPr>
            <a:spLocks noGrp="1"/>
          </p:cNvSpPr>
          <p:nvPr>
            <p:ph type="dt" sz="half" idx="10"/>
          </p:nvPr>
        </p:nvSpPr>
        <p:spPr/>
        <p:txBody>
          <a:bodyPr/>
          <a:lstStyle/>
          <a:p>
            <a:fld id="{B489735F-3730-D14D-8CA2-6063CBC4410B}" type="datetimeFigureOut">
              <a:rPr lang="en-GR" smtClean="0"/>
              <a:t>7/2/24</a:t>
            </a:fld>
            <a:endParaRPr lang="en-GR"/>
          </a:p>
        </p:txBody>
      </p:sp>
      <p:sp>
        <p:nvSpPr>
          <p:cNvPr id="5" name="Footer Placeholder 4">
            <a:extLst>
              <a:ext uri="{FF2B5EF4-FFF2-40B4-BE49-F238E27FC236}">
                <a16:creationId xmlns:a16="http://schemas.microsoft.com/office/drawing/2014/main" id="{2374F77B-6961-3973-451E-E7690BED790B}"/>
              </a:ext>
            </a:extLst>
          </p:cNvPr>
          <p:cNvSpPr>
            <a:spLocks noGrp="1"/>
          </p:cNvSpPr>
          <p:nvPr>
            <p:ph type="ftr" sz="quarter" idx="11"/>
          </p:nvPr>
        </p:nvSpPr>
        <p:spPr/>
        <p:txBody>
          <a:bodyPr/>
          <a:lstStyle/>
          <a:p>
            <a:endParaRPr lang="en-GR"/>
          </a:p>
        </p:txBody>
      </p:sp>
      <p:sp>
        <p:nvSpPr>
          <p:cNvPr id="6" name="Slide Number Placeholder 5">
            <a:extLst>
              <a:ext uri="{FF2B5EF4-FFF2-40B4-BE49-F238E27FC236}">
                <a16:creationId xmlns:a16="http://schemas.microsoft.com/office/drawing/2014/main" id="{0E663587-52EF-F408-BB68-4B4C103FF1FC}"/>
              </a:ext>
            </a:extLst>
          </p:cNvPr>
          <p:cNvSpPr>
            <a:spLocks noGrp="1"/>
          </p:cNvSpPr>
          <p:nvPr>
            <p:ph type="sldNum" sz="quarter" idx="12"/>
          </p:nvPr>
        </p:nvSpPr>
        <p:spPr/>
        <p:txBody>
          <a:bodyPr/>
          <a:lstStyle/>
          <a:p>
            <a:fld id="{329E1508-CBAC-AD42-953D-4AD2CC2289A6}" type="slidenum">
              <a:rPr lang="en-GR" smtClean="0"/>
              <a:t>‹#›</a:t>
            </a:fld>
            <a:endParaRPr lang="en-GR"/>
          </a:p>
        </p:txBody>
      </p:sp>
    </p:spTree>
    <p:extLst>
      <p:ext uri="{BB962C8B-B14F-4D97-AF65-F5344CB8AC3E}">
        <p14:creationId xmlns:p14="http://schemas.microsoft.com/office/powerpoint/2010/main" val="17456513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6AEF2D-B06E-082F-DDE0-FF8D6B8997F6}"/>
              </a:ext>
            </a:extLst>
          </p:cNvPr>
          <p:cNvSpPr>
            <a:spLocks noGrp="1"/>
          </p:cNvSpPr>
          <p:nvPr>
            <p:ph type="title"/>
          </p:nvPr>
        </p:nvSpPr>
        <p:spPr/>
        <p:txBody>
          <a:bodyPr/>
          <a:lstStyle/>
          <a:p>
            <a:r>
              <a:rPr lang="en-GB"/>
              <a:t>Click to edit Master title style</a:t>
            </a:r>
            <a:endParaRPr lang="en-GR"/>
          </a:p>
        </p:txBody>
      </p:sp>
      <p:sp>
        <p:nvSpPr>
          <p:cNvPr id="3" name="Content Placeholder 2">
            <a:extLst>
              <a:ext uri="{FF2B5EF4-FFF2-40B4-BE49-F238E27FC236}">
                <a16:creationId xmlns:a16="http://schemas.microsoft.com/office/drawing/2014/main" id="{7FB5615C-C3D4-DA96-6A46-C3D702FBC260}"/>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R"/>
          </a:p>
        </p:txBody>
      </p:sp>
      <p:sp>
        <p:nvSpPr>
          <p:cNvPr id="4" name="Date Placeholder 3">
            <a:extLst>
              <a:ext uri="{FF2B5EF4-FFF2-40B4-BE49-F238E27FC236}">
                <a16:creationId xmlns:a16="http://schemas.microsoft.com/office/drawing/2014/main" id="{9B6FA7E8-9051-3AE2-8CAE-A269651231C4}"/>
              </a:ext>
            </a:extLst>
          </p:cNvPr>
          <p:cNvSpPr>
            <a:spLocks noGrp="1"/>
          </p:cNvSpPr>
          <p:nvPr>
            <p:ph type="dt" sz="half" idx="10"/>
          </p:nvPr>
        </p:nvSpPr>
        <p:spPr/>
        <p:txBody>
          <a:bodyPr/>
          <a:lstStyle/>
          <a:p>
            <a:fld id="{B489735F-3730-D14D-8CA2-6063CBC4410B}" type="datetimeFigureOut">
              <a:rPr lang="en-GR" smtClean="0"/>
              <a:t>7/2/24</a:t>
            </a:fld>
            <a:endParaRPr lang="en-GR"/>
          </a:p>
        </p:txBody>
      </p:sp>
      <p:sp>
        <p:nvSpPr>
          <p:cNvPr id="5" name="Footer Placeholder 4">
            <a:extLst>
              <a:ext uri="{FF2B5EF4-FFF2-40B4-BE49-F238E27FC236}">
                <a16:creationId xmlns:a16="http://schemas.microsoft.com/office/drawing/2014/main" id="{F88EC0E6-58BD-82B9-B6B9-A1B93EE0408F}"/>
              </a:ext>
            </a:extLst>
          </p:cNvPr>
          <p:cNvSpPr>
            <a:spLocks noGrp="1"/>
          </p:cNvSpPr>
          <p:nvPr>
            <p:ph type="ftr" sz="quarter" idx="11"/>
          </p:nvPr>
        </p:nvSpPr>
        <p:spPr/>
        <p:txBody>
          <a:bodyPr/>
          <a:lstStyle/>
          <a:p>
            <a:endParaRPr lang="en-GR"/>
          </a:p>
        </p:txBody>
      </p:sp>
      <p:sp>
        <p:nvSpPr>
          <p:cNvPr id="6" name="Slide Number Placeholder 5">
            <a:extLst>
              <a:ext uri="{FF2B5EF4-FFF2-40B4-BE49-F238E27FC236}">
                <a16:creationId xmlns:a16="http://schemas.microsoft.com/office/drawing/2014/main" id="{65850AD5-A22E-06EF-40CC-87A9D774ADE3}"/>
              </a:ext>
            </a:extLst>
          </p:cNvPr>
          <p:cNvSpPr>
            <a:spLocks noGrp="1"/>
          </p:cNvSpPr>
          <p:nvPr>
            <p:ph type="sldNum" sz="quarter" idx="12"/>
          </p:nvPr>
        </p:nvSpPr>
        <p:spPr/>
        <p:txBody>
          <a:bodyPr/>
          <a:lstStyle/>
          <a:p>
            <a:fld id="{329E1508-CBAC-AD42-953D-4AD2CC2289A6}" type="slidenum">
              <a:rPr lang="en-GR" smtClean="0"/>
              <a:t>‹#›</a:t>
            </a:fld>
            <a:endParaRPr lang="en-GR"/>
          </a:p>
        </p:txBody>
      </p:sp>
    </p:spTree>
    <p:extLst>
      <p:ext uri="{BB962C8B-B14F-4D97-AF65-F5344CB8AC3E}">
        <p14:creationId xmlns:p14="http://schemas.microsoft.com/office/powerpoint/2010/main" val="11774606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AF684D-DBA7-4A5D-F9F0-76EAE96412E5}"/>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GR"/>
          </a:p>
        </p:txBody>
      </p:sp>
      <p:sp>
        <p:nvSpPr>
          <p:cNvPr id="3" name="Text Placeholder 2">
            <a:extLst>
              <a:ext uri="{FF2B5EF4-FFF2-40B4-BE49-F238E27FC236}">
                <a16:creationId xmlns:a16="http://schemas.microsoft.com/office/drawing/2014/main" id="{D88BD7A9-DF15-B7AE-C1E7-A0D3C5B6369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DDED003D-36BF-4BCD-F967-E6F9556EAC7A}"/>
              </a:ext>
            </a:extLst>
          </p:cNvPr>
          <p:cNvSpPr>
            <a:spLocks noGrp="1"/>
          </p:cNvSpPr>
          <p:nvPr>
            <p:ph type="dt" sz="half" idx="10"/>
          </p:nvPr>
        </p:nvSpPr>
        <p:spPr/>
        <p:txBody>
          <a:bodyPr/>
          <a:lstStyle/>
          <a:p>
            <a:fld id="{B489735F-3730-D14D-8CA2-6063CBC4410B}" type="datetimeFigureOut">
              <a:rPr lang="en-GR" smtClean="0"/>
              <a:t>7/2/24</a:t>
            </a:fld>
            <a:endParaRPr lang="en-GR"/>
          </a:p>
        </p:txBody>
      </p:sp>
      <p:sp>
        <p:nvSpPr>
          <p:cNvPr id="5" name="Footer Placeholder 4">
            <a:extLst>
              <a:ext uri="{FF2B5EF4-FFF2-40B4-BE49-F238E27FC236}">
                <a16:creationId xmlns:a16="http://schemas.microsoft.com/office/drawing/2014/main" id="{0E669398-2A4B-E598-B8E3-A87DE56A5AEA}"/>
              </a:ext>
            </a:extLst>
          </p:cNvPr>
          <p:cNvSpPr>
            <a:spLocks noGrp="1"/>
          </p:cNvSpPr>
          <p:nvPr>
            <p:ph type="ftr" sz="quarter" idx="11"/>
          </p:nvPr>
        </p:nvSpPr>
        <p:spPr/>
        <p:txBody>
          <a:bodyPr/>
          <a:lstStyle/>
          <a:p>
            <a:endParaRPr lang="en-GR"/>
          </a:p>
        </p:txBody>
      </p:sp>
      <p:sp>
        <p:nvSpPr>
          <p:cNvPr id="6" name="Slide Number Placeholder 5">
            <a:extLst>
              <a:ext uri="{FF2B5EF4-FFF2-40B4-BE49-F238E27FC236}">
                <a16:creationId xmlns:a16="http://schemas.microsoft.com/office/drawing/2014/main" id="{2007EF4B-3EED-BF3D-2D35-88952241B3B4}"/>
              </a:ext>
            </a:extLst>
          </p:cNvPr>
          <p:cNvSpPr>
            <a:spLocks noGrp="1"/>
          </p:cNvSpPr>
          <p:nvPr>
            <p:ph type="sldNum" sz="quarter" idx="12"/>
          </p:nvPr>
        </p:nvSpPr>
        <p:spPr/>
        <p:txBody>
          <a:bodyPr/>
          <a:lstStyle/>
          <a:p>
            <a:fld id="{329E1508-CBAC-AD42-953D-4AD2CC2289A6}" type="slidenum">
              <a:rPr lang="en-GR" smtClean="0"/>
              <a:t>‹#›</a:t>
            </a:fld>
            <a:endParaRPr lang="en-GR"/>
          </a:p>
        </p:txBody>
      </p:sp>
    </p:spTree>
    <p:extLst>
      <p:ext uri="{BB962C8B-B14F-4D97-AF65-F5344CB8AC3E}">
        <p14:creationId xmlns:p14="http://schemas.microsoft.com/office/powerpoint/2010/main" val="31798898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744981-CB92-35F3-A2E0-60D1FCEC2F32}"/>
              </a:ext>
            </a:extLst>
          </p:cNvPr>
          <p:cNvSpPr>
            <a:spLocks noGrp="1"/>
          </p:cNvSpPr>
          <p:nvPr>
            <p:ph type="title"/>
          </p:nvPr>
        </p:nvSpPr>
        <p:spPr/>
        <p:txBody>
          <a:bodyPr/>
          <a:lstStyle/>
          <a:p>
            <a:r>
              <a:rPr lang="en-GB"/>
              <a:t>Click to edit Master title style</a:t>
            </a:r>
            <a:endParaRPr lang="en-GR"/>
          </a:p>
        </p:txBody>
      </p:sp>
      <p:sp>
        <p:nvSpPr>
          <p:cNvPr id="3" name="Content Placeholder 2">
            <a:extLst>
              <a:ext uri="{FF2B5EF4-FFF2-40B4-BE49-F238E27FC236}">
                <a16:creationId xmlns:a16="http://schemas.microsoft.com/office/drawing/2014/main" id="{E7E4D781-8CCE-B344-C870-E72DBA40FB99}"/>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R"/>
          </a:p>
        </p:txBody>
      </p:sp>
      <p:sp>
        <p:nvSpPr>
          <p:cNvPr id="4" name="Content Placeholder 3">
            <a:extLst>
              <a:ext uri="{FF2B5EF4-FFF2-40B4-BE49-F238E27FC236}">
                <a16:creationId xmlns:a16="http://schemas.microsoft.com/office/drawing/2014/main" id="{25B38D27-2156-76EF-3187-4D6DF4D7FC6D}"/>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R"/>
          </a:p>
        </p:txBody>
      </p:sp>
      <p:sp>
        <p:nvSpPr>
          <p:cNvPr id="5" name="Date Placeholder 4">
            <a:extLst>
              <a:ext uri="{FF2B5EF4-FFF2-40B4-BE49-F238E27FC236}">
                <a16:creationId xmlns:a16="http://schemas.microsoft.com/office/drawing/2014/main" id="{C9ECFF95-0CD6-8343-6AD2-DAA5A3D8188D}"/>
              </a:ext>
            </a:extLst>
          </p:cNvPr>
          <p:cNvSpPr>
            <a:spLocks noGrp="1"/>
          </p:cNvSpPr>
          <p:nvPr>
            <p:ph type="dt" sz="half" idx="10"/>
          </p:nvPr>
        </p:nvSpPr>
        <p:spPr/>
        <p:txBody>
          <a:bodyPr/>
          <a:lstStyle/>
          <a:p>
            <a:fld id="{B489735F-3730-D14D-8CA2-6063CBC4410B}" type="datetimeFigureOut">
              <a:rPr lang="en-GR" smtClean="0"/>
              <a:t>7/2/24</a:t>
            </a:fld>
            <a:endParaRPr lang="en-GR"/>
          </a:p>
        </p:txBody>
      </p:sp>
      <p:sp>
        <p:nvSpPr>
          <p:cNvPr id="6" name="Footer Placeholder 5">
            <a:extLst>
              <a:ext uri="{FF2B5EF4-FFF2-40B4-BE49-F238E27FC236}">
                <a16:creationId xmlns:a16="http://schemas.microsoft.com/office/drawing/2014/main" id="{54B6AE6D-D1E1-2BAE-459B-D23FFDBA75B2}"/>
              </a:ext>
            </a:extLst>
          </p:cNvPr>
          <p:cNvSpPr>
            <a:spLocks noGrp="1"/>
          </p:cNvSpPr>
          <p:nvPr>
            <p:ph type="ftr" sz="quarter" idx="11"/>
          </p:nvPr>
        </p:nvSpPr>
        <p:spPr/>
        <p:txBody>
          <a:bodyPr/>
          <a:lstStyle/>
          <a:p>
            <a:endParaRPr lang="en-GR"/>
          </a:p>
        </p:txBody>
      </p:sp>
      <p:sp>
        <p:nvSpPr>
          <p:cNvPr id="7" name="Slide Number Placeholder 6">
            <a:extLst>
              <a:ext uri="{FF2B5EF4-FFF2-40B4-BE49-F238E27FC236}">
                <a16:creationId xmlns:a16="http://schemas.microsoft.com/office/drawing/2014/main" id="{621FE7FA-3F01-B3B4-2FB7-ED85E4112F96}"/>
              </a:ext>
            </a:extLst>
          </p:cNvPr>
          <p:cNvSpPr>
            <a:spLocks noGrp="1"/>
          </p:cNvSpPr>
          <p:nvPr>
            <p:ph type="sldNum" sz="quarter" idx="12"/>
          </p:nvPr>
        </p:nvSpPr>
        <p:spPr/>
        <p:txBody>
          <a:bodyPr/>
          <a:lstStyle/>
          <a:p>
            <a:fld id="{329E1508-CBAC-AD42-953D-4AD2CC2289A6}" type="slidenum">
              <a:rPr lang="en-GR" smtClean="0"/>
              <a:t>‹#›</a:t>
            </a:fld>
            <a:endParaRPr lang="en-GR"/>
          </a:p>
        </p:txBody>
      </p:sp>
    </p:spTree>
    <p:extLst>
      <p:ext uri="{BB962C8B-B14F-4D97-AF65-F5344CB8AC3E}">
        <p14:creationId xmlns:p14="http://schemas.microsoft.com/office/powerpoint/2010/main" val="34577229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4EE358-EEB7-1D67-C5BE-09659B8355D8}"/>
              </a:ext>
            </a:extLst>
          </p:cNvPr>
          <p:cNvSpPr>
            <a:spLocks noGrp="1"/>
          </p:cNvSpPr>
          <p:nvPr>
            <p:ph type="title"/>
          </p:nvPr>
        </p:nvSpPr>
        <p:spPr>
          <a:xfrm>
            <a:off x="839788" y="365125"/>
            <a:ext cx="10515600" cy="1325563"/>
          </a:xfrm>
        </p:spPr>
        <p:txBody>
          <a:bodyPr/>
          <a:lstStyle/>
          <a:p>
            <a:r>
              <a:rPr lang="en-GB"/>
              <a:t>Click to edit Master title style</a:t>
            </a:r>
            <a:endParaRPr lang="en-GR"/>
          </a:p>
        </p:txBody>
      </p:sp>
      <p:sp>
        <p:nvSpPr>
          <p:cNvPr id="3" name="Text Placeholder 2">
            <a:extLst>
              <a:ext uri="{FF2B5EF4-FFF2-40B4-BE49-F238E27FC236}">
                <a16:creationId xmlns:a16="http://schemas.microsoft.com/office/drawing/2014/main" id="{AD87CC98-7F91-ED8C-6633-086C85D8AFA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FB4E8EB0-8EF5-29D6-D6E3-AB3BF02062D6}"/>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R"/>
          </a:p>
        </p:txBody>
      </p:sp>
      <p:sp>
        <p:nvSpPr>
          <p:cNvPr id="5" name="Text Placeholder 4">
            <a:extLst>
              <a:ext uri="{FF2B5EF4-FFF2-40B4-BE49-F238E27FC236}">
                <a16:creationId xmlns:a16="http://schemas.microsoft.com/office/drawing/2014/main" id="{FA50B667-4C7A-9274-6DB9-077DC027254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83A4C043-F96A-0E9B-CCAF-1D634029DFE4}"/>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R"/>
          </a:p>
        </p:txBody>
      </p:sp>
      <p:sp>
        <p:nvSpPr>
          <p:cNvPr id="7" name="Date Placeholder 6">
            <a:extLst>
              <a:ext uri="{FF2B5EF4-FFF2-40B4-BE49-F238E27FC236}">
                <a16:creationId xmlns:a16="http://schemas.microsoft.com/office/drawing/2014/main" id="{98A45ADA-DC11-2083-DA3C-B53BD881DA52}"/>
              </a:ext>
            </a:extLst>
          </p:cNvPr>
          <p:cNvSpPr>
            <a:spLocks noGrp="1"/>
          </p:cNvSpPr>
          <p:nvPr>
            <p:ph type="dt" sz="half" idx="10"/>
          </p:nvPr>
        </p:nvSpPr>
        <p:spPr/>
        <p:txBody>
          <a:bodyPr/>
          <a:lstStyle/>
          <a:p>
            <a:fld id="{B489735F-3730-D14D-8CA2-6063CBC4410B}" type="datetimeFigureOut">
              <a:rPr lang="en-GR" smtClean="0"/>
              <a:t>7/2/24</a:t>
            </a:fld>
            <a:endParaRPr lang="en-GR"/>
          </a:p>
        </p:txBody>
      </p:sp>
      <p:sp>
        <p:nvSpPr>
          <p:cNvPr id="8" name="Footer Placeholder 7">
            <a:extLst>
              <a:ext uri="{FF2B5EF4-FFF2-40B4-BE49-F238E27FC236}">
                <a16:creationId xmlns:a16="http://schemas.microsoft.com/office/drawing/2014/main" id="{E0C1E0A3-424C-EC93-0036-F2E737FC2B0D}"/>
              </a:ext>
            </a:extLst>
          </p:cNvPr>
          <p:cNvSpPr>
            <a:spLocks noGrp="1"/>
          </p:cNvSpPr>
          <p:nvPr>
            <p:ph type="ftr" sz="quarter" idx="11"/>
          </p:nvPr>
        </p:nvSpPr>
        <p:spPr/>
        <p:txBody>
          <a:bodyPr/>
          <a:lstStyle/>
          <a:p>
            <a:endParaRPr lang="en-GR"/>
          </a:p>
        </p:txBody>
      </p:sp>
      <p:sp>
        <p:nvSpPr>
          <p:cNvPr id="9" name="Slide Number Placeholder 8">
            <a:extLst>
              <a:ext uri="{FF2B5EF4-FFF2-40B4-BE49-F238E27FC236}">
                <a16:creationId xmlns:a16="http://schemas.microsoft.com/office/drawing/2014/main" id="{EE6F4114-D0D2-EF50-6B3B-39E13A02CFEE}"/>
              </a:ext>
            </a:extLst>
          </p:cNvPr>
          <p:cNvSpPr>
            <a:spLocks noGrp="1"/>
          </p:cNvSpPr>
          <p:nvPr>
            <p:ph type="sldNum" sz="quarter" idx="12"/>
          </p:nvPr>
        </p:nvSpPr>
        <p:spPr/>
        <p:txBody>
          <a:bodyPr/>
          <a:lstStyle/>
          <a:p>
            <a:fld id="{329E1508-CBAC-AD42-953D-4AD2CC2289A6}" type="slidenum">
              <a:rPr lang="en-GR" smtClean="0"/>
              <a:t>‹#›</a:t>
            </a:fld>
            <a:endParaRPr lang="en-GR"/>
          </a:p>
        </p:txBody>
      </p:sp>
    </p:spTree>
    <p:extLst>
      <p:ext uri="{BB962C8B-B14F-4D97-AF65-F5344CB8AC3E}">
        <p14:creationId xmlns:p14="http://schemas.microsoft.com/office/powerpoint/2010/main" val="7268523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9B89CE-BCE4-B943-1C90-CB77715B2410}"/>
              </a:ext>
            </a:extLst>
          </p:cNvPr>
          <p:cNvSpPr>
            <a:spLocks noGrp="1"/>
          </p:cNvSpPr>
          <p:nvPr>
            <p:ph type="title"/>
          </p:nvPr>
        </p:nvSpPr>
        <p:spPr/>
        <p:txBody>
          <a:bodyPr/>
          <a:lstStyle/>
          <a:p>
            <a:r>
              <a:rPr lang="en-GB"/>
              <a:t>Click to edit Master title style</a:t>
            </a:r>
            <a:endParaRPr lang="en-GR"/>
          </a:p>
        </p:txBody>
      </p:sp>
      <p:sp>
        <p:nvSpPr>
          <p:cNvPr id="3" name="Date Placeholder 2">
            <a:extLst>
              <a:ext uri="{FF2B5EF4-FFF2-40B4-BE49-F238E27FC236}">
                <a16:creationId xmlns:a16="http://schemas.microsoft.com/office/drawing/2014/main" id="{33904288-0EE5-D488-CA9F-7C00FFA1BAA7}"/>
              </a:ext>
            </a:extLst>
          </p:cNvPr>
          <p:cNvSpPr>
            <a:spLocks noGrp="1"/>
          </p:cNvSpPr>
          <p:nvPr>
            <p:ph type="dt" sz="half" idx="10"/>
          </p:nvPr>
        </p:nvSpPr>
        <p:spPr/>
        <p:txBody>
          <a:bodyPr/>
          <a:lstStyle/>
          <a:p>
            <a:fld id="{B489735F-3730-D14D-8CA2-6063CBC4410B}" type="datetimeFigureOut">
              <a:rPr lang="en-GR" smtClean="0"/>
              <a:t>7/2/24</a:t>
            </a:fld>
            <a:endParaRPr lang="en-GR"/>
          </a:p>
        </p:txBody>
      </p:sp>
      <p:sp>
        <p:nvSpPr>
          <p:cNvPr id="4" name="Footer Placeholder 3">
            <a:extLst>
              <a:ext uri="{FF2B5EF4-FFF2-40B4-BE49-F238E27FC236}">
                <a16:creationId xmlns:a16="http://schemas.microsoft.com/office/drawing/2014/main" id="{5210FBE4-FEA9-5685-DCDA-82C8413D9DD9}"/>
              </a:ext>
            </a:extLst>
          </p:cNvPr>
          <p:cNvSpPr>
            <a:spLocks noGrp="1"/>
          </p:cNvSpPr>
          <p:nvPr>
            <p:ph type="ftr" sz="quarter" idx="11"/>
          </p:nvPr>
        </p:nvSpPr>
        <p:spPr/>
        <p:txBody>
          <a:bodyPr/>
          <a:lstStyle/>
          <a:p>
            <a:endParaRPr lang="en-GR"/>
          </a:p>
        </p:txBody>
      </p:sp>
      <p:sp>
        <p:nvSpPr>
          <p:cNvPr id="5" name="Slide Number Placeholder 4">
            <a:extLst>
              <a:ext uri="{FF2B5EF4-FFF2-40B4-BE49-F238E27FC236}">
                <a16:creationId xmlns:a16="http://schemas.microsoft.com/office/drawing/2014/main" id="{AD9CD95E-8FB3-291C-224F-B9C56E40DBDE}"/>
              </a:ext>
            </a:extLst>
          </p:cNvPr>
          <p:cNvSpPr>
            <a:spLocks noGrp="1"/>
          </p:cNvSpPr>
          <p:nvPr>
            <p:ph type="sldNum" sz="quarter" idx="12"/>
          </p:nvPr>
        </p:nvSpPr>
        <p:spPr/>
        <p:txBody>
          <a:bodyPr/>
          <a:lstStyle/>
          <a:p>
            <a:fld id="{329E1508-CBAC-AD42-953D-4AD2CC2289A6}" type="slidenum">
              <a:rPr lang="en-GR" smtClean="0"/>
              <a:t>‹#›</a:t>
            </a:fld>
            <a:endParaRPr lang="en-GR"/>
          </a:p>
        </p:txBody>
      </p:sp>
    </p:spTree>
    <p:extLst>
      <p:ext uri="{BB962C8B-B14F-4D97-AF65-F5344CB8AC3E}">
        <p14:creationId xmlns:p14="http://schemas.microsoft.com/office/powerpoint/2010/main" val="13565720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4B3DBD3-C9F8-8192-FC64-EDCE3B2F831C}"/>
              </a:ext>
            </a:extLst>
          </p:cNvPr>
          <p:cNvSpPr>
            <a:spLocks noGrp="1"/>
          </p:cNvSpPr>
          <p:nvPr>
            <p:ph type="dt" sz="half" idx="10"/>
          </p:nvPr>
        </p:nvSpPr>
        <p:spPr/>
        <p:txBody>
          <a:bodyPr/>
          <a:lstStyle/>
          <a:p>
            <a:fld id="{B489735F-3730-D14D-8CA2-6063CBC4410B}" type="datetimeFigureOut">
              <a:rPr lang="en-GR" smtClean="0"/>
              <a:t>7/2/24</a:t>
            </a:fld>
            <a:endParaRPr lang="en-GR"/>
          </a:p>
        </p:txBody>
      </p:sp>
      <p:sp>
        <p:nvSpPr>
          <p:cNvPr id="3" name="Footer Placeholder 2">
            <a:extLst>
              <a:ext uri="{FF2B5EF4-FFF2-40B4-BE49-F238E27FC236}">
                <a16:creationId xmlns:a16="http://schemas.microsoft.com/office/drawing/2014/main" id="{4C239F3F-2E2B-48D8-CA0B-7050D40EF54E}"/>
              </a:ext>
            </a:extLst>
          </p:cNvPr>
          <p:cNvSpPr>
            <a:spLocks noGrp="1"/>
          </p:cNvSpPr>
          <p:nvPr>
            <p:ph type="ftr" sz="quarter" idx="11"/>
          </p:nvPr>
        </p:nvSpPr>
        <p:spPr/>
        <p:txBody>
          <a:bodyPr/>
          <a:lstStyle/>
          <a:p>
            <a:endParaRPr lang="en-GR"/>
          </a:p>
        </p:txBody>
      </p:sp>
      <p:sp>
        <p:nvSpPr>
          <p:cNvPr id="4" name="Slide Number Placeholder 3">
            <a:extLst>
              <a:ext uri="{FF2B5EF4-FFF2-40B4-BE49-F238E27FC236}">
                <a16:creationId xmlns:a16="http://schemas.microsoft.com/office/drawing/2014/main" id="{986E0ECA-0F69-12DE-95FF-435BF27BF7AE}"/>
              </a:ext>
            </a:extLst>
          </p:cNvPr>
          <p:cNvSpPr>
            <a:spLocks noGrp="1"/>
          </p:cNvSpPr>
          <p:nvPr>
            <p:ph type="sldNum" sz="quarter" idx="12"/>
          </p:nvPr>
        </p:nvSpPr>
        <p:spPr/>
        <p:txBody>
          <a:bodyPr/>
          <a:lstStyle/>
          <a:p>
            <a:fld id="{329E1508-CBAC-AD42-953D-4AD2CC2289A6}" type="slidenum">
              <a:rPr lang="en-GR" smtClean="0"/>
              <a:t>‹#›</a:t>
            </a:fld>
            <a:endParaRPr lang="en-GR"/>
          </a:p>
        </p:txBody>
      </p:sp>
    </p:spTree>
    <p:extLst>
      <p:ext uri="{BB962C8B-B14F-4D97-AF65-F5344CB8AC3E}">
        <p14:creationId xmlns:p14="http://schemas.microsoft.com/office/powerpoint/2010/main" val="12894122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0CF83F-B5DE-88C9-DBF5-D4B99CAF9C36}"/>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GR"/>
          </a:p>
        </p:txBody>
      </p:sp>
      <p:sp>
        <p:nvSpPr>
          <p:cNvPr id="3" name="Content Placeholder 2">
            <a:extLst>
              <a:ext uri="{FF2B5EF4-FFF2-40B4-BE49-F238E27FC236}">
                <a16:creationId xmlns:a16="http://schemas.microsoft.com/office/drawing/2014/main" id="{6446C013-9797-746A-029A-422AC9A9715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R"/>
          </a:p>
        </p:txBody>
      </p:sp>
      <p:sp>
        <p:nvSpPr>
          <p:cNvPr id="4" name="Text Placeholder 3">
            <a:extLst>
              <a:ext uri="{FF2B5EF4-FFF2-40B4-BE49-F238E27FC236}">
                <a16:creationId xmlns:a16="http://schemas.microsoft.com/office/drawing/2014/main" id="{F0EC3AC4-D18E-F442-4575-71EF5E9A188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21BCB09D-FF42-F3D4-468F-774CD1CE9FC6}"/>
              </a:ext>
            </a:extLst>
          </p:cNvPr>
          <p:cNvSpPr>
            <a:spLocks noGrp="1"/>
          </p:cNvSpPr>
          <p:nvPr>
            <p:ph type="dt" sz="half" idx="10"/>
          </p:nvPr>
        </p:nvSpPr>
        <p:spPr/>
        <p:txBody>
          <a:bodyPr/>
          <a:lstStyle/>
          <a:p>
            <a:fld id="{B489735F-3730-D14D-8CA2-6063CBC4410B}" type="datetimeFigureOut">
              <a:rPr lang="en-GR" smtClean="0"/>
              <a:t>7/2/24</a:t>
            </a:fld>
            <a:endParaRPr lang="en-GR"/>
          </a:p>
        </p:txBody>
      </p:sp>
      <p:sp>
        <p:nvSpPr>
          <p:cNvPr id="6" name="Footer Placeholder 5">
            <a:extLst>
              <a:ext uri="{FF2B5EF4-FFF2-40B4-BE49-F238E27FC236}">
                <a16:creationId xmlns:a16="http://schemas.microsoft.com/office/drawing/2014/main" id="{DD515BB1-B1FB-6E13-F050-10C0D4773A0A}"/>
              </a:ext>
            </a:extLst>
          </p:cNvPr>
          <p:cNvSpPr>
            <a:spLocks noGrp="1"/>
          </p:cNvSpPr>
          <p:nvPr>
            <p:ph type="ftr" sz="quarter" idx="11"/>
          </p:nvPr>
        </p:nvSpPr>
        <p:spPr/>
        <p:txBody>
          <a:bodyPr/>
          <a:lstStyle/>
          <a:p>
            <a:endParaRPr lang="en-GR"/>
          </a:p>
        </p:txBody>
      </p:sp>
      <p:sp>
        <p:nvSpPr>
          <p:cNvPr id="7" name="Slide Number Placeholder 6">
            <a:extLst>
              <a:ext uri="{FF2B5EF4-FFF2-40B4-BE49-F238E27FC236}">
                <a16:creationId xmlns:a16="http://schemas.microsoft.com/office/drawing/2014/main" id="{C46A9D88-215E-ABC6-7944-46521119D9AE}"/>
              </a:ext>
            </a:extLst>
          </p:cNvPr>
          <p:cNvSpPr>
            <a:spLocks noGrp="1"/>
          </p:cNvSpPr>
          <p:nvPr>
            <p:ph type="sldNum" sz="quarter" idx="12"/>
          </p:nvPr>
        </p:nvSpPr>
        <p:spPr/>
        <p:txBody>
          <a:bodyPr/>
          <a:lstStyle/>
          <a:p>
            <a:fld id="{329E1508-CBAC-AD42-953D-4AD2CC2289A6}" type="slidenum">
              <a:rPr lang="en-GR" smtClean="0"/>
              <a:t>‹#›</a:t>
            </a:fld>
            <a:endParaRPr lang="en-GR"/>
          </a:p>
        </p:txBody>
      </p:sp>
    </p:spTree>
    <p:extLst>
      <p:ext uri="{BB962C8B-B14F-4D97-AF65-F5344CB8AC3E}">
        <p14:creationId xmlns:p14="http://schemas.microsoft.com/office/powerpoint/2010/main" val="22214840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32D473-3EC3-2080-A060-72459A2E9220}"/>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GR"/>
          </a:p>
        </p:txBody>
      </p:sp>
      <p:sp>
        <p:nvSpPr>
          <p:cNvPr id="3" name="Picture Placeholder 2">
            <a:extLst>
              <a:ext uri="{FF2B5EF4-FFF2-40B4-BE49-F238E27FC236}">
                <a16:creationId xmlns:a16="http://schemas.microsoft.com/office/drawing/2014/main" id="{CFBA5510-60BF-5333-73E9-0A6CD26BC67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R"/>
          </a:p>
        </p:txBody>
      </p:sp>
      <p:sp>
        <p:nvSpPr>
          <p:cNvPr id="4" name="Text Placeholder 3">
            <a:extLst>
              <a:ext uri="{FF2B5EF4-FFF2-40B4-BE49-F238E27FC236}">
                <a16:creationId xmlns:a16="http://schemas.microsoft.com/office/drawing/2014/main" id="{BFF0F43E-271E-213D-122B-C10EB24C71C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D3620511-6962-DFAB-8049-4D14C1EFCF82}"/>
              </a:ext>
            </a:extLst>
          </p:cNvPr>
          <p:cNvSpPr>
            <a:spLocks noGrp="1"/>
          </p:cNvSpPr>
          <p:nvPr>
            <p:ph type="dt" sz="half" idx="10"/>
          </p:nvPr>
        </p:nvSpPr>
        <p:spPr/>
        <p:txBody>
          <a:bodyPr/>
          <a:lstStyle/>
          <a:p>
            <a:fld id="{B489735F-3730-D14D-8CA2-6063CBC4410B}" type="datetimeFigureOut">
              <a:rPr lang="en-GR" smtClean="0"/>
              <a:t>7/2/24</a:t>
            </a:fld>
            <a:endParaRPr lang="en-GR"/>
          </a:p>
        </p:txBody>
      </p:sp>
      <p:sp>
        <p:nvSpPr>
          <p:cNvPr id="6" name="Footer Placeholder 5">
            <a:extLst>
              <a:ext uri="{FF2B5EF4-FFF2-40B4-BE49-F238E27FC236}">
                <a16:creationId xmlns:a16="http://schemas.microsoft.com/office/drawing/2014/main" id="{88735D52-7051-6D10-1C0E-F49C51AB610C}"/>
              </a:ext>
            </a:extLst>
          </p:cNvPr>
          <p:cNvSpPr>
            <a:spLocks noGrp="1"/>
          </p:cNvSpPr>
          <p:nvPr>
            <p:ph type="ftr" sz="quarter" idx="11"/>
          </p:nvPr>
        </p:nvSpPr>
        <p:spPr/>
        <p:txBody>
          <a:bodyPr/>
          <a:lstStyle/>
          <a:p>
            <a:endParaRPr lang="en-GR"/>
          </a:p>
        </p:txBody>
      </p:sp>
      <p:sp>
        <p:nvSpPr>
          <p:cNvPr id="7" name="Slide Number Placeholder 6">
            <a:extLst>
              <a:ext uri="{FF2B5EF4-FFF2-40B4-BE49-F238E27FC236}">
                <a16:creationId xmlns:a16="http://schemas.microsoft.com/office/drawing/2014/main" id="{CE8425D4-CAF5-DE13-AD75-C90C884D9BC5}"/>
              </a:ext>
            </a:extLst>
          </p:cNvPr>
          <p:cNvSpPr>
            <a:spLocks noGrp="1"/>
          </p:cNvSpPr>
          <p:nvPr>
            <p:ph type="sldNum" sz="quarter" idx="12"/>
          </p:nvPr>
        </p:nvSpPr>
        <p:spPr/>
        <p:txBody>
          <a:bodyPr/>
          <a:lstStyle/>
          <a:p>
            <a:fld id="{329E1508-CBAC-AD42-953D-4AD2CC2289A6}" type="slidenum">
              <a:rPr lang="en-GR" smtClean="0"/>
              <a:t>‹#›</a:t>
            </a:fld>
            <a:endParaRPr lang="en-GR"/>
          </a:p>
        </p:txBody>
      </p:sp>
    </p:spTree>
    <p:extLst>
      <p:ext uri="{BB962C8B-B14F-4D97-AF65-F5344CB8AC3E}">
        <p14:creationId xmlns:p14="http://schemas.microsoft.com/office/powerpoint/2010/main" val="2952308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D9AE38D-7788-7F30-D9AB-2DDCA5C79CD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GR"/>
          </a:p>
        </p:txBody>
      </p:sp>
      <p:sp>
        <p:nvSpPr>
          <p:cNvPr id="3" name="Text Placeholder 2">
            <a:extLst>
              <a:ext uri="{FF2B5EF4-FFF2-40B4-BE49-F238E27FC236}">
                <a16:creationId xmlns:a16="http://schemas.microsoft.com/office/drawing/2014/main" id="{C077FFAF-4AF7-E50A-6541-487B23406D7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R"/>
          </a:p>
        </p:txBody>
      </p:sp>
      <p:sp>
        <p:nvSpPr>
          <p:cNvPr id="4" name="Date Placeholder 3">
            <a:extLst>
              <a:ext uri="{FF2B5EF4-FFF2-40B4-BE49-F238E27FC236}">
                <a16:creationId xmlns:a16="http://schemas.microsoft.com/office/drawing/2014/main" id="{AB505231-DDCA-31F3-D4CD-D5F9CB2D421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489735F-3730-D14D-8CA2-6063CBC4410B}" type="datetimeFigureOut">
              <a:rPr lang="en-GR" smtClean="0"/>
              <a:t>7/2/24</a:t>
            </a:fld>
            <a:endParaRPr lang="en-GR"/>
          </a:p>
        </p:txBody>
      </p:sp>
      <p:sp>
        <p:nvSpPr>
          <p:cNvPr id="5" name="Footer Placeholder 4">
            <a:extLst>
              <a:ext uri="{FF2B5EF4-FFF2-40B4-BE49-F238E27FC236}">
                <a16:creationId xmlns:a16="http://schemas.microsoft.com/office/drawing/2014/main" id="{DA984AEF-288E-0DF2-BA4A-DAA7A4318A6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R"/>
          </a:p>
        </p:txBody>
      </p:sp>
      <p:sp>
        <p:nvSpPr>
          <p:cNvPr id="6" name="Slide Number Placeholder 5">
            <a:extLst>
              <a:ext uri="{FF2B5EF4-FFF2-40B4-BE49-F238E27FC236}">
                <a16:creationId xmlns:a16="http://schemas.microsoft.com/office/drawing/2014/main" id="{AF4BAA3C-D446-99C9-26A9-33822A9E3B0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29E1508-CBAC-AD42-953D-4AD2CC2289A6}" type="slidenum">
              <a:rPr lang="en-GR" smtClean="0"/>
              <a:t>‹#›</a:t>
            </a:fld>
            <a:endParaRPr lang="en-GR"/>
          </a:p>
        </p:txBody>
      </p:sp>
    </p:spTree>
    <p:extLst>
      <p:ext uri="{BB962C8B-B14F-4D97-AF65-F5344CB8AC3E}">
        <p14:creationId xmlns:p14="http://schemas.microsoft.com/office/powerpoint/2010/main" val="193095184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6.jpeg"/><Relationship Id="rId1" Type="http://schemas.openxmlformats.org/officeDocument/2006/relationships/slideLayout" Target="../slideLayouts/slideLayout4.xml"/><Relationship Id="rId5" Type="http://schemas.openxmlformats.org/officeDocument/2006/relationships/image" Target="../media/image23.emf"/><Relationship Id="rId4" Type="http://schemas.openxmlformats.org/officeDocument/2006/relationships/image" Target="../media/image22.jpg"/></Relationships>
</file>

<file path=ppt/slides/_rels/slide12.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4.xml"/><Relationship Id="rId4" Type="http://schemas.openxmlformats.org/officeDocument/2006/relationships/image" Target="../media/image3.emf"/></Relationships>
</file>

<file path=ppt/slides/_rels/slide20.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image" Target="../media/image34.jpg"/><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4.xml"/><Relationship Id="rId5" Type="http://schemas.openxmlformats.org/officeDocument/2006/relationships/image" Target="../media/image42.jpeg"/><Relationship Id="rId4" Type="http://schemas.openxmlformats.org/officeDocument/2006/relationships/image" Target="../media/image41.jpeg"/></Relationships>
</file>

<file path=ppt/slides/_rels/slide2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jpeg"/><Relationship Id="rId1" Type="http://schemas.openxmlformats.org/officeDocument/2006/relationships/slideLayout" Target="../slideLayouts/slideLayout4.xml"/><Relationship Id="rId4" Type="http://schemas.microsoft.com/office/2007/relationships/hdphoto" Target="../media/hdphoto3.wdp"/></Relationships>
</file>

<file path=ppt/slides/_rels/slide2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jpeg"/><Relationship Id="rId1" Type="http://schemas.openxmlformats.org/officeDocument/2006/relationships/slideLayout" Target="../slideLayouts/slideLayout4.xml"/><Relationship Id="rId4" Type="http://schemas.microsoft.com/office/2007/relationships/hdphoto" Target="../media/hdphoto4.wdp"/></Relationships>
</file>

<file path=ppt/slides/_rels/slide28.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7.jpe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5.emf"/></Relationships>
</file>

<file path=ppt/slides/_rels/slide30.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hyperlink" Target="file:////Users/menight/Library/Mobile%20Documents/com~apple~CloudDocs/%25CE%25A3%25CE%259D%25CE%2594/%25CE%2592%25CE%25BB%25CE%25B7%25CF%2584%25CE%25B9%25CE%25BA%25CE%25AE/%25CE%259C%25CE%25AC%25CE%25B8%25CE%25B7%25CE%25BC%25CE%25B1%204%20%25CE%25A3%25CF%2589%25CE%25BB%25CE%25AE%25CE%25BD%25CE%25B1%25CF%2582/videos/Panther%20Tank%2075mm%20gun%20tour!.mp4" TargetMode="External"/><Relationship Id="rId2" Type="http://schemas.openxmlformats.org/officeDocument/2006/relationships/image" Target="../media/image51.png"/><Relationship Id="rId1" Type="http://schemas.openxmlformats.org/officeDocument/2006/relationships/slideLayout" Target="../slideLayouts/slideLayout5.xml"/><Relationship Id="rId5" Type="http://schemas.openxmlformats.org/officeDocument/2006/relationships/image" Target="../media/image53.png"/><Relationship Id="rId4" Type="http://schemas.openxmlformats.org/officeDocument/2006/relationships/image" Target="../media/image52.png"/></Relationships>
</file>

<file path=ppt/slides/_rels/slide3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hyperlink" Target="file:///Users/cimenychtas/Library/Mobile%20Documents/com~apple~CloudDocs/&#931;&#925;&#916;/&#928;&#965;&#961;&#959;&#946;&#959;&#955;&#953;&#954;&#951;&#769;/&#924;&#945;&#769;&#952;&#951;&#956;&#945;%201%20&#917;&#953;&#963;&#945;&#947;&#969;&#947;&#951;&#769;/Videos/delay%20coils.mov" TargetMode="Externa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image" Target="../media/image55.jpg"/><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2" Type="http://schemas.openxmlformats.org/officeDocument/2006/relationships/image" Target="../media/image57.JPG"/><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jpeg"/><Relationship Id="rId1" Type="http://schemas.openxmlformats.org/officeDocument/2006/relationships/slideLayout" Target="../slideLayouts/slideLayout4.xml"/><Relationship Id="rId4" Type="http://schemas.microsoft.com/office/2007/relationships/hdphoto" Target="../media/hdphoto5.wdp"/></Relationships>
</file>

<file path=ppt/slides/_rels/slide39.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45.jpeg"/><Relationship Id="rId1" Type="http://schemas.openxmlformats.org/officeDocument/2006/relationships/slideLayout" Target="../slideLayouts/slideLayout4.xml"/><Relationship Id="rId4" Type="http://schemas.microsoft.com/office/2007/relationships/hdphoto" Target="../media/hdphoto6.wdp"/></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jpeg"/><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jpeg"/><Relationship Id="rId1" Type="http://schemas.openxmlformats.org/officeDocument/2006/relationships/slideLayout" Target="../slideLayouts/slideLayout4.xml"/><Relationship Id="rId4" Type="http://schemas.microsoft.com/office/2007/relationships/hdphoto" Target="../media/hdphoto7.wdp"/></Relationships>
</file>

<file path=ppt/slides/_rels/slide42.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7.jpeg"/><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jpeg"/><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69.jpeg"/><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hyperlink" Target="https://www.youtube.com/watch?app=desktop&amp;v=YXUHxXTolP0" TargetMode="External"/><Relationship Id="rId2" Type="http://schemas.openxmlformats.org/officeDocument/2006/relationships/image" Target="../media/image73.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jpg"/><Relationship Id="rId1" Type="http://schemas.openxmlformats.org/officeDocument/2006/relationships/slideLayout" Target="../slideLayouts/slideLayout4.xml"/><Relationship Id="rId6" Type="http://schemas.openxmlformats.org/officeDocument/2006/relationships/image" Target="../media/image10.emf"/><Relationship Id="rId5" Type="http://schemas.microsoft.com/office/2007/relationships/hdphoto" Target="../media/hdphoto1.wdp"/><Relationship Id="rId4" Type="http://schemas.openxmlformats.org/officeDocument/2006/relationships/image" Target="../media/image9.png"/></Relationships>
</file>

<file path=ppt/slides/_rels/slide50.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80.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83.jpg"/><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8" Type="http://schemas.openxmlformats.org/officeDocument/2006/relationships/image" Target="../media/image90.png"/><Relationship Id="rId3" Type="http://schemas.openxmlformats.org/officeDocument/2006/relationships/image" Target="../media/image85.png"/><Relationship Id="rId7" Type="http://schemas.openxmlformats.org/officeDocument/2006/relationships/image" Target="../media/image89.jpeg"/><Relationship Id="rId2" Type="http://schemas.openxmlformats.org/officeDocument/2006/relationships/image" Target="../media/image84.png"/><Relationship Id="rId1" Type="http://schemas.openxmlformats.org/officeDocument/2006/relationships/slideLayout" Target="../slideLayouts/slideLayout2.xml"/><Relationship Id="rId6" Type="http://schemas.openxmlformats.org/officeDocument/2006/relationships/image" Target="../media/image88.emf"/><Relationship Id="rId5" Type="http://schemas.openxmlformats.org/officeDocument/2006/relationships/image" Target="../media/image87.emf"/><Relationship Id="rId4" Type="http://schemas.openxmlformats.org/officeDocument/2006/relationships/image" Target="../media/image86.png"/><Relationship Id="rId9" Type="http://schemas.openxmlformats.org/officeDocument/2006/relationships/image" Target="../media/image91.jpg"/></Relationships>
</file>

<file path=ppt/slides/_rels/slide57.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2.xml"/><Relationship Id="rId4" Type="http://schemas.openxmlformats.org/officeDocument/2006/relationships/image" Target="../media/image13.emf"/></Relationships>
</file>

<file path=ppt/slides/_rels/slide7.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14.jp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6.jpeg"/><Relationship Id="rId1" Type="http://schemas.openxmlformats.org/officeDocument/2006/relationships/slideLayout" Target="../slideLayouts/slideLayout4.xml"/><Relationship Id="rId4" Type="http://schemas.openxmlformats.org/officeDocument/2006/relationships/image" Target="../media/image18.emf"/></Relationships>
</file>

<file path=ppt/slides/_rels/slide9.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3" descr="080749432b3e47def593d19eefc1dc8b.jpg"/>
          <p:cNvPicPr>
            <a:picLocks noChangeAspect="1"/>
          </p:cNvPicPr>
          <p:nvPr/>
        </p:nvPicPr>
        <p:blipFill rotWithShape="1">
          <a:blip r:embed="rId2">
            <a:extLst>
              <a:ext uri="{28A0092B-C50C-407E-A947-70E740481C1C}">
                <a14:useLocalDpi xmlns:a14="http://schemas.microsoft.com/office/drawing/2010/main" val="0"/>
              </a:ext>
            </a:extLst>
          </a:blip>
          <a:srcRect t="15094" b="-1"/>
          <a:stretch/>
        </p:blipFill>
        <p:spPr>
          <a:xfrm>
            <a:off x="0" y="0"/>
            <a:ext cx="12192000" cy="6858000"/>
          </a:xfrm>
          <a:prstGeom prst="rect">
            <a:avLst/>
          </a:prstGeom>
        </p:spPr>
      </p:pic>
      <p:sp>
        <p:nvSpPr>
          <p:cNvPr id="2" name="Title 1"/>
          <p:cNvSpPr>
            <a:spLocks noGrp="1"/>
          </p:cNvSpPr>
          <p:nvPr>
            <p:ph type="ctrTitle"/>
          </p:nvPr>
        </p:nvSpPr>
        <p:spPr/>
        <p:txBody>
          <a:bodyPr/>
          <a:lstStyle/>
          <a:p>
            <a:r>
              <a:rPr lang="el-GR" dirty="0">
                <a:solidFill>
                  <a:schemeClr val="bg1"/>
                </a:solidFill>
              </a:rPr>
              <a:t>ΠΥΡΟΒΟΛΙΚΗ</a:t>
            </a:r>
            <a:endParaRPr lang="en-US" dirty="0">
              <a:solidFill>
                <a:schemeClr val="bg1"/>
              </a:solidFill>
            </a:endParaRPr>
          </a:p>
        </p:txBody>
      </p:sp>
      <p:sp>
        <p:nvSpPr>
          <p:cNvPr id="3" name="Subtitle 2"/>
          <p:cNvSpPr>
            <a:spLocks noGrp="1"/>
          </p:cNvSpPr>
          <p:nvPr>
            <p:ph type="subTitle" idx="1"/>
          </p:nvPr>
        </p:nvSpPr>
        <p:spPr/>
        <p:txBody>
          <a:bodyPr/>
          <a:lstStyle/>
          <a:p>
            <a:r>
              <a:rPr lang="el-GR" dirty="0">
                <a:solidFill>
                  <a:schemeClr val="bg1"/>
                </a:solidFill>
              </a:rPr>
              <a:t>ΔΙΑΛΕΞΗ 1 </a:t>
            </a:r>
          </a:p>
          <a:p>
            <a:r>
              <a:rPr lang="el-GR" dirty="0">
                <a:solidFill>
                  <a:schemeClr val="bg1"/>
                </a:solidFill>
              </a:rPr>
              <a:t>Εισαγωγή στο Ναυτικό Πυροβολικό</a:t>
            </a:r>
            <a:endParaRPr lang="en-US" dirty="0">
              <a:solidFill>
                <a:schemeClr val="bg1"/>
              </a:solidFill>
            </a:endParaRPr>
          </a:p>
        </p:txBody>
      </p:sp>
      <p:sp>
        <p:nvSpPr>
          <p:cNvPr id="4" name="Rectangle 3">
            <a:extLst>
              <a:ext uri="{FF2B5EF4-FFF2-40B4-BE49-F238E27FC236}">
                <a16:creationId xmlns:a16="http://schemas.microsoft.com/office/drawing/2014/main" id="{CC8B7B4B-9631-B9EF-C2D4-6074AABFFF35}"/>
              </a:ext>
            </a:extLst>
          </p:cNvPr>
          <p:cNvSpPr/>
          <p:nvPr/>
        </p:nvSpPr>
        <p:spPr>
          <a:xfrm>
            <a:off x="4538331" y="6230578"/>
            <a:ext cx="3115339" cy="523220"/>
          </a:xfrm>
          <a:prstGeom prst="rect">
            <a:avLst/>
          </a:prstGeom>
        </p:spPr>
        <p:txBody>
          <a:bodyPr wrap="square" anchor="ctr">
            <a:spAutoFit/>
          </a:bodyPr>
          <a:lstStyle/>
          <a:p>
            <a:pPr algn="ctr">
              <a:defRPr/>
            </a:pPr>
            <a:r>
              <a:rPr lang="el-GR" sz="1400" dirty="0" err="1">
                <a:solidFill>
                  <a:schemeClr val="bg1"/>
                </a:solidFill>
                <a:effectLst>
                  <a:outerShdw blurRad="50800" dist="38100" dir="2700000" algn="tl" rotWithShape="0">
                    <a:prstClr val="black">
                      <a:alpha val="40000"/>
                    </a:prstClr>
                  </a:outerShdw>
                </a:effectLst>
                <a:latin typeface="Calibri Light" panose="020F0302020204030204" pitchFamily="34" charset="0"/>
                <a:cs typeface="Calibri Light" panose="020F0302020204030204" pitchFamily="34" charset="0"/>
              </a:rPr>
              <a:t>Αντιπλο</a:t>
            </a:r>
            <a:r>
              <a:rPr lang="en-US" sz="1400" dirty="0" err="1">
                <a:solidFill>
                  <a:schemeClr val="bg1"/>
                </a:solidFill>
                <a:effectLst>
                  <a:outerShdw blurRad="50800" dist="38100" dir="2700000" algn="tl" rotWithShape="0">
                    <a:prstClr val="black">
                      <a:alpha val="40000"/>
                    </a:prstClr>
                  </a:outerShdw>
                </a:effectLst>
                <a:latin typeface="Calibri Light" panose="020F0302020204030204" pitchFamily="34" charset="0"/>
                <a:cs typeface="Calibri Light" panose="020F0302020204030204" pitchFamily="34" charset="0"/>
              </a:rPr>
              <a:t>ί</a:t>
            </a:r>
            <a:r>
              <a:rPr lang="el-GR" sz="1400" dirty="0" err="1">
                <a:solidFill>
                  <a:schemeClr val="bg1"/>
                </a:solidFill>
                <a:effectLst>
                  <a:outerShdw blurRad="50800" dist="38100" dir="2700000" algn="tl" rotWithShape="0">
                    <a:prstClr val="black">
                      <a:alpha val="40000"/>
                    </a:prstClr>
                  </a:outerShdw>
                </a:effectLst>
                <a:latin typeface="Calibri Light" panose="020F0302020204030204" pitchFamily="34" charset="0"/>
                <a:cs typeface="Calibri Light" panose="020F0302020204030204" pitchFamily="34" charset="0"/>
              </a:rPr>
              <a:t>αρχος</a:t>
            </a:r>
            <a:r>
              <a:rPr lang="el-GR" sz="1400" dirty="0">
                <a:solidFill>
                  <a:schemeClr val="bg1"/>
                </a:solidFill>
                <a:effectLst>
                  <a:outerShdw blurRad="50800" dist="38100" dir="2700000" algn="tl" rotWithShape="0">
                    <a:prstClr val="black">
                      <a:alpha val="40000"/>
                    </a:prstClr>
                  </a:outerShdw>
                </a:effectLst>
                <a:latin typeface="Calibri Light" panose="020F0302020204030204" pitchFamily="34" charset="0"/>
                <a:cs typeface="Calibri Light" panose="020F0302020204030204" pitchFamily="34" charset="0"/>
              </a:rPr>
              <a:t> Χ. </a:t>
            </a:r>
            <a:r>
              <a:rPr lang="el-GR" sz="1400" dirty="0" err="1">
                <a:solidFill>
                  <a:schemeClr val="bg1"/>
                </a:solidFill>
                <a:effectLst>
                  <a:outerShdw blurRad="50800" dist="38100" dir="2700000" algn="tl" rotWithShape="0">
                    <a:prstClr val="black">
                      <a:alpha val="40000"/>
                    </a:prstClr>
                  </a:outerShdw>
                </a:effectLst>
                <a:latin typeface="Calibri Light" panose="020F0302020204030204" pitchFamily="34" charset="0"/>
                <a:cs typeface="Calibri Light" panose="020F0302020204030204" pitchFamily="34" charset="0"/>
              </a:rPr>
              <a:t>Μενύχτας</a:t>
            </a:r>
            <a:r>
              <a:rPr lang="el-GR" sz="1400" dirty="0">
                <a:solidFill>
                  <a:schemeClr val="bg1"/>
                </a:solidFill>
                <a:effectLst>
                  <a:outerShdw blurRad="50800" dist="38100" dir="2700000" algn="tl" rotWithShape="0">
                    <a:prstClr val="black">
                      <a:alpha val="40000"/>
                    </a:prstClr>
                  </a:outerShdw>
                </a:effectLst>
                <a:latin typeface="Calibri Light" panose="020F0302020204030204" pitchFamily="34" charset="0"/>
                <a:cs typeface="Calibri Light" panose="020F0302020204030204" pitchFamily="34" charset="0"/>
              </a:rPr>
              <a:t> ΠΝ</a:t>
            </a:r>
            <a:endParaRPr lang="en-US" sz="1400" dirty="0">
              <a:solidFill>
                <a:schemeClr val="bg1"/>
              </a:solidFill>
              <a:effectLst>
                <a:outerShdw blurRad="50800" dist="38100" dir="2700000" algn="tl" rotWithShape="0">
                  <a:prstClr val="black">
                    <a:alpha val="40000"/>
                  </a:prstClr>
                </a:outerShdw>
              </a:effectLst>
              <a:latin typeface="Calibri Light" panose="020F0302020204030204" pitchFamily="34" charset="0"/>
              <a:cs typeface="Calibri Light" panose="020F0302020204030204" pitchFamily="34" charset="0"/>
            </a:endParaRPr>
          </a:p>
          <a:p>
            <a:pPr algn="ctr">
              <a:defRPr/>
            </a:pPr>
            <a:r>
              <a:rPr lang="en-US" sz="1400" dirty="0" err="1">
                <a:solidFill>
                  <a:schemeClr val="bg1"/>
                </a:solidFill>
                <a:effectLst>
                  <a:outerShdw blurRad="50800" dist="38100" dir="2700000" algn="tl" rotWithShape="0">
                    <a:prstClr val="black">
                      <a:alpha val="40000"/>
                    </a:prstClr>
                  </a:outerShdw>
                </a:effectLst>
                <a:latin typeface="Calibri Light" panose="020F0302020204030204" pitchFamily="34" charset="0"/>
                <a:cs typeface="Calibri Light" panose="020F0302020204030204" pitchFamily="34" charset="0"/>
              </a:rPr>
              <a:t>B.Sc</a:t>
            </a:r>
            <a:r>
              <a:rPr lang="en-US" sz="1400" dirty="0">
                <a:solidFill>
                  <a:schemeClr val="bg1"/>
                </a:solidFill>
                <a:effectLst>
                  <a:outerShdw blurRad="50800" dist="38100" dir="2700000" algn="tl" rotWithShape="0">
                    <a:prstClr val="black">
                      <a:alpha val="40000"/>
                    </a:prstClr>
                  </a:outerShdw>
                </a:effectLst>
                <a:latin typeface="Calibri Light" panose="020F0302020204030204" pitchFamily="34" charset="0"/>
                <a:cs typeface="Calibri Light" panose="020F0302020204030204" pitchFamily="34" charset="0"/>
              </a:rPr>
              <a:t>, MA</a:t>
            </a:r>
            <a:r>
              <a:rPr lang="en-US" sz="1400" baseline="-25000" dirty="0">
                <a:solidFill>
                  <a:schemeClr val="bg1"/>
                </a:solidFill>
                <a:effectLst>
                  <a:outerShdw blurRad="50800" dist="38100" dir="2700000" algn="tl" rotWithShape="0">
                    <a:prstClr val="black">
                      <a:alpha val="40000"/>
                    </a:prstClr>
                  </a:outerShdw>
                </a:effectLst>
                <a:latin typeface="Calibri Light" panose="020F0302020204030204" pitchFamily="34" charset="0"/>
                <a:cs typeface="Calibri Light" panose="020F0302020204030204" pitchFamily="34" charset="0"/>
              </a:rPr>
              <a:t>IR</a:t>
            </a:r>
            <a:r>
              <a:rPr lang="en-US" sz="1400" dirty="0">
                <a:solidFill>
                  <a:schemeClr val="bg1"/>
                </a:solidFill>
                <a:effectLst>
                  <a:outerShdw blurRad="50800" dist="38100" dir="2700000" algn="tl" rotWithShape="0">
                    <a:prstClr val="black">
                      <a:alpha val="40000"/>
                    </a:prstClr>
                  </a:outerShdw>
                </a:effectLst>
                <a:latin typeface="Calibri Light" panose="020F0302020204030204" pitchFamily="34" charset="0"/>
                <a:cs typeface="Calibri Light" panose="020F0302020204030204" pitchFamily="34" charset="0"/>
              </a:rPr>
              <a:t>, </a:t>
            </a:r>
            <a:r>
              <a:rPr lang="en-US" sz="1400" dirty="0" err="1">
                <a:solidFill>
                  <a:schemeClr val="bg1"/>
                </a:solidFill>
                <a:effectLst>
                  <a:outerShdw blurRad="50800" dist="38100" dir="2700000" algn="tl" rotWithShape="0">
                    <a:prstClr val="black">
                      <a:alpha val="40000"/>
                    </a:prstClr>
                  </a:outerShdw>
                </a:effectLst>
                <a:latin typeface="Calibri Light" panose="020F0302020204030204" pitchFamily="34" charset="0"/>
                <a:cs typeface="Calibri Light" panose="020F0302020204030204" pitchFamily="34" charset="0"/>
              </a:rPr>
              <a:t>M.Sc</a:t>
            </a:r>
            <a:r>
              <a:rPr lang="en-US" sz="1400" dirty="0">
                <a:solidFill>
                  <a:schemeClr val="bg1"/>
                </a:solidFill>
                <a:effectLst>
                  <a:outerShdw blurRad="50800" dist="38100" dir="2700000" algn="tl" rotWithShape="0">
                    <a:prstClr val="black">
                      <a:alpha val="40000"/>
                    </a:prstClr>
                  </a:outerShdw>
                </a:effectLst>
                <a:latin typeface="Calibri Light" panose="020F0302020204030204" pitchFamily="34" charset="0"/>
                <a:cs typeface="Calibri Light" panose="020F0302020204030204" pitchFamily="34" charset="0"/>
              </a:rPr>
              <a:t>, LL.B, MA</a:t>
            </a:r>
            <a:r>
              <a:rPr lang="en-US" sz="1400" baseline="-25000" dirty="0">
                <a:solidFill>
                  <a:schemeClr val="bg1"/>
                </a:solidFill>
                <a:effectLst>
                  <a:outerShdw blurRad="50800" dist="38100" dir="2700000" algn="tl" rotWithShape="0">
                    <a:prstClr val="black">
                      <a:alpha val="40000"/>
                    </a:prstClr>
                  </a:outerShdw>
                </a:effectLst>
                <a:latin typeface="Calibri Light" panose="020F0302020204030204" pitchFamily="34" charset="0"/>
                <a:cs typeface="Calibri Light" panose="020F0302020204030204" pitchFamily="34" charset="0"/>
              </a:rPr>
              <a:t>DS</a:t>
            </a:r>
            <a:r>
              <a:rPr lang="en-US" sz="1400" dirty="0">
                <a:solidFill>
                  <a:schemeClr val="bg1"/>
                </a:solidFill>
                <a:effectLst>
                  <a:outerShdw blurRad="50800" dist="38100" dir="2700000" algn="tl" rotWithShape="0">
                    <a:prstClr val="black">
                      <a:alpha val="40000"/>
                    </a:prstClr>
                  </a:outerShdw>
                </a:effectLst>
                <a:latin typeface="Calibri Light" panose="020F0302020204030204" pitchFamily="34" charset="0"/>
                <a:cs typeface="Calibri Light" panose="020F0302020204030204" pitchFamily="34" charset="0"/>
              </a:rPr>
              <a:t> </a:t>
            </a:r>
          </a:p>
        </p:txBody>
      </p:sp>
    </p:spTree>
    <p:extLst>
      <p:ext uri="{BB962C8B-B14F-4D97-AF65-F5344CB8AC3E}">
        <p14:creationId xmlns:p14="http://schemas.microsoft.com/office/powerpoint/2010/main" val="36592036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The Real Story: Master and Commander (Smithsonian, NR)">
            <a:extLst>
              <a:ext uri="{FF2B5EF4-FFF2-40B4-BE49-F238E27FC236}">
                <a16:creationId xmlns:a16="http://schemas.microsoft.com/office/drawing/2014/main" id="{9ACD1D9B-157F-BD84-E651-D4C431E52E1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3009" r="13009"/>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
            <a:extLst>
              <a:ext uri="{FF2B5EF4-FFF2-40B4-BE49-F238E27FC236}">
                <a16:creationId xmlns:a16="http://schemas.microsoft.com/office/drawing/2014/main" id="{286985DC-B125-1F5D-BCB4-7365C232C90B}"/>
              </a:ext>
            </a:extLst>
          </p:cNvPr>
          <p:cNvSpPr>
            <a:spLocks noGrp="1"/>
          </p:cNvSpPr>
          <p:nvPr>
            <p:ph type="title"/>
          </p:nvPr>
        </p:nvSpPr>
        <p:spPr>
          <a:xfrm>
            <a:off x="838200" y="365125"/>
            <a:ext cx="10515600" cy="1325563"/>
          </a:xfrm>
        </p:spPr>
        <p:txBody>
          <a:bodyPr>
            <a:normAutofit/>
          </a:bodyPr>
          <a:lstStyle/>
          <a:p>
            <a:pPr algn="l"/>
            <a:r>
              <a:rPr lang="el-GR" dirty="0">
                <a:solidFill>
                  <a:schemeClr val="bg1"/>
                </a:solidFill>
                <a:effectLst>
                  <a:outerShdw blurRad="50800" dist="38100" dir="2700000" algn="tl" rotWithShape="0">
                    <a:prstClr val="black">
                      <a:alpha val="40000"/>
                    </a:prstClr>
                  </a:outerShdw>
                </a:effectLst>
              </a:rPr>
              <a:t>1. Ιστορική Εξέλιξη</a:t>
            </a:r>
            <a:br>
              <a:rPr lang="el-GR" dirty="0">
                <a:solidFill>
                  <a:schemeClr val="bg1"/>
                </a:solidFill>
                <a:effectLst>
                  <a:outerShdw blurRad="50800" dist="38100" dir="2700000" algn="tl" rotWithShape="0">
                    <a:prstClr val="black">
                      <a:alpha val="40000"/>
                    </a:prstClr>
                  </a:outerShdw>
                </a:effectLst>
              </a:rPr>
            </a:br>
            <a:r>
              <a:rPr lang="el-GR" sz="3100" dirty="0">
                <a:solidFill>
                  <a:schemeClr val="bg1"/>
                </a:solidFill>
                <a:effectLst>
                  <a:outerShdw blurRad="50800" dist="38100" dir="2700000" algn="tl" rotWithShape="0">
                    <a:prstClr val="black">
                      <a:alpha val="40000"/>
                    </a:prstClr>
                  </a:outerShdw>
                </a:effectLst>
              </a:rPr>
              <a:t>Παιδική ηλικία</a:t>
            </a:r>
            <a:r>
              <a:rPr lang="en-US" sz="3100" dirty="0">
                <a:solidFill>
                  <a:schemeClr val="bg1"/>
                </a:solidFill>
                <a:effectLst>
                  <a:outerShdw blurRad="50800" dist="38100" dir="2700000" algn="tl" rotWithShape="0">
                    <a:prstClr val="black">
                      <a:alpha val="40000"/>
                    </a:prstClr>
                  </a:outerShdw>
                </a:effectLst>
              </a:rPr>
              <a:t> (</a:t>
            </a:r>
            <a:r>
              <a:rPr lang="el-GR" sz="3100" dirty="0">
                <a:solidFill>
                  <a:schemeClr val="bg1"/>
                </a:solidFill>
                <a:effectLst>
                  <a:outerShdw blurRad="50800" dist="38100" dir="2700000" algn="tl" rotWithShape="0">
                    <a:prstClr val="black">
                      <a:alpha val="40000"/>
                    </a:prstClr>
                  </a:outerShdw>
                </a:effectLst>
              </a:rPr>
              <a:t>μέσα 16</a:t>
            </a:r>
            <a:r>
              <a:rPr lang="el-GR" sz="3100" baseline="30000" dirty="0">
                <a:solidFill>
                  <a:schemeClr val="bg1"/>
                </a:solidFill>
                <a:effectLst>
                  <a:outerShdw blurRad="50800" dist="38100" dir="2700000" algn="tl" rotWithShape="0">
                    <a:prstClr val="black">
                      <a:alpha val="40000"/>
                    </a:prstClr>
                  </a:outerShdw>
                </a:effectLst>
              </a:rPr>
              <a:t>ου</a:t>
            </a:r>
            <a:r>
              <a:rPr lang="el-GR" sz="3100" dirty="0">
                <a:solidFill>
                  <a:schemeClr val="bg1"/>
                </a:solidFill>
                <a:effectLst>
                  <a:outerShdw blurRad="50800" dist="38100" dir="2700000" algn="tl" rotWithShape="0">
                    <a:prstClr val="black">
                      <a:alpha val="40000"/>
                    </a:prstClr>
                  </a:outerShdw>
                </a:effectLst>
              </a:rPr>
              <a:t>-19</a:t>
            </a:r>
            <a:r>
              <a:rPr lang="el-GR" sz="3100" baseline="30000" dirty="0">
                <a:solidFill>
                  <a:schemeClr val="bg1"/>
                </a:solidFill>
                <a:effectLst>
                  <a:outerShdw blurRad="50800" dist="38100" dir="2700000" algn="tl" rotWithShape="0">
                    <a:prstClr val="black">
                      <a:alpha val="40000"/>
                    </a:prstClr>
                  </a:outerShdw>
                </a:effectLst>
              </a:rPr>
              <a:t>ο</a:t>
            </a:r>
            <a:r>
              <a:rPr lang="el-GR" sz="3100" dirty="0">
                <a:solidFill>
                  <a:schemeClr val="bg1"/>
                </a:solidFill>
                <a:effectLst>
                  <a:outerShdw blurRad="50800" dist="38100" dir="2700000" algn="tl" rotWithShape="0">
                    <a:prstClr val="black">
                      <a:alpha val="40000"/>
                    </a:prstClr>
                  </a:outerShdw>
                </a:effectLst>
              </a:rPr>
              <a:t> αιώνα</a:t>
            </a:r>
            <a:r>
              <a:rPr lang="en-US" sz="3100" dirty="0">
                <a:solidFill>
                  <a:schemeClr val="bg1"/>
                </a:solidFill>
                <a:effectLst>
                  <a:outerShdw blurRad="50800" dist="38100" dir="2700000" algn="tl" rotWithShape="0">
                    <a:prstClr val="black">
                      <a:alpha val="40000"/>
                    </a:prstClr>
                  </a:outerShdw>
                </a:effectLst>
              </a:rPr>
              <a:t>)</a:t>
            </a:r>
            <a:r>
              <a:rPr lang="el-GR" sz="3100" dirty="0">
                <a:solidFill>
                  <a:schemeClr val="bg1"/>
                </a:solidFill>
                <a:effectLst>
                  <a:outerShdw blurRad="50800" dist="38100" dir="2700000" algn="tl" rotWithShape="0">
                    <a:prstClr val="black">
                      <a:alpha val="40000"/>
                    </a:prstClr>
                  </a:outerShdw>
                </a:effectLst>
              </a:rPr>
              <a:t> </a:t>
            </a:r>
            <a:r>
              <a:rPr lang="el-GR" sz="1800" dirty="0">
                <a:solidFill>
                  <a:schemeClr val="bg1"/>
                </a:solidFill>
                <a:effectLst>
                  <a:outerShdw blurRad="50800" dist="38100" dir="2700000" algn="tl" rotWithShape="0">
                    <a:prstClr val="black">
                      <a:alpha val="40000"/>
                    </a:prstClr>
                  </a:outerShdw>
                </a:effectLst>
              </a:rPr>
              <a:t>(</a:t>
            </a:r>
            <a:r>
              <a:rPr lang="en-US" sz="1800" dirty="0" err="1">
                <a:solidFill>
                  <a:schemeClr val="bg1"/>
                </a:solidFill>
                <a:effectLst>
                  <a:outerShdw blurRad="50800" dist="38100" dir="2700000" algn="tl" rotWithShape="0">
                    <a:prstClr val="black">
                      <a:alpha val="40000"/>
                    </a:prstClr>
                  </a:outerShdw>
                </a:effectLst>
              </a:rPr>
              <a:t>contd</a:t>
            </a:r>
            <a:r>
              <a:rPr lang="el-GR" sz="1800" dirty="0">
                <a:solidFill>
                  <a:schemeClr val="bg1"/>
                </a:solidFill>
                <a:effectLst>
                  <a:outerShdw blurRad="50800" dist="38100" dir="2700000" algn="tl" rotWithShape="0">
                    <a:prstClr val="black">
                      <a:alpha val="40000"/>
                    </a:prstClr>
                  </a:outerShdw>
                </a:effectLst>
              </a:rPr>
              <a:t>.)</a:t>
            </a:r>
            <a:r>
              <a:rPr lang="el-GR" sz="3100" dirty="0">
                <a:solidFill>
                  <a:schemeClr val="bg1"/>
                </a:solidFill>
                <a:effectLst>
                  <a:outerShdw blurRad="50800" dist="38100" dir="2700000" algn="tl" rotWithShape="0">
                    <a:prstClr val="black">
                      <a:alpha val="40000"/>
                    </a:prstClr>
                  </a:outerShdw>
                </a:effectLst>
              </a:rPr>
              <a:t> </a:t>
            </a:r>
            <a:endParaRPr lang="en-GR" dirty="0">
              <a:solidFill>
                <a:schemeClr val="bg1"/>
              </a:solidFill>
              <a:effectLst>
                <a:outerShdw blurRad="50800" dist="38100" dir="2700000" algn="tl" rotWithShape="0">
                  <a:prstClr val="black">
                    <a:alpha val="40000"/>
                  </a:prstClr>
                </a:outerShdw>
              </a:effectLst>
            </a:endParaRPr>
          </a:p>
        </p:txBody>
      </p:sp>
    </p:spTree>
    <p:extLst>
      <p:ext uri="{BB962C8B-B14F-4D97-AF65-F5344CB8AC3E}">
        <p14:creationId xmlns:p14="http://schemas.microsoft.com/office/powerpoint/2010/main" val="206120061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2">
            <a:extLst>
              <a:ext uri="{FF2B5EF4-FFF2-40B4-BE49-F238E27FC236}">
                <a16:creationId xmlns:a16="http://schemas.microsoft.com/office/drawing/2014/main" id="{BDDD3C52-3C2E-6D55-57DC-5FE1A1D6DBF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76526" b="68701"/>
          <a:stretch/>
        </p:blipFill>
        <p:spPr bwMode="auto">
          <a:xfrm>
            <a:off x="0" y="-1"/>
            <a:ext cx="12192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2B5AE8C4-AA99-5840-82BF-A76E86E41998}"/>
              </a:ext>
            </a:extLst>
          </p:cNvPr>
          <p:cNvSpPr>
            <a:spLocks noGrp="1"/>
          </p:cNvSpPr>
          <p:nvPr>
            <p:ph type="title"/>
          </p:nvPr>
        </p:nvSpPr>
        <p:spPr/>
        <p:txBody>
          <a:bodyPr>
            <a:normAutofit/>
          </a:bodyPr>
          <a:lstStyle/>
          <a:p>
            <a:pPr algn="l"/>
            <a:r>
              <a:rPr lang="el-GR" dirty="0"/>
              <a:t>1. Ιστορική Εξέλιξη</a:t>
            </a:r>
            <a:br>
              <a:rPr lang="el-GR" dirty="0"/>
            </a:br>
            <a:r>
              <a:rPr lang="el-GR" sz="3100" dirty="0"/>
              <a:t>Παιδική ηλικία</a:t>
            </a:r>
            <a:r>
              <a:rPr lang="en-US" sz="3100" dirty="0"/>
              <a:t> (</a:t>
            </a:r>
            <a:r>
              <a:rPr lang="el-GR" sz="3100" dirty="0"/>
              <a:t>μέσα 16</a:t>
            </a:r>
            <a:r>
              <a:rPr lang="el-GR" sz="3100" baseline="30000" dirty="0"/>
              <a:t>ου</a:t>
            </a:r>
            <a:r>
              <a:rPr lang="el-GR" sz="3100" dirty="0"/>
              <a:t>-19</a:t>
            </a:r>
            <a:r>
              <a:rPr lang="el-GR" sz="3100" baseline="30000" dirty="0"/>
              <a:t>ο</a:t>
            </a:r>
            <a:r>
              <a:rPr lang="el-GR" sz="3100" dirty="0"/>
              <a:t> αιώνα</a:t>
            </a:r>
            <a:r>
              <a:rPr lang="en-US" sz="3100" dirty="0"/>
              <a:t>)</a:t>
            </a:r>
            <a:r>
              <a:rPr lang="en-US" sz="1800" dirty="0"/>
              <a:t> (contd.)</a:t>
            </a:r>
            <a:r>
              <a:rPr lang="el-GR" sz="3100" dirty="0"/>
              <a:t> </a:t>
            </a:r>
            <a:endParaRPr lang="en-GR" dirty="0"/>
          </a:p>
        </p:txBody>
      </p:sp>
      <p:pic>
        <p:nvPicPr>
          <p:cNvPr id="6" name="Content Placeholder 11">
            <a:extLst>
              <a:ext uri="{FF2B5EF4-FFF2-40B4-BE49-F238E27FC236}">
                <a16:creationId xmlns:a16="http://schemas.microsoft.com/office/drawing/2014/main" id="{EEA90057-22F1-65D9-2C59-37F4BADCE53E}"/>
              </a:ext>
            </a:extLst>
          </p:cNvPr>
          <p:cNvPicPr>
            <a:picLocks noGrp="1" noChangeAspect="1"/>
          </p:cNvPicPr>
          <p:nvPr>
            <p:ph sz="half" idx="2"/>
          </p:nvPr>
        </p:nvPicPr>
        <p:blipFill>
          <a:blip r:embed="rId3"/>
          <a:stretch>
            <a:fillRect/>
          </a:stretch>
        </p:blipFill>
        <p:spPr>
          <a:xfrm>
            <a:off x="745306" y="3489815"/>
            <a:ext cx="2030895" cy="3180617"/>
          </a:xfrm>
          <a:prstGeom prst="rect">
            <a:avLst/>
          </a:prstGeom>
          <a:ln>
            <a:solidFill>
              <a:schemeClr val="bg1">
                <a:lumMod val="65000"/>
              </a:schemeClr>
            </a:solidFill>
          </a:ln>
          <a:effectLst>
            <a:outerShdw blurRad="50800" dist="38100" dir="2700000" algn="tl" rotWithShape="0">
              <a:prstClr val="black">
                <a:alpha val="40000"/>
              </a:prstClr>
            </a:outerShdw>
          </a:effectLst>
        </p:spPr>
      </p:pic>
      <p:sp>
        <p:nvSpPr>
          <p:cNvPr id="9" name="TextBox 8">
            <a:extLst>
              <a:ext uri="{FF2B5EF4-FFF2-40B4-BE49-F238E27FC236}">
                <a16:creationId xmlns:a16="http://schemas.microsoft.com/office/drawing/2014/main" id="{E6E31D1B-09C5-1B85-561E-2A00ABA7CFF0}"/>
              </a:ext>
            </a:extLst>
          </p:cNvPr>
          <p:cNvSpPr txBox="1"/>
          <p:nvPr/>
        </p:nvSpPr>
        <p:spPr>
          <a:xfrm>
            <a:off x="2808451" y="6354108"/>
            <a:ext cx="2958382" cy="369332"/>
          </a:xfrm>
          <a:prstGeom prst="rect">
            <a:avLst/>
          </a:prstGeom>
          <a:noFill/>
        </p:spPr>
        <p:txBody>
          <a:bodyPr wrap="square">
            <a:spAutoFit/>
          </a:bodyPr>
          <a:lstStyle/>
          <a:p>
            <a:pPr algn="ctr"/>
            <a:r>
              <a:rPr lang="en-US" dirty="0"/>
              <a:t>Principles of Gunnery (1742)</a:t>
            </a:r>
            <a:endParaRPr lang="el-GR" dirty="0"/>
          </a:p>
        </p:txBody>
      </p:sp>
      <p:sp>
        <p:nvSpPr>
          <p:cNvPr id="4" name="Content Placeholder 7">
            <a:extLst>
              <a:ext uri="{FF2B5EF4-FFF2-40B4-BE49-F238E27FC236}">
                <a16:creationId xmlns:a16="http://schemas.microsoft.com/office/drawing/2014/main" id="{29EB98B1-BBF0-4F6A-7B02-ADBE7485EC98}"/>
              </a:ext>
            </a:extLst>
          </p:cNvPr>
          <p:cNvSpPr txBox="1">
            <a:spLocks/>
          </p:cNvSpPr>
          <p:nvPr/>
        </p:nvSpPr>
        <p:spPr>
          <a:xfrm>
            <a:off x="619932" y="1937159"/>
            <a:ext cx="5476068" cy="413599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l-GR" sz="2000" dirty="0"/>
              <a:t>Μετάβαση στο «επιστημονικό» πυροβολικό</a:t>
            </a:r>
          </a:p>
          <a:p>
            <a:r>
              <a:rPr lang="el-GR" sz="1800" dirty="0"/>
              <a:t>Βαλλιστικό εκκρεμές</a:t>
            </a:r>
          </a:p>
          <a:p>
            <a:r>
              <a:rPr lang="el-GR" sz="1800" dirty="0"/>
              <a:t>Επίδραση αέρα στην κίνηση του βλήματος</a:t>
            </a:r>
          </a:p>
          <a:p>
            <a:r>
              <a:rPr lang="el-GR" sz="1800" dirty="0"/>
              <a:t>Μελέτη βαλλιστικών παραμέτρων πυρίτιδας</a:t>
            </a:r>
            <a:endParaRPr lang="en-US" sz="1800" dirty="0"/>
          </a:p>
        </p:txBody>
      </p:sp>
      <p:pic>
        <p:nvPicPr>
          <p:cNvPr id="12" name="Picture 11">
            <a:extLst>
              <a:ext uri="{FF2B5EF4-FFF2-40B4-BE49-F238E27FC236}">
                <a16:creationId xmlns:a16="http://schemas.microsoft.com/office/drawing/2014/main" id="{CC3E7A66-BC5E-65DB-9E91-5AD9F1C73DD7}"/>
              </a:ext>
            </a:extLst>
          </p:cNvPr>
          <p:cNvPicPr>
            <a:picLocks noChangeAspect="1"/>
          </p:cNvPicPr>
          <p:nvPr/>
        </p:nvPicPr>
        <p:blipFill rotWithShape="1">
          <a:blip r:embed="rId4"/>
          <a:srcRect b="26918"/>
          <a:stretch/>
        </p:blipFill>
        <p:spPr>
          <a:xfrm>
            <a:off x="6314722" y="1919051"/>
            <a:ext cx="3432820" cy="3161073"/>
          </a:xfrm>
          <a:prstGeom prst="rect">
            <a:avLst/>
          </a:prstGeom>
        </p:spPr>
      </p:pic>
      <p:sp>
        <p:nvSpPr>
          <p:cNvPr id="13" name="Rectangle 12">
            <a:extLst>
              <a:ext uri="{FF2B5EF4-FFF2-40B4-BE49-F238E27FC236}">
                <a16:creationId xmlns:a16="http://schemas.microsoft.com/office/drawing/2014/main" id="{644A0DA3-6075-EFBE-D2B4-F7F6586CCC0B}"/>
              </a:ext>
            </a:extLst>
          </p:cNvPr>
          <p:cNvSpPr/>
          <p:nvPr/>
        </p:nvSpPr>
        <p:spPr>
          <a:xfrm>
            <a:off x="6183492" y="5114845"/>
            <a:ext cx="4038600" cy="276999"/>
          </a:xfrm>
          <a:prstGeom prst="rect">
            <a:avLst/>
          </a:prstGeom>
        </p:spPr>
        <p:txBody>
          <a:bodyPr wrap="square">
            <a:spAutoFit/>
          </a:bodyPr>
          <a:lstStyle/>
          <a:p>
            <a:pPr algn="ctr"/>
            <a:r>
              <a:rPr lang="en-US" sz="1200" i="1" dirty="0"/>
              <a:t>Benjamin Robins</a:t>
            </a:r>
            <a:r>
              <a:rPr lang="el-GR" sz="1200" i="1" dirty="0"/>
              <a:t> </a:t>
            </a:r>
            <a:r>
              <a:rPr lang="en-US" sz="1200" i="1" dirty="0"/>
              <a:t>(1707-1751)</a:t>
            </a:r>
            <a:endParaRPr lang="el-GR" sz="1200" i="1" dirty="0"/>
          </a:p>
        </p:txBody>
      </p:sp>
      <p:pic>
        <p:nvPicPr>
          <p:cNvPr id="14" name="Picture 13">
            <a:extLst>
              <a:ext uri="{FF2B5EF4-FFF2-40B4-BE49-F238E27FC236}">
                <a16:creationId xmlns:a16="http://schemas.microsoft.com/office/drawing/2014/main" id="{451E1FC8-2CF2-A46F-C0A0-1A9F6D5D9E4A}"/>
              </a:ext>
            </a:extLst>
          </p:cNvPr>
          <p:cNvPicPr>
            <a:picLocks noChangeAspect="1"/>
          </p:cNvPicPr>
          <p:nvPr/>
        </p:nvPicPr>
        <p:blipFill>
          <a:blip r:embed="rId5"/>
          <a:stretch>
            <a:fillRect/>
          </a:stretch>
        </p:blipFill>
        <p:spPr>
          <a:xfrm>
            <a:off x="9872920" y="0"/>
            <a:ext cx="2319080" cy="4202360"/>
          </a:xfrm>
          <a:prstGeom prst="rect">
            <a:avLst/>
          </a:prstGeom>
        </p:spPr>
      </p:pic>
    </p:spTree>
    <p:extLst>
      <p:ext uri="{BB962C8B-B14F-4D97-AF65-F5344CB8AC3E}">
        <p14:creationId xmlns:p14="http://schemas.microsoft.com/office/powerpoint/2010/main" val="179398382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1920px-Ballistic_pendulum.jpg"/>
          <p:cNvPicPr>
            <a:picLocks noGrp="1" noChangeAspect="1"/>
          </p:cNvPicPr>
          <p:nvPr>
            <p:ph idx="1"/>
          </p:nvPr>
        </p:nvPicPr>
        <p:blipFill rotWithShape="1">
          <a:blip r:embed="rId2">
            <a:extLst>
              <a:ext uri="{28A0092B-C50C-407E-A947-70E740481C1C}">
                <a14:useLocalDpi xmlns:a14="http://schemas.microsoft.com/office/drawing/2010/main" val="0"/>
              </a:ext>
            </a:extLst>
          </a:blip>
          <a:srcRect l="-115" r="-328"/>
          <a:stretch/>
        </p:blipFill>
        <p:spPr>
          <a:xfrm>
            <a:off x="0" y="-31415"/>
            <a:ext cx="9144000" cy="6889415"/>
          </a:xfrm>
        </p:spPr>
      </p:pic>
      <p:pic>
        <p:nvPicPr>
          <p:cNvPr id="2" name="Picture 1">
            <a:extLst>
              <a:ext uri="{FF2B5EF4-FFF2-40B4-BE49-F238E27FC236}">
                <a16:creationId xmlns:a16="http://schemas.microsoft.com/office/drawing/2014/main" id="{A64D8176-5F6F-463D-3C72-54723C3E842A}"/>
              </a:ext>
            </a:extLst>
          </p:cNvPr>
          <p:cNvPicPr>
            <a:picLocks noChangeAspect="1"/>
          </p:cNvPicPr>
          <p:nvPr/>
        </p:nvPicPr>
        <p:blipFill>
          <a:blip r:embed="rId3"/>
          <a:stretch>
            <a:fillRect/>
          </a:stretch>
        </p:blipFill>
        <p:spPr>
          <a:xfrm>
            <a:off x="9872920" y="0"/>
            <a:ext cx="2319080" cy="4202360"/>
          </a:xfrm>
          <a:prstGeom prst="rect">
            <a:avLst/>
          </a:prstGeom>
        </p:spPr>
      </p:pic>
    </p:spTree>
    <p:extLst>
      <p:ext uri="{BB962C8B-B14F-4D97-AF65-F5344CB8AC3E}">
        <p14:creationId xmlns:p14="http://schemas.microsoft.com/office/powerpoint/2010/main" val="362425317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a:extLst>
              <a:ext uri="{FF2B5EF4-FFF2-40B4-BE49-F238E27FC236}">
                <a16:creationId xmlns:a16="http://schemas.microsoft.com/office/drawing/2014/main" id="{D3616165-C22C-128F-91EF-25373F84F27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1349" r="4070" b="11997"/>
          <a:stretch/>
        </p:blipFill>
        <p:spPr bwMode="auto">
          <a:xfrm>
            <a:off x="0" y="1"/>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normAutofit/>
          </a:bodyPr>
          <a:lstStyle/>
          <a:p>
            <a:r>
              <a:rPr lang="el-GR" dirty="0"/>
              <a:t>1. Ιστορική Εξέλιξη</a:t>
            </a:r>
            <a:br>
              <a:rPr lang="el-GR" dirty="0"/>
            </a:br>
            <a:r>
              <a:rPr lang="el-GR" sz="2800" dirty="0"/>
              <a:t>Παιδική ηλικία</a:t>
            </a:r>
            <a:r>
              <a:rPr lang="en-US" sz="2800" dirty="0"/>
              <a:t>-</a:t>
            </a:r>
            <a:r>
              <a:rPr lang="el-GR" sz="2800" dirty="0"/>
              <a:t>Μεταβατική περίοδος</a:t>
            </a:r>
            <a:endParaRPr lang="en-US" dirty="0"/>
          </a:p>
        </p:txBody>
      </p:sp>
      <p:pic>
        <p:nvPicPr>
          <p:cNvPr id="5" name="Picture 4">
            <a:extLst>
              <a:ext uri="{FF2B5EF4-FFF2-40B4-BE49-F238E27FC236}">
                <a16:creationId xmlns:a16="http://schemas.microsoft.com/office/drawing/2014/main" id="{0F90FF56-271D-41D1-56CE-79BD054123EB}"/>
              </a:ext>
            </a:extLst>
          </p:cNvPr>
          <p:cNvPicPr>
            <a:picLocks noChangeAspect="1"/>
          </p:cNvPicPr>
          <p:nvPr/>
        </p:nvPicPr>
        <p:blipFill>
          <a:blip r:embed="rId3"/>
          <a:stretch>
            <a:fillRect/>
          </a:stretch>
        </p:blipFill>
        <p:spPr>
          <a:xfrm>
            <a:off x="9872920" y="0"/>
            <a:ext cx="2319080" cy="4202360"/>
          </a:xfrm>
          <a:prstGeom prst="rect">
            <a:avLst/>
          </a:prstGeom>
        </p:spPr>
      </p:pic>
    </p:spTree>
    <p:extLst>
      <p:ext uri="{BB962C8B-B14F-4D97-AF65-F5344CB8AC3E}">
        <p14:creationId xmlns:p14="http://schemas.microsoft.com/office/powerpoint/2010/main" val="119549422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2" name="Picture 4" descr="Battleship HMS Dreadnought 1906 | 3D CAD Model Library | GrabCAD">
            <a:extLst>
              <a:ext uri="{FF2B5EF4-FFF2-40B4-BE49-F238E27FC236}">
                <a16:creationId xmlns:a16="http://schemas.microsoft.com/office/drawing/2014/main" id="{9F274C7C-0773-126C-EC41-3F7F454133A1}"/>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b="10156"/>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normAutofit/>
          </a:bodyPr>
          <a:lstStyle/>
          <a:p>
            <a:r>
              <a:rPr lang="el-GR" dirty="0"/>
              <a:t>1. Ιστορική Εξέλιξη</a:t>
            </a:r>
            <a:br>
              <a:rPr lang="el-GR" dirty="0"/>
            </a:br>
            <a:r>
              <a:rPr lang="el-GR" sz="3200" dirty="0" err="1"/>
              <a:t>Εφηβε</a:t>
            </a:r>
            <a:r>
              <a:rPr lang="en-US" sz="3200" dirty="0" err="1"/>
              <a:t>ί</a:t>
            </a:r>
            <a:r>
              <a:rPr lang="el-GR" sz="3200" dirty="0"/>
              <a:t>α</a:t>
            </a:r>
            <a:endParaRPr lang="en-US" dirty="0"/>
          </a:p>
        </p:txBody>
      </p:sp>
      <p:sp>
        <p:nvSpPr>
          <p:cNvPr id="5" name="TextBox 4"/>
          <p:cNvSpPr txBox="1"/>
          <p:nvPr/>
        </p:nvSpPr>
        <p:spPr>
          <a:xfrm>
            <a:off x="4005072" y="6420358"/>
            <a:ext cx="2330414" cy="276999"/>
          </a:xfrm>
          <a:prstGeom prst="rect">
            <a:avLst/>
          </a:prstGeom>
          <a:noFill/>
        </p:spPr>
        <p:txBody>
          <a:bodyPr wrap="square" rtlCol="0">
            <a:spAutoFit/>
          </a:bodyPr>
          <a:lstStyle/>
          <a:p>
            <a:pPr algn="ctr"/>
            <a:r>
              <a:rPr lang="el-GR" sz="1200" i="1" dirty="0"/>
              <a:t>Το </a:t>
            </a:r>
            <a:r>
              <a:rPr lang="en-US" sz="1200" i="1" dirty="0"/>
              <a:t>HMS dreadnaught</a:t>
            </a:r>
            <a:r>
              <a:rPr lang="el-GR" sz="1200" i="1" dirty="0"/>
              <a:t> </a:t>
            </a:r>
            <a:r>
              <a:rPr lang="en-US" sz="1200" i="1" dirty="0"/>
              <a:t> </a:t>
            </a:r>
            <a:r>
              <a:rPr lang="el-GR" sz="1200" i="1" dirty="0"/>
              <a:t>σε </a:t>
            </a:r>
            <a:r>
              <a:rPr lang="en-US" sz="1200" i="1" dirty="0"/>
              <a:t>3D CAD</a:t>
            </a:r>
          </a:p>
        </p:txBody>
      </p:sp>
      <p:pic>
        <p:nvPicPr>
          <p:cNvPr id="12" name="Picture 11">
            <a:extLst>
              <a:ext uri="{FF2B5EF4-FFF2-40B4-BE49-F238E27FC236}">
                <a16:creationId xmlns:a16="http://schemas.microsoft.com/office/drawing/2014/main" id="{9666B3E1-2A80-3D44-6199-939738E5A6E6}"/>
              </a:ext>
            </a:extLst>
          </p:cNvPr>
          <p:cNvPicPr>
            <a:picLocks noChangeAspect="1"/>
          </p:cNvPicPr>
          <p:nvPr/>
        </p:nvPicPr>
        <p:blipFill>
          <a:blip r:embed="rId3"/>
          <a:stretch>
            <a:fillRect/>
          </a:stretch>
        </p:blipFill>
        <p:spPr>
          <a:xfrm>
            <a:off x="9872920" y="0"/>
            <a:ext cx="2319080" cy="4202360"/>
          </a:xfrm>
          <a:prstGeom prst="rect">
            <a:avLst/>
          </a:prstGeom>
        </p:spPr>
      </p:pic>
    </p:spTree>
    <p:extLst>
      <p:ext uri="{BB962C8B-B14F-4D97-AF65-F5344CB8AC3E}">
        <p14:creationId xmlns:p14="http://schemas.microsoft.com/office/powerpoint/2010/main" val="56481811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dirty="0"/>
              <a:t>1. Ιστορική Εξέλιξη</a:t>
            </a:r>
            <a:br>
              <a:rPr lang="el-GR" dirty="0"/>
            </a:br>
            <a:r>
              <a:rPr lang="el-GR" sz="3200" dirty="0" err="1"/>
              <a:t>Εφηβε</a:t>
            </a:r>
            <a:r>
              <a:rPr lang="en-US" sz="3200" dirty="0" err="1"/>
              <a:t>ί</a:t>
            </a:r>
            <a:r>
              <a:rPr lang="el-GR" sz="3200" dirty="0"/>
              <a:t>α</a:t>
            </a:r>
            <a:r>
              <a:rPr lang="en-US" sz="1800" dirty="0"/>
              <a:t> (contd.)</a:t>
            </a:r>
            <a:endParaRPr lang="en-US" dirty="0"/>
          </a:p>
        </p:txBody>
      </p:sp>
      <p:sp>
        <p:nvSpPr>
          <p:cNvPr id="5" name="TextBox 4"/>
          <p:cNvSpPr txBox="1"/>
          <p:nvPr/>
        </p:nvSpPr>
        <p:spPr>
          <a:xfrm>
            <a:off x="1981200" y="6283791"/>
            <a:ext cx="8229600" cy="461665"/>
          </a:xfrm>
          <a:prstGeom prst="rect">
            <a:avLst/>
          </a:prstGeom>
          <a:noFill/>
        </p:spPr>
        <p:txBody>
          <a:bodyPr wrap="square" rtlCol="0">
            <a:spAutoFit/>
          </a:bodyPr>
          <a:lstStyle/>
          <a:p>
            <a:r>
              <a:rPr lang="el-GR" sz="1200" i="1" dirty="0"/>
              <a:t>Δίδυμο ΠΒ 12</a:t>
            </a:r>
            <a:r>
              <a:rPr lang="en-US" sz="1200" i="1" dirty="0"/>
              <a:t> in </a:t>
            </a:r>
            <a:r>
              <a:rPr lang="el-GR" sz="1200" i="1" dirty="0"/>
              <a:t>επί του </a:t>
            </a:r>
            <a:r>
              <a:rPr lang="en-US" sz="1200" i="1" dirty="0"/>
              <a:t>HMS dreadnaught. Barrel length:</a:t>
            </a:r>
            <a:r>
              <a:rPr lang="el-GR" sz="1200" i="1" dirty="0"/>
              <a:t> 13,72</a:t>
            </a:r>
            <a:r>
              <a:rPr lang="en-US" sz="1200" i="1" dirty="0"/>
              <a:t>m</a:t>
            </a:r>
            <a:r>
              <a:rPr lang="el-GR" sz="1200" i="1" dirty="0"/>
              <a:t>, </a:t>
            </a:r>
            <a:r>
              <a:rPr lang="en-US" sz="1200" i="1" dirty="0"/>
              <a:t>Shell weight: 385.6 </a:t>
            </a:r>
            <a:r>
              <a:rPr lang="en-US" sz="1200" i="1" dirty="0" err="1"/>
              <a:t>kgr</a:t>
            </a:r>
            <a:r>
              <a:rPr lang="en-US" sz="1200" i="1" dirty="0"/>
              <a:t>, </a:t>
            </a:r>
            <a:r>
              <a:rPr lang="en-US" sz="1200" i="1" dirty="0" err="1"/>
              <a:t>Rmax</a:t>
            </a:r>
            <a:r>
              <a:rPr lang="en-US" sz="1200" i="1" dirty="0"/>
              <a:t> 25000</a:t>
            </a:r>
            <a:r>
              <a:rPr lang="el-GR" sz="1200" i="1" dirty="0" err="1"/>
              <a:t>υδσ</a:t>
            </a:r>
            <a:r>
              <a:rPr lang="en-US" sz="1200" i="1" dirty="0"/>
              <a:t> </a:t>
            </a:r>
          </a:p>
          <a:p>
            <a:r>
              <a:rPr lang="el-GR" sz="1200" i="1" dirty="0"/>
              <a:t>Πηγή</a:t>
            </a:r>
            <a:r>
              <a:rPr lang="en-US" sz="1200" i="1" dirty="0"/>
              <a:t>: United States Library of Congress’s Prints and Photographs division, digital ID ggbain.17494</a:t>
            </a:r>
          </a:p>
        </p:txBody>
      </p:sp>
      <p:pic>
        <p:nvPicPr>
          <p:cNvPr id="13314" name="Picture 2" descr="HMS Dreadnought: First and Foremost! | World of Warships">
            <a:extLst>
              <a:ext uri="{FF2B5EF4-FFF2-40B4-BE49-F238E27FC236}">
                <a16:creationId xmlns:a16="http://schemas.microsoft.com/office/drawing/2014/main" id="{68C92013-CC29-691E-9B37-B8F8A80D76EA}"/>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784005" y="1825625"/>
            <a:ext cx="8623989" cy="435133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6983A952-EE5D-7EAC-6B21-0036E3FDD3C0}"/>
              </a:ext>
            </a:extLst>
          </p:cNvPr>
          <p:cNvPicPr>
            <a:picLocks noChangeAspect="1"/>
          </p:cNvPicPr>
          <p:nvPr/>
        </p:nvPicPr>
        <p:blipFill>
          <a:blip r:embed="rId3"/>
          <a:stretch>
            <a:fillRect/>
          </a:stretch>
        </p:blipFill>
        <p:spPr>
          <a:xfrm>
            <a:off x="9872920" y="0"/>
            <a:ext cx="2319080" cy="4202360"/>
          </a:xfrm>
          <a:prstGeom prst="rect">
            <a:avLst/>
          </a:prstGeom>
        </p:spPr>
      </p:pic>
    </p:spTree>
    <p:extLst>
      <p:ext uri="{BB962C8B-B14F-4D97-AF65-F5344CB8AC3E}">
        <p14:creationId xmlns:p14="http://schemas.microsoft.com/office/powerpoint/2010/main" val="32886930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76C96CE-813B-8242-9CD6-077D8287F828}"/>
              </a:ext>
            </a:extLst>
          </p:cNvPr>
          <p:cNvSpPr>
            <a:spLocks noGrp="1"/>
          </p:cNvSpPr>
          <p:nvPr>
            <p:ph type="title"/>
          </p:nvPr>
        </p:nvSpPr>
        <p:spPr/>
        <p:txBody>
          <a:bodyPr>
            <a:normAutofit/>
          </a:bodyPr>
          <a:lstStyle/>
          <a:p>
            <a:r>
              <a:rPr lang="el-GR" dirty="0"/>
              <a:t>Εξέλιξη Αποστάσεων Εμπλοκής Ν. Πυροβολικού</a:t>
            </a:r>
            <a:r>
              <a:rPr lang="en-US" dirty="0"/>
              <a:t> (1550-2000)</a:t>
            </a:r>
            <a:endParaRPr lang="en-GR" dirty="0"/>
          </a:p>
        </p:txBody>
      </p:sp>
      <p:graphicFrame>
        <p:nvGraphicFramePr>
          <p:cNvPr id="5" name="Content Placeholder 4">
            <a:extLst>
              <a:ext uri="{FF2B5EF4-FFF2-40B4-BE49-F238E27FC236}">
                <a16:creationId xmlns:a16="http://schemas.microsoft.com/office/drawing/2014/main" id="{98D8780B-5946-4F47-B791-D4C1D0F52972}"/>
              </a:ext>
            </a:extLst>
          </p:cNvPr>
          <p:cNvGraphicFramePr>
            <a:graphicFrameLocks noGrp="1"/>
          </p:cNvGraphicFramePr>
          <p:nvPr>
            <p:ph idx="1"/>
          </p:nvPr>
        </p:nvGraphicFramePr>
        <p:xfrm>
          <a:off x="1981200" y="1600200"/>
          <a:ext cx="8229600" cy="5131904"/>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70152308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66CF53-8838-C44D-B404-C583172CD4BA}"/>
              </a:ext>
            </a:extLst>
          </p:cNvPr>
          <p:cNvSpPr>
            <a:spLocks noGrp="1"/>
          </p:cNvSpPr>
          <p:nvPr>
            <p:ph type="title"/>
          </p:nvPr>
        </p:nvSpPr>
        <p:spPr/>
        <p:txBody>
          <a:bodyPr>
            <a:normAutofit/>
          </a:bodyPr>
          <a:lstStyle/>
          <a:p>
            <a:r>
              <a:rPr lang="el-GR" dirty="0"/>
              <a:t>Εξέλιξη αποτελεσματικότητας πυρών 1900-1940</a:t>
            </a:r>
            <a:endParaRPr lang="en-GR" dirty="0"/>
          </a:p>
        </p:txBody>
      </p:sp>
      <p:graphicFrame>
        <p:nvGraphicFramePr>
          <p:cNvPr id="4" name="Content Placeholder 3">
            <a:extLst>
              <a:ext uri="{FF2B5EF4-FFF2-40B4-BE49-F238E27FC236}">
                <a16:creationId xmlns:a16="http://schemas.microsoft.com/office/drawing/2014/main" id="{7A6622F1-1042-2940-BBBB-2672A585545A}"/>
              </a:ext>
            </a:extLst>
          </p:cNvPr>
          <p:cNvGraphicFramePr>
            <a:graphicFrameLocks noGrp="1"/>
          </p:cNvGraphicFramePr>
          <p:nvPr>
            <p:ph idx="1"/>
          </p:nvPr>
        </p:nvGraphicFramePr>
        <p:xfrm>
          <a:off x="1725168" y="1583276"/>
          <a:ext cx="8741665" cy="5000079"/>
        </p:xfrm>
        <a:graphic>
          <a:graphicData uri="http://schemas.openxmlformats.org/drawingml/2006/table">
            <a:tbl>
              <a:tblPr firstRow="1" firstCol="1" bandRow="1">
                <a:tableStyleId>{073A0DAA-6AF3-43AB-8588-CEC1D06C72B9}</a:tableStyleId>
              </a:tblPr>
              <a:tblGrid>
                <a:gridCol w="1320684">
                  <a:extLst>
                    <a:ext uri="{9D8B030D-6E8A-4147-A177-3AD203B41FA5}">
                      <a16:colId xmlns:a16="http://schemas.microsoft.com/office/drawing/2014/main" val="4003821826"/>
                    </a:ext>
                  </a:extLst>
                </a:gridCol>
                <a:gridCol w="2012468">
                  <a:extLst>
                    <a:ext uri="{9D8B030D-6E8A-4147-A177-3AD203B41FA5}">
                      <a16:colId xmlns:a16="http://schemas.microsoft.com/office/drawing/2014/main" val="316701067"/>
                    </a:ext>
                  </a:extLst>
                </a:gridCol>
                <a:gridCol w="1257793">
                  <a:extLst>
                    <a:ext uri="{9D8B030D-6E8A-4147-A177-3AD203B41FA5}">
                      <a16:colId xmlns:a16="http://schemas.microsoft.com/office/drawing/2014/main" val="2317230679"/>
                    </a:ext>
                  </a:extLst>
                </a:gridCol>
                <a:gridCol w="1358417">
                  <a:extLst>
                    <a:ext uri="{9D8B030D-6E8A-4147-A177-3AD203B41FA5}">
                      <a16:colId xmlns:a16="http://schemas.microsoft.com/office/drawing/2014/main" val="2123337323"/>
                    </a:ext>
                  </a:extLst>
                </a:gridCol>
                <a:gridCol w="1412973">
                  <a:extLst>
                    <a:ext uri="{9D8B030D-6E8A-4147-A177-3AD203B41FA5}">
                      <a16:colId xmlns:a16="http://schemas.microsoft.com/office/drawing/2014/main" val="1845409342"/>
                    </a:ext>
                  </a:extLst>
                </a:gridCol>
                <a:gridCol w="1379330">
                  <a:extLst>
                    <a:ext uri="{9D8B030D-6E8A-4147-A177-3AD203B41FA5}">
                      <a16:colId xmlns:a16="http://schemas.microsoft.com/office/drawing/2014/main" val="3381365574"/>
                    </a:ext>
                  </a:extLst>
                </a:gridCol>
              </a:tblGrid>
              <a:tr h="598374">
                <a:tc>
                  <a:txBody>
                    <a:bodyPr/>
                    <a:lstStyle/>
                    <a:p>
                      <a:pPr algn="ctr"/>
                      <a:r>
                        <a:rPr lang="el-GR" sz="1800" dirty="0">
                          <a:effectLst/>
                        </a:rPr>
                        <a:t>Έτος</a:t>
                      </a:r>
                      <a:endParaRPr lang="en-GR" sz="1800" dirty="0">
                        <a:solidFill>
                          <a:schemeClr val="tx1"/>
                        </a:solidFill>
                        <a:effectLst/>
                        <a:latin typeface="Arial" panose="020B0604020202020204" pitchFamily="34" charset="0"/>
                        <a:cs typeface="Arial" panose="020B0604020202020204" pitchFamily="34" charset="0"/>
                      </a:endParaRPr>
                    </a:p>
                  </a:txBody>
                  <a:tcPr marL="68580" marR="68580" marT="0" marB="0" anchor="ctr"/>
                </a:tc>
                <a:tc>
                  <a:txBody>
                    <a:bodyPr/>
                    <a:lstStyle/>
                    <a:p>
                      <a:pPr algn="ctr"/>
                      <a:r>
                        <a:rPr lang="el-GR" sz="1800" dirty="0">
                          <a:effectLst/>
                        </a:rPr>
                        <a:t>Σύγκρουση</a:t>
                      </a:r>
                      <a:endParaRPr lang="en-GR" sz="1800" dirty="0">
                        <a:solidFill>
                          <a:schemeClr val="tx1"/>
                        </a:solidFill>
                        <a:effectLst/>
                        <a:latin typeface="Arial" panose="020B0604020202020204" pitchFamily="34" charset="0"/>
                        <a:cs typeface="Arial" panose="020B0604020202020204" pitchFamily="34" charset="0"/>
                      </a:endParaRPr>
                    </a:p>
                  </a:txBody>
                  <a:tcPr marL="68580" marR="68580" marT="0" marB="0" anchor="ctr"/>
                </a:tc>
                <a:tc>
                  <a:txBody>
                    <a:bodyPr/>
                    <a:lstStyle/>
                    <a:p>
                      <a:pPr algn="ctr"/>
                      <a:r>
                        <a:rPr lang="el-GR" sz="1800" dirty="0">
                          <a:effectLst/>
                        </a:rPr>
                        <a:t>Βάλλων</a:t>
                      </a:r>
                      <a:endParaRPr lang="en-GR" sz="1800" dirty="0">
                        <a:solidFill>
                          <a:schemeClr val="tx1"/>
                        </a:solidFill>
                        <a:effectLst/>
                        <a:latin typeface="Arial" panose="020B0604020202020204" pitchFamily="34" charset="0"/>
                        <a:cs typeface="Arial" panose="020B0604020202020204" pitchFamily="34" charset="0"/>
                      </a:endParaRPr>
                    </a:p>
                  </a:txBody>
                  <a:tcPr marL="68580" marR="68580" marT="0" marB="0" anchor="ctr"/>
                </a:tc>
                <a:tc>
                  <a:txBody>
                    <a:bodyPr/>
                    <a:lstStyle/>
                    <a:p>
                      <a:pPr algn="ctr"/>
                      <a:r>
                        <a:rPr lang="en-US" sz="1800" dirty="0" err="1">
                          <a:effectLst/>
                        </a:rPr>
                        <a:t>R</a:t>
                      </a:r>
                      <a:r>
                        <a:rPr lang="en-US" sz="1800" baseline="-25000" dirty="0" err="1">
                          <a:effectLst/>
                        </a:rPr>
                        <a:t>firing</a:t>
                      </a:r>
                      <a:endParaRPr lang="en-GR" sz="1800" baseline="-25000" dirty="0">
                        <a:solidFill>
                          <a:schemeClr val="tx1"/>
                        </a:solidFill>
                        <a:effectLst/>
                        <a:latin typeface="Arial" panose="020B0604020202020204" pitchFamily="34" charset="0"/>
                        <a:cs typeface="Arial" panose="020B0604020202020204" pitchFamily="34" charset="0"/>
                      </a:endParaRPr>
                    </a:p>
                  </a:txBody>
                  <a:tcPr marL="68580" marR="68580" marT="0" marB="0" anchor="ctr"/>
                </a:tc>
                <a:tc>
                  <a:txBody>
                    <a:bodyPr/>
                    <a:lstStyle/>
                    <a:p>
                      <a:pPr algn="ctr"/>
                      <a:r>
                        <a:rPr lang="en-US" sz="1800" dirty="0">
                          <a:effectLst/>
                        </a:rPr>
                        <a:t>% hits</a:t>
                      </a:r>
                      <a:endParaRPr lang="en-GR" sz="1800" dirty="0">
                        <a:solidFill>
                          <a:schemeClr val="tx1"/>
                        </a:solidFill>
                        <a:effectLst/>
                        <a:latin typeface="Arial" panose="020B0604020202020204" pitchFamily="34" charset="0"/>
                        <a:cs typeface="Arial" panose="020B0604020202020204" pitchFamily="34" charset="0"/>
                      </a:endParaRPr>
                    </a:p>
                  </a:txBody>
                  <a:tcPr marL="68580" marR="68580" marT="0" marB="0" anchor="ctr"/>
                </a:tc>
                <a:tc>
                  <a:txBody>
                    <a:bodyPr/>
                    <a:lstStyle/>
                    <a:p>
                      <a:pPr algn="ctr"/>
                      <a:r>
                        <a:rPr lang="el-GR" sz="1800" dirty="0">
                          <a:effectLst/>
                        </a:rPr>
                        <a:t>Πηγή</a:t>
                      </a:r>
                      <a:endParaRPr lang="en-GR" sz="1800" dirty="0">
                        <a:solidFill>
                          <a:schemeClr val="tx1"/>
                        </a:solidFill>
                        <a:effectLst/>
                        <a:latin typeface="Arial" panose="020B060402020202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1339706992"/>
                  </a:ext>
                </a:extLst>
              </a:tr>
              <a:tr h="598374">
                <a:tc>
                  <a:txBody>
                    <a:bodyPr/>
                    <a:lstStyle/>
                    <a:p>
                      <a:pPr algn="ctr"/>
                      <a:r>
                        <a:rPr lang="en-US" sz="1800">
                          <a:effectLst/>
                        </a:rPr>
                        <a:t>1898</a:t>
                      </a:r>
                      <a:endParaRPr lang="en-GR" sz="1800">
                        <a:solidFill>
                          <a:schemeClr val="tx1"/>
                        </a:solidFill>
                        <a:effectLst/>
                        <a:latin typeface="Arial" panose="020B0604020202020204" pitchFamily="34" charset="0"/>
                        <a:cs typeface="Arial" panose="020B0604020202020204" pitchFamily="34" charset="0"/>
                      </a:endParaRPr>
                    </a:p>
                  </a:txBody>
                  <a:tcPr marL="68580" marR="68580" marT="0" marB="0" anchor="ctr"/>
                </a:tc>
                <a:tc>
                  <a:txBody>
                    <a:bodyPr/>
                    <a:lstStyle/>
                    <a:p>
                      <a:pPr algn="ctr"/>
                      <a:r>
                        <a:rPr lang="en-US" sz="1800" dirty="0">
                          <a:effectLst/>
                        </a:rPr>
                        <a:t>Spanish/American War</a:t>
                      </a:r>
                      <a:endParaRPr lang="en-GR" sz="1800" dirty="0">
                        <a:effectLst/>
                        <a:latin typeface="Arial" panose="020B0604020202020204" pitchFamily="34" charset="0"/>
                        <a:cs typeface="Arial" panose="020B0604020202020204" pitchFamily="34" charset="0"/>
                      </a:endParaRPr>
                    </a:p>
                  </a:txBody>
                  <a:tcPr marL="68580" marR="68580" marT="0" marB="0" anchor="ctr"/>
                </a:tc>
                <a:tc>
                  <a:txBody>
                    <a:bodyPr/>
                    <a:lstStyle/>
                    <a:p>
                      <a:pPr algn="ctr"/>
                      <a:r>
                        <a:rPr lang="en-US" sz="1800">
                          <a:effectLst/>
                        </a:rPr>
                        <a:t>USA</a:t>
                      </a:r>
                      <a:endParaRPr lang="en-GR" sz="1800">
                        <a:effectLst/>
                        <a:latin typeface="Arial" panose="020B0604020202020204" pitchFamily="34" charset="0"/>
                        <a:cs typeface="Arial" panose="020B0604020202020204" pitchFamily="34" charset="0"/>
                      </a:endParaRPr>
                    </a:p>
                  </a:txBody>
                  <a:tcPr marL="68580" marR="68580" marT="0" marB="0" anchor="ctr"/>
                </a:tc>
                <a:tc>
                  <a:txBody>
                    <a:bodyPr/>
                    <a:lstStyle/>
                    <a:p>
                      <a:pPr algn="ctr"/>
                      <a:r>
                        <a:rPr lang="en-US" sz="1800">
                          <a:effectLst/>
                        </a:rPr>
                        <a:t>2000yds</a:t>
                      </a:r>
                      <a:endParaRPr lang="en-GR" sz="1800">
                        <a:effectLst/>
                        <a:latin typeface="Arial" panose="020B0604020202020204" pitchFamily="34" charset="0"/>
                        <a:cs typeface="Arial" panose="020B0604020202020204" pitchFamily="34" charset="0"/>
                      </a:endParaRPr>
                    </a:p>
                  </a:txBody>
                  <a:tcPr marL="68580" marR="68580" marT="0" marB="0" anchor="ctr"/>
                </a:tc>
                <a:tc>
                  <a:txBody>
                    <a:bodyPr/>
                    <a:lstStyle/>
                    <a:p>
                      <a:pPr algn="ctr"/>
                      <a:r>
                        <a:rPr lang="en-US" sz="1800" dirty="0">
                          <a:effectLst/>
                        </a:rPr>
                        <a:t>2%</a:t>
                      </a:r>
                      <a:endParaRPr lang="en-GR" sz="1800" dirty="0">
                        <a:effectLst/>
                        <a:latin typeface="Arial" panose="020B0604020202020204" pitchFamily="34" charset="0"/>
                        <a:cs typeface="Arial" panose="020B0604020202020204" pitchFamily="34" charset="0"/>
                      </a:endParaRPr>
                    </a:p>
                  </a:txBody>
                  <a:tcPr marL="68580" marR="68580" marT="0" marB="0" anchor="ctr"/>
                </a:tc>
                <a:tc>
                  <a:txBody>
                    <a:bodyPr/>
                    <a:lstStyle/>
                    <a:p>
                      <a:pPr algn="ctr"/>
                      <a:r>
                        <a:rPr lang="en-US" sz="1800" dirty="0">
                          <a:effectLst/>
                        </a:rPr>
                        <a:t>W. J. </a:t>
                      </a:r>
                      <a:r>
                        <a:rPr lang="en-US" sz="1800" dirty="0" err="1">
                          <a:effectLst/>
                        </a:rPr>
                        <a:t>Jurens</a:t>
                      </a:r>
                      <a:endParaRPr lang="en-GR" sz="1800" dirty="0">
                        <a:effectLst/>
                        <a:latin typeface="Arial" panose="020B060402020202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3074087289"/>
                  </a:ext>
                </a:extLst>
              </a:tr>
              <a:tr h="598374">
                <a:tc>
                  <a:txBody>
                    <a:bodyPr/>
                    <a:lstStyle/>
                    <a:p>
                      <a:pPr algn="ctr"/>
                      <a:r>
                        <a:rPr lang="en-US" sz="1800">
                          <a:effectLst/>
                        </a:rPr>
                        <a:t>1905</a:t>
                      </a:r>
                      <a:endParaRPr lang="en-GR" sz="1800">
                        <a:solidFill>
                          <a:schemeClr val="tx1"/>
                        </a:solidFill>
                        <a:effectLst/>
                        <a:latin typeface="Arial" panose="020B0604020202020204" pitchFamily="34" charset="0"/>
                        <a:cs typeface="Arial" panose="020B0604020202020204" pitchFamily="34" charset="0"/>
                      </a:endParaRPr>
                    </a:p>
                  </a:txBody>
                  <a:tcPr marL="68580" marR="68580" marT="0" marB="0" anchor="ctr"/>
                </a:tc>
                <a:tc>
                  <a:txBody>
                    <a:bodyPr/>
                    <a:lstStyle/>
                    <a:p>
                      <a:pPr algn="ctr"/>
                      <a:r>
                        <a:rPr lang="en-US" sz="1800">
                          <a:effectLst/>
                        </a:rPr>
                        <a:t>Russo-Japanese War</a:t>
                      </a:r>
                      <a:endParaRPr lang="en-GR" sz="1800">
                        <a:effectLst/>
                        <a:latin typeface="Arial" panose="020B0604020202020204" pitchFamily="34" charset="0"/>
                        <a:cs typeface="Arial" panose="020B0604020202020204" pitchFamily="34" charset="0"/>
                      </a:endParaRPr>
                    </a:p>
                  </a:txBody>
                  <a:tcPr marL="68580" marR="68580" marT="0" marB="0" anchor="ctr"/>
                </a:tc>
                <a:tc>
                  <a:txBody>
                    <a:bodyPr/>
                    <a:lstStyle/>
                    <a:p>
                      <a:pPr algn="ctr"/>
                      <a:r>
                        <a:rPr lang="en-US" sz="1800" dirty="0">
                          <a:effectLst/>
                        </a:rPr>
                        <a:t>Japan</a:t>
                      </a:r>
                      <a:endParaRPr lang="en-GR" sz="1800" dirty="0">
                        <a:effectLst/>
                        <a:latin typeface="Arial" panose="020B0604020202020204" pitchFamily="34" charset="0"/>
                        <a:cs typeface="Arial" panose="020B0604020202020204" pitchFamily="34" charset="0"/>
                      </a:endParaRPr>
                    </a:p>
                  </a:txBody>
                  <a:tcPr marL="68580" marR="68580" marT="0" marB="0" anchor="ctr"/>
                </a:tc>
                <a:tc>
                  <a:txBody>
                    <a:bodyPr/>
                    <a:lstStyle/>
                    <a:p>
                      <a:pPr algn="ctr"/>
                      <a:r>
                        <a:rPr lang="en-US" sz="1800">
                          <a:effectLst/>
                        </a:rPr>
                        <a:t>6500yds</a:t>
                      </a:r>
                      <a:endParaRPr lang="en-GR" sz="1800">
                        <a:effectLst/>
                        <a:latin typeface="Arial" panose="020B0604020202020204" pitchFamily="34" charset="0"/>
                        <a:cs typeface="Arial" panose="020B0604020202020204" pitchFamily="34" charset="0"/>
                      </a:endParaRPr>
                    </a:p>
                  </a:txBody>
                  <a:tcPr marL="68580" marR="68580" marT="0" marB="0" anchor="ctr"/>
                </a:tc>
                <a:tc>
                  <a:txBody>
                    <a:bodyPr/>
                    <a:lstStyle/>
                    <a:p>
                      <a:pPr algn="ctr"/>
                      <a:r>
                        <a:rPr lang="en-US" sz="1800">
                          <a:effectLst/>
                        </a:rPr>
                        <a:t>20%</a:t>
                      </a:r>
                      <a:endParaRPr lang="en-GR" sz="1800">
                        <a:effectLst/>
                        <a:latin typeface="Arial" panose="020B0604020202020204" pitchFamily="34" charset="0"/>
                        <a:cs typeface="Arial" panose="020B0604020202020204" pitchFamily="34" charset="0"/>
                      </a:endParaRPr>
                    </a:p>
                  </a:txBody>
                  <a:tcPr marL="68580" marR="68580" marT="0" marB="0" anchor="ctr"/>
                </a:tc>
                <a:tc>
                  <a:txBody>
                    <a:bodyPr/>
                    <a:lstStyle/>
                    <a:p>
                      <a:pPr algn="ctr"/>
                      <a:r>
                        <a:rPr lang="en-US" sz="1800">
                          <a:effectLst/>
                        </a:rPr>
                        <a:t>J. N. Westwood</a:t>
                      </a:r>
                      <a:endParaRPr lang="en-GR" sz="1800" dirty="0">
                        <a:effectLst/>
                        <a:latin typeface="Arial" panose="020B060402020202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1646686386"/>
                  </a:ext>
                </a:extLst>
              </a:tr>
              <a:tr h="299187">
                <a:tc rowSpan="2">
                  <a:txBody>
                    <a:bodyPr/>
                    <a:lstStyle/>
                    <a:p>
                      <a:pPr algn="ctr"/>
                      <a:r>
                        <a:rPr lang="en-US" sz="1800">
                          <a:effectLst/>
                        </a:rPr>
                        <a:t>1914</a:t>
                      </a:r>
                      <a:endParaRPr lang="en-GR" sz="1800">
                        <a:solidFill>
                          <a:schemeClr val="tx1"/>
                        </a:solidFill>
                        <a:effectLst/>
                        <a:latin typeface="Arial" panose="020B0604020202020204" pitchFamily="34" charset="0"/>
                        <a:cs typeface="Arial" panose="020B0604020202020204" pitchFamily="34" charset="0"/>
                      </a:endParaRPr>
                    </a:p>
                  </a:txBody>
                  <a:tcPr marL="68580" marR="68580" marT="0" marB="0" anchor="ctr"/>
                </a:tc>
                <a:tc rowSpan="2">
                  <a:txBody>
                    <a:bodyPr/>
                    <a:lstStyle/>
                    <a:p>
                      <a:pPr algn="ctr"/>
                      <a:r>
                        <a:rPr lang="en-US" sz="1800">
                          <a:effectLst/>
                        </a:rPr>
                        <a:t>WWI- Naval Battle of Jutland</a:t>
                      </a:r>
                      <a:endParaRPr lang="en-GR" sz="1800">
                        <a:effectLst/>
                        <a:latin typeface="Arial" panose="020B0604020202020204" pitchFamily="34" charset="0"/>
                        <a:cs typeface="Arial" panose="020B0604020202020204" pitchFamily="34" charset="0"/>
                      </a:endParaRPr>
                    </a:p>
                  </a:txBody>
                  <a:tcPr marL="68580" marR="68580" marT="0" marB="0" anchor="ctr"/>
                </a:tc>
                <a:tc>
                  <a:txBody>
                    <a:bodyPr/>
                    <a:lstStyle/>
                    <a:p>
                      <a:pPr algn="ctr"/>
                      <a:r>
                        <a:rPr lang="en-US" sz="1800">
                          <a:effectLst/>
                        </a:rPr>
                        <a:t>UK</a:t>
                      </a:r>
                      <a:endParaRPr lang="en-GR" sz="1800">
                        <a:effectLst/>
                        <a:latin typeface="Arial" panose="020B0604020202020204" pitchFamily="34" charset="0"/>
                        <a:cs typeface="Arial" panose="020B0604020202020204" pitchFamily="34" charset="0"/>
                      </a:endParaRPr>
                    </a:p>
                  </a:txBody>
                  <a:tcPr marL="68580" marR="68580" marT="0" marB="0" anchor="ctr"/>
                </a:tc>
                <a:tc rowSpan="2">
                  <a:txBody>
                    <a:bodyPr/>
                    <a:lstStyle/>
                    <a:p>
                      <a:pPr algn="ctr"/>
                      <a:r>
                        <a:rPr lang="en-US" sz="1800">
                          <a:effectLst/>
                        </a:rPr>
                        <a:t>16000yds</a:t>
                      </a:r>
                      <a:endParaRPr lang="en-GR" sz="1800">
                        <a:effectLst/>
                        <a:latin typeface="Arial" panose="020B0604020202020204" pitchFamily="34" charset="0"/>
                        <a:cs typeface="Arial" panose="020B0604020202020204" pitchFamily="34" charset="0"/>
                      </a:endParaRPr>
                    </a:p>
                  </a:txBody>
                  <a:tcPr marL="68580" marR="68580" marT="0" marB="0" anchor="ctr"/>
                </a:tc>
                <a:tc>
                  <a:txBody>
                    <a:bodyPr/>
                    <a:lstStyle/>
                    <a:p>
                      <a:pPr algn="ctr"/>
                      <a:r>
                        <a:rPr lang="en-US" sz="1800">
                          <a:effectLst/>
                        </a:rPr>
                        <a:t>3%</a:t>
                      </a:r>
                      <a:endParaRPr lang="en-GR" sz="1800">
                        <a:effectLst/>
                        <a:latin typeface="Arial" panose="020B0604020202020204" pitchFamily="34" charset="0"/>
                        <a:cs typeface="Arial" panose="020B0604020202020204" pitchFamily="34" charset="0"/>
                      </a:endParaRPr>
                    </a:p>
                  </a:txBody>
                  <a:tcPr marL="68580" marR="68580" marT="0" marB="0" anchor="ctr"/>
                </a:tc>
                <a:tc rowSpan="2">
                  <a:txBody>
                    <a:bodyPr/>
                    <a:lstStyle/>
                    <a:p>
                      <a:pPr algn="ctr"/>
                      <a:r>
                        <a:rPr lang="en-US" sz="1800">
                          <a:effectLst/>
                        </a:rPr>
                        <a:t>N. M. Campbell</a:t>
                      </a:r>
                      <a:endParaRPr lang="en-GR" sz="1800" dirty="0">
                        <a:effectLst/>
                        <a:latin typeface="Arial" panose="020B060402020202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393970990"/>
                  </a:ext>
                </a:extLst>
              </a:tr>
              <a:tr h="299187">
                <a:tc vMerge="1">
                  <a:txBody>
                    <a:bodyPr/>
                    <a:lstStyle/>
                    <a:p>
                      <a:endParaRPr lang="en-GR"/>
                    </a:p>
                  </a:txBody>
                  <a:tcPr/>
                </a:tc>
                <a:tc vMerge="1">
                  <a:txBody>
                    <a:bodyPr/>
                    <a:lstStyle/>
                    <a:p>
                      <a:endParaRPr lang="en-GR"/>
                    </a:p>
                  </a:txBody>
                  <a:tcPr/>
                </a:tc>
                <a:tc>
                  <a:txBody>
                    <a:bodyPr/>
                    <a:lstStyle/>
                    <a:p>
                      <a:pPr algn="ctr"/>
                      <a:r>
                        <a:rPr lang="en-US" sz="1800">
                          <a:effectLst/>
                        </a:rPr>
                        <a:t>Germany</a:t>
                      </a:r>
                      <a:endParaRPr lang="en-GR" sz="1800">
                        <a:effectLst/>
                        <a:latin typeface="Arial" panose="020B0604020202020204" pitchFamily="34" charset="0"/>
                        <a:cs typeface="Arial" panose="020B0604020202020204" pitchFamily="34" charset="0"/>
                      </a:endParaRPr>
                    </a:p>
                  </a:txBody>
                  <a:tcPr marL="68580" marR="68580" marT="0" marB="0" anchor="ctr"/>
                </a:tc>
                <a:tc vMerge="1">
                  <a:txBody>
                    <a:bodyPr/>
                    <a:lstStyle/>
                    <a:p>
                      <a:endParaRPr lang="en-GR"/>
                    </a:p>
                  </a:txBody>
                  <a:tcPr/>
                </a:tc>
                <a:tc>
                  <a:txBody>
                    <a:bodyPr/>
                    <a:lstStyle/>
                    <a:p>
                      <a:pPr algn="ctr"/>
                      <a:r>
                        <a:rPr lang="en-US" sz="1800">
                          <a:effectLst/>
                        </a:rPr>
                        <a:t>3.5%</a:t>
                      </a:r>
                      <a:endParaRPr lang="en-GR" sz="1800">
                        <a:effectLst/>
                        <a:latin typeface="Arial" panose="020B0604020202020204" pitchFamily="34" charset="0"/>
                        <a:cs typeface="Arial" panose="020B0604020202020204" pitchFamily="34" charset="0"/>
                      </a:endParaRPr>
                    </a:p>
                  </a:txBody>
                  <a:tcPr marL="68580" marR="68580" marT="0" marB="0" anchor="ctr"/>
                </a:tc>
                <a:tc vMerge="1">
                  <a:txBody>
                    <a:bodyPr/>
                    <a:lstStyle/>
                    <a:p>
                      <a:endParaRPr lang="en-GR"/>
                    </a:p>
                  </a:txBody>
                  <a:tcPr/>
                </a:tc>
                <a:extLst>
                  <a:ext uri="{0D108BD9-81ED-4DB2-BD59-A6C34878D82A}">
                    <a16:rowId xmlns:a16="http://schemas.microsoft.com/office/drawing/2014/main" val="2613679794"/>
                  </a:ext>
                </a:extLst>
              </a:tr>
              <a:tr h="598374">
                <a:tc>
                  <a:txBody>
                    <a:bodyPr/>
                    <a:lstStyle/>
                    <a:p>
                      <a:pPr algn="ctr"/>
                      <a:r>
                        <a:rPr lang="en-US" sz="1800">
                          <a:effectLst/>
                        </a:rPr>
                        <a:t>1930-1931</a:t>
                      </a:r>
                      <a:endParaRPr lang="en-GR" sz="1800">
                        <a:solidFill>
                          <a:schemeClr val="tx1"/>
                        </a:solidFill>
                        <a:effectLst/>
                        <a:latin typeface="Arial" panose="020B0604020202020204" pitchFamily="34" charset="0"/>
                        <a:cs typeface="Arial" panose="020B0604020202020204" pitchFamily="34" charset="0"/>
                      </a:endParaRPr>
                    </a:p>
                  </a:txBody>
                  <a:tcPr marL="68580" marR="68580" marT="0" marB="0" anchor="ctr"/>
                </a:tc>
                <a:tc>
                  <a:txBody>
                    <a:bodyPr/>
                    <a:lstStyle/>
                    <a:p>
                      <a:pPr algn="ctr"/>
                      <a:r>
                        <a:rPr lang="en-US" sz="1800">
                          <a:effectLst/>
                        </a:rPr>
                        <a:t>(Gunnery Exercises)</a:t>
                      </a:r>
                      <a:endParaRPr lang="en-GR" sz="1800">
                        <a:effectLst/>
                        <a:latin typeface="Arial" panose="020B0604020202020204" pitchFamily="34" charset="0"/>
                        <a:cs typeface="Arial" panose="020B0604020202020204" pitchFamily="34" charset="0"/>
                      </a:endParaRPr>
                    </a:p>
                  </a:txBody>
                  <a:tcPr marL="68580" marR="68580" marT="0" marB="0" anchor="ctr"/>
                </a:tc>
                <a:tc>
                  <a:txBody>
                    <a:bodyPr/>
                    <a:lstStyle/>
                    <a:p>
                      <a:pPr algn="ctr"/>
                      <a:r>
                        <a:rPr lang="en-US" sz="1800">
                          <a:effectLst/>
                        </a:rPr>
                        <a:t>USA</a:t>
                      </a:r>
                      <a:endParaRPr lang="en-GR" sz="1800">
                        <a:effectLst/>
                        <a:latin typeface="Arial" panose="020B0604020202020204" pitchFamily="34" charset="0"/>
                        <a:cs typeface="Arial" panose="020B0604020202020204" pitchFamily="34" charset="0"/>
                      </a:endParaRPr>
                    </a:p>
                  </a:txBody>
                  <a:tcPr marL="68580" marR="68580" marT="0" marB="0" anchor="ctr"/>
                </a:tc>
                <a:tc>
                  <a:txBody>
                    <a:bodyPr/>
                    <a:lstStyle/>
                    <a:p>
                      <a:pPr algn="ctr"/>
                      <a:r>
                        <a:rPr lang="en-US" sz="1800">
                          <a:effectLst/>
                        </a:rPr>
                        <a:t>28834yds</a:t>
                      </a:r>
                      <a:endParaRPr lang="en-GR" sz="1800">
                        <a:effectLst/>
                        <a:latin typeface="Arial" panose="020B0604020202020204" pitchFamily="34" charset="0"/>
                        <a:cs typeface="Arial" panose="020B0604020202020204" pitchFamily="34" charset="0"/>
                      </a:endParaRPr>
                    </a:p>
                  </a:txBody>
                  <a:tcPr marL="68580" marR="68580" marT="0" marB="0" anchor="ctr"/>
                </a:tc>
                <a:tc>
                  <a:txBody>
                    <a:bodyPr/>
                    <a:lstStyle/>
                    <a:p>
                      <a:pPr algn="ctr"/>
                      <a:r>
                        <a:rPr lang="en-US" sz="1800" dirty="0">
                          <a:effectLst/>
                        </a:rPr>
                        <a:t>4.4%</a:t>
                      </a:r>
                      <a:endParaRPr lang="en-GR" sz="1800" dirty="0">
                        <a:effectLst/>
                        <a:latin typeface="Arial" panose="020B0604020202020204" pitchFamily="34" charset="0"/>
                        <a:cs typeface="Arial" panose="020B0604020202020204" pitchFamily="34" charset="0"/>
                      </a:endParaRPr>
                    </a:p>
                  </a:txBody>
                  <a:tcPr marL="68580" marR="68580" marT="0" marB="0"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800" dirty="0">
                          <a:effectLst/>
                        </a:rPr>
                        <a:t>W. J. </a:t>
                      </a:r>
                      <a:r>
                        <a:rPr lang="en-US" sz="1800" dirty="0" err="1">
                          <a:effectLst/>
                        </a:rPr>
                        <a:t>Jurens</a:t>
                      </a:r>
                      <a:endParaRPr lang="en-GR" sz="1800" dirty="0">
                        <a:effectLst/>
                        <a:latin typeface="Arial" panose="020B060402020202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2287124866"/>
                  </a:ext>
                </a:extLst>
              </a:tr>
              <a:tr h="299187">
                <a:tc rowSpan="2">
                  <a:txBody>
                    <a:bodyPr/>
                    <a:lstStyle/>
                    <a:p>
                      <a:pPr algn="ctr"/>
                      <a:r>
                        <a:rPr lang="en-US" sz="1800">
                          <a:effectLst/>
                        </a:rPr>
                        <a:t>1939</a:t>
                      </a:r>
                      <a:endParaRPr lang="en-GR" sz="1800">
                        <a:solidFill>
                          <a:schemeClr val="tx1"/>
                        </a:solidFill>
                        <a:effectLst/>
                        <a:latin typeface="Arial" panose="020B0604020202020204" pitchFamily="34" charset="0"/>
                        <a:cs typeface="Arial" panose="020B0604020202020204" pitchFamily="34" charset="0"/>
                      </a:endParaRPr>
                    </a:p>
                  </a:txBody>
                  <a:tcPr marL="68580" marR="68580" marT="0" marB="0" anchor="ctr"/>
                </a:tc>
                <a:tc rowSpan="2">
                  <a:txBody>
                    <a:bodyPr/>
                    <a:lstStyle/>
                    <a:p>
                      <a:pPr algn="ctr"/>
                      <a:r>
                        <a:rPr lang="en-US" sz="1800">
                          <a:effectLst/>
                        </a:rPr>
                        <a:t>Battle of the Denmark Strait</a:t>
                      </a:r>
                      <a:endParaRPr lang="en-GR" sz="1800">
                        <a:effectLst/>
                        <a:latin typeface="Arial" panose="020B0604020202020204" pitchFamily="34" charset="0"/>
                        <a:cs typeface="Arial" panose="020B0604020202020204" pitchFamily="34" charset="0"/>
                      </a:endParaRPr>
                    </a:p>
                  </a:txBody>
                  <a:tcPr marL="68580" marR="68580" marT="0" marB="0" anchor="ctr"/>
                </a:tc>
                <a:tc>
                  <a:txBody>
                    <a:bodyPr/>
                    <a:lstStyle/>
                    <a:p>
                      <a:pPr algn="ctr"/>
                      <a:r>
                        <a:rPr lang="en-US" sz="1800">
                          <a:effectLst/>
                        </a:rPr>
                        <a:t>HMS Hood</a:t>
                      </a:r>
                      <a:endParaRPr lang="en-GR" sz="1800">
                        <a:effectLst/>
                        <a:latin typeface="Arial" panose="020B0604020202020204" pitchFamily="34" charset="0"/>
                        <a:cs typeface="Arial" panose="020B0604020202020204" pitchFamily="34" charset="0"/>
                      </a:endParaRPr>
                    </a:p>
                  </a:txBody>
                  <a:tcPr marL="68580" marR="68580" marT="0" marB="0" anchor="ctr"/>
                </a:tc>
                <a:tc>
                  <a:txBody>
                    <a:bodyPr/>
                    <a:lstStyle/>
                    <a:p>
                      <a:pPr algn="ctr"/>
                      <a:r>
                        <a:rPr lang="en-US" sz="1800">
                          <a:effectLst/>
                        </a:rPr>
                        <a:t>20000yds</a:t>
                      </a:r>
                      <a:endParaRPr lang="en-GR" sz="1800">
                        <a:effectLst/>
                        <a:latin typeface="Arial" panose="020B0604020202020204" pitchFamily="34" charset="0"/>
                        <a:cs typeface="Arial" panose="020B0604020202020204" pitchFamily="34" charset="0"/>
                      </a:endParaRPr>
                    </a:p>
                  </a:txBody>
                  <a:tcPr marL="68580" marR="68580" marT="0" marB="0" anchor="ctr"/>
                </a:tc>
                <a:tc>
                  <a:txBody>
                    <a:bodyPr/>
                    <a:lstStyle/>
                    <a:p>
                      <a:pPr algn="ctr"/>
                      <a:r>
                        <a:rPr lang="en-US" sz="1800">
                          <a:effectLst/>
                        </a:rPr>
                        <a:t>3.5%</a:t>
                      </a:r>
                      <a:endParaRPr lang="en-GR" sz="1800">
                        <a:effectLst/>
                        <a:latin typeface="Arial" panose="020B0604020202020204" pitchFamily="34" charset="0"/>
                        <a:cs typeface="Arial" panose="020B0604020202020204" pitchFamily="34" charset="0"/>
                      </a:endParaRPr>
                    </a:p>
                  </a:txBody>
                  <a:tcPr marL="68580" marR="68580" marT="0" marB="0" anchor="ctr"/>
                </a:tc>
                <a:tc rowSpan="2">
                  <a:txBody>
                    <a:bodyPr/>
                    <a:lstStyle/>
                    <a:p>
                      <a:pPr algn="ctr"/>
                      <a:r>
                        <a:rPr lang="en-US" sz="1800">
                          <a:effectLst/>
                        </a:rPr>
                        <a:t>Antonio Bonomi</a:t>
                      </a:r>
                      <a:endParaRPr lang="en-GR" sz="1800" dirty="0">
                        <a:effectLst/>
                        <a:latin typeface="Arial" panose="020B060402020202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2370097440"/>
                  </a:ext>
                </a:extLst>
              </a:tr>
              <a:tr h="563934">
                <a:tc vMerge="1">
                  <a:txBody>
                    <a:bodyPr/>
                    <a:lstStyle/>
                    <a:p>
                      <a:endParaRPr lang="en-GR"/>
                    </a:p>
                  </a:txBody>
                  <a:tcPr/>
                </a:tc>
                <a:tc vMerge="1">
                  <a:txBody>
                    <a:bodyPr/>
                    <a:lstStyle/>
                    <a:p>
                      <a:endParaRPr lang="en-GR"/>
                    </a:p>
                  </a:txBody>
                  <a:tcPr/>
                </a:tc>
                <a:tc>
                  <a:txBody>
                    <a:bodyPr/>
                    <a:lstStyle/>
                    <a:p>
                      <a:pPr algn="ctr"/>
                      <a:r>
                        <a:rPr lang="en-US" sz="1800">
                          <a:effectLst/>
                        </a:rPr>
                        <a:t>SMS Bismarck</a:t>
                      </a:r>
                      <a:endParaRPr lang="en-GR" sz="1800">
                        <a:effectLst/>
                        <a:latin typeface="Arial" panose="020B0604020202020204" pitchFamily="34" charset="0"/>
                        <a:cs typeface="Arial" panose="020B0604020202020204" pitchFamily="34" charset="0"/>
                      </a:endParaRPr>
                    </a:p>
                  </a:txBody>
                  <a:tcPr marL="68580" marR="68580" marT="0" marB="0" anchor="ctr"/>
                </a:tc>
                <a:tc>
                  <a:txBody>
                    <a:bodyPr/>
                    <a:lstStyle/>
                    <a:p>
                      <a:pPr algn="ctr"/>
                      <a:r>
                        <a:rPr lang="en-US" sz="1800">
                          <a:effectLst/>
                        </a:rPr>
                        <a:t>20000yds</a:t>
                      </a:r>
                      <a:endParaRPr lang="en-GR" sz="1800">
                        <a:effectLst/>
                        <a:latin typeface="Arial" panose="020B0604020202020204" pitchFamily="34" charset="0"/>
                        <a:cs typeface="Arial" panose="020B0604020202020204" pitchFamily="34" charset="0"/>
                      </a:endParaRPr>
                    </a:p>
                  </a:txBody>
                  <a:tcPr marL="68580" marR="68580" marT="0" marB="0" anchor="ctr"/>
                </a:tc>
                <a:tc>
                  <a:txBody>
                    <a:bodyPr/>
                    <a:lstStyle/>
                    <a:p>
                      <a:pPr algn="ctr"/>
                      <a:r>
                        <a:rPr lang="en-US" sz="1800" dirty="0">
                          <a:effectLst/>
                        </a:rPr>
                        <a:t>5%</a:t>
                      </a:r>
                      <a:endParaRPr lang="en-GR" sz="1800" dirty="0">
                        <a:effectLst/>
                        <a:latin typeface="Arial" panose="020B0604020202020204" pitchFamily="34" charset="0"/>
                        <a:cs typeface="Arial" panose="020B0604020202020204" pitchFamily="34" charset="0"/>
                      </a:endParaRPr>
                    </a:p>
                  </a:txBody>
                  <a:tcPr marL="68580" marR="68580" marT="0" marB="0" anchor="ctr"/>
                </a:tc>
                <a:tc vMerge="1">
                  <a:txBody>
                    <a:bodyPr/>
                    <a:lstStyle/>
                    <a:p>
                      <a:endParaRPr lang="en-GR"/>
                    </a:p>
                  </a:txBody>
                  <a:tcPr/>
                </a:tc>
                <a:extLst>
                  <a:ext uri="{0D108BD9-81ED-4DB2-BD59-A6C34878D82A}">
                    <a16:rowId xmlns:a16="http://schemas.microsoft.com/office/drawing/2014/main" val="1653369448"/>
                  </a:ext>
                </a:extLst>
              </a:tr>
              <a:tr h="845901">
                <a:tc>
                  <a:txBody>
                    <a:bodyPr/>
                    <a:lstStyle/>
                    <a:p>
                      <a:pPr algn="ctr"/>
                      <a:r>
                        <a:rPr lang="en-US" sz="1800">
                          <a:effectLst/>
                        </a:rPr>
                        <a:t>1942</a:t>
                      </a:r>
                      <a:endParaRPr lang="en-GR" sz="1800">
                        <a:solidFill>
                          <a:schemeClr val="tx1"/>
                        </a:solidFill>
                        <a:effectLst/>
                        <a:latin typeface="Arial" panose="020B0604020202020204" pitchFamily="34" charset="0"/>
                        <a:cs typeface="Arial" panose="020B0604020202020204" pitchFamily="34" charset="0"/>
                      </a:endParaRPr>
                    </a:p>
                  </a:txBody>
                  <a:tcPr marL="68580" marR="68580" marT="0" marB="0" anchor="ctr"/>
                </a:tc>
                <a:tc>
                  <a:txBody>
                    <a:bodyPr/>
                    <a:lstStyle/>
                    <a:p>
                      <a:pPr algn="ctr"/>
                      <a:r>
                        <a:rPr lang="en-US" sz="1800">
                          <a:effectLst/>
                        </a:rPr>
                        <a:t>Third battle of Savo islands</a:t>
                      </a:r>
                      <a:endParaRPr lang="en-GR" sz="1800">
                        <a:effectLst/>
                        <a:latin typeface="Arial" panose="020B0604020202020204" pitchFamily="34" charset="0"/>
                        <a:cs typeface="Arial" panose="020B0604020202020204" pitchFamily="34" charset="0"/>
                      </a:endParaRPr>
                    </a:p>
                  </a:txBody>
                  <a:tcPr marL="68580" marR="68580" marT="0" marB="0" anchor="ctr"/>
                </a:tc>
                <a:tc>
                  <a:txBody>
                    <a:bodyPr/>
                    <a:lstStyle/>
                    <a:p>
                      <a:pPr algn="ctr"/>
                      <a:r>
                        <a:rPr lang="en-US" sz="1800">
                          <a:effectLst/>
                        </a:rPr>
                        <a:t>USS Washington</a:t>
                      </a:r>
                      <a:endParaRPr lang="en-GR" sz="1800">
                        <a:effectLst/>
                        <a:latin typeface="Arial" panose="020B0604020202020204" pitchFamily="34" charset="0"/>
                        <a:cs typeface="Arial" panose="020B0604020202020204" pitchFamily="34" charset="0"/>
                      </a:endParaRPr>
                    </a:p>
                  </a:txBody>
                  <a:tcPr marL="68580" marR="68580" marT="0" marB="0" anchor="ctr"/>
                </a:tc>
                <a:tc>
                  <a:txBody>
                    <a:bodyPr/>
                    <a:lstStyle/>
                    <a:p>
                      <a:pPr algn="ctr"/>
                      <a:r>
                        <a:rPr lang="en-US" sz="1800">
                          <a:effectLst/>
                        </a:rPr>
                        <a:t>19000yds</a:t>
                      </a:r>
                      <a:endParaRPr lang="en-GR" sz="1800">
                        <a:effectLst/>
                        <a:latin typeface="Arial" panose="020B0604020202020204" pitchFamily="34" charset="0"/>
                        <a:cs typeface="Arial" panose="020B0604020202020204" pitchFamily="34" charset="0"/>
                      </a:endParaRPr>
                    </a:p>
                  </a:txBody>
                  <a:tcPr marL="68580" marR="68580" marT="0" marB="0" anchor="ctr"/>
                </a:tc>
                <a:tc>
                  <a:txBody>
                    <a:bodyPr/>
                    <a:lstStyle/>
                    <a:p>
                      <a:pPr algn="ctr"/>
                      <a:r>
                        <a:rPr lang="en-US" sz="1800" dirty="0">
                          <a:effectLst/>
                        </a:rPr>
                        <a:t>12%</a:t>
                      </a:r>
                      <a:endParaRPr lang="en-GR" sz="1800" dirty="0">
                        <a:effectLst/>
                        <a:latin typeface="Arial" panose="020B0604020202020204" pitchFamily="34" charset="0"/>
                        <a:cs typeface="Arial" panose="020B0604020202020204" pitchFamily="34" charset="0"/>
                      </a:endParaRPr>
                    </a:p>
                  </a:txBody>
                  <a:tcPr marL="68580" marR="68580" marT="0" marB="0" anchor="ctr"/>
                </a:tc>
                <a:tc>
                  <a:txBody>
                    <a:bodyPr/>
                    <a:lstStyle/>
                    <a:p>
                      <a:pPr algn="ctr"/>
                      <a:r>
                        <a:rPr lang="en-US" sz="1800">
                          <a:effectLst/>
                        </a:rPr>
                        <a:t>Ben Clymer</a:t>
                      </a:r>
                      <a:endParaRPr lang="en-GR" sz="1800" dirty="0">
                        <a:effectLst/>
                        <a:latin typeface="Arial" panose="020B060402020202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1624099242"/>
                  </a:ext>
                </a:extLst>
              </a:tr>
              <a:tr h="299187">
                <a:tc>
                  <a:txBody>
                    <a:bodyPr/>
                    <a:lstStyle/>
                    <a:p>
                      <a:pPr algn="ctr"/>
                      <a:r>
                        <a:rPr lang="en-US" sz="1800" dirty="0">
                          <a:effectLst/>
                        </a:rPr>
                        <a:t>1943</a:t>
                      </a:r>
                      <a:endParaRPr lang="en-GR" sz="1800" dirty="0">
                        <a:solidFill>
                          <a:schemeClr val="tx1"/>
                        </a:solidFill>
                        <a:effectLst/>
                        <a:latin typeface="Arial" panose="020B0604020202020204" pitchFamily="34" charset="0"/>
                        <a:cs typeface="Arial" panose="020B0604020202020204" pitchFamily="34" charset="0"/>
                      </a:endParaRPr>
                    </a:p>
                  </a:txBody>
                  <a:tcPr marL="68580" marR="68580" marT="0" marB="0" anchor="ctr"/>
                </a:tc>
                <a:tc>
                  <a:txBody>
                    <a:bodyPr/>
                    <a:lstStyle/>
                    <a:p>
                      <a:pPr algn="ctr"/>
                      <a:r>
                        <a:rPr lang="en-US" sz="1800">
                          <a:effectLst/>
                        </a:rPr>
                        <a:t>Quadalcanal</a:t>
                      </a:r>
                      <a:endParaRPr lang="en-GR" sz="1800">
                        <a:effectLst/>
                        <a:latin typeface="Arial" panose="020B0604020202020204" pitchFamily="34" charset="0"/>
                        <a:cs typeface="Arial" panose="020B0604020202020204" pitchFamily="34" charset="0"/>
                      </a:endParaRPr>
                    </a:p>
                  </a:txBody>
                  <a:tcPr marL="68580" marR="68580" marT="0" marB="0" anchor="ctr"/>
                </a:tc>
                <a:tc>
                  <a:txBody>
                    <a:bodyPr/>
                    <a:lstStyle/>
                    <a:p>
                      <a:pPr algn="ctr"/>
                      <a:r>
                        <a:rPr lang="en-US" sz="1800">
                          <a:effectLst/>
                        </a:rPr>
                        <a:t>USA</a:t>
                      </a:r>
                      <a:endParaRPr lang="en-GR" sz="1800">
                        <a:effectLst/>
                        <a:latin typeface="Arial" panose="020B0604020202020204" pitchFamily="34" charset="0"/>
                        <a:cs typeface="Arial" panose="020B0604020202020204" pitchFamily="34" charset="0"/>
                      </a:endParaRPr>
                    </a:p>
                  </a:txBody>
                  <a:tcPr marL="68580" marR="68580" marT="0" marB="0" anchor="ctr"/>
                </a:tc>
                <a:tc>
                  <a:txBody>
                    <a:bodyPr/>
                    <a:lstStyle/>
                    <a:p>
                      <a:pPr algn="ctr"/>
                      <a:r>
                        <a:rPr lang="en-US" sz="1800">
                          <a:effectLst/>
                        </a:rPr>
                        <a:t>16000yds</a:t>
                      </a:r>
                      <a:endParaRPr lang="en-GR" sz="1800">
                        <a:effectLst/>
                        <a:latin typeface="Arial" panose="020B0604020202020204" pitchFamily="34" charset="0"/>
                        <a:cs typeface="Arial" panose="020B0604020202020204" pitchFamily="34" charset="0"/>
                      </a:endParaRPr>
                    </a:p>
                  </a:txBody>
                  <a:tcPr marL="68580" marR="68580" marT="0" marB="0" anchor="ctr"/>
                </a:tc>
                <a:tc>
                  <a:txBody>
                    <a:bodyPr/>
                    <a:lstStyle/>
                    <a:p>
                      <a:pPr algn="ctr"/>
                      <a:r>
                        <a:rPr lang="en-US" sz="1800" dirty="0">
                          <a:effectLst/>
                        </a:rPr>
                        <a:t>16%</a:t>
                      </a:r>
                      <a:endParaRPr lang="en-GR" sz="1800" dirty="0">
                        <a:effectLst/>
                        <a:latin typeface="Arial" panose="020B0604020202020204" pitchFamily="34" charset="0"/>
                        <a:cs typeface="Arial" panose="020B0604020202020204" pitchFamily="34" charset="0"/>
                      </a:endParaRPr>
                    </a:p>
                  </a:txBody>
                  <a:tcPr marL="68580" marR="68580" marT="0" marB="0" anchor="ctr"/>
                </a:tc>
                <a:tc>
                  <a:txBody>
                    <a:bodyPr/>
                    <a:lstStyle/>
                    <a:p>
                      <a:pPr algn="ctr"/>
                      <a:r>
                        <a:rPr lang="en-US" sz="1800" dirty="0">
                          <a:effectLst/>
                        </a:rPr>
                        <a:t>Paul Watson</a:t>
                      </a:r>
                      <a:endParaRPr lang="en-GR" sz="1800" dirty="0">
                        <a:effectLst/>
                        <a:latin typeface="Arial" panose="020B060402020202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1172068245"/>
                  </a:ext>
                </a:extLst>
              </a:tr>
            </a:tbl>
          </a:graphicData>
        </a:graphic>
      </p:graphicFrame>
      <p:sp>
        <p:nvSpPr>
          <p:cNvPr id="5" name="Rectangle 1">
            <a:extLst>
              <a:ext uri="{FF2B5EF4-FFF2-40B4-BE49-F238E27FC236}">
                <a16:creationId xmlns:a16="http://schemas.microsoft.com/office/drawing/2014/main" id="{D7E92855-4ADD-1140-B6BE-91C4E8FE8538}"/>
              </a:ext>
            </a:extLst>
          </p:cNvPr>
          <p:cNvSpPr>
            <a:spLocks noChangeArrowheads="1"/>
          </p:cNvSpPr>
          <p:nvPr/>
        </p:nvSpPr>
        <p:spPr bwMode="auto">
          <a:xfrm>
            <a:off x="3181351" y="1894574"/>
            <a:ext cx="184731"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eaLnBrk="0" fontAlgn="base" hangingPunct="0">
              <a:spcBef>
                <a:spcPct val="0"/>
              </a:spcBef>
              <a:spcAft>
                <a:spcPct val="0"/>
              </a:spcAft>
            </a:pPr>
            <a:br>
              <a:rPr lang="en-GR" altLang="en-GR">
                <a:latin typeface="Arial" panose="020B0604020202020204" pitchFamily="34" charset="0"/>
              </a:rPr>
            </a:br>
            <a:endParaRPr lang="en-GR" altLang="en-GR">
              <a:latin typeface="Arial" panose="020B0604020202020204" pitchFamily="34" charset="0"/>
            </a:endParaRPr>
          </a:p>
        </p:txBody>
      </p:sp>
    </p:spTree>
    <p:extLst>
      <p:ext uri="{BB962C8B-B14F-4D97-AF65-F5344CB8AC3E}">
        <p14:creationId xmlns:p14="http://schemas.microsoft.com/office/powerpoint/2010/main" val="12368028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2203FB8-8B62-841A-0990-DA8889F69E86}"/>
              </a:ext>
            </a:extLst>
          </p:cNvPr>
          <p:cNvSpPr>
            <a:spLocks noGrp="1"/>
          </p:cNvSpPr>
          <p:nvPr>
            <p:ph type="title"/>
          </p:nvPr>
        </p:nvSpPr>
        <p:spPr/>
        <p:txBody>
          <a:bodyPr/>
          <a:lstStyle/>
          <a:p>
            <a:r>
              <a:rPr lang="el-GR" dirty="0" err="1"/>
              <a:t>Αναβαθμ</a:t>
            </a:r>
            <a:r>
              <a:rPr lang="en-US" dirty="0" err="1"/>
              <a:t>ί</a:t>
            </a:r>
            <a:r>
              <a:rPr lang="el-GR" dirty="0"/>
              <a:t>σεις</a:t>
            </a:r>
            <a:endParaRPr lang="en-GR" dirty="0"/>
          </a:p>
        </p:txBody>
      </p:sp>
      <p:sp>
        <p:nvSpPr>
          <p:cNvPr id="5" name="Text Placeholder 4">
            <a:extLst>
              <a:ext uri="{FF2B5EF4-FFF2-40B4-BE49-F238E27FC236}">
                <a16:creationId xmlns:a16="http://schemas.microsoft.com/office/drawing/2014/main" id="{B92F31C2-5F2C-5C0F-F6D3-3E31CD1B1B33}"/>
              </a:ext>
            </a:extLst>
          </p:cNvPr>
          <p:cNvSpPr>
            <a:spLocks noGrp="1"/>
          </p:cNvSpPr>
          <p:nvPr>
            <p:ph type="body" idx="1"/>
          </p:nvPr>
        </p:nvSpPr>
        <p:spPr/>
        <p:txBody>
          <a:bodyPr/>
          <a:lstStyle/>
          <a:p>
            <a:r>
              <a:rPr lang="en-GR" dirty="0"/>
              <a:t>Section II</a:t>
            </a:r>
          </a:p>
        </p:txBody>
      </p:sp>
      <p:pic>
        <p:nvPicPr>
          <p:cNvPr id="14338" name="Picture 2" descr="Download Innovation Png Clipart HQ PNG Image | FreePNGImg">
            <a:extLst>
              <a:ext uri="{FF2B5EF4-FFF2-40B4-BE49-F238E27FC236}">
                <a16:creationId xmlns:a16="http://schemas.microsoft.com/office/drawing/2014/main" id="{F203F23A-BD7A-C763-E2BD-92254971042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31575" y="1426464"/>
            <a:ext cx="7600378" cy="54315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7046742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12C62F50-A6C2-BEB0-24B5-AEEBA8FD1097}"/>
              </a:ext>
            </a:extLst>
          </p:cNvPr>
          <p:cNvPicPr>
            <a:picLocks noChangeAspect="1" noChangeArrowheads="1"/>
          </p:cNvPicPr>
          <p:nvPr/>
        </p:nvPicPr>
        <p:blipFill>
          <a:blip r:embed="rId2">
            <a:alphaModFix/>
            <a:extLst>
              <a:ext uri="{28A0092B-C50C-407E-A947-70E740481C1C}">
                <a14:useLocalDpi xmlns:a14="http://schemas.microsoft.com/office/drawing/2010/main" val="0"/>
              </a:ext>
            </a:extLst>
          </a:blip>
          <a:srcRect/>
          <a:stretch>
            <a:fillRect/>
          </a:stretch>
        </p:blipFill>
        <p:spPr bwMode="auto">
          <a:xfrm>
            <a:off x="7112000" y="3504311"/>
            <a:ext cx="5080000" cy="33909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dirty="0"/>
              <a:t>Naval Gunnery Innovations </a:t>
            </a:r>
          </a:p>
        </p:txBody>
      </p:sp>
      <p:sp>
        <p:nvSpPr>
          <p:cNvPr id="6" name="Text Placeholder 5"/>
          <p:cNvSpPr>
            <a:spLocks noGrp="1"/>
          </p:cNvSpPr>
          <p:nvPr>
            <p:ph type="body" idx="1"/>
          </p:nvPr>
        </p:nvSpPr>
        <p:spPr/>
        <p:txBody>
          <a:bodyPr/>
          <a:lstStyle/>
          <a:p>
            <a:r>
              <a:rPr lang="en-US" dirty="0"/>
              <a:t>Gun Barrel</a:t>
            </a:r>
          </a:p>
        </p:txBody>
      </p:sp>
      <p:sp>
        <p:nvSpPr>
          <p:cNvPr id="7" name="Content Placeholder 6"/>
          <p:cNvSpPr>
            <a:spLocks noGrp="1"/>
          </p:cNvSpPr>
          <p:nvPr>
            <p:ph sz="half" idx="2"/>
          </p:nvPr>
        </p:nvSpPr>
        <p:spPr/>
        <p:txBody>
          <a:bodyPr>
            <a:normAutofit lnSpcReduction="10000"/>
          </a:bodyPr>
          <a:lstStyle/>
          <a:p>
            <a:r>
              <a:rPr lang="en-US" dirty="0">
                <a:solidFill>
                  <a:srgbClr val="FF0000"/>
                </a:solidFill>
              </a:rPr>
              <a:t>Rifling</a:t>
            </a:r>
          </a:p>
          <a:p>
            <a:r>
              <a:rPr lang="en-US" dirty="0"/>
              <a:t>Built up barrels (</a:t>
            </a:r>
            <a:r>
              <a:rPr lang="el-GR" dirty="0"/>
              <a:t>κάννες διαδοχικών χιτωνίων</a:t>
            </a:r>
            <a:r>
              <a:rPr lang="en-US" dirty="0"/>
              <a:t>)</a:t>
            </a:r>
            <a:endParaRPr lang="el-GR" dirty="0"/>
          </a:p>
          <a:p>
            <a:r>
              <a:rPr lang="en-US" dirty="0"/>
              <a:t>Monobloc gun barrels</a:t>
            </a:r>
            <a:endParaRPr lang="el-GR" dirty="0"/>
          </a:p>
          <a:p>
            <a:r>
              <a:rPr lang="el-GR" dirty="0"/>
              <a:t>Κλείστρο</a:t>
            </a:r>
            <a:endParaRPr lang="en-US" dirty="0"/>
          </a:p>
          <a:p>
            <a:r>
              <a:rPr lang="en-US" dirty="0">
                <a:solidFill>
                  <a:srgbClr val="FF0000"/>
                </a:solidFill>
              </a:rPr>
              <a:t>Bore Evacuator</a:t>
            </a:r>
            <a:r>
              <a:rPr lang="el-GR" dirty="0">
                <a:solidFill>
                  <a:srgbClr val="FF0000"/>
                </a:solidFill>
              </a:rPr>
              <a:t> (μπάλα εκδίωξης αερίων)</a:t>
            </a:r>
            <a:endParaRPr lang="en-US" dirty="0">
              <a:solidFill>
                <a:srgbClr val="FF0000"/>
              </a:solidFill>
            </a:endParaRPr>
          </a:p>
          <a:p>
            <a:r>
              <a:rPr lang="en-US" dirty="0"/>
              <a:t>Silencer </a:t>
            </a:r>
            <a:r>
              <a:rPr lang="el-GR" dirty="0"/>
              <a:t>(όχι για ναυτικά ΠΒ</a:t>
            </a:r>
            <a:r>
              <a:rPr lang="en-US" dirty="0"/>
              <a:t>)</a:t>
            </a:r>
          </a:p>
          <a:p>
            <a:endParaRPr lang="en-US" dirty="0"/>
          </a:p>
          <a:p>
            <a:endParaRPr lang="en-US" dirty="0"/>
          </a:p>
          <a:p>
            <a:endParaRPr lang="en-US" dirty="0"/>
          </a:p>
        </p:txBody>
      </p:sp>
      <p:sp>
        <p:nvSpPr>
          <p:cNvPr id="8" name="Text Placeholder 7"/>
          <p:cNvSpPr>
            <a:spLocks noGrp="1"/>
          </p:cNvSpPr>
          <p:nvPr>
            <p:ph type="body" sz="quarter" idx="3"/>
          </p:nvPr>
        </p:nvSpPr>
        <p:spPr/>
        <p:txBody>
          <a:bodyPr/>
          <a:lstStyle/>
          <a:p>
            <a:r>
              <a:rPr lang="en-US" dirty="0"/>
              <a:t>Gunnery</a:t>
            </a:r>
          </a:p>
        </p:txBody>
      </p:sp>
      <p:sp>
        <p:nvSpPr>
          <p:cNvPr id="9" name="Content Placeholder 8"/>
          <p:cNvSpPr>
            <a:spLocks noGrp="1"/>
          </p:cNvSpPr>
          <p:nvPr>
            <p:ph sz="quarter" idx="4"/>
          </p:nvPr>
        </p:nvSpPr>
        <p:spPr/>
        <p:txBody>
          <a:bodyPr>
            <a:noAutofit/>
          </a:bodyPr>
          <a:lstStyle/>
          <a:p>
            <a:r>
              <a:rPr lang="en-US" dirty="0">
                <a:solidFill>
                  <a:srgbClr val="FF0000"/>
                </a:solidFill>
              </a:rPr>
              <a:t>Delay coils</a:t>
            </a:r>
            <a:endParaRPr lang="el-GR" dirty="0">
              <a:solidFill>
                <a:srgbClr val="FF0000"/>
              </a:solidFill>
            </a:endParaRPr>
          </a:p>
          <a:p>
            <a:r>
              <a:rPr lang="el-GR" dirty="0" err="1">
                <a:solidFill>
                  <a:srgbClr val="FF0000"/>
                </a:solidFill>
              </a:rPr>
              <a:t>Σταθμιστ</a:t>
            </a:r>
            <a:r>
              <a:rPr lang="en-US" dirty="0">
                <a:solidFill>
                  <a:srgbClr val="FF0000"/>
                </a:solidFill>
              </a:rPr>
              <a:t>ή</a:t>
            </a:r>
            <a:r>
              <a:rPr lang="el-GR" dirty="0" err="1">
                <a:solidFill>
                  <a:srgbClr val="FF0000"/>
                </a:solidFill>
              </a:rPr>
              <a:t>ρας</a:t>
            </a:r>
            <a:endParaRPr lang="el-GR" dirty="0">
              <a:solidFill>
                <a:srgbClr val="FF0000"/>
              </a:solidFill>
            </a:endParaRPr>
          </a:p>
          <a:p>
            <a:r>
              <a:rPr lang="en-US" dirty="0">
                <a:solidFill>
                  <a:srgbClr val="FF0000"/>
                </a:solidFill>
              </a:rPr>
              <a:t>Rangefinder-Radar</a:t>
            </a:r>
          </a:p>
          <a:p>
            <a:r>
              <a:rPr lang="el-GR" dirty="0">
                <a:solidFill>
                  <a:srgbClr val="FF0000"/>
                </a:solidFill>
              </a:rPr>
              <a:t>ΣΔΒ</a:t>
            </a:r>
          </a:p>
          <a:p>
            <a:endParaRPr lang="el-GR" dirty="0">
              <a:solidFill>
                <a:srgbClr val="FF0000"/>
              </a:solidFill>
            </a:endParaRPr>
          </a:p>
        </p:txBody>
      </p:sp>
    </p:spTree>
    <p:extLst>
      <p:ext uri="{BB962C8B-B14F-4D97-AF65-F5344CB8AC3E}">
        <p14:creationId xmlns:p14="http://schemas.microsoft.com/office/powerpoint/2010/main" val="148114723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2">
            <a:extLst>
              <a:ext uri="{FF2B5EF4-FFF2-40B4-BE49-F238E27FC236}">
                <a16:creationId xmlns:a16="http://schemas.microsoft.com/office/drawing/2014/main" id="{448206CF-18A2-DC0D-9BB1-939E2D05E347}"/>
              </a:ext>
            </a:extLst>
          </p:cNvPr>
          <p:cNvPicPr>
            <a:picLocks noGrp="1" noChangeAspect="1" noChangeArrowheads="1"/>
          </p:cNvPicPr>
          <p:nvPr>
            <p:ph sz="half" idx="1"/>
          </p:nvPr>
        </p:nvPicPr>
        <p:blipFill rotWithShape="1">
          <a:blip r:embed="rId3">
            <a:extLst>
              <a:ext uri="{28A0092B-C50C-407E-A947-70E740481C1C}">
                <a14:useLocalDpi xmlns:a14="http://schemas.microsoft.com/office/drawing/2010/main" val="0"/>
              </a:ext>
            </a:extLst>
          </a:blip>
          <a:srcRect b="17921"/>
          <a:stretch/>
        </p:blipFill>
        <p:spPr bwMode="auto">
          <a:xfrm>
            <a:off x="342753" y="887346"/>
            <a:ext cx="6323518" cy="560553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AA19DFC4-01C2-9E94-9F04-0B5BD0DE1366}"/>
              </a:ext>
            </a:extLst>
          </p:cNvPr>
          <p:cNvSpPr>
            <a:spLocks noGrp="1"/>
          </p:cNvSpPr>
          <p:nvPr>
            <p:ph type="title"/>
          </p:nvPr>
        </p:nvSpPr>
        <p:spPr>
          <a:xfrm>
            <a:off x="838200" y="365125"/>
            <a:ext cx="9309100" cy="1325563"/>
          </a:xfrm>
        </p:spPr>
        <p:txBody>
          <a:bodyPr>
            <a:normAutofit/>
          </a:bodyPr>
          <a:lstStyle/>
          <a:p>
            <a:r>
              <a:rPr lang="el-GR" sz="3600" dirty="0"/>
              <a:t>ΔΟΜΗ ΜΑΘΗΜΑΤΟΣ</a:t>
            </a:r>
            <a:endParaRPr lang="en-GR" sz="3600" dirty="0"/>
          </a:p>
        </p:txBody>
      </p:sp>
      <p:sp>
        <p:nvSpPr>
          <p:cNvPr id="3" name="Rounded Rectangle 2">
            <a:extLst>
              <a:ext uri="{FF2B5EF4-FFF2-40B4-BE49-F238E27FC236}">
                <a16:creationId xmlns:a16="http://schemas.microsoft.com/office/drawing/2014/main" id="{ED704084-6322-E299-A3E1-0D4670E0F703}"/>
              </a:ext>
            </a:extLst>
          </p:cNvPr>
          <p:cNvSpPr/>
          <p:nvPr/>
        </p:nvSpPr>
        <p:spPr>
          <a:xfrm>
            <a:off x="9311547" y="-1"/>
            <a:ext cx="2839916" cy="6857999"/>
          </a:xfrm>
          <a:prstGeom prst="roundRect">
            <a:avLst/>
          </a:prstGeom>
          <a:ln>
            <a:solidFill>
              <a:srgbClr val="FF0000"/>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14313" indent="-214313">
              <a:buFont typeface="Arial" panose="020B0604020202020204" pitchFamily="34" charset="0"/>
              <a:buChar char="•"/>
            </a:pPr>
            <a:r>
              <a:rPr lang="el-GR" sz="1400" dirty="0">
                <a:solidFill>
                  <a:srgbClr val="FF0000"/>
                </a:solidFill>
                <a:effectLst>
                  <a:outerShdw blurRad="50800" dist="38100" dir="2700000" algn="tl" rotWithShape="0">
                    <a:prstClr val="black">
                      <a:alpha val="40000"/>
                    </a:prstClr>
                  </a:outerShdw>
                </a:effectLst>
              </a:rPr>
              <a:t>ΠΙΝΑΚΕΣ ΒΟΛΗΣ</a:t>
            </a:r>
            <a:endParaRPr lang="en-GR" sz="1400" dirty="0">
              <a:solidFill>
                <a:srgbClr val="FF0000"/>
              </a:solidFill>
              <a:effectLst>
                <a:outerShdw blurRad="50800" dist="38100" dir="2700000" algn="tl" rotWithShape="0">
                  <a:prstClr val="black">
                    <a:alpha val="40000"/>
                  </a:prstClr>
                </a:outerShdw>
              </a:effectLst>
            </a:endParaRPr>
          </a:p>
          <a:p>
            <a:pPr marL="421200" lvl="1" indent="-214313">
              <a:buFont typeface="Courier New" panose="02070309020205020404" pitchFamily="49" charset="0"/>
              <a:buChar char="o"/>
            </a:pPr>
            <a:r>
              <a:rPr lang="en-GR" sz="1400" dirty="0">
                <a:solidFill>
                  <a:schemeClr val="bg1"/>
                </a:solidFill>
                <a:effectLst>
                  <a:outerShdw blurRad="50800" dist="38100" dir="2700000" algn="tl" rotWithShape="0">
                    <a:prstClr val="black">
                      <a:alpha val="40000"/>
                    </a:prstClr>
                  </a:outerShdw>
                </a:effectLst>
              </a:rPr>
              <a:t>Έ</a:t>
            </a:r>
            <a:r>
              <a:rPr lang="el-GR" sz="1400" dirty="0">
                <a:solidFill>
                  <a:schemeClr val="bg1"/>
                </a:solidFill>
                <a:effectLst>
                  <a:outerShdw blurRad="50800" dist="38100" dir="2700000" algn="tl" rotWithShape="0">
                    <a:prstClr val="black">
                      <a:alpha val="40000"/>
                    </a:prstClr>
                  </a:outerShdw>
                </a:effectLst>
              </a:rPr>
              <a:t>ννοια και χρησιμότητα</a:t>
            </a:r>
            <a:endParaRPr lang="en-GR" sz="1400" dirty="0">
              <a:solidFill>
                <a:schemeClr val="bg1"/>
              </a:solidFill>
              <a:effectLst>
                <a:outerShdw blurRad="50800" dist="38100" dir="2700000" algn="tl" rotWithShape="0">
                  <a:prstClr val="black">
                    <a:alpha val="40000"/>
                  </a:prstClr>
                </a:outerShdw>
              </a:effectLst>
            </a:endParaRPr>
          </a:p>
          <a:p>
            <a:pPr marL="421200" lvl="1" indent="-214313">
              <a:buFont typeface="Courier New" panose="02070309020205020404" pitchFamily="49" charset="0"/>
              <a:buChar char="o"/>
            </a:pPr>
            <a:r>
              <a:rPr lang="el-GR" sz="1400" dirty="0">
                <a:solidFill>
                  <a:schemeClr val="bg1"/>
                </a:solidFill>
                <a:effectLst>
                  <a:outerShdw blurRad="50800" dist="38100" dir="2700000" algn="tl" rotWithShape="0">
                    <a:prstClr val="black">
                      <a:alpha val="40000"/>
                    </a:prstClr>
                  </a:outerShdw>
                </a:effectLst>
              </a:rPr>
              <a:t>Επίδραση παραμέτρων στην τροχιά</a:t>
            </a:r>
            <a:endParaRPr lang="en-GR" sz="1400" dirty="0">
              <a:solidFill>
                <a:schemeClr val="bg1"/>
              </a:solidFill>
              <a:effectLst>
                <a:outerShdw blurRad="50800" dist="38100" dir="2700000" algn="tl" rotWithShape="0">
                  <a:prstClr val="black">
                    <a:alpha val="40000"/>
                  </a:prstClr>
                </a:outerShdw>
              </a:effectLst>
            </a:endParaRPr>
          </a:p>
          <a:p>
            <a:pPr marL="421200" lvl="1" indent="-214313">
              <a:buFont typeface="Courier New" panose="02070309020205020404" pitchFamily="49" charset="0"/>
              <a:buChar char="o"/>
            </a:pPr>
            <a:r>
              <a:rPr lang="el-GR" sz="1400" dirty="0">
                <a:solidFill>
                  <a:schemeClr val="bg1"/>
                </a:solidFill>
                <a:effectLst>
                  <a:outerShdw blurRad="50800" dist="38100" dir="2700000" algn="tl" rotWithShape="0">
                    <a:prstClr val="black">
                      <a:alpha val="40000"/>
                    </a:prstClr>
                  </a:outerShdw>
                </a:effectLst>
              </a:rPr>
              <a:t>Γεωμετρία βολής και τροχιά</a:t>
            </a:r>
          </a:p>
          <a:p>
            <a:pPr marL="421200" lvl="1" indent="-214313">
              <a:buFont typeface="Courier New" panose="02070309020205020404" pitchFamily="49" charset="0"/>
              <a:buChar char="o"/>
            </a:pPr>
            <a:r>
              <a:rPr lang="el-GR" sz="1400" dirty="0">
                <a:solidFill>
                  <a:schemeClr val="bg1"/>
                </a:solidFill>
                <a:effectLst>
                  <a:outerShdw blurRad="50800" dist="38100" dir="2700000" algn="tl" rotWithShape="0">
                    <a:prstClr val="black">
                      <a:alpha val="40000"/>
                    </a:prstClr>
                  </a:outerShdw>
                </a:effectLst>
              </a:rPr>
              <a:t>Ασκήσεις</a:t>
            </a:r>
            <a:endParaRPr lang="en-GR" sz="1400" dirty="0">
              <a:solidFill>
                <a:schemeClr val="bg1"/>
              </a:solidFill>
              <a:effectLst>
                <a:outerShdw blurRad="50800" dist="38100" dir="2700000" algn="tl" rotWithShape="0">
                  <a:prstClr val="black">
                    <a:alpha val="40000"/>
                  </a:prstClr>
                </a:outerShdw>
              </a:effectLst>
            </a:endParaRPr>
          </a:p>
          <a:p>
            <a:pPr marL="214313" indent="-214313">
              <a:buFont typeface="Arial" panose="020B0604020202020204" pitchFamily="34" charset="0"/>
              <a:buChar char="•"/>
            </a:pPr>
            <a:r>
              <a:rPr lang="en-GR" sz="1400" dirty="0">
                <a:solidFill>
                  <a:srgbClr val="FF0000"/>
                </a:solidFill>
                <a:effectLst>
                  <a:outerShdw blurRad="50800" dist="38100" dir="2700000" algn="tl" rotWithShape="0">
                    <a:prstClr val="black">
                      <a:alpha val="40000"/>
                    </a:prstClr>
                  </a:outerShdw>
                </a:effectLst>
              </a:rPr>
              <a:t>NAVAL ARTILLERY SYSTEM SETTING PHASES</a:t>
            </a:r>
          </a:p>
          <a:p>
            <a:pPr marL="421200" lvl="1" indent="-214313">
              <a:buFont typeface="Courier New" panose="02070309020205020404" pitchFamily="49" charset="0"/>
              <a:buChar char="o"/>
            </a:pPr>
            <a:r>
              <a:rPr lang="el-GR" sz="1400" dirty="0" err="1">
                <a:solidFill>
                  <a:schemeClr val="bg1"/>
                </a:solidFill>
                <a:effectLst>
                  <a:outerShdw blurRad="50800" dist="38100" dir="2700000" algn="tl" rotWithShape="0">
                    <a:prstClr val="black">
                      <a:alpha val="40000"/>
                    </a:prstClr>
                  </a:outerShdw>
                </a:effectLst>
              </a:rPr>
              <a:t>Παραλληλ</a:t>
            </a:r>
            <a:r>
              <a:rPr lang="en-GR" sz="1400" dirty="0">
                <a:solidFill>
                  <a:schemeClr val="bg1"/>
                </a:solidFill>
                <a:effectLst>
                  <a:outerShdw blurRad="50800" dist="38100" dir="2700000" algn="tl" rotWithShape="0">
                    <a:prstClr val="black">
                      <a:alpha val="40000"/>
                    </a:prstClr>
                  </a:outerShdw>
                </a:effectLst>
              </a:rPr>
              <a:t>ό</a:t>
            </a:r>
            <a:r>
              <a:rPr lang="el-GR" sz="1400" dirty="0" err="1">
                <a:solidFill>
                  <a:schemeClr val="bg1"/>
                </a:solidFill>
                <a:effectLst>
                  <a:outerShdw blurRad="50800" dist="38100" dir="2700000" algn="tl" rotWithShape="0">
                    <a:prstClr val="black">
                      <a:alpha val="40000"/>
                    </a:prstClr>
                  </a:outerShdw>
                </a:effectLst>
              </a:rPr>
              <a:t>τητα</a:t>
            </a:r>
            <a:r>
              <a:rPr lang="el-GR" sz="1400" dirty="0">
                <a:solidFill>
                  <a:schemeClr val="bg1"/>
                </a:solidFill>
                <a:effectLst>
                  <a:outerShdw blurRad="50800" dist="38100" dir="2700000" algn="tl" rotWithShape="0">
                    <a:prstClr val="black">
                      <a:alpha val="40000"/>
                    </a:prstClr>
                  </a:outerShdw>
                </a:effectLst>
              </a:rPr>
              <a:t> </a:t>
            </a:r>
            <a:r>
              <a:rPr lang="en-US" sz="1400" dirty="0">
                <a:solidFill>
                  <a:schemeClr val="bg1"/>
                </a:solidFill>
                <a:effectLst>
                  <a:outerShdw blurRad="50800" dist="38100" dir="2700000" algn="tl" rotWithShape="0">
                    <a:prstClr val="black">
                      <a:alpha val="40000"/>
                    </a:prstClr>
                  </a:outerShdw>
                </a:effectLst>
              </a:rPr>
              <a:t>LOF-LOS, </a:t>
            </a:r>
            <a:r>
              <a:rPr lang="el-GR" sz="1400" dirty="0">
                <a:solidFill>
                  <a:schemeClr val="bg1"/>
                </a:solidFill>
                <a:effectLst>
                  <a:outerShdw blurRad="50800" dist="38100" dir="2700000" algn="tl" rotWithShape="0">
                    <a:prstClr val="black">
                      <a:alpha val="40000"/>
                    </a:prstClr>
                  </a:outerShdw>
                </a:effectLst>
              </a:rPr>
              <a:t>επιπέδων έδρασης</a:t>
            </a:r>
            <a:endParaRPr lang="en-GR" sz="1400" dirty="0">
              <a:solidFill>
                <a:schemeClr val="bg1"/>
              </a:solidFill>
              <a:effectLst>
                <a:outerShdw blurRad="50800" dist="38100" dir="2700000" algn="tl" rotWithShape="0">
                  <a:prstClr val="black">
                    <a:alpha val="40000"/>
                  </a:prstClr>
                </a:outerShdw>
              </a:effectLst>
            </a:endParaRPr>
          </a:p>
          <a:p>
            <a:pPr marL="421200" lvl="1" indent="-214313">
              <a:buFont typeface="Courier New" panose="02070309020205020404" pitchFamily="49" charset="0"/>
              <a:buChar char="o"/>
            </a:pPr>
            <a:r>
              <a:rPr lang="el-GR" sz="1400" dirty="0">
                <a:solidFill>
                  <a:schemeClr val="bg1"/>
                </a:solidFill>
                <a:effectLst>
                  <a:outerShdw blurRad="50800" dist="38100" dir="2700000" algn="tl" rotWithShape="0">
                    <a:prstClr val="black">
                      <a:alpha val="40000"/>
                    </a:prstClr>
                  </a:outerShdw>
                </a:effectLst>
              </a:rPr>
              <a:t>Ευθυγραμμίσεις</a:t>
            </a:r>
            <a:endParaRPr lang="en-GR" sz="1400" dirty="0">
              <a:solidFill>
                <a:schemeClr val="bg1"/>
              </a:solidFill>
              <a:effectLst>
                <a:outerShdw blurRad="50800" dist="38100" dir="2700000" algn="tl" rotWithShape="0">
                  <a:prstClr val="black">
                    <a:alpha val="40000"/>
                  </a:prstClr>
                </a:outerShdw>
              </a:effectLst>
            </a:endParaRPr>
          </a:p>
          <a:p>
            <a:pPr marL="421200" lvl="1" indent="-214313">
              <a:buFont typeface="Courier New" panose="02070309020205020404" pitchFamily="49" charset="0"/>
              <a:buChar char="o"/>
            </a:pPr>
            <a:r>
              <a:rPr lang="el-GR" sz="1400" dirty="0">
                <a:solidFill>
                  <a:schemeClr val="bg1"/>
                </a:solidFill>
                <a:effectLst>
                  <a:outerShdw blurRad="50800" dist="38100" dir="2700000" algn="tl" rotWithShape="0">
                    <a:prstClr val="black">
                      <a:alpha val="40000"/>
                    </a:prstClr>
                  </a:outerShdw>
                </a:effectLst>
              </a:rPr>
              <a:t>Καθιζήσεις</a:t>
            </a:r>
            <a:endParaRPr lang="en-GR" sz="1400" dirty="0">
              <a:solidFill>
                <a:schemeClr val="bg1"/>
              </a:solidFill>
              <a:effectLst>
                <a:outerShdw blurRad="50800" dist="38100" dir="2700000" algn="tl" rotWithShape="0">
                  <a:prstClr val="black">
                    <a:alpha val="40000"/>
                  </a:prstClr>
                </a:outerShdw>
              </a:effectLst>
            </a:endParaRPr>
          </a:p>
          <a:p>
            <a:pPr marL="421200" lvl="1" indent="-214313">
              <a:buFont typeface="Courier New" panose="02070309020205020404" pitchFamily="49" charset="0"/>
              <a:buChar char="o"/>
            </a:pPr>
            <a:r>
              <a:rPr lang="el-GR" sz="1400" dirty="0">
                <a:solidFill>
                  <a:schemeClr val="bg1"/>
                </a:solidFill>
                <a:effectLst>
                  <a:outerShdw blurRad="50800" dist="38100" dir="2700000" algn="tl" rotWithShape="0">
                    <a:prstClr val="black">
                      <a:alpha val="40000"/>
                    </a:prstClr>
                  </a:outerShdw>
                </a:effectLst>
              </a:rPr>
              <a:t>Παραλληλισμός</a:t>
            </a:r>
          </a:p>
          <a:p>
            <a:pPr marL="421200" lvl="1" indent="-214313">
              <a:buFont typeface="Courier New" panose="02070309020205020404" pitchFamily="49" charset="0"/>
              <a:buChar char="o"/>
            </a:pPr>
            <a:r>
              <a:rPr lang="el-GR" sz="1400" dirty="0">
                <a:solidFill>
                  <a:schemeClr val="bg1"/>
                </a:solidFill>
                <a:effectLst>
                  <a:outerShdw blurRad="50800" dist="38100" dir="2700000" algn="tl" rotWithShape="0">
                    <a:prstClr val="black">
                      <a:alpha val="40000"/>
                    </a:prstClr>
                  </a:outerShdw>
                </a:effectLst>
              </a:rPr>
              <a:t>Στάδια ρύθμισης ΠΒ</a:t>
            </a:r>
          </a:p>
          <a:p>
            <a:pPr marL="421200" lvl="1" indent="-214313">
              <a:buFont typeface="Courier New" panose="02070309020205020404" pitchFamily="49" charset="0"/>
              <a:buChar char="o"/>
            </a:pPr>
            <a:r>
              <a:rPr lang="el-GR" sz="1400" dirty="0">
                <a:solidFill>
                  <a:schemeClr val="bg1"/>
                </a:solidFill>
                <a:effectLst>
                  <a:outerShdw blurRad="50800" dist="38100" dir="2700000" algn="tl" rotWithShape="0">
                    <a:prstClr val="black">
                      <a:alpha val="40000"/>
                    </a:prstClr>
                  </a:outerShdw>
                </a:effectLst>
              </a:rPr>
              <a:t>Βρόχος εμπλοκής</a:t>
            </a:r>
          </a:p>
          <a:p>
            <a:pPr marL="421200" lvl="1" indent="-214313">
              <a:buFont typeface="Courier New" panose="02070309020205020404" pitchFamily="49" charset="0"/>
              <a:buChar char="o"/>
            </a:pPr>
            <a:r>
              <a:rPr lang="el-GR" sz="1400" dirty="0">
                <a:solidFill>
                  <a:schemeClr val="bg1"/>
                </a:solidFill>
                <a:effectLst>
                  <a:outerShdw blurRad="50800" dist="38100" dir="2700000" algn="tl" rotWithShape="0">
                    <a:prstClr val="black">
                      <a:alpha val="40000"/>
                    </a:prstClr>
                  </a:outerShdw>
                </a:effectLst>
              </a:rPr>
              <a:t>Στάδια πυρών</a:t>
            </a:r>
            <a:endParaRPr lang="en-GR" sz="1400" dirty="0">
              <a:solidFill>
                <a:schemeClr val="bg1"/>
              </a:solidFill>
              <a:effectLst>
                <a:outerShdw blurRad="50800" dist="38100" dir="2700000" algn="tl" rotWithShape="0">
                  <a:prstClr val="black">
                    <a:alpha val="40000"/>
                  </a:prstClr>
                </a:outerShdw>
              </a:effectLst>
            </a:endParaRPr>
          </a:p>
          <a:p>
            <a:pPr marL="214313" indent="-214313">
              <a:buFont typeface="Arial" panose="020B0604020202020204" pitchFamily="34" charset="0"/>
              <a:buChar char="•"/>
            </a:pPr>
            <a:r>
              <a:rPr lang="el-GR" sz="1400" dirty="0">
                <a:solidFill>
                  <a:srgbClr val="FF0000"/>
                </a:solidFill>
                <a:effectLst>
                  <a:outerShdw blurRad="50800" dist="38100" dir="2700000" algn="tl" rotWithShape="0">
                    <a:prstClr val="black">
                      <a:alpha val="40000"/>
                    </a:prstClr>
                  </a:outerShdw>
                </a:effectLst>
              </a:rPr>
              <a:t>ΤΥΠΟΛΟΓΙΑ ΠΥΡΩΝ</a:t>
            </a:r>
            <a:endParaRPr lang="en-GR" sz="1400" dirty="0">
              <a:solidFill>
                <a:srgbClr val="FF0000"/>
              </a:solidFill>
              <a:effectLst>
                <a:outerShdw blurRad="50800" dist="38100" dir="2700000" algn="tl" rotWithShape="0">
                  <a:prstClr val="black">
                    <a:alpha val="40000"/>
                  </a:prstClr>
                </a:outerShdw>
              </a:effectLst>
            </a:endParaRPr>
          </a:p>
          <a:p>
            <a:pPr marL="671513" lvl="1" indent="-214313">
              <a:buFont typeface="Courier New" panose="02070309020205020404" pitchFamily="49" charset="0"/>
              <a:buChar char="o"/>
            </a:pPr>
            <a:r>
              <a:rPr lang="el-GR" sz="1400" dirty="0">
                <a:solidFill>
                  <a:schemeClr val="bg1"/>
                </a:solidFill>
                <a:effectLst>
                  <a:outerShdw blurRad="50800" dist="38100" dir="2700000" algn="tl" rotWithShape="0">
                    <a:prstClr val="black">
                      <a:alpha val="40000"/>
                    </a:prstClr>
                  </a:outerShdw>
                </a:effectLst>
              </a:rPr>
              <a:t>Πυρά Α/Α</a:t>
            </a:r>
          </a:p>
          <a:p>
            <a:pPr marL="671513" lvl="1" indent="-214313">
              <a:buFont typeface="Courier New" panose="02070309020205020404" pitchFamily="49" charset="0"/>
              <a:buChar char="o"/>
            </a:pPr>
            <a:r>
              <a:rPr lang="el-GR" sz="1400" dirty="0">
                <a:solidFill>
                  <a:schemeClr val="bg1"/>
                </a:solidFill>
                <a:effectLst>
                  <a:outerShdw blurRad="50800" dist="38100" dir="2700000" algn="tl" rotWithShape="0">
                    <a:prstClr val="black">
                      <a:alpha val="40000"/>
                    </a:prstClr>
                  </a:outerShdw>
                </a:effectLst>
              </a:rPr>
              <a:t>Πυρά Α/Ε</a:t>
            </a:r>
          </a:p>
          <a:p>
            <a:pPr marL="671513" lvl="1" indent="-214313">
              <a:buFont typeface="Courier New" panose="02070309020205020404" pitchFamily="49" charset="0"/>
              <a:buChar char="o"/>
            </a:pPr>
            <a:r>
              <a:rPr lang="el-GR" sz="1400" dirty="0">
                <a:solidFill>
                  <a:schemeClr val="bg1"/>
                </a:solidFill>
                <a:effectLst>
                  <a:outerShdw blurRad="50800" dist="38100" dir="2700000" algn="tl" rotWithShape="0">
                    <a:prstClr val="black">
                      <a:alpha val="40000"/>
                    </a:prstClr>
                  </a:outerShdw>
                </a:effectLst>
              </a:rPr>
              <a:t>Βολή Φωτιστικών</a:t>
            </a:r>
          </a:p>
          <a:p>
            <a:pPr marL="671513" lvl="1" indent="-214313">
              <a:buFont typeface="Courier New" panose="02070309020205020404" pitchFamily="49" charset="0"/>
              <a:buChar char="o"/>
            </a:pPr>
            <a:r>
              <a:rPr lang="el-GR" sz="1400" dirty="0">
                <a:solidFill>
                  <a:schemeClr val="bg1"/>
                </a:solidFill>
                <a:effectLst>
                  <a:outerShdw blurRad="50800" dist="38100" dir="2700000" algn="tl" rotWithShape="0">
                    <a:prstClr val="black">
                      <a:alpha val="40000"/>
                    </a:prstClr>
                  </a:outerShdw>
                </a:effectLst>
              </a:rPr>
              <a:t>Ν. Βομβαρδισμός</a:t>
            </a:r>
          </a:p>
          <a:p>
            <a:pPr marL="671513" lvl="1" indent="-214313">
              <a:buFont typeface="Courier New" panose="02070309020205020404" pitchFamily="49" charset="0"/>
              <a:buChar char="o"/>
            </a:pPr>
            <a:r>
              <a:rPr lang="el-GR" sz="1400" dirty="0">
                <a:solidFill>
                  <a:schemeClr val="bg1"/>
                </a:solidFill>
                <a:effectLst>
                  <a:outerShdw blurRad="50800" dist="38100" dir="2700000" algn="tl" rotWithShape="0">
                    <a:prstClr val="black">
                      <a:alpha val="40000"/>
                    </a:prstClr>
                  </a:outerShdw>
                </a:effectLst>
              </a:rPr>
              <a:t>Κριτήρια επιλογής τύπου αναλόγως στόχου- τακτικής κατάστασης</a:t>
            </a:r>
            <a:endParaRPr lang="en-GR" sz="1400" dirty="0">
              <a:solidFill>
                <a:schemeClr val="bg1"/>
              </a:solidFill>
              <a:effectLst>
                <a:outerShdw blurRad="50800" dist="38100" dir="2700000" algn="tl" rotWithShape="0">
                  <a:prstClr val="black">
                    <a:alpha val="40000"/>
                  </a:prstClr>
                </a:outerShdw>
              </a:effectLst>
            </a:endParaRPr>
          </a:p>
          <a:p>
            <a:pPr marL="214313" indent="-214313">
              <a:buFont typeface="Arial" panose="020B0604020202020204" pitchFamily="34" charset="0"/>
              <a:buChar char="•"/>
            </a:pPr>
            <a:endParaRPr lang="en-GR" sz="1400" dirty="0">
              <a:solidFill>
                <a:schemeClr val="bg1"/>
              </a:solidFill>
              <a:effectLst>
                <a:outerShdw blurRad="50800" dist="38100" dir="2700000" algn="tl" rotWithShape="0">
                  <a:prstClr val="black">
                    <a:alpha val="40000"/>
                  </a:prstClr>
                </a:outerShdw>
              </a:effectLst>
            </a:endParaRPr>
          </a:p>
        </p:txBody>
      </p:sp>
      <p:sp>
        <p:nvSpPr>
          <p:cNvPr id="5" name="Rounded Rectangle 4">
            <a:extLst>
              <a:ext uri="{FF2B5EF4-FFF2-40B4-BE49-F238E27FC236}">
                <a16:creationId xmlns:a16="http://schemas.microsoft.com/office/drawing/2014/main" id="{54833868-D160-0531-EE40-1708FC495238}"/>
              </a:ext>
            </a:extLst>
          </p:cNvPr>
          <p:cNvSpPr/>
          <p:nvPr/>
        </p:nvSpPr>
        <p:spPr>
          <a:xfrm>
            <a:off x="6185452" y="0"/>
            <a:ext cx="3098021" cy="6857999"/>
          </a:xfrm>
          <a:prstGeom prst="roundRect">
            <a:avLst/>
          </a:prstGeom>
          <a:ln>
            <a:solidFill>
              <a:srgbClr val="FF0000"/>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14313" indent="-214313">
              <a:buFont typeface="Arial" panose="020B0604020202020204" pitchFamily="34" charset="0"/>
              <a:buChar char="•"/>
            </a:pPr>
            <a:r>
              <a:rPr lang="el-GR" sz="1400" dirty="0">
                <a:solidFill>
                  <a:srgbClr val="FF0000"/>
                </a:solidFill>
                <a:effectLst>
                  <a:outerShdw blurRad="50800" dist="38100" dir="2700000" algn="tl" rotWithShape="0">
                    <a:prstClr val="black">
                      <a:alpha val="40000"/>
                    </a:prstClr>
                  </a:outerShdw>
                </a:effectLst>
              </a:rPr>
              <a:t>ΕΙΣΑΓΩΓΗ</a:t>
            </a:r>
          </a:p>
          <a:p>
            <a:pPr marL="419513" lvl="1" indent="-214313">
              <a:buFont typeface="Courier New" panose="02070309020205020404" pitchFamily="49" charset="0"/>
              <a:buChar char="o"/>
            </a:pPr>
            <a:r>
              <a:rPr lang="el-GR" sz="1400" dirty="0">
                <a:solidFill>
                  <a:schemeClr val="bg1"/>
                </a:solidFill>
                <a:effectLst>
                  <a:outerShdw blurRad="50800" dist="38100" dir="2700000" algn="tl" rotWithShape="0">
                    <a:prstClr val="black">
                      <a:alpha val="40000"/>
                    </a:prstClr>
                  </a:outerShdw>
                </a:effectLst>
              </a:rPr>
              <a:t>Γνωριμία</a:t>
            </a:r>
          </a:p>
          <a:p>
            <a:pPr marL="419513" lvl="1" indent="-214313">
              <a:buFont typeface="Courier New" panose="02070309020205020404" pitchFamily="49" charset="0"/>
              <a:buChar char="o"/>
            </a:pPr>
            <a:r>
              <a:rPr lang="el-GR" sz="1400" dirty="0">
                <a:solidFill>
                  <a:schemeClr val="bg1"/>
                </a:solidFill>
                <a:effectLst>
                  <a:outerShdw blurRad="50800" dist="38100" dir="2700000" algn="tl" rotWithShape="0">
                    <a:prstClr val="black">
                      <a:alpha val="40000"/>
                    </a:prstClr>
                  </a:outerShdw>
                </a:effectLst>
              </a:rPr>
              <a:t>Επεξήγηση διαγράμματος ύλης </a:t>
            </a:r>
          </a:p>
          <a:p>
            <a:pPr marL="419513" lvl="1" indent="-214313">
              <a:buFont typeface="Courier New" panose="02070309020205020404" pitchFamily="49" charset="0"/>
              <a:buChar char="o"/>
            </a:pPr>
            <a:r>
              <a:rPr lang="el-GR" sz="1400" dirty="0">
                <a:solidFill>
                  <a:schemeClr val="bg1"/>
                </a:solidFill>
                <a:effectLst>
                  <a:outerShdw blurRad="50800" dist="38100" dir="2700000" algn="tl" rotWithShape="0">
                    <a:prstClr val="black">
                      <a:alpha val="40000"/>
                    </a:prstClr>
                  </a:outerShdw>
                </a:effectLst>
              </a:rPr>
              <a:t>Διαπίστωση επιπέδου γνώσεων</a:t>
            </a:r>
            <a:endParaRPr lang="en-GR" sz="1400" dirty="0">
              <a:solidFill>
                <a:schemeClr val="bg1"/>
              </a:solidFill>
              <a:effectLst>
                <a:outerShdw blurRad="50800" dist="38100" dir="2700000" algn="tl" rotWithShape="0">
                  <a:prstClr val="black">
                    <a:alpha val="40000"/>
                  </a:prstClr>
                </a:outerShdw>
              </a:effectLst>
            </a:endParaRPr>
          </a:p>
          <a:p>
            <a:pPr marL="214313" indent="-214313">
              <a:buFont typeface="Arial" panose="020B0604020202020204" pitchFamily="34" charset="0"/>
              <a:buChar char="•"/>
            </a:pPr>
            <a:r>
              <a:rPr lang="el-GR" sz="1400" dirty="0">
                <a:solidFill>
                  <a:srgbClr val="FF0000"/>
                </a:solidFill>
                <a:effectLst>
                  <a:outerShdw blurRad="50800" dist="38100" dir="2700000" algn="tl" rotWithShape="0">
                    <a:prstClr val="black">
                      <a:alpha val="40000"/>
                    </a:prstClr>
                  </a:outerShdw>
                </a:effectLst>
              </a:rPr>
              <a:t>ΕΠΑΝΑΛΗΨΗ ΒΛΗΤΙΚΗΣ</a:t>
            </a:r>
            <a:endParaRPr lang="en-GR" sz="1400" dirty="0">
              <a:solidFill>
                <a:srgbClr val="FF0000"/>
              </a:solidFill>
              <a:effectLst>
                <a:outerShdw blurRad="50800" dist="38100" dir="2700000" algn="tl" rotWithShape="0">
                  <a:prstClr val="black">
                    <a:alpha val="40000"/>
                  </a:prstClr>
                </a:outerShdw>
              </a:effectLst>
            </a:endParaRPr>
          </a:p>
          <a:p>
            <a:pPr marL="421200" lvl="1" indent="-214313">
              <a:buFont typeface="Courier New" panose="02070309020205020404" pitchFamily="49" charset="0"/>
              <a:buChar char="o"/>
            </a:pPr>
            <a:r>
              <a:rPr lang="en-GR" sz="1400" dirty="0">
                <a:solidFill>
                  <a:schemeClr val="bg1"/>
                </a:solidFill>
                <a:effectLst>
                  <a:outerShdw blurRad="50800" dist="38100" dir="2700000" algn="tl" rotWithShape="0">
                    <a:prstClr val="black">
                      <a:alpha val="40000"/>
                    </a:prstClr>
                  </a:outerShdw>
                </a:effectLst>
              </a:rPr>
              <a:t>Έ</a:t>
            </a:r>
            <a:r>
              <a:rPr lang="el-GR" sz="1400" dirty="0" err="1">
                <a:solidFill>
                  <a:schemeClr val="bg1"/>
                </a:solidFill>
                <a:effectLst>
                  <a:outerShdw blurRad="50800" dist="38100" dir="2700000" algn="tl" rotWithShape="0">
                    <a:prstClr val="black">
                      <a:alpha val="40000"/>
                    </a:prstClr>
                  </a:outerShdw>
                </a:effectLst>
              </a:rPr>
              <a:t>λεγχος</a:t>
            </a:r>
            <a:r>
              <a:rPr lang="el-GR" sz="1400" dirty="0">
                <a:solidFill>
                  <a:schemeClr val="bg1"/>
                </a:solidFill>
                <a:effectLst>
                  <a:outerShdw blurRad="50800" dist="38100" dir="2700000" algn="tl" rotWithShape="0">
                    <a:prstClr val="black">
                      <a:alpha val="40000"/>
                    </a:prstClr>
                  </a:outerShdw>
                </a:effectLst>
              </a:rPr>
              <a:t> γνώσεων</a:t>
            </a:r>
          </a:p>
          <a:p>
            <a:pPr marL="421200" lvl="1" indent="-214313">
              <a:buFont typeface="Courier New" panose="02070309020205020404" pitchFamily="49" charset="0"/>
              <a:buChar char="o"/>
            </a:pPr>
            <a:r>
              <a:rPr lang="el-GR" sz="1400" dirty="0">
                <a:solidFill>
                  <a:schemeClr val="bg1"/>
                </a:solidFill>
                <a:effectLst>
                  <a:outerShdw blurRad="50800" dist="38100" dir="2700000" algn="tl" rotWithShape="0">
                    <a:prstClr val="black">
                      <a:alpha val="40000"/>
                    </a:prstClr>
                  </a:outerShdw>
                </a:effectLst>
              </a:rPr>
              <a:t>Υπενθύμιση βασικών εννοιών</a:t>
            </a:r>
            <a:endParaRPr lang="en-GR" sz="1400" dirty="0">
              <a:solidFill>
                <a:schemeClr val="bg1"/>
              </a:solidFill>
              <a:effectLst>
                <a:outerShdw blurRad="50800" dist="38100" dir="2700000" algn="tl" rotWithShape="0">
                  <a:prstClr val="black">
                    <a:alpha val="40000"/>
                  </a:prstClr>
                </a:outerShdw>
              </a:effectLst>
            </a:endParaRPr>
          </a:p>
          <a:p>
            <a:pPr marL="214313" indent="-214313">
              <a:buFont typeface="Arial" panose="020B0604020202020204" pitchFamily="34" charset="0"/>
              <a:buChar char="•"/>
            </a:pPr>
            <a:r>
              <a:rPr lang="el-GR" sz="1400" dirty="0">
                <a:solidFill>
                  <a:srgbClr val="FF0000"/>
                </a:solidFill>
                <a:effectLst>
                  <a:outerShdw blurRad="50800" dist="38100" dir="2700000" algn="tl" rotWithShape="0">
                    <a:prstClr val="black">
                      <a:alpha val="40000"/>
                    </a:prstClr>
                  </a:outerShdw>
                </a:effectLst>
              </a:rPr>
              <a:t>ΕΞΕΛΙΞΗ ΠΥΡΟΒΟΛΙΚΗΣ</a:t>
            </a:r>
            <a:endParaRPr lang="en-GR" sz="1400" dirty="0">
              <a:solidFill>
                <a:srgbClr val="FF0000"/>
              </a:solidFill>
              <a:effectLst>
                <a:outerShdw blurRad="50800" dist="38100" dir="2700000" algn="tl" rotWithShape="0">
                  <a:prstClr val="black">
                    <a:alpha val="40000"/>
                  </a:prstClr>
                </a:outerShdw>
              </a:effectLst>
            </a:endParaRPr>
          </a:p>
          <a:p>
            <a:pPr marL="421200" lvl="1" indent="-214313">
              <a:buFont typeface="Courier New" panose="02070309020205020404" pitchFamily="49" charset="0"/>
              <a:buChar char="o"/>
            </a:pPr>
            <a:r>
              <a:rPr lang="el-GR" sz="1400" dirty="0">
                <a:solidFill>
                  <a:schemeClr val="bg1"/>
                </a:solidFill>
                <a:effectLst>
                  <a:outerShdw blurRad="50800" dist="38100" dir="2700000" algn="tl" rotWithShape="0">
                    <a:prstClr val="black">
                      <a:alpha val="40000"/>
                    </a:prstClr>
                  </a:outerShdw>
                </a:effectLst>
              </a:rPr>
              <a:t>Εξέλιξη </a:t>
            </a:r>
            <a:r>
              <a:rPr lang="en-US" sz="1400" dirty="0" err="1">
                <a:solidFill>
                  <a:schemeClr val="bg1"/>
                </a:solidFill>
                <a:effectLst>
                  <a:outerShdw blurRad="50800" dist="38100" dir="2700000" algn="tl" rotWithShape="0">
                    <a:prstClr val="black">
                      <a:alpha val="40000"/>
                    </a:prstClr>
                  </a:outerShdw>
                </a:effectLst>
              </a:rPr>
              <a:t>R</a:t>
            </a:r>
            <a:r>
              <a:rPr lang="en-US" sz="1400" baseline="-25000" dirty="0" err="1">
                <a:solidFill>
                  <a:schemeClr val="bg1"/>
                </a:solidFill>
                <a:effectLst>
                  <a:outerShdw blurRad="50800" dist="38100" dir="2700000" algn="tl" rotWithShape="0">
                    <a:prstClr val="black">
                      <a:alpha val="40000"/>
                    </a:prstClr>
                  </a:outerShdw>
                </a:effectLst>
              </a:rPr>
              <a:t>firing</a:t>
            </a:r>
            <a:r>
              <a:rPr lang="en-US" sz="1400" dirty="0">
                <a:solidFill>
                  <a:schemeClr val="bg1"/>
                </a:solidFill>
                <a:effectLst>
                  <a:outerShdw blurRad="50800" dist="38100" dir="2700000" algn="tl" rotWithShape="0">
                    <a:prstClr val="black">
                      <a:alpha val="40000"/>
                    </a:prstClr>
                  </a:outerShdw>
                </a:effectLst>
              </a:rPr>
              <a:t> </a:t>
            </a:r>
            <a:r>
              <a:rPr lang="el-GR" sz="1400" dirty="0">
                <a:solidFill>
                  <a:schemeClr val="bg1"/>
                </a:solidFill>
                <a:effectLst>
                  <a:outerShdw blurRad="50800" dist="38100" dir="2700000" algn="tl" rotWithShape="0">
                    <a:prstClr val="black">
                      <a:alpha val="40000"/>
                    </a:prstClr>
                  </a:outerShdw>
                </a:effectLst>
              </a:rPr>
              <a:t>και </a:t>
            </a:r>
            <a:r>
              <a:rPr lang="en-US" sz="1400" dirty="0" err="1">
                <a:solidFill>
                  <a:schemeClr val="bg1"/>
                </a:solidFill>
                <a:effectLst>
                  <a:outerShdw blurRad="50800" dist="38100" dir="2700000" algn="tl" rotWithShape="0">
                    <a:prstClr val="black">
                      <a:alpha val="40000"/>
                    </a:prstClr>
                  </a:outerShdw>
                </a:effectLst>
              </a:rPr>
              <a:t>P</a:t>
            </a:r>
            <a:r>
              <a:rPr lang="en-US" sz="1400" baseline="-25000" dirty="0" err="1">
                <a:solidFill>
                  <a:schemeClr val="bg1"/>
                </a:solidFill>
                <a:effectLst>
                  <a:outerShdw blurRad="50800" dist="38100" dir="2700000" algn="tl" rotWithShape="0">
                    <a:prstClr val="black">
                      <a:alpha val="40000"/>
                    </a:prstClr>
                  </a:outerShdw>
                </a:effectLst>
              </a:rPr>
              <a:t>hit</a:t>
            </a:r>
            <a:endParaRPr lang="en-GR" sz="1400" baseline="-25000" dirty="0">
              <a:solidFill>
                <a:schemeClr val="bg1"/>
              </a:solidFill>
              <a:effectLst>
                <a:outerShdw blurRad="50800" dist="38100" dir="2700000" algn="tl" rotWithShape="0">
                  <a:prstClr val="black">
                    <a:alpha val="40000"/>
                  </a:prstClr>
                </a:outerShdw>
              </a:effectLst>
            </a:endParaRPr>
          </a:p>
          <a:p>
            <a:pPr marL="421200" lvl="1" indent="-214313">
              <a:buFont typeface="Courier New" panose="02070309020205020404" pitchFamily="49" charset="0"/>
              <a:buChar char="o"/>
            </a:pPr>
            <a:r>
              <a:rPr lang="el-GR" sz="1400" dirty="0">
                <a:solidFill>
                  <a:schemeClr val="bg1"/>
                </a:solidFill>
                <a:effectLst>
                  <a:outerShdw blurRad="50800" dist="38100" dir="2700000" algn="tl" rotWithShape="0">
                    <a:prstClr val="black">
                      <a:alpha val="40000"/>
                    </a:prstClr>
                  </a:outerShdw>
                </a:effectLst>
              </a:rPr>
              <a:t>Αλληλεπίδραση ναυτικού πυροβολικού και ναυπηγικής</a:t>
            </a:r>
          </a:p>
          <a:p>
            <a:pPr marL="421200" lvl="1" indent="-214313">
              <a:buFont typeface="Courier New" panose="02070309020205020404" pitchFamily="49" charset="0"/>
              <a:buChar char="o"/>
            </a:pPr>
            <a:r>
              <a:rPr lang="el-GR" sz="1400" dirty="0">
                <a:solidFill>
                  <a:schemeClr val="bg1"/>
                </a:solidFill>
                <a:effectLst>
                  <a:outerShdw blurRad="50800" dist="38100" dir="2700000" algn="tl" rotWithShape="0">
                    <a:prstClr val="black">
                      <a:alpha val="40000"/>
                    </a:prstClr>
                  </a:outerShdw>
                </a:effectLst>
              </a:rPr>
              <a:t>Το πρόβλημα του πυροβολικού</a:t>
            </a:r>
          </a:p>
          <a:p>
            <a:pPr marL="421200" lvl="1" indent="-214313">
              <a:buFont typeface="Courier New" panose="02070309020205020404" pitchFamily="49" charset="0"/>
              <a:buChar char="o"/>
            </a:pPr>
            <a:r>
              <a:rPr lang="el-GR" sz="1400" dirty="0">
                <a:solidFill>
                  <a:schemeClr val="bg1"/>
                </a:solidFill>
                <a:effectLst>
                  <a:outerShdw blurRad="50800" dist="38100" dir="2700000" algn="tl" rotWithShape="0">
                    <a:prstClr val="black">
                      <a:alpha val="40000"/>
                    </a:prstClr>
                  </a:outerShdw>
                </a:effectLst>
              </a:rPr>
              <a:t>Παράμετροι αποτελεσματικότητας πυρών-ικανότητα </a:t>
            </a:r>
            <a:r>
              <a:rPr lang="el-GR" sz="1400" dirty="0" err="1">
                <a:solidFill>
                  <a:schemeClr val="bg1"/>
                </a:solidFill>
                <a:effectLst>
                  <a:outerShdw blurRad="50800" dist="38100" dir="2700000" algn="tl" rotWithShape="0">
                    <a:prstClr val="black">
                      <a:alpha val="40000"/>
                    </a:prstClr>
                  </a:outerShdw>
                </a:effectLst>
              </a:rPr>
              <a:t>Αξκού</a:t>
            </a:r>
            <a:r>
              <a:rPr lang="el-GR" sz="1400" dirty="0">
                <a:solidFill>
                  <a:schemeClr val="bg1"/>
                </a:solidFill>
                <a:effectLst>
                  <a:outerShdw blurRad="50800" dist="38100" dir="2700000" algn="tl" rotWithShape="0">
                    <a:prstClr val="black">
                      <a:alpha val="40000"/>
                    </a:prstClr>
                  </a:outerShdw>
                </a:effectLst>
              </a:rPr>
              <a:t> ΠΒ</a:t>
            </a:r>
            <a:endParaRPr lang="en-GR" sz="1400" dirty="0">
              <a:solidFill>
                <a:schemeClr val="bg1"/>
              </a:solidFill>
              <a:effectLst>
                <a:outerShdw blurRad="50800" dist="38100" dir="2700000" algn="tl" rotWithShape="0">
                  <a:prstClr val="black">
                    <a:alpha val="40000"/>
                  </a:prstClr>
                </a:outerShdw>
              </a:effectLst>
            </a:endParaRPr>
          </a:p>
          <a:p>
            <a:pPr marL="421200" lvl="1" indent="-214313">
              <a:buFont typeface="Courier New" panose="02070309020205020404" pitchFamily="49" charset="0"/>
              <a:buChar char="o"/>
            </a:pPr>
            <a:r>
              <a:rPr lang="en-US" sz="1400" dirty="0">
                <a:solidFill>
                  <a:schemeClr val="bg1"/>
                </a:solidFill>
                <a:effectLst>
                  <a:outerShdw blurRad="50800" dist="38100" dir="2700000" algn="tl" rotWithShape="0">
                    <a:prstClr val="black">
                      <a:alpha val="40000"/>
                    </a:prstClr>
                  </a:outerShdw>
                </a:effectLst>
              </a:rPr>
              <a:t>KPIs</a:t>
            </a:r>
            <a:endParaRPr lang="en-GR" sz="1400" dirty="0">
              <a:solidFill>
                <a:schemeClr val="bg1"/>
              </a:solidFill>
              <a:effectLst>
                <a:outerShdw blurRad="50800" dist="38100" dir="2700000" algn="tl" rotWithShape="0">
                  <a:prstClr val="black">
                    <a:alpha val="40000"/>
                  </a:prstClr>
                </a:outerShdw>
              </a:effectLst>
            </a:endParaRPr>
          </a:p>
          <a:p>
            <a:pPr marL="421200" lvl="1" indent="-214313">
              <a:buFont typeface="Courier New" panose="02070309020205020404" pitchFamily="49" charset="0"/>
              <a:buChar char="o"/>
            </a:pPr>
            <a:r>
              <a:rPr lang="en-GR" sz="1400" dirty="0">
                <a:solidFill>
                  <a:schemeClr val="bg1"/>
                </a:solidFill>
                <a:effectLst>
                  <a:outerShdw blurRad="50800" dist="38100" dir="2700000" algn="tl" rotWithShape="0">
                    <a:prstClr val="black">
                      <a:alpha val="40000"/>
                    </a:prstClr>
                  </a:outerShdw>
                </a:effectLst>
              </a:rPr>
              <a:t>Central Fire Control Elements</a:t>
            </a:r>
          </a:p>
          <a:p>
            <a:pPr marL="421200" lvl="1" indent="-214313">
              <a:buFont typeface="Courier New" panose="02070309020205020404" pitchFamily="49" charset="0"/>
              <a:buChar char="o"/>
            </a:pPr>
            <a:r>
              <a:rPr lang="en-GR" sz="1400" dirty="0">
                <a:solidFill>
                  <a:schemeClr val="bg1"/>
                </a:solidFill>
                <a:effectLst>
                  <a:outerShdw blurRad="50800" dist="38100" dir="2700000" algn="tl" rotWithShape="0">
                    <a:prstClr val="black">
                      <a:alpha val="40000"/>
                    </a:prstClr>
                  </a:outerShdw>
                </a:effectLst>
              </a:rPr>
              <a:t>Modern Navy</a:t>
            </a:r>
          </a:p>
          <a:p>
            <a:pPr marL="100013" indent="-214313">
              <a:buFont typeface="Arial" panose="020B0604020202020204" pitchFamily="34" charset="0"/>
              <a:buChar char="•"/>
            </a:pPr>
            <a:r>
              <a:rPr lang="el-GR" sz="1400" dirty="0">
                <a:solidFill>
                  <a:srgbClr val="FF0000"/>
                </a:solidFill>
                <a:effectLst>
                  <a:outerShdw blurRad="50800" dist="38100" dir="2700000" algn="tl" rotWithShape="0">
                    <a:prstClr val="black">
                      <a:alpha val="40000"/>
                    </a:prstClr>
                  </a:outerShdw>
                </a:effectLst>
              </a:rPr>
              <a:t>ΣΤΟΙΧΕΙΑ ΔΙΕΥΘΥΝΣΗΣ ΒΟΛΗΣ</a:t>
            </a:r>
            <a:endParaRPr lang="en-GR" sz="1400" dirty="0">
              <a:solidFill>
                <a:srgbClr val="FF0000"/>
              </a:solidFill>
              <a:effectLst>
                <a:outerShdw blurRad="50800" dist="38100" dir="2700000" algn="tl" rotWithShape="0">
                  <a:prstClr val="black">
                    <a:alpha val="40000"/>
                  </a:prstClr>
                </a:outerShdw>
              </a:effectLst>
            </a:endParaRPr>
          </a:p>
          <a:p>
            <a:pPr marL="421200" lvl="1" indent="-214313">
              <a:buFont typeface="Courier New" panose="02070309020205020404" pitchFamily="49" charset="0"/>
              <a:buChar char="o"/>
            </a:pPr>
            <a:r>
              <a:rPr lang="en-GR" sz="1400" dirty="0">
                <a:solidFill>
                  <a:schemeClr val="bg1"/>
                </a:solidFill>
                <a:effectLst>
                  <a:outerShdw blurRad="50800" dist="38100" dir="2700000" algn="tl" rotWithShape="0">
                    <a:prstClr val="black">
                      <a:alpha val="40000"/>
                    </a:prstClr>
                  </a:outerShdw>
                </a:effectLst>
              </a:rPr>
              <a:t>Detect to engage sequence</a:t>
            </a:r>
          </a:p>
          <a:p>
            <a:pPr marL="421200" lvl="1" indent="-214313">
              <a:buFont typeface="Courier New" panose="02070309020205020404" pitchFamily="49" charset="0"/>
              <a:buChar char="o"/>
            </a:pPr>
            <a:r>
              <a:rPr lang="en-GR" sz="1400" dirty="0">
                <a:solidFill>
                  <a:schemeClr val="bg1"/>
                </a:solidFill>
                <a:effectLst>
                  <a:outerShdw blurRad="50800" dist="38100" dir="2700000" algn="tl" rotWithShape="0">
                    <a:prstClr val="black">
                      <a:alpha val="40000"/>
                    </a:prstClr>
                  </a:outerShdw>
                </a:effectLst>
              </a:rPr>
              <a:t>Fire control operation phases</a:t>
            </a:r>
          </a:p>
          <a:p>
            <a:pPr algn="ctr"/>
            <a:endParaRPr lang="en-GR" sz="1400" dirty="0">
              <a:solidFill>
                <a:schemeClr val="bg1"/>
              </a:solidFill>
              <a:effectLst>
                <a:outerShdw blurRad="50800" dist="38100" dir="2700000" algn="tl" rotWithShape="0">
                  <a:prstClr val="black">
                    <a:alpha val="40000"/>
                  </a:prstClr>
                </a:outerShdw>
              </a:effectLst>
            </a:endParaRPr>
          </a:p>
        </p:txBody>
      </p:sp>
      <p:pic>
        <p:nvPicPr>
          <p:cNvPr id="6" name="Picture 5">
            <a:extLst>
              <a:ext uri="{FF2B5EF4-FFF2-40B4-BE49-F238E27FC236}">
                <a16:creationId xmlns:a16="http://schemas.microsoft.com/office/drawing/2014/main" id="{75A9968E-CE83-0962-DA68-3F0753197153}"/>
              </a:ext>
            </a:extLst>
          </p:cNvPr>
          <p:cNvPicPr>
            <a:picLocks noChangeAspect="1"/>
          </p:cNvPicPr>
          <p:nvPr/>
        </p:nvPicPr>
        <p:blipFill>
          <a:blip r:embed="rId4"/>
          <a:stretch>
            <a:fillRect/>
          </a:stretch>
        </p:blipFill>
        <p:spPr>
          <a:xfrm>
            <a:off x="3987447" y="2250786"/>
            <a:ext cx="2119376" cy="968551"/>
          </a:xfrm>
          <a:prstGeom prst="rect">
            <a:avLst/>
          </a:prstGeom>
          <a:scene3d>
            <a:camera prst="orthographicFront">
              <a:rot lat="1740000" lon="3000000" rev="0"/>
            </a:camera>
            <a:lightRig rig="threePt" dir="t"/>
          </a:scene3d>
        </p:spPr>
      </p:pic>
    </p:spTree>
    <p:extLst>
      <p:ext uri="{BB962C8B-B14F-4D97-AF65-F5344CB8AC3E}">
        <p14:creationId xmlns:p14="http://schemas.microsoft.com/office/powerpoint/2010/main" val="126174308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981201" y="1231902"/>
            <a:ext cx="3008313" cy="482600"/>
          </a:xfrm>
        </p:spPr>
        <p:txBody>
          <a:bodyPr>
            <a:normAutofit fontScale="90000"/>
          </a:bodyPr>
          <a:lstStyle/>
          <a:p>
            <a:r>
              <a:rPr lang="en-US" dirty="0"/>
              <a:t>Rifled </a:t>
            </a:r>
            <a:r>
              <a:rPr lang="en-US" dirty="0" err="1"/>
              <a:t>vs</a:t>
            </a:r>
            <a:r>
              <a:rPr lang="en-US" dirty="0"/>
              <a:t> smooth bore</a:t>
            </a:r>
          </a:p>
        </p:txBody>
      </p:sp>
      <p:sp>
        <p:nvSpPr>
          <p:cNvPr id="16" name="TextBox 15"/>
          <p:cNvSpPr txBox="1"/>
          <p:nvPr/>
        </p:nvSpPr>
        <p:spPr>
          <a:xfrm>
            <a:off x="5122332" y="6278014"/>
            <a:ext cx="5111750" cy="461665"/>
          </a:xfrm>
          <a:prstGeom prst="rect">
            <a:avLst/>
          </a:prstGeom>
          <a:noFill/>
        </p:spPr>
        <p:txBody>
          <a:bodyPr wrap="square" rtlCol="0">
            <a:spAutoFit/>
          </a:bodyPr>
          <a:lstStyle/>
          <a:p>
            <a:r>
              <a:rPr lang="el-GR" sz="1200" i="1" dirty="0"/>
              <a:t>Ραβδώσεις κοίλου κάννης 105</a:t>
            </a:r>
            <a:r>
              <a:rPr lang="en-US" sz="1200" i="1" dirty="0"/>
              <a:t>mm </a:t>
            </a:r>
            <a:r>
              <a:rPr lang="el-GR" sz="1200" i="1" dirty="0"/>
              <a:t>ενός </a:t>
            </a:r>
            <a:r>
              <a:rPr lang="en-US" sz="1200" i="1" dirty="0"/>
              <a:t>Royal Ordnance L7 </a:t>
            </a:r>
            <a:r>
              <a:rPr lang="el-GR" sz="1200" i="1" dirty="0"/>
              <a:t>άρματος μάχης</a:t>
            </a:r>
            <a:r>
              <a:rPr lang="en-US" sz="1200" i="1" dirty="0"/>
              <a:t>, </a:t>
            </a:r>
            <a:r>
              <a:rPr lang="el-GR" sz="1200" i="1" dirty="0"/>
              <a:t>από τα εκθέματα του </a:t>
            </a:r>
            <a:r>
              <a:rPr lang="en-US" sz="1200" i="1" dirty="0" err="1"/>
              <a:t>Deutsches</a:t>
            </a:r>
            <a:r>
              <a:rPr lang="en-US" sz="1200" i="1" dirty="0"/>
              <a:t> </a:t>
            </a:r>
            <a:r>
              <a:rPr lang="en-US" sz="1200" i="1" dirty="0" err="1"/>
              <a:t>Panzermuseum</a:t>
            </a:r>
            <a:r>
              <a:rPr lang="en-US" sz="1200" i="1" dirty="0"/>
              <a:t> Munster, Germany</a:t>
            </a:r>
          </a:p>
        </p:txBody>
      </p:sp>
      <p:pic>
        <p:nvPicPr>
          <p:cNvPr id="35" name="Picture 34" descr="105mm_tank_gun_Rifling.jpg"/>
          <p:cNvPicPr>
            <a:picLocks noChangeAspect="1"/>
          </p:cNvPicPr>
          <p:nvPr/>
        </p:nvPicPr>
        <p:blipFill rotWithShape="1">
          <a:blip r:embed="rId2">
            <a:extLst>
              <a:ext uri="{28A0092B-C50C-407E-A947-70E740481C1C}">
                <a14:useLocalDpi xmlns:a14="http://schemas.microsoft.com/office/drawing/2010/main" val="0"/>
              </a:ext>
            </a:extLst>
          </a:blip>
          <a:srcRect t="5632"/>
          <a:stretch/>
        </p:blipFill>
        <p:spPr>
          <a:xfrm>
            <a:off x="5122333" y="1426625"/>
            <a:ext cx="5088467" cy="4801881"/>
          </a:xfrm>
          <a:prstGeom prst="rect">
            <a:avLst/>
          </a:prstGeom>
        </p:spPr>
      </p:pic>
      <p:sp>
        <p:nvSpPr>
          <p:cNvPr id="7" name="Title 1"/>
          <p:cNvSpPr txBox="1">
            <a:spLocks/>
          </p:cNvSpPr>
          <p:nvPr/>
        </p:nvSpPr>
        <p:spPr>
          <a:xfrm>
            <a:off x="1981200" y="274638"/>
            <a:ext cx="8229600" cy="1143000"/>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2000" b="1" kern="1200">
                <a:solidFill>
                  <a:schemeClr val="tx1"/>
                </a:solidFill>
                <a:latin typeface="+mj-lt"/>
                <a:ea typeface="+mj-ea"/>
                <a:cs typeface="+mj-cs"/>
              </a:defRPr>
            </a:lvl1pPr>
          </a:lstStyle>
          <a:p>
            <a:pPr algn="ctr"/>
            <a:r>
              <a:rPr lang="en-US" sz="4400" b="0" dirty="0"/>
              <a:t>Rifling</a:t>
            </a:r>
          </a:p>
        </p:txBody>
      </p:sp>
      <p:pic>
        <p:nvPicPr>
          <p:cNvPr id="8" name="Picture 7" descr="bores.jpg"/>
          <p:cNvPicPr>
            <a:picLocks noChangeAspect="1"/>
          </p:cNvPicPr>
          <p:nvPr/>
        </p:nvPicPr>
        <p:blipFill rotWithShape="1">
          <a:blip r:embed="rId3">
            <a:extLst>
              <a:ext uri="{28A0092B-C50C-407E-A947-70E740481C1C}">
                <a14:useLocalDpi xmlns:a14="http://schemas.microsoft.com/office/drawing/2010/main" val="0"/>
              </a:ext>
            </a:extLst>
          </a:blip>
          <a:srcRect r="28779"/>
          <a:stretch/>
        </p:blipFill>
        <p:spPr>
          <a:xfrm>
            <a:off x="1849001" y="1816102"/>
            <a:ext cx="3140512" cy="2730498"/>
          </a:xfrm>
          <a:prstGeom prst="rect">
            <a:avLst/>
          </a:prstGeom>
        </p:spPr>
      </p:pic>
    </p:spTree>
    <p:extLst>
      <p:ext uri="{BB962C8B-B14F-4D97-AF65-F5344CB8AC3E}">
        <p14:creationId xmlns:p14="http://schemas.microsoft.com/office/powerpoint/2010/main" val="176209394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rapezoid 17"/>
          <p:cNvSpPr/>
          <p:nvPr/>
        </p:nvSpPr>
        <p:spPr>
          <a:xfrm rot="5400000">
            <a:off x="5667368" y="1387859"/>
            <a:ext cx="863998" cy="8222869"/>
          </a:xfrm>
          <a:prstGeom prst="trapezoid">
            <a:avLst/>
          </a:prstGeom>
          <a:solidFill>
            <a:schemeClr val="bg1">
              <a:lumMod val="5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a:t>Generic Tube Wear Chart</a:t>
            </a:r>
          </a:p>
        </p:txBody>
      </p:sp>
      <p:sp>
        <p:nvSpPr>
          <p:cNvPr id="17" name="Trapezoid 16"/>
          <p:cNvSpPr/>
          <p:nvPr/>
        </p:nvSpPr>
        <p:spPr>
          <a:xfrm rot="5400000">
            <a:off x="5715000" y="1384301"/>
            <a:ext cx="762000" cy="8229602"/>
          </a:xfrm>
          <a:prstGeom prst="trapezoid">
            <a:avLst/>
          </a:prstGeom>
          <a:solidFill>
            <a:schemeClr val="bg1">
              <a:lumMod val="7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Trapezoid 19"/>
          <p:cNvSpPr/>
          <p:nvPr/>
        </p:nvSpPr>
        <p:spPr>
          <a:xfrm rot="5400000">
            <a:off x="3393870" y="5309174"/>
            <a:ext cx="212823" cy="365126"/>
          </a:xfrm>
          <a:prstGeom prst="trapezoid">
            <a:avLst>
              <a:gd name="adj" fmla="val 8564"/>
            </a:avLst>
          </a:prstGeom>
          <a:solidFill>
            <a:srgbClr val="FFFFFF"/>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Rectangle 20"/>
          <p:cNvSpPr/>
          <p:nvPr/>
        </p:nvSpPr>
        <p:spPr>
          <a:xfrm>
            <a:off x="3644896" y="5401738"/>
            <a:ext cx="241305" cy="180000"/>
          </a:xfrm>
          <a:prstGeom prst="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Rectangle 21"/>
          <p:cNvSpPr/>
          <p:nvPr/>
        </p:nvSpPr>
        <p:spPr>
          <a:xfrm>
            <a:off x="3873499" y="5401733"/>
            <a:ext cx="107999" cy="179997"/>
          </a:xfrm>
          <a:prstGeom prst="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Rectangle 22"/>
          <p:cNvSpPr/>
          <p:nvPr/>
        </p:nvSpPr>
        <p:spPr>
          <a:xfrm>
            <a:off x="3981498" y="5401739"/>
            <a:ext cx="6229305" cy="179997"/>
          </a:xfrm>
          <a:prstGeom prst="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5" name="Straight Connector 24"/>
          <p:cNvCxnSpPr>
            <a:stCxn id="23" idx="1"/>
          </p:cNvCxnSpPr>
          <p:nvPr/>
        </p:nvCxnSpPr>
        <p:spPr>
          <a:xfrm flipV="1">
            <a:off x="3981497" y="5401739"/>
            <a:ext cx="929170" cy="89999"/>
          </a:xfrm>
          <a:prstGeom prst="line">
            <a:avLst/>
          </a:prstGeom>
          <a:ln w="635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26" name="Straight Connector 25"/>
          <p:cNvCxnSpPr/>
          <p:nvPr/>
        </p:nvCxnSpPr>
        <p:spPr>
          <a:xfrm flipV="1">
            <a:off x="3981497" y="5401733"/>
            <a:ext cx="1539828" cy="152407"/>
          </a:xfrm>
          <a:prstGeom prst="line">
            <a:avLst/>
          </a:prstGeom>
          <a:ln w="635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28" name="Straight Connector 27"/>
          <p:cNvCxnSpPr/>
          <p:nvPr/>
        </p:nvCxnSpPr>
        <p:spPr>
          <a:xfrm flipV="1">
            <a:off x="4219623" y="5401732"/>
            <a:ext cx="1797003" cy="180004"/>
          </a:xfrm>
          <a:prstGeom prst="line">
            <a:avLst/>
          </a:prstGeom>
          <a:ln w="635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30" name="Straight Connector 29"/>
          <p:cNvCxnSpPr/>
          <p:nvPr/>
        </p:nvCxnSpPr>
        <p:spPr>
          <a:xfrm flipV="1">
            <a:off x="4683172" y="5401732"/>
            <a:ext cx="1793828" cy="179998"/>
          </a:xfrm>
          <a:prstGeom prst="line">
            <a:avLst/>
          </a:prstGeom>
          <a:ln w="635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32" name="Straight Connector 31"/>
          <p:cNvCxnSpPr/>
          <p:nvPr/>
        </p:nvCxnSpPr>
        <p:spPr>
          <a:xfrm flipV="1">
            <a:off x="5119711" y="5401731"/>
            <a:ext cx="1793828" cy="179998"/>
          </a:xfrm>
          <a:prstGeom prst="line">
            <a:avLst/>
          </a:prstGeom>
          <a:ln w="635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33" name="Straight Connector 32"/>
          <p:cNvCxnSpPr/>
          <p:nvPr/>
        </p:nvCxnSpPr>
        <p:spPr>
          <a:xfrm flipV="1">
            <a:off x="5521325" y="5401731"/>
            <a:ext cx="1793828" cy="179998"/>
          </a:xfrm>
          <a:prstGeom prst="line">
            <a:avLst/>
          </a:prstGeom>
          <a:ln w="635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34" name="Straight Connector 33"/>
          <p:cNvCxnSpPr/>
          <p:nvPr/>
        </p:nvCxnSpPr>
        <p:spPr>
          <a:xfrm flipV="1">
            <a:off x="5976961" y="5401731"/>
            <a:ext cx="1793828" cy="179998"/>
          </a:xfrm>
          <a:prstGeom prst="line">
            <a:avLst/>
          </a:prstGeom>
          <a:ln w="635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35" name="Straight Connector 34"/>
          <p:cNvCxnSpPr/>
          <p:nvPr/>
        </p:nvCxnSpPr>
        <p:spPr>
          <a:xfrm flipV="1">
            <a:off x="6389711" y="5404992"/>
            <a:ext cx="1793828" cy="179998"/>
          </a:xfrm>
          <a:prstGeom prst="line">
            <a:avLst/>
          </a:prstGeom>
          <a:ln w="635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36" name="Straight Connector 35"/>
          <p:cNvCxnSpPr/>
          <p:nvPr/>
        </p:nvCxnSpPr>
        <p:spPr>
          <a:xfrm flipV="1">
            <a:off x="6977086" y="5404992"/>
            <a:ext cx="1793828" cy="179998"/>
          </a:xfrm>
          <a:prstGeom prst="line">
            <a:avLst/>
          </a:prstGeom>
          <a:ln w="635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37" name="Straight Connector 36"/>
          <p:cNvCxnSpPr/>
          <p:nvPr/>
        </p:nvCxnSpPr>
        <p:spPr>
          <a:xfrm flipV="1">
            <a:off x="7450161" y="5404992"/>
            <a:ext cx="1793828" cy="179998"/>
          </a:xfrm>
          <a:prstGeom prst="line">
            <a:avLst/>
          </a:prstGeom>
          <a:ln w="635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38" name="Straight Connector 37"/>
          <p:cNvCxnSpPr/>
          <p:nvPr/>
        </p:nvCxnSpPr>
        <p:spPr>
          <a:xfrm flipV="1">
            <a:off x="7964511" y="5401731"/>
            <a:ext cx="1793828" cy="179998"/>
          </a:xfrm>
          <a:prstGeom prst="line">
            <a:avLst/>
          </a:prstGeom>
          <a:ln w="635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39" name="Straight Connector 38"/>
          <p:cNvCxnSpPr/>
          <p:nvPr/>
        </p:nvCxnSpPr>
        <p:spPr>
          <a:xfrm flipV="1">
            <a:off x="8416974" y="5404992"/>
            <a:ext cx="1793828" cy="179998"/>
          </a:xfrm>
          <a:prstGeom prst="line">
            <a:avLst/>
          </a:prstGeom>
          <a:ln w="635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53" name="Straight Arrow Connector 52"/>
          <p:cNvCxnSpPr/>
          <p:nvPr/>
        </p:nvCxnSpPr>
        <p:spPr>
          <a:xfrm>
            <a:off x="3406800" y="3598330"/>
            <a:ext cx="6804000" cy="0"/>
          </a:xfrm>
          <a:prstGeom prst="straightConnector1">
            <a:avLst/>
          </a:prstGeom>
          <a:ln w="19050" cmpd="sng">
            <a:solidFill>
              <a:srgbClr val="000000"/>
            </a:solidFill>
            <a:prstDash val="dash"/>
            <a:headEnd type="none"/>
            <a:tailEnd type="none"/>
          </a:ln>
          <a:effectLst>
            <a:outerShdw blurRad="76200" dir="13500000" sy="23000" kx="1200000" algn="br" rotWithShape="0">
              <a:prstClr val="black">
                <a:alpha val="20000"/>
              </a:prstClr>
            </a:outerShdw>
          </a:effectLst>
        </p:spPr>
        <p:style>
          <a:lnRef idx="2">
            <a:schemeClr val="accent1"/>
          </a:lnRef>
          <a:fillRef idx="0">
            <a:schemeClr val="accent1"/>
          </a:fillRef>
          <a:effectRef idx="1">
            <a:schemeClr val="accent1"/>
          </a:effectRef>
          <a:fontRef idx="minor">
            <a:schemeClr val="tx1"/>
          </a:fontRef>
        </p:style>
      </p:cxnSp>
      <p:cxnSp>
        <p:nvCxnSpPr>
          <p:cNvPr id="54" name="Straight Arrow Connector 53"/>
          <p:cNvCxnSpPr/>
          <p:nvPr/>
        </p:nvCxnSpPr>
        <p:spPr>
          <a:xfrm>
            <a:off x="3423728" y="3852334"/>
            <a:ext cx="6804000" cy="0"/>
          </a:xfrm>
          <a:prstGeom prst="straightConnector1">
            <a:avLst/>
          </a:prstGeom>
          <a:ln w="19050" cmpd="sng">
            <a:solidFill>
              <a:srgbClr val="000000"/>
            </a:solidFill>
            <a:prstDash val="dash"/>
            <a:headEnd type="none"/>
            <a:tailEnd type="none"/>
          </a:ln>
          <a:effectLst>
            <a:outerShdw blurRad="76200" dir="13500000" sy="23000" kx="1200000" algn="br" rotWithShape="0">
              <a:prstClr val="black">
                <a:alpha val="20000"/>
              </a:prstClr>
            </a:outerShdw>
          </a:effectLst>
        </p:spPr>
        <p:style>
          <a:lnRef idx="2">
            <a:schemeClr val="accent1"/>
          </a:lnRef>
          <a:fillRef idx="0">
            <a:schemeClr val="accent1"/>
          </a:fillRef>
          <a:effectRef idx="1">
            <a:schemeClr val="accent1"/>
          </a:effectRef>
          <a:fontRef idx="minor">
            <a:schemeClr val="tx1"/>
          </a:fontRef>
        </p:style>
      </p:cxnSp>
      <p:sp>
        <p:nvSpPr>
          <p:cNvPr id="55" name="TextBox 54"/>
          <p:cNvSpPr txBox="1"/>
          <p:nvPr/>
        </p:nvSpPr>
        <p:spPr>
          <a:xfrm>
            <a:off x="1667933" y="3376769"/>
            <a:ext cx="1652961" cy="646331"/>
          </a:xfrm>
          <a:prstGeom prst="rect">
            <a:avLst/>
          </a:prstGeom>
          <a:noFill/>
        </p:spPr>
        <p:txBody>
          <a:bodyPr wrap="square" rtlCol="0">
            <a:spAutoFit/>
          </a:bodyPr>
          <a:lstStyle/>
          <a:p>
            <a:r>
              <a:rPr lang="en-US" sz="1200" dirty="0"/>
              <a:t>Bore Diameter limits for new tube/liner replacement</a:t>
            </a:r>
          </a:p>
        </p:txBody>
      </p:sp>
      <p:sp>
        <p:nvSpPr>
          <p:cNvPr id="56" name="TextBox 55"/>
          <p:cNvSpPr txBox="1"/>
          <p:nvPr/>
        </p:nvSpPr>
        <p:spPr>
          <a:xfrm>
            <a:off x="9243989" y="2627532"/>
            <a:ext cx="965920" cy="461665"/>
          </a:xfrm>
          <a:prstGeom prst="rect">
            <a:avLst/>
          </a:prstGeom>
          <a:noFill/>
        </p:spPr>
        <p:txBody>
          <a:bodyPr wrap="square" rtlCol="0">
            <a:spAutoFit/>
          </a:bodyPr>
          <a:lstStyle/>
          <a:p>
            <a:r>
              <a:rPr lang="en-US" sz="1200" dirty="0"/>
              <a:t>Muzzle wear</a:t>
            </a:r>
          </a:p>
        </p:txBody>
      </p:sp>
      <p:grpSp>
        <p:nvGrpSpPr>
          <p:cNvPr id="9" name="Group 8">
            <a:extLst>
              <a:ext uri="{FF2B5EF4-FFF2-40B4-BE49-F238E27FC236}">
                <a16:creationId xmlns:a16="http://schemas.microsoft.com/office/drawing/2014/main" id="{156333E0-FE58-4F46-9CFA-340D74891617}"/>
              </a:ext>
            </a:extLst>
          </p:cNvPr>
          <p:cNvGrpSpPr/>
          <p:nvPr/>
        </p:nvGrpSpPr>
        <p:grpSpPr>
          <a:xfrm>
            <a:off x="2322348" y="1417638"/>
            <a:ext cx="7956189" cy="3331132"/>
            <a:chOff x="798347" y="1417638"/>
            <a:chExt cx="7956189" cy="3331132"/>
          </a:xfrm>
        </p:grpSpPr>
        <p:sp>
          <p:nvSpPr>
            <p:cNvPr id="51" name="TextBox 50"/>
            <p:cNvSpPr txBox="1"/>
            <p:nvPr/>
          </p:nvSpPr>
          <p:spPr>
            <a:xfrm>
              <a:off x="798347" y="1417638"/>
              <a:ext cx="1092200" cy="276999"/>
            </a:xfrm>
            <a:prstGeom prst="rect">
              <a:avLst/>
            </a:prstGeom>
            <a:noFill/>
          </p:spPr>
          <p:txBody>
            <a:bodyPr wrap="square" rtlCol="0">
              <a:spAutoFit/>
            </a:bodyPr>
            <a:lstStyle/>
            <a:p>
              <a:r>
                <a:rPr lang="en-US" sz="1200" dirty="0"/>
                <a:t>Bore Diameter</a:t>
              </a:r>
            </a:p>
          </p:txBody>
        </p:sp>
        <p:sp>
          <p:nvSpPr>
            <p:cNvPr id="52" name="TextBox 51"/>
            <p:cNvSpPr txBox="1"/>
            <p:nvPr/>
          </p:nvSpPr>
          <p:spPr>
            <a:xfrm>
              <a:off x="7518401" y="4471771"/>
              <a:ext cx="1202261" cy="276999"/>
            </a:xfrm>
            <a:prstGeom prst="rect">
              <a:avLst/>
            </a:prstGeom>
            <a:noFill/>
          </p:spPr>
          <p:txBody>
            <a:bodyPr wrap="square" rtlCol="0">
              <a:spAutoFit/>
            </a:bodyPr>
            <a:lstStyle/>
            <a:p>
              <a:r>
                <a:rPr lang="en-US" sz="1200" dirty="0"/>
                <a:t>Distance from 0</a:t>
              </a:r>
            </a:p>
          </p:txBody>
        </p:sp>
        <p:grpSp>
          <p:nvGrpSpPr>
            <p:cNvPr id="8" name="Group 7">
              <a:extLst>
                <a:ext uri="{FF2B5EF4-FFF2-40B4-BE49-F238E27FC236}">
                  <a16:creationId xmlns:a16="http://schemas.microsoft.com/office/drawing/2014/main" id="{98E52D2D-DB81-D94D-956E-CC4F07F8615B}"/>
                </a:ext>
              </a:extLst>
            </p:cNvPr>
            <p:cNvGrpSpPr/>
            <p:nvPr/>
          </p:nvGrpSpPr>
          <p:grpSpPr>
            <a:xfrm>
              <a:off x="1879576" y="1625600"/>
              <a:ext cx="6874960" cy="2734734"/>
              <a:chOff x="1879576" y="1625600"/>
              <a:chExt cx="6874960" cy="2734734"/>
            </a:xfrm>
          </p:grpSpPr>
          <p:grpSp>
            <p:nvGrpSpPr>
              <p:cNvPr id="3" name="Group 2">
                <a:extLst>
                  <a:ext uri="{FF2B5EF4-FFF2-40B4-BE49-F238E27FC236}">
                    <a16:creationId xmlns:a16="http://schemas.microsoft.com/office/drawing/2014/main" id="{DB2C1E18-7B3C-704B-8702-DF0CFB94C344}"/>
                  </a:ext>
                </a:extLst>
              </p:cNvPr>
              <p:cNvGrpSpPr/>
              <p:nvPr/>
            </p:nvGrpSpPr>
            <p:grpSpPr>
              <a:xfrm>
                <a:off x="1879576" y="1625600"/>
                <a:ext cx="6874960" cy="2734734"/>
                <a:chOff x="1879576" y="1625600"/>
                <a:chExt cx="6874960" cy="2734734"/>
              </a:xfrm>
            </p:grpSpPr>
            <p:grpSp>
              <p:nvGrpSpPr>
                <p:cNvPr id="47" name="Group 46"/>
                <p:cNvGrpSpPr/>
                <p:nvPr/>
              </p:nvGrpSpPr>
              <p:grpSpPr>
                <a:xfrm>
                  <a:off x="1879576" y="1625600"/>
                  <a:ext cx="6814971" cy="2734734"/>
                  <a:chOff x="2490720" y="1625600"/>
                  <a:chExt cx="6203129" cy="2734734"/>
                </a:xfrm>
                <a:effectLst>
                  <a:outerShdw blurRad="76200" dir="13500000" sy="23000" kx="1200000" algn="br" rotWithShape="0">
                    <a:prstClr val="black">
                      <a:alpha val="20000"/>
                    </a:prstClr>
                  </a:outerShdw>
                </a:effectLst>
              </p:grpSpPr>
              <p:cxnSp>
                <p:nvCxnSpPr>
                  <p:cNvPr id="5" name="Straight Arrow Connector 4"/>
                  <p:cNvCxnSpPr/>
                  <p:nvPr/>
                </p:nvCxnSpPr>
                <p:spPr>
                  <a:xfrm flipH="1" flipV="1">
                    <a:off x="2490720" y="1625600"/>
                    <a:ext cx="15414" cy="2734734"/>
                  </a:xfrm>
                  <a:prstGeom prst="straightConnector1">
                    <a:avLst/>
                  </a:prstGeom>
                  <a:ln w="19050" cmpd="sng">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6" name="Straight Arrow Connector 5"/>
                  <p:cNvCxnSpPr/>
                  <p:nvPr/>
                </p:nvCxnSpPr>
                <p:spPr>
                  <a:xfrm>
                    <a:off x="2500706" y="4360334"/>
                    <a:ext cx="6193143" cy="0"/>
                  </a:xfrm>
                  <a:prstGeom prst="straightConnector1">
                    <a:avLst/>
                  </a:prstGeom>
                  <a:ln w="19050" cmpd="sng">
                    <a:solidFill>
                      <a:srgbClr val="000000"/>
                    </a:solidFill>
                    <a:tailEnd type="arrow"/>
                  </a:ln>
                  <a:effectLst>
                    <a:outerShdw blurRad="76200" dir="13500000" sy="23000" kx="1200000" algn="br" rotWithShape="0">
                      <a:prstClr val="black">
                        <a:alpha val="20000"/>
                      </a:prstClr>
                    </a:outerShdw>
                  </a:effectLst>
                </p:spPr>
                <p:style>
                  <a:lnRef idx="2">
                    <a:schemeClr val="accent1"/>
                  </a:lnRef>
                  <a:fillRef idx="0">
                    <a:schemeClr val="accent1"/>
                  </a:fillRef>
                  <a:effectRef idx="1">
                    <a:schemeClr val="accent1"/>
                  </a:effectRef>
                  <a:fontRef idx="minor">
                    <a:schemeClr val="tx1"/>
                  </a:fontRef>
                </p:style>
              </p:cxnSp>
            </p:grpSp>
            <p:sp>
              <p:nvSpPr>
                <p:cNvPr id="7" name="Freeform 6"/>
                <p:cNvSpPr/>
                <p:nvPr/>
              </p:nvSpPr>
              <p:spPr>
                <a:xfrm rot="21313464">
                  <a:off x="1964246" y="1989651"/>
                  <a:ext cx="6790290" cy="1838576"/>
                </a:xfrm>
                <a:custGeom>
                  <a:avLst/>
                  <a:gdLst>
                    <a:gd name="connsiteX0" fmla="*/ 0 w 6163733"/>
                    <a:gd name="connsiteY0" fmla="*/ 0 h 2094958"/>
                    <a:gd name="connsiteX1" fmla="*/ 897466 w 6163733"/>
                    <a:gd name="connsiteY1" fmla="*/ 1608667 h 2094958"/>
                    <a:gd name="connsiteX2" fmla="*/ 4123266 w 6163733"/>
                    <a:gd name="connsiteY2" fmla="*/ 2091267 h 2094958"/>
                    <a:gd name="connsiteX3" fmla="*/ 6163733 w 6163733"/>
                    <a:gd name="connsiteY3" fmla="*/ 1422400 h 2094958"/>
                    <a:gd name="connsiteX4" fmla="*/ 6163733 w 6163733"/>
                    <a:gd name="connsiteY4" fmla="*/ 1422400 h 20949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63733" h="2094958">
                      <a:moveTo>
                        <a:pt x="0" y="0"/>
                      </a:moveTo>
                      <a:cubicBezTo>
                        <a:pt x="105127" y="630061"/>
                        <a:pt x="210255" y="1260123"/>
                        <a:pt x="897466" y="1608667"/>
                      </a:cubicBezTo>
                      <a:cubicBezTo>
                        <a:pt x="1584677" y="1957211"/>
                        <a:pt x="3245555" y="2122312"/>
                        <a:pt x="4123266" y="2091267"/>
                      </a:cubicBezTo>
                      <a:cubicBezTo>
                        <a:pt x="5000977" y="2060223"/>
                        <a:pt x="6163733" y="1422400"/>
                        <a:pt x="6163733" y="1422400"/>
                      </a:cubicBezTo>
                      <a:lnTo>
                        <a:pt x="6163733" y="1422400"/>
                      </a:lnTo>
                    </a:path>
                  </a:pathLst>
                </a:custGeom>
                <a:ln>
                  <a:solidFill>
                    <a:srgbClr val="FF0000"/>
                  </a:solidFill>
                </a:ln>
                <a:effectLst>
                  <a:outerShdw blurRad="76200" dir="13500000" sy="23000" kx="1200000" algn="br" rotWithShape="0">
                    <a:prstClr val="black">
                      <a:alpha val="20000"/>
                    </a:prstClr>
                  </a:outerShdw>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srgbClr val="FF0000"/>
                    </a:solidFill>
                  </a:endParaRPr>
                </a:p>
              </p:txBody>
            </p:sp>
          </p:grpSp>
          <p:sp>
            <p:nvSpPr>
              <p:cNvPr id="58" name="Freeform 57"/>
              <p:cNvSpPr/>
              <p:nvPr/>
            </p:nvSpPr>
            <p:spPr>
              <a:xfrm>
                <a:off x="1888067" y="3623733"/>
                <a:ext cx="6756400" cy="187704"/>
              </a:xfrm>
              <a:custGeom>
                <a:avLst/>
                <a:gdLst>
                  <a:gd name="connsiteX0" fmla="*/ 0 w 6756400"/>
                  <a:gd name="connsiteY0" fmla="*/ 0 h 187704"/>
                  <a:gd name="connsiteX1" fmla="*/ 1947333 w 6756400"/>
                  <a:gd name="connsiteY1" fmla="*/ 160867 h 187704"/>
                  <a:gd name="connsiteX2" fmla="*/ 5799666 w 6756400"/>
                  <a:gd name="connsiteY2" fmla="*/ 177800 h 187704"/>
                  <a:gd name="connsiteX3" fmla="*/ 6756400 w 6756400"/>
                  <a:gd name="connsiteY3" fmla="*/ 59267 h 187704"/>
                </a:gdLst>
                <a:ahLst/>
                <a:cxnLst>
                  <a:cxn ang="0">
                    <a:pos x="connsiteX0" y="connsiteY0"/>
                  </a:cxn>
                  <a:cxn ang="0">
                    <a:pos x="connsiteX1" y="connsiteY1"/>
                  </a:cxn>
                  <a:cxn ang="0">
                    <a:pos x="connsiteX2" y="connsiteY2"/>
                  </a:cxn>
                  <a:cxn ang="0">
                    <a:pos x="connsiteX3" y="connsiteY3"/>
                  </a:cxn>
                </a:cxnLst>
                <a:rect l="l" t="t" r="r" b="b"/>
                <a:pathLst>
                  <a:path w="6756400" h="187704">
                    <a:moveTo>
                      <a:pt x="0" y="0"/>
                    </a:moveTo>
                    <a:cubicBezTo>
                      <a:pt x="490361" y="65617"/>
                      <a:pt x="980722" y="131234"/>
                      <a:pt x="1947333" y="160867"/>
                    </a:cubicBezTo>
                    <a:cubicBezTo>
                      <a:pt x="2913944" y="190500"/>
                      <a:pt x="4998155" y="194733"/>
                      <a:pt x="5799666" y="177800"/>
                    </a:cubicBezTo>
                    <a:cubicBezTo>
                      <a:pt x="6601177" y="160867"/>
                      <a:pt x="6756400" y="59267"/>
                      <a:pt x="6756400" y="59267"/>
                    </a:cubicBezTo>
                  </a:path>
                </a:pathLst>
              </a:custGeom>
              <a:ln>
                <a:solidFill>
                  <a:srgbClr val="0000FF"/>
                </a:solidFill>
              </a:ln>
              <a:effectLst>
                <a:outerShdw blurRad="76200" dist="12700" dir="8100000" sy="-23000" kx="800400" algn="br" rotWithShape="0">
                  <a:prstClr val="black">
                    <a:alpha val="20000"/>
                  </a:prstClr>
                </a:outerShdw>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srgbClr val="0000FF"/>
                  </a:solidFill>
                </a:endParaRPr>
              </a:p>
            </p:txBody>
          </p:sp>
        </p:grpSp>
      </p:grpSp>
      <p:sp>
        <p:nvSpPr>
          <p:cNvPr id="57" name="Trapezoid 56"/>
          <p:cNvSpPr/>
          <p:nvPr/>
        </p:nvSpPr>
        <p:spPr>
          <a:xfrm rot="5400000">
            <a:off x="2510081" y="4823891"/>
            <a:ext cx="288000" cy="1333622"/>
          </a:xfrm>
          <a:prstGeom prst="trapezoid">
            <a:avLst>
              <a:gd name="adj" fmla="val 13781"/>
            </a:avLst>
          </a:prstGeom>
          <a:solidFill>
            <a:srgbClr val="FFFFFF"/>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5" name="Content Placeholder 3" descr="1_7.jpg"/>
          <p:cNvPicPr>
            <a:picLocks noChangeAspect="1"/>
          </p:cNvPicPr>
          <p:nvPr/>
        </p:nvPicPr>
        <p:blipFill rotWithShape="1">
          <a:blip r:embed="rId2">
            <a:alphaModFix/>
            <a:extLst>
              <a:ext uri="{BEBA8EAE-BF5A-486C-A8C5-ECC9F3942E4B}">
                <a14:imgProps xmlns:a14="http://schemas.microsoft.com/office/drawing/2010/main">
                  <a14:imgLayer r:embed="rId3">
                    <a14:imgEffect>
                      <a14:backgroundRemoval t="252" b="100000" l="23333" r="40500">
                        <a14:foregroundMark x1="43083" y1="61587" x2="43083" y2="61587"/>
                        <a14:foregroundMark x1="48417" y1="23048" x2="48417" y2="23048"/>
                        <a14:foregroundMark x1="33750" y1="19270" x2="33750" y2="19270"/>
                        <a14:foregroundMark x1="34917" y1="70025" x2="34917" y2="70025"/>
                        <a14:foregroundMark x1="14083" y1="52960" x2="14083" y2="52960"/>
                        <a14:foregroundMark x1="13167" y1="8438" x2="13167" y2="8438"/>
                        <a14:foregroundMark x1="13500" y1="4408" x2="13500" y2="4408"/>
                        <a14:foregroundMark x1="13500" y1="13980" x2="13500" y2="13980"/>
                        <a14:foregroundMark x1="31667" y1="5290" x2="31667" y2="5290"/>
                        <a14:foregroundMark x1="68083" y1="35264" x2="68083" y2="35264"/>
                        <a14:foregroundMark x1="65667" y1="29030" x2="65667" y2="29030"/>
                        <a14:foregroundMark x1="87417" y1="18640" x2="87417" y2="18640"/>
                        <a14:backgroundMark x1="12917" y1="25945" x2="12917" y2="25945"/>
                        <a14:backgroundMark x1="69250" y1="29030" x2="69250" y2="29030"/>
                      </a14:backgroundRemoval>
                    </a14:imgEffect>
                  </a14:imgLayer>
                </a14:imgProps>
              </a:ext>
              <a:ext uri="{28A0092B-C50C-407E-A947-70E740481C1C}">
                <a14:useLocalDpi xmlns:a14="http://schemas.microsoft.com/office/drawing/2010/main" val="0"/>
              </a:ext>
            </a:extLst>
          </a:blip>
          <a:srcRect l="22452" r="59530"/>
          <a:stretch/>
        </p:blipFill>
        <p:spPr>
          <a:xfrm rot="5400000">
            <a:off x="3106043" y="4512646"/>
            <a:ext cx="339990" cy="1945482"/>
          </a:xfrm>
          <a:prstGeom prst="rect">
            <a:avLst/>
          </a:prstGeom>
        </p:spPr>
      </p:pic>
      <p:sp>
        <p:nvSpPr>
          <p:cNvPr id="4" name="TextBox 3"/>
          <p:cNvSpPr txBox="1"/>
          <p:nvPr/>
        </p:nvSpPr>
        <p:spPr>
          <a:xfrm>
            <a:off x="5444067" y="2065868"/>
            <a:ext cx="3454400" cy="646331"/>
          </a:xfrm>
          <a:prstGeom prst="rect">
            <a:avLst/>
          </a:prstGeom>
          <a:noFill/>
        </p:spPr>
        <p:txBody>
          <a:bodyPr wrap="square" rtlCol="0">
            <a:spAutoFit/>
          </a:bodyPr>
          <a:lstStyle/>
          <a:p>
            <a:pPr marL="285750" indent="-285750">
              <a:buFontTx/>
              <a:buChar char="-"/>
            </a:pPr>
            <a:r>
              <a:rPr lang="en-US" b="1" dirty="0">
                <a:solidFill>
                  <a:srgbClr val="0432FF"/>
                </a:solidFill>
              </a:rPr>
              <a:t>New  Gun Barrel Wear Curve</a:t>
            </a:r>
          </a:p>
          <a:p>
            <a:pPr marL="285750" indent="-285750">
              <a:buFontTx/>
              <a:buChar char="-"/>
            </a:pPr>
            <a:r>
              <a:rPr lang="en-US" b="1" dirty="0">
                <a:solidFill>
                  <a:srgbClr val="FF0000"/>
                </a:solidFill>
              </a:rPr>
              <a:t>Used Gun Barrel Wear Curve</a:t>
            </a:r>
          </a:p>
        </p:txBody>
      </p:sp>
    </p:spTree>
    <p:extLst>
      <p:ext uri="{BB962C8B-B14F-4D97-AF65-F5344CB8AC3E}">
        <p14:creationId xmlns:p14="http://schemas.microsoft.com/office/powerpoint/2010/main" val="249022748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Conventional vs Built up</a:t>
            </a:r>
          </a:p>
        </p:txBody>
      </p:sp>
      <p:grpSp>
        <p:nvGrpSpPr>
          <p:cNvPr id="10" name="Group 9">
            <a:extLst>
              <a:ext uri="{FF2B5EF4-FFF2-40B4-BE49-F238E27FC236}">
                <a16:creationId xmlns:a16="http://schemas.microsoft.com/office/drawing/2014/main" id="{CCDFC979-718A-9F41-6945-24B6C59C8C09}"/>
              </a:ext>
            </a:extLst>
          </p:cNvPr>
          <p:cNvGrpSpPr/>
          <p:nvPr/>
        </p:nvGrpSpPr>
        <p:grpSpPr>
          <a:xfrm>
            <a:off x="6803159" y="959660"/>
            <a:ext cx="3635067" cy="2746552"/>
            <a:chOff x="6861000" y="1447806"/>
            <a:chExt cx="3635067" cy="2746552"/>
          </a:xfrm>
        </p:grpSpPr>
        <p:grpSp>
          <p:nvGrpSpPr>
            <p:cNvPr id="4" name="Group 3"/>
            <p:cNvGrpSpPr/>
            <p:nvPr/>
          </p:nvGrpSpPr>
          <p:grpSpPr>
            <a:xfrm>
              <a:off x="8044960" y="1756319"/>
              <a:ext cx="2146300" cy="2150167"/>
              <a:chOff x="6360087" y="1417638"/>
              <a:chExt cx="2146300" cy="2150167"/>
            </a:xfrm>
          </p:grpSpPr>
          <p:sp>
            <p:nvSpPr>
              <p:cNvPr id="5" name="Oval 4"/>
              <p:cNvSpPr/>
              <p:nvPr/>
            </p:nvSpPr>
            <p:spPr>
              <a:xfrm>
                <a:off x="6360087" y="1417638"/>
                <a:ext cx="2146300" cy="2150167"/>
              </a:xfrm>
              <a:prstGeom prst="ellipse">
                <a:avLst/>
              </a:prstGeom>
              <a:noFill/>
              <a:ln w="508000" cmpd="sng">
                <a:solidFill>
                  <a:srgbClr val="737373"/>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0000"/>
                  </a:solidFill>
                </a:endParaRPr>
              </a:p>
            </p:txBody>
          </p:sp>
          <p:sp>
            <p:nvSpPr>
              <p:cNvPr id="6" name="Oval 5"/>
              <p:cNvSpPr>
                <a:spLocks noChangeAspect="1"/>
              </p:cNvSpPr>
              <p:nvPr/>
            </p:nvSpPr>
            <p:spPr>
              <a:xfrm>
                <a:off x="6878356" y="1941637"/>
                <a:ext cx="1113993" cy="1116000"/>
              </a:xfrm>
              <a:prstGeom prst="ellipse">
                <a:avLst/>
              </a:prstGeom>
              <a:noFill/>
              <a:ln w="508000" cmpd="sng">
                <a:solidFill>
                  <a:srgbClr val="ACAEAE"/>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0000"/>
                  </a:solidFill>
                </a:endParaRPr>
              </a:p>
            </p:txBody>
          </p:sp>
        </p:grpSp>
        <p:sp>
          <p:nvSpPr>
            <p:cNvPr id="29" name="Oval 28"/>
            <p:cNvSpPr/>
            <p:nvPr/>
          </p:nvSpPr>
          <p:spPr>
            <a:xfrm>
              <a:off x="7730074" y="1447806"/>
              <a:ext cx="2765993" cy="2746552"/>
            </a:xfrm>
            <a:prstGeom prst="ellipse">
              <a:avLst/>
            </a:prstGeom>
            <a:noFill/>
            <a:ln w="127000" cmpd="sng">
              <a:solidFill>
                <a:srgbClr val="42424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0000"/>
                </a:solidFill>
              </a:endParaRPr>
            </a:p>
          </p:txBody>
        </p:sp>
        <p:sp>
          <p:nvSpPr>
            <p:cNvPr id="31" name="TextBox 30"/>
            <p:cNvSpPr txBox="1"/>
            <p:nvPr/>
          </p:nvSpPr>
          <p:spPr>
            <a:xfrm>
              <a:off x="6875226" y="2762990"/>
              <a:ext cx="660691" cy="307777"/>
            </a:xfrm>
            <a:prstGeom prst="rect">
              <a:avLst/>
            </a:prstGeom>
            <a:noFill/>
            <a:ln>
              <a:noFill/>
            </a:ln>
          </p:spPr>
          <p:txBody>
            <a:bodyPr wrap="square" rtlCol="0">
              <a:spAutoFit/>
            </a:bodyPr>
            <a:lstStyle/>
            <a:p>
              <a:r>
                <a:rPr lang="en-US" sz="1400" b="1" dirty="0">
                  <a:solidFill>
                    <a:srgbClr val="0000FF"/>
                  </a:solidFill>
                </a:rPr>
                <a:t>Liner</a:t>
              </a:r>
            </a:p>
          </p:txBody>
        </p:sp>
        <p:cxnSp>
          <p:nvCxnSpPr>
            <p:cNvPr id="32" name="Straight Arrow Connector 31"/>
            <p:cNvCxnSpPr/>
            <p:nvPr/>
          </p:nvCxnSpPr>
          <p:spPr>
            <a:xfrm>
              <a:off x="7467894" y="2930428"/>
              <a:ext cx="1285981" cy="1"/>
            </a:xfrm>
            <a:prstGeom prst="straightConnector1">
              <a:avLst/>
            </a:prstGeom>
            <a:ln>
              <a:solidFill>
                <a:srgbClr val="0000FF"/>
              </a:solidFill>
              <a:headEnd type="arrow"/>
              <a:tailEnd type="none"/>
            </a:ln>
          </p:spPr>
          <p:style>
            <a:lnRef idx="2">
              <a:schemeClr val="accent1"/>
            </a:lnRef>
            <a:fillRef idx="0">
              <a:schemeClr val="accent1"/>
            </a:fillRef>
            <a:effectRef idx="1">
              <a:schemeClr val="accent1"/>
            </a:effectRef>
            <a:fontRef idx="minor">
              <a:schemeClr val="tx1"/>
            </a:fontRef>
          </p:style>
        </p:cxnSp>
        <p:cxnSp>
          <p:nvCxnSpPr>
            <p:cNvPr id="34" name="Straight Arrow Connector 33"/>
            <p:cNvCxnSpPr/>
            <p:nvPr/>
          </p:nvCxnSpPr>
          <p:spPr>
            <a:xfrm>
              <a:off x="7467894" y="2561745"/>
              <a:ext cx="577067" cy="1"/>
            </a:xfrm>
            <a:prstGeom prst="straightConnector1">
              <a:avLst/>
            </a:prstGeom>
            <a:ln>
              <a:solidFill>
                <a:srgbClr val="FF0000"/>
              </a:solidFill>
              <a:headEnd type="arrow"/>
              <a:tailEnd type="none"/>
            </a:ln>
          </p:spPr>
          <p:style>
            <a:lnRef idx="2">
              <a:schemeClr val="accent1"/>
            </a:lnRef>
            <a:fillRef idx="0">
              <a:schemeClr val="accent1"/>
            </a:fillRef>
            <a:effectRef idx="1">
              <a:schemeClr val="accent1"/>
            </a:effectRef>
            <a:fontRef idx="minor">
              <a:schemeClr val="tx1"/>
            </a:fontRef>
          </p:style>
        </p:cxnSp>
        <p:sp>
          <p:nvSpPr>
            <p:cNvPr id="37" name="TextBox 36"/>
            <p:cNvSpPr txBox="1"/>
            <p:nvPr/>
          </p:nvSpPr>
          <p:spPr>
            <a:xfrm>
              <a:off x="6861000" y="2373988"/>
              <a:ext cx="818567" cy="307777"/>
            </a:xfrm>
            <a:prstGeom prst="rect">
              <a:avLst/>
            </a:prstGeom>
            <a:noFill/>
            <a:ln>
              <a:noFill/>
            </a:ln>
          </p:spPr>
          <p:txBody>
            <a:bodyPr wrap="square" rtlCol="0">
              <a:spAutoFit/>
            </a:bodyPr>
            <a:lstStyle/>
            <a:p>
              <a:r>
                <a:rPr lang="en-US" sz="1400" b="1" dirty="0">
                  <a:solidFill>
                    <a:srgbClr val="FF0000"/>
                  </a:solidFill>
                </a:rPr>
                <a:t>A tube</a:t>
              </a:r>
            </a:p>
          </p:txBody>
        </p:sp>
        <p:sp>
          <p:nvSpPr>
            <p:cNvPr id="38" name="TextBox 37"/>
            <p:cNvSpPr txBox="1"/>
            <p:nvPr/>
          </p:nvSpPr>
          <p:spPr>
            <a:xfrm>
              <a:off x="6874933" y="1972541"/>
              <a:ext cx="818567" cy="307777"/>
            </a:xfrm>
            <a:prstGeom prst="rect">
              <a:avLst/>
            </a:prstGeom>
            <a:noFill/>
            <a:ln>
              <a:noFill/>
            </a:ln>
          </p:spPr>
          <p:txBody>
            <a:bodyPr wrap="square" rtlCol="0">
              <a:spAutoFit/>
            </a:bodyPr>
            <a:lstStyle/>
            <a:p>
              <a:r>
                <a:rPr lang="en-US" sz="1400" b="1" dirty="0">
                  <a:solidFill>
                    <a:srgbClr val="21FF06"/>
                  </a:solidFill>
                </a:rPr>
                <a:t>Hoops</a:t>
              </a:r>
            </a:p>
          </p:txBody>
        </p:sp>
        <p:cxnSp>
          <p:nvCxnSpPr>
            <p:cNvPr id="42" name="Straight Arrow Connector 41"/>
            <p:cNvCxnSpPr/>
            <p:nvPr/>
          </p:nvCxnSpPr>
          <p:spPr>
            <a:xfrm>
              <a:off x="7467893" y="2163816"/>
              <a:ext cx="397640" cy="1"/>
            </a:xfrm>
            <a:prstGeom prst="straightConnector1">
              <a:avLst/>
            </a:prstGeom>
            <a:ln>
              <a:solidFill>
                <a:srgbClr val="21FF06"/>
              </a:solidFill>
              <a:headEnd type="arrow"/>
              <a:tailEnd type="none"/>
            </a:ln>
          </p:spPr>
          <p:style>
            <a:lnRef idx="2">
              <a:schemeClr val="accent1"/>
            </a:lnRef>
            <a:fillRef idx="0">
              <a:schemeClr val="accent1"/>
            </a:fillRef>
            <a:effectRef idx="1">
              <a:schemeClr val="accent1"/>
            </a:effectRef>
            <a:fontRef idx="minor">
              <a:schemeClr val="tx1"/>
            </a:fontRef>
          </p:style>
        </p:cxnSp>
      </p:grpSp>
      <p:grpSp>
        <p:nvGrpSpPr>
          <p:cNvPr id="56" name="Group 55"/>
          <p:cNvGrpSpPr/>
          <p:nvPr/>
        </p:nvGrpSpPr>
        <p:grpSpPr>
          <a:xfrm>
            <a:off x="8060584" y="4321844"/>
            <a:ext cx="2156120" cy="2171031"/>
            <a:chOff x="6515531" y="1756318"/>
            <a:chExt cx="2156120" cy="2171031"/>
          </a:xfrm>
        </p:grpSpPr>
        <p:grpSp>
          <p:nvGrpSpPr>
            <p:cNvPr id="57" name="Group 56"/>
            <p:cNvGrpSpPr/>
            <p:nvPr/>
          </p:nvGrpSpPr>
          <p:grpSpPr>
            <a:xfrm>
              <a:off x="6520960" y="1756318"/>
              <a:ext cx="2146300" cy="2150167"/>
              <a:chOff x="6360087" y="1417638"/>
              <a:chExt cx="2146300" cy="2150167"/>
            </a:xfrm>
          </p:grpSpPr>
          <p:sp>
            <p:nvSpPr>
              <p:cNvPr id="76" name="Oval 75"/>
              <p:cNvSpPr/>
              <p:nvPr/>
            </p:nvSpPr>
            <p:spPr>
              <a:xfrm>
                <a:off x="6360087" y="1417638"/>
                <a:ext cx="2146300" cy="2150167"/>
              </a:xfrm>
              <a:prstGeom prst="ellipse">
                <a:avLst/>
              </a:prstGeom>
              <a:noFill/>
              <a:ln w="508000" cmpd="sng">
                <a:solidFill>
                  <a:srgbClr val="737373"/>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0000"/>
                  </a:solidFill>
                </a:endParaRPr>
              </a:p>
            </p:txBody>
          </p:sp>
          <p:sp>
            <p:nvSpPr>
              <p:cNvPr id="77" name="Oval 76"/>
              <p:cNvSpPr>
                <a:spLocks noChangeAspect="1"/>
              </p:cNvSpPr>
              <p:nvPr/>
            </p:nvSpPr>
            <p:spPr>
              <a:xfrm>
                <a:off x="6878356" y="1941637"/>
                <a:ext cx="1113993" cy="1116000"/>
              </a:xfrm>
              <a:prstGeom prst="ellipse">
                <a:avLst/>
              </a:prstGeom>
              <a:noFill/>
              <a:ln w="508000" cmpd="sng">
                <a:solidFill>
                  <a:srgbClr val="ACAEAE"/>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0000"/>
                  </a:solidFill>
                </a:endParaRPr>
              </a:p>
            </p:txBody>
          </p:sp>
        </p:grpSp>
        <p:grpSp>
          <p:nvGrpSpPr>
            <p:cNvPr id="58" name="Group 57"/>
            <p:cNvGrpSpPr/>
            <p:nvPr/>
          </p:nvGrpSpPr>
          <p:grpSpPr>
            <a:xfrm>
              <a:off x="6520960" y="1756318"/>
              <a:ext cx="2146300" cy="2150167"/>
              <a:chOff x="6520960" y="1756318"/>
              <a:chExt cx="2146300" cy="2150167"/>
            </a:xfrm>
          </p:grpSpPr>
          <p:cxnSp>
            <p:nvCxnSpPr>
              <p:cNvPr id="68" name="Straight Arrow Connector 67"/>
              <p:cNvCxnSpPr>
                <a:stCxn id="76" idx="0"/>
                <a:endCxn id="77" idx="0"/>
              </p:cNvCxnSpPr>
              <p:nvPr/>
            </p:nvCxnSpPr>
            <p:spPr>
              <a:xfrm>
                <a:off x="7594110" y="1756318"/>
                <a:ext cx="2116" cy="523999"/>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69" name="Straight Arrow Connector 68"/>
              <p:cNvCxnSpPr>
                <a:stCxn id="76" idx="7"/>
                <a:endCxn id="77" idx="7"/>
              </p:cNvCxnSpPr>
              <p:nvPr/>
            </p:nvCxnSpPr>
            <p:spPr>
              <a:xfrm flipH="1">
                <a:off x="7990082" y="2071203"/>
                <a:ext cx="362860" cy="372548"/>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70" name="Straight Arrow Connector 69"/>
              <p:cNvCxnSpPr>
                <a:stCxn id="76" idx="6"/>
                <a:endCxn id="77" idx="6"/>
              </p:cNvCxnSpPr>
              <p:nvPr/>
            </p:nvCxnSpPr>
            <p:spPr>
              <a:xfrm flipH="1">
                <a:off x="8153222" y="2831402"/>
                <a:ext cx="514038" cy="6915"/>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71" name="Straight Arrow Connector 70"/>
              <p:cNvCxnSpPr>
                <a:stCxn id="76" idx="5"/>
                <a:endCxn id="77" idx="5"/>
              </p:cNvCxnSpPr>
              <p:nvPr/>
            </p:nvCxnSpPr>
            <p:spPr>
              <a:xfrm flipH="1" flipV="1">
                <a:off x="7990082" y="3232883"/>
                <a:ext cx="362860" cy="358717"/>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72" name="Straight Arrow Connector 71"/>
              <p:cNvCxnSpPr>
                <a:stCxn id="76" idx="4"/>
                <a:endCxn id="77" idx="4"/>
              </p:cNvCxnSpPr>
              <p:nvPr/>
            </p:nvCxnSpPr>
            <p:spPr>
              <a:xfrm flipV="1">
                <a:off x="7594110" y="3396317"/>
                <a:ext cx="2116" cy="510168"/>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73" name="Straight Arrow Connector 72"/>
              <p:cNvCxnSpPr>
                <a:stCxn id="76" idx="3"/>
                <a:endCxn id="77" idx="3"/>
              </p:cNvCxnSpPr>
              <p:nvPr/>
            </p:nvCxnSpPr>
            <p:spPr>
              <a:xfrm flipV="1">
                <a:off x="6835278" y="3232883"/>
                <a:ext cx="367091" cy="358717"/>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74" name="Straight Arrow Connector 73"/>
              <p:cNvCxnSpPr>
                <a:stCxn id="76" idx="2"/>
                <a:endCxn id="77" idx="2"/>
              </p:cNvCxnSpPr>
              <p:nvPr/>
            </p:nvCxnSpPr>
            <p:spPr>
              <a:xfrm>
                <a:off x="6520960" y="2831402"/>
                <a:ext cx="518269" cy="6915"/>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75" name="Straight Arrow Connector 74"/>
              <p:cNvCxnSpPr>
                <a:stCxn id="76" idx="1"/>
                <a:endCxn id="77" idx="1"/>
              </p:cNvCxnSpPr>
              <p:nvPr/>
            </p:nvCxnSpPr>
            <p:spPr>
              <a:xfrm>
                <a:off x="6835278" y="2071203"/>
                <a:ext cx="367091" cy="372548"/>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grpSp>
        <p:grpSp>
          <p:nvGrpSpPr>
            <p:cNvPr id="59" name="Group 58"/>
            <p:cNvGrpSpPr>
              <a:grpSpLocks noChangeAspect="1"/>
            </p:cNvGrpSpPr>
            <p:nvPr/>
          </p:nvGrpSpPr>
          <p:grpSpPr>
            <a:xfrm rot="1350488">
              <a:off x="6515531" y="1767349"/>
              <a:ext cx="2156120" cy="2160000"/>
              <a:chOff x="6520960" y="1756318"/>
              <a:chExt cx="2146300" cy="2150167"/>
            </a:xfrm>
          </p:grpSpPr>
          <p:cxnSp>
            <p:nvCxnSpPr>
              <p:cNvPr id="60" name="Straight Arrow Connector 59"/>
              <p:cNvCxnSpPr/>
              <p:nvPr/>
            </p:nvCxnSpPr>
            <p:spPr>
              <a:xfrm>
                <a:off x="7594110" y="1756318"/>
                <a:ext cx="2116" cy="523999"/>
              </a:xfrm>
              <a:prstGeom prst="straightConnector1">
                <a:avLst/>
              </a:prstGeom>
              <a:ln>
                <a:solidFill>
                  <a:srgbClr val="0000FF"/>
                </a:solidFill>
                <a:headEnd type="arrow"/>
                <a:tailEnd type="none"/>
              </a:ln>
            </p:spPr>
            <p:style>
              <a:lnRef idx="2">
                <a:schemeClr val="accent1"/>
              </a:lnRef>
              <a:fillRef idx="0">
                <a:schemeClr val="accent1"/>
              </a:fillRef>
              <a:effectRef idx="1">
                <a:schemeClr val="accent1"/>
              </a:effectRef>
              <a:fontRef idx="minor">
                <a:schemeClr val="tx1"/>
              </a:fontRef>
            </p:style>
          </p:cxnSp>
          <p:cxnSp>
            <p:nvCxnSpPr>
              <p:cNvPr id="61" name="Straight Arrow Connector 60"/>
              <p:cNvCxnSpPr/>
              <p:nvPr/>
            </p:nvCxnSpPr>
            <p:spPr>
              <a:xfrm flipH="1">
                <a:off x="7990082" y="2071203"/>
                <a:ext cx="362860" cy="372548"/>
              </a:xfrm>
              <a:prstGeom prst="straightConnector1">
                <a:avLst/>
              </a:prstGeom>
              <a:ln>
                <a:solidFill>
                  <a:srgbClr val="0000FF"/>
                </a:solidFill>
                <a:headEnd type="arrow"/>
                <a:tailEnd type="none"/>
              </a:ln>
            </p:spPr>
            <p:style>
              <a:lnRef idx="2">
                <a:schemeClr val="accent1"/>
              </a:lnRef>
              <a:fillRef idx="0">
                <a:schemeClr val="accent1"/>
              </a:fillRef>
              <a:effectRef idx="1">
                <a:schemeClr val="accent1"/>
              </a:effectRef>
              <a:fontRef idx="minor">
                <a:schemeClr val="tx1"/>
              </a:fontRef>
            </p:style>
          </p:cxnSp>
          <p:cxnSp>
            <p:nvCxnSpPr>
              <p:cNvPr id="62" name="Straight Arrow Connector 61"/>
              <p:cNvCxnSpPr/>
              <p:nvPr/>
            </p:nvCxnSpPr>
            <p:spPr>
              <a:xfrm flipH="1">
                <a:off x="8153222" y="2831402"/>
                <a:ext cx="514038" cy="6915"/>
              </a:xfrm>
              <a:prstGeom prst="straightConnector1">
                <a:avLst/>
              </a:prstGeom>
              <a:ln>
                <a:solidFill>
                  <a:srgbClr val="0000FF"/>
                </a:solidFill>
                <a:headEnd type="arrow"/>
                <a:tailEnd type="none"/>
              </a:ln>
            </p:spPr>
            <p:style>
              <a:lnRef idx="2">
                <a:schemeClr val="accent1"/>
              </a:lnRef>
              <a:fillRef idx="0">
                <a:schemeClr val="accent1"/>
              </a:fillRef>
              <a:effectRef idx="1">
                <a:schemeClr val="accent1"/>
              </a:effectRef>
              <a:fontRef idx="minor">
                <a:schemeClr val="tx1"/>
              </a:fontRef>
            </p:style>
          </p:cxnSp>
          <p:cxnSp>
            <p:nvCxnSpPr>
              <p:cNvPr id="63" name="Straight Arrow Connector 62"/>
              <p:cNvCxnSpPr/>
              <p:nvPr/>
            </p:nvCxnSpPr>
            <p:spPr>
              <a:xfrm flipH="1" flipV="1">
                <a:off x="7990082" y="3232883"/>
                <a:ext cx="362860" cy="358717"/>
              </a:xfrm>
              <a:prstGeom prst="straightConnector1">
                <a:avLst/>
              </a:prstGeom>
              <a:ln>
                <a:solidFill>
                  <a:srgbClr val="0000FF"/>
                </a:solidFill>
                <a:headEnd type="arrow"/>
                <a:tailEnd type="none"/>
              </a:ln>
            </p:spPr>
            <p:style>
              <a:lnRef idx="2">
                <a:schemeClr val="accent1"/>
              </a:lnRef>
              <a:fillRef idx="0">
                <a:schemeClr val="accent1"/>
              </a:fillRef>
              <a:effectRef idx="1">
                <a:schemeClr val="accent1"/>
              </a:effectRef>
              <a:fontRef idx="minor">
                <a:schemeClr val="tx1"/>
              </a:fontRef>
            </p:style>
          </p:cxnSp>
          <p:cxnSp>
            <p:nvCxnSpPr>
              <p:cNvPr id="64" name="Straight Arrow Connector 63"/>
              <p:cNvCxnSpPr/>
              <p:nvPr/>
            </p:nvCxnSpPr>
            <p:spPr>
              <a:xfrm flipV="1">
                <a:off x="7594110" y="3396317"/>
                <a:ext cx="2116" cy="510168"/>
              </a:xfrm>
              <a:prstGeom prst="straightConnector1">
                <a:avLst/>
              </a:prstGeom>
              <a:ln>
                <a:solidFill>
                  <a:srgbClr val="0000FF"/>
                </a:solidFill>
                <a:headEnd type="arrow"/>
                <a:tailEnd type="none"/>
              </a:ln>
            </p:spPr>
            <p:style>
              <a:lnRef idx="2">
                <a:schemeClr val="accent1"/>
              </a:lnRef>
              <a:fillRef idx="0">
                <a:schemeClr val="accent1"/>
              </a:fillRef>
              <a:effectRef idx="1">
                <a:schemeClr val="accent1"/>
              </a:effectRef>
              <a:fontRef idx="minor">
                <a:schemeClr val="tx1"/>
              </a:fontRef>
            </p:style>
          </p:cxnSp>
          <p:cxnSp>
            <p:nvCxnSpPr>
              <p:cNvPr id="65" name="Straight Arrow Connector 64"/>
              <p:cNvCxnSpPr/>
              <p:nvPr/>
            </p:nvCxnSpPr>
            <p:spPr>
              <a:xfrm flipV="1">
                <a:off x="6835278" y="3232883"/>
                <a:ext cx="367091" cy="358717"/>
              </a:xfrm>
              <a:prstGeom prst="straightConnector1">
                <a:avLst/>
              </a:prstGeom>
              <a:ln>
                <a:solidFill>
                  <a:srgbClr val="0000FF"/>
                </a:solidFill>
                <a:headEnd type="arrow"/>
                <a:tailEnd type="none"/>
              </a:ln>
            </p:spPr>
            <p:style>
              <a:lnRef idx="2">
                <a:schemeClr val="accent1"/>
              </a:lnRef>
              <a:fillRef idx="0">
                <a:schemeClr val="accent1"/>
              </a:fillRef>
              <a:effectRef idx="1">
                <a:schemeClr val="accent1"/>
              </a:effectRef>
              <a:fontRef idx="minor">
                <a:schemeClr val="tx1"/>
              </a:fontRef>
            </p:style>
          </p:cxnSp>
          <p:cxnSp>
            <p:nvCxnSpPr>
              <p:cNvPr id="66" name="Straight Arrow Connector 65"/>
              <p:cNvCxnSpPr/>
              <p:nvPr/>
            </p:nvCxnSpPr>
            <p:spPr>
              <a:xfrm>
                <a:off x="6520960" y="2831402"/>
                <a:ext cx="518269" cy="6915"/>
              </a:xfrm>
              <a:prstGeom prst="straightConnector1">
                <a:avLst/>
              </a:prstGeom>
              <a:ln>
                <a:solidFill>
                  <a:srgbClr val="0000FF"/>
                </a:solidFill>
                <a:headEnd type="arrow"/>
                <a:tailEnd type="none"/>
              </a:ln>
            </p:spPr>
            <p:style>
              <a:lnRef idx="2">
                <a:schemeClr val="accent1"/>
              </a:lnRef>
              <a:fillRef idx="0">
                <a:schemeClr val="accent1"/>
              </a:fillRef>
              <a:effectRef idx="1">
                <a:schemeClr val="accent1"/>
              </a:effectRef>
              <a:fontRef idx="minor">
                <a:schemeClr val="tx1"/>
              </a:fontRef>
            </p:style>
          </p:cxnSp>
          <p:cxnSp>
            <p:nvCxnSpPr>
              <p:cNvPr id="67" name="Straight Arrow Connector 66"/>
              <p:cNvCxnSpPr/>
              <p:nvPr/>
            </p:nvCxnSpPr>
            <p:spPr>
              <a:xfrm>
                <a:off x="6835278" y="2071203"/>
                <a:ext cx="367091" cy="372548"/>
              </a:xfrm>
              <a:prstGeom prst="straightConnector1">
                <a:avLst/>
              </a:prstGeom>
              <a:ln>
                <a:solidFill>
                  <a:srgbClr val="0000FF"/>
                </a:solidFill>
                <a:headEnd type="arrow"/>
                <a:tailEnd type="none"/>
              </a:ln>
            </p:spPr>
            <p:style>
              <a:lnRef idx="2">
                <a:schemeClr val="accent1"/>
              </a:lnRef>
              <a:fillRef idx="0">
                <a:schemeClr val="accent1"/>
              </a:fillRef>
              <a:effectRef idx="1">
                <a:schemeClr val="accent1"/>
              </a:effectRef>
              <a:fontRef idx="minor">
                <a:schemeClr val="tx1"/>
              </a:fontRef>
            </p:style>
          </p:cxnSp>
        </p:grpSp>
      </p:grpSp>
      <p:sp>
        <p:nvSpPr>
          <p:cNvPr id="8" name="Rectangle 7"/>
          <p:cNvSpPr/>
          <p:nvPr/>
        </p:nvSpPr>
        <p:spPr>
          <a:xfrm>
            <a:off x="838200" y="2080812"/>
            <a:ext cx="6522936" cy="5632311"/>
          </a:xfrm>
          <a:prstGeom prst="rect">
            <a:avLst/>
          </a:prstGeom>
        </p:spPr>
        <p:txBody>
          <a:bodyPr wrap="square">
            <a:spAutoFit/>
          </a:bodyPr>
          <a:lstStyle/>
          <a:p>
            <a:pPr algn="just"/>
            <a:r>
              <a:rPr lang="el-GR" sz="2000" dirty="0"/>
              <a:t>Οι </a:t>
            </a:r>
            <a:r>
              <a:rPr lang="en-US" sz="2000" dirty="0"/>
              <a:t>built up </a:t>
            </a:r>
            <a:r>
              <a:rPr lang="el-GR" sz="2000" dirty="0"/>
              <a:t>κάννες μπορούν να διαχειριστούν τις αυξημένες πιέσεις που απαιτούν οι βολές σε μεγάλες αποστάσεις (μεγάλη απόσταση βολής </a:t>
            </a:r>
            <a:r>
              <a:rPr lang="el-GR" sz="2000" dirty="0">
                <a:sym typeface="Wingdings"/>
              </a:rPr>
              <a:t> </a:t>
            </a:r>
            <a:r>
              <a:rPr lang="el-GR" sz="2000" dirty="0"/>
              <a:t>υψηλή </a:t>
            </a:r>
            <a:r>
              <a:rPr lang="en-US" sz="2000" dirty="0"/>
              <a:t>V</a:t>
            </a:r>
            <a:r>
              <a:rPr lang="en-US" sz="2000" baseline="-25000" dirty="0"/>
              <a:t>o</a:t>
            </a:r>
            <a:r>
              <a:rPr lang="el-GR" sz="2000" dirty="0">
                <a:sym typeface="Wingdings"/>
              </a:rPr>
              <a:t>μεγάλη ποσότητα προωθητικής γόμωσης</a:t>
            </a:r>
            <a:r>
              <a:rPr lang="el-GR" sz="2000" dirty="0"/>
              <a:t>). Για το το λόγο αυτό χρησιμοποιούνται κυρίως σε κάννες ΠΒ μεγάλου διαμετρήματος</a:t>
            </a:r>
            <a:endParaRPr lang="en-US" sz="2000" dirty="0"/>
          </a:p>
          <a:p>
            <a:pPr algn="just"/>
            <a:r>
              <a:rPr lang="el-GR" sz="2000" b="1" dirty="0">
                <a:solidFill>
                  <a:srgbClr val="FF0000"/>
                </a:solidFill>
              </a:rPr>
              <a:t>Κύριος προβληματισμός</a:t>
            </a:r>
            <a:r>
              <a:rPr lang="en-US" sz="2000" b="1" dirty="0">
                <a:solidFill>
                  <a:srgbClr val="FF0000"/>
                </a:solidFill>
              </a:rPr>
              <a:t>:</a:t>
            </a:r>
            <a:r>
              <a:rPr lang="el-GR" sz="2000" b="1" dirty="0">
                <a:solidFill>
                  <a:srgbClr val="FF0000"/>
                </a:solidFill>
              </a:rPr>
              <a:t> </a:t>
            </a:r>
            <a:r>
              <a:rPr lang="el-GR" sz="2000" dirty="0"/>
              <a:t>αντοχή του σωλήνα στις υψηλότατες εφελκυστικές τάσεις που υφίστατο το κοίλο από την πίεση των αερίων της κατάκαυσης της προωθητικής γόμωσης. </a:t>
            </a:r>
            <a:endParaRPr lang="en-US" sz="2000" dirty="0"/>
          </a:p>
          <a:p>
            <a:pPr algn="just"/>
            <a:r>
              <a:rPr lang="el-GR" sz="2000" dirty="0"/>
              <a:t>Όσο μεγαλύτερη αντοχή της κάννης, τόσο ισχυρότερο είναι το φορτίο που θα μπορούσε να χρησιμοποιηθεί για να οδηγήσει το βλήμα εκτός στομίου με τη μεγαλύτερη ταχύτητα, συνεπώς και μεγαλύτερο βεληνεκές </a:t>
            </a:r>
            <a:r>
              <a:rPr lang="el-GR" sz="2000" dirty="0">
                <a:solidFill>
                  <a:srgbClr val="FF0000"/>
                </a:solidFill>
              </a:rPr>
              <a:t>(</a:t>
            </a:r>
            <a:r>
              <a:rPr lang="el-GR" sz="2000" i="1" dirty="0">
                <a:solidFill>
                  <a:srgbClr val="FF0000"/>
                </a:solidFill>
              </a:rPr>
              <a:t>38</a:t>
            </a:r>
            <a:r>
              <a:rPr lang="en-US" sz="2000" i="1" dirty="0">
                <a:solidFill>
                  <a:srgbClr val="FF0000"/>
                </a:solidFill>
              </a:rPr>
              <a:t>.</a:t>
            </a:r>
            <a:r>
              <a:rPr lang="el-GR" sz="2000" i="1" dirty="0">
                <a:solidFill>
                  <a:srgbClr val="FF0000"/>
                </a:solidFill>
              </a:rPr>
              <a:t>059</a:t>
            </a:r>
            <a:r>
              <a:rPr lang="en-US" sz="2000" i="1" dirty="0">
                <a:solidFill>
                  <a:srgbClr val="FF0000"/>
                </a:solidFill>
              </a:rPr>
              <a:t>m </a:t>
            </a:r>
            <a:r>
              <a:rPr lang="el-GR" sz="2000" i="1" dirty="0">
                <a:solidFill>
                  <a:srgbClr val="FF0000"/>
                </a:solidFill>
              </a:rPr>
              <a:t>για ύψωση 45</a:t>
            </a:r>
            <a:r>
              <a:rPr lang="el-GR" sz="2000" i="1" baseline="30000" dirty="0">
                <a:solidFill>
                  <a:srgbClr val="FF0000"/>
                </a:solidFill>
              </a:rPr>
              <a:t>ο</a:t>
            </a:r>
            <a:r>
              <a:rPr lang="el-GR" sz="2000" i="1" dirty="0">
                <a:solidFill>
                  <a:srgbClr val="FF0000"/>
                </a:solidFill>
              </a:rPr>
              <a:t> από το 16΄΄/50 </a:t>
            </a:r>
            <a:r>
              <a:rPr lang="en-US" sz="2000" i="1" dirty="0">
                <a:solidFill>
                  <a:srgbClr val="FF0000"/>
                </a:solidFill>
              </a:rPr>
              <a:t>Mk 7</a:t>
            </a:r>
            <a:r>
              <a:rPr lang="el-GR" sz="2000" i="1" dirty="0">
                <a:solidFill>
                  <a:srgbClr val="FF0000"/>
                </a:solidFill>
              </a:rPr>
              <a:t>)</a:t>
            </a:r>
            <a:r>
              <a:rPr lang="el-GR" sz="2000" dirty="0">
                <a:solidFill>
                  <a:srgbClr val="FF0000"/>
                </a:solidFill>
              </a:rPr>
              <a:t>.</a:t>
            </a:r>
            <a:r>
              <a:rPr lang="en-US" sz="2000" dirty="0">
                <a:solidFill>
                  <a:srgbClr val="FF0000"/>
                </a:solidFill>
              </a:rPr>
              <a:t> </a:t>
            </a:r>
          </a:p>
          <a:p>
            <a:endParaRPr lang="en-US" sz="2000" dirty="0"/>
          </a:p>
          <a:p>
            <a:pPr algn="just"/>
            <a:endParaRPr lang="en-US" sz="2000" dirty="0"/>
          </a:p>
          <a:p>
            <a:pPr algn="just"/>
            <a:endParaRPr lang="el-GR" sz="2000" dirty="0"/>
          </a:p>
        </p:txBody>
      </p:sp>
    </p:spTree>
    <p:extLst>
      <p:ext uri="{BB962C8B-B14F-4D97-AF65-F5344CB8AC3E}">
        <p14:creationId xmlns:p14="http://schemas.microsoft.com/office/powerpoint/2010/main" val="43973953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8" name="Picture 4" descr="A female worker lies inside the barrel of a naval gun to clean the rifling  at the Ordnance Works, Coventry | First World War Poetry Digital Archive">
            <a:extLst>
              <a:ext uri="{FF2B5EF4-FFF2-40B4-BE49-F238E27FC236}">
                <a16:creationId xmlns:a16="http://schemas.microsoft.com/office/drawing/2014/main" id="{566699C7-A48F-4854-D35B-80B2CC5D65B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24210"/>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1981200" y="6206064"/>
            <a:ext cx="8229600" cy="261610"/>
          </a:xfrm>
          <a:prstGeom prst="rect">
            <a:avLst/>
          </a:prstGeom>
          <a:noFill/>
        </p:spPr>
        <p:txBody>
          <a:bodyPr wrap="square" rtlCol="0">
            <a:spAutoFit/>
          </a:bodyPr>
          <a:lstStyle/>
          <a:p>
            <a:r>
              <a:rPr lang="el-GR" sz="1050" i="1" dirty="0">
                <a:solidFill>
                  <a:schemeClr val="bg1"/>
                </a:solidFill>
              </a:rPr>
              <a:t>Επιμέρους σωλήνες για το ΠΒ 16΄΄/50 </a:t>
            </a:r>
            <a:r>
              <a:rPr lang="en-US" sz="1050" i="1" dirty="0">
                <a:solidFill>
                  <a:schemeClr val="bg1"/>
                </a:solidFill>
              </a:rPr>
              <a:t>Mk 7</a:t>
            </a:r>
            <a:r>
              <a:rPr lang="el-GR" sz="1050" i="1" dirty="0">
                <a:solidFill>
                  <a:schemeClr val="bg1"/>
                </a:solidFill>
              </a:rPr>
              <a:t> (40,6</a:t>
            </a:r>
            <a:r>
              <a:rPr lang="en-US" sz="1050" i="1" dirty="0">
                <a:solidFill>
                  <a:schemeClr val="bg1"/>
                </a:solidFill>
              </a:rPr>
              <a:t>cm</a:t>
            </a:r>
            <a:r>
              <a:rPr lang="el-GR" sz="1050" i="1" dirty="0">
                <a:solidFill>
                  <a:schemeClr val="bg1"/>
                </a:solidFill>
              </a:rPr>
              <a:t>). Από ΑΡ προς ΔΕ</a:t>
            </a:r>
            <a:r>
              <a:rPr lang="en-US" sz="1050" i="1" dirty="0">
                <a:solidFill>
                  <a:schemeClr val="bg1"/>
                </a:solidFill>
              </a:rPr>
              <a:t>:  Liner, A tube, jacket </a:t>
            </a:r>
            <a:r>
              <a:rPr lang="el-GR" sz="1050" i="1" dirty="0">
                <a:solidFill>
                  <a:schemeClr val="bg1"/>
                </a:solidFill>
              </a:rPr>
              <a:t>και </a:t>
            </a:r>
            <a:r>
              <a:rPr lang="en-US" sz="1050" i="1" dirty="0">
                <a:solidFill>
                  <a:schemeClr val="bg1"/>
                </a:solidFill>
              </a:rPr>
              <a:t>hoops</a:t>
            </a:r>
            <a:endParaRPr lang="el-GR" sz="1050" i="1" dirty="0">
              <a:solidFill>
                <a:schemeClr val="bg1"/>
              </a:solidFill>
            </a:endParaRPr>
          </a:p>
        </p:txBody>
      </p:sp>
    </p:spTree>
    <p:extLst>
      <p:ext uri="{BB962C8B-B14F-4D97-AF65-F5344CB8AC3E}">
        <p14:creationId xmlns:p14="http://schemas.microsoft.com/office/powerpoint/2010/main" val="353609707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Industrial History: Building and Testing Naval Guns">
            <a:extLst>
              <a:ext uri="{FF2B5EF4-FFF2-40B4-BE49-F238E27FC236}">
                <a16:creationId xmlns:a16="http://schemas.microsoft.com/office/drawing/2014/main" id="{EF393A38-2CB8-9F50-B2A3-4AC4B7AF6EF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7980" b="875"/>
          <a:stretch/>
        </p:blipFill>
        <p:spPr bwMode="auto">
          <a:xfrm>
            <a:off x="0" y="0"/>
            <a:ext cx="12192000" cy="69971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4082324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a:extLst>
              <a:ext uri="{FF2B5EF4-FFF2-40B4-BE49-F238E27FC236}">
                <a16:creationId xmlns:a16="http://schemas.microsoft.com/office/drawing/2014/main" id="{6F5A277E-B93C-9D90-0D7D-A6B2D1DEBBC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4367" r="8267" b="23351"/>
          <a:stretch/>
        </p:blipFill>
        <p:spPr bwMode="auto">
          <a:xfrm>
            <a:off x="5913882" y="422504"/>
            <a:ext cx="5965890" cy="2476950"/>
          </a:xfrm>
          <a:prstGeom prst="rect">
            <a:avLst/>
          </a:prstGeom>
          <a:noFill/>
          <a:extLst>
            <a:ext uri="{909E8E84-426E-40DD-AFC4-6F175D3DCCD1}">
              <a14:hiddenFill xmlns:a14="http://schemas.microsoft.com/office/drawing/2010/main">
                <a:solidFill>
                  <a:srgbClr val="FFFFFF"/>
                </a:solidFill>
              </a14:hiddenFill>
            </a:ext>
          </a:extLst>
        </p:spPr>
      </p:pic>
      <p:sp>
        <p:nvSpPr>
          <p:cNvPr id="4" name="Title 3"/>
          <p:cNvSpPr>
            <a:spLocks noGrp="1"/>
          </p:cNvSpPr>
          <p:nvPr>
            <p:ph type="title"/>
          </p:nvPr>
        </p:nvSpPr>
        <p:spPr/>
        <p:txBody>
          <a:bodyPr>
            <a:normAutofit/>
          </a:bodyPr>
          <a:lstStyle/>
          <a:p>
            <a:pPr algn="l"/>
            <a:r>
              <a:rPr lang="en-US" dirty="0"/>
              <a:t>Monoblock gun barrels</a:t>
            </a:r>
          </a:p>
        </p:txBody>
      </p:sp>
      <p:sp>
        <p:nvSpPr>
          <p:cNvPr id="10" name="TextBox 9"/>
          <p:cNvSpPr txBox="1"/>
          <p:nvPr/>
        </p:nvSpPr>
        <p:spPr>
          <a:xfrm>
            <a:off x="9714588" y="2956706"/>
            <a:ext cx="1489934" cy="256083"/>
          </a:xfrm>
          <a:prstGeom prst="rect">
            <a:avLst/>
          </a:prstGeom>
          <a:noFill/>
        </p:spPr>
        <p:txBody>
          <a:bodyPr wrap="square" rtlCol="0">
            <a:spAutoFit/>
          </a:bodyPr>
          <a:lstStyle/>
          <a:p>
            <a:r>
              <a:rPr lang="el-GR" sz="1050" i="1" dirty="0"/>
              <a:t>ΠΒ </a:t>
            </a:r>
            <a:r>
              <a:rPr lang="en-US" sz="1050" i="1" dirty="0"/>
              <a:t>5’’</a:t>
            </a:r>
            <a:r>
              <a:rPr lang="el-GR" sz="1050" i="1" dirty="0"/>
              <a:t>/</a:t>
            </a:r>
            <a:r>
              <a:rPr lang="en-US" sz="1050" i="1" dirty="0"/>
              <a:t>54 Mk 45 Mod 4</a:t>
            </a:r>
            <a:endParaRPr lang="en-US" sz="1050" dirty="0"/>
          </a:p>
        </p:txBody>
      </p:sp>
      <p:pic>
        <p:nvPicPr>
          <p:cNvPr id="11272" name="Picture 8">
            <a:extLst>
              <a:ext uri="{FF2B5EF4-FFF2-40B4-BE49-F238E27FC236}">
                <a16:creationId xmlns:a16="http://schemas.microsoft.com/office/drawing/2014/main" id="{CE5720FE-F568-FD82-AF6B-819CC7A1A27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6668" b="17612"/>
          <a:stretch/>
        </p:blipFill>
        <p:spPr bwMode="auto">
          <a:xfrm>
            <a:off x="1158322" y="4190739"/>
            <a:ext cx="4808670" cy="2302136"/>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B8BDEC0B-A1FA-232F-C68C-C73862E8EDFB}"/>
              </a:ext>
            </a:extLst>
          </p:cNvPr>
          <p:cNvSpPr txBox="1"/>
          <p:nvPr/>
        </p:nvSpPr>
        <p:spPr>
          <a:xfrm>
            <a:off x="4149632" y="6480601"/>
            <a:ext cx="1764251" cy="253916"/>
          </a:xfrm>
          <a:prstGeom prst="rect">
            <a:avLst/>
          </a:prstGeom>
          <a:noFill/>
        </p:spPr>
        <p:txBody>
          <a:bodyPr wrap="square" rtlCol="0">
            <a:spAutoFit/>
          </a:bodyPr>
          <a:lstStyle/>
          <a:p>
            <a:r>
              <a:rPr lang="el-GR" sz="1050" i="1" dirty="0"/>
              <a:t>ΠΒ </a:t>
            </a:r>
            <a:r>
              <a:rPr lang="en-US" sz="1050" i="1" dirty="0"/>
              <a:t>76/62 </a:t>
            </a:r>
            <a:r>
              <a:rPr lang="en-US" sz="1050" i="1" dirty="0" err="1"/>
              <a:t>Otomelara</a:t>
            </a:r>
            <a:r>
              <a:rPr lang="en-US" sz="1050" i="1" dirty="0"/>
              <a:t> Classic</a:t>
            </a:r>
            <a:endParaRPr lang="en-US" sz="1050" dirty="0"/>
          </a:p>
        </p:txBody>
      </p:sp>
      <p:pic>
        <p:nvPicPr>
          <p:cNvPr id="11274" name="Picture 10">
            <a:extLst>
              <a:ext uri="{FF2B5EF4-FFF2-40B4-BE49-F238E27FC236}">
                <a16:creationId xmlns:a16="http://schemas.microsoft.com/office/drawing/2014/main" id="{4ACD59DE-C6F6-A918-32D4-A844585F019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9330" t="19971" r="8722" b="18557"/>
          <a:stretch/>
        </p:blipFill>
        <p:spPr bwMode="auto">
          <a:xfrm>
            <a:off x="7087832" y="3345866"/>
            <a:ext cx="4346096" cy="2374988"/>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3C98A473-5BA0-2ABD-A61D-BED840470F5D}"/>
              </a:ext>
            </a:extLst>
          </p:cNvPr>
          <p:cNvSpPr txBox="1"/>
          <p:nvPr/>
        </p:nvSpPr>
        <p:spPr>
          <a:xfrm>
            <a:off x="9485336" y="5853931"/>
            <a:ext cx="1415746" cy="415498"/>
          </a:xfrm>
          <a:prstGeom prst="rect">
            <a:avLst/>
          </a:prstGeom>
          <a:noFill/>
        </p:spPr>
        <p:txBody>
          <a:bodyPr wrap="square" rtlCol="0">
            <a:spAutoFit/>
          </a:bodyPr>
          <a:lstStyle/>
          <a:p>
            <a:pPr algn="ctr"/>
            <a:r>
              <a:rPr lang="el-GR" sz="1050" i="1" dirty="0"/>
              <a:t>ΠΒ</a:t>
            </a:r>
            <a:r>
              <a:rPr lang="en-US" sz="1050" i="1" dirty="0"/>
              <a:t> 76/62</a:t>
            </a:r>
            <a:r>
              <a:rPr lang="el-GR" sz="1050" i="1" dirty="0"/>
              <a:t> </a:t>
            </a:r>
            <a:r>
              <a:rPr lang="en-US" sz="1050" i="1" dirty="0" err="1"/>
              <a:t>Otomelara</a:t>
            </a:r>
            <a:r>
              <a:rPr lang="en-US" sz="1050" i="1" dirty="0"/>
              <a:t> Super Rapid</a:t>
            </a:r>
            <a:endParaRPr lang="en-US" sz="1050" dirty="0"/>
          </a:p>
        </p:txBody>
      </p:sp>
      <p:sp>
        <p:nvSpPr>
          <p:cNvPr id="13" name="TextBox 12">
            <a:extLst>
              <a:ext uri="{FF2B5EF4-FFF2-40B4-BE49-F238E27FC236}">
                <a16:creationId xmlns:a16="http://schemas.microsoft.com/office/drawing/2014/main" id="{C29815F5-76E7-B2C1-483C-53CCF46DB6AF}"/>
              </a:ext>
            </a:extLst>
          </p:cNvPr>
          <p:cNvSpPr txBox="1"/>
          <p:nvPr/>
        </p:nvSpPr>
        <p:spPr>
          <a:xfrm>
            <a:off x="4149632" y="3949097"/>
            <a:ext cx="1489934" cy="256083"/>
          </a:xfrm>
          <a:prstGeom prst="rect">
            <a:avLst/>
          </a:prstGeom>
          <a:noFill/>
        </p:spPr>
        <p:txBody>
          <a:bodyPr wrap="square" rtlCol="0">
            <a:spAutoFit/>
          </a:bodyPr>
          <a:lstStyle/>
          <a:p>
            <a:r>
              <a:rPr lang="el-GR" sz="1050" i="1" dirty="0"/>
              <a:t>ΠΒ </a:t>
            </a:r>
            <a:r>
              <a:rPr lang="en-US" sz="1050" i="1" dirty="0"/>
              <a:t> 4.5’’/55 Mk 8</a:t>
            </a:r>
            <a:endParaRPr lang="en-US" sz="1050" dirty="0"/>
          </a:p>
        </p:txBody>
      </p:sp>
      <p:pic>
        <p:nvPicPr>
          <p:cNvPr id="11276" name="Picture 12">
            <a:extLst>
              <a:ext uri="{FF2B5EF4-FFF2-40B4-BE49-F238E27FC236}">
                <a16:creationId xmlns:a16="http://schemas.microsoft.com/office/drawing/2014/main" id="{060F35C3-DD0E-5A33-EF14-8F50CBC08ED4}"/>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14360" b="15519"/>
          <a:stretch/>
        </p:blipFill>
        <p:spPr bwMode="auto">
          <a:xfrm>
            <a:off x="1321096" y="1301642"/>
            <a:ext cx="4645896" cy="25779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4898453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5E05C288-5BE6-A2C4-DA74-304696D7F2AA}"/>
              </a:ext>
            </a:extLst>
          </p:cNvPr>
          <p:cNvGrpSpPr/>
          <p:nvPr/>
        </p:nvGrpSpPr>
        <p:grpSpPr>
          <a:xfrm>
            <a:off x="-1" y="0"/>
            <a:ext cx="12192000" cy="6858000"/>
            <a:chOff x="-1" y="0"/>
            <a:chExt cx="12192000" cy="6858000"/>
          </a:xfrm>
        </p:grpSpPr>
        <p:pic>
          <p:nvPicPr>
            <p:cNvPr id="2" name="Picture 2">
              <a:extLst>
                <a:ext uri="{FF2B5EF4-FFF2-40B4-BE49-F238E27FC236}">
                  <a16:creationId xmlns:a16="http://schemas.microsoft.com/office/drawing/2014/main" id="{05106BEB-8800-1B90-E95A-F73D30E06B4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9135" b="68455"/>
            <a:stretch/>
          </p:blipFill>
          <p:spPr bwMode="auto">
            <a:xfrm flipH="1">
              <a:off x="-1"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8434" name="Picture 2">
              <a:extLst>
                <a:ext uri="{FF2B5EF4-FFF2-40B4-BE49-F238E27FC236}">
                  <a16:creationId xmlns:a16="http://schemas.microsoft.com/office/drawing/2014/main" id="{D79C3A8B-8AAA-835D-B660-A27B4D88968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H="1">
              <a:off x="0" y="0"/>
              <a:ext cx="9411200" cy="6858000"/>
            </a:xfrm>
            <a:prstGeom prst="rect">
              <a:avLst/>
            </a:prstGeom>
            <a:noFill/>
            <a:extLst>
              <a:ext uri="{909E8E84-426E-40DD-AFC4-6F175D3DCCD1}">
                <a14:hiddenFill xmlns:a14="http://schemas.microsoft.com/office/drawing/2010/main">
                  <a:solidFill>
                    <a:srgbClr val="FFFFFF"/>
                  </a:solidFill>
                </a14:hiddenFill>
              </a:ext>
            </a:extLst>
          </p:spPr>
        </p:pic>
      </p:grpSp>
      <p:graphicFrame>
        <p:nvGraphicFramePr>
          <p:cNvPr id="8" name="Table 8">
            <a:extLst>
              <a:ext uri="{FF2B5EF4-FFF2-40B4-BE49-F238E27FC236}">
                <a16:creationId xmlns:a16="http://schemas.microsoft.com/office/drawing/2014/main" id="{AA345312-3B07-EFDD-A3A3-A0C2BE81EFC2}"/>
              </a:ext>
            </a:extLst>
          </p:cNvPr>
          <p:cNvGraphicFramePr>
            <a:graphicFrameLocks noGrp="1"/>
          </p:cNvGraphicFramePr>
          <p:nvPr>
            <p:ph sz="half" idx="1"/>
            <p:extLst>
              <p:ext uri="{D42A27DB-BD31-4B8C-83A1-F6EECF244321}">
                <p14:modId xmlns:p14="http://schemas.microsoft.com/office/powerpoint/2010/main" val="1269584655"/>
              </p:ext>
            </p:extLst>
          </p:nvPr>
        </p:nvGraphicFramePr>
        <p:xfrm>
          <a:off x="8604616" y="4439648"/>
          <a:ext cx="3323323" cy="2194560"/>
        </p:xfrm>
        <a:graphic>
          <a:graphicData uri="http://schemas.openxmlformats.org/drawingml/2006/table">
            <a:tbl>
              <a:tblPr firstRow="1" bandRow="1">
                <a:tableStyleId>{5C22544A-7EE6-4342-B048-85BDC9FD1C3A}</a:tableStyleId>
              </a:tblPr>
              <a:tblGrid>
                <a:gridCol w="1094891">
                  <a:extLst>
                    <a:ext uri="{9D8B030D-6E8A-4147-A177-3AD203B41FA5}">
                      <a16:colId xmlns:a16="http://schemas.microsoft.com/office/drawing/2014/main" val="2919048174"/>
                    </a:ext>
                  </a:extLst>
                </a:gridCol>
                <a:gridCol w="2228432">
                  <a:extLst>
                    <a:ext uri="{9D8B030D-6E8A-4147-A177-3AD203B41FA5}">
                      <a16:colId xmlns:a16="http://schemas.microsoft.com/office/drawing/2014/main" val="1752690593"/>
                    </a:ext>
                  </a:extLst>
                </a:gridCol>
              </a:tblGrid>
              <a:tr h="163366">
                <a:tc>
                  <a:txBody>
                    <a:bodyPr/>
                    <a:lstStyle/>
                    <a:p>
                      <a:pPr algn="l" fontAlgn="t"/>
                      <a:r>
                        <a:rPr lang="en-GB" sz="1200" b="0" dirty="0">
                          <a:solidFill>
                            <a:schemeClr val="tx1"/>
                          </a:solidFill>
                          <a:effectLst/>
                        </a:rPr>
                        <a:t>Introduced</a:t>
                      </a:r>
                    </a:p>
                  </a:txBody>
                  <a:tcP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t"/>
                      <a:r>
                        <a:rPr lang="en-GR" sz="1200" b="0" dirty="0">
                          <a:solidFill>
                            <a:schemeClr val="tx1"/>
                          </a:solidFill>
                          <a:effectLst/>
                        </a:rPr>
                        <a:t>1972</a:t>
                      </a:r>
                    </a:p>
                  </a:txBody>
                  <a:tcP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9704550"/>
                  </a:ext>
                </a:extLst>
              </a:tr>
              <a:tr h="163366">
                <a:tc>
                  <a:txBody>
                    <a:bodyPr/>
                    <a:lstStyle/>
                    <a:p>
                      <a:pPr algn="l" fontAlgn="t"/>
                      <a:r>
                        <a:rPr lang="en-GB" sz="1200" dirty="0">
                          <a:effectLst/>
                        </a:rPr>
                        <a:t>Origin</a:t>
                      </a:r>
                    </a:p>
                  </a:txBody>
                  <a:tcP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t"/>
                      <a:r>
                        <a:rPr lang="en-GB" sz="1200" dirty="0">
                          <a:effectLst/>
                        </a:rPr>
                        <a:t>UK</a:t>
                      </a:r>
                    </a:p>
                  </a:txBody>
                  <a:tcP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432829279"/>
                  </a:ext>
                </a:extLst>
              </a:tr>
              <a:tr h="163366">
                <a:tc>
                  <a:txBody>
                    <a:bodyPr/>
                    <a:lstStyle/>
                    <a:p>
                      <a:pPr algn="l" fontAlgn="t"/>
                      <a:r>
                        <a:rPr lang="en-GB" sz="1200" dirty="0">
                          <a:effectLst/>
                        </a:rPr>
                        <a:t>Barrel Length</a:t>
                      </a:r>
                    </a:p>
                  </a:txBody>
                  <a:tcP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t"/>
                      <a:r>
                        <a:rPr lang="en-GB" sz="1200" dirty="0">
                          <a:effectLst/>
                        </a:rPr>
                        <a:t>6,217m (55 </a:t>
                      </a:r>
                      <a:r>
                        <a:rPr lang="en-GB" sz="1200" dirty="0" err="1">
                          <a:effectLst/>
                        </a:rPr>
                        <a:t>calibers</a:t>
                      </a:r>
                      <a:r>
                        <a:rPr lang="en-GB" sz="1200" dirty="0">
                          <a:effectLst/>
                        </a:rPr>
                        <a:t>)</a:t>
                      </a:r>
                    </a:p>
                  </a:txBody>
                  <a:tcP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88305949"/>
                  </a:ext>
                </a:extLst>
              </a:tr>
              <a:tr h="272276">
                <a:tc>
                  <a:txBody>
                    <a:bodyPr/>
                    <a:lstStyle/>
                    <a:p>
                      <a:pPr algn="l" fontAlgn="t"/>
                      <a:r>
                        <a:rPr lang="en-GB" sz="1200" dirty="0">
                          <a:effectLst/>
                        </a:rPr>
                        <a:t>Calibre</a:t>
                      </a:r>
                    </a:p>
                  </a:txBody>
                  <a:tcP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t"/>
                      <a:r>
                        <a:rPr lang="en-GB" sz="1200" dirty="0">
                          <a:effectLst/>
                        </a:rPr>
                        <a:t>4,45’’ (113mm)</a:t>
                      </a:r>
                    </a:p>
                  </a:txBody>
                  <a:tcP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893808947"/>
                  </a:ext>
                </a:extLst>
              </a:tr>
              <a:tr h="272276">
                <a:tc>
                  <a:txBody>
                    <a:bodyPr/>
                    <a:lstStyle/>
                    <a:p>
                      <a:pPr algn="l" fontAlgn="t"/>
                      <a:r>
                        <a:rPr lang="en-GB" sz="1200" dirty="0">
                          <a:effectLst/>
                        </a:rPr>
                        <a:t>Shell</a:t>
                      </a:r>
                    </a:p>
                  </a:txBody>
                  <a:tcP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t"/>
                      <a:r>
                        <a:rPr lang="en-GB" sz="1200" dirty="0">
                          <a:effectLst/>
                        </a:rPr>
                        <a:t>113x700mm Fixed QF 21kgr HE</a:t>
                      </a:r>
                    </a:p>
                  </a:txBody>
                  <a:tcP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812299245"/>
                  </a:ext>
                </a:extLst>
              </a:tr>
              <a:tr h="272276">
                <a:tc>
                  <a:txBody>
                    <a:bodyPr/>
                    <a:lstStyle/>
                    <a:p>
                      <a:pPr algn="l" fontAlgn="t"/>
                      <a:r>
                        <a:rPr lang="en-GB" sz="1200" dirty="0">
                          <a:effectLst/>
                        </a:rPr>
                        <a:t>Muzzle V</a:t>
                      </a:r>
                      <a:r>
                        <a:rPr lang="en-GB" sz="1200" baseline="0" dirty="0">
                          <a:effectLst/>
                        </a:rPr>
                        <a:t>o</a:t>
                      </a:r>
                    </a:p>
                  </a:txBody>
                  <a:tcP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t"/>
                      <a:r>
                        <a:rPr lang="en-GB" sz="1200" dirty="0">
                          <a:effectLst/>
                        </a:rPr>
                        <a:t>869m/sec</a:t>
                      </a:r>
                    </a:p>
                  </a:txBody>
                  <a:tcP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16114706"/>
                  </a:ext>
                </a:extLst>
              </a:tr>
              <a:tr h="163366">
                <a:tc>
                  <a:txBody>
                    <a:bodyPr/>
                    <a:lstStyle/>
                    <a:p>
                      <a:pPr algn="l" fontAlgn="t"/>
                      <a:r>
                        <a:rPr lang="en-GB" sz="1200" u="none" strike="noStrike" dirty="0">
                          <a:solidFill>
                            <a:schemeClr val="tx1"/>
                          </a:solidFill>
                          <a:effectLst/>
                        </a:rPr>
                        <a:t>Fire rate</a:t>
                      </a:r>
                      <a:endParaRPr lang="en-GB" sz="1200" dirty="0">
                        <a:solidFill>
                          <a:schemeClr val="tx1"/>
                        </a:solidFill>
                        <a:effectLst/>
                      </a:endParaRPr>
                    </a:p>
                  </a:txBody>
                  <a:tcP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t"/>
                      <a:r>
                        <a:rPr lang="en-GB" sz="1200" dirty="0">
                          <a:effectLst/>
                        </a:rPr>
                        <a:t>25 RPM</a:t>
                      </a:r>
                    </a:p>
                  </a:txBody>
                  <a:tcP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97836276"/>
                  </a:ext>
                </a:extLst>
              </a:tr>
              <a:tr h="217875">
                <a:tc>
                  <a:txBody>
                    <a:bodyPr/>
                    <a:lstStyle/>
                    <a:p>
                      <a:pPr algn="l" fontAlgn="t"/>
                      <a:r>
                        <a:rPr lang="en-GB" sz="1200" dirty="0" err="1">
                          <a:effectLst/>
                        </a:rPr>
                        <a:t>R</a:t>
                      </a:r>
                      <a:r>
                        <a:rPr lang="en-GB" sz="1200" baseline="-25000" dirty="0" err="1">
                          <a:effectLst/>
                        </a:rPr>
                        <a:t>max</a:t>
                      </a:r>
                      <a:endParaRPr lang="en-GB" sz="1200" baseline="-25000" dirty="0">
                        <a:effectLst/>
                      </a:endParaRPr>
                    </a:p>
                  </a:txBody>
                  <a:tcP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t"/>
                      <a:r>
                        <a:rPr lang="en-GB" sz="1200" dirty="0">
                          <a:effectLst/>
                        </a:rPr>
                        <a:t>17,1 nm (27,5 km)</a:t>
                      </a:r>
                      <a:endParaRPr lang="en-GB" sz="1200" baseline="30000" dirty="0">
                        <a:effectLst/>
                      </a:endParaRPr>
                    </a:p>
                  </a:txBody>
                  <a:tcP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59006648"/>
                  </a:ext>
                </a:extLst>
              </a:tr>
            </a:tbl>
          </a:graphicData>
        </a:graphic>
      </p:graphicFrame>
      <p:sp>
        <p:nvSpPr>
          <p:cNvPr id="6" name="TextBox 5">
            <a:extLst>
              <a:ext uri="{FF2B5EF4-FFF2-40B4-BE49-F238E27FC236}">
                <a16:creationId xmlns:a16="http://schemas.microsoft.com/office/drawing/2014/main" id="{2651833D-0610-EC17-33A6-1C930ABB0BF7}"/>
              </a:ext>
            </a:extLst>
          </p:cNvPr>
          <p:cNvSpPr txBox="1"/>
          <p:nvPr/>
        </p:nvSpPr>
        <p:spPr>
          <a:xfrm>
            <a:off x="3670963" y="6264876"/>
            <a:ext cx="3675340" cy="369332"/>
          </a:xfrm>
          <a:prstGeom prst="rect">
            <a:avLst/>
          </a:prstGeom>
          <a:noFill/>
        </p:spPr>
        <p:txBody>
          <a:bodyPr wrap="square">
            <a:spAutoFit/>
          </a:bodyPr>
          <a:lstStyle/>
          <a:p>
            <a:r>
              <a:rPr lang="en-GB" dirty="0"/>
              <a:t>Type 45 frigate (HMS Defender)</a:t>
            </a:r>
            <a:endParaRPr lang="en-GR" dirty="0"/>
          </a:p>
        </p:txBody>
      </p:sp>
      <p:pic>
        <p:nvPicPr>
          <p:cNvPr id="9" name="Picture 12">
            <a:extLst>
              <a:ext uri="{FF2B5EF4-FFF2-40B4-BE49-F238E27FC236}">
                <a16:creationId xmlns:a16="http://schemas.microsoft.com/office/drawing/2014/main" id="{28CC5314-E737-BBD9-33D4-B46B0BFCB2AC}"/>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8426" b="81667" l="4948" r="84479">
                        <a14:foregroundMark x1="9688" y1="23796" x2="9688" y2="23796"/>
                        <a14:foregroundMark x1="4948" y1="22130" x2="4948" y2="22130"/>
                        <a14:foregroundMark x1="5417" y1="20278" x2="5417" y2="20278"/>
                        <a14:foregroundMark x1="52083" y1="79074" x2="52083" y2="79074"/>
                        <a14:foregroundMark x1="60781" y1="81759" x2="60781" y2="81759"/>
                        <a14:foregroundMark x1="81146" y1="62778" x2="81146" y2="62778"/>
                        <a14:foregroundMark x1="84479" y1="47407" x2="84479" y2="47407"/>
                      </a14:backgroundRemoval>
                    </a14:imgEffect>
                  </a14:imgLayer>
                </a14:imgProps>
              </a:ext>
              <a:ext uri="{28A0092B-C50C-407E-A947-70E740481C1C}">
                <a14:useLocalDpi xmlns:a14="http://schemas.microsoft.com/office/drawing/2010/main" val="0"/>
              </a:ext>
            </a:extLst>
          </a:blip>
          <a:srcRect r="14360" b="15519"/>
          <a:stretch/>
        </p:blipFill>
        <p:spPr bwMode="auto">
          <a:xfrm>
            <a:off x="10266277" y="3723059"/>
            <a:ext cx="1701161" cy="9439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2739971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a:extLst>
              <a:ext uri="{FF2B5EF4-FFF2-40B4-BE49-F238E27FC236}">
                <a16:creationId xmlns:a16="http://schemas.microsoft.com/office/drawing/2014/main" id="{03D6F344-B8CA-13D9-5A61-5E5DB643B00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389" y="0"/>
            <a:ext cx="94107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2651833D-0610-EC17-33A6-1C930ABB0BF7}"/>
              </a:ext>
            </a:extLst>
          </p:cNvPr>
          <p:cNvSpPr txBox="1"/>
          <p:nvPr/>
        </p:nvSpPr>
        <p:spPr>
          <a:xfrm>
            <a:off x="3670963" y="6264876"/>
            <a:ext cx="3675340" cy="369332"/>
          </a:xfrm>
          <a:prstGeom prst="rect">
            <a:avLst/>
          </a:prstGeom>
          <a:noFill/>
        </p:spPr>
        <p:txBody>
          <a:bodyPr wrap="square">
            <a:spAutoFit/>
          </a:bodyPr>
          <a:lstStyle/>
          <a:p>
            <a:r>
              <a:rPr lang="en-GB" dirty="0"/>
              <a:t>MEKO Type (HS HYDRA)</a:t>
            </a:r>
            <a:endParaRPr lang="en-GR" dirty="0"/>
          </a:p>
        </p:txBody>
      </p:sp>
      <p:graphicFrame>
        <p:nvGraphicFramePr>
          <p:cNvPr id="3" name="Table 8">
            <a:extLst>
              <a:ext uri="{FF2B5EF4-FFF2-40B4-BE49-F238E27FC236}">
                <a16:creationId xmlns:a16="http://schemas.microsoft.com/office/drawing/2014/main" id="{EEFB2DBA-55C2-E402-756E-0EC17A4D261C}"/>
              </a:ext>
            </a:extLst>
          </p:cNvPr>
          <p:cNvGraphicFramePr>
            <a:graphicFrameLocks/>
          </p:cNvGraphicFramePr>
          <p:nvPr>
            <p:extLst>
              <p:ext uri="{D42A27DB-BD31-4B8C-83A1-F6EECF244321}">
                <p14:modId xmlns:p14="http://schemas.microsoft.com/office/powerpoint/2010/main" val="3095107390"/>
              </p:ext>
            </p:extLst>
          </p:nvPr>
        </p:nvGraphicFramePr>
        <p:xfrm>
          <a:off x="8604628" y="4439648"/>
          <a:ext cx="3323323" cy="2194560"/>
        </p:xfrm>
        <a:graphic>
          <a:graphicData uri="http://schemas.openxmlformats.org/drawingml/2006/table">
            <a:tbl>
              <a:tblPr firstRow="1" bandRow="1">
                <a:tableStyleId>{5C22544A-7EE6-4342-B048-85BDC9FD1C3A}</a:tableStyleId>
              </a:tblPr>
              <a:tblGrid>
                <a:gridCol w="1094891">
                  <a:extLst>
                    <a:ext uri="{9D8B030D-6E8A-4147-A177-3AD203B41FA5}">
                      <a16:colId xmlns:a16="http://schemas.microsoft.com/office/drawing/2014/main" val="2919048174"/>
                    </a:ext>
                  </a:extLst>
                </a:gridCol>
                <a:gridCol w="2228432">
                  <a:extLst>
                    <a:ext uri="{9D8B030D-6E8A-4147-A177-3AD203B41FA5}">
                      <a16:colId xmlns:a16="http://schemas.microsoft.com/office/drawing/2014/main" val="1752690593"/>
                    </a:ext>
                  </a:extLst>
                </a:gridCol>
              </a:tblGrid>
              <a:tr h="163366">
                <a:tc>
                  <a:txBody>
                    <a:bodyPr/>
                    <a:lstStyle/>
                    <a:p>
                      <a:pPr algn="l" fontAlgn="t"/>
                      <a:r>
                        <a:rPr lang="en-GB" sz="1200" b="0" dirty="0">
                          <a:solidFill>
                            <a:schemeClr val="tx1"/>
                          </a:solidFill>
                          <a:effectLst/>
                        </a:rPr>
                        <a:t>Introduced</a:t>
                      </a:r>
                    </a:p>
                  </a:txBody>
                  <a:tcP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t"/>
                      <a:r>
                        <a:rPr lang="en-GR" sz="1200" b="0" dirty="0">
                          <a:solidFill>
                            <a:schemeClr val="tx1"/>
                          </a:solidFill>
                          <a:effectLst/>
                        </a:rPr>
                        <a:t>1971</a:t>
                      </a:r>
                    </a:p>
                  </a:txBody>
                  <a:tcP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9704550"/>
                  </a:ext>
                </a:extLst>
              </a:tr>
              <a:tr h="163366">
                <a:tc>
                  <a:txBody>
                    <a:bodyPr/>
                    <a:lstStyle/>
                    <a:p>
                      <a:pPr algn="l" fontAlgn="t"/>
                      <a:r>
                        <a:rPr lang="en-GB" sz="1200" dirty="0">
                          <a:effectLst/>
                        </a:rPr>
                        <a:t>Origin</a:t>
                      </a:r>
                    </a:p>
                  </a:txBody>
                  <a:tcP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t"/>
                      <a:r>
                        <a:rPr lang="en-GB" sz="1200" dirty="0">
                          <a:effectLst/>
                        </a:rPr>
                        <a:t>USA</a:t>
                      </a:r>
                    </a:p>
                  </a:txBody>
                  <a:tcP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432829279"/>
                  </a:ext>
                </a:extLst>
              </a:tr>
              <a:tr h="163366">
                <a:tc>
                  <a:txBody>
                    <a:bodyPr/>
                    <a:lstStyle/>
                    <a:p>
                      <a:pPr algn="l" fontAlgn="t"/>
                      <a:r>
                        <a:rPr lang="en-GB" sz="1200" dirty="0">
                          <a:effectLst/>
                        </a:rPr>
                        <a:t>Barrel Length</a:t>
                      </a:r>
                    </a:p>
                  </a:txBody>
                  <a:tcP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t"/>
                      <a:r>
                        <a:rPr lang="en-GB" sz="1200" dirty="0">
                          <a:effectLst/>
                        </a:rPr>
                        <a:t>6,858 (54 </a:t>
                      </a:r>
                      <a:r>
                        <a:rPr lang="en-GB" sz="1200" dirty="0" err="1">
                          <a:effectLst/>
                        </a:rPr>
                        <a:t>calibers</a:t>
                      </a:r>
                      <a:r>
                        <a:rPr lang="en-GB" sz="1200" dirty="0">
                          <a:effectLst/>
                        </a:rPr>
                        <a:t>)</a:t>
                      </a:r>
                    </a:p>
                  </a:txBody>
                  <a:tcP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88305949"/>
                  </a:ext>
                </a:extLst>
              </a:tr>
              <a:tr h="272276">
                <a:tc>
                  <a:txBody>
                    <a:bodyPr/>
                    <a:lstStyle/>
                    <a:p>
                      <a:pPr algn="l" fontAlgn="t"/>
                      <a:r>
                        <a:rPr lang="en-GB" sz="1200" dirty="0">
                          <a:effectLst/>
                        </a:rPr>
                        <a:t>Calibre</a:t>
                      </a:r>
                    </a:p>
                  </a:txBody>
                  <a:tcP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t"/>
                      <a:r>
                        <a:rPr lang="en-GB" sz="1200" dirty="0">
                          <a:effectLst/>
                        </a:rPr>
                        <a:t>5’’ (113mm)</a:t>
                      </a:r>
                    </a:p>
                  </a:txBody>
                  <a:tcP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893808947"/>
                  </a:ext>
                </a:extLst>
              </a:tr>
              <a:tr h="272276">
                <a:tc>
                  <a:txBody>
                    <a:bodyPr/>
                    <a:lstStyle/>
                    <a:p>
                      <a:pPr algn="l" fontAlgn="t"/>
                      <a:r>
                        <a:rPr lang="en-GB" sz="1200" dirty="0">
                          <a:effectLst/>
                        </a:rPr>
                        <a:t>Shell</a:t>
                      </a:r>
                    </a:p>
                  </a:txBody>
                  <a:tcP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t"/>
                      <a:r>
                        <a:rPr lang="en-GB" sz="1200" dirty="0">
                          <a:effectLst/>
                        </a:rPr>
                        <a:t>127x835mm 31,7kgr HE</a:t>
                      </a:r>
                    </a:p>
                  </a:txBody>
                  <a:tcP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812299245"/>
                  </a:ext>
                </a:extLst>
              </a:tr>
              <a:tr h="272276">
                <a:tc>
                  <a:txBody>
                    <a:bodyPr/>
                    <a:lstStyle/>
                    <a:p>
                      <a:pPr algn="l" fontAlgn="t"/>
                      <a:r>
                        <a:rPr lang="en-GB" sz="1200" dirty="0">
                          <a:effectLst/>
                        </a:rPr>
                        <a:t>Muzzle Vo</a:t>
                      </a:r>
                    </a:p>
                  </a:txBody>
                  <a:tcP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t"/>
                      <a:r>
                        <a:rPr lang="en-GB" sz="1200" dirty="0">
                          <a:effectLst/>
                        </a:rPr>
                        <a:t>760m/sec</a:t>
                      </a:r>
                    </a:p>
                  </a:txBody>
                  <a:tcP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16114706"/>
                  </a:ext>
                </a:extLst>
              </a:tr>
              <a:tr h="163366">
                <a:tc>
                  <a:txBody>
                    <a:bodyPr/>
                    <a:lstStyle/>
                    <a:p>
                      <a:pPr algn="l" fontAlgn="t"/>
                      <a:r>
                        <a:rPr lang="en-GB" sz="1200" u="none" strike="noStrike" dirty="0">
                          <a:solidFill>
                            <a:schemeClr val="tx1"/>
                          </a:solidFill>
                          <a:effectLst/>
                        </a:rPr>
                        <a:t>Fire rate</a:t>
                      </a:r>
                      <a:endParaRPr lang="en-GB" sz="1200" dirty="0">
                        <a:solidFill>
                          <a:schemeClr val="tx1"/>
                        </a:solidFill>
                        <a:effectLst/>
                      </a:endParaRPr>
                    </a:p>
                  </a:txBody>
                  <a:tcP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t"/>
                      <a:r>
                        <a:rPr lang="en-GB" sz="1200" dirty="0">
                          <a:effectLst/>
                        </a:rPr>
                        <a:t>20 RPM</a:t>
                      </a:r>
                    </a:p>
                  </a:txBody>
                  <a:tcP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97836276"/>
                  </a:ext>
                </a:extLst>
              </a:tr>
              <a:tr h="217875">
                <a:tc>
                  <a:txBody>
                    <a:bodyPr/>
                    <a:lstStyle/>
                    <a:p>
                      <a:pPr algn="l" fontAlgn="t"/>
                      <a:r>
                        <a:rPr lang="en-GB" sz="1200" dirty="0" err="1">
                          <a:effectLst/>
                        </a:rPr>
                        <a:t>R</a:t>
                      </a:r>
                      <a:r>
                        <a:rPr lang="en-GB" sz="1200" baseline="-25000" dirty="0" err="1">
                          <a:effectLst/>
                        </a:rPr>
                        <a:t>max</a:t>
                      </a:r>
                      <a:endParaRPr lang="en-GB" sz="1200" baseline="-25000" dirty="0">
                        <a:effectLst/>
                      </a:endParaRPr>
                    </a:p>
                  </a:txBody>
                  <a:tcP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t"/>
                      <a:r>
                        <a:rPr lang="en-GB" sz="1200" dirty="0">
                          <a:effectLst/>
                        </a:rPr>
                        <a:t>13 nm (24,1 km)</a:t>
                      </a:r>
                      <a:endParaRPr lang="en-GB" sz="1200" baseline="30000" dirty="0">
                        <a:effectLst/>
                      </a:endParaRPr>
                    </a:p>
                  </a:txBody>
                  <a:tcP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59006648"/>
                  </a:ext>
                </a:extLst>
              </a:tr>
            </a:tbl>
          </a:graphicData>
        </a:graphic>
      </p:graphicFrame>
      <p:pic>
        <p:nvPicPr>
          <p:cNvPr id="5" name="Picture 4">
            <a:extLst>
              <a:ext uri="{FF2B5EF4-FFF2-40B4-BE49-F238E27FC236}">
                <a16:creationId xmlns:a16="http://schemas.microsoft.com/office/drawing/2014/main" id="{42AF77CA-0CB1-D7C6-39D6-B8A78E4F046F}"/>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9952" b="89979" l="7350" r="90000">
                        <a14:foregroundMark x1="7350" y1="33562" x2="7350" y2="33562"/>
                        <a14:foregroundMark x1="52950" y1="38778" x2="52950" y2="38778"/>
                        <a14:foregroundMark x1="90000" y1="40837" x2="90000" y2="40837"/>
                      </a14:backgroundRemoval>
                    </a14:imgEffect>
                  </a14:imgLayer>
                </a14:imgProps>
              </a:ext>
              <a:ext uri="{28A0092B-C50C-407E-A947-70E740481C1C}">
                <a14:useLocalDpi xmlns:a14="http://schemas.microsoft.com/office/drawing/2010/main" val="0"/>
              </a:ext>
            </a:extLst>
          </a:blip>
          <a:srcRect l="2857" t="23008" r="8757" b="26443"/>
          <a:stretch/>
        </p:blipFill>
        <p:spPr bwMode="auto">
          <a:xfrm>
            <a:off x="9519049" y="3598227"/>
            <a:ext cx="2565379" cy="10687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2329921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8" name="Picture 4">
            <a:extLst>
              <a:ext uri="{FF2B5EF4-FFF2-40B4-BE49-F238E27FC236}">
                <a16:creationId xmlns:a16="http://schemas.microsoft.com/office/drawing/2014/main" id="{A48EB856-14D7-2811-480F-4698AC2BB69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2675" y="944116"/>
            <a:ext cx="7068806" cy="5151883"/>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2651833D-0610-EC17-33A6-1C930ABB0BF7}"/>
              </a:ext>
            </a:extLst>
          </p:cNvPr>
          <p:cNvSpPr txBox="1"/>
          <p:nvPr/>
        </p:nvSpPr>
        <p:spPr>
          <a:xfrm>
            <a:off x="3670963" y="6264876"/>
            <a:ext cx="3675340" cy="369332"/>
          </a:xfrm>
          <a:prstGeom prst="rect">
            <a:avLst/>
          </a:prstGeom>
          <a:noFill/>
        </p:spPr>
        <p:txBody>
          <a:bodyPr wrap="square">
            <a:spAutoFit/>
          </a:bodyPr>
          <a:lstStyle/>
          <a:p>
            <a:r>
              <a:rPr lang="en-GB" dirty="0" err="1"/>
              <a:t>Kilic</a:t>
            </a:r>
            <a:r>
              <a:rPr lang="en-GB" dirty="0"/>
              <a:t> Type (TCG ZIPKIN)</a:t>
            </a:r>
            <a:endParaRPr lang="en-GR" dirty="0"/>
          </a:p>
        </p:txBody>
      </p:sp>
      <p:graphicFrame>
        <p:nvGraphicFramePr>
          <p:cNvPr id="2" name="Table 8">
            <a:extLst>
              <a:ext uri="{FF2B5EF4-FFF2-40B4-BE49-F238E27FC236}">
                <a16:creationId xmlns:a16="http://schemas.microsoft.com/office/drawing/2014/main" id="{D7441B41-75CF-D15B-D398-3DFF3DF77245}"/>
              </a:ext>
            </a:extLst>
          </p:cNvPr>
          <p:cNvGraphicFramePr>
            <a:graphicFrameLocks/>
          </p:cNvGraphicFramePr>
          <p:nvPr>
            <p:extLst>
              <p:ext uri="{D42A27DB-BD31-4B8C-83A1-F6EECF244321}">
                <p14:modId xmlns:p14="http://schemas.microsoft.com/office/powerpoint/2010/main" val="1108546743"/>
              </p:ext>
            </p:extLst>
          </p:nvPr>
        </p:nvGraphicFramePr>
        <p:xfrm>
          <a:off x="8604628" y="4439648"/>
          <a:ext cx="3323323" cy="2194560"/>
        </p:xfrm>
        <a:graphic>
          <a:graphicData uri="http://schemas.openxmlformats.org/drawingml/2006/table">
            <a:tbl>
              <a:tblPr firstRow="1" bandRow="1">
                <a:tableStyleId>{5C22544A-7EE6-4342-B048-85BDC9FD1C3A}</a:tableStyleId>
              </a:tblPr>
              <a:tblGrid>
                <a:gridCol w="1094891">
                  <a:extLst>
                    <a:ext uri="{9D8B030D-6E8A-4147-A177-3AD203B41FA5}">
                      <a16:colId xmlns:a16="http://schemas.microsoft.com/office/drawing/2014/main" val="2919048174"/>
                    </a:ext>
                  </a:extLst>
                </a:gridCol>
                <a:gridCol w="2228432">
                  <a:extLst>
                    <a:ext uri="{9D8B030D-6E8A-4147-A177-3AD203B41FA5}">
                      <a16:colId xmlns:a16="http://schemas.microsoft.com/office/drawing/2014/main" val="1752690593"/>
                    </a:ext>
                  </a:extLst>
                </a:gridCol>
              </a:tblGrid>
              <a:tr h="163366">
                <a:tc>
                  <a:txBody>
                    <a:bodyPr/>
                    <a:lstStyle/>
                    <a:p>
                      <a:pPr algn="l" fontAlgn="t"/>
                      <a:r>
                        <a:rPr lang="en-GB" sz="1200" b="0" dirty="0">
                          <a:solidFill>
                            <a:schemeClr val="tx1"/>
                          </a:solidFill>
                          <a:effectLst/>
                        </a:rPr>
                        <a:t>Introduced</a:t>
                      </a:r>
                    </a:p>
                  </a:txBody>
                  <a:tcP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t"/>
                      <a:r>
                        <a:rPr lang="en-GR" sz="1200" b="0" dirty="0">
                          <a:solidFill>
                            <a:schemeClr val="tx1"/>
                          </a:solidFill>
                          <a:effectLst/>
                        </a:rPr>
                        <a:t>1964 (SR 1988)</a:t>
                      </a:r>
                    </a:p>
                  </a:txBody>
                  <a:tcP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9704550"/>
                  </a:ext>
                </a:extLst>
              </a:tr>
              <a:tr h="163366">
                <a:tc>
                  <a:txBody>
                    <a:bodyPr/>
                    <a:lstStyle/>
                    <a:p>
                      <a:pPr algn="l" fontAlgn="t"/>
                      <a:r>
                        <a:rPr lang="en-GB" sz="1200" dirty="0">
                          <a:effectLst/>
                        </a:rPr>
                        <a:t>Origin</a:t>
                      </a:r>
                    </a:p>
                  </a:txBody>
                  <a:tcP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t"/>
                      <a:r>
                        <a:rPr lang="en-GB" sz="1200" dirty="0">
                          <a:effectLst/>
                        </a:rPr>
                        <a:t>Italy</a:t>
                      </a:r>
                    </a:p>
                  </a:txBody>
                  <a:tcP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432829279"/>
                  </a:ext>
                </a:extLst>
              </a:tr>
              <a:tr h="163366">
                <a:tc>
                  <a:txBody>
                    <a:bodyPr/>
                    <a:lstStyle/>
                    <a:p>
                      <a:pPr algn="l" fontAlgn="t"/>
                      <a:r>
                        <a:rPr lang="en-GB" sz="1200" dirty="0">
                          <a:effectLst/>
                        </a:rPr>
                        <a:t>Barrel Length</a:t>
                      </a:r>
                    </a:p>
                  </a:txBody>
                  <a:tcP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t"/>
                      <a:r>
                        <a:rPr lang="en-GB" sz="1200" dirty="0">
                          <a:effectLst/>
                        </a:rPr>
                        <a:t>4,72m (62 </a:t>
                      </a:r>
                      <a:r>
                        <a:rPr lang="en-GB" sz="1200" dirty="0" err="1">
                          <a:effectLst/>
                        </a:rPr>
                        <a:t>calibers</a:t>
                      </a:r>
                      <a:r>
                        <a:rPr lang="en-GB" sz="1200" dirty="0">
                          <a:effectLst/>
                        </a:rPr>
                        <a:t>)</a:t>
                      </a:r>
                    </a:p>
                  </a:txBody>
                  <a:tcP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88305949"/>
                  </a:ext>
                </a:extLst>
              </a:tr>
              <a:tr h="272276">
                <a:tc>
                  <a:txBody>
                    <a:bodyPr/>
                    <a:lstStyle/>
                    <a:p>
                      <a:pPr algn="l" fontAlgn="t"/>
                      <a:r>
                        <a:rPr lang="en-GB" sz="1200" dirty="0">
                          <a:effectLst/>
                        </a:rPr>
                        <a:t>Calibre</a:t>
                      </a:r>
                    </a:p>
                  </a:txBody>
                  <a:tcP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t"/>
                      <a:r>
                        <a:rPr lang="en-GB" sz="1200" dirty="0">
                          <a:effectLst/>
                        </a:rPr>
                        <a:t>3’’ (76,2mm)</a:t>
                      </a:r>
                    </a:p>
                  </a:txBody>
                  <a:tcP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893808947"/>
                  </a:ext>
                </a:extLst>
              </a:tr>
              <a:tr h="272276">
                <a:tc>
                  <a:txBody>
                    <a:bodyPr/>
                    <a:lstStyle/>
                    <a:p>
                      <a:pPr algn="l" fontAlgn="t"/>
                      <a:r>
                        <a:rPr lang="en-GB" sz="1200" dirty="0">
                          <a:effectLst/>
                        </a:rPr>
                        <a:t>Shell</a:t>
                      </a:r>
                    </a:p>
                  </a:txBody>
                  <a:tcP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t"/>
                      <a:r>
                        <a:rPr lang="en-GB" sz="1200" dirty="0">
                          <a:effectLst/>
                        </a:rPr>
                        <a:t>76x6365mmR- 6,3kgr</a:t>
                      </a:r>
                    </a:p>
                  </a:txBody>
                  <a:tcP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812299245"/>
                  </a:ext>
                </a:extLst>
              </a:tr>
              <a:tr h="272276">
                <a:tc>
                  <a:txBody>
                    <a:bodyPr/>
                    <a:lstStyle/>
                    <a:p>
                      <a:pPr algn="l" fontAlgn="t"/>
                      <a:r>
                        <a:rPr lang="en-GB" sz="1200" dirty="0">
                          <a:effectLst/>
                        </a:rPr>
                        <a:t>Muzzle Vo</a:t>
                      </a:r>
                    </a:p>
                  </a:txBody>
                  <a:tcP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t"/>
                      <a:r>
                        <a:rPr lang="en-GB" sz="1200" dirty="0">
                          <a:effectLst/>
                        </a:rPr>
                        <a:t>915m/sec</a:t>
                      </a:r>
                    </a:p>
                  </a:txBody>
                  <a:tcP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16114706"/>
                  </a:ext>
                </a:extLst>
              </a:tr>
              <a:tr h="163366">
                <a:tc>
                  <a:txBody>
                    <a:bodyPr/>
                    <a:lstStyle/>
                    <a:p>
                      <a:pPr algn="l" fontAlgn="t"/>
                      <a:r>
                        <a:rPr lang="en-GB" sz="1200" u="none" strike="noStrike" dirty="0">
                          <a:solidFill>
                            <a:schemeClr val="tx1"/>
                          </a:solidFill>
                          <a:effectLst/>
                        </a:rPr>
                        <a:t>Fire rate</a:t>
                      </a:r>
                      <a:endParaRPr lang="en-GB" sz="1200" dirty="0">
                        <a:solidFill>
                          <a:schemeClr val="tx1"/>
                        </a:solidFill>
                        <a:effectLst/>
                      </a:endParaRPr>
                    </a:p>
                  </a:txBody>
                  <a:tcP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t"/>
                      <a:r>
                        <a:rPr lang="en-GB" sz="1200" dirty="0">
                          <a:effectLst/>
                        </a:rPr>
                        <a:t>120 RPM</a:t>
                      </a:r>
                    </a:p>
                  </a:txBody>
                  <a:tcP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97836276"/>
                  </a:ext>
                </a:extLst>
              </a:tr>
              <a:tr h="217875">
                <a:tc>
                  <a:txBody>
                    <a:bodyPr/>
                    <a:lstStyle/>
                    <a:p>
                      <a:pPr algn="l" fontAlgn="t"/>
                      <a:r>
                        <a:rPr lang="en-GB" sz="1200" dirty="0" err="1">
                          <a:effectLst/>
                        </a:rPr>
                        <a:t>R</a:t>
                      </a:r>
                      <a:r>
                        <a:rPr lang="en-GB" sz="1200" baseline="-25000" dirty="0" err="1">
                          <a:effectLst/>
                        </a:rPr>
                        <a:t>max</a:t>
                      </a:r>
                      <a:endParaRPr lang="en-GB" sz="1200" baseline="-25000" dirty="0">
                        <a:effectLst/>
                      </a:endParaRPr>
                    </a:p>
                  </a:txBody>
                  <a:tcP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t"/>
                      <a:r>
                        <a:rPr lang="en-GB" sz="1200" dirty="0">
                          <a:effectLst/>
                        </a:rPr>
                        <a:t>HE PFF 16km- VULCANO 40km</a:t>
                      </a:r>
                      <a:endParaRPr lang="en-GB" sz="1200" baseline="30000" dirty="0">
                        <a:effectLst/>
                      </a:endParaRPr>
                    </a:p>
                  </a:txBody>
                  <a:tcP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59006648"/>
                  </a:ext>
                </a:extLst>
              </a:tr>
            </a:tbl>
          </a:graphicData>
        </a:graphic>
      </p:graphicFrame>
      <p:sp>
        <p:nvSpPr>
          <p:cNvPr id="7" name="Content Placeholder 6">
            <a:extLst>
              <a:ext uri="{FF2B5EF4-FFF2-40B4-BE49-F238E27FC236}">
                <a16:creationId xmlns:a16="http://schemas.microsoft.com/office/drawing/2014/main" id="{1E6187D7-4580-F13D-C6BD-D5ACF2D6D454}"/>
              </a:ext>
            </a:extLst>
          </p:cNvPr>
          <p:cNvSpPr>
            <a:spLocks noGrp="1"/>
          </p:cNvSpPr>
          <p:nvPr>
            <p:ph sz="half" idx="1"/>
          </p:nvPr>
        </p:nvSpPr>
        <p:spPr/>
        <p:txBody>
          <a:bodyPr/>
          <a:lstStyle/>
          <a:p>
            <a:endParaRPr lang="en-GR"/>
          </a:p>
        </p:txBody>
      </p:sp>
      <p:pic>
        <p:nvPicPr>
          <p:cNvPr id="9" name="Picture 10">
            <a:extLst>
              <a:ext uri="{FF2B5EF4-FFF2-40B4-BE49-F238E27FC236}">
                <a16:creationId xmlns:a16="http://schemas.microsoft.com/office/drawing/2014/main" id="{5FF07996-6D9C-D665-DB1D-637C061EC7D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9330" t="19971" r="8722" b="18557"/>
          <a:stretch/>
        </p:blipFill>
        <p:spPr bwMode="auto">
          <a:xfrm>
            <a:off x="10128621" y="3598226"/>
            <a:ext cx="1955807" cy="10687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6784109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a:extLst>
              <a:ext uri="{FF2B5EF4-FFF2-40B4-BE49-F238E27FC236}">
                <a16:creationId xmlns:a16="http://schemas.microsoft.com/office/drawing/2014/main" id="{DD96A049-C922-19B3-D182-440591A354E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16155"/>
          <a:stretch/>
        </p:blipFill>
        <p:spPr bwMode="auto">
          <a:xfrm>
            <a:off x="-71436" y="-1"/>
            <a:ext cx="12263436" cy="685800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normAutofit/>
          </a:bodyPr>
          <a:lstStyle/>
          <a:p>
            <a:r>
              <a:rPr lang="el-GR" dirty="0">
                <a:solidFill>
                  <a:schemeClr val="bg1"/>
                </a:solidFill>
              </a:rPr>
              <a:t>Ο εκκενωτής</a:t>
            </a:r>
            <a:r>
              <a:rPr lang="en-US" dirty="0">
                <a:solidFill>
                  <a:schemeClr val="bg1"/>
                </a:solidFill>
              </a:rPr>
              <a:t> </a:t>
            </a:r>
            <a:r>
              <a:rPr lang="el-GR" dirty="0">
                <a:solidFill>
                  <a:schemeClr val="bg1"/>
                </a:solidFill>
              </a:rPr>
              <a:t>κοίλου (</a:t>
            </a:r>
            <a:r>
              <a:rPr lang="en-US" dirty="0">
                <a:solidFill>
                  <a:schemeClr val="bg1"/>
                </a:solidFill>
              </a:rPr>
              <a:t>bore evacuator</a:t>
            </a:r>
            <a:r>
              <a:rPr lang="el-GR" dirty="0">
                <a:solidFill>
                  <a:schemeClr val="bg1"/>
                </a:solidFill>
              </a:rPr>
              <a:t>)</a:t>
            </a:r>
            <a:endParaRPr lang="en-US" dirty="0">
              <a:solidFill>
                <a:schemeClr val="bg1"/>
              </a:solidFill>
            </a:endParaRPr>
          </a:p>
        </p:txBody>
      </p:sp>
      <p:sp>
        <p:nvSpPr>
          <p:cNvPr id="5" name="TextBox 4"/>
          <p:cNvSpPr txBox="1"/>
          <p:nvPr/>
        </p:nvSpPr>
        <p:spPr>
          <a:xfrm>
            <a:off x="1871136" y="6168498"/>
            <a:ext cx="8339665" cy="261610"/>
          </a:xfrm>
          <a:prstGeom prst="rect">
            <a:avLst/>
          </a:prstGeom>
          <a:noFill/>
        </p:spPr>
        <p:txBody>
          <a:bodyPr wrap="square" rtlCol="0">
            <a:spAutoFit/>
          </a:bodyPr>
          <a:lstStyle/>
          <a:p>
            <a:r>
              <a:rPr lang="en-US" sz="1100" i="1" dirty="0"/>
              <a:t>Bore Evacuator </a:t>
            </a:r>
            <a:r>
              <a:rPr lang="el-GR" sz="1100" i="1" dirty="0"/>
              <a:t>σε ΠΒ </a:t>
            </a:r>
            <a:r>
              <a:rPr lang="en-GR" sz="1100" i="1" dirty="0"/>
              <a:t>ά</a:t>
            </a:r>
            <a:r>
              <a:rPr lang="el-GR" sz="1100" i="1" dirty="0" err="1"/>
              <a:t>ρματος</a:t>
            </a:r>
            <a:r>
              <a:rPr lang="el-GR" sz="1100" i="1" dirty="0"/>
              <a:t> μάχης, εικόνα διαδικτυακά διαθέσιμη στο</a:t>
            </a:r>
            <a:r>
              <a:rPr lang="en-US" sz="1100" i="1" dirty="0"/>
              <a:t>: </a:t>
            </a:r>
            <a:r>
              <a:rPr lang="en-GB" sz="1100" i="1" dirty="0"/>
              <a:t>https://</a:t>
            </a:r>
            <a:r>
              <a:rPr lang="en-GB" sz="1100" i="1" dirty="0" err="1"/>
              <a:t>tankhistoria.com</a:t>
            </a:r>
            <a:r>
              <a:rPr lang="en-GB" sz="1100" i="1" dirty="0"/>
              <a:t>/cold-war/fume-extractor/</a:t>
            </a:r>
            <a:endParaRPr lang="en-US" sz="1100" i="1" dirty="0"/>
          </a:p>
        </p:txBody>
      </p:sp>
    </p:spTree>
    <p:extLst>
      <p:ext uri="{BB962C8B-B14F-4D97-AF65-F5344CB8AC3E}">
        <p14:creationId xmlns:p14="http://schemas.microsoft.com/office/powerpoint/2010/main" val="224390243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a:extLst>
              <a:ext uri="{FF2B5EF4-FFF2-40B4-BE49-F238E27FC236}">
                <a16:creationId xmlns:a16="http://schemas.microsoft.com/office/drawing/2014/main" id="{06C6302E-C0DC-5E74-6633-EAA9AF5F52A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88220" y="284163"/>
            <a:ext cx="7903779" cy="58928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12A002A0-454B-32B5-5D63-518F729F1919}"/>
              </a:ext>
            </a:extLst>
          </p:cNvPr>
          <p:cNvSpPr>
            <a:spLocks noGrp="1"/>
          </p:cNvSpPr>
          <p:nvPr>
            <p:ph type="title"/>
          </p:nvPr>
        </p:nvSpPr>
        <p:spPr/>
        <p:txBody>
          <a:bodyPr/>
          <a:lstStyle/>
          <a:p>
            <a:r>
              <a:rPr lang="el-GR" dirty="0"/>
              <a:t>Περίγραμμα</a:t>
            </a:r>
            <a:endParaRPr lang="en-GR" dirty="0"/>
          </a:p>
        </p:txBody>
      </p:sp>
      <p:sp>
        <p:nvSpPr>
          <p:cNvPr id="3" name="Content Placeholder 2">
            <a:extLst>
              <a:ext uri="{FF2B5EF4-FFF2-40B4-BE49-F238E27FC236}">
                <a16:creationId xmlns:a16="http://schemas.microsoft.com/office/drawing/2014/main" id="{4811DA49-8E3D-58F0-7273-D87FDDA58446}"/>
              </a:ext>
            </a:extLst>
          </p:cNvPr>
          <p:cNvSpPr>
            <a:spLocks noGrp="1"/>
          </p:cNvSpPr>
          <p:nvPr>
            <p:ph idx="1"/>
          </p:nvPr>
        </p:nvSpPr>
        <p:spPr>
          <a:xfrm>
            <a:off x="838200" y="1825624"/>
            <a:ext cx="5462391" cy="5032375"/>
          </a:xfrm>
        </p:spPr>
        <p:txBody>
          <a:bodyPr>
            <a:normAutofit/>
          </a:bodyPr>
          <a:lstStyle/>
          <a:p>
            <a:pPr marL="285750" indent="-285750">
              <a:buFont typeface="Arial"/>
              <a:buChar char="•"/>
            </a:pPr>
            <a:r>
              <a:rPr lang="el-GR" dirty="0"/>
              <a:t>Ιστορική Εξέλιξη</a:t>
            </a:r>
            <a:endParaRPr lang="el-GR" sz="2400" dirty="0"/>
          </a:p>
          <a:p>
            <a:pPr marL="285750" indent="-285750">
              <a:buFont typeface="Arial"/>
              <a:buChar char="•"/>
            </a:pPr>
            <a:r>
              <a:rPr lang="el-GR" dirty="0"/>
              <a:t>Αναβαθμίσεις- μείζονες τεχνολογικές καινοτομίες</a:t>
            </a:r>
            <a:endParaRPr lang="en-US" dirty="0"/>
          </a:p>
          <a:p>
            <a:pPr marL="285750" indent="-285750">
              <a:buFont typeface="Arial"/>
              <a:buChar char="•"/>
            </a:pPr>
            <a:r>
              <a:rPr lang="el-GR" dirty="0"/>
              <a:t>Πυροβολική</a:t>
            </a:r>
            <a:r>
              <a:rPr lang="en-US" dirty="0"/>
              <a:t>:</a:t>
            </a:r>
            <a:r>
              <a:rPr lang="el-GR" dirty="0"/>
              <a:t> τέχνη ή επιστήμη</a:t>
            </a:r>
            <a:endParaRPr lang="en-US" sz="2400" dirty="0"/>
          </a:p>
          <a:p>
            <a:pPr marL="742950" lvl="1" indent="-285750">
              <a:buFont typeface="Arial"/>
              <a:buChar char="•"/>
            </a:pPr>
            <a:endParaRPr lang="en-US" dirty="0"/>
          </a:p>
          <a:p>
            <a:pPr marL="742950" lvl="1" indent="-285750">
              <a:buFont typeface="Arial"/>
              <a:buChar char="•"/>
            </a:pPr>
            <a:endParaRPr lang="el-GR" dirty="0"/>
          </a:p>
          <a:p>
            <a:endParaRPr lang="en-US" sz="3200" dirty="0">
              <a:latin typeface="+mj-lt"/>
            </a:endParaRPr>
          </a:p>
        </p:txBody>
      </p:sp>
      <p:pic>
        <p:nvPicPr>
          <p:cNvPr id="4" name="Picture 3">
            <a:extLst>
              <a:ext uri="{FF2B5EF4-FFF2-40B4-BE49-F238E27FC236}">
                <a16:creationId xmlns:a16="http://schemas.microsoft.com/office/drawing/2014/main" id="{06091AAE-FB19-C8DA-BA4A-2A5E2F87F758}"/>
              </a:ext>
            </a:extLst>
          </p:cNvPr>
          <p:cNvPicPr>
            <a:picLocks noChangeAspect="1"/>
          </p:cNvPicPr>
          <p:nvPr/>
        </p:nvPicPr>
        <p:blipFill>
          <a:blip r:embed="rId4"/>
          <a:stretch>
            <a:fillRect/>
          </a:stretch>
        </p:blipFill>
        <p:spPr>
          <a:xfrm>
            <a:off x="6140918" y="709913"/>
            <a:ext cx="4224260" cy="2145533"/>
          </a:xfrm>
          <a:prstGeom prst="rect">
            <a:avLst/>
          </a:prstGeom>
        </p:spPr>
      </p:pic>
    </p:spTree>
    <p:extLst>
      <p:ext uri="{BB962C8B-B14F-4D97-AF65-F5344CB8AC3E}">
        <p14:creationId xmlns:p14="http://schemas.microsoft.com/office/powerpoint/2010/main" val="276723913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dirty="0"/>
              <a:t>Ο εκκενωτής</a:t>
            </a:r>
            <a:r>
              <a:rPr lang="en-US" dirty="0"/>
              <a:t> </a:t>
            </a:r>
            <a:r>
              <a:rPr lang="el-GR" dirty="0"/>
              <a:t>κοίλου (</a:t>
            </a:r>
            <a:r>
              <a:rPr lang="en-US" dirty="0"/>
              <a:t>bore evacuator</a:t>
            </a:r>
            <a:r>
              <a:rPr lang="el-GR" dirty="0"/>
              <a:t>)</a:t>
            </a:r>
            <a:endParaRPr lang="en-US" dirty="0"/>
          </a:p>
        </p:txBody>
      </p:sp>
      <p:sp>
        <p:nvSpPr>
          <p:cNvPr id="3" name="Content Placeholder 2"/>
          <p:cNvSpPr>
            <a:spLocks noGrp="1"/>
          </p:cNvSpPr>
          <p:nvPr>
            <p:ph idx="1"/>
          </p:nvPr>
        </p:nvSpPr>
        <p:spPr/>
        <p:txBody>
          <a:bodyPr>
            <a:noAutofit/>
          </a:bodyPr>
          <a:lstStyle/>
          <a:p>
            <a:pPr algn="just"/>
            <a:r>
              <a:rPr lang="en-US" sz="2000" b="1" dirty="0">
                <a:solidFill>
                  <a:srgbClr val="FF0000"/>
                </a:solidFill>
              </a:rPr>
              <a:t>O</a:t>
            </a:r>
            <a:r>
              <a:rPr lang="en-US" sz="2000" dirty="0">
                <a:solidFill>
                  <a:srgbClr val="FF0000"/>
                </a:solidFill>
              </a:rPr>
              <a:t> </a:t>
            </a:r>
            <a:r>
              <a:rPr lang="el-GR" sz="2000" b="1" dirty="0">
                <a:solidFill>
                  <a:srgbClr val="FF0000"/>
                </a:solidFill>
              </a:rPr>
              <a:t>εκκενωτής κοίλου </a:t>
            </a:r>
            <a:r>
              <a:rPr lang="en-US" sz="2000" b="1" dirty="0">
                <a:solidFill>
                  <a:srgbClr val="FF0000"/>
                </a:solidFill>
              </a:rPr>
              <a:t>(bore evacuator </a:t>
            </a:r>
            <a:r>
              <a:rPr lang="el-GR" sz="2000" b="1" dirty="0">
                <a:solidFill>
                  <a:srgbClr val="FF0000"/>
                </a:solidFill>
              </a:rPr>
              <a:t>ή </a:t>
            </a:r>
            <a:r>
              <a:rPr lang="en-US" sz="2000" b="1" dirty="0">
                <a:solidFill>
                  <a:srgbClr val="FF0000"/>
                </a:solidFill>
              </a:rPr>
              <a:t>fume extractor</a:t>
            </a:r>
            <a:r>
              <a:rPr lang="el-GR" sz="2000" b="1" dirty="0">
                <a:solidFill>
                  <a:srgbClr val="FF0000"/>
                </a:solidFill>
              </a:rPr>
              <a:t>) </a:t>
            </a:r>
            <a:r>
              <a:rPr lang="el-GR" sz="2000" dirty="0"/>
              <a:t>είναι μια συσκευή που εκδιώκει τα αέρια της κατάκαυσης καθώς και τυχόν στερεά υπολείμματα της προωθητικής γόμωσης από το κοίλο</a:t>
            </a:r>
            <a:r>
              <a:rPr lang="en-US" sz="2000" dirty="0"/>
              <a:t> </a:t>
            </a:r>
            <a:r>
              <a:rPr lang="el-GR" sz="2000" dirty="0"/>
              <a:t>προς το στόμιο μετά την πυροδότηση με σκοπό</a:t>
            </a:r>
            <a:r>
              <a:rPr lang="en-US" sz="2000" dirty="0"/>
              <a:t>:</a:t>
            </a:r>
            <a:endParaRPr lang="el-GR" sz="2000" dirty="0"/>
          </a:p>
          <a:p>
            <a:pPr lvl="1" algn="just"/>
            <a:r>
              <a:rPr lang="el-GR" sz="1600" dirty="0"/>
              <a:t>Την προστασία της ομάδας ελέγχου του ΠΒ, ώστε, όταν αυτή ανοίξει το κλείστρο για επαναφόρτωση του ΠΒ, να μη διαφύγουν τα τοξικά αέρια της κατάκαυσης στο διαμέρισμα του ΠΒ </a:t>
            </a:r>
          </a:p>
          <a:p>
            <a:pPr lvl="1" algn="just"/>
            <a:r>
              <a:rPr lang="el-GR" sz="1600" dirty="0"/>
              <a:t>Τον καθαρισμό του κοίλου από τυχόν στερεά υπολείμματα της προωθητικής γόμωσης </a:t>
            </a:r>
          </a:p>
          <a:p>
            <a:pPr marL="342900" lvl="1" indent="-342900" algn="just">
              <a:buFont typeface="Arial"/>
              <a:buChar char="•"/>
            </a:pPr>
            <a:r>
              <a:rPr lang="el-GR" sz="2000" dirty="0"/>
              <a:t>Αυτό επιτυγχάνεται με τη δημιουργία διαφορά πίεσης εντός του κυλίνδρου όπισθεν του βλήματος, η οποία προκαλεί την βίαιη έξοδο των περισσότερων προωθητικών αερίων και υπολειμμάτων καύσης μέσω του στομίου. </a:t>
            </a:r>
            <a:endParaRPr lang="en-US" sz="2000" dirty="0"/>
          </a:p>
        </p:txBody>
      </p:sp>
      <p:pic>
        <p:nvPicPr>
          <p:cNvPr id="21506" name="Picture 2">
            <a:extLst>
              <a:ext uri="{FF2B5EF4-FFF2-40B4-BE49-F238E27FC236}">
                <a16:creationId xmlns:a16="http://schemas.microsoft.com/office/drawing/2014/main" id="{DDF6E0AE-917B-10D5-893A-EBBCC531D9C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18129" y="4312377"/>
            <a:ext cx="8955741" cy="25456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9973701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t>Το κλείστρο (</a:t>
            </a:r>
            <a:r>
              <a:rPr lang="en-US" dirty="0"/>
              <a:t>breech</a:t>
            </a:r>
            <a:r>
              <a:rPr lang="el-GR" dirty="0"/>
              <a:t>)</a:t>
            </a:r>
            <a:endParaRPr lang="en-US" dirty="0"/>
          </a:p>
        </p:txBody>
      </p:sp>
      <p:pic>
        <p:nvPicPr>
          <p:cNvPr id="4" name="Content Placeholder 3" descr="tfwe7ppprrvz.jpg"/>
          <p:cNvPicPr>
            <a:picLocks noGrp="1" noChangeAspect="1"/>
          </p:cNvPicPr>
          <p:nvPr>
            <p:ph idx="1"/>
          </p:nvPr>
        </p:nvPicPr>
        <p:blipFill rotWithShape="1">
          <a:blip r:embed="rId2">
            <a:extLst>
              <a:ext uri="{28A0092B-C50C-407E-A947-70E740481C1C}">
                <a14:useLocalDpi xmlns:a14="http://schemas.microsoft.com/office/drawing/2010/main" val="0"/>
              </a:ext>
            </a:extLst>
          </a:blip>
          <a:srcRect l="-228" r="51"/>
          <a:stretch/>
        </p:blipFill>
        <p:spPr>
          <a:xfrm>
            <a:off x="5141657" y="1600201"/>
            <a:ext cx="5069143" cy="3784600"/>
          </a:xfrm>
        </p:spPr>
      </p:pic>
      <p:sp>
        <p:nvSpPr>
          <p:cNvPr id="5" name="TextBox 4"/>
          <p:cNvSpPr txBox="1"/>
          <p:nvPr/>
        </p:nvSpPr>
        <p:spPr>
          <a:xfrm>
            <a:off x="5141657" y="5507124"/>
            <a:ext cx="5390879" cy="600164"/>
          </a:xfrm>
          <a:prstGeom prst="rect">
            <a:avLst/>
          </a:prstGeom>
          <a:noFill/>
        </p:spPr>
        <p:txBody>
          <a:bodyPr wrap="square" rtlCol="0">
            <a:spAutoFit/>
          </a:bodyPr>
          <a:lstStyle/>
          <a:p>
            <a:r>
              <a:rPr lang="el-GR" sz="1100" i="1" dirty="0"/>
              <a:t>Εργάτρια καθαρίζει το οπίσθιο μέρος (</a:t>
            </a:r>
            <a:r>
              <a:rPr lang="en-US" sz="1100" i="1" dirty="0"/>
              <a:t>breech</a:t>
            </a:r>
            <a:r>
              <a:rPr lang="el-GR" sz="1100" i="1" dirty="0"/>
              <a:t>)</a:t>
            </a:r>
            <a:r>
              <a:rPr lang="en-US" sz="1100" i="1" dirty="0"/>
              <a:t> </a:t>
            </a:r>
            <a:r>
              <a:rPr lang="el-GR" sz="1100" i="1" dirty="0"/>
              <a:t> ενός ναυτικού ΠΒ </a:t>
            </a:r>
            <a:r>
              <a:rPr lang="en-US" sz="1100" i="1" dirty="0"/>
              <a:t>15-inch </a:t>
            </a:r>
            <a:r>
              <a:rPr lang="el-GR" sz="1100" i="1" dirty="0"/>
              <a:t>στο </a:t>
            </a:r>
            <a:r>
              <a:rPr lang="en-US" sz="1100" i="1" dirty="0"/>
              <a:t>Coventry Ordnance Works </a:t>
            </a:r>
            <a:r>
              <a:rPr lang="el-GR" sz="1100" i="1" dirty="0"/>
              <a:t>κατά τη διάρκεια του Α ΠΠ</a:t>
            </a:r>
            <a:r>
              <a:rPr lang="en-US" sz="1100" i="1" dirty="0"/>
              <a:t>, </a:t>
            </a:r>
            <a:r>
              <a:rPr lang="el-GR" sz="1100" i="1" dirty="0"/>
              <a:t>φώτο του </a:t>
            </a:r>
            <a:r>
              <a:rPr lang="en-US" sz="1100" i="1" dirty="0"/>
              <a:t>Nicholas </a:t>
            </a:r>
            <a:r>
              <a:rPr lang="en-US" sz="1100" i="1" dirty="0" err="1"/>
              <a:t>Horrace</a:t>
            </a:r>
            <a:r>
              <a:rPr lang="en-US" sz="1100" i="1" dirty="0"/>
              <a:t> </a:t>
            </a:r>
            <a:r>
              <a:rPr lang="el-GR" sz="1100" i="1" dirty="0"/>
              <a:t>από τη συλλογή του </a:t>
            </a:r>
            <a:r>
              <a:rPr lang="en-US" sz="1100" i="1" dirty="0"/>
              <a:t>Imperial War Museum (No 1900-07)</a:t>
            </a:r>
          </a:p>
        </p:txBody>
      </p:sp>
      <p:sp>
        <p:nvSpPr>
          <p:cNvPr id="7" name="Rectangle 6"/>
          <p:cNvSpPr/>
          <p:nvPr/>
        </p:nvSpPr>
        <p:spPr>
          <a:xfrm>
            <a:off x="838200" y="1582972"/>
            <a:ext cx="4303456" cy="4708981"/>
          </a:xfrm>
          <a:prstGeom prst="rect">
            <a:avLst/>
          </a:prstGeom>
        </p:spPr>
        <p:txBody>
          <a:bodyPr wrap="square">
            <a:spAutoFit/>
          </a:bodyPr>
          <a:lstStyle/>
          <a:p>
            <a:pPr marL="285750" indent="-285750" algn="just">
              <a:buFont typeface="Arial"/>
              <a:buChar char="•"/>
            </a:pPr>
            <a:r>
              <a:rPr lang="el-GR" sz="2000" dirty="0">
                <a:solidFill>
                  <a:srgbClr val="000000"/>
                </a:solidFill>
              </a:rPr>
              <a:t>Ο όρος </a:t>
            </a:r>
            <a:r>
              <a:rPr lang="en-US" sz="2000" dirty="0">
                <a:solidFill>
                  <a:srgbClr val="000000"/>
                </a:solidFill>
              </a:rPr>
              <a:t>breech </a:t>
            </a:r>
            <a:r>
              <a:rPr lang="el-GR" sz="2000" dirty="0">
                <a:solidFill>
                  <a:srgbClr val="000000"/>
                </a:solidFill>
              </a:rPr>
              <a:t>αναφέρεται στο οπίσθιο τμήμα της κάννης από το οποίο εκτελείται η φόρτωση των οπισθογεμών (</a:t>
            </a:r>
            <a:r>
              <a:rPr lang="en-US" sz="2000" dirty="0">
                <a:solidFill>
                  <a:srgbClr val="000000"/>
                </a:solidFill>
              </a:rPr>
              <a:t>breech loading</a:t>
            </a:r>
            <a:r>
              <a:rPr lang="el-GR" sz="2000" dirty="0">
                <a:solidFill>
                  <a:srgbClr val="000000"/>
                </a:solidFill>
              </a:rPr>
              <a:t>) ΠΒ με Π/Χ. </a:t>
            </a:r>
            <a:endParaRPr lang="en-US" sz="2000" dirty="0">
              <a:solidFill>
                <a:srgbClr val="000000"/>
              </a:solidFill>
            </a:endParaRPr>
          </a:p>
          <a:p>
            <a:pPr marL="285750" indent="-285750" algn="just">
              <a:buFont typeface="Arial"/>
              <a:buChar char="•"/>
            </a:pPr>
            <a:r>
              <a:rPr lang="el-GR" sz="2000" dirty="0"/>
              <a:t>Το άνοιγμα όπισθεν της θαλάμης «κλείνει» (</a:t>
            </a:r>
            <a:r>
              <a:rPr lang="el-GR" sz="2000" dirty="0" err="1"/>
              <a:t>σσ</a:t>
            </a:r>
            <a:r>
              <a:rPr lang="en-US" sz="2000" dirty="0"/>
              <a:t>:</a:t>
            </a:r>
            <a:r>
              <a:rPr lang="el-GR" sz="2000" dirty="0"/>
              <a:t> σφραγίζεται) από το μηχανισμό του κλείστρου (</a:t>
            </a:r>
            <a:r>
              <a:rPr lang="en-US" sz="2000" dirty="0"/>
              <a:t>breech block</a:t>
            </a:r>
            <a:r>
              <a:rPr lang="el-GR" sz="2000" dirty="0"/>
              <a:t>), προκειμένου να κατευθύνει την εκτόνωση των αερίων της προωθητικής γόμωσης προς το στόμιο </a:t>
            </a:r>
            <a:r>
              <a:rPr lang="el-GR" sz="2000" dirty="0">
                <a:solidFill>
                  <a:srgbClr val="000000"/>
                </a:solidFill>
              </a:rPr>
              <a:t>και να προστατεύσει το προσωπικό του ΠΒ που εργάζεται πλησίον από επικίνδυνες καταστάσεις. </a:t>
            </a:r>
          </a:p>
        </p:txBody>
      </p:sp>
    </p:spTree>
    <p:extLst>
      <p:ext uri="{BB962C8B-B14F-4D97-AF65-F5344CB8AC3E}">
        <p14:creationId xmlns:p14="http://schemas.microsoft.com/office/powerpoint/2010/main" val="209554253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l-GR" dirty="0"/>
              <a:t>Το κλείστρο (</a:t>
            </a:r>
            <a:r>
              <a:rPr lang="en-US" dirty="0"/>
              <a:t>breech</a:t>
            </a:r>
            <a:r>
              <a:rPr lang="el-GR" dirty="0"/>
              <a:t>)</a:t>
            </a:r>
            <a:endParaRPr lang="en-US" dirty="0"/>
          </a:p>
        </p:txBody>
      </p:sp>
      <p:sp>
        <p:nvSpPr>
          <p:cNvPr id="5" name="Text Placeholder 4"/>
          <p:cNvSpPr>
            <a:spLocks noGrp="1"/>
          </p:cNvSpPr>
          <p:nvPr>
            <p:ph type="body" idx="1"/>
          </p:nvPr>
        </p:nvSpPr>
        <p:spPr>
          <a:xfrm>
            <a:off x="1981201" y="1535113"/>
            <a:ext cx="2788687" cy="639762"/>
          </a:xfrm>
        </p:spPr>
        <p:txBody>
          <a:bodyPr>
            <a:normAutofit/>
          </a:bodyPr>
          <a:lstStyle/>
          <a:p>
            <a:pPr algn="ctr"/>
            <a:r>
              <a:rPr lang="en-US" dirty="0"/>
              <a:t>Horizontal sliding</a:t>
            </a:r>
          </a:p>
        </p:txBody>
      </p:sp>
      <p:pic>
        <p:nvPicPr>
          <p:cNvPr id="12" name="Content Placeholder 11" descr="Figure416_Horizontal_sliding-wedge_breechblock.png"/>
          <p:cNvPicPr>
            <a:picLocks noGrp="1" noChangeAspect="1"/>
          </p:cNvPicPr>
          <p:nvPr>
            <p:ph sz="half" idx="2"/>
          </p:nvPr>
        </p:nvPicPr>
        <p:blipFill>
          <a:blip r:embed="rId2">
            <a:extLst>
              <a:ext uri="{28A0092B-C50C-407E-A947-70E740481C1C}">
                <a14:useLocalDpi xmlns:a14="http://schemas.microsoft.com/office/drawing/2010/main" val="0"/>
              </a:ext>
            </a:extLst>
          </a:blip>
          <a:srcRect t="-1223" b="-1223"/>
          <a:stretch>
            <a:fillRect/>
          </a:stretch>
        </p:blipFill>
        <p:spPr>
          <a:xfrm>
            <a:off x="1981201" y="2174876"/>
            <a:ext cx="2788687" cy="2727325"/>
          </a:xfrm>
          <a:ln>
            <a:noFill/>
          </a:ln>
        </p:spPr>
      </p:pic>
      <p:pic>
        <p:nvPicPr>
          <p:cNvPr id="11" name="Content Placeholder 8" descr="Figure417_Vertical_sliding-wedge_breechblock.png">
            <a:hlinkClick r:id="rId3" action="ppaction://hlinkfile"/>
          </p:cNvPr>
          <p:cNvPicPr>
            <a:picLocks noGrp="1" noChangeAspect="1"/>
          </p:cNvPicPr>
          <p:nvPr>
            <p:ph sz="quarter" idx="4"/>
          </p:nvPr>
        </p:nvPicPr>
        <p:blipFill>
          <a:blip r:embed="rId4">
            <a:extLst>
              <a:ext uri="{28A0092B-C50C-407E-A947-70E740481C1C}">
                <a14:useLocalDpi xmlns:a14="http://schemas.microsoft.com/office/drawing/2010/main" val="0"/>
              </a:ext>
            </a:extLst>
          </a:blip>
          <a:srcRect t="-7009" b="-7009"/>
          <a:stretch>
            <a:fillRect/>
          </a:stretch>
        </p:blipFill>
        <p:spPr>
          <a:xfrm>
            <a:off x="4913826" y="2174875"/>
            <a:ext cx="2873375" cy="2809046"/>
          </a:xfrm>
          <a:ln>
            <a:noFill/>
          </a:ln>
        </p:spPr>
      </p:pic>
      <p:pic>
        <p:nvPicPr>
          <p:cNvPr id="8" name="Content Placeholder 5" descr="Figure415_Stepped-thread_interrupted-screw_breech_block.png"/>
          <p:cNvPicPr>
            <a:picLocks noChangeAspect="1"/>
          </p:cNvPicPr>
          <p:nvPr/>
        </p:nvPicPr>
        <p:blipFill rotWithShape="1">
          <a:blip r:embed="rId5">
            <a:extLst>
              <a:ext uri="{28A0092B-C50C-407E-A947-70E740481C1C}">
                <a14:useLocalDpi xmlns:a14="http://schemas.microsoft.com/office/drawing/2010/main" val="0"/>
              </a:ext>
            </a:extLst>
          </a:blip>
          <a:srcRect l="7538" t="-11877" r="7419" b="-18866"/>
          <a:stretch/>
        </p:blipFill>
        <p:spPr>
          <a:xfrm>
            <a:off x="7933267" y="2429933"/>
            <a:ext cx="2578082" cy="2553989"/>
          </a:xfrm>
          <a:prstGeom prst="rect">
            <a:avLst/>
          </a:prstGeom>
          <a:ln>
            <a:noFill/>
          </a:ln>
        </p:spPr>
      </p:pic>
      <p:sp>
        <p:nvSpPr>
          <p:cNvPr id="9" name="Text Placeholder 4"/>
          <p:cNvSpPr txBox="1">
            <a:spLocks/>
          </p:cNvSpPr>
          <p:nvPr/>
        </p:nvSpPr>
        <p:spPr>
          <a:xfrm>
            <a:off x="4919132" y="1537759"/>
            <a:ext cx="2868069" cy="639762"/>
          </a:xfrm>
          <a:prstGeom prst="rect">
            <a:avLst/>
          </a:prstGeom>
        </p:spPr>
        <p:txBody>
          <a:bodyPr vert="horz" lIns="91440" tIns="45720" rIns="91440" bIns="45720" rtlCol="0" anchor="b">
            <a:normAutofit/>
          </a:bodyPr>
          <a:lstStyle>
            <a:lvl1pPr marL="0" indent="0" algn="l" defTabSz="457200" rtl="0" eaLnBrk="1" latinLnBrk="0" hangingPunct="1">
              <a:spcBef>
                <a:spcPct val="20000"/>
              </a:spcBef>
              <a:buFont typeface="Arial"/>
              <a:buNone/>
              <a:defRPr sz="2400" b="1" kern="1200">
                <a:solidFill>
                  <a:schemeClr val="tx1"/>
                </a:solidFill>
                <a:latin typeface="+mn-lt"/>
                <a:ea typeface="+mn-ea"/>
                <a:cs typeface="+mn-cs"/>
              </a:defRPr>
            </a:lvl1pPr>
            <a:lvl2pPr marL="457200" indent="0" algn="l" defTabSz="457200" rtl="0" eaLnBrk="1" latinLnBrk="0" hangingPunct="1">
              <a:spcBef>
                <a:spcPct val="20000"/>
              </a:spcBef>
              <a:buFont typeface="Arial"/>
              <a:buNone/>
              <a:defRPr sz="2000" b="1" kern="1200">
                <a:solidFill>
                  <a:schemeClr val="tx1"/>
                </a:solidFill>
                <a:latin typeface="+mn-lt"/>
                <a:ea typeface="+mn-ea"/>
                <a:cs typeface="+mn-cs"/>
              </a:defRPr>
            </a:lvl2pPr>
            <a:lvl3pPr marL="914400" indent="0" algn="l" defTabSz="457200" rtl="0" eaLnBrk="1" latinLnBrk="0" hangingPunct="1">
              <a:spcBef>
                <a:spcPct val="20000"/>
              </a:spcBef>
              <a:buFont typeface="Arial"/>
              <a:buNone/>
              <a:defRPr sz="1800" b="1" kern="1200">
                <a:solidFill>
                  <a:schemeClr val="tx1"/>
                </a:solidFill>
                <a:latin typeface="+mn-lt"/>
                <a:ea typeface="+mn-ea"/>
                <a:cs typeface="+mn-cs"/>
              </a:defRPr>
            </a:lvl3pPr>
            <a:lvl4pPr marL="1371600" indent="0" algn="l" defTabSz="457200" rtl="0" eaLnBrk="1" latinLnBrk="0" hangingPunct="1">
              <a:spcBef>
                <a:spcPct val="20000"/>
              </a:spcBef>
              <a:buFont typeface="Arial"/>
              <a:buNone/>
              <a:defRPr sz="1600" b="1" kern="1200">
                <a:solidFill>
                  <a:schemeClr val="tx1"/>
                </a:solidFill>
                <a:latin typeface="+mn-lt"/>
                <a:ea typeface="+mn-ea"/>
                <a:cs typeface="+mn-cs"/>
              </a:defRPr>
            </a:lvl4pPr>
            <a:lvl5pPr marL="1828800" indent="0" algn="l" defTabSz="457200" rtl="0" eaLnBrk="1" latinLnBrk="0" hangingPunct="1">
              <a:spcBef>
                <a:spcPct val="20000"/>
              </a:spcBef>
              <a:buFont typeface="Arial"/>
              <a:buNone/>
              <a:defRPr sz="1600" b="1" kern="1200">
                <a:solidFill>
                  <a:schemeClr val="tx1"/>
                </a:solidFill>
                <a:latin typeface="+mn-lt"/>
                <a:ea typeface="+mn-ea"/>
                <a:cs typeface="+mn-cs"/>
              </a:defRPr>
            </a:lvl5pPr>
            <a:lvl6pPr marL="2286000" indent="0" algn="l" defTabSz="457200" rtl="0" eaLnBrk="1" latinLnBrk="0" hangingPunct="1">
              <a:spcBef>
                <a:spcPct val="20000"/>
              </a:spcBef>
              <a:buFont typeface="Arial"/>
              <a:buNone/>
              <a:defRPr sz="1600" b="1" kern="1200">
                <a:solidFill>
                  <a:schemeClr val="tx1"/>
                </a:solidFill>
                <a:latin typeface="+mn-lt"/>
                <a:ea typeface="+mn-ea"/>
                <a:cs typeface="+mn-cs"/>
              </a:defRPr>
            </a:lvl6pPr>
            <a:lvl7pPr marL="2743200" indent="0" algn="l" defTabSz="457200" rtl="0" eaLnBrk="1" latinLnBrk="0" hangingPunct="1">
              <a:spcBef>
                <a:spcPct val="20000"/>
              </a:spcBef>
              <a:buFont typeface="Arial"/>
              <a:buNone/>
              <a:defRPr sz="1600" b="1" kern="1200">
                <a:solidFill>
                  <a:schemeClr val="tx1"/>
                </a:solidFill>
                <a:latin typeface="+mn-lt"/>
                <a:ea typeface="+mn-ea"/>
                <a:cs typeface="+mn-cs"/>
              </a:defRPr>
            </a:lvl7pPr>
            <a:lvl8pPr marL="3200400" indent="0" algn="l" defTabSz="457200" rtl="0" eaLnBrk="1" latinLnBrk="0" hangingPunct="1">
              <a:spcBef>
                <a:spcPct val="20000"/>
              </a:spcBef>
              <a:buFont typeface="Arial"/>
              <a:buNone/>
              <a:defRPr sz="1600" b="1" kern="1200">
                <a:solidFill>
                  <a:schemeClr val="tx1"/>
                </a:solidFill>
                <a:latin typeface="+mn-lt"/>
                <a:ea typeface="+mn-ea"/>
                <a:cs typeface="+mn-cs"/>
              </a:defRPr>
            </a:lvl8pPr>
            <a:lvl9pPr marL="3657600" indent="0" algn="l" defTabSz="457200" rtl="0" eaLnBrk="1" latinLnBrk="0" hangingPunct="1">
              <a:spcBef>
                <a:spcPct val="20000"/>
              </a:spcBef>
              <a:buFont typeface="Arial"/>
              <a:buNone/>
              <a:defRPr sz="1600" b="1" kern="1200">
                <a:solidFill>
                  <a:schemeClr val="tx1"/>
                </a:solidFill>
                <a:latin typeface="+mn-lt"/>
                <a:ea typeface="+mn-ea"/>
                <a:cs typeface="+mn-cs"/>
              </a:defRPr>
            </a:lvl9pPr>
          </a:lstStyle>
          <a:p>
            <a:pPr algn="ctr"/>
            <a:r>
              <a:rPr lang="en-US" dirty="0"/>
              <a:t>Vertical sliding    </a:t>
            </a:r>
          </a:p>
        </p:txBody>
      </p:sp>
      <p:sp>
        <p:nvSpPr>
          <p:cNvPr id="10" name="Text Placeholder 4"/>
          <p:cNvSpPr txBox="1">
            <a:spLocks/>
          </p:cNvSpPr>
          <p:nvPr/>
        </p:nvSpPr>
        <p:spPr>
          <a:xfrm>
            <a:off x="7933268" y="1535113"/>
            <a:ext cx="2578082" cy="639762"/>
          </a:xfrm>
          <a:prstGeom prst="rect">
            <a:avLst/>
          </a:prstGeom>
        </p:spPr>
        <p:txBody>
          <a:bodyPr vert="horz" lIns="91440" tIns="45720" rIns="91440" bIns="45720" rtlCol="0" anchor="b">
            <a:normAutofit/>
          </a:bodyPr>
          <a:lstStyle>
            <a:lvl1pPr marL="0" indent="0" algn="l" defTabSz="457200" rtl="0" eaLnBrk="1" latinLnBrk="0" hangingPunct="1">
              <a:spcBef>
                <a:spcPct val="20000"/>
              </a:spcBef>
              <a:buFont typeface="Arial"/>
              <a:buNone/>
              <a:defRPr sz="2400" b="1" kern="1200">
                <a:solidFill>
                  <a:schemeClr val="tx1"/>
                </a:solidFill>
                <a:latin typeface="+mn-lt"/>
                <a:ea typeface="+mn-ea"/>
                <a:cs typeface="+mn-cs"/>
              </a:defRPr>
            </a:lvl1pPr>
            <a:lvl2pPr marL="457200" indent="0" algn="l" defTabSz="457200" rtl="0" eaLnBrk="1" latinLnBrk="0" hangingPunct="1">
              <a:spcBef>
                <a:spcPct val="20000"/>
              </a:spcBef>
              <a:buFont typeface="Arial"/>
              <a:buNone/>
              <a:defRPr sz="2000" b="1" kern="1200">
                <a:solidFill>
                  <a:schemeClr val="tx1"/>
                </a:solidFill>
                <a:latin typeface="+mn-lt"/>
                <a:ea typeface="+mn-ea"/>
                <a:cs typeface="+mn-cs"/>
              </a:defRPr>
            </a:lvl2pPr>
            <a:lvl3pPr marL="914400" indent="0" algn="l" defTabSz="457200" rtl="0" eaLnBrk="1" latinLnBrk="0" hangingPunct="1">
              <a:spcBef>
                <a:spcPct val="20000"/>
              </a:spcBef>
              <a:buFont typeface="Arial"/>
              <a:buNone/>
              <a:defRPr sz="1800" b="1" kern="1200">
                <a:solidFill>
                  <a:schemeClr val="tx1"/>
                </a:solidFill>
                <a:latin typeface="+mn-lt"/>
                <a:ea typeface="+mn-ea"/>
                <a:cs typeface="+mn-cs"/>
              </a:defRPr>
            </a:lvl3pPr>
            <a:lvl4pPr marL="1371600" indent="0" algn="l" defTabSz="457200" rtl="0" eaLnBrk="1" latinLnBrk="0" hangingPunct="1">
              <a:spcBef>
                <a:spcPct val="20000"/>
              </a:spcBef>
              <a:buFont typeface="Arial"/>
              <a:buNone/>
              <a:defRPr sz="1600" b="1" kern="1200">
                <a:solidFill>
                  <a:schemeClr val="tx1"/>
                </a:solidFill>
                <a:latin typeface="+mn-lt"/>
                <a:ea typeface="+mn-ea"/>
                <a:cs typeface="+mn-cs"/>
              </a:defRPr>
            </a:lvl4pPr>
            <a:lvl5pPr marL="1828800" indent="0" algn="l" defTabSz="457200" rtl="0" eaLnBrk="1" latinLnBrk="0" hangingPunct="1">
              <a:spcBef>
                <a:spcPct val="20000"/>
              </a:spcBef>
              <a:buFont typeface="Arial"/>
              <a:buNone/>
              <a:defRPr sz="1600" b="1" kern="1200">
                <a:solidFill>
                  <a:schemeClr val="tx1"/>
                </a:solidFill>
                <a:latin typeface="+mn-lt"/>
                <a:ea typeface="+mn-ea"/>
                <a:cs typeface="+mn-cs"/>
              </a:defRPr>
            </a:lvl5pPr>
            <a:lvl6pPr marL="2286000" indent="0" algn="l" defTabSz="457200" rtl="0" eaLnBrk="1" latinLnBrk="0" hangingPunct="1">
              <a:spcBef>
                <a:spcPct val="20000"/>
              </a:spcBef>
              <a:buFont typeface="Arial"/>
              <a:buNone/>
              <a:defRPr sz="1600" b="1" kern="1200">
                <a:solidFill>
                  <a:schemeClr val="tx1"/>
                </a:solidFill>
                <a:latin typeface="+mn-lt"/>
                <a:ea typeface="+mn-ea"/>
                <a:cs typeface="+mn-cs"/>
              </a:defRPr>
            </a:lvl6pPr>
            <a:lvl7pPr marL="2743200" indent="0" algn="l" defTabSz="457200" rtl="0" eaLnBrk="1" latinLnBrk="0" hangingPunct="1">
              <a:spcBef>
                <a:spcPct val="20000"/>
              </a:spcBef>
              <a:buFont typeface="Arial"/>
              <a:buNone/>
              <a:defRPr sz="1600" b="1" kern="1200">
                <a:solidFill>
                  <a:schemeClr val="tx1"/>
                </a:solidFill>
                <a:latin typeface="+mn-lt"/>
                <a:ea typeface="+mn-ea"/>
                <a:cs typeface="+mn-cs"/>
              </a:defRPr>
            </a:lvl7pPr>
            <a:lvl8pPr marL="3200400" indent="0" algn="l" defTabSz="457200" rtl="0" eaLnBrk="1" latinLnBrk="0" hangingPunct="1">
              <a:spcBef>
                <a:spcPct val="20000"/>
              </a:spcBef>
              <a:buFont typeface="Arial"/>
              <a:buNone/>
              <a:defRPr sz="1600" b="1" kern="1200">
                <a:solidFill>
                  <a:schemeClr val="tx1"/>
                </a:solidFill>
                <a:latin typeface="+mn-lt"/>
                <a:ea typeface="+mn-ea"/>
                <a:cs typeface="+mn-cs"/>
              </a:defRPr>
            </a:lvl8pPr>
            <a:lvl9pPr marL="3657600" indent="0" algn="l" defTabSz="457200" rtl="0" eaLnBrk="1" latinLnBrk="0" hangingPunct="1">
              <a:spcBef>
                <a:spcPct val="20000"/>
              </a:spcBef>
              <a:buFont typeface="Arial"/>
              <a:buNone/>
              <a:defRPr sz="1600" b="1" kern="1200">
                <a:solidFill>
                  <a:schemeClr val="tx1"/>
                </a:solidFill>
                <a:latin typeface="+mn-lt"/>
                <a:ea typeface="+mn-ea"/>
                <a:cs typeface="+mn-cs"/>
              </a:defRPr>
            </a:lvl9pPr>
          </a:lstStyle>
          <a:p>
            <a:pPr algn="ctr"/>
            <a:r>
              <a:rPr lang="en-US" dirty="0"/>
              <a:t>Welin</a:t>
            </a:r>
          </a:p>
        </p:txBody>
      </p:sp>
      <p:grpSp>
        <p:nvGrpSpPr>
          <p:cNvPr id="7" name="Group 6"/>
          <p:cNvGrpSpPr/>
          <p:nvPr/>
        </p:nvGrpSpPr>
        <p:grpSpPr>
          <a:xfrm>
            <a:off x="2133600" y="2717800"/>
            <a:ext cx="1295400" cy="1219200"/>
            <a:chOff x="609600" y="2717800"/>
            <a:chExt cx="1295400" cy="1219200"/>
          </a:xfrm>
        </p:grpSpPr>
        <p:sp>
          <p:nvSpPr>
            <p:cNvPr id="2" name="Rounded Rectangle 1"/>
            <p:cNvSpPr/>
            <p:nvPr/>
          </p:nvSpPr>
          <p:spPr>
            <a:xfrm>
              <a:off x="609600" y="2717800"/>
              <a:ext cx="1295400" cy="1219200"/>
            </a:xfrm>
            <a:prstGeom prst="roundRect">
              <a:avLst>
                <a:gd name="adj" fmla="val 5556"/>
              </a:avLst>
            </a:prstGeom>
            <a:solidFill>
              <a:srgbClr val="FF0000">
                <a:alpha val="55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rapezoid 2"/>
            <p:cNvSpPr/>
            <p:nvPr/>
          </p:nvSpPr>
          <p:spPr>
            <a:xfrm rot="5400000">
              <a:off x="370401" y="3359131"/>
              <a:ext cx="567266" cy="72000"/>
            </a:xfrm>
            <a:prstGeom prst="trapezoid">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Oval 5"/>
            <p:cNvSpPr>
              <a:spLocks noChangeAspect="1"/>
            </p:cNvSpPr>
            <p:nvPr/>
          </p:nvSpPr>
          <p:spPr>
            <a:xfrm>
              <a:off x="1079502" y="3115731"/>
              <a:ext cx="429700" cy="429700"/>
            </a:xfrm>
            <a:prstGeom prst="ellipse">
              <a:avLst/>
            </a:prstGeom>
            <a:solidFill>
              <a:srgbClr val="FFFF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8" name="Group 17"/>
          <p:cNvGrpSpPr/>
          <p:nvPr/>
        </p:nvGrpSpPr>
        <p:grpSpPr>
          <a:xfrm>
            <a:off x="5863167" y="4233334"/>
            <a:ext cx="567269" cy="453065"/>
            <a:chOff x="4339166" y="4233333"/>
            <a:chExt cx="567269" cy="453065"/>
          </a:xfrm>
        </p:grpSpPr>
        <p:sp>
          <p:nvSpPr>
            <p:cNvPr id="13" name="Rectangle 12"/>
            <p:cNvSpPr/>
            <p:nvPr/>
          </p:nvSpPr>
          <p:spPr>
            <a:xfrm>
              <a:off x="4339166" y="4233333"/>
              <a:ext cx="567269" cy="338667"/>
            </a:xfrm>
            <a:prstGeom prst="rect">
              <a:avLst/>
            </a:prstGeom>
            <a:solidFill>
              <a:srgbClr val="FF0000">
                <a:alpha val="6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ectangle 13"/>
            <p:cNvSpPr/>
            <p:nvPr/>
          </p:nvSpPr>
          <p:spPr>
            <a:xfrm rot="16200000">
              <a:off x="4754037" y="4542365"/>
              <a:ext cx="114298" cy="173566"/>
            </a:xfrm>
            <a:prstGeom prst="rect">
              <a:avLst/>
            </a:prstGeom>
            <a:solidFill>
              <a:srgbClr val="FF0000">
                <a:alpha val="6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Rectangle 14"/>
            <p:cNvSpPr/>
            <p:nvPr/>
          </p:nvSpPr>
          <p:spPr>
            <a:xfrm rot="16200000">
              <a:off x="4368751" y="4542416"/>
              <a:ext cx="114399" cy="173566"/>
            </a:xfrm>
            <a:prstGeom prst="rect">
              <a:avLst/>
            </a:prstGeom>
            <a:solidFill>
              <a:srgbClr val="FF0000">
                <a:alpha val="6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Oval 15"/>
            <p:cNvSpPr/>
            <p:nvPr/>
          </p:nvSpPr>
          <p:spPr>
            <a:xfrm>
              <a:off x="4679950" y="4575175"/>
              <a:ext cx="45719" cy="45719"/>
            </a:xfrm>
            <a:prstGeom prst="ellipse">
              <a:avLst/>
            </a:prstGeom>
            <a:solidFill>
              <a:srgbClr val="FF0000">
                <a:alpha val="61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Oval 16"/>
            <p:cNvSpPr/>
            <p:nvPr/>
          </p:nvSpPr>
          <p:spPr>
            <a:xfrm>
              <a:off x="4512734" y="4575175"/>
              <a:ext cx="45719" cy="45719"/>
            </a:xfrm>
            <a:prstGeom prst="ellipse">
              <a:avLst/>
            </a:prstGeom>
            <a:solidFill>
              <a:srgbClr val="FF0000">
                <a:alpha val="61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27" name="Group 26"/>
          <p:cNvGrpSpPr/>
          <p:nvPr/>
        </p:nvGrpSpPr>
        <p:grpSpPr>
          <a:xfrm>
            <a:off x="8975726" y="3328454"/>
            <a:ext cx="847724" cy="752479"/>
            <a:chOff x="7451726" y="3328453"/>
            <a:chExt cx="847724" cy="752479"/>
          </a:xfrm>
        </p:grpSpPr>
        <p:grpSp>
          <p:nvGrpSpPr>
            <p:cNvPr id="25" name="Group 24"/>
            <p:cNvGrpSpPr/>
            <p:nvPr/>
          </p:nvGrpSpPr>
          <p:grpSpPr>
            <a:xfrm>
              <a:off x="7451726" y="3328453"/>
              <a:ext cx="774062" cy="752479"/>
              <a:chOff x="7451726" y="3328453"/>
              <a:chExt cx="774062" cy="752479"/>
            </a:xfrm>
          </p:grpSpPr>
          <p:sp>
            <p:nvSpPr>
              <p:cNvPr id="19" name="Rounded Rectangle 18"/>
              <p:cNvSpPr/>
              <p:nvPr/>
            </p:nvSpPr>
            <p:spPr>
              <a:xfrm>
                <a:off x="7660217" y="3359149"/>
                <a:ext cx="474133" cy="721783"/>
              </a:xfrm>
              <a:prstGeom prst="roundRect">
                <a:avLst>
                  <a:gd name="adj" fmla="val 8631"/>
                </a:avLst>
              </a:prstGeom>
              <a:solidFill>
                <a:srgbClr val="FF0000">
                  <a:alpha val="62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0" name="Trapezoid 19"/>
              <p:cNvSpPr/>
              <p:nvPr/>
            </p:nvSpPr>
            <p:spPr>
              <a:xfrm rot="16200000">
                <a:off x="7265460" y="3599391"/>
                <a:ext cx="577850" cy="205317"/>
              </a:xfrm>
              <a:prstGeom prst="trapezoid">
                <a:avLst>
                  <a:gd name="adj" fmla="val 45103"/>
                </a:avLst>
              </a:prstGeom>
              <a:solidFill>
                <a:srgbClr val="FF0000">
                  <a:alpha val="61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Rectangle 21"/>
              <p:cNvSpPr/>
              <p:nvPr/>
            </p:nvSpPr>
            <p:spPr>
              <a:xfrm>
                <a:off x="8180069" y="3335867"/>
                <a:ext cx="45719" cy="486833"/>
              </a:xfrm>
              <a:prstGeom prst="rect">
                <a:avLst/>
              </a:prstGeom>
              <a:solidFill>
                <a:srgbClr val="FF0000">
                  <a:alpha val="53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Rectangle 22"/>
              <p:cNvSpPr/>
              <p:nvPr/>
            </p:nvSpPr>
            <p:spPr>
              <a:xfrm flipH="1" flipV="1">
                <a:off x="7660217" y="3328453"/>
                <a:ext cx="474133" cy="45719"/>
              </a:xfrm>
              <a:prstGeom prst="rect">
                <a:avLst/>
              </a:prstGeom>
              <a:solidFill>
                <a:srgbClr val="FF0000">
                  <a:alpha val="53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Right Triangle 23"/>
              <p:cNvSpPr/>
              <p:nvPr/>
            </p:nvSpPr>
            <p:spPr>
              <a:xfrm flipV="1">
                <a:off x="8180067" y="3822698"/>
                <a:ext cx="45720" cy="225425"/>
              </a:xfrm>
              <a:prstGeom prst="rtTriangle">
                <a:avLst/>
              </a:prstGeom>
              <a:solidFill>
                <a:srgbClr val="FF0000">
                  <a:alpha val="59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26" name="Right Triangle 25"/>
            <p:cNvSpPr/>
            <p:nvPr/>
          </p:nvSpPr>
          <p:spPr>
            <a:xfrm flipV="1">
              <a:off x="8225788" y="3348566"/>
              <a:ext cx="73662" cy="258231"/>
            </a:xfrm>
            <a:prstGeom prst="rtTriangle">
              <a:avLst/>
            </a:prstGeom>
            <a:solidFill>
              <a:srgbClr val="FF0000">
                <a:alpha val="59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21" name="Rectangle 20"/>
          <p:cNvSpPr/>
          <p:nvPr/>
        </p:nvSpPr>
        <p:spPr>
          <a:xfrm>
            <a:off x="9658351" y="3335867"/>
            <a:ext cx="45719" cy="745066"/>
          </a:xfrm>
          <a:prstGeom prst="rect">
            <a:avLst/>
          </a:prstGeom>
          <a:solidFill>
            <a:srgbClr val="FF0000">
              <a:alpha val="53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5931148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722518-1667-E2D0-6B29-14EC439E0713}"/>
              </a:ext>
            </a:extLst>
          </p:cNvPr>
          <p:cNvSpPr>
            <a:spLocks noGrp="1"/>
          </p:cNvSpPr>
          <p:nvPr>
            <p:ph type="title"/>
          </p:nvPr>
        </p:nvSpPr>
        <p:spPr/>
        <p:txBody>
          <a:bodyPr/>
          <a:lstStyle/>
          <a:p>
            <a:r>
              <a:rPr lang="en-US" dirty="0">
                <a:solidFill>
                  <a:schemeClr val="bg1"/>
                </a:solidFill>
                <a:effectLst>
                  <a:outerShdw blurRad="50800" dist="38100" dir="2700000" algn="tl" rotWithShape="0">
                    <a:prstClr val="black">
                      <a:alpha val="40000"/>
                    </a:prstClr>
                  </a:outerShdw>
                </a:effectLst>
              </a:rPr>
              <a:t>Delay Coils</a:t>
            </a:r>
            <a:endParaRPr lang="en-GR" dirty="0"/>
          </a:p>
        </p:txBody>
      </p:sp>
      <p:pic>
        <p:nvPicPr>
          <p:cNvPr id="4" name="Content Placeholder 3">
            <a:hlinkClick r:id="rId2" action="ppaction://hlinkfile"/>
            <a:extLst>
              <a:ext uri="{FF2B5EF4-FFF2-40B4-BE49-F238E27FC236}">
                <a16:creationId xmlns:a16="http://schemas.microsoft.com/office/drawing/2014/main" id="{60E134F5-A1AE-5663-005D-B8A7815FBB00}"/>
              </a:ext>
            </a:extLst>
          </p:cNvPr>
          <p:cNvPicPr>
            <a:picLocks noGrp="1" noChangeAspect="1"/>
          </p:cNvPicPr>
          <p:nvPr>
            <p:ph idx="1"/>
          </p:nvPr>
        </p:nvPicPr>
        <p:blipFill rotWithShape="1">
          <a:blip r:embed="rId3"/>
          <a:stretch/>
        </p:blipFill>
        <p:spPr>
          <a:xfrm>
            <a:off x="-37010" y="-29856"/>
            <a:ext cx="12371015" cy="6887856"/>
          </a:xfrm>
          <a:prstGeom prst="rect">
            <a:avLst/>
          </a:prstGeom>
        </p:spPr>
      </p:pic>
    </p:spTree>
    <p:extLst>
      <p:ext uri="{BB962C8B-B14F-4D97-AF65-F5344CB8AC3E}">
        <p14:creationId xmlns:p14="http://schemas.microsoft.com/office/powerpoint/2010/main" val="359636315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E83209-5BDA-A740-BACE-B297EC88B779}"/>
              </a:ext>
            </a:extLst>
          </p:cNvPr>
          <p:cNvSpPr>
            <a:spLocks noGrp="1"/>
          </p:cNvSpPr>
          <p:nvPr>
            <p:ph type="title"/>
          </p:nvPr>
        </p:nvSpPr>
        <p:spPr/>
        <p:txBody>
          <a:bodyPr/>
          <a:lstStyle/>
          <a:p>
            <a:r>
              <a:rPr lang="el-GR" dirty="0" err="1"/>
              <a:t>Σταθμιστήρας</a:t>
            </a:r>
            <a:endParaRPr lang="en-GR" dirty="0"/>
          </a:p>
        </p:txBody>
      </p:sp>
      <p:sp>
        <p:nvSpPr>
          <p:cNvPr id="6" name="Content Placeholder 5">
            <a:extLst>
              <a:ext uri="{FF2B5EF4-FFF2-40B4-BE49-F238E27FC236}">
                <a16:creationId xmlns:a16="http://schemas.microsoft.com/office/drawing/2014/main" id="{24BD8F6B-7B05-7F47-BC33-E86BF0604346}"/>
              </a:ext>
            </a:extLst>
          </p:cNvPr>
          <p:cNvSpPr>
            <a:spLocks noGrp="1"/>
          </p:cNvSpPr>
          <p:nvPr>
            <p:ph sz="half" idx="1"/>
          </p:nvPr>
        </p:nvSpPr>
        <p:spPr>
          <a:xfrm>
            <a:off x="4532374" y="1417638"/>
            <a:ext cx="5465066" cy="1807004"/>
          </a:xfrm>
        </p:spPr>
        <p:txBody>
          <a:bodyPr>
            <a:normAutofit fontScale="62500" lnSpcReduction="20000"/>
          </a:bodyPr>
          <a:lstStyle/>
          <a:p>
            <a:pPr algn="just"/>
            <a:r>
              <a:rPr lang="el-GR" dirty="0">
                <a:latin typeface="+mj-lt"/>
              </a:rPr>
              <a:t>Διατηρεί σταθερή την σκοπευτική γραμμή προς αντιστάθμιση του </a:t>
            </a:r>
            <a:r>
              <a:rPr lang="el-GR" dirty="0" err="1">
                <a:latin typeface="+mj-lt"/>
              </a:rPr>
              <a:t>προνευστασμού</a:t>
            </a:r>
            <a:r>
              <a:rPr lang="el-GR" dirty="0">
                <a:latin typeface="+mj-lt"/>
              </a:rPr>
              <a:t> και </a:t>
            </a:r>
            <a:r>
              <a:rPr lang="el-GR" dirty="0" err="1">
                <a:latin typeface="+mj-lt"/>
              </a:rPr>
              <a:t>διατοιχισμού</a:t>
            </a:r>
            <a:r>
              <a:rPr lang="el-GR" dirty="0">
                <a:latin typeface="+mj-lt"/>
              </a:rPr>
              <a:t>. </a:t>
            </a:r>
          </a:p>
          <a:p>
            <a:pPr algn="just"/>
            <a:r>
              <a:rPr lang="en-US" dirty="0">
                <a:latin typeface="+mj-lt"/>
              </a:rPr>
              <a:t>To</a:t>
            </a:r>
            <a:r>
              <a:rPr lang="el-GR" dirty="0">
                <a:latin typeface="+mj-lt"/>
              </a:rPr>
              <a:t> πρώτο ολοκληρωμένο σύστημα εγκαταστάθηκε πειραματικά το 1935, αλλά καταγεγραμμένη χρήση σταθμιστήρα κατά τα πυρά φέρεται να έκανε πρώτο το </a:t>
            </a:r>
            <a:r>
              <a:rPr lang="en-US" dirty="0">
                <a:latin typeface="+mj-lt"/>
              </a:rPr>
              <a:t>USS Nevada</a:t>
            </a:r>
            <a:r>
              <a:rPr lang="el-GR" dirty="0">
                <a:latin typeface="+mj-lt"/>
              </a:rPr>
              <a:t> στον Β ΠΠ. </a:t>
            </a:r>
            <a:endParaRPr lang="en-GR" dirty="0">
              <a:latin typeface="+mj-lt"/>
            </a:endParaRPr>
          </a:p>
        </p:txBody>
      </p:sp>
      <p:pic>
        <p:nvPicPr>
          <p:cNvPr id="7" name="Content Placeholder 3">
            <a:extLst>
              <a:ext uri="{FF2B5EF4-FFF2-40B4-BE49-F238E27FC236}">
                <a16:creationId xmlns:a16="http://schemas.microsoft.com/office/drawing/2014/main" id="{1E0C7AD2-613B-F548-AE06-FF0218A8387B}"/>
              </a:ext>
            </a:extLst>
          </p:cNvPr>
          <p:cNvPicPr>
            <a:picLocks noGrp="1"/>
          </p:cNvPicPr>
          <p:nvPr>
            <p:ph sz="half" idx="2"/>
          </p:nvPr>
        </p:nvPicPr>
        <p:blipFill rotWithShape="1">
          <a:blip r:embed="rId2"/>
          <a:srcRect t="12703" b="16754"/>
          <a:stretch/>
        </p:blipFill>
        <p:spPr bwMode="auto">
          <a:xfrm>
            <a:off x="4605526" y="3136518"/>
            <a:ext cx="5391914" cy="3356357"/>
          </a:xfrm>
          <a:prstGeom prst="rect">
            <a:avLst/>
          </a:prstGeom>
          <a:ln>
            <a:noFill/>
          </a:ln>
          <a:extLst>
            <a:ext uri="{53640926-AAD7-44D8-BBD7-CCE9431645EC}">
              <a14:shadowObscured xmlns:a14="http://schemas.microsoft.com/office/drawing/2010/main"/>
            </a:ext>
          </a:extLst>
        </p:spPr>
      </p:pic>
      <p:pic>
        <p:nvPicPr>
          <p:cNvPr id="8" name="Picture 7">
            <a:extLst>
              <a:ext uri="{FF2B5EF4-FFF2-40B4-BE49-F238E27FC236}">
                <a16:creationId xmlns:a16="http://schemas.microsoft.com/office/drawing/2014/main" id="{CF5609B0-B2EE-2C4D-9291-A74F0D67C4AA}"/>
              </a:ext>
            </a:extLst>
          </p:cNvPr>
          <p:cNvPicPr>
            <a:picLocks noChangeAspect="1"/>
          </p:cNvPicPr>
          <p:nvPr/>
        </p:nvPicPr>
        <p:blipFill rotWithShape="1">
          <a:blip r:embed="rId3"/>
          <a:srcRect b="3645"/>
          <a:stretch/>
        </p:blipFill>
        <p:spPr bwMode="auto">
          <a:xfrm>
            <a:off x="838200" y="1617025"/>
            <a:ext cx="3362914" cy="4963977"/>
          </a:xfrm>
          <a:prstGeom prst="rect">
            <a:avLst/>
          </a:prstGeom>
          <a:ln>
            <a:noFill/>
          </a:ln>
          <a:extLst>
            <a:ext uri="{53640926-AAD7-44D8-BBD7-CCE9431645EC}">
              <a14:shadowObscured xmlns:a14="http://schemas.microsoft.com/office/drawing/2010/main"/>
            </a:ext>
          </a:extLst>
        </p:spPr>
      </p:pic>
      <p:sp>
        <p:nvSpPr>
          <p:cNvPr id="9" name="Rectangle 8">
            <a:extLst>
              <a:ext uri="{FF2B5EF4-FFF2-40B4-BE49-F238E27FC236}">
                <a16:creationId xmlns:a16="http://schemas.microsoft.com/office/drawing/2014/main" id="{9B49E8FA-B63C-7D4C-A98F-BEB0D1593E98}"/>
              </a:ext>
            </a:extLst>
          </p:cNvPr>
          <p:cNvSpPr/>
          <p:nvPr/>
        </p:nvSpPr>
        <p:spPr>
          <a:xfrm>
            <a:off x="4605526" y="6581002"/>
            <a:ext cx="4572000" cy="276999"/>
          </a:xfrm>
          <a:prstGeom prst="rect">
            <a:avLst/>
          </a:prstGeom>
        </p:spPr>
        <p:txBody>
          <a:bodyPr>
            <a:spAutoFit/>
          </a:bodyPr>
          <a:lstStyle/>
          <a:p>
            <a:r>
              <a:rPr lang="el-GR" sz="1200" dirty="0">
                <a:solidFill>
                  <a:srgbClr val="000000"/>
                </a:solidFill>
                <a:ea typeface="MS Mincho" panose="02020609040205080304" pitchFamily="49" charset="-128"/>
              </a:rPr>
              <a:t>Ο </a:t>
            </a:r>
            <a:r>
              <a:rPr lang="el-GR" sz="1200" dirty="0" err="1">
                <a:solidFill>
                  <a:srgbClr val="000000"/>
                </a:solidFill>
                <a:ea typeface="MS Mincho" panose="02020609040205080304" pitchFamily="49" charset="-128"/>
              </a:rPr>
              <a:t>σταθμιστήρας</a:t>
            </a:r>
            <a:r>
              <a:rPr lang="el-GR" sz="1200" dirty="0">
                <a:solidFill>
                  <a:srgbClr val="000000"/>
                </a:solidFill>
                <a:ea typeface="MS Mincho" panose="02020609040205080304" pitchFamily="49" charset="-128"/>
              </a:rPr>
              <a:t> </a:t>
            </a:r>
            <a:r>
              <a:rPr lang="en-US" sz="1200" dirty="0">
                <a:solidFill>
                  <a:srgbClr val="000000"/>
                </a:solidFill>
                <a:ea typeface="MS Mincho" panose="02020609040205080304" pitchFamily="49" charset="-128"/>
              </a:rPr>
              <a:t>Mk</a:t>
            </a:r>
            <a:r>
              <a:rPr lang="el-GR" sz="1200" dirty="0">
                <a:solidFill>
                  <a:srgbClr val="000000"/>
                </a:solidFill>
                <a:ea typeface="MS Mincho" panose="02020609040205080304" pitchFamily="49" charset="-128"/>
              </a:rPr>
              <a:t>32</a:t>
            </a:r>
            <a:endParaRPr lang="en-GR" sz="1200" dirty="0"/>
          </a:p>
        </p:txBody>
      </p:sp>
      <p:sp>
        <p:nvSpPr>
          <p:cNvPr id="10" name="Rectangle 9">
            <a:extLst>
              <a:ext uri="{FF2B5EF4-FFF2-40B4-BE49-F238E27FC236}">
                <a16:creationId xmlns:a16="http://schemas.microsoft.com/office/drawing/2014/main" id="{BEC805CF-8894-B841-9ABA-297B2D2A38EA}"/>
              </a:ext>
            </a:extLst>
          </p:cNvPr>
          <p:cNvSpPr/>
          <p:nvPr/>
        </p:nvSpPr>
        <p:spPr>
          <a:xfrm>
            <a:off x="2059694" y="6581001"/>
            <a:ext cx="2141420" cy="276999"/>
          </a:xfrm>
          <a:prstGeom prst="rect">
            <a:avLst/>
          </a:prstGeom>
        </p:spPr>
        <p:txBody>
          <a:bodyPr wrap="none">
            <a:spAutoFit/>
          </a:bodyPr>
          <a:lstStyle/>
          <a:p>
            <a:r>
              <a:rPr lang="el-GR" sz="1200" dirty="0">
                <a:solidFill>
                  <a:srgbClr val="000000"/>
                </a:solidFill>
                <a:ea typeface="MS Mincho" panose="02020609040205080304" pitchFamily="49" charset="-128"/>
              </a:rPr>
              <a:t>Το σύστημα γυροσκοπίου </a:t>
            </a:r>
            <a:r>
              <a:rPr lang="en-US" sz="1200" dirty="0">
                <a:solidFill>
                  <a:srgbClr val="000000"/>
                </a:solidFill>
                <a:ea typeface="MS Mincho" panose="02020609040205080304" pitchFamily="49" charset="-128"/>
              </a:rPr>
              <a:t>Mk</a:t>
            </a:r>
            <a:r>
              <a:rPr lang="el-GR" sz="1200" dirty="0">
                <a:solidFill>
                  <a:srgbClr val="000000"/>
                </a:solidFill>
                <a:ea typeface="MS Mincho" panose="02020609040205080304" pitchFamily="49" charset="-128"/>
              </a:rPr>
              <a:t>6</a:t>
            </a:r>
            <a:r>
              <a:rPr lang="en-GR" sz="1200" dirty="0"/>
              <a:t> </a:t>
            </a:r>
          </a:p>
        </p:txBody>
      </p:sp>
    </p:spTree>
    <p:extLst>
      <p:ext uri="{BB962C8B-B14F-4D97-AF65-F5344CB8AC3E}">
        <p14:creationId xmlns:p14="http://schemas.microsoft.com/office/powerpoint/2010/main" val="157267189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B2B202-9CA3-B74D-BA1E-F1B2035CE009}"/>
              </a:ext>
            </a:extLst>
          </p:cNvPr>
          <p:cNvSpPr>
            <a:spLocks noGrp="1"/>
          </p:cNvSpPr>
          <p:nvPr>
            <p:ph type="title"/>
          </p:nvPr>
        </p:nvSpPr>
        <p:spPr/>
        <p:txBody>
          <a:bodyPr/>
          <a:lstStyle/>
          <a:p>
            <a:pPr algn="l"/>
            <a:r>
              <a:rPr lang="en-US" dirty="0"/>
              <a:t>Rangefinder</a:t>
            </a:r>
            <a:endParaRPr lang="en-GR" dirty="0"/>
          </a:p>
        </p:txBody>
      </p:sp>
      <p:sp>
        <p:nvSpPr>
          <p:cNvPr id="20" name="Content Placeholder 19">
            <a:extLst>
              <a:ext uri="{FF2B5EF4-FFF2-40B4-BE49-F238E27FC236}">
                <a16:creationId xmlns:a16="http://schemas.microsoft.com/office/drawing/2014/main" id="{88F316CD-B00B-4E45-B0E7-A6C4B61F20D7}"/>
              </a:ext>
            </a:extLst>
          </p:cNvPr>
          <p:cNvSpPr>
            <a:spLocks noGrp="1"/>
          </p:cNvSpPr>
          <p:nvPr>
            <p:ph sz="half" idx="1"/>
          </p:nvPr>
        </p:nvSpPr>
        <p:spPr>
          <a:xfrm>
            <a:off x="838200" y="1600200"/>
            <a:ext cx="5181600" cy="4983162"/>
          </a:xfrm>
        </p:spPr>
        <p:txBody>
          <a:bodyPr>
            <a:normAutofit/>
          </a:bodyPr>
          <a:lstStyle/>
          <a:p>
            <a:pPr marL="0" indent="0" algn="just">
              <a:buNone/>
            </a:pPr>
            <a:r>
              <a:rPr lang="el-GR" sz="2400" dirty="0">
                <a:latin typeface="+mj-lt"/>
              </a:rPr>
              <a:t>Με την εγκατάστασή του σε υψηλό σημείο του ιστού, ώστε να παραμένει ανεπηρέαστο από τον καπνό  (αέρια </a:t>
            </a:r>
            <a:r>
              <a:rPr lang="el-GR" sz="2400" dirty="0" err="1">
                <a:latin typeface="+mj-lt"/>
              </a:rPr>
              <a:t>κατάκαυσης</a:t>
            </a:r>
            <a:r>
              <a:rPr lang="el-GR" sz="2400" dirty="0">
                <a:latin typeface="+mj-lt"/>
              </a:rPr>
              <a:t> της προωθητικής γόμωσης) μετά την εκπυρσοκρότηση, ο Αξιωματικός Πυροβολικού του 1915 μπορούσε να στοχεύει τον εχθρό όχι μόνο με μεγαλύτερη ακρίβεια, αλλά και με υψηλότερη ταχυβολία από τον προκάτοχό του. Έτσι, μόλις μια δεκαετία μετά την πρώτη εγκατάστασή του στα πλοία, το </a:t>
            </a:r>
            <a:r>
              <a:rPr lang="en-US" sz="2400" dirty="0" err="1">
                <a:latin typeface="+mj-lt"/>
              </a:rPr>
              <a:t>R</a:t>
            </a:r>
            <a:r>
              <a:rPr lang="en-US" sz="2400" baseline="-25000" dirty="0" err="1">
                <a:latin typeface="+mj-lt"/>
              </a:rPr>
              <a:t>firing</a:t>
            </a:r>
            <a:r>
              <a:rPr lang="en-US" sz="2400" dirty="0">
                <a:latin typeface="+mj-lt"/>
              </a:rPr>
              <a:t> </a:t>
            </a:r>
            <a:r>
              <a:rPr lang="el-GR" sz="2400" dirty="0">
                <a:latin typeface="+mj-lt"/>
              </a:rPr>
              <a:t>αυξήθηκε από τις 2000 </a:t>
            </a:r>
            <a:r>
              <a:rPr lang="en-GB" sz="2400" dirty="0">
                <a:latin typeface="+mj-lt"/>
              </a:rPr>
              <a:t>yds</a:t>
            </a:r>
            <a:r>
              <a:rPr lang="el-GR" sz="2400" dirty="0">
                <a:latin typeface="+mj-lt"/>
              </a:rPr>
              <a:t> στις 10000 </a:t>
            </a:r>
            <a:r>
              <a:rPr lang="en-GB" sz="2400" dirty="0">
                <a:latin typeface="+mj-lt"/>
              </a:rPr>
              <a:t>yds</a:t>
            </a:r>
            <a:r>
              <a:rPr lang="el-GR" sz="2400" dirty="0">
                <a:latin typeface="+mj-lt"/>
              </a:rPr>
              <a:t>.</a:t>
            </a:r>
            <a:r>
              <a:rPr lang="en-GR" sz="2400" dirty="0">
                <a:latin typeface="+mj-lt"/>
              </a:rPr>
              <a:t> </a:t>
            </a:r>
          </a:p>
        </p:txBody>
      </p:sp>
      <p:pic>
        <p:nvPicPr>
          <p:cNvPr id="24" name="Content Placeholder 23">
            <a:extLst>
              <a:ext uri="{FF2B5EF4-FFF2-40B4-BE49-F238E27FC236}">
                <a16:creationId xmlns:a16="http://schemas.microsoft.com/office/drawing/2014/main" id="{32EEB879-834B-FE44-AD34-1D6E25645F0C}"/>
              </a:ext>
            </a:extLst>
          </p:cNvPr>
          <p:cNvPicPr>
            <a:picLocks noGrp="1" noChangeAspect="1"/>
          </p:cNvPicPr>
          <p:nvPr>
            <p:ph sz="half" idx="2"/>
          </p:nvPr>
        </p:nvPicPr>
        <p:blipFill>
          <a:blip r:embed="rId2"/>
          <a:stretch>
            <a:fillRect/>
          </a:stretch>
        </p:blipFill>
        <p:spPr>
          <a:xfrm>
            <a:off x="6141460" y="329185"/>
            <a:ext cx="4405839" cy="6425183"/>
          </a:xfrm>
          <a:prstGeom prst="rect">
            <a:avLst/>
          </a:prstGeom>
        </p:spPr>
      </p:pic>
    </p:spTree>
    <p:extLst>
      <p:ext uri="{BB962C8B-B14F-4D97-AF65-F5344CB8AC3E}">
        <p14:creationId xmlns:p14="http://schemas.microsoft.com/office/powerpoint/2010/main" val="387475383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BB6FDC6-5D2F-9E47-AA76-75C6E937D40E}"/>
              </a:ext>
            </a:extLst>
          </p:cNvPr>
          <p:cNvPicPr>
            <a:picLocks noChangeAspect="1"/>
          </p:cNvPicPr>
          <p:nvPr/>
        </p:nvPicPr>
        <p:blipFill>
          <a:blip r:embed="rId2"/>
          <a:stretch>
            <a:fillRect/>
          </a:stretch>
        </p:blipFill>
        <p:spPr>
          <a:xfrm>
            <a:off x="-10124" y="6974"/>
            <a:ext cx="12202124" cy="6851027"/>
          </a:xfrm>
          <a:prstGeom prst="rect">
            <a:avLst/>
          </a:prstGeom>
        </p:spPr>
      </p:pic>
    </p:spTree>
    <p:extLst>
      <p:ext uri="{BB962C8B-B14F-4D97-AF65-F5344CB8AC3E}">
        <p14:creationId xmlns:p14="http://schemas.microsoft.com/office/powerpoint/2010/main" val="46397486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6">
            <a:extLst>
              <a:ext uri="{FF2B5EF4-FFF2-40B4-BE49-F238E27FC236}">
                <a16:creationId xmlns:a16="http://schemas.microsoft.com/office/drawing/2014/main" id="{339233D3-D0B9-593E-12EA-8A78343DA0E8}"/>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143933"/>
            <a:ext cx="6714067" cy="67140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7907292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CD6751DC-5ABB-5228-2377-371E1B51EC17}"/>
              </a:ext>
            </a:extLst>
          </p:cNvPr>
          <p:cNvGrpSpPr/>
          <p:nvPr/>
        </p:nvGrpSpPr>
        <p:grpSpPr>
          <a:xfrm>
            <a:off x="1307" y="-32266"/>
            <a:ext cx="12190693" cy="6916027"/>
            <a:chOff x="1307" y="-32266"/>
            <a:chExt cx="12190693" cy="6916027"/>
          </a:xfrm>
        </p:grpSpPr>
        <p:pic>
          <p:nvPicPr>
            <p:cNvPr id="2" name="Picture 2">
              <a:extLst>
                <a:ext uri="{FF2B5EF4-FFF2-40B4-BE49-F238E27FC236}">
                  <a16:creationId xmlns:a16="http://schemas.microsoft.com/office/drawing/2014/main" id="{7B534CF3-4884-7FF4-0E30-3C77EDBDB1B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62853" b="54711"/>
            <a:stretch/>
          </p:blipFill>
          <p:spPr bwMode="auto">
            <a:xfrm>
              <a:off x="1307" y="-32266"/>
              <a:ext cx="12190693" cy="6890266"/>
            </a:xfrm>
            <a:prstGeom prst="rect">
              <a:avLst/>
            </a:prstGeom>
            <a:noFill/>
            <a:extLst>
              <a:ext uri="{909E8E84-426E-40DD-AFC4-6F175D3DCCD1}">
                <a14:hiddenFill xmlns:a14="http://schemas.microsoft.com/office/drawing/2010/main">
                  <a:solidFill>
                    <a:srgbClr val="FFFFFF"/>
                  </a:solidFill>
                </a14:hiddenFill>
              </a:ext>
            </a:extLst>
          </p:spPr>
        </p:pic>
        <p:pic>
          <p:nvPicPr>
            <p:cNvPr id="23554" name="Picture 2">
              <a:extLst>
                <a:ext uri="{FF2B5EF4-FFF2-40B4-BE49-F238E27FC236}">
                  <a16:creationId xmlns:a16="http://schemas.microsoft.com/office/drawing/2014/main" id="{B94A0FB8-B346-BCD3-4E29-A651567F4DF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334" y="25761"/>
              <a:ext cx="9412287" cy="6858000"/>
            </a:xfrm>
            <a:prstGeom prst="rect">
              <a:avLst/>
            </a:prstGeom>
            <a:noFill/>
            <a:extLst>
              <a:ext uri="{909E8E84-426E-40DD-AFC4-6F175D3DCCD1}">
                <a14:hiddenFill xmlns:a14="http://schemas.microsoft.com/office/drawing/2010/main">
                  <a:solidFill>
                    <a:srgbClr val="FFFFFF"/>
                  </a:solidFill>
                </a14:hiddenFill>
              </a:ext>
            </a:extLst>
          </p:spPr>
        </p:pic>
      </p:grpSp>
      <p:graphicFrame>
        <p:nvGraphicFramePr>
          <p:cNvPr id="8" name="Table 8">
            <a:extLst>
              <a:ext uri="{FF2B5EF4-FFF2-40B4-BE49-F238E27FC236}">
                <a16:creationId xmlns:a16="http://schemas.microsoft.com/office/drawing/2014/main" id="{AA345312-3B07-EFDD-A3A3-A0C2BE81EFC2}"/>
              </a:ext>
            </a:extLst>
          </p:cNvPr>
          <p:cNvGraphicFramePr>
            <a:graphicFrameLocks noGrp="1"/>
          </p:cNvGraphicFramePr>
          <p:nvPr>
            <p:ph sz="half" idx="1"/>
            <p:extLst>
              <p:ext uri="{D42A27DB-BD31-4B8C-83A1-F6EECF244321}">
                <p14:modId xmlns:p14="http://schemas.microsoft.com/office/powerpoint/2010/main" val="2223758618"/>
              </p:ext>
            </p:extLst>
          </p:nvPr>
        </p:nvGraphicFramePr>
        <p:xfrm>
          <a:off x="8867370" y="4240805"/>
          <a:ext cx="3323323" cy="2468880"/>
        </p:xfrm>
        <a:graphic>
          <a:graphicData uri="http://schemas.openxmlformats.org/drawingml/2006/table">
            <a:tbl>
              <a:tblPr firstRow="1" bandRow="1">
                <a:tableStyleId>{5C22544A-7EE6-4342-B048-85BDC9FD1C3A}</a:tableStyleId>
              </a:tblPr>
              <a:tblGrid>
                <a:gridCol w="1094891">
                  <a:extLst>
                    <a:ext uri="{9D8B030D-6E8A-4147-A177-3AD203B41FA5}">
                      <a16:colId xmlns:a16="http://schemas.microsoft.com/office/drawing/2014/main" val="2919048174"/>
                    </a:ext>
                  </a:extLst>
                </a:gridCol>
                <a:gridCol w="2228432">
                  <a:extLst>
                    <a:ext uri="{9D8B030D-6E8A-4147-A177-3AD203B41FA5}">
                      <a16:colId xmlns:a16="http://schemas.microsoft.com/office/drawing/2014/main" val="1752690593"/>
                    </a:ext>
                  </a:extLst>
                </a:gridCol>
              </a:tblGrid>
              <a:tr h="163366">
                <a:tc>
                  <a:txBody>
                    <a:bodyPr/>
                    <a:lstStyle/>
                    <a:p>
                      <a:pPr algn="l" fontAlgn="t"/>
                      <a:r>
                        <a:rPr lang="en-GB" sz="1200" b="0" dirty="0">
                          <a:solidFill>
                            <a:schemeClr val="tx1"/>
                          </a:solidFill>
                          <a:effectLst/>
                        </a:rPr>
                        <a:t>Introduced</a:t>
                      </a:r>
                    </a:p>
                  </a:txBody>
                  <a:tcP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t"/>
                      <a:r>
                        <a:rPr lang="en-GR" sz="1200" b="0" dirty="0">
                          <a:solidFill>
                            <a:schemeClr val="tx1"/>
                          </a:solidFill>
                          <a:effectLst/>
                        </a:rPr>
                        <a:t>1975</a:t>
                      </a:r>
                    </a:p>
                  </a:txBody>
                  <a:tcP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9704550"/>
                  </a:ext>
                </a:extLst>
              </a:tr>
              <a:tr h="163366">
                <a:tc>
                  <a:txBody>
                    <a:bodyPr/>
                    <a:lstStyle/>
                    <a:p>
                      <a:pPr algn="l" fontAlgn="t"/>
                      <a:r>
                        <a:rPr lang="en-GB" sz="1200" dirty="0">
                          <a:effectLst/>
                        </a:rPr>
                        <a:t>Type</a:t>
                      </a:r>
                    </a:p>
                  </a:txBody>
                  <a:tcP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t"/>
                      <a:r>
                        <a:rPr lang="en-GB" sz="1200" dirty="0">
                          <a:effectLst/>
                        </a:rPr>
                        <a:t>Gun and missile control</a:t>
                      </a:r>
                    </a:p>
                  </a:txBody>
                  <a:tcP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432829279"/>
                  </a:ext>
                </a:extLst>
              </a:tr>
              <a:tr h="163366">
                <a:tc>
                  <a:txBody>
                    <a:bodyPr/>
                    <a:lstStyle/>
                    <a:p>
                      <a:pPr algn="l" fontAlgn="t"/>
                      <a:r>
                        <a:rPr lang="en-GB" sz="1200" dirty="0">
                          <a:effectLst/>
                        </a:rPr>
                        <a:t>Frequency</a:t>
                      </a:r>
                    </a:p>
                  </a:txBody>
                  <a:tcP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t"/>
                      <a:r>
                        <a:rPr lang="en-GB" sz="1200" dirty="0">
                          <a:effectLst/>
                        </a:rPr>
                        <a:t>I Band</a:t>
                      </a:r>
                    </a:p>
                  </a:txBody>
                  <a:tcP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88305949"/>
                  </a:ext>
                </a:extLst>
              </a:tr>
              <a:tr h="272276">
                <a:tc>
                  <a:txBody>
                    <a:bodyPr/>
                    <a:lstStyle/>
                    <a:p>
                      <a:pPr algn="l" fontAlgn="t"/>
                      <a:r>
                        <a:rPr lang="en-GB" sz="1200" dirty="0">
                          <a:effectLst/>
                        </a:rPr>
                        <a:t>Range</a:t>
                      </a:r>
                    </a:p>
                  </a:txBody>
                  <a:tcP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t"/>
                      <a:r>
                        <a:rPr lang="en-GB" sz="1200" dirty="0">
                          <a:effectLst/>
                        </a:rPr>
                        <a:t>120km</a:t>
                      </a:r>
                    </a:p>
                  </a:txBody>
                  <a:tcP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893808947"/>
                  </a:ext>
                </a:extLst>
              </a:tr>
              <a:tr h="272276">
                <a:tc>
                  <a:txBody>
                    <a:bodyPr/>
                    <a:lstStyle/>
                    <a:p>
                      <a:pPr algn="l" fontAlgn="t"/>
                      <a:r>
                        <a:rPr lang="en-GB" sz="1200" dirty="0">
                          <a:effectLst/>
                        </a:rPr>
                        <a:t>Altitude</a:t>
                      </a:r>
                    </a:p>
                  </a:txBody>
                  <a:tcP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t"/>
                      <a:r>
                        <a:rPr lang="en-GB" sz="1200" dirty="0">
                          <a:effectLst/>
                        </a:rPr>
                        <a:t>-</a:t>
                      </a:r>
                    </a:p>
                  </a:txBody>
                  <a:tcP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812299245"/>
                  </a:ext>
                </a:extLst>
              </a:tr>
              <a:tr h="272276">
                <a:tc>
                  <a:txBody>
                    <a:bodyPr/>
                    <a:lstStyle/>
                    <a:p>
                      <a:pPr algn="l" fontAlgn="t"/>
                      <a:r>
                        <a:rPr lang="en-GB" sz="1200">
                          <a:effectLst/>
                        </a:rPr>
                        <a:t>Diameter</a:t>
                      </a:r>
                    </a:p>
                  </a:txBody>
                  <a:tcP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t"/>
                      <a:r>
                        <a:rPr lang="en-GB" sz="1200" dirty="0">
                          <a:effectLst/>
                        </a:rPr>
                        <a:t>1,2 m</a:t>
                      </a:r>
                    </a:p>
                  </a:txBody>
                  <a:tcP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16114706"/>
                  </a:ext>
                </a:extLst>
              </a:tr>
              <a:tr h="163366">
                <a:tc>
                  <a:txBody>
                    <a:bodyPr/>
                    <a:lstStyle/>
                    <a:p>
                      <a:pPr algn="l" fontAlgn="t"/>
                      <a:r>
                        <a:rPr lang="en-GB" sz="1200" u="none" strike="noStrike" dirty="0">
                          <a:solidFill>
                            <a:schemeClr val="tx1"/>
                          </a:solidFill>
                          <a:effectLst/>
                        </a:rPr>
                        <a:t>Azimuth</a:t>
                      </a:r>
                      <a:endParaRPr lang="en-GB" sz="1200" dirty="0">
                        <a:solidFill>
                          <a:schemeClr val="tx1"/>
                        </a:solidFill>
                        <a:effectLst/>
                      </a:endParaRPr>
                    </a:p>
                  </a:txBody>
                  <a:tcP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t"/>
                      <a:r>
                        <a:rPr lang="en-GB" sz="1200" dirty="0">
                          <a:effectLst/>
                        </a:rPr>
                        <a:t>0 to 360°</a:t>
                      </a:r>
                    </a:p>
                  </a:txBody>
                  <a:tcP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97836276"/>
                  </a:ext>
                </a:extLst>
              </a:tr>
              <a:tr h="217875">
                <a:tc>
                  <a:txBody>
                    <a:bodyPr/>
                    <a:lstStyle/>
                    <a:p>
                      <a:pPr algn="l" fontAlgn="t"/>
                      <a:r>
                        <a:rPr lang="en-GB" sz="1200" dirty="0">
                          <a:effectLst/>
                        </a:rPr>
                        <a:t>Precision</a:t>
                      </a:r>
                    </a:p>
                  </a:txBody>
                  <a:tcP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t"/>
                      <a:r>
                        <a:rPr lang="en-GB" sz="1200" dirty="0">
                          <a:effectLst/>
                        </a:rPr>
                        <a:t>1,4</a:t>
                      </a:r>
                      <a:r>
                        <a:rPr lang="en-GB" sz="1200" baseline="30000" dirty="0">
                          <a:effectLst/>
                        </a:rPr>
                        <a:t>o</a:t>
                      </a:r>
                      <a:r>
                        <a:rPr lang="en-GB" sz="1200" dirty="0">
                          <a:effectLst/>
                        </a:rPr>
                        <a:t> to 4,7</a:t>
                      </a:r>
                      <a:r>
                        <a:rPr lang="en-GB" sz="1200" baseline="30000" dirty="0">
                          <a:effectLst/>
                        </a:rPr>
                        <a:t>o</a:t>
                      </a:r>
                    </a:p>
                  </a:txBody>
                  <a:tcP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59006648"/>
                  </a:ext>
                </a:extLst>
              </a:tr>
              <a:tr h="272276">
                <a:tc>
                  <a:txBody>
                    <a:bodyPr/>
                    <a:lstStyle/>
                    <a:p>
                      <a:pPr algn="l" fontAlgn="t"/>
                      <a:r>
                        <a:rPr lang="en-GB" sz="1200" dirty="0">
                          <a:effectLst/>
                        </a:rPr>
                        <a:t>No of tracks</a:t>
                      </a:r>
                    </a:p>
                  </a:txBody>
                  <a:tcP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l" fontAlgn="t"/>
                      <a:r>
                        <a:rPr lang="en-GB" sz="1200" dirty="0">
                          <a:effectLst/>
                        </a:rPr>
                        <a:t>3</a:t>
                      </a:r>
                    </a:p>
                  </a:txBody>
                  <a:tcP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377812827"/>
                  </a:ext>
                </a:extLst>
              </a:tr>
            </a:tbl>
          </a:graphicData>
        </a:graphic>
      </p:graphicFrame>
      <p:sp>
        <p:nvSpPr>
          <p:cNvPr id="7" name="TextBox 6">
            <a:extLst>
              <a:ext uri="{FF2B5EF4-FFF2-40B4-BE49-F238E27FC236}">
                <a16:creationId xmlns:a16="http://schemas.microsoft.com/office/drawing/2014/main" id="{C0026702-8C6C-0481-A815-8EB32AA46395}"/>
              </a:ext>
            </a:extLst>
          </p:cNvPr>
          <p:cNvSpPr txBox="1"/>
          <p:nvPr/>
        </p:nvSpPr>
        <p:spPr>
          <a:xfrm>
            <a:off x="10052113" y="2901341"/>
            <a:ext cx="1211077" cy="369332"/>
          </a:xfrm>
          <a:prstGeom prst="rect">
            <a:avLst/>
          </a:prstGeom>
          <a:noFill/>
        </p:spPr>
        <p:txBody>
          <a:bodyPr wrap="square">
            <a:spAutoFit/>
          </a:bodyPr>
          <a:lstStyle/>
          <a:p>
            <a:pPr algn="ctr"/>
            <a:r>
              <a:rPr lang="en-GB" dirty="0"/>
              <a:t>Mk 92 CAS</a:t>
            </a:r>
            <a:endParaRPr lang="en-GR" dirty="0"/>
          </a:p>
        </p:txBody>
      </p:sp>
      <p:pic>
        <p:nvPicPr>
          <p:cNvPr id="5" name="Picture 4">
            <a:extLst>
              <a:ext uri="{FF2B5EF4-FFF2-40B4-BE49-F238E27FC236}">
                <a16:creationId xmlns:a16="http://schemas.microsoft.com/office/drawing/2014/main" id="{E30ED364-02C8-3EBC-7E23-2B43F5DCA50B}"/>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9384" b="90616" l="9902" r="89934">
                        <a14:foregroundMark x1="48031" y1="9459" x2="48031" y2="9459"/>
                        <a14:foregroundMark x1="48414" y1="90616" x2="48414" y2="90616"/>
                        <a14:foregroundMark x1="54540" y1="89865" x2="54540" y2="89865"/>
                      </a14:backgroundRemoval>
                    </a14:imgEffect>
                  </a14:imgLayer>
                </a14:imgProps>
              </a:ext>
              <a:ext uri="{28A0092B-C50C-407E-A947-70E740481C1C}">
                <a14:useLocalDpi xmlns:a14="http://schemas.microsoft.com/office/drawing/2010/main" val="0"/>
              </a:ext>
            </a:extLst>
          </a:blip>
          <a:srcRect/>
          <a:stretch>
            <a:fillRect/>
          </a:stretch>
        </p:blipFill>
        <p:spPr bwMode="auto">
          <a:xfrm>
            <a:off x="8638352" y="25761"/>
            <a:ext cx="4038600" cy="2942787"/>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2B79FE89-0F9B-1E62-E0EE-3006CEAFC0F9}"/>
              </a:ext>
            </a:extLst>
          </p:cNvPr>
          <p:cNvSpPr txBox="1"/>
          <p:nvPr/>
        </p:nvSpPr>
        <p:spPr>
          <a:xfrm>
            <a:off x="151386" y="99918"/>
            <a:ext cx="3675340" cy="369332"/>
          </a:xfrm>
          <a:prstGeom prst="rect">
            <a:avLst/>
          </a:prstGeom>
          <a:noFill/>
        </p:spPr>
        <p:txBody>
          <a:bodyPr wrap="square">
            <a:spAutoFit/>
          </a:bodyPr>
          <a:lstStyle/>
          <a:p>
            <a:r>
              <a:rPr lang="en-GB" dirty="0"/>
              <a:t>S Class </a:t>
            </a:r>
            <a:r>
              <a:rPr lang="en-GB" dirty="0" err="1"/>
              <a:t>Kortenaer</a:t>
            </a:r>
            <a:r>
              <a:rPr lang="en-GB" dirty="0"/>
              <a:t> frigate </a:t>
            </a:r>
          </a:p>
        </p:txBody>
      </p:sp>
    </p:spTree>
    <p:extLst>
      <p:ext uri="{BB962C8B-B14F-4D97-AF65-F5344CB8AC3E}">
        <p14:creationId xmlns:p14="http://schemas.microsoft.com/office/powerpoint/2010/main" val="44412486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a:extLst>
              <a:ext uri="{FF2B5EF4-FFF2-40B4-BE49-F238E27FC236}">
                <a16:creationId xmlns:a16="http://schemas.microsoft.com/office/drawing/2014/main" id="{03D6F344-B8CA-13D9-5A61-5E5DB643B00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389" y="0"/>
            <a:ext cx="94107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a:extLst>
              <a:ext uri="{FF2B5EF4-FFF2-40B4-BE49-F238E27FC236}">
                <a16:creationId xmlns:a16="http://schemas.microsoft.com/office/drawing/2014/main" id="{AEDED0DB-D08E-E198-D39B-D860D29E064E}"/>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6682" b="90315" l="9902" r="89880">
                        <a14:foregroundMark x1="45788" y1="6682" x2="45788" y2="6682"/>
                        <a14:foregroundMark x1="47319" y1="90315" x2="47319" y2="90315"/>
                        <a14:foregroundMark x1="52626" y1="90315" x2="52626" y2="90315"/>
                      </a14:backgroundRemoval>
                    </a14:imgEffect>
                  </a14:imgLayer>
                </a14:imgProps>
              </a:ext>
              <a:ext uri="{28A0092B-C50C-407E-A947-70E740481C1C}">
                <a14:useLocalDpi xmlns:a14="http://schemas.microsoft.com/office/drawing/2010/main" val="0"/>
              </a:ext>
            </a:extLst>
          </a:blip>
          <a:srcRect l="27116" r="27870"/>
          <a:stretch/>
        </p:blipFill>
        <p:spPr bwMode="auto">
          <a:xfrm>
            <a:off x="9823185" y="99918"/>
            <a:ext cx="1817958" cy="2942787"/>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4" name="Table 8">
            <a:extLst>
              <a:ext uri="{FF2B5EF4-FFF2-40B4-BE49-F238E27FC236}">
                <a16:creationId xmlns:a16="http://schemas.microsoft.com/office/drawing/2014/main" id="{1927267C-41A1-3AC1-8DAD-AA2A6BBE7241}"/>
              </a:ext>
            </a:extLst>
          </p:cNvPr>
          <p:cNvGraphicFramePr>
            <a:graphicFrameLocks noGrp="1"/>
          </p:cNvGraphicFramePr>
          <p:nvPr>
            <p:ph sz="half" idx="1"/>
            <p:extLst>
              <p:ext uri="{D42A27DB-BD31-4B8C-83A1-F6EECF244321}">
                <p14:modId xmlns:p14="http://schemas.microsoft.com/office/powerpoint/2010/main" val="3689997989"/>
              </p:ext>
            </p:extLst>
          </p:nvPr>
        </p:nvGraphicFramePr>
        <p:xfrm>
          <a:off x="8867370" y="4240805"/>
          <a:ext cx="3323323" cy="2468880"/>
        </p:xfrm>
        <a:graphic>
          <a:graphicData uri="http://schemas.openxmlformats.org/drawingml/2006/table">
            <a:tbl>
              <a:tblPr firstRow="1" bandRow="1">
                <a:tableStyleId>{5C22544A-7EE6-4342-B048-85BDC9FD1C3A}</a:tableStyleId>
              </a:tblPr>
              <a:tblGrid>
                <a:gridCol w="1094891">
                  <a:extLst>
                    <a:ext uri="{9D8B030D-6E8A-4147-A177-3AD203B41FA5}">
                      <a16:colId xmlns:a16="http://schemas.microsoft.com/office/drawing/2014/main" val="2919048174"/>
                    </a:ext>
                  </a:extLst>
                </a:gridCol>
                <a:gridCol w="2228432">
                  <a:extLst>
                    <a:ext uri="{9D8B030D-6E8A-4147-A177-3AD203B41FA5}">
                      <a16:colId xmlns:a16="http://schemas.microsoft.com/office/drawing/2014/main" val="1752690593"/>
                    </a:ext>
                  </a:extLst>
                </a:gridCol>
              </a:tblGrid>
              <a:tr h="163366">
                <a:tc>
                  <a:txBody>
                    <a:bodyPr/>
                    <a:lstStyle/>
                    <a:p>
                      <a:pPr algn="l" fontAlgn="t"/>
                      <a:r>
                        <a:rPr lang="en-GB" sz="1200" b="0" dirty="0">
                          <a:solidFill>
                            <a:schemeClr val="tx1"/>
                          </a:solidFill>
                          <a:effectLst/>
                        </a:rPr>
                        <a:t>Introduced</a:t>
                      </a:r>
                    </a:p>
                  </a:txBody>
                  <a:tcP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t"/>
                      <a:r>
                        <a:rPr lang="en-GR" sz="1200" b="0" dirty="0">
                          <a:solidFill>
                            <a:schemeClr val="tx1"/>
                          </a:solidFill>
                          <a:effectLst/>
                        </a:rPr>
                        <a:t>1975</a:t>
                      </a:r>
                    </a:p>
                  </a:txBody>
                  <a:tcP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9704550"/>
                  </a:ext>
                </a:extLst>
              </a:tr>
              <a:tr h="163366">
                <a:tc>
                  <a:txBody>
                    <a:bodyPr/>
                    <a:lstStyle/>
                    <a:p>
                      <a:pPr algn="l" fontAlgn="t"/>
                      <a:r>
                        <a:rPr lang="en-GB" sz="1200" dirty="0">
                          <a:effectLst/>
                        </a:rPr>
                        <a:t>Type</a:t>
                      </a:r>
                    </a:p>
                  </a:txBody>
                  <a:tcP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t"/>
                      <a:r>
                        <a:rPr lang="en-GB" sz="1200" dirty="0">
                          <a:effectLst/>
                        </a:rPr>
                        <a:t>Gun and missile control</a:t>
                      </a:r>
                    </a:p>
                  </a:txBody>
                  <a:tcP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432829279"/>
                  </a:ext>
                </a:extLst>
              </a:tr>
              <a:tr h="163366">
                <a:tc>
                  <a:txBody>
                    <a:bodyPr/>
                    <a:lstStyle/>
                    <a:p>
                      <a:pPr algn="l" fontAlgn="t"/>
                      <a:r>
                        <a:rPr lang="en-GB" sz="1200" dirty="0">
                          <a:effectLst/>
                        </a:rPr>
                        <a:t>Frequency</a:t>
                      </a:r>
                    </a:p>
                  </a:txBody>
                  <a:tcP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t"/>
                      <a:r>
                        <a:rPr lang="en-GB" sz="1200" dirty="0">
                          <a:effectLst/>
                        </a:rPr>
                        <a:t>X/K Band</a:t>
                      </a:r>
                    </a:p>
                  </a:txBody>
                  <a:tcP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88305949"/>
                  </a:ext>
                </a:extLst>
              </a:tr>
              <a:tr h="272276">
                <a:tc>
                  <a:txBody>
                    <a:bodyPr/>
                    <a:lstStyle/>
                    <a:p>
                      <a:pPr algn="l" fontAlgn="t"/>
                      <a:r>
                        <a:rPr lang="en-GB" sz="1200" dirty="0">
                          <a:effectLst/>
                        </a:rPr>
                        <a:t>Range</a:t>
                      </a:r>
                    </a:p>
                  </a:txBody>
                  <a:tcP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t"/>
                      <a:r>
                        <a:rPr lang="en-GB" sz="1200" dirty="0">
                          <a:effectLst/>
                        </a:rPr>
                        <a:t>40km</a:t>
                      </a:r>
                    </a:p>
                  </a:txBody>
                  <a:tcP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893808947"/>
                  </a:ext>
                </a:extLst>
              </a:tr>
              <a:tr h="272276">
                <a:tc>
                  <a:txBody>
                    <a:bodyPr/>
                    <a:lstStyle/>
                    <a:p>
                      <a:pPr algn="l" fontAlgn="t"/>
                      <a:r>
                        <a:rPr lang="en-GB" sz="1200" dirty="0">
                          <a:effectLst/>
                        </a:rPr>
                        <a:t>Altitude</a:t>
                      </a:r>
                    </a:p>
                  </a:txBody>
                  <a:tcP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t"/>
                      <a:r>
                        <a:rPr lang="en-GB" sz="1200" dirty="0">
                          <a:effectLst/>
                        </a:rPr>
                        <a:t>-</a:t>
                      </a:r>
                    </a:p>
                  </a:txBody>
                  <a:tcP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812299245"/>
                  </a:ext>
                </a:extLst>
              </a:tr>
              <a:tr h="272276">
                <a:tc>
                  <a:txBody>
                    <a:bodyPr/>
                    <a:lstStyle/>
                    <a:p>
                      <a:pPr algn="l" fontAlgn="t"/>
                      <a:r>
                        <a:rPr lang="en-GB" sz="1200">
                          <a:effectLst/>
                        </a:rPr>
                        <a:t>Diameter</a:t>
                      </a:r>
                    </a:p>
                  </a:txBody>
                  <a:tcP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t"/>
                      <a:r>
                        <a:rPr lang="en-GB" sz="1200" dirty="0">
                          <a:effectLst/>
                        </a:rPr>
                        <a:t>1,8 m</a:t>
                      </a:r>
                    </a:p>
                  </a:txBody>
                  <a:tcP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16114706"/>
                  </a:ext>
                </a:extLst>
              </a:tr>
              <a:tr h="163366">
                <a:tc>
                  <a:txBody>
                    <a:bodyPr/>
                    <a:lstStyle/>
                    <a:p>
                      <a:pPr algn="l" fontAlgn="t"/>
                      <a:r>
                        <a:rPr lang="en-GB" sz="1200" u="none" strike="noStrike" dirty="0">
                          <a:solidFill>
                            <a:schemeClr val="tx1"/>
                          </a:solidFill>
                          <a:effectLst/>
                        </a:rPr>
                        <a:t>Azimuth</a:t>
                      </a:r>
                      <a:endParaRPr lang="en-GB" sz="1200" dirty="0">
                        <a:solidFill>
                          <a:schemeClr val="tx1"/>
                        </a:solidFill>
                        <a:effectLst/>
                      </a:endParaRPr>
                    </a:p>
                  </a:txBody>
                  <a:tcP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t"/>
                      <a:r>
                        <a:rPr lang="en-GB" sz="1200" dirty="0">
                          <a:effectLst/>
                        </a:rPr>
                        <a:t>0 to 360°</a:t>
                      </a:r>
                    </a:p>
                  </a:txBody>
                  <a:tcP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97836276"/>
                  </a:ext>
                </a:extLst>
              </a:tr>
              <a:tr h="217875">
                <a:tc>
                  <a:txBody>
                    <a:bodyPr/>
                    <a:lstStyle/>
                    <a:p>
                      <a:pPr algn="l" fontAlgn="t"/>
                      <a:r>
                        <a:rPr lang="en-GB" sz="1200" dirty="0">
                          <a:effectLst/>
                        </a:rPr>
                        <a:t>Precision</a:t>
                      </a:r>
                    </a:p>
                  </a:txBody>
                  <a:tcP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t"/>
                      <a:r>
                        <a:rPr lang="en-GB" sz="1200" dirty="0">
                          <a:effectLst/>
                        </a:rPr>
                        <a:t>1,4</a:t>
                      </a:r>
                      <a:r>
                        <a:rPr lang="en-GB" sz="1200" baseline="30000" dirty="0">
                          <a:effectLst/>
                        </a:rPr>
                        <a:t>o</a:t>
                      </a:r>
                    </a:p>
                  </a:txBody>
                  <a:tcP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59006648"/>
                  </a:ext>
                </a:extLst>
              </a:tr>
              <a:tr h="272276">
                <a:tc>
                  <a:txBody>
                    <a:bodyPr/>
                    <a:lstStyle/>
                    <a:p>
                      <a:pPr algn="l" fontAlgn="t"/>
                      <a:r>
                        <a:rPr lang="en-GB" sz="1200" dirty="0">
                          <a:effectLst/>
                        </a:rPr>
                        <a:t>No of tracks</a:t>
                      </a:r>
                    </a:p>
                  </a:txBody>
                  <a:tcP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l" fontAlgn="t"/>
                      <a:r>
                        <a:rPr lang="en-GB" sz="1200" dirty="0">
                          <a:effectLst/>
                        </a:rPr>
                        <a:t>1</a:t>
                      </a:r>
                    </a:p>
                  </a:txBody>
                  <a:tcP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377812827"/>
                  </a:ext>
                </a:extLst>
              </a:tr>
            </a:tbl>
          </a:graphicData>
        </a:graphic>
      </p:graphicFrame>
      <p:sp>
        <p:nvSpPr>
          <p:cNvPr id="7" name="TextBox 6">
            <a:extLst>
              <a:ext uri="{FF2B5EF4-FFF2-40B4-BE49-F238E27FC236}">
                <a16:creationId xmlns:a16="http://schemas.microsoft.com/office/drawing/2014/main" id="{FAA27A83-4626-36BE-4154-0301CC2D0348}"/>
              </a:ext>
            </a:extLst>
          </p:cNvPr>
          <p:cNvSpPr txBox="1"/>
          <p:nvPr/>
        </p:nvSpPr>
        <p:spPr>
          <a:xfrm>
            <a:off x="10052113" y="2901341"/>
            <a:ext cx="1211077" cy="369332"/>
          </a:xfrm>
          <a:prstGeom prst="rect">
            <a:avLst/>
          </a:prstGeom>
          <a:noFill/>
        </p:spPr>
        <p:txBody>
          <a:bodyPr wrap="square">
            <a:spAutoFit/>
          </a:bodyPr>
          <a:lstStyle/>
          <a:p>
            <a:pPr algn="ctr"/>
            <a:r>
              <a:rPr lang="en-GB" dirty="0"/>
              <a:t>STIR</a:t>
            </a:r>
            <a:endParaRPr lang="en-GR" dirty="0"/>
          </a:p>
        </p:txBody>
      </p:sp>
      <p:sp>
        <p:nvSpPr>
          <p:cNvPr id="9" name="TextBox 8">
            <a:extLst>
              <a:ext uri="{FF2B5EF4-FFF2-40B4-BE49-F238E27FC236}">
                <a16:creationId xmlns:a16="http://schemas.microsoft.com/office/drawing/2014/main" id="{B6462A1E-3D1F-0A35-5EFB-C51F6E655FC4}"/>
              </a:ext>
            </a:extLst>
          </p:cNvPr>
          <p:cNvSpPr txBox="1"/>
          <p:nvPr/>
        </p:nvSpPr>
        <p:spPr>
          <a:xfrm>
            <a:off x="151386" y="99918"/>
            <a:ext cx="3675340" cy="369332"/>
          </a:xfrm>
          <a:prstGeom prst="rect">
            <a:avLst/>
          </a:prstGeom>
          <a:noFill/>
        </p:spPr>
        <p:txBody>
          <a:bodyPr wrap="square">
            <a:spAutoFit/>
          </a:bodyPr>
          <a:lstStyle/>
          <a:p>
            <a:r>
              <a:rPr lang="en-GB" dirty="0"/>
              <a:t>MEKO Class frigate</a:t>
            </a:r>
            <a:endParaRPr lang="en-GR" dirty="0"/>
          </a:p>
        </p:txBody>
      </p:sp>
    </p:spTree>
    <p:extLst>
      <p:ext uri="{BB962C8B-B14F-4D97-AF65-F5344CB8AC3E}">
        <p14:creationId xmlns:p14="http://schemas.microsoft.com/office/powerpoint/2010/main" val="395311367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DF67288-6CAB-630C-2380-24389A81C29B}"/>
              </a:ext>
            </a:extLst>
          </p:cNvPr>
          <p:cNvSpPr>
            <a:spLocks noGrp="1"/>
          </p:cNvSpPr>
          <p:nvPr>
            <p:ph type="title"/>
          </p:nvPr>
        </p:nvSpPr>
        <p:spPr/>
        <p:txBody>
          <a:bodyPr/>
          <a:lstStyle/>
          <a:p>
            <a:r>
              <a:rPr lang="el-GR" dirty="0"/>
              <a:t>Ιστορική εξέλιξη</a:t>
            </a:r>
            <a:endParaRPr lang="en-GR" dirty="0"/>
          </a:p>
        </p:txBody>
      </p:sp>
      <p:sp>
        <p:nvSpPr>
          <p:cNvPr id="5" name="Text Placeholder 4">
            <a:extLst>
              <a:ext uri="{FF2B5EF4-FFF2-40B4-BE49-F238E27FC236}">
                <a16:creationId xmlns:a16="http://schemas.microsoft.com/office/drawing/2014/main" id="{A746FFA9-AF09-A2B7-0A99-A6CED88F5D31}"/>
              </a:ext>
            </a:extLst>
          </p:cNvPr>
          <p:cNvSpPr>
            <a:spLocks noGrp="1"/>
          </p:cNvSpPr>
          <p:nvPr>
            <p:ph type="body" idx="1"/>
          </p:nvPr>
        </p:nvSpPr>
        <p:spPr/>
        <p:txBody>
          <a:bodyPr/>
          <a:lstStyle/>
          <a:p>
            <a:r>
              <a:rPr lang="en-GR" dirty="0"/>
              <a:t>Section I</a:t>
            </a:r>
          </a:p>
        </p:txBody>
      </p:sp>
      <p:grpSp>
        <p:nvGrpSpPr>
          <p:cNvPr id="2" name="Group 1">
            <a:extLst>
              <a:ext uri="{FF2B5EF4-FFF2-40B4-BE49-F238E27FC236}">
                <a16:creationId xmlns:a16="http://schemas.microsoft.com/office/drawing/2014/main" id="{533DA646-0611-24AE-3129-3E43F8F73649}"/>
              </a:ext>
            </a:extLst>
          </p:cNvPr>
          <p:cNvGrpSpPr/>
          <p:nvPr/>
        </p:nvGrpSpPr>
        <p:grpSpPr>
          <a:xfrm>
            <a:off x="8098270" y="0"/>
            <a:ext cx="3736282" cy="6858000"/>
            <a:chOff x="5133398" y="-99753"/>
            <a:chExt cx="3736282" cy="6858000"/>
          </a:xfrm>
        </p:grpSpPr>
        <p:pic>
          <p:nvPicPr>
            <p:cNvPr id="8194" name="Picture 2">
              <a:extLst>
                <a:ext uri="{FF2B5EF4-FFF2-40B4-BE49-F238E27FC236}">
                  <a16:creationId xmlns:a16="http://schemas.microsoft.com/office/drawing/2014/main" id="{45B5E66D-A753-DCA1-69B5-707F5FCBD5F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0970" r="34485"/>
            <a:stretch/>
          </p:blipFill>
          <p:spPr bwMode="auto">
            <a:xfrm>
              <a:off x="5751224" y="-99753"/>
              <a:ext cx="2369127" cy="6858000"/>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69559E81-6CC4-AEF2-5602-FC217C512863}"/>
                </a:ext>
              </a:extLst>
            </p:cNvPr>
            <p:cNvSpPr txBox="1"/>
            <p:nvPr/>
          </p:nvSpPr>
          <p:spPr>
            <a:xfrm>
              <a:off x="7115694" y="5087937"/>
              <a:ext cx="1305993" cy="369332"/>
            </a:xfrm>
            <a:prstGeom prst="rect">
              <a:avLst/>
            </a:prstGeom>
            <a:noFill/>
          </p:spPr>
          <p:txBody>
            <a:bodyPr wrap="square">
              <a:spAutoFit/>
            </a:bodyPr>
            <a:lstStyle/>
            <a:p>
              <a:pPr marL="285750" indent="-285750"/>
              <a:r>
                <a:rPr lang="el-GR" dirty="0" err="1"/>
                <a:t>Αρχαι</a:t>
              </a:r>
              <a:r>
                <a:rPr lang="en-US" dirty="0" err="1"/>
                <a:t>ό</a:t>
              </a:r>
              <a:r>
                <a:rPr lang="el-GR" dirty="0" err="1"/>
                <a:t>τητα</a:t>
              </a:r>
              <a:endParaRPr lang="el-GR" dirty="0"/>
            </a:p>
          </p:txBody>
        </p:sp>
        <p:sp>
          <p:nvSpPr>
            <p:cNvPr id="13" name="TextBox 12">
              <a:extLst>
                <a:ext uri="{FF2B5EF4-FFF2-40B4-BE49-F238E27FC236}">
                  <a16:creationId xmlns:a16="http://schemas.microsoft.com/office/drawing/2014/main" id="{0E227036-0C7B-252C-4469-A694A9698F21}"/>
                </a:ext>
              </a:extLst>
            </p:cNvPr>
            <p:cNvSpPr txBox="1"/>
            <p:nvPr/>
          </p:nvSpPr>
          <p:spPr>
            <a:xfrm>
              <a:off x="5809701" y="4330148"/>
              <a:ext cx="1305993" cy="369332"/>
            </a:xfrm>
            <a:prstGeom prst="rect">
              <a:avLst/>
            </a:prstGeom>
            <a:noFill/>
          </p:spPr>
          <p:txBody>
            <a:bodyPr wrap="square">
              <a:spAutoFit/>
            </a:bodyPr>
            <a:lstStyle/>
            <a:p>
              <a:pPr marL="285750" indent="-285750"/>
              <a:r>
                <a:rPr lang="el-GR" dirty="0"/>
                <a:t>Βυζάντιο</a:t>
              </a:r>
            </a:p>
          </p:txBody>
        </p:sp>
        <p:sp>
          <p:nvSpPr>
            <p:cNvPr id="14" name="TextBox 13">
              <a:extLst>
                <a:ext uri="{FF2B5EF4-FFF2-40B4-BE49-F238E27FC236}">
                  <a16:creationId xmlns:a16="http://schemas.microsoft.com/office/drawing/2014/main" id="{891EF8E5-8679-4E31-EAD6-F523324EE1AD}"/>
                </a:ext>
              </a:extLst>
            </p:cNvPr>
            <p:cNvSpPr txBox="1"/>
            <p:nvPr/>
          </p:nvSpPr>
          <p:spPr>
            <a:xfrm>
              <a:off x="7001539" y="3581922"/>
              <a:ext cx="1868141" cy="369332"/>
            </a:xfrm>
            <a:prstGeom prst="rect">
              <a:avLst/>
            </a:prstGeom>
            <a:noFill/>
          </p:spPr>
          <p:txBody>
            <a:bodyPr wrap="square">
              <a:spAutoFit/>
            </a:bodyPr>
            <a:lstStyle/>
            <a:p>
              <a:pPr marL="285750" indent="-285750"/>
              <a:r>
                <a:rPr lang="el-GR" dirty="0"/>
                <a:t>Βρεφική ηλικία</a:t>
              </a:r>
            </a:p>
          </p:txBody>
        </p:sp>
        <p:sp>
          <p:nvSpPr>
            <p:cNvPr id="15" name="TextBox 14">
              <a:extLst>
                <a:ext uri="{FF2B5EF4-FFF2-40B4-BE49-F238E27FC236}">
                  <a16:creationId xmlns:a16="http://schemas.microsoft.com/office/drawing/2014/main" id="{7A04254E-5910-640A-DDBE-D3F83E66C6A5}"/>
                </a:ext>
              </a:extLst>
            </p:cNvPr>
            <p:cNvSpPr txBox="1"/>
            <p:nvPr/>
          </p:nvSpPr>
          <p:spPr>
            <a:xfrm>
              <a:off x="7001539" y="2132791"/>
              <a:ext cx="1305993" cy="369332"/>
            </a:xfrm>
            <a:prstGeom prst="rect">
              <a:avLst/>
            </a:prstGeom>
            <a:noFill/>
          </p:spPr>
          <p:txBody>
            <a:bodyPr wrap="square">
              <a:spAutoFit/>
            </a:bodyPr>
            <a:lstStyle/>
            <a:p>
              <a:pPr marL="285750" indent="-285750"/>
              <a:r>
                <a:rPr lang="el-GR" dirty="0"/>
                <a:t>Εφηβεία</a:t>
              </a:r>
            </a:p>
          </p:txBody>
        </p:sp>
        <p:sp>
          <p:nvSpPr>
            <p:cNvPr id="16" name="TextBox 15">
              <a:extLst>
                <a:ext uri="{FF2B5EF4-FFF2-40B4-BE49-F238E27FC236}">
                  <a16:creationId xmlns:a16="http://schemas.microsoft.com/office/drawing/2014/main" id="{4FEA9B86-A9AB-3551-BC09-27D9E749B26D}"/>
                </a:ext>
              </a:extLst>
            </p:cNvPr>
            <p:cNvSpPr txBox="1"/>
            <p:nvPr/>
          </p:nvSpPr>
          <p:spPr>
            <a:xfrm>
              <a:off x="5133398" y="2852204"/>
              <a:ext cx="1868141" cy="369332"/>
            </a:xfrm>
            <a:prstGeom prst="rect">
              <a:avLst/>
            </a:prstGeom>
            <a:noFill/>
          </p:spPr>
          <p:txBody>
            <a:bodyPr wrap="square">
              <a:spAutoFit/>
            </a:bodyPr>
            <a:lstStyle/>
            <a:p>
              <a:pPr marL="285750" indent="-285750"/>
              <a:r>
                <a:rPr lang="el-GR" dirty="0"/>
                <a:t>Παιδική ηλικία</a:t>
              </a:r>
            </a:p>
          </p:txBody>
        </p:sp>
        <p:sp>
          <p:nvSpPr>
            <p:cNvPr id="17" name="TextBox 16">
              <a:extLst>
                <a:ext uri="{FF2B5EF4-FFF2-40B4-BE49-F238E27FC236}">
                  <a16:creationId xmlns:a16="http://schemas.microsoft.com/office/drawing/2014/main" id="{5666F58F-306A-D7A0-E349-E2634970A257}"/>
                </a:ext>
              </a:extLst>
            </p:cNvPr>
            <p:cNvSpPr txBox="1"/>
            <p:nvPr/>
          </p:nvSpPr>
          <p:spPr>
            <a:xfrm>
              <a:off x="5449888" y="1384565"/>
              <a:ext cx="1868141" cy="369332"/>
            </a:xfrm>
            <a:prstGeom prst="rect">
              <a:avLst/>
            </a:prstGeom>
            <a:noFill/>
          </p:spPr>
          <p:txBody>
            <a:bodyPr wrap="square">
              <a:spAutoFit/>
            </a:bodyPr>
            <a:lstStyle/>
            <a:p>
              <a:pPr marL="285750" indent="-285750"/>
              <a:r>
                <a:rPr lang="el-GR" dirty="0"/>
                <a:t>Σύγχρονη εποχή</a:t>
              </a:r>
            </a:p>
          </p:txBody>
        </p:sp>
      </p:grpSp>
    </p:spTree>
    <p:extLst>
      <p:ext uri="{BB962C8B-B14F-4D97-AF65-F5344CB8AC3E}">
        <p14:creationId xmlns:p14="http://schemas.microsoft.com/office/powerpoint/2010/main" val="112600797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a:extLst>
              <a:ext uri="{FF2B5EF4-FFF2-40B4-BE49-F238E27FC236}">
                <a16:creationId xmlns:a16="http://schemas.microsoft.com/office/drawing/2014/main" id="{845F2B47-882A-4350-072E-C7CBF54214D0}"/>
              </a:ext>
            </a:extLst>
          </p:cNvPr>
          <p:cNvPicPr>
            <a:picLocks noGrp="1" noChangeAspect="1" noChangeArrowheads="1"/>
          </p:cNvPicPr>
          <p:nvPr>
            <p:ph sz="half" idx="2"/>
          </p:nvPr>
        </p:nvPicPr>
        <p:blipFill rotWithShape="1">
          <a:blip r:embed="rId2">
            <a:extLst>
              <a:ext uri="{28A0092B-C50C-407E-A947-70E740481C1C}">
                <a14:useLocalDpi xmlns:a14="http://schemas.microsoft.com/office/drawing/2010/main" val="0"/>
              </a:ext>
            </a:extLst>
          </a:blip>
          <a:srcRect t="1745" b="2464"/>
          <a:stretch/>
        </p:blipFill>
        <p:spPr bwMode="auto">
          <a:xfrm>
            <a:off x="0" y="0"/>
            <a:ext cx="9750240" cy="6806936"/>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5" name="Table 8">
            <a:extLst>
              <a:ext uri="{FF2B5EF4-FFF2-40B4-BE49-F238E27FC236}">
                <a16:creationId xmlns:a16="http://schemas.microsoft.com/office/drawing/2014/main" id="{855FCA9F-E414-BDFF-9AB6-5C4F699AF1BB}"/>
              </a:ext>
            </a:extLst>
          </p:cNvPr>
          <p:cNvGraphicFramePr>
            <a:graphicFrameLocks/>
          </p:cNvGraphicFramePr>
          <p:nvPr>
            <p:extLst>
              <p:ext uri="{D42A27DB-BD31-4B8C-83A1-F6EECF244321}">
                <p14:modId xmlns:p14="http://schemas.microsoft.com/office/powerpoint/2010/main" val="1173166955"/>
              </p:ext>
            </p:extLst>
          </p:nvPr>
        </p:nvGraphicFramePr>
        <p:xfrm>
          <a:off x="8867370" y="4240805"/>
          <a:ext cx="3323323" cy="2468880"/>
        </p:xfrm>
        <a:graphic>
          <a:graphicData uri="http://schemas.openxmlformats.org/drawingml/2006/table">
            <a:tbl>
              <a:tblPr firstRow="1" bandRow="1">
                <a:tableStyleId>{5C22544A-7EE6-4342-B048-85BDC9FD1C3A}</a:tableStyleId>
              </a:tblPr>
              <a:tblGrid>
                <a:gridCol w="1094891">
                  <a:extLst>
                    <a:ext uri="{9D8B030D-6E8A-4147-A177-3AD203B41FA5}">
                      <a16:colId xmlns:a16="http://schemas.microsoft.com/office/drawing/2014/main" val="2919048174"/>
                    </a:ext>
                  </a:extLst>
                </a:gridCol>
                <a:gridCol w="2228432">
                  <a:extLst>
                    <a:ext uri="{9D8B030D-6E8A-4147-A177-3AD203B41FA5}">
                      <a16:colId xmlns:a16="http://schemas.microsoft.com/office/drawing/2014/main" val="1752690593"/>
                    </a:ext>
                  </a:extLst>
                </a:gridCol>
              </a:tblGrid>
              <a:tr h="163366">
                <a:tc>
                  <a:txBody>
                    <a:bodyPr/>
                    <a:lstStyle/>
                    <a:p>
                      <a:pPr algn="l" fontAlgn="t"/>
                      <a:r>
                        <a:rPr lang="en-GB" sz="1200" b="0" dirty="0">
                          <a:solidFill>
                            <a:schemeClr val="tx1"/>
                          </a:solidFill>
                          <a:effectLst/>
                        </a:rPr>
                        <a:t>Introduced</a:t>
                      </a:r>
                    </a:p>
                  </a:txBody>
                  <a:tcP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t"/>
                      <a:r>
                        <a:rPr lang="en-GR" sz="1200" b="0" dirty="0">
                          <a:solidFill>
                            <a:schemeClr val="tx1"/>
                          </a:solidFill>
                          <a:effectLst/>
                        </a:rPr>
                        <a:t>1975</a:t>
                      </a:r>
                    </a:p>
                  </a:txBody>
                  <a:tcP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9704550"/>
                  </a:ext>
                </a:extLst>
              </a:tr>
              <a:tr h="163366">
                <a:tc>
                  <a:txBody>
                    <a:bodyPr/>
                    <a:lstStyle/>
                    <a:p>
                      <a:pPr algn="l" fontAlgn="t"/>
                      <a:r>
                        <a:rPr lang="en-GB" sz="1200" dirty="0">
                          <a:effectLst/>
                        </a:rPr>
                        <a:t>Type</a:t>
                      </a:r>
                    </a:p>
                  </a:txBody>
                  <a:tcP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t"/>
                      <a:r>
                        <a:rPr lang="en-GB" sz="1200" dirty="0">
                          <a:effectLst/>
                        </a:rPr>
                        <a:t>2D Air-search</a:t>
                      </a:r>
                    </a:p>
                  </a:txBody>
                  <a:tcP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432829279"/>
                  </a:ext>
                </a:extLst>
              </a:tr>
              <a:tr h="163366">
                <a:tc>
                  <a:txBody>
                    <a:bodyPr/>
                    <a:lstStyle/>
                    <a:p>
                      <a:pPr algn="l" fontAlgn="t"/>
                      <a:r>
                        <a:rPr lang="en-GB" sz="1200" dirty="0">
                          <a:effectLst/>
                        </a:rPr>
                        <a:t>Frequency</a:t>
                      </a:r>
                    </a:p>
                  </a:txBody>
                  <a:tcP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t"/>
                      <a:r>
                        <a:rPr lang="en-GB" sz="1200" dirty="0">
                          <a:effectLst/>
                        </a:rPr>
                        <a:t>L Band 851–942 MHz</a:t>
                      </a:r>
                    </a:p>
                  </a:txBody>
                  <a:tcP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88305949"/>
                  </a:ext>
                </a:extLst>
              </a:tr>
              <a:tr h="272276">
                <a:tc>
                  <a:txBody>
                    <a:bodyPr/>
                    <a:lstStyle/>
                    <a:p>
                      <a:pPr algn="l" fontAlgn="t"/>
                      <a:r>
                        <a:rPr lang="en-GB" sz="1200">
                          <a:effectLst/>
                        </a:rPr>
                        <a:t>Range</a:t>
                      </a:r>
                    </a:p>
                  </a:txBody>
                  <a:tcP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t"/>
                      <a:r>
                        <a:rPr lang="en-GB" sz="1200" dirty="0">
                          <a:effectLst/>
                        </a:rPr>
                        <a:t>3 nm to 256 nm</a:t>
                      </a:r>
                    </a:p>
                  </a:txBody>
                  <a:tcP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893808947"/>
                  </a:ext>
                </a:extLst>
              </a:tr>
              <a:tr h="272276">
                <a:tc>
                  <a:txBody>
                    <a:bodyPr/>
                    <a:lstStyle/>
                    <a:p>
                      <a:pPr algn="l" fontAlgn="t"/>
                      <a:r>
                        <a:rPr lang="en-GB" sz="1200" dirty="0">
                          <a:effectLst/>
                        </a:rPr>
                        <a:t>Altitude</a:t>
                      </a:r>
                    </a:p>
                  </a:txBody>
                  <a:tcP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t"/>
                      <a:r>
                        <a:rPr lang="en-GB" sz="1200" dirty="0">
                          <a:effectLst/>
                        </a:rPr>
                        <a:t>up to 150,000 ft</a:t>
                      </a:r>
                    </a:p>
                  </a:txBody>
                  <a:tcP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812299245"/>
                  </a:ext>
                </a:extLst>
              </a:tr>
              <a:tr h="272276">
                <a:tc>
                  <a:txBody>
                    <a:bodyPr/>
                    <a:lstStyle/>
                    <a:p>
                      <a:pPr algn="l" fontAlgn="t"/>
                      <a:r>
                        <a:rPr lang="en-GB" sz="1200">
                          <a:effectLst/>
                        </a:rPr>
                        <a:t>Diameter</a:t>
                      </a:r>
                    </a:p>
                  </a:txBody>
                  <a:tcP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t"/>
                      <a:r>
                        <a:rPr lang="en-GB" sz="1200" dirty="0">
                          <a:effectLst/>
                        </a:rPr>
                        <a:t>7.3 m × 4.3 m</a:t>
                      </a:r>
                    </a:p>
                  </a:txBody>
                  <a:tcP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16114706"/>
                  </a:ext>
                </a:extLst>
              </a:tr>
              <a:tr h="163366">
                <a:tc>
                  <a:txBody>
                    <a:bodyPr/>
                    <a:lstStyle/>
                    <a:p>
                      <a:pPr algn="l" fontAlgn="t"/>
                      <a:r>
                        <a:rPr lang="en-GB" sz="1200" u="none" strike="noStrike" dirty="0">
                          <a:solidFill>
                            <a:schemeClr val="tx1"/>
                          </a:solidFill>
                          <a:effectLst/>
                        </a:rPr>
                        <a:t>Azimuth</a:t>
                      </a:r>
                      <a:endParaRPr lang="en-GB" sz="1200" dirty="0">
                        <a:solidFill>
                          <a:schemeClr val="tx1"/>
                        </a:solidFill>
                        <a:effectLst/>
                      </a:endParaRPr>
                    </a:p>
                  </a:txBody>
                  <a:tcP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t"/>
                      <a:r>
                        <a:rPr lang="en-GB" sz="1200" dirty="0">
                          <a:effectLst/>
                        </a:rPr>
                        <a:t>0 to 360°</a:t>
                      </a:r>
                    </a:p>
                  </a:txBody>
                  <a:tcP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97836276"/>
                  </a:ext>
                </a:extLst>
              </a:tr>
              <a:tr h="217875">
                <a:tc>
                  <a:txBody>
                    <a:bodyPr/>
                    <a:lstStyle/>
                    <a:p>
                      <a:pPr algn="l" fontAlgn="t"/>
                      <a:r>
                        <a:rPr lang="en-GB" sz="1200" dirty="0">
                          <a:effectLst/>
                        </a:rPr>
                        <a:t>Precision</a:t>
                      </a:r>
                    </a:p>
                  </a:txBody>
                  <a:tcP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t"/>
                      <a:r>
                        <a:rPr lang="en-GB" sz="1200" dirty="0">
                          <a:effectLst/>
                        </a:rPr>
                        <a:t>1/16 </a:t>
                      </a:r>
                      <a:r>
                        <a:rPr lang="en-GB" sz="1200" dirty="0" err="1">
                          <a:effectLst/>
                        </a:rPr>
                        <a:t>nmi</a:t>
                      </a:r>
                      <a:r>
                        <a:rPr lang="en-GB" sz="1200" dirty="0">
                          <a:effectLst/>
                        </a:rPr>
                        <a:t> range- 0.5</a:t>
                      </a:r>
                      <a:r>
                        <a:rPr lang="en-GB" sz="1200" baseline="30000" dirty="0">
                          <a:effectLst/>
                        </a:rPr>
                        <a:t>o</a:t>
                      </a:r>
                      <a:r>
                        <a:rPr lang="en-GB" sz="1200" dirty="0">
                          <a:effectLst/>
                        </a:rPr>
                        <a:t> azimuth</a:t>
                      </a:r>
                    </a:p>
                  </a:txBody>
                  <a:tcP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59006648"/>
                  </a:ext>
                </a:extLst>
              </a:tr>
              <a:tr h="272276">
                <a:tc>
                  <a:txBody>
                    <a:bodyPr/>
                    <a:lstStyle/>
                    <a:p>
                      <a:pPr algn="l" fontAlgn="t"/>
                      <a:r>
                        <a:rPr lang="en-GB" sz="1200" dirty="0">
                          <a:effectLst/>
                        </a:rPr>
                        <a:t>Power</a:t>
                      </a:r>
                    </a:p>
                  </a:txBody>
                  <a:tcP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l" fontAlgn="t"/>
                      <a:r>
                        <a:rPr lang="en-GB" sz="1200" dirty="0">
                          <a:effectLst/>
                        </a:rPr>
                        <a:t>360 kW peak, 13 kW average</a:t>
                      </a:r>
                    </a:p>
                  </a:txBody>
                  <a:tcP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377812827"/>
                  </a:ext>
                </a:extLst>
              </a:tr>
            </a:tbl>
          </a:graphicData>
        </a:graphic>
      </p:graphicFrame>
      <p:pic>
        <p:nvPicPr>
          <p:cNvPr id="9" name="Picture 8">
            <a:extLst>
              <a:ext uri="{FF2B5EF4-FFF2-40B4-BE49-F238E27FC236}">
                <a16:creationId xmlns:a16="http://schemas.microsoft.com/office/drawing/2014/main" id="{9D15728F-757E-2C38-AD18-DC5D32D22C6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3992" r="21639"/>
          <a:stretch/>
        </p:blipFill>
        <p:spPr bwMode="auto">
          <a:xfrm>
            <a:off x="9690129" y="0"/>
            <a:ext cx="2195746" cy="2940100"/>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A35D10C9-A4A2-E834-F6EF-F89222A1F1E1}"/>
              </a:ext>
            </a:extLst>
          </p:cNvPr>
          <p:cNvSpPr txBox="1"/>
          <p:nvPr/>
        </p:nvSpPr>
        <p:spPr>
          <a:xfrm>
            <a:off x="9750240" y="2909697"/>
            <a:ext cx="1833762" cy="369332"/>
          </a:xfrm>
          <a:prstGeom prst="rect">
            <a:avLst/>
          </a:prstGeom>
          <a:noFill/>
        </p:spPr>
        <p:txBody>
          <a:bodyPr wrap="square">
            <a:spAutoFit/>
          </a:bodyPr>
          <a:lstStyle/>
          <a:p>
            <a:pPr algn="ctr"/>
            <a:r>
              <a:rPr lang="en-GB" dirty="0"/>
              <a:t>AN/SPS-49A(V)1</a:t>
            </a:r>
            <a:endParaRPr lang="en-GR" dirty="0"/>
          </a:p>
        </p:txBody>
      </p:sp>
      <p:sp>
        <p:nvSpPr>
          <p:cNvPr id="14" name="TextBox 13">
            <a:extLst>
              <a:ext uri="{FF2B5EF4-FFF2-40B4-BE49-F238E27FC236}">
                <a16:creationId xmlns:a16="http://schemas.microsoft.com/office/drawing/2014/main" id="{1F88E19C-DBBF-5072-10E7-DE610B225C5A}"/>
              </a:ext>
            </a:extLst>
          </p:cNvPr>
          <p:cNvSpPr txBox="1"/>
          <p:nvPr/>
        </p:nvSpPr>
        <p:spPr>
          <a:xfrm>
            <a:off x="151386" y="99918"/>
            <a:ext cx="3675340" cy="369332"/>
          </a:xfrm>
          <a:prstGeom prst="rect">
            <a:avLst/>
          </a:prstGeom>
          <a:noFill/>
        </p:spPr>
        <p:txBody>
          <a:bodyPr wrap="square">
            <a:spAutoFit/>
          </a:bodyPr>
          <a:lstStyle/>
          <a:p>
            <a:r>
              <a:rPr lang="en-GB" dirty="0"/>
              <a:t>ANZAC Class frigate </a:t>
            </a:r>
          </a:p>
        </p:txBody>
      </p:sp>
    </p:spTree>
    <p:extLst>
      <p:ext uri="{BB962C8B-B14F-4D97-AF65-F5344CB8AC3E}">
        <p14:creationId xmlns:p14="http://schemas.microsoft.com/office/powerpoint/2010/main" val="152595249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0">
            <a:extLst>
              <a:ext uri="{FF2B5EF4-FFF2-40B4-BE49-F238E27FC236}">
                <a16:creationId xmlns:a16="http://schemas.microsoft.com/office/drawing/2014/main" id="{BA38F38E-245A-5094-E3BA-84008C29E6CE}"/>
              </a:ext>
            </a:extLst>
          </p:cNvPr>
          <p:cNvPicPr>
            <a:picLocks noChangeArrowheads="1"/>
          </p:cNvPicPr>
          <p:nvPr/>
        </p:nvPicPr>
        <p:blipFill rotWithShape="1">
          <a:blip r:embed="rId2">
            <a:extLst>
              <a:ext uri="{28A0092B-C50C-407E-A947-70E740481C1C}">
                <a14:useLocalDpi xmlns:a14="http://schemas.microsoft.com/office/drawing/2010/main" val="0"/>
              </a:ext>
            </a:extLst>
          </a:blip>
          <a:srcRect t="7120" b="7120"/>
          <a:stretch/>
        </p:blipFill>
        <p:spPr bwMode="auto">
          <a:xfrm flipH="1">
            <a:off x="-37487" y="-1"/>
            <a:ext cx="12192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9985824D-0FCC-338C-D8C2-50EE7F168058}"/>
              </a:ext>
            </a:extLst>
          </p:cNvPr>
          <p:cNvSpPr txBox="1"/>
          <p:nvPr/>
        </p:nvSpPr>
        <p:spPr>
          <a:xfrm>
            <a:off x="514358" y="3478959"/>
            <a:ext cx="1720529" cy="369332"/>
          </a:xfrm>
          <a:prstGeom prst="rect">
            <a:avLst/>
          </a:prstGeom>
          <a:noFill/>
        </p:spPr>
        <p:txBody>
          <a:bodyPr wrap="square">
            <a:spAutoFit/>
          </a:bodyPr>
          <a:lstStyle/>
          <a:p>
            <a:pPr algn="ctr"/>
            <a:r>
              <a:rPr lang="en-GB" dirty="0"/>
              <a:t>AN/SPY-1D</a:t>
            </a:r>
            <a:endParaRPr lang="en-GR" dirty="0"/>
          </a:p>
        </p:txBody>
      </p:sp>
      <p:pic>
        <p:nvPicPr>
          <p:cNvPr id="9" name="Picture 4">
            <a:extLst>
              <a:ext uri="{FF2B5EF4-FFF2-40B4-BE49-F238E27FC236}">
                <a16:creationId xmlns:a16="http://schemas.microsoft.com/office/drawing/2014/main" id="{23A038F8-BB53-A2F4-FE3C-DA99D397946C}"/>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5491" b="96294" l="25500" r="79400">
                        <a14:foregroundMark x1="45600" y1="8099" x2="45600" y2="8099"/>
                        <a14:foregroundMark x1="60650" y1="5559" x2="60650" y2="5559"/>
                        <a14:foregroundMark x1="56800" y1="94441" x2="56800" y2="94441"/>
                        <a14:foregroundMark x1="61450" y1="96294" x2="61450" y2="96294"/>
                        <a14:foregroundMark x1="75450" y1="16541" x2="75450" y2="16541"/>
                      </a14:backgroundRemoval>
                    </a14:imgEffect>
                  </a14:imgLayer>
                </a14:imgProps>
              </a:ext>
              <a:ext uri="{28A0092B-C50C-407E-A947-70E740481C1C}">
                <a14:useLocalDpi xmlns:a14="http://schemas.microsoft.com/office/drawing/2010/main" val="0"/>
              </a:ext>
            </a:extLst>
          </a:blip>
          <a:srcRect l="18759" r="13836"/>
          <a:stretch/>
        </p:blipFill>
        <p:spPr bwMode="auto">
          <a:xfrm>
            <a:off x="151386" y="836625"/>
            <a:ext cx="2446474" cy="2642334"/>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3" name="Table 8">
            <a:extLst>
              <a:ext uri="{FF2B5EF4-FFF2-40B4-BE49-F238E27FC236}">
                <a16:creationId xmlns:a16="http://schemas.microsoft.com/office/drawing/2014/main" id="{5045A81C-5BAE-8B5E-4858-DF29495AF1B7}"/>
              </a:ext>
            </a:extLst>
          </p:cNvPr>
          <p:cNvGraphicFramePr>
            <a:graphicFrameLocks/>
          </p:cNvGraphicFramePr>
          <p:nvPr>
            <p:extLst>
              <p:ext uri="{D42A27DB-BD31-4B8C-83A1-F6EECF244321}">
                <p14:modId xmlns:p14="http://schemas.microsoft.com/office/powerpoint/2010/main" val="2998932822"/>
              </p:ext>
            </p:extLst>
          </p:nvPr>
        </p:nvGraphicFramePr>
        <p:xfrm>
          <a:off x="8867370" y="4240805"/>
          <a:ext cx="3323323" cy="2468880"/>
        </p:xfrm>
        <a:graphic>
          <a:graphicData uri="http://schemas.openxmlformats.org/drawingml/2006/table">
            <a:tbl>
              <a:tblPr firstRow="1" bandRow="1">
                <a:tableStyleId>{5C22544A-7EE6-4342-B048-85BDC9FD1C3A}</a:tableStyleId>
              </a:tblPr>
              <a:tblGrid>
                <a:gridCol w="1094891">
                  <a:extLst>
                    <a:ext uri="{9D8B030D-6E8A-4147-A177-3AD203B41FA5}">
                      <a16:colId xmlns:a16="http://schemas.microsoft.com/office/drawing/2014/main" val="2919048174"/>
                    </a:ext>
                  </a:extLst>
                </a:gridCol>
                <a:gridCol w="2228432">
                  <a:extLst>
                    <a:ext uri="{9D8B030D-6E8A-4147-A177-3AD203B41FA5}">
                      <a16:colId xmlns:a16="http://schemas.microsoft.com/office/drawing/2014/main" val="1752690593"/>
                    </a:ext>
                  </a:extLst>
                </a:gridCol>
              </a:tblGrid>
              <a:tr h="163366">
                <a:tc>
                  <a:txBody>
                    <a:bodyPr/>
                    <a:lstStyle/>
                    <a:p>
                      <a:pPr algn="l" fontAlgn="t"/>
                      <a:r>
                        <a:rPr lang="en-GB" sz="1200" b="0" dirty="0">
                          <a:solidFill>
                            <a:schemeClr val="tx1"/>
                          </a:solidFill>
                          <a:effectLst/>
                        </a:rPr>
                        <a:t>Introduced</a:t>
                      </a:r>
                    </a:p>
                  </a:txBody>
                  <a:tcP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t"/>
                      <a:r>
                        <a:rPr lang="en-GR" sz="1200" b="0" dirty="0">
                          <a:solidFill>
                            <a:schemeClr val="tx1"/>
                          </a:solidFill>
                          <a:effectLst/>
                        </a:rPr>
                        <a:t>1973</a:t>
                      </a:r>
                    </a:p>
                  </a:txBody>
                  <a:tcP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9704550"/>
                  </a:ext>
                </a:extLst>
              </a:tr>
              <a:tr h="163366">
                <a:tc>
                  <a:txBody>
                    <a:bodyPr/>
                    <a:lstStyle/>
                    <a:p>
                      <a:pPr algn="l" fontAlgn="t"/>
                      <a:r>
                        <a:rPr lang="en-GB" sz="1200" dirty="0">
                          <a:effectLst/>
                        </a:rPr>
                        <a:t>Type</a:t>
                      </a:r>
                    </a:p>
                  </a:txBody>
                  <a:tcP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t"/>
                      <a:r>
                        <a:rPr lang="en-GB" sz="1200" dirty="0">
                          <a:solidFill>
                            <a:schemeClr val="tx1"/>
                          </a:solidFill>
                          <a:effectLst/>
                        </a:rPr>
                        <a:t>3D Air search</a:t>
                      </a:r>
                    </a:p>
                  </a:txBody>
                  <a:tcP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432829279"/>
                  </a:ext>
                </a:extLst>
              </a:tr>
              <a:tr h="163366">
                <a:tc>
                  <a:txBody>
                    <a:bodyPr/>
                    <a:lstStyle/>
                    <a:p>
                      <a:pPr algn="l" fontAlgn="t"/>
                      <a:r>
                        <a:rPr lang="en-GB" sz="1200" dirty="0">
                          <a:effectLst/>
                        </a:rPr>
                        <a:t>Frequency</a:t>
                      </a:r>
                    </a:p>
                  </a:txBody>
                  <a:tcP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t"/>
                      <a:r>
                        <a:rPr lang="en-GB" sz="1200" dirty="0">
                          <a:solidFill>
                            <a:schemeClr val="tx1"/>
                          </a:solidFill>
                          <a:effectLst/>
                        </a:rPr>
                        <a:t>S</a:t>
                      </a:r>
                    </a:p>
                  </a:txBody>
                  <a:tcP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88305949"/>
                  </a:ext>
                </a:extLst>
              </a:tr>
              <a:tr h="272276">
                <a:tc>
                  <a:txBody>
                    <a:bodyPr/>
                    <a:lstStyle/>
                    <a:p>
                      <a:pPr algn="l" fontAlgn="t"/>
                      <a:r>
                        <a:rPr lang="en-GB" sz="1200" dirty="0">
                          <a:effectLst/>
                        </a:rPr>
                        <a:t>Range</a:t>
                      </a:r>
                    </a:p>
                  </a:txBody>
                  <a:tcP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t"/>
                      <a:r>
                        <a:rPr lang="en-GB" sz="1200" dirty="0">
                          <a:solidFill>
                            <a:schemeClr val="tx1"/>
                          </a:solidFill>
                          <a:effectLst/>
                        </a:rPr>
                        <a:t>230nm</a:t>
                      </a:r>
                    </a:p>
                  </a:txBody>
                  <a:tcP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893808947"/>
                  </a:ext>
                </a:extLst>
              </a:tr>
              <a:tr h="272276">
                <a:tc>
                  <a:txBody>
                    <a:bodyPr/>
                    <a:lstStyle/>
                    <a:p>
                      <a:pPr algn="l" fontAlgn="t"/>
                      <a:r>
                        <a:rPr lang="en-GB" sz="1200" dirty="0">
                          <a:effectLst/>
                        </a:rPr>
                        <a:t>Altitude</a:t>
                      </a:r>
                    </a:p>
                  </a:txBody>
                  <a:tcP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t"/>
                      <a:r>
                        <a:rPr lang="en-GB" sz="1200" dirty="0">
                          <a:solidFill>
                            <a:schemeClr val="tx1"/>
                          </a:solidFill>
                          <a:effectLst/>
                        </a:rPr>
                        <a:t>up to 150,000 ft</a:t>
                      </a:r>
                    </a:p>
                  </a:txBody>
                  <a:tcP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812299245"/>
                  </a:ext>
                </a:extLst>
              </a:tr>
              <a:tr h="272276">
                <a:tc>
                  <a:txBody>
                    <a:bodyPr/>
                    <a:lstStyle/>
                    <a:p>
                      <a:pPr algn="l" fontAlgn="t"/>
                      <a:r>
                        <a:rPr lang="en-GB" sz="1200">
                          <a:effectLst/>
                        </a:rPr>
                        <a:t>Diameter</a:t>
                      </a:r>
                    </a:p>
                  </a:txBody>
                  <a:tcP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t"/>
                      <a:r>
                        <a:rPr lang="en-GB" sz="1200" dirty="0">
                          <a:solidFill>
                            <a:schemeClr val="tx1"/>
                          </a:solidFill>
                          <a:effectLst/>
                        </a:rPr>
                        <a:t>7.3 m × 4.3 m</a:t>
                      </a:r>
                    </a:p>
                  </a:txBody>
                  <a:tcP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16114706"/>
                  </a:ext>
                </a:extLst>
              </a:tr>
              <a:tr h="163366">
                <a:tc>
                  <a:txBody>
                    <a:bodyPr/>
                    <a:lstStyle/>
                    <a:p>
                      <a:pPr algn="l" fontAlgn="t"/>
                      <a:r>
                        <a:rPr lang="en-GB" sz="1200" u="none" strike="noStrike" dirty="0">
                          <a:solidFill>
                            <a:schemeClr val="tx1"/>
                          </a:solidFill>
                          <a:effectLst/>
                        </a:rPr>
                        <a:t>Azimuth</a:t>
                      </a:r>
                      <a:endParaRPr lang="en-GB" sz="1200" dirty="0">
                        <a:solidFill>
                          <a:schemeClr val="tx1"/>
                        </a:solidFill>
                        <a:effectLst/>
                      </a:endParaRPr>
                    </a:p>
                  </a:txBody>
                  <a:tcP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t"/>
                      <a:r>
                        <a:rPr lang="en-GB" sz="1200" dirty="0">
                          <a:solidFill>
                            <a:schemeClr val="tx1"/>
                          </a:solidFill>
                          <a:effectLst/>
                        </a:rPr>
                        <a:t>0 to 360°</a:t>
                      </a:r>
                    </a:p>
                  </a:txBody>
                  <a:tcP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97836276"/>
                  </a:ext>
                </a:extLst>
              </a:tr>
              <a:tr h="217875">
                <a:tc>
                  <a:txBody>
                    <a:bodyPr/>
                    <a:lstStyle/>
                    <a:p>
                      <a:pPr algn="l" fontAlgn="t"/>
                      <a:r>
                        <a:rPr lang="en-GB" sz="1200" dirty="0">
                          <a:effectLst/>
                        </a:rPr>
                        <a:t>Precision</a:t>
                      </a:r>
                    </a:p>
                  </a:txBody>
                  <a:tcP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t"/>
                      <a:r>
                        <a:rPr lang="en-GB" sz="1200" dirty="0">
                          <a:solidFill>
                            <a:schemeClr val="tx1"/>
                          </a:solidFill>
                          <a:effectLst/>
                        </a:rPr>
                        <a:t>-</a:t>
                      </a:r>
                    </a:p>
                  </a:txBody>
                  <a:tcP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59006648"/>
                  </a:ext>
                </a:extLst>
              </a:tr>
              <a:tr h="272276">
                <a:tc>
                  <a:txBody>
                    <a:bodyPr/>
                    <a:lstStyle/>
                    <a:p>
                      <a:pPr algn="l" fontAlgn="t"/>
                      <a:r>
                        <a:rPr lang="en-GB" sz="1200" dirty="0">
                          <a:effectLst/>
                        </a:rPr>
                        <a:t>No of tracks</a:t>
                      </a:r>
                    </a:p>
                  </a:txBody>
                  <a:tcP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l" fontAlgn="t"/>
                      <a:r>
                        <a:rPr lang="en-GB" sz="1200" dirty="0">
                          <a:solidFill>
                            <a:schemeClr val="tx1"/>
                          </a:solidFill>
                          <a:effectLst/>
                        </a:rPr>
                        <a:t>-</a:t>
                      </a:r>
                    </a:p>
                  </a:txBody>
                  <a:tcP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377812827"/>
                  </a:ext>
                </a:extLst>
              </a:tr>
            </a:tbl>
          </a:graphicData>
        </a:graphic>
      </p:graphicFrame>
      <p:sp>
        <p:nvSpPr>
          <p:cNvPr id="11" name="TextBox 10">
            <a:extLst>
              <a:ext uri="{FF2B5EF4-FFF2-40B4-BE49-F238E27FC236}">
                <a16:creationId xmlns:a16="http://schemas.microsoft.com/office/drawing/2014/main" id="{56AA578D-6827-3DA1-FF22-527C77EBC4E2}"/>
              </a:ext>
            </a:extLst>
          </p:cNvPr>
          <p:cNvSpPr txBox="1"/>
          <p:nvPr/>
        </p:nvSpPr>
        <p:spPr>
          <a:xfrm>
            <a:off x="151386" y="99918"/>
            <a:ext cx="3675340" cy="369332"/>
          </a:xfrm>
          <a:prstGeom prst="rect">
            <a:avLst/>
          </a:prstGeom>
          <a:noFill/>
        </p:spPr>
        <p:txBody>
          <a:bodyPr wrap="square">
            <a:spAutoFit/>
          </a:bodyPr>
          <a:lstStyle/>
          <a:p>
            <a:r>
              <a:rPr lang="en-GB" dirty="0" err="1"/>
              <a:t>Arleigh</a:t>
            </a:r>
            <a:r>
              <a:rPr lang="en-GB" dirty="0"/>
              <a:t> Burke Class cruiser </a:t>
            </a:r>
          </a:p>
        </p:txBody>
      </p:sp>
    </p:spTree>
    <p:extLst>
      <p:ext uri="{BB962C8B-B14F-4D97-AF65-F5344CB8AC3E}">
        <p14:creationId xmlns:p14="http://schemas.microsoft.com/office/powerpoint/2010/main" val="131647838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2" name="Picture 4">
            <a:extLst>
              <a:ext uri="{FF2B5EF4-FFF2-40B4-BE49-F238E27FC236}">
                <a16:creationId xmlns:a16="http://schemas.microsoft.com/office/drawing/2014/main" id="{F63EEDBA-1B4D-D037-86EB-35A743CCA72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6778" t="32453" r="5744" b="24276"/>
          <a:stretch/>
        </p:blipFill>
        <p:spPr bwMode="auto">
          <a:xfrm>
            <a:off x="271543" y="1593045"/>
            <a:ext cx="9661585" cy="4779034"/>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8" name="Table 8">
            <a:extLst>
              <a:ext uri="{FF2B5EF4-FFF2-40B4-BE49-F238E27FC236}">
                <a16:creationId xmlns:a16="http://schemas.microsoft.com/office/drawing/2014/main" id="{AA345312-3B07-EFDD-A3A3-A0C2BE81EFC2}"/>
              </a:ext>
            </a:extLst>
          </p:cNvPr>
          <p:cNvGraphicFramePr>
            <a:graphicFrameLocks noGrp="1"/>
          </p:cNvGraphicFramePr>
          <p:nvPr>
            <p:ph sz="half" idx="1"/>
            <p:extLst>
              <p:ext uri="{D42A27DB-BD31-4B8C-83A1-F6EECF244321}">
                <p14:modId xmlns:p14="http://schemas.microsoft.com/office/powerpoint/2010/main" val="467131378"/>
              </p:ext>
            </p:extLst>
          </p:nvPr>
        </p:nvGraphicFramePr>
        <p:xfrm>
          <a:off x="4906448" y="5475245"/>
          <a:ext cx="3323323" cy="2468880"/>
        </p:xfrm>
        <a:graphic>
          <a:graphicData uri="http://schemas.openxmlformats.org/drawingml/2006/table">
            <a:tbl>
              <a:tblPr firstRow="1" bandRow="1">
                <a:tableStyleId>{5C22544A-7EE6-4342-B048-85BDC9FD1C3A}</a:tableStyleId>
              </a:tblPr>
              <a:tblGrid>
                <a:gridCol w="1094891">
                  <a:extLst>
                    <a:ext uri="{9D8B030D-6E8A-4147-A177-3AD203B41FA5}">
                      <a16:colId xmlns:a16="http://schemas.microsoft.com/office/drawing/2014/main" val="2919048174"/>
                    </a:ext>
                  </a:extLst>
                </a:gridCol>
                <a:gridCol w="2228432">
                  <a:extLst>
                    <a:ext uri="{9D8B030D-6E8A-4147-A177-3AD203B41FA5}">
                      <a16:colId xmlns:a16="http://schemas.microsoft.com/office/drawing/2014/main" val="1752690593"/>
                    </a:ext>
                  </a:extLst>
                </a:gridCol>
              </a:tblGrid>
              <a:tr h="163366">
                <a:tc>
                  <a:txBody>
                    <a:bodyPr/>
                    <a:lstStyle/>
                    <a:p>
                      <a:pPr algn="l" fontAlgn="t"/>
                      <a:endParaRPr lang="en-GB" sz="1200" b="0" dirty="0">
                        <a:solidFill>
                          <a:schemeClr val="tx1"/>
                        </a:solidFill>
                        <a:effectLst/>
                      </a:endParaRPr>
                    </a:p>
                  </a:txBody>
                  <a:tcP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t"/>
                      <a:endParaRPr lang="en-GR" sz="1200" b="0" dirty="0">
                        <a:solidFill>
                          <a:schemeClr val="tx1"/>
                        </a:solidFill>
                        <a:effectLst/>
                      </a:endParaRPr>
                    </a:p>
                  </a:txBody>
                  <a:tcP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9704550"/>
                  </a:ext>
                </a:extLst>
              </a:tr>
              <a:tr h="163366">
                <a:tc>
                  <a:txBody>
                    <a:bodyPr/>
                    <a:lstStyle/>
                    <a:p>
                      <a:pPr algn="l" fontAlgn="t"/>
                      <a:endParaRPr lang="en-GB" sz="1200" dirty="0">
                        <a:effectLst/>
                      </a:endParaRPr>
                    </a:p>
                  </a:txBody>
                  <a:tcP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t"/>
                      <a:endParaRPr lang="en-GB" sz="1200" dirty="0">
                        <a:solidFill>
                          <a:schemeClr val="tx1"/>
                        </a:solidFill>
                        <a:effectLst/>
                      </a:endParaRPr>
                    </a:p>
                  </a:txBody>
                  <a:tcP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432829279"/>
                  </a:ext>
                </a:extLst>
              </a:tr>
              <a:tr h="163366">
                <a:tc>
                  <a:txBody>
                    <a:bodyPr/>
                    <a:lstStyle/>
                    <a:p>
                      <a:pPr algn="l" fontAlgn="t"/>
                      <a:endParaRPr lang="en-GB" sz="1200" dirty="0">
                        <a:effectLst/>
                      </a:endParaRPr>
                    </a:p>
                  </a:txBody>
                  <a:tcP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t"/>
                      <a:endParaRPr lang="en-GB" sz="1200" dirty="0">
                        <a:solidFill>
                          <a:schemeClr val="tx1"/>
                        </a:solidFill>
                        <a:effectLst/>
                      </a:endParaRPr>
                    </a:p>
                  </a:txBody>
                  <a:tcP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88305949"/>
                  </a:ext>
                </a:extLst>
              </a:tr>
              <a:tr h="272276">
                <a:tc>
                  <a:txBody>
                    <a:bodyPr/>
                    <a:lstStyle/>
                    <a:p>
                      <a:pPr algn="l" fontAlgn="t"/>
                      <a:endParaRPr lang="en-GB" sz="1200" dirty="0">
                        <a:effectLst/>
                      </a:endParaRPr>
                    </a:p>
                  </a:txBody>
                  <a:tcP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t"/>
                      <a:endParaRPr lang="en-GB" sz="1200" dirty="0">
                        <a:solidFill>
                          <a:schemeClr val="tx1"/>
                        </a:solidFill>
                        <a:effectLst/>
                      </a:endParaRPr>
                    </a:p>
                  </a:txBody>
                  <a:tcP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893808947"/>
                  </a:ext>
                </a:extLst>
              </a:tr>
              <a:tr h="272276">
                <a:tc>
                  <a:txBody>
                    <a:bodyPr/>
                    <a:lstStyle/>
                    <a:p>
                      <a:pPr algn="l" fontAlgn="t"/>
                      <a:endParaRPr lang="en-GB" sz="1200" dirty="0">
                        <a:effectLst/>
                      </a:endParaRPr>
                    </a:p>
                  </a:txBody>
                  <a:tcP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t"/>
                      <a:endParaRPr lang="en-GB" sz="1200" dirty="0">
                        <a:solidFill>
                          <a:schemeClr val="tx1"/>
                        </a:solidFill>
                        <a:effectLst/>
                      </a:endParaRPr>
                    </a:p>
                  </a:txBody>
                  <a:tcP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812299245"/>
                  </a:ext>
                </a:extLst>
              </a:tr>
              <a:tr h="272276">
                <a:tc>
                  <a:txBody>
                    <a:bodyPr/>
                    <a:lstStyle/>
                    <a:p>
                      <a:pPr algn="l" fontAlgn="t"/>
                      <a:endParaRPr lang="en-GB" sz="1200">
                        <a:effectLst/>
                      </a:endParaRPr>
                    </a:p>
                  </a:txBody>
                  <a:tcP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t"/>
                      <a:endParaRPr lang="en-GB" sz="1200" dirty="0">
                        <a:solidFill>
                          <a:schemeClr val="tx1"/>
                        </a:solidFill>
                        <a:effectLst/>
                      </a:endParaRPr>
                    </a:p>
                  </a:txBody>
                  <a:tcP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16114706"/>
                  </a:ext>
                </a:extLst>
              </a:tr>
              <a:tr h="163366">
                <a:tc>
                  <a:txBody>
                    <a:bodyPr/>
                    <a:lstStyle/>
                    <a:p>
                      <a:pPr algn="l" fontAlgn="t"/>
                      <a:endParaRPr lang="en-GB" sz="1200" dirty="0">
                        <a:solidFill>
                          <a:schemeClr val="tx1"/>
                        </a:solidFill>
                        <a:effectLst/>
                      </a:endParaRPr>
                    </a:p>
                  </a:txBody>
                  <a:tcP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t"/>
                      <a:endParaRPr lang="en-GB" sz="1200" dirty="0">
                        <a:solidFill>
                          <a:schemeClr val="tx1"/>
                        </a:solidFill>
                        <a:effectLst/>
                      </a:endParaRPr>
                    </a:p>
                  </a:txBody>
                  <a:tcP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97836276"/>
                  </a:ext>
                </a:extLst>
              </a:tr>
              <a:tr h="217875">
                <a:tc>
                  <a:txBody>
                    <a:bodyPr/>
                    <a:lstStyle/>
                    <a:p>
                      <a:pPr algn="l" fontAlgn="t"/>
                      <a:endParaRPr lang="en-GB" sz="1200" dirty="0">
                        <a:effectLst/>
                      </a:endParaRPr>
                    </a:p>
                  </a:txBody>
                  <a:tcP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t"/>
                      <a:endParaRPr lang="en-GB" sz="1200" dirty="0">
                        <a:solidFill>
                          <a:schemeClr val="tx1"/>
                        </a:solidFill>
                        <a:effectLst/>
                      </a:endParaRPr>
                    </a:p>
                  </a:txBody>
                  <a:tcP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59006648"/>
                  </a:ext>
                </a:extLst>
              </a:tr>
              <a:tr h="272276">
                <a:tc>
                  <a:txBody>
                    <a:bodyPr/>
                    <a:lstStyle/>
                    <a:p>
                      <a:pPr algn="l" fontAlgn="t"/>
                      <a:endParaRPr lang="en-GB" sz="1200" dirty="0">
                        <a:effectLst/>
                      </a:endParaRPr>
                    </a:p>
                  </a:txBody>
                  <a:tcP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l" fontAlgn="t"/>
                      <a:endParaRPr lang="en-GB" sz="1200" dirty="0">
                        <a:solidFill>
                          <a:schemeClr val="tx1"/>
                        </a:solidFill>
                        <a:effectLst/>
                      </a:endParaRPr>
                    </a:p>
                  </a:txBody>
                  <a:tcP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377812827"/>
                  </a:ext>
                </a:extLst>
              </a:tr>
            </a:tbl>
          </a:graphicData>
        </a:graphic>
      </p:graphicFrame>
      <p:graphicFrame>
        <p:nvGraphicFramePr>
          <p:cNvPr id="4" name="Table 8">
            <a:extLst>
              <a:ext uri="{FF2B5EF4-FFF2-40B4-BE49-F238E27FC236}">
                <a16:creationId xmlns:a16="http://schemas.microsoft.com/office/drawing/2014/main" id="{CE10F3CF-FEE6-A896-C969-D9A1E97DFE63}"/>
              </a:ext>
            </a:extLst>
          </p:cNvPr>
          <p:cNvGraphicFramePr>
            <a:graphicFrameLocks/>
          </p:cNvGraphicFramePr>
          <p:nvPr>
            <p:extLst>
              <p:ext uri="{D42A27DB-BD31-4B8C-83A1-F6EECF244321}">
                <p14:modId xmlns:p14="http://schemas.microsoft.com/office/powerpoint/2010/main" val="1967118796"/>
              </p:ext>
            </p:extLst>
          </p:nvPr>
        </p:nvGraphicFramePr>
        <p:xfrm>
          <a:off x="8867370" y="4240805"/>
          <a:ext cx="3323323" cy="2468880"/>
        </p:xfrm>
        <a:graphic>
          <a:graphicData uri="http://schemas.openxmlformats.org/drawingml/2006/table">
            <a:tbl>
              <a:tblPr firstRow="1" bandRow="1">
                <a:tableStyleId>{5C22544A-7EE6-4342-B048-85BDC9FD1C3A}</a:tableStyleId>
              </a:tblPr>
              <a:tblGrid>
                <a:gridCol w="1094891">
                  <a:extLst>
                    <a:ext uri="{9D8B030D-6E8A-4147-A177-3AD203B41FA5}">
                      <a16:colId xmlns:a16="http://schemas.microsoft.com/office/drawing/2014/main" val="2919048174"/>
                    </a:ext>
                  </a:extLst>
                </a:gridCol>
                <a:gridCol w="2228432">
                  <a:extLst>
                    <a:ext uri="{9D8B030D-6E8A-4147-A177-3AD203B41FA5}">
                      <a16:colId xmlns:a16="http://schemas.microsoft.com/office/drawing/2014/main" val="1752690593"/>
                    </a:ext>
                  </a:extLst>
                </a:gridCol>
              </a:tblGrid>
              <a:tr h="163366">
                <a:tc>
                  <a:txBody>
                    <a:bodyPr/>
                    <a:lstStyle/>
                    <a:p>
                      <a:pPr algn="l" fontAlgn="t"/>
                      <a:r>
                        <a:rPr lang="en-GB" sz="1200" b="0" dirty="0">
                          <a:solidFill>
                            <a:schemeClr val="tx1"/>
                          </a:solidFill>
                          <a:effectLst/>
                        </a:rPr>
                        <a:t>Introduced</a:t>
                      </a:r>
                    </a:p>
                  </a:txBody>
                  <a:tcP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t"/>
                      <a:r>
                        <a:rPr lang="en-GR" sz="1200" b="0" dirty="0">
                          <a:solidFill>
                            <a:schemeClr val="tx1"/>
                          </a:solidFill>
                          <a:effectLst/>
                        </a:rPr>
                        <a:t>1983</a:t>
                      </a:r>
                    </a:p>
                  </a:txBody>
                  <a:tcP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9704550"/>
                  </a:ext>
                </a:extLst>
              </a:tr>
              <a:tr h="163366">
                <a:tc>
                  <a:txBody>
                    <a:bodyPr/>
                    <a:lstStyle/>
                    <a:p>
                      <a:pPr algn="l" fontAlgn="t"/>
                      <a:r>
                        <a:rPr lang="en-GB" sz="1200" dirty="0">
                          <a:effectLst/>
                        </a:rPr>
                        <a:t>Type</a:t>
                      </a:r>
                    </a:p>
                  </a:txBody>
                  <a:tcP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t"/>
                      <a:r>
                        <a:rPr lang="en-GB" sz="1200" dirty="0">
                          <a:solidFill>
                            <a:schemeClr val="tx1"/>
                          </a:solidFill>
                          <a:effectLst/>
                        </a:rPr>
                        <a:t>CW FC Radar</a:t>
                      </a:r>
                    </a:p>
                  </a:txBody>
                  <a:tcP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432829279"/>
                  </a:ext>
                </a:extLst>
              </a:tr>
              <a:tr h="163366">
                <a:tc>
                  <a:txBody>
                    <a:bodyPr/>
                    <a:lstStyle/>
                    <a:p>
                      <a:pPr algn="l" fontAlgn="t"/>
                      <a:r>
                        <a:rPr lang="en-GB" sz="1200" dirty="0">
                          <a:effectLst/>
                        </a:rPr>
                        <a:t>Frequency</a:t>
                      </a:r>
                    </a:p>
                  </a:txBody>
                  <a:tcP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t"/>
                      <a:r>
                        <a:rPr lang="en-GB" sz="1200" dirty="0">
                          <a:solidFill>
                            <a:schemeClr val="tx1"/>
                          </a:solidFill>
                          <a:effectLst/>
                        </a:rPr>
                        <a:t>I-J Band</a:t>
                      </a:r>
                    </a:p>
                  </a:txBody>
                  <a:tcP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88305949"/>
                  </a:ext>
                </a:extLst>
              </a:tr>
              <a:tr h="272276">
                <a:tc>
                  <a:txBody>
                    <a:bodyPr/>
                    <a:lstStyle/>
                    <a:p>
                      <a:pPr algn="l" fontAlgn="t"/>
                      <a:r>
                        <a:rPr lang="en-GB" sz="1200" dirty="0">
                          <a:effectLst/>
                        </a:rPr>
                        <a:t>Range</a:t>
                      </a:r>
                    </a:p>
                  </a:txBody>
                  <a:tcP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t"/>
                      <a:r>
                        <a:rPr lang="en-GB" sz="1200" dirty="0">
                          <a:solidFill>
                            <a:schemeClr val="tx1"/>
                          </a:solidFill>
                          <a:effectLst/>
                        </a:rPr>
                        <a:t>305km</a:t>
                      </a:r>
                    </a:p>
                  </a:txBody>
                  <a:tcP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893808947"/>
                  </a:ext>
                </a:extLst>
              </a:tr>
              <a:tr h="272276">
                <a:tc>
                  <a:txBody>
                    <a:bodyPr/>
                    <a:lstStyle/>
                    <a:p>
                      <a:pPr algn="l" fontAlgn="t"/>
                      <a:r>
                        <a:rPr lang="en-GB" sz="1200" dirty="0">
                          <a:effectLst/>
                        </a:rPr>
                        <a:t>Altitude</a:t>
                      </a:r>
                    </a:p>
                  </a:txBody>
                  <a:tcP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t"/>
                      <a:r>
                        <a:rPr lang="en-GB" sz="1200" dirty="0">
                          <a:solidFill>
                            <a:schemeClr val="tx1"/>
                          </a:solidFill>
                          <a:effectLst/>
                        </a:rPr>
                        <a:t>30,4km</a:t>
                      </a:r>
                    </a:p>
                  </a:txBody>
                  <a:tcP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812299245"/>
                  </a:ext>
                </a:extLst>
              </a:tr>
              <a:tr h="272276">
                <a:tc>
                  <a:txBody>
                    <a:bodyPr/>
                    <a:lstStyle/>
                    <a:p>
                      <a:pPr algn="l" fontAlgn="t"/>
                      <a:r>
                        <a:rPr lang="en-GB" sz="1200">
                          <a:effectLst/>
                        </a:rPr>
                        <a:t>Diameter</a:t>
                      </a:r>
                    </a:p>
                  </a:txBody>
                  <a:tcP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t"/>
                      <a:r>
                        <a:rPr lang="en-GB" sz="1200" dirty="0">
                          <a:solidFill>
                            <a:schemeClr val="tx1"/>
                          </a:solidFill>
                          <a:effectLst/>
                        </a:rPr>
                        <a:t>2,29m</a:t>
                      </a:r>
                    </a:p>
                  </a:txBody>
                  <a:tcP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16114706"/>
                  </a:ext>
                </a:extLst>
              </a:tr>
              <a:tr h="163366">
                <a:tc>
                  <a:txBody>
                    <a:bodyPr/>
                    <a:lstStyle/>
                    <a:p>
                      <a:pPr algn="l" fontAlgn="t"/>
                      <a:r>
                        <a:rPr lang="en-GB" sz="1200" u="none" strike="noStrike" dirty="0">
                          <a:solidFill>
                            <a:schemeClr val="tx1"/>
                          </a:solidFill>
                          <a:effectLst/>
                        </a:rPr>
                        <a:t>Azimuth</a:t>
                      </a:r>
                      <a:endParaRPr lang="en-GB" sz="1200" dirty="0">
                        <a:solidFill>
                          <a:schemeClr val="tx1"/>
                        </a:solidFill>
                        <a:effectLst/>
                      </a:endParaRPr>
                    </a:p>
                  </a:txBody>
                  <a:tcP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t"/>
                      <a:r>
                        <a:rPr lang="en-GB" sz="1200" dirty="0">
                          <a:solidFill>
                            <a:schemeClr val="tx1"/>
                          </a:solidFill>
                          <a:effectLst/>
                        </a:rPr>
                        <a:t>0 to 360°</a:t>
                      </a:r>
                    </a:p>
                  </a:txBody>
                  <a:tcP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97836276"/>
                  </a:ext>
                </a:extLst>
              </a:tr>
              <a:tr h="217875">
                <a:tc>
                  <a:txBody>
                    <a:bodyPr/>
                    <a:lstStyle/>
                    <a:p>
                      <a:pPr algn="l" fontAlgn="t"/>
                      <a:r>
                        <a:rPr lang="en-GB" sz="1200" dirty="0">
                          <a:effectLst/>
                        </a:rPr>
                        <a:t>Precision</a:t>
                      </a:r>
                    </a:p>
                  </a:txBody>
                  <a:tcP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t"/>
                      <a:r>
                        <a:rPr lang="en-GB" sz="1200" dirty="0">
                          <a:solidFill>
                            <a:schemeClr val="tx1"/>
                          </a:solidFill>
                          <a:effectLst/>
                        </a:rPr>
                        <a:t>-</a:t>
                      </a:r>
                    </a:p>
                  </a:txBody>
                  <a:tcP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59006648"/>
                  </a:ext>
                </a:extLst>
              </a:tr>
              <a:tr h="272276">
                <a:tc>
                  <a:txBody>
                    <a:bodyPr/>
                    <a:lstStyle/>
                    <a:p>
                      <a:pPr algn="l" fontAlgn="t"/>
                      <a:r>
                        <a:rPr lang="en-GB" sz="1200" dirty="0">
                          <a:effectLst/>
                        </a:rPr>
                        <a:t>No of tracks</a:t>
                      </a:r>
                    </a:p>
                  </a:txBody>
                  <a:tcP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l" fontAlgn="t"/>
                      <a:r>
                        <a:rPr lang="en-GB" sz="1200" dirty="0">
                          <a:solidFill>
                            <a:schemeClr val="tx1"/>
                          </a:solidFill>
                          <a:effectLst/>
                        </a:rPr>
                        <a:t>1</a:t>
                      </a:r>
                    </a:p>
                  </a:txBody>
                  <a:tcP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377812827"/>
                  </a:ext>
                </a:extLst>
              </a:tr>
            </a:tbl>
          </a:graphicData>
        </a:graphic>
      </p:graphicFrame>
      <p:pic>
        <p:nvPicPr>
          <p:cNvPr id="6" name="Picture 4">
            <a:extLst>
              <a:ext uri="{FF2B5EF4-FFF2-40B4-BE49-F238E27FC236}">
                <a16:creationId xmlns:a16="http://schemas.microsoft.com/office/drawing/2014/main" id="{F695D441-CC2C-E611-7251-827DD599EDA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1278" r="29409"/>
          <a:stretch/>
        </p:blipFill>
        <p:spPr bwMode="auto">
          <a:xfrm>
            <a:off x="9933128" y="0"/>
            <a:ext cx="1720529" cy="3186091"/>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AD181DA5-3B1E-5F2A-42DE-048199CE4010}"/>
              </a:ext>
            </a:extLst>
          </p:cNvPr>
          <p:cNvSpPr txBox="1"/>
          <p:nvPr/>
        </p:nvSpPr>
        <p:spPr>
          <a:xfrm>
            <a:off x="10095690" y="2887535"/>
            <a:ext cx="1720529" cy="369332"/>
          </a:xfrm>
          <a:prstGeom prst="rect">
            <a:avLst/>
          </a:prstGeom>
          <a:noFill/>
        </p:spPr>
        <p:txBody>
          <a:bodyPr wrap="square">
            <a:spAutoFit/>
          </a:bodyPr>
          <a:lstStyle/>
          <a:p>
            <a:pPr algn="ctr"/>
            <a:r>
              <a:rPr lang="en-GB" dirty="0"/>
              <a:t>AN/SPG</a:t>
            </a:r>
            <a:r>
              <a:rPr lang="el-GR" dirty="0"/>
              <a:t> 62</a:t>
            </a:r>
            <a:endParaRPr lang="en-GR" dirty="0"/>
          </a:p>
        </p:txBody>
      </p:sp>
      <p:sp>
        <p:nvSpPr>
          <p:cNvPr id="14" name="TextBox 13">
            <a:extLst>
              <a:ext uri="{FF2B5EF4-FFF2-40B4-BE49-F238E27FC236}">
                <a16:creationId xmlns:a16="http://schemas.microsoft.com/office/drawing/2014/main" id="{3DCFE7C6-241B-E4DB-926E-53BE7FB44FEA}"/>
              </a:ext>
            </a:extLst>
          </p:cNvPr>
          <p:cNvSpPr txBox="1"/>
          <p:nvPr/>
        </p:nvSpPr>
        <p:spPr>
          <a:xfrm>
            <a:off x="151386" y="99918"/>
            <a:ext cx="3675340" cy="369332"/>
          </a:xfrm>
          <a:prstGeom prst="rect">
            <a:avLst/>
          </a:prstGeom>
          <a:noFill/>
        </p:spPr>
        <p:txBody>
          <a:bodyPr wrap="square">
            <a:spAutoFit/>
          </a:bodyPr>
          <a:lstStyle/>
          <a:p>
            <a:r>
              <a:rPr lang="en-GB" dirty="0"/>
              <a:t>Ticonderoga Class cruiser </a:t>
            </a:r>
          </a:p>
        </p:txBody>
      </p:sp>
    </p:spTree>
    <p:extLst>
      <p:ext uri="{BB962C8B-B14F-4D97-AF65-F5344CB8AC3E}">
        <p14:creationId xmlns:p14="http://schemas.microsoft.com/office/powerpoint/2010/main" val="244283633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a:extLst>
              <a:ext uri="{FF2B5EF4-FFF2-40B4-BE49-F238E27FC236}">
                <a16:creationId xmlns:a16="http://schemas.microsoft.com/office/drawing/2014/main" id="{321E888D-0CC1-1BD4-397E-4BC9E179D22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6594"/>
          <a:stretch/>
        </p:blipFill>
        <p:spPr bwMode="auto">
          <a:xfrm>
            <a:off x="632039" y="0"/>
            <a:ext cx="8685372" cy="6775333"/>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3" name="Table 8">
            <a:extLst>
              <a:ext uri="{FF2B5EF4-FFF2-40B4-BE49-F238E27FC236}">
                <a16:creationId xmlns:a16="http://schemas.microsoft.com/office/drawing/2014/main" id="{A3A96BDC-1727-486B-CE01-37227373A5EA}"/>
              </a:ext>
            </a:extLst>
          </p:cNvPr>
          <p:cNvGraphicFramePr>
            <a:graphicFrameLocks/>
          </p:cNvGraphicFramePr>
          <p:nvPr>
            <p:extLst>
              <p:ext uri="{D42A27DB-BD31-4B8C-83A1-F6EECF244321}">
                <p14:modId xmlns:p14="http://schemas.microsoft.com/office/powerpoint/2010/main" val="2393518436"/>
              </p:ext>
            </p:extLst>
          </p:nvPr>
        </p:nvGraphicFramePr>
        <p:xfrm>
          <a:off x="8867370" y="4240805"/>
          <a:ext cx="3323323" cy="2651760"/>
        </p:xfrm>
        <a:graphic>
          <a:graphicData uri="http://schemas.openxmlformats.org/drawingml/2006/table">
            <a:tbl>
              <a:tblPr firstRow="1" bandRow="1">
                <a:tableStyleId>{5C22544A-7EE6-4342-B048-85BDC9FD1C3A}</a:tableStyleId>
              </a:tblPr>
              <a:tblGrid>
                <a:gridCol w="1094891">
                  <a:extLst>
                    <a:ext uri="{9D8B030D-6E8A-4147-A177-3AD203B41FA5}">
                      <a16:colId xmlns:a16="http://schemas.microsoft.com/office/drawing/2014/main" val="2919048174"/>
                    </a:ext>
                  </a:extLst>
                </a:gridCol>
                <a:gridCol w="2228432">
                  <a:extLst>
                    <a:ext uri="{9D8B030D-6E8A-4147-A177-3AD203B41FA5}">
                      <a16:colId xmlns:a16="http://schemas.microsoft.com/office/drawing/2014/main" val="1752690593"/>
                    </a:ext>
                  </a:extLst>
                </a:gridCol>
              </a:tblGrid>
              <a:tr h="163366">
                <a:tc>
                  <a:txBody>
                    <a:bodyPr/>
                    <a:lstStyle/>
                    <a:p>
                      <a:pPr algn="l" fontAlgn="t"/>
                      <a:r>
                        <a:rPr lang="en-GB" sz="1200" b="0" dirty="0">
                          <a:solidFill>
                            <a:schemeClr val="tx1"/>
                          </a:solidFill>
                          <a:effectLst/>
                        </a:rPr>
                        <a:t>Introduced</a:t>
                      </a:r>
                    </a:p>
                  </a:txBody>
                  <a:tcP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t"/>
                      <a:r>
                        <a:rPr lang="en-GR" sz="1200" b="0" dirty="0">
                          <a:solidFill>
                            <a:schemeClr val="tx1"/>
                          </a:solidFill>
                          <a:effectLst/>
                        </a:rPr>
                        <a:t>2007</a:t>
                      </a:r>
                    </a:p>
                  </a:txBody>
                  <a:tcP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9704550"/>
                  </a:ext>
                </a:extLst>
              </a:tr>
              <a:tr h="163366">
                <a:tc>
                  <a:txBody>
                    <a:bodyPr/>
                    <a:lstStyle/>
                    <a:p>
                      <a:pPr algn="l" fontAlgn="t"/>
                      <a:r>
                        <a:rPr lang="en-GB" sz="1200" dirty="0">
                          <a:effectLst/>
                        </a:rPr>
                        <a:t>Type</a:t>
                      </a:r>
                    </a:p>
                  </a:txBody>
                  <a:tcP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t"/>
                      <a:r>
                        <a:rPr lang="en-GB" sz="1200" dirty="0">
                          <a:effectLst/>
                        </a:rPr>
                        <a:t>FC and surveillance radar and E/O sensor</a:t>
                      </a:r>
                    </a:p>
                  </a:txBody>
                  <a:tcP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432829279"/>
                  </a:ext>
                </a:extLst>
              </a:tr>
              <a:tr h="163366">
                <a:tc>
                  <a:txBody>
                    <a:bodyPr/>
                    <a:lstStyle/>
                    <a:p>
                      <a:pPr algn="l" fontAlgn="t"/>
                      <a:r>
                        <a:rPr lang="en-GB" sz="1200" dirty="0">
                          <a:effectLst/>
                        </a:rPr>
                        <a:t>Frequency</a:t>
                      </a:r>
                    </a:p>
                  </a:txBody>
                  <a:tcP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t"/>
                      <a:r>
                        <a:rPr lang="en-GB" sz="1200" dirty="0">
                          <a:effectLst/>
                        </a:rPr>
                        <a:t>I/K Band-TV-IR-LRF</a:t>
                      </a:r>
                    </a:p>
                  </a:txBody>
                  <a:tcP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88305949"/>
                  </a:ext>
                </a:extLst>
              </a:tr>
              <a:tr h="272276">
                <a:tc>
                  <a:txBody>
                    <a:bodyPr/>
                    <a:lstStyle/>
                    <a:p>
                      <a:pPr algn="l" fontAlgn="t"/>
                      <a:r>
                        <a:rPr lang="en-GB" sz="1200" dirty="0">
                          <a:effectLst/>
                        </a:rPr>
                        <a:t>Range</a:t>
                      </a:r>
                    </a:p>
                  </a:txBody>
                  <a:tcP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t"/>
                      <a:r>
                        <a:rPr lang="en-GB" sz="1200" dirty="0">
                          <a:effectLst/>
                        </a:rPr>
                        <a:t>I Band: 120km- K Band: 36km</a:t>
                      </a:r>
                    </a:p>
                  </a:txBody>
                  <a:tcP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893808947"/>
                  </a:ext>
                </a:extLst>
              </a:tr>
              <a:tr h="272276">
                <a:tc>
                  <a:txBody>
                    <a:bodyPr/>
                    <a:lstStyle/>
                    <a:p>
                      <a:pPr algn="l" fontAlgn="t"/>
                      <a:r>
                        <a:rPr lang="en-GB" sz="1200" dirty="0">
                          <a:effectLst/>
                        </a:rPr>
                        <a:t>Altitude</a:t>
                      </a:r>
                    </a:p>
                  </a:txBody>
                  <a:tcP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t"/>
                      <a:r>
                        <a:rPr lang="en-GB" sz="1200" dirty="0">
                          <a:effectLst/>
                        </a:rPr>
                        <a:t>-</a:t>
                      </a:r>
                    </a:p>
                  </a:txBody>
                  <a:tcP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812299245"/>
                  </a:ext>
                </a:extLst>
              </a:tr>
              <a:tr h="272276">
                <a:tc>
                  <a:txBody>
                    <a:bodyPr/>
                    <a:lstStyle/>
                    <a:p>
                      <a:pPr algn="l" fontAlgn="t"/>
                      <a:r>
                        <a:rPr lang="en-GB" sz="1200">
                          <a:effectLst/>
                        </a:rPr>
                        <a:t>Diameter</a:t>
                      </a:r>
                    </a:p>
                  </a:txBody>
                  <a:tcP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t"/>
                      <a:r>
                        <a:rPr lang="en-GB" sz="1200" dirty="0">
                          <a:effectLst/>
                        </a:rPr>
                        <a:t>1,2 m</a:t>
                      </a:r>
                    </a:p>
                  </a:txBody>
                  <a:tcP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16114706"/>
                  </a:ext>
                </a:extLst>
              </a:tr>
              <a:tr h="163366">
                <a:tc>
                  <a:txBody>
                    <a:bodyPr/>
                    <a:lstStyle/>
                    <a:p>
                      <a:pPr algn="l" fontAlgn="t"/>
                      <a:r>
                        <a:rPr lang="en-GB" sz="1200" u="none" strike="noStrike" dirty="0">
                          <a:solidFill>
                            <a:schemeClr val="tx1"/>
                          </a:solidFill>
                          <a:effectLst/>
                        </a:rPr>
                        <a:t>Azimuth</a:t>
                      </a:r>
                      <a:endParaRPr lang="en-GB" sz="1200" dirty="0">
                        <a:solidFill>
                          <a:schemeClr val="tx1"/>
                        </a:solidFill>
                        <a:effectLst/>
                      </a:endParaRPr>
                    </a:p>
                  </a:txBody>
                  <a:tcP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t"/>
                      <a:r>
                        <a:rPr lang="en-GB" sz="1200" dirty="0">
                          <a:effectLst/>
                        </a:rPr>
                        <a:t>0 to 360°</a:t>
                      </a:r>
                    </a:p>
                  </a:txBody>
                  <a:tcP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97836276"/>
                  </a:ext>
                </a:extLst>
              </a:tr>
              <a:tr h="217875">
                <a:tc>
                  <a:txBody>
                    <a:bodyPr/>
                    <a:lstStyle/>
                    <a:p>
                      <a:pPr algn="l" fontAlgn="t"/>
                      <a:r>
                        <a:rPr lang="en-GB" sz="1200" dirty="0">
                          <a:effectLst/>
                        </a:rPr>
                        <a:t>Precision</a:t>
                      </a:r>
                    </a:p>
                  </a:txBody>
                  <a:tcP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t"/>
                      <a:r>
                        <a:rPr lang="en-GB" sz="1200" dirty="0">
                          <a:effectLst/>
                        </a:rPr>
                        <a:t>I Band: 2</a:t>
                      </a:r>
                      <a:r>
                        <a:rPr lang="en-GB" sz="1200" baseline="30000" dirty="0">
                          <a:effectLst/>
                        </a:rPr>
                        <a:t>o</a:t>
                      </a:r>
                      <a:r>
                        <a:rPr lang="en-GB" sz="1200" dirty="0">
                          <a:effectLst/>
                        </a:rPr>
                        <a:t> - K Band: 0.5</a:t>
                      </a:r>
                      <a:r>
                        <a:rPr lang="en-GB" sz="1200" baseline="30000" dirty="0">
                          <a:effectLst/>
                        </a:rPr>
                        <a:t>o</a:t>
                      </a:r>
                    </a:p>
                  </a:txBody>
                  <a:tcP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59006648"/>
                  </a:ext>
                </a:extLst>
              </a:tr>
              <a:tr h="272276">
                <a:tc>
                  <a:txBody>
                    <a:bodyPr/>
                    <a:lstStyle/>
                    <a:p>
                      <a:pPr algn="l" fontAlgn="t"/>
                      <a:r>
                        <a:rPr lang="en-GB" sz="1200" dirty="0">
                          <a:effectLst/>
                        </a:rPr>
                        <a:t>No of tracks</a:t>
                      </a:r>
                    </a:p>
                  </a:txBody>
                  <a:tcP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l" fontAlgn="t"/>
                      <a:r>
                        <a:rPr lang="en-GB" sz="1200" dirty="0">
                          <a:effectLst/>
                        </a:rPr>
                        <a:t>1</a:t>
                      </a:r>
                    </a:p>
                  </a:txBody>
                  <a:tcP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377812827"/>
                  </a:ext>
                </a:extLst>
              </a:tr>
            </a:tbl>
          </a:graphicData>
        </a:graphic>
      </p:graphicFrame>
      <p:sp>
        <p:nvSpPr>
          <p:cNvPr id="9" name="TextBox 8">
            <a:extLst>
              <a:ext uri="{FF2B5EF4-FFF2-40B4-BE49-F238E27FC236}">
                <a16:creationId xmlns:a16="http://schemas.microsoft.com/office/drawing/2014/main" id="{ADA7EBBC-0DCE-70AE-3C19-354831CFB960}"/>
              </a:ext>
            </a:extLst>
          </p:cNvPr>
          <p:cNvSpPr txBox="1"/>
          <p:nvPr/>
        </p:nvSpPr>
        <p:spPr>
          <a:xfrm>
            <a:off x="10157800" y="2902578"/>
            <a:ext cx="1720529" cy="369332"/>
          </a:xfrm>
          <a:prstGeom prst="rect">
            <a:avLst/>
          </a:prstGeom>
          <a:noFill/>
        </p:spPr>
        <p:txBody>
          <a:bodyPr wrap="square">
            <a:spAutoFit/>
          </a:bodyPr>
          <a:lstStyle/>
          <a:p>
            <a:pPr algn="ctr"/>
            <a:r>
              <a:rPr lang="en-GB" dirty="0"/>
              <a:t>STING Mk 2 E/O</a:t>
            </a:r>
            <a:endParaRPr lang="en-GR" dirty="0"/>
          </a:p>
        </p:txBody>
      </p:sp>
      <p:pic>
        <p:nvPicPr>
          <p:cNvPr id="10" name="Picture 9">
            <a:extLst>
              <a:ext uri="{FF2B5EF4-FFF2-40B4-BE49-F238E27FC236}">
                <a16:creationId xmlns:a16="http://schemas.microsoft.com/office/drawing/2014/main" id="{EC954B92-92BE-3C4C-8784-8B7CC4701D7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5471" r="23992" b="1855"/>
          <a:stretch/>
        </p:blipFill>
        <p:spPr bwMode="auto">
          <a:xfrm>
            <a:off x="9837364" y="0"/>
            <a:ext cx="2040964" cy="2885556"/>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16BDA5BA-9A06-D86F-DEE9-580375B07A65}"/>
              </a:ext>
            </a:extLst>
          </p:cNvPr>
          <p:cNvSpPr txBox="1"/>
          <p:nvPr/>
        </p:nvSpPr>
        <p:spPr>
          <a:xfrm>
            <a:off x="151386" y="99918"/>
            <a:ext cx="3675340" cy="369332"/>
          </a:xfrm>
          <a:prstGeom prst="rect">
            <a:avLst/>
          </a:prstGeom>
          <a:noFill/>
        </p:spPr>
        <p:txBody>
          <a:bodyPr wrap="square">
            <a:spAutoFit/>
          </a:bodyPr>
          <a:lstStyle/>
          <a:p>
            <a:r>
              <a:rPr lang="en-GB" dirty="0"/>
              <a:t>Ada Class frigate </a:t>
            </a:r>
          </a:p>
        </p:txBody>
      </p:sp>
    </p:spTree>
    <p:extLst>
      <p:ext uri="{BB962C8B-B14F-4D97-AF65-F5344CB8AC3E}">
        <p14:creationId xmlns:p14="http://schemas.microsoft.com/office/powerpoint/2010/main" val="36987705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55EDF4A0-273B-CE3B-98C3-7BBE0D96CA9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6594"/>
          <a:stretch/>
        </p:blipFill>
        <p:spPr bwMode="auto">
          <a:xfrm>
            <a:off x="632039" y="0"/>
            <a:ext cx="8685372" cy="6775333"/>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4" name="Table 8">
            <a:extLst>
              <a:ext uri="{FF2B5EF4-FFF2-40B4-BE49-F238E27FC236}">
                <a16:creationId xmlns:a16="http://schemas.microsoft.com/office/drawing/2014/main" id="{6CF13E51-ACAF-96E8-2289-0C37316CDEB6}"/>
              </a:ext>
            </a:extLst>
          </p:cNvPr>
          <p:cNvGraphicFramePr>
            <a:graphicFrameLocks/>
          </p:cNvGraphicFramePr>
          <p:nvPr>
            <p:extLst>
              <p:ext uri="{D42A27DB-BD31-4B8C-83A1-F6EECF244321}">
                <p14:modId xmlns:p14="http://schemas.microsoft.com/office/powerpoint/2010/main" val="3721677933"/>
              </p:ext>
            </p:extLst>
          </p:nvPr>
        </p:nvGraphicFramePr>
        <p:xfrm>
          <a:off x="8867370" y="4240805"/>
          <a:ext cx="3323323" cy="2651760"/>
        </p:xfrm>
        <a:graphic>
          <a:graphicData uri="http://schemas.openxmlformats.org/drawingml/2006/table">
            <a:tbl>
              <a:tblPr firstRow="1" bandRow="1">
                <a:tableStyleId>{5C22544A-7EE6-4342-B048-85BDC9FD1C3A}</a:tableStyleId>
              </a:tblPr>
              <a:tblGrid>
                <a:gridCol w="1094891">
                  <a:extLst>
                    <a:ext uri="{9D8B030D-6E8A-4147-A177-3AD203B41FA5}">
                      <a16:colId xmlns:a16="http://schemas.microsoft.com/office/drawing/2014/main" val="2919048174"/>
                    </a:ext>
                  </a:extLst>
                </a:gridCol>
                <a:gridCol w="2228432">
                  <a:extLst>
                    <a:ext uri="{9D8B030D-6E8A-4147-A177-3AD203B41FA5}">
                      <a16:colId xmlns:a16="http://schemas.microsoft.com/office/drawing/2014/main" val="1752690593"/>
                    </a:ext>
                  </a:extLst>
                </a:gridCol>
              </a:tblGrid>
              <a:tr h="163366">
                <a:tc>
                  <a:txBody>
                    <a:bodyPr/>
                    <a:lstStyle/>
                    <a:p>
                      <a:pPr algn="l" fontAlgn="t"/>
                      <a:r>
                        <a:rPr lang="en-GB" sz="1200" b="0" dirty="0">
                          <a:solidFill>
                            <a:schemeClr val="tx1"/>
                          </a:solidFill>
                          <a:effectLst/>
                        </a:rPr>
                        <a:t>Introduced</a:t>
                      </a:r>
                    </a:p>
                  </a:txBody>
                  <a:tcP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t"/>
                      <a:r>
                        <a:rPr lang="en-GR" sz="1200" b="0" dirty="0">
                          <a:solidFill>
                            <a:schemeClr val="tx1"/>
                          </a:solidFill>
                          <a:effectLst/>
                        </a:rPr>
                        <a:t>2007</a:t>
                      </a:r>
                    </a:p>
                  </a:txBody>
                  <a:tcP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9704550"/>
                  </a:ext>
                </a:extLst>
              </a:tr>
              <a:tr h="163366">
                <a:tc>
                  <a:txBody>
                    <a:bodyPr/>
                    <a:lstStyle/>
                    <a:p>
                      <a:pPr algn="l" fontAlgn="t"/>
                      <a:r>
                        <a:rPr lang="en-GB" sz="1200" dirty="0">
                          <a:effectLst/>
                        </a:rPr>
                        <a:t>Type</a:t>
                      </a:r>
                    </a:p>
                  </a:txBody>
                  <a:tcP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t"/>
                      <a:r>
                        <a:rPr lang="en-GB" sz="1200" dirty="0">
                          <a:effectLst/>
                        </a:rPr>
                        <a:t>3D Air search &amp; track</a:t>
                      </a:r>
                    </a:p>
                    <a:p>
                      <a:pPr algn="l" fontAlgn="t"/>
                      <a:r>
                        <a:rPr lang="en-GB" sz="1200" dirty="0">
                          <a:effectLst/>
                        </a:rPr>
                        <a:t>2D Surface search &amp; track</a:t>
                      </a:r>
                    </a:p>
                  </a:txBody>
                  <a:tcP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432829279"/>
                  </a:ext>
                </a:extLst>
              </a:tr>
              <a:tr h="163366">
                <a:tc>
                  <a:txBody>
                    <a:bodyPr/>
                    <a:lstStyle/>
                    <a:p>
                      <a:pPr algn="l" fontAlgn="t"/>
                      <a:r>
                        <a:rPr lang="en-GB" sz="1200" dirty="0">
                          <a:effectLst/>
                        </a:rPr>
                        <a:t>Frequency</a:t>
                      </a:r>
                    </a:p>
                  </a:txBody>
                  <a:tcP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t"/>
                      <a:r>
                        <a:rPr lang="en-GB" sz="1200" dirty="0">
                          <a:effectLst/>
                        </a:rPr>
                        <a:t>E/F/S Band</a:t>
                      </a:r>
                    </a:p>
                  </a:txBody>
                  <a:tcP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88305949"/>
                  </a:ext>
                </a:extLst>
              </a:tr>
              <a:tr h="272276">
                <a:tc>
                  <a:txBody>
                    <a:bodyPr/>
                    <a:lstStyle/>
                    <a:p>
                      <a:pPr algn="l" fontAlgn="t"/>
                      <a:r>
                        <a:rPr lang="en-GB" sz="1200" dirty="0">
                          <a:effectLst/>
                        </a:rPr>
                        <a:t>Range</a:t>
                      </a:r>
                    </a:p>
                  </a:txBody>
                  <a:tcP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t"/>
                      <a:r>
                        <a:rPr lang="en-GB" sz="1200" dirty="0">
                          <a:effectLst/>
                        </a:rPr>
                        <a:t>Air: 250km, Surface: 40/80km</a:t>
                      </a:r>
                    </a:p>
                  </a:txBody>
                  <a:tcP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893808947"/>
                  </a:ext>
                </a:extLst>
              </a:tr>
              <a:tr h="272276">
                <a:tc>
                  <a:txBody>
                    <a:bodyPr/>
                    <a:lstStyle/>
                    <a:p>
                      <a:pPr algn="l" fontAlgn="t"/>
                      <a:r>
                        <a:rPr lang="en-GB" sz="1200" dirty="0">
                          <a:effectLst/>
                        </a:rPr>
                        <a:t>Altitude</a:t>
                      </a:r>
                    </a:p>
                  </a:txBody>
                  <a:tcP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t"/>
                      <a:r>
                        <a:rPr lang="en-GB" sz="1200" dirty="0">
                          <a:effectLst/>
                        </a:rPr>
                        <a:t>up to 150,000 ft</a:t>
                      </a:r>
                    </a:p>
                  </a:txBody>
                  <a:tcP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812299245"/>
                  </a:ext>
                </a:extLst>
              </a:tr>
              <a:tr h="272276">
                <a:tc>
                  <a:txBody>
                    <a:bodyPr/>
                    <a:lstStyle/>
                    <a:p>
                      <a:pPr algn="l" fontAlgn="t"/>
                      <a:r>
                        <a:rPr lang="en-GB" sz="1200">
                          <a:effectLst/>
                        </a:rPr>
                        <a:t>Diameter</a:t>
                      </a:r>
                    </a:p>
                  </a:txBody>
                  <a:tcP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t"/>
                      <a:r>
                        <a:rPr lang="en-GB" sz="1200" dirty="0">
                          <a:effectLst/>
                        </a:rPr>
                        <a:t>7.3 m × 4.3 m</a:t>
                      </a:r>
                    </a:p>
                  </a:txBody>
                  <a:tcP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16114706"/>
                  </a:ext>
                </a:extLst>
              </a:tr>
              <a:tr h="163366">
                <a:tc>
                  <a:txBody>
                    <a:bodyPr/>
                    <a:lstStyle/>
                    <a:p>
                      <a:pPr algn="l" fontAlgn="t"/>
                      <a:r>
                        <a:rPr lang="en-GB" sz="1200" u="none" strike="noStrike" dirty="0">
                          <a:solidFill>
                            <a:schemeClr val="tx1"/>
                          </a:solidFill>
                          <a:effectLst/>
                        </a:rPr>
                        <a:t>Azimuth</a:t>
                      </a:r>
                      <a:endParaRPr lang="en-GB" sz="1200" dirty="0">
                        <a:solidFill>
                          <a:schemeClr val="tx1"/>
                        </a:solidFill>
                        <a:effectLst/>
                      </a:endParaRPr>
                    </a:p>
                  </a:txBody>
                  <a:tcP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t"/>
                      <a:r>
                        <a:rPr lang="en-GB" sz="1200" dirty="0">
                          <a:effectLst/>
                        </a:rPr>
                        <a:t>0 to 360°</a:t>
                      </a:r>
                    </a:p>
                  </a:txBody>
                  <a:tcP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97836276"/>
                  </a:ext>
                </a:extLst>
              </a:tr>
              <a:tr h="217875">
                <a:tc>
                  <a:txBody>
                    <a:bodyPr/>
                    <a:lstStyle/>
                    <a:p>
                      <a:pPr algn="l" fontAlgn="t"/>
                      <a:r>
                        <a:rPr lang="en-GB" sz="1200" dirty="0">
                          <a:effectLst/>
                        </a:rPr>
                        <a:t>Precision</a:t>
                      </a:r>
                    </a:p>
                  </a:txBody>
                  <a:tcP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t"/>
                      <a:r>
                        <a:rPr lang="en-GB" sz="1200" dirty="0">
                          <a:effectLst/>
                        </a:rPr>
                        <a:t>&lt;15m</a:t>
                      </a:r>
                    </a:p>
                  </a:txBody>
                  <a:tcP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59006648"/>
                  </a:ext>
                </a:extLst>
              </a:tr>
              <a:tr h="272276">
                <a:tc>
                  <a:txBody>
                    <a:bodyPr/>
                    <a:lstStyle/>
                    <a:p>
                      <a:pPr algn="l" fontAlgn="t"/>
                      <a:r>
                        <a:rPr lang="en-GB" sz="1200" dirty="0">
                          <a:effectLst/>
                        </a:rPr>
                        <a:t>No of tracks</a:t>
                      </a:r>
                    </a:p>
                  </a:txBody>
                  <a:tcP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l" fontAlgn="t"/>
                      <a:r>
                        <a:rPr lang="en-GB" sz="1200" dirty="0">
                          <a:effectLst/>
                        </a:rPr>
                        <a:t>Air: 700, Surface: 500</a:t>
                      </a:r>
                    </a:p>
                  </a:txBody>
                  <a:tcP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377812827"/>
                  </a:ext>
                </a:extLst>
              </a:tr>
            </a:tbl>
          </a:graphicData>
        </a:graphic>
      </p:graphicFrame>
      <p:sp>
        <p:nvSpPr>
          <p:cNvPr id="9" name="TextBox 8">
            <a:extLst>
              <a:ext uri="{FF2B5EF4-FFF2-40B4-BE49-F238E27FC236}">
                <a16:creationId xmlns:a16="http://schemas.microsoft.com/office/drawing/2014/main" id="{2B901AE9-19A5-4BFC-0C32-2ACF9EF559E8}"/>
              </a:ext>
            </a:extLst>
          </p:cNvPr>
          <p:cNvSpPr txBox="1"/>
          <p:nvPr/>
        </p:nvSpPr>
        <p:spPr>
          <a:xfrm>
            <a:off x="9317411" y="2887535"/>
            <a:ext cx="3069664" cy="369332"/>
          </a:xfrm>
          <a:prstGeom prst="rect">
            <a:avLst/>
          </a:prstGeom>
          <a:noFill/>
        </p:spPr>
        <p:txBody>
          <a:bodyPr wrap="square">
            <a:spAutoFit/>
          </a:bodyPr>
          <a:lstStyle/>
          <a:p>
            <a:pPr algn="ctr"/>
            <a:r>
              <a:rPr lang="en-GB" dirty="0"/>
              <a:t>SMART-S Mk 2</a:t>
            </a:r>
            <a:endParaRPr lang="en-GR" dirty="0"/>
          </a:p>
        </p:txBody>
      </p:sp>
      <p:pic>
        <p:nvPicPr>
          <p:cNvPr id="10" name="Picture 2">
            <a:extLst>
              <a:ext uri="{FF2B5EF4-FFF2-40B4-BE49-F238E27FC236}">
                <a16:creationId xmlns:a16="http://schemas.microsoft.com/office/drawing/2014/main" id="{EC45AAA4-2FDB-F2A9-A30C-65B70EB61B3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0276" r="14029"/>
          <a:stretch/>
        </p:blipFill>
        <p:spPr bwMode="auto">
          <a:xfrm>
            <a:off x="9386633" y="51586"/>
            <a:ext cx="2846896" cy="2738044"/>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815A5A28-5354-A02F-1221-1A9AF9F21B89}"/>
              </a:ext>
            </a:extLst>
          </p:cNvPr>
          <p:cNvSpPr txBox="1"/>
          <p:nvPr/>
        </p:nvSpPr>
        <p:spPr>
          <a:xfrm>
            <a:off x="151386" y="99918"/>
            <a:ext cx="3675340" cy="369332"/>
          </a:xfrm>
          <a:prstGeom prst="rect">
            <a:avLst/>
          </a:prstGeom>
          <a:noFill/>
        </p:spPr>
        <p:txBody>
          <a:bodyPr wrap="square">
            <a:spAutoFit/>
          </a:bodyPr>
          <a:lstStyle/>
          <a:p>
            <a:r>
              <a:rPr lang="en-GB" dirty="0"/>
              <a:t>Ada Class frigate </a:t>
            </a:r>
          </a:p>
        </p:txBody>
      </p:sp>
    </p:spTree>
    <p:extLst>
      <p:ext uri="{BB962C8B-B14F-4D97-AF65-F5344CB8AC3E}">
        <p14:creationId xmlns:p14="http://schemas.microsoft.com/office/powerpoint/2010/main" val="67129805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4829BB2F-C4A8-0138-DF37-814859375905}"/>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t="7778" r="11010" b="10420"/>
          <a:stretch/>
        </p:blipFill>
        <p:spPr bwMode="auto">
          <a:xfrm flipH="1">
            <a:off x="113782" y="274638"/>
            <a:ext cx="12078218" cy="6583362"/>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
            <a:extLst>
              <a:ext uri="{FF2B5EF4-FFF2-40B4-BE49-F238E27FC236}">
                <a16:creationId xmlns:a16="http://schemas.microsoft.com/office/drawing/2014/main" id="{BBFFBE30-E8A0-0AE2-144B-03E4A2A5C324}"/>
              </a:ext>
            </a:extLst>
          </p:cNvPr>
          <p:cNvSpPr>
            <a:spLocks noGrp="1"/>
          </p:cNvSpPr>
          <p:nvPr>
            <p:ph type="title"/>
          </p:nvPr>
        </p:nvSpPr>
        <p:spPr>
          <a:xfrm>
            <a:off x="838200" y="365125"/>
            <a:ext cx="10515600" cy="1325563"/>
          </a:xfrm>
        </p:spPr>
        <p:txBody>
          <a:bodyPr>
            <a:normAutofit/>
          </a:bodyPr>
          <a:lstStyle/>
          <a:p>
            <a:r>
              <a:rPr lang="en-US" dirty="0"/>
              <a:t>Modern rangefinder</a:t>
            </a:r>
          </a:p>
        </p:txBody>
      </p:sp>
    </p:spTree>
    <p:extLst>
      <p:ext uri="{BB962C8B-B14F-4D97-AF65-F5344CB8AC3E}">
        <p14:creationId xmlns:p14="http://schemas.microsoft.com/office/powerpoint/2010/main" val="396857032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a:extLst>
              <a:ext uri="{FF2B5EF4-FFF2-40B4-BE49-F238E27FC236}">
                <a16:creationId xmlns:a16="http://schemas.microsoft.com/office/drawing/2014/main" id="{BDF17E13-8098-F2E0-B5EF-8C61D125B23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15638"/>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4352F0B4-5842-1456-8F13-51DC4F371038}"/>
              </a:ext>
            </a:extLst>
          </p:cNvPr>
          <p:cNvSpPr>
            <a:spLocks noGrp="1"/>
          </p:cNvSpPr>
          <p:nvPr>
            <p:ph type="title"/>
          </p:nvPr>
        </p:nvSpPr>
        <p:spPr/>
        <p:txBody>
          <a:bodyPr/>
          <a:lstStyle/>
          <a:p>
            <a:r>
              <a:rPr lang="en-GR" dirty="0"/>
              <a:t> </a:t>
            </a:r>
          </a:p>
        </p:txBody>
      </p:sp>
      <p:sp>
        <p:nvSpPr>
          <p:cNvPr id="8" name="Title 1">
            <a:extLst>
              <a:ext uri="{FF2B5EF4-FFF2-40B4-BE49-F238E27FC236}">
                <a16:creationId xmlns:a16="http://schemas.microsoft.com/office/drawing/2014/main" id="{15792CDD-D071-3E14-AFED-16DDEF35BDFD}"/>
              </a:ext>
            </a:extLst>
          </p:cNvPr>
          <p:cNvSpPr txBox="1">
            <a:spLocks/>
          </p:cNvSpPr>
          <p:nvPr/>
        </p:nvSpPr>
        <p:spPr>
          <a:xfrm>
            <a:off x="990600" y="5175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l"/>
            <a:r>
              <a:rPr lang="en-US" dirty="0">
                <a:hlinkClick r:id="rId3"/>
              </a:rPr>
              <a:t>Thales </a:t>
            </a:r>
            <a:r>
              <a:rPr lang="en-US" dirty="0" err="1">
                <a:hlinkClick r:id="rId3"/>
              </a:rPr>
              <a:t>Seafire</a:t>
            </a:r>
            <a:r>
              <a:rPr lang="en-US" dirty="0">
                <a:hlinkClick r:id="rId3"/>
              </a:rPr>
              <a:t> 500</a:t>
            </a:r>
            <a:endParaRPr lang="en-GR" dirty="0"/>
          </a:p>
        </p:txBody>
      </p:sp>
    </p:spTree>
    <p:extLst>
      <p:ext uri="{BB962C8B-B14F-4D97-AF65-F5344CB8AC3E}">
        <p14:creationId xmlns:p14="http://schemas.microsoft.com/office/powerpoint/2010/main" val="416835118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a:extLst>
              <a:ext uri="{FF2B5EF4-FFF2-40B4-BE49-F238E27FC236}">
                <a16:creationId xmlns:a16="http://schemas.microsoft.com/office/drawing/2014/main" id="{9D6B7681-3C4E-4F14-B676-4CE98FC3A4F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 y="0"/>
            <a:ext cx="121539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2833264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a:extLst>
              <a:ext uri="{FF2B5EF4-FFF2-40B4-BE49-F238E27FC236}">
                <a16:creationId xmlns:a16="http://schemas.microsoft.com/office/drawing/2014/main" id="{28888F06-F2F2-C746-CDE5-ED2E29211751}"/>
              </a:ext>
            </a:extLst>
          </p:cNvPr>
          <p:cNvPicPr>
            <a:picLocks noChangeAspect="1" noChangeArrowheads="1"/>
          </p:cNvPicPr>
          <p:nvPr/>
        </p:nvPicPr>
        <p:blipFill>
          <a:blip r:embed="rId2">
            <a:alphaModFix amt="50000"/>
            <a:extLst>
              <a:ext uri="{28A0092B-C50C-407E-A947-70E740481C1C}">
                <a14:useLocalDpi xmlns:a14="http://schemas.microsoft.com/office/drawing/2010/main" val="0"/>
              </a:ext>
            </a:extLst>
          </a:blip>
          <a:srcRect/>
          <a:stretch>
            <a:fillRect/>
          </a:stretch>
        </p:blipFill>
        <p:spPr bwMode="auto">
          <a:xfrm>
            <a:off x="1755684" y="82551"/>
            <a:ext cx="8489950" cy="4244975"/>
          </a:xfrm>
          <a:prstGeom prst="rect">
            <a:avLst/>
          </a:prstGeom>
          <a:noFill/>
          <a:extLst>
            <a:ext uri="{909E8E84-426E-40DD-AFC4-6F175D3DCCD1}">
              <a14:hiddenFill xmlns:a14="http://schemas.microsoft.com/office/drawing/2010/main">
                <a:solidFill>
                  <a:srgbClr val="FFFFFF"/>
                </a:solidFill>
              </a14:hiddenFill>
            </a:ext>
          </a:extLst>
        </p:spPr>
      </p:pic>
      <p:sp>
        <p:nvSpPr>
          <p:cNvPr id="4" name="Title 3">
            <a:extLst>
              <a:ext uri="{FF2B5EF4-FFF2-40B4-BE49-F238E27FC236}">
                <a16:creationId xmlns:a16="http://schemas.microsoft.com/office/drawing/2014/main" id="{C2203FB8-8B62-841A-0990-DA8889F69E86}"/>
              </a:ext>
            </a:extLst>
          </p:cNvPr>
          <p:cNvSpPr>
            <a:spLocks noGrp="1"/>
          </p:cNvSpPr>
          <p:nvPr>
            <p:ph type="title"/>
          </p:nvPr>
        </p:nvSpPr>
        <p:spPr/>
        <p:txBody>
          <a:bodyPr/>
          <a:lstStyle/>
          <a:p>
            <a:r>
              <a:rPr lang="el-GR" dirty="0" err="1"/>
              <a:t>Πυροβολικη</a:t>
            </a:r>
            <a:r>
              <a:rPr lang="en-US" dirty="0"/>
              <a:t>:</a:t>
            </a:r>
            <a:r>
              <a:rPr lang="el-GR" dirty="0"/>
              <a:t> </a:t>
            </a:r>
            <a:r>
              <a:rPr lang="el-GR" dirty="0" err="1"/>
              <a:t>επιστημη</a:t>
            </a:r>
            <a:r>
              <a:rPr lang="en-US" dirty="0"/>
              <a:t> </a:t>
            </a:r>
            <a:r>
              <a:rPr lang="en-US" dirty="0" err="1"/>
              <a:t>ή</a:t>
            </a:r>
            <a:r>
              <a:rPr lang="el-GR" dirty="0"/>
              <a:t> τέχνη</a:t>
            </a:r>
            <a:endParaRPr lang="en-GR" dirty="0"/>
          </a:p>
        </p:txBody>
      </p:sp>
      <p:sp>
        <p:nvSpPr>
          <p:cNvPr id="5" name="Text Placeholder 4">
            <a:extLst>
              <a:ext uri="{FF2B5EF4-FFF2-40B4-BE49-F238E27FC236}">
                <a16:creationId xmlns:a16="http://schemas.microsoft.com/office/drawing/2014/main" id="{B92F31C2-5F2C-5C0F-F6D3-3E31CD1B1B33}"/>
              </a:ext>
            </a:extLst>
          </p:cNvPr>
          <p:cNvSpPr>
            <a:spLocks noGrp="1"/>
          </p:cNvSpPr>
          <p:nvPr>
            <p:ph type="body" idx="1"/>
          </p:nvPr>
        </p:nvSpPr>
        <p:spPr/>
        <p:txBody>
          <a:bodyPr/>
          <a:lstStyle/>
          <a:p>
            <a:r>
              <a:rPr lang="en-GR" dirty="0"/>
              <a:t>Section I</a:t>
            </a:r>
            <a:r>
              <a:rPr lang="el-GR" dirty="0"/>
              <a:t>ΙΙ</a:t>
            </a:r>
            <a:endParaRPr lang="en-GR" dirty="0"/>
          </a:p>
        </p:txBody>
      </p:sp>
    </p:spTree>
    <p:extLst>
      <p:ext uri="{BB962C8B-B14F-4D97-AF65-F5344CB8AC3E}">
        <p14:creationId xmlns:p14="http://schemas.microsoft.com/office/powerpoint/2010/main" val="52885849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403F48A4-8B33-DC29-5AC3-0CAC2F4E2343}"/>
              </a:ext>
            </a:extLst>
          </p:cNvPr>
          <p:cNvGrpSpPr/>
          <p:nvPr/>
        </p:nvGrpSpPr>
        <p:grpSpPr>
          <a:xfrm>
            <a:off x="7036372" y="2908446"/>
            <a:ext cx="3800244" cy="3948089"/>
            <a:chOff x="4811150" y="2854517"/>
            <a:chExt cx="3800244" cy="3948089"/>
          </a:xfrm>
        </p:grpSpPr>
        <p:pic>
          <p:nvPicPr>
            <p:cNvPr id="18438" name="Picture 6" descr="2.762 Εικόνες για «Αριστοτέλης», φωτογραφίες και vector στοκ | Shutterstock">
              <a:extLst>
                <a:ext uri="{FF2B5EF4-FFF2-40B4-BE49-F238E27FC236}">
                  <a16:creationId xmlns:a16="http://schemas.microsoft.com/office/drawing/2014/main" id="{CB3F1371-3882-2B57-3BB0-94C5A69AD47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072" t="1758" r="1866" b="11118"/>
            <a:stretch/>
          </p:blipFill>
          <p:spPr bwMode="auto">
            <a:xfrm>
              <a:off x="4811150" y="2854517"/>
              <a:ext cx="3800244" cy="3790733"/>
            </a:xfrm>
            <a:prstGeom prst="rect">
              <a:avLst/>
            </a:prstGeom>
            <a:noFill/>
            <a:effectLst/>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03D1EBEA-E29E-EE97-D47A-4F9E3B99B1FA}"/>
                </a:ext>
              </a:extLst>
            </p:cNvPr>
            <p:cNvSpPr txBox="1"/>
            <p:nvPr/>
          </p:nvSpPr>
          <p:spPr>
            <a:xfrm>
              <a:off x="5231819" y="6433274"/>
              <a:ext cx="2717373" cy="369332"/>
            </a:xfrm>
            <a:prstGeom prst="rect">
              <a:avLst/>
            </a:prstGeom>
            <a:noFill/>
          </p:spPr>
          <p:txBody>
            <a:bodyPr wrap="square">
              <a:spAutoFit/>
            </a:bodyPr>
            <a:lstStyle/>
            <a:p>
              <a:r>
                <a:rPr lang="el-GR" dirty="0">
                  <a:latin typeface="Calibri" panose="020F0502020204030204" pitchFamily="34" charset="0"/>
                  <a:cs typeface="Calibri" panose="020F0502020204030204" pitchFamily="34" charset="0"/>
                </a:rPr>
                <a:t>Αριστοτέλης (384-322 </a:t>
              </a:r>
              <a:r>
                <a:rPr lang="el-GR" dirty="0" err="1">
                  <a:latin typeface="Calibri" panose="020F0502020204030204" pitchFamily="34" charset="0"/>
                  <a:cs typeface="Calibri" panose="020F0502020204030204" pitchFamily="34" charset="0"/>
                </a:rPr>
                <a:t>π.Χ</a:t>
              </a:r>
              <a:r>
                <a:rPr lang="el-GR" dirty="0">
                  <a:latin typeface="Calibri" panose="020F0502020204030204" pitchFamily="34" charset="0"/>
                  <a:cs typeface="Calibri" panose="020F0502020204030204" pitchFamily="34" charset="0"/>
                </a:rPr>
                <a:t>)</a:t>
              </a:r>
              <a:endParaRPr lang="el-GR" dirty="0">
                <a:solidFill>
                  <a:srgbClr val="232323"/>
                </a:solidFill>
                <a:latin typeface="Calibri" panose="020F0502020204030204" pitchFamily="34" charset="0"/>
                <a:cs typeface="Calibri" panose="020F0502020204030204" pitchFamily="34" charset="0"/>
              </a:endParaRPr>
            </a:p>
          </p:txBody>
        </p:sp>
      </p:grpSp>
      <p:sp>
        <p:nvSpPr>
          <p:cNvPr id="9" name="Text Placeholder 8">
            <a:extLst>
              <a:ext uri="{FF2B5EF4-FFF2-40B4-BE49-F238E27FC236}">
                <a16:creationId xmlns:a16="http://schemas.microsoft.com/office/drawing/2014/main" id="{BF124ACD-FACC-AC2D-EBC5-AA79F03A5038}"/>
              </a:ext>
            </a:extLst>
          </p:cNvPr>
          <p:cNvSpPr>
            <a:spLocks noGrp="1"/>
          </p:cNvSpPr>
          <p:nvPr>
            <p:ph type="body" idx="1"/>
          </p:nvPr>
        </p:nvSpPr>
        <p:spPr>
          <a:xfrm>
            <a:off x="1219200" y="212750"/>
            <a:ext cx="4040188" cy="639762"/>
          </a:xfrm>
        </p:spPr>
        <p:txBody>
          <a:bodyPr/>
          <a:lstStyle/>
          <a:p>
            <a:pPr algn="ctr"/>
            <a:r>
              <a:rPr lang="el-GR" dirty="0"/>
              <a:t>ΕΠΙΣΤΗΜΗ</a:t>
            </a:r>
            <a:endParaRPr lang="en-GR" dirty="0"/>
          </a:p>
        </p:txBody>
      </p:sp>
      <p:sp>
        <p:nvSpPr>
          <p:cNvPr id="10" name="Content Placeholder 9">
            <a:extLst>
              <a:ext uri="{FF2B5EF4-FFF2-40B4-BE49-F238E27FC236}">
                <a16:creationId xmlns:a16="http://schemas.microsoft.com/office/drawing/2014/main" id="{E674F5AC-1AA6-9324-3E09-EAE592B08B80}"/>
              </a:ext>
            </a:extLst>
          </p:cNvPr>
          <p:cNvSpPr>
            <a:spLocks noGrp="1"/>
          </p:cNvSpPr>
          <p:nvPr>
            <p:ph sz="half" idx="2"/>
          </p:nvPr>
        </p:nvSpPr>
        <p:spPr>
          <a:xfrm>
            <a:off x="944880" y="810310"/>
            <a:ext cx="5076508" cy="3951288"/>
          </a:xfrm>
        </p:spPr>
        <p:txBody>
          <a:bodyPr>
            <a:normAutofit/>
          </a:bodyPr>
          <a:lstStyle/>
          <a:p>
            <a:pPr marL="0" indent="0" algn="just">
              <a:buNone/>
            </a:pPr>
            <a:r>
              <a:rPr lang="el-GR" u="none" strike="noStrike" dirty="0">
                <a:solidFill>
                  <a:srgbClr val="202122"/>
                </a:solidFill>
                <a:effectLst/>
                <a:latin typeface="Calibri" panose="020F0502020204030204" pitchFamily="34" charset="0"/>
                <a:cs typeface="Calibri" panose="020F0502020204030204" pitchFamily="34" charset="0"/>
              </a:rPr>
              <a:t>«</a:t>
            </a:r>
            <a:r>
              <a:rPr lang="el-GR" u="none" strike="noStrike" dirty="0" err="1">
                <a:solidFill>
                  <a:srgbClr val="000000"/>
                </a:solidFill>
                <a:effectLst/>
                <a:latin typeface="Calibri" panose="020F0502020204030204" pitchFamily="34" charset="0"/>
                <a:cs typeface="Calibri" panose="020F0502020204030204" pitchFamily="34" charset="0"/>
              </a:rPr>
              <a:t>ἔστιν</a:t>
            </a:r>
            <a:r>
              <a:rPr lang="el-GR" u="none" strike="noStrike" dirty="0">
                <a:solidFill>
                  <a:srgbClr val="202122"/>
                </a:solidFill>
                <a:effectLst/>
                <a:latin typeface="Calibri" panose="020F0502020204030204" pitchFamily="34" charset="0"/>
                <a:cs typeface="Calibri" panose="020F0502020204030204" pitchFamily="34" charset="0"/>
              </a:rPr>
              <a:t> </a:t>
            </a:r>
            <a:r>
              <a:rPr lang="el-GR" u="none" strike="noStrike" dirty="0" err="1">
                <a:solidFill>
                  <a:srgbClr val="000000"/>
                </a:solidFill>
                <a:effectLst/>
                <a:latin typeface="Calibri" panose="020F0502020204030204" pitchFamily="34" charset="0"/>
                <a:cs typeface="Calibri" panose="020F0502020204030204" pitchFamily="34" charset="0"/>
              </a:rPr>
              <a:t>οὖν</a:t>
            </a:r>
            <a:r>
              <a:rPr lang="el-GR" u="none" strike="noStrike" dirty="0">
                <a:solidFill>
                  <a:srgbClr val="202122"/>
                </a:solidFill>
                <a:effectLst/>
                <a:latin typeface="Calibri" panose="020F0502020204030204" pitchFamily="34" charset="0"/>
                <a:cs typeface="Calibri" panose="020F0502020204030204" pitchFamily="34" charset="0"/>
              </a:rPr>
              <a:t> </a:t>
            </a:r>
            <a:r>
              <a:rPr lang="el-GR" u="none" strike="noStrike" dirty="0" err="1">
                <a:solidFill>
                  <a:srgbClr val="000000"/>
                </a:solidFill>
                <a:effectLst/>
                <a:latin typeface="Calibri" panose="020F0502020204030204" pitchFamily="34" charset="0"/>
                <a:cs typeface="Calibri" panose="020F0502020204030204" pitchFamily="34" charset="0"/>
              </a:rPr>
              <a:t>ἐπιστήμη</a:t>
            </a:r>
            <a:r>
              <a:rPr lang="el-GR" u="none" strike="noStrike" dirty="0">
                <a:solidFill>
                  <a:srgbClr val="000000"/>
                </a:solidFill>
                <a:effectLst/>
                <a:latin typeface="Calibri" panose="020F0502020204030204" pitchFamily="34" charset="0"/>
                <a:cs typeface="Calibri" panose="020F0502020204030204" pitchFamily="34" charset="0"/>
              </a:rPr>
              <a:t> </a:t>
            </a:r>
            <a:r>
              <a:rPr lang="el-GR" u="none" strike="noStrike" dirty="0">
                <a:solidFill>
                  <a:srgbClr val="202122"/>
                </a:solidFill>
                <a:effectLst/>
                <a:latin typeface="Calibri" panose="020F0502020204030204" pitchFamily="34" charset="0"/>
                <a:cs typeface="Calibri" panose="020F0502020204030204" pitchFamily="34" charset="0"/>
              </a:rPr>
              <a:t> δόξα </a:t>
            </a:r>
            <a:r>
              <a:rPr lang="el-GR" u="none" strike="noStrike" dirty="0" err="1">
                <a:solidFill>
                  <a:srgbClr val="000000"/>
                </a:solidFill>
                <a:effectLst/>
                <a:latin typeface="Calibri" panose="020F0502020204030204" pitchFamily="34" charset="0"/>
                <a:cs typeface="Calibri" panose="020F0502020204030204" pitchFamily="34" charset="0"/>
              </a:rPr>
              <a:t>ἀληθής</a:t>
            </a:r>
            <a:r>
              <a:rPr lang="el-GR" u="none" strike="noStrike" dirty="0">
                <a:solidFill>
                  <a:srgbClr val="202122"/>
                </a:solidFill>
                <a:effectLst/>
                <a:latin typeface="Calibri" panose="020F0502020204030204" pitchFamily="34" charset="0"/>
                <a:cs typeface="Calibri" panose="020F0502020204030204" pitchFamily="34" charset="0"/>
              </a:rPr>
              <a:t> </a:t>
            </a:r>
            <a:r>
              <a:rPr lang="el-GR" u="none" strike="noStrike" dirty="0" err="1">
                <a:solidFill>
                  <a:srgbClr val="202122"/>
                </a:solidFill>
                <a:effectLst/>
                <a:latin typeface="Calibri" panose="020F0502020204030204" pitchFamily="34" charset="0"/>
                <a:cs typeface="Calibri" panose="020F0502020204030204" pitchFamily="34" charset="0"/>
              </a:rPr>
              <a:t>μετα</a:t>
            </a:r>
            <a:r>
              <a:rPr lang="el-GR" u="none" strike="noStrike" dirty="0">
                <a:solidFill>
                  <a:srgbClr val="202122"/>
                </a:solidFill>
                <a:effectLst/>
                <a:latin typeface="Calibri" panose="020F0502020204030204" pitchFamily="34" charset="0"/>
                <a:cs typeface="Calibri" panose="020F0502020204030204" pitchFamily="34" charset="0"/>
              </a:rPr>
              <a:t> λόγου»</a:t>
            </a:r>
            <a:r>
              <a:rPr lang="en-US" u="none" strike="noStrike" dirty="0">
                <a:solidFill>
                  <a:srgbClr val="202122"/>
                </a:solidFill>
                <a:effectLst/>
                <a:latin typeface="Calibri" panose="020F0502020204030204" pitchFamily="34" charset="0"/>
                <a:cs typeface="Calibri" panose="020F0502020204030204" pitchFamily="34" charset="0"/>
              </a:rPr>
              <a:t> </a:t>
            </a:r>
            <a:endParaRPr lang="el-GR" u="none" strike="noStrike" dirty="0">
              <a:solidFill>
                <a:srgbClr val="202122"/>
              </a:solidFill>
              <a:effectLst/>
              <a:latin typeface="Calibri" panose="020F0502020204030204" pitchFamily="34" charset="0"/>
              <a:cs typeface="Calibri" panose="020F0502020204030204" pitchFamily="34" charset="0"/>
            </a:endParaRPr>
          </a:p>
          <a:p>
            <a:pPr marL="0" indent="0" algn="just">
              <a:buNone/>
            </a:pPr>
            <a:r>
              <a:rPr lang="en-US" u="none" strike="noStrike" dirty="0">
                <a:solidFill>
                  <a:srgbClr val="202122"/>
                </a:solidFill>
                <a:effectLst/>
                <a:latin typeface="Calibri" panose="020F0502020204030204" pitchFamily="34" charset="0"/>
                <a:cs typeface="Calibri" panose="020F0502020204030204" pitchFamily="34" charset="0"/>
              </a:rPr>
              <a:t>(</a:t>
            </a:r>
            <a:r>
              <a:rPr lang="el-GR" u="none" strike="noStrike" dirty="0">
                <a:solidFill>
                  <a:srgbClr val="202122"/>
                </a:solidFill>
                <a:effectLst/>
                <a:latin typeface="Calibri" panose="020F0502020204030204" pitchFamily="34" charset="0"/>
                <a:cs typeface="Calibri" panose="020F0502020204030204" pitchFamily="34" charset="0"/>
              </a:rPr>
              <a:t>το οργανωμένο σώμα της εξακριβωμένης και τεκμηριωμένης γνώση)</a:t>
            </a:r>
            <a:endParaRPr lang="en-GR" dirty="0">
              <a:latin typeface="Calibri" panose="020F0502020204030204" pitchFamily="34" charset="0"/>
              <a:cs typeface="Calibri" panose="020F0502020204030204" pitchFamily="34" charset="0"/>
            </a:endParaRPr>
          </a:p>
        </p:txBody>
      </p:sp>
      <p:sp>
        <p:nvSpPr>
          <p:cNvPr id="11" name="Text Placeholder 10">
            <a:extLst>
              <a:ext uri="{FF2B5EF4-FFF2-40B4-BE49-F238E27FC236}">
                <a16:creationId xmlns:a16="http://schemas.microsoft.com/office/drawing/2014/main" id="{D75E86F7-3639-70E8-1C7B-84A1D880E7C5}"/>
              </a:ext>
            </a:extLst>
          </p:cNvPr>
          <p:cNvSpPr>
            <a:spLocks noGrp="1"/>
          </p:cNvSpPr>
          <p:nvPr>
            <p:ph type="body" sz="quarter" idx="3"/>
          </p:nvPr>
        </p:nvSpPr>
        <p:spPr>
          <a:xfrm>
            <a:off x="6915606" y="212750"/>
            <a:ext cx="4041775" cy="639762"/>
          </a:xfrm>
        </p:spPr>
        <p:txBody>
          <a:bodyPr/>
          <a:lstStyle/>
          <a:p>
            <a:pPr algn="ctr"/>
            <a:r>
              <a:rPr lang="el-GR" dirty="0"/>
              <a:t>ΤΕΧΝΗ</a:t>
            </a:r>
            <a:endParaRPr lang="en-GR" dirty="0"/>
          </a:p>
        </p:txBody>
      </p:sp>
      <p:sp>
        <p:nvSpPr>
          <p:cNvPr id="6" name="Content Placeholder 5">
            <a:extLst>
              <a:ext uri="{FF2B5EF4-FFF2-40B4-BE49-F238E27FC236}">
                <a16:creationId xmlns:a16="http://schemas.microsoft.com/office/drawing/2014/main" id="{28BC5239-74D6-20FE-B985-32C0A4F575AD}"/>
              </a:ext>
            </a:extLst>
          </p:cNvPr>
          <p:cNvSpPr>
            <a:spLocks noGrp="1"/>
          </p:cNvSpPr>
          <p:nvPr>
            <p:ph sz="quarter" idx="4"/>
          </p:nvPr>
        </p:nvSpPr>
        <p:spPr>
          <a:xfrm>
            <a:off x="6290588" y="849313"/>
            <a:ext cx="5291812" cy="3951288"/>
          </a:xfrm>
        </p:spPr>
        <p:txBody>
          <a:bodyPr>
            <a:normAutofit/>
          </a:bodyPr>
          <a:lstStyle/>
          <a:p>
            <a:pPr marL="0" indent="0" algn="just">
              <a:buNone/>
            </a:pPr>
            <a:r>
              <a:rPr lang="el-GR" dirty="0">
                <a:solidFill>
                  <a:srgbClr val="000000"/>
                </a:solidFill>
              </a:rPr>
              <a:t>Κ</a:t>
            </a:r>
            <a:r>
              <a:rPr lang="el-GR" b="0" i="0" u="none" strike="noStrike" dirty="0">
                <a:solidFill>
                  <a:srgbClr val="000000"/>
                </a:solidFill>
                <a:effectLst/>
              </a:rPr>
              <a:t>ατασκευαστική ικανότητα του ανθρώπου, η οποία προϋποθέτει γνώση αιτιολογημένη που υπερβαίνει την εμπειρία. (Αριστοτέλης-Πλάτων)</a:t>
            </a:r>
            <a:endParaRPr lang="en-GR" dirty="0"/>
          </a:p>
        </p:txBody>
      </p:sp>
      <p:grpSp>
        <p:nvGrpSpPr>
          <p:cNvPr id="15" name="Group 14">
            <a:extLst>
              <a:ext uri="{FF2B5EF4-FFF2-40B4-BE49-F238E27FC236}">
                <a16:creationId xmlns:a16="http://schemas.microsoft.com/office/drawing/2014/main" id="{66F7A09E-743A-A702-C350-3EA8627A1AFD}"/>
              </a:ext>
            </a:extLst>
          </p:cNvPr>
          <p:cNvGrpSpPr/>
          <p:nvPr/>
        </p:nvGrpSpPr>
        <p:grpSpPr>
          <a:xfrm>
            <a:off x="1583012" y="2908446"/>
            <a:ext cx="3800243" cy="3949554"/>
            <a:chOff x="577172" y="2856251"/>
            <a:chExt cx="3800243" cy="3949554"/>
          </a:xfrm>
        </p:grpSpPr>
        <p:pic>
          <p:nvPicPr>
            <p:cNvPr id="18436" name="Picture 4" descr="8.746 Εικόνες για «Πλάτων», φωτογραφίες και vector στοκ | Shutterstock">
              <a:extLst>
                <a:ext uri="{FF2B5EF4-FFF2-40B4-BE49-F238E27FC236}">
                  <a16:creationId xmlns:a16="http://schemas.microsoft.com/office/drawing/2014/main" id="{815C6D10-0DFB-3539-7356-3A9F0B5AAD8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905" t="1758" r="4033" b="7468"/>
            <a:stretch/>
          </p:blipFill>
          <p:spPr bwMode="auto">
            <a:xfrm>
              <a:off x="577172" y="2856251"/>
              <a:ext cx="3800243" cy="3949554"/>
            </a:xfrm>
            <a:prstGeom prst="rect">
              <a:avLst/>
            </a:prstGeom>
            <a:noFill/>
            <a:effectLst/>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D86483BB-CC28-8BA2-DDF9-51DDB5AC5840}"/>
                </a:ext>
              </a:extLst>
            </p:cNvPr>
            <p:cNvSpPr txBox="1"/>
            <p:nvPr/>
          </p:nvSpPr>
          <p:spPr>
            <a:xfrm>
              <a:off x="1313192" y="6436473"/>
              <a:ext cx="2328204" cy="369332"/>
            </a:xfrm>
            <a:prstGeom prst="rect">
              <a:avLst/>
            </a:prstGeom>
            <a:noFill/>
          </p:spPr>
          <p:txBody>
            <a:bodyPr wrap="square">
              <a:spAutoFit/>
            </a:bodyPr>
            <a:lstStyle/>
            <a:p>
              <a:r>
                <a:rPr lang="el-GR" dirty="0">
                  <a:latin typeface="Calibri" panose="020F0502020204030204" pitchFamily="34" charset="0"/>
                  <a:cs typeface="Calibri" panose="020F0502020204030204" pitchFamily="34" charset="0"/>
                </a:rPr>
                <a:t>Πλάτων (428-347 </a:t>
              </a:r>
              <a:r>
                <a:rPr lang="el-GR" dirty="0" err="1">
                  <a:latin typeface="Calibri" panose="020F0502020204030204" pitchFamily="34" charset="0"/>
                  <a:cs typeface="Calibri" panose="020F0502020204030204" pitchFamily="34" charset="0"/>
                </a:rPr>
                <a:t>π.Χ</a:t>
              </a:r>
              <a:r>
                <a:rPr lang="el-GR" dirty="0">
                  <a:latin typeface="Calibri" panose="020F0502020204030204" pitchFamily="34" charset="0"/>
                  <a:cs typeface="Calibri" panose="020F0502020204030204" pitchFamily="34" charset="0"/>
                </a:rPr>
                <a:t>)</a:t>
              </a:r>
              <a:endParaRPr lang="el-GR" dirty="0">
                <a:solidFill>
                  <a:srgbClr val="232323"/>
                </a:solidFill>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26479260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P spid="10" grpId="0" build="p"/>
      <p:bldP spid="11" grpId="0" build="p"/>
      <p:bldP spid="6"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Trireme_1.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7544" y="2288703"/>
            <a:ext cx="5834067" cy="4631430"/>
          </a:xfrm>
          <a:prstGeom prst="rect">
            <a:avLst/>
          </a:prstGeom>
        </p:spPr>
      </p:pic>
      <p:pic>
        <p:nvPicPr>
          <p:cNvPr id="6" name="Content Placeholder 5" descr="Caesar_bsb_beck.jpg"/>
          <p:cNvPicPr>
            <a:picLocks noGrp="1" noChangeAspect="1"/>
          </p:cNvPicPr>
          <p:nvPr>
            <p:ph sz="half" idx="2"/>
          </p:nvPr>
        </p:nvPicPr>
        <p:blipFill rotWithShape="1">
          <a:blip r:embed="rId3">
            <a:extLst>
              <a:ext uri="{28A0092B-C50C-407E-A947-70E740481C1C}">
                <a14:useLocalDpi xmlns:a14="http://schemas.microsoft.com/office/drawing/2010/main" val="0"/>
              </a:ext>
            </a:extLst>
          </a:blip>
          <a:srcRect l="-480" r="-77"/>
          <a:stretch/>
        </p:blipFill>
        <p:spPr>
          <a:xfrm>
            <a:off x="6750552" y="1349717"/>
            <a:ext cx="3068304" cy="4356441"/>
          </a:xfrm>
          <a:effectLst>
            <a:outerShdw blurRad="50800" dist="38100" dir="2700000" algn="tl" rotWithShape="0">
              <a:prstClr val="black">
                <a:alpha val="40000"/>
              </a:prstClr>
            </a:outerShdw>
          </a:effectLst>
        </p:spPr>
      </p:pic>
      <p:sp>
        <p:nvSpPr>
          <p:cNvPr id="5" name="Content Placeholder 4"/>
          <p:cNvSpPr>
            <a:spLocks noGrp="1"/>
          </p:cNvSpPr>
          <p:nvPr>
            <p:ph sz="half" idx="1"/>
          </p:nvPr>
        </p:nvSpPr>
        <p:spPr>
          <a:xfrm>
            <a:off x="6750552" y="5985480"/>
            <a:ext cx="2841349" cy="517103"/>
          </a:xfrm>
        </p:spPr>
        <p:txBody>
          <a:bodyPr>
            <a:normAutofit fontScale="77500" lnSpcReduction="20000"/>
          </a:bodyPr>
          <a:lstStyle/>
          <a:p>
            <a:pPr marL="0" indent="0" algn="ctr">
              <a:buNone/>
            </a:pPr>
            <a:r>
              <a:rPr lang="el-GR" sz="1600" b="1" i="1" dirty="0">
                <a:latin typeface="+mj-lt"/>
              </a:rPr>
              <a:t>Ιούλιος Καίσαρας</a:t>
            </a:r>
          </a:p>
          <a:p>
            <a:pPr marL="0" indent="0" algn="ctr">
              <a:buNone/>
            </a:pPr>
            <a:r>
              <a:rPr lang="en-US" sz="1600" i="1" dirty="0" err="1">
                <a:latin typeface="+mj-lt"/>
              </a:rPr>
              <a:t>Comentarii</a:t>
            </a:r>
            <a:r>
              <a:rPr lang="en-US" sz="1600" i="1" dirty="0">
                <a:latin typeface="+mj-lt"/>
              </a:rPr>
              <a:t> de Bello </a:t>
            </a:r>
            <a:r>
              <a:rPr lang="en-US" sz="1600" i="1" dirty="0" err="1">
                <a:latin typeface="+mj-lt"/>
              </a:rPr>
              <a:t>Gallico</a:t>
            </a:r>
            <a:r>
              <a:rPr lang="el-GR" sz="1600" i="1" dirty="0">
                <a:latin typeface="+mj-lt"/>
              </a:rPr>
              <a:t> 58-49 </a:t>
            </a:r>
            <a:r>
              <a:rPr lang="el-GR" sz="1600" i="1" dirty="0" err="1">
                <a:latin typeface="+mj-lt"/>
              </a:rPr>
              <a:t>π.Χ</a:t>
            </a:r>
            <a:endParaRPr lang="en-US" sz="1600" i="1" dirty="0">
              <a:latin typeface="+mj-lt"/>
            </a:endParaRPr>
          </a:p>
        </p:txBody>
      </p:sp>
      <p:pic>
        <p:nvPicPr>
          <p:cNvPr id="8" name="Content Placeholder 4" descr="LOVE-MODEL-Free-shipping-The-Age-of-Empires-chariots-model-kit-catapult-wooden-model.jpg.jp2"/>
          <p:cNvPicPr>
            <a:picLocks noChangeAspect="1"/>
          </p:cNvPicPr>
          <p:nvPr/>
        </p:nvPicPr>
        <p:blipFill rotWithShape="1">
          <a:blip r:embed="rId4">
            <a:extLst>
              <a:ext uri="{BEBA8EAE-BF5A-486C-A8C5-ECC9F3942E4B}">
                <a14:imgProps xmlns:a14="http://schemas.microsoft.com/office/drawing/2010/main">
                  <a14:imgLayer r:embed="rId5">
                    <a14:imgEffect>
                      <a14:backgroundRemoval t="6000" b="91667" l="3750" r="100000">
                        <a14:backgroundMark x1="70250" y1="34667" x2="70250" y2="34667"/>
                        <a14:backgroundMark x1="65750" y1="48000" x2="65750" y2="48000"/>
                        <a14:backgroundMark x1="62500" y1="38333" x2="62500" y2="38333"/>
                        <a14:backgroundMark x1="49750" y1="41333" x2="49750" y2="41333"/>
                        <a14:backgroundMark x1="42750" y1="38333" x2="42750" y2="38333"/>
                        <a14:backgroundMark x1="38250" y1="38000" x2="38250" y2="38000"/>
                        <a14:backgroundMark x1="53500" y1="52000" x2="53500" y2="52000"/>
                        <a14:backgroundMark x1="74500" y1="51000" x2="74500" y2="51000"/>
                        <a14:backgroundMark x1="77750" y1="67333" x2="77750" y2="67333"/>
                        <a14:backgroundMark x1="44000" y1="68333" x2="44000" y2="68333"/>
                        <a14:backgroundMark x1="52000" y1="67667" x2="52000" y2="67667"/>
                        <a14:backgroundMark x1="64000" y1="59000" x2="64000" y2="59000"/>
                        <a14:backgroundMark x1="66500" y1="55000" x2="66500" y2="55000"/>
                        <a14:backgroundMark x1="57000" y1="47000" x2="57000" y2="47000"/>
                        <a14:backgroundMark x1="57750" y1="44000" x2="57750" y2="44000"/>
                        <a14:backgroundMark x1="60750" y1="43333" x2="60750" y2="43333"/>
                        <a14:backgroundMark x1="61500" y1="45000" x2="61500" y2="45000"/>
                      </a14:backgroundRemoval>
                    </a14:imgEffect>
                  </a14:imgLayer>
                </a14:imgProps>
              </a:ext>
              <a:ext uri="{28A0092B-C50C-407E-A947-70E740481C1C}">
                <a14:useLocalDpi xmlns:a14="http://schemas.microsoft.com/office/drawing/2010/main" val="0"/>
              </a:ext>
            </a:extLst>
          </a:blip>
          <a:srcRect l="5384" t="13294" r="16117"/>
          <a:stretch/>
        </p:blipFill>
        <p:spPr>
          <a:xfrm>
            <a:off x="689530" y="2504185"/>
            <a:ext cx="1609979" cy="1333736"/>
          </a:xfrm>
          <a:prstGeom prst="rect">
            <a:avLst/>
          </a:prstGeom>
        </p:spPr>
      </p:pic>
      <p:pic>
        <p:nvPicPr>
          <p:cNvPr id="15" name="Picture 14">
            <a:extLst>
              <a:ext uri="{FF2B5EF4-FFF2-40B4-BE49-F238E27FC236}">
                <a16:creationId xmlns:a16="http://schemas.microsoft.com/office/drawing/2014/main" id="{7A0F305B-53D8-4171-D3E3-718CC8383D7E}"/>
              </a:ext>
            </a:extLst>
          </p:cNvPr>
          <p:cNvPicPr>
            <a:picLocks noChangeAspect="1"/>
          </p:cNvPicPr>
          <p:nvPr/>
        </p:nvPicPr>
        <p:blipFill>
          <a:blip r:embed="rId6"/>
          <a:stretch>
            <a:fillRect/>
          </a:stretch>
        </p:blipFill>
        <p:spPr>
          <a:xfrm>
            <a:off x="9872920" y="0"/>
            <a:ext cx="2319080" cy="4202360"/>
          </a:xfrm>
          <a:prstGeom prst="rect">
            <a:avLst/>
          </a:prstGeom>
        </p:spPr>
      </p:pic>
      <p:sp>
        <p:nvSpPr>
          <p:cNvPr id="17" name="Title 16">
            <a:extLst>
              <a:ext uri="{FF2B5EF4-FFF2-40B4-BE49-F238E27FC236}">
                <a16:creationId xmlns:a16="http://schemas.microsoft.com/office/drawing/2014/main" id="{08D99C7C-D400-4CE3-420E-A5D0D37E68E8}"/>
              </a:ext>
            </a:extLst>
          </p:cNvPr>
          <p:cNvSpPr>
            <a:spLocks noGrp="1"/>
          </p:cNvSpPr>
          <p:nvPr>
            <p:ph type="title"/>
          </p:nvPr>
        </p:nvSpPr>
        <p:spPr/>
        <p:txBody>
          <a:bodyPr>
            <a:normAutofit/>
          </a:bodyPr>
          <a:lstStyle/>
          <a:p>
            <a:pPr algn="l"/>
            <a:r>
              <a:rPr lang="el-GR" dirty="0"/>
              <a:t>1. Ιστορική Εξέλιξη</a:t>
            </a:r>
            <a:br>
              <a:rPr lang="el-GR" dirty="0"/>
            </a:br>
            <a:r>
              <a:rPr lang="el-GR" sz="3100" dirty="0"/>
              <a:t>Αρχαιότητα</a:t>
            </a:r>
            <a:endParaRPr lang="en-GR" dirty="0"/>
          </a:p>
        </p:txBody>
      </p:sp>
    </p:spTree>
    <p:extLst>
      <p:ext uri="{BB962C8B-B14F-4D97-AF65-F5344CB8AC3E}">
        <p14:creationId xmlns:p14="http://schemas.microsoft.com/office/powerpoint/2010/main" val="198451023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83A54D-6AFD-253D-0FAA-7E70C920F152}"/>
              </a:ext>
            </a:extLst>
          </p:cNvPr>
          <p:cNvSpPr>
            <a:spLocks noGrp="1"/>
          </p:cNvSpPr>
          <p:nvPr>
            <p:ph type="title"/>
          </p:nvPr>
        </p:nvSpPr>
        <p:spPr/>
        <p:txBody>
          <a:bodyPr/>
          <a:lstStyle/>
          <a:p>
            <a:endParaRPr lang="en-GR"/>
          </a:p>
        </p:txBody>
      </p:sp>
      <p:pic>
        <p:nvPicPr>
          <p:cNvPr id="4" name="Content Placeholder 3">
            <a:extLst>
              <a:ext uri="{FF2B5EF4-FFF2-40B4-BE49-F238E27FC236}">
                <a16:creationId xmlns:a16="http://schemas.microsoft.com/office/drawing/2014/main" id="{2A4BF069-3D3C-D973-7734-96C2E914361C}"/>
              </a:ext>
            </a:extLst>
          </p:cNvPr>
          <p:cNvPicPr>
            <a:picLocks noGrp="1" noChangeAspect="1"/>
          </p:cNvPicPr>
          <p:nvPr>
            <p:ph idx="1"/>
          </p:nvPr>
        </p:nvPicPr>
        <p:blipFill rotWithShape="1">
          <a:blip r:embed="rId2"/>
          <a:srcRect l="12323" r="17630" b="5877"/>
          <a:stretch/>
        </p:blipFill>
        <p:spPr>
          <a:xfrm>
            <a:off x="0" y="0"/>
            <a:ext cx="12192000" cy="6858000"/>
          </a:xfrm>
          <a:prstGeom prst="rect">
            <a:avLst/>
          </a:prstGeom>
        </p:spPr>
      </p:pic>
    </p:spTree>
    <p:extLst>
      <p:ext uri="{BB962C8B-B14F-4D97-AF65-F5344CB8AC3E}">
        <p14:creationId xmlns:p14="http://schemas.microsoft.com/office/powerpoint/2010/main" val="369563046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629ADB-F38A-BB86-9BBB-26A21012E739}"/>
              </a:ext>
            </a:extLst>
          </p:cNvPr>
          <p:cNvSpPr>
            <a:spLocks noGrp="1"/>
          </p:cNvSpPr>
          <p:nvPr>
            <p:ph type="title"/>
          </p:nvPr>
        </p:nvSpPr>
        <p:spPr/>
        <p:txBody>
          <a:bodyPr/>
          <a:lstStyle/>
          <a:p>
            <a:endParaRPr lang="en-GR"/>
          </a:p>
        </p:txBody>
      </p:sp>
      <p:pic>
        <p:nvPicPr>
          <p:cNvPr id="5" name="Content Placeholder 4">
            <a:extLst>
              <a:ext uri="{FF2B5EF4-FFF2-40B4-BE49-F238E27FC236}">
                <a16:creationId xmlns:a16="http://schemas.microsoft.com/office/drawing/2014/main" id="{06BC0E4B-9CA2-23E2-36C2-063A127387FE}"/>
              </a:ext>
            </a:extLst>
          </p:cNvPr>
          <p:cNvPicPr>
            <a:picLocks noGrp="1" noChangeAspect="1"/>
          </p:cNvPicPr>
          <p:nvPr>
            <p:ph idx="1"/>
          </p:nvPr>
        </p:nvPicPr>
        <p:blipFill rotWithShape="1">
          <a:blip r:embed="rId2"/>
          <a:srcRect l="13272" r="20602" b="11143"/>
          <a:stretch/>
        </p:blipFill>
        <p:spPr>
          <a:xfrm>
            <a:off x="0" y="0"/>
            <a:ext cx="12192000" cy="6858000"/>
          </a:xfrm>
        </p:spPr>
      </p:pic>
    </p:spTree>
    <p:extLst>
      <p:ext uri="{BB962C8B-B14F-4D97-AF65-F5344CB8AC3E}">
        <p14:creationId xmlns:p14="http://schemas.microsoft.com/office/powerpoint/2010/main" val="337621528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1219201" y="1282255"/>
            <a:ext cx="10608733" cy="4882896"/>
            <a:chOff x="-304800" y="1282255"/>
            <a:chExt cx="10608733" cy="4882896"/>
          </a:xfrm>
        </p:grpSpPr>
        <p:sp>
          <p:nvSpPr>
            <p:cNvPr id="4" name="Oval 3"/>
            <p:cNvSpPr>
              <a:spLocks noChangeAspect="1"/>
            </p:cNvSpPr>
            <p:nvPr/>
          </p:nvSpPr>
          <p:spPr>
            <a:xfrm>
              <a:off x="-205005" y="1282255"/>
              <a:ext cx="9765792" cy="4882896"/>
            </a:xfrm>
            <a:prstGeom prst="ellipse">
              <a:avLst/>
            </a:prstGeom>
            <a:noFill/>
            <a:ln w="1270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b="1">
                <a:solidFill>
                  <a:schemeClr val="tx1"/>
                </a:solidFill>
                <a:latin typeface="Arial"/>
                <a:cs typeface="Arial"/>
              </a:endParaRPr>
            </a:p>
          </p:txBody>
        </p:sp>
        <p:cxnSp>
          <p:nvCxnSpPr>
            <p:cNvPr id="5" name="Straight Connector 4"/>
            <p:cNvCxnSpPr/>
            <p:nvPr/>
          </p:nvCxnSpPr>
          <p:spPr>
            <a:xfrm flipV="1">
              <a:off x="-304800" y="1422400"/>
              <a:ext cx="10244667" cy="4428068"/>
            </a:xfrm>
            <a:prstGeom prst="line">
              <a:avLst/>
            </a:prstGeom>
            <a:ln w="12700" cmpd="sng">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6" name="Straight Connector 5"/>
            <p:cNvCxnSpPr/>
            <p:nvPr/>
          </p:nvCxnSpPr>
          <p:spPr>
            <a:xfrm>
              <a:off x="-93133" y="2443556"/>
              <a:ext cx="10397066" cy="2786838"/>
            </a:xfrm>
            <a:prstGeom prst="line">
              <a:avLst/>
            </a:prstGeom>
            <a:ln w="12700" cmpd="sng">
              <a:solidFill>
                <a:srgbClr val="000000"/>
              </a:solidFill>
            </a:ln>
          </p:spPr>
          <p:style>
            <a:lnRef idx="2">
              <a:schemeClr val="accent1"/>
            </a:lnRef>
            <a:fillRef idx="0">
              <a:schemeClr val="accent1"/>
            </a:fillRef>
            <a:effectRef idx="1">
              <a:schemeClr val="accent1"/>
            </a:effectRef>
            <a:fontRef idx="minor">
              <a:schemeClr val="tx1"/>
            </a:fontRef>
          </p:style>
        </p:cxnSp>
        <p:sp>
          <p:nvSpPr>
            <p:cNvPr id="7" name="Oval 6"/>
            <p:cNvSpPr>
              <a:spLocks noChangeAspect="1"/>
            </p:cNvSpPr>
            <p:nvPr/>
          </p:nvSpPr>
          <p:spPr>
            <a:xfrm>
              <a:off x="1042154" y="1857005"/>
              <a:ext cx="7324344" cy="3662173"/>
            </a:xfrm>
            <a:prstGeom prst="ellipse">
              <a:avLst/>
            </a:prstGeom>
            <a:noFill/>
            <a:ln w="12700" cmpd="sng">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b="1">
                <a:latin typeface="Arial"/>
                <a:cs typeface="Arial"/>
              </a:endParaRPr>
            </a:p>
          </p:txBody>
        </p:sp>
        <p:sp>
          <p:nvSpPr>
            <p:cNvPr id="8" name="Oval 7"/>
            <p:cNvSpPr>
              <a:spLocks noChangeAspect="1"/>
            </p:cNvSpPr>
            <p:nvPr/>
          </p:nvSpPr>
          <p:spPr>
            <a:xfrm>
              <a:off x="2241296" y="2512653"/>
              <a:ext cx="4882896" cy="2441449"/>
            </a:xfrm>
            <a:prstGeom prst="ellipse">
              <a:avLst/>
            </a:prstGeom>
            <a:noFill/>
            <a:ln w="12700" cmpd="sng">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b="1">
                <a:latin typeface="Arial"/>
                <a:cs typeface="Arial"/>
              </a:endParaRPr>
            </a:p>
          </p:txBody>
        </p:sp>
        <p:sp>
          <p:nvSpPr>
            <p:cNvPr id="9" name="Oval 8"/>
            <p:cNvSpPr>
              <a:spLocks noChangeAspect="1"/>
            </p:cNvSpPr>
            <p:nvPr/>
          </p:nvSpPr>
          <p:spPr>
            <a:xfrm>
              <a:off x="3470380" y="3108028"/>
              <a:ext cx="2441448" cy="1220724"/>
            </a:xfrm>
            <a:prstGeom prst="ellipse">
              <a:avLst/>
            </a:prstGeom>
            <a:noFill/>
            <a:ln w="12700" cmpd="sng">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b="1">
                <a:latin typeface="Arial"/>
                <a:cs typeface="Arial"/>
              </a:endParaRPr>
            </a:p>
          </p:txBody>
        </p:sp>
      </p:grpSp>
      <p:sp>
        <p:nvSpPr>
          <p:cNvPr id="28" name="Chord 27"/>
          <p:cNvSpPr/>
          <p:nvPr/>
        </p:nvSpPr>
        <p:spPr>
          <a:xfrm rot="935598" flipH="1">
            <a:off x="2826882" y="3253691"/>
            <a:ext cx="6140518" cy="782543"/>
          </a:xfrm>
          <a:prstGeom prst="chord">
            <a:avLst>
              <a:gd name="adj1" fmla="val 3063901"/>
              <a:gd name="adj2" fmla="val 12659168"/>
            </a:avLst>
          </a:prstGeom>
          <a:solidFill>
            <a:srgbClr val="FF0000">
              <a:alpha val="45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TextBox 30"/>
          <p:cNvSpPr txBox="1"/>
          <p:nvPr/>
        </p:nvSpPr>
        <p:spPr>
          <a:xfrm rot="20737562">
            <a:off x="1360259" y="4746678"/>
            <a:ext cx="2489200" cy="646331"/>
          </a:xfrm>
          <a:prstGeom prst="rect">
            <a:avLst/>
          </a:prstGeom>
          <a:noFill/>
          <a:scene3d>
            <a:camera prst="isometricOffAxis1Top"/>
            <a:lightRig rig="threePt" dir="t"/>
          </a:scene3d>
        </p:spPr>
        <p:txBody>
          <a:bodyPr wrap="square" rtlCol="0">
            <a:spAutoFit/>
          </a:bodyPr>
          <a:lstStyle/>
          <a:p>
            <a:r>
              <a:rPr lang="en-US" sz="3600" dirty="0"/>
              <a:t>Deflection</a:t>
            </a:r>
          </a:p>
        </p:txBody>
      </p:sp>
      <p:sp>
        <p:nvSpPr>
          <p:cNvPr id="32" name="TextBox 31"/>
          <p:cNvSpPr txBox="1"/>
          <p:nvPr/>
        </p:nvSpPr>
        <p:spPr>
          <a:xfrm rot="228624">
            <a:off x="1543541" y="2095071"/>
            <a:ext cx="1750538" cy="646331"/>
          </a:xfrm>
          <a:prstGeom prst="rect">
            <a:avLst/>
          </a:prstGeom>
          <a:noFill/>
          <a:scene3d>
            <a:camera prst="isometricOffAxis2Top"/>
            <a:lightRig rig="threePt" dir="t"/>
          </a:scene3d>
        </p:spPr>
        <p:txBody>
          <a:bodyPr wrap="square" rtlCol="0">
            <a:spAutoFit/>
          </a:bodyPr>
          <a:lstStyle/>
          <a:p>
            <a:r>
              <a:rPr lang="en-US" sz="3600" dirty="0">
                <a:latin typeface="Arial"/>
                <a:cs typeface="Arial"/>
              </a:rPr>
              <a:t>Range</a:t>
            </a:r>
          </a:p>
        </p:txBody>
      </p:sp>
      <p:sp>
        <p:nvSpPr>
          <p:cNvPr id="33" name="TextBox 32"/>
          <p:cNvSpPr txBox="1"/>
          <p:nvPr/>
        </p:nvSpPr>
        <p:spPr>
          <a:xfrm rot="20737562">
            <a:off x="7555823" y="2462688"/>
            <a:ext cx="933620" cy="646331"/>
          </a:xfrm>
          <a:prstGeom prst="rect">
            <a:avLst/>
          </a:prstGeom>
          <a:noFill/>
          <a:scene3d>
            <a:camera prst="isometricOffAxis1Top"/>
            <a:lightRig rig="threePt" dir="t"/>
          </a:scene3d>
        </p:spPr>
        <p:txBody>
          <a:bodyPr wrap="square" rtlCol="0">
            <a:spAutoFit/>
          </a:bodyPr>
          <a:lstStyle/>
          <a:p>
            <a:r>
              <a:rPr lang="en-US" sz="3600" dirty="0"/>
              <a:t>50</a:t>
            </a:r>
          </a:p>
        </p:txBody>
      </p:sp>
      <p:sp>
        <p:nvSpPr>
          <p:cNvPr id="34" name="TextBox 33"/>
          <p:cNvSpPr txBox="1"/>
          <p:nvPr/>
        </p:nvSpPr>
        <p:spPr>
          <a:xfrm rot="20737562">
            <a:off x="8512560" y="2045549"/>
            <a:ext cx="933620" cy="646331"/>
          </a:xfrm>
          <a:prstGeom prst="rect">
            <a:avLst/>
          </a:prstGeom>
          <a:noFill/>
          <a:scene3d>
            <a:camera prst="isometricOffAxis1Top"/>
            <a:lightRig rig="threePt" dir="t"/>
          </a:scene3d>
        </p:spPr>
        <p:txBody>
          <a:bodyPr wrap="square" rtlCol="0">
            <a:spAutoFit/>
          </a:bodyPr>
          <a:lstStyle/>
          <a:p>
            <a:r>
              <a:rPr lang="en-US" sz="3600" dirty="0"/>
              <a:t>100</a:t>
            </a:r>
          </a:p>
        </p:txBody>
      </p:sp>
      <p:sp>
        <p:nvSpPr>
          <p:cNvPr id="35" name="TextBox 34"/>
          <p:cNvSpPr txBox="1"/>
          <p:nvPr/>
        </p:nvSpPr>
        <p:spPr>
          <a:xfrm rot="20737562">
            <a:off x="9423688" y="1646718"/>
            <a:ext cx="933620" cy="646331"/>
          </a:xfrm>
          <a:prstGeom prst="rect">
            <a:avLst/>
          </a:prstGeom>
          <a:noFill/>
          <a:scene3d>
            <a:camera prst="isometricOffAxis1Top"/>
            <a:lightRig rig="threePt" dir="t"/>
          </a:scene3d>
        </p:spPr>
        <p:txBody>
          <a:bodyPr wrap="square" rtlCol="0">
            <a:spAutoFit/>
          </a:bodyPr>
          <a:lstStyle/>
          <a:p>
            <a:r>
              <a:rPr lang="en-US" sz="3600" dirty="0"/>
              <a:t>150</a:t>
            </a:r>
          </a:p>
        </p:txBody>
      </p:sp>
      <p:sp>
        <p:nvSpPr>
          <p:cNvPr id="36" name="TextBox 35"/>
          <p:cNvSpPr txBox="1"/>
          <p:nvPr/>
        </p:nvSpPr>
        <p:spPr>
          <a:xfrm rot="359365">
            <a:off x="7676339" y="4542100"/>
            <a:ext cx="3013089" cy="810478"/>
          </a:xfrm>
          <a:prstGeom prst="rect">
            <a:avLst/>
          </a:prstGeom>
          <a:noFill/>
          <a:scene3d>
            <a:camera prst="isometricOffAxis2Top"/>
            <a:lightRig rig="threePt" dir="t"/>
          </a:scene3d>
        </p:spPr>
        <p:txBody>
          <a:bodyPr wrap="square" rtlCol="0">
            <a:spAutoFit/>
          </a:bodyPr>
          <a:lstStyle/>
          <a:p>
            <a:r>
              <a:rPr lang="en-US" sz="2000" dirty="0">
                <a:latin typeface="Arial"/>
                <a:cs typeface="Arial"/>
              </a:rPr>
              <a:t>Constructive target</a:t>
            </a:r>
            <a:endParaRPr lang="el-GR" sz="2000" baseline="-25000" dirty="0">
              <a:latin typeface="Arial"/>
              <a:cs typeface="Arial"/>
            </a:endParaRPr>
          </a:p>
          <a:p>
            <a:r>
              <a:rPr lang="el-GR" sz="4000" baseline="-25000" dirty="0">
                <a:latin typeface="Arial"/>
                <a:cs typeface="Arial"/>
              </a:rPr>
              <a:t> ΠΒ 5/54</a:t>
            </a:r>
          </a:p>
        </p:txBody>
      </p:sp>
      <p:cxnSp>
        <p:nvCxnSpPr>
          <p:cNvPr id="45" name="Straight Arrow Connector 44"/>
          <p:cNvCxnSpPr/>
          <p:nvPr/>
        </p:nvCxnSpPr>
        <p:spPr>
          <a:xfrm>
            <a:off x="1524000" y="2512653"/>
            <a:ext cx="4102100" cy="1090486"/>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46" name="TextBox 45"/>
          <p:cNvSpPr txBox="1"/>
          <p:nvPr/>
        </p:nvSpPr>
        <p:spPr>
          <a:xfrm rot="228624">
            <a:off x="1695941" y="2628471"/>
            <a:ext cx="1750538" cy="646331"/>
          </a:xfrm>
          <a:prstGeom prst="rect">
            <a:avLst/>
          </a:prstGeom>
          <a:noFill/>
          <a:scene3d>
            <a:camera prst="isometricOffAxis2Top"/>
            <a:lightRig rig="threePt" dir="t"/>
          </a:scene3d>
        </p:spPr>
        <p:txBody>
          <a:bodyPr wrap="square" rtlCol="0">
            <a:spAutoFit/>
          </a:bodyPr>
          <a:lstStyle/>
          <a:p>
            <a:r>
              <a:rPr lang="en-US" sz="3600" dirty="0">
                <a:solidFill>
                  <a:srgbClr val="FF0000"/>
                </a:solidFill>
                <a:latin typeface="Arial"/>
                <a:cs typeface="Arial"/>
              </a:rPr>
              <a:t>LOF</a:t>
            </a:r>
          </a:p>
        </p:txBody>
      </p:sp>
      <p:sp>
        <p:nvSpPr>
          <p:cNvPr id="66" name="Chord 65"/>
          <p:cNvSpPr/>
          <p:nvPr/>
        </p:nvSpPr>
        <p:spPr>
          <a:xfrm rot="935598" flipH="1">
            <a:off x="4359142" y="3190456"/>
            <a:ext cx="2977497" cy="823864"/>
          </a:xfrm>
          <a:prstGeom prst="chord">
            <a:avLst>
              <a:gd name="adj1" fmla="val 3063901"/>
              <a:gd name="adj2" fmla="val 12659168"/>
            </a:avLst>
          </a:prstGeom>
          <a:solidFill>
            <a:srgbClr val="0000FF">
              <a:alpha val="5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7" name="TextBox 66"/>
          <p:cNvSpPr txBox="1"/>
          <p:nvPr/>
        </p:nvSpPr>
        <p:spPr>
          <a:xfrm rot="359365">
            <a:off x="5538880" y="3640711"/>
            <a:ext cx="1843639" cy="1528624"/>
          </a:xfrm>
          <a:prstGeom prst="rect">
            <a:avLst/>
          </a:prstGeom>
          <a:noFill/>
          <a:scene3d>
            <a:camera prst="isometricOffAxis2Top"/>
            <a:lightRig rig="threePt" dir="t"/>
          </a:scene3d>
        </p:spPr>
        <p:txBody>
          <a:bodyPr wrap="square" rtlCol="0">
            <a:spAutoFit/>
          </a:bodyPr>
          <a:lstStyle/>
          <a:p>
            <a:r>
              <a:rPr lang="en-US" sz="2000" dirty="0">
                <a:latin typeface="Arial"/>
                <a:cs typeface="Arial"/>
              </a:rPr>
              <a:t>Constructive target</a:t>
            </a:r>
            <a:endParaRPr lang="el-GR" sz="2000" baseline="-25000" dirty="0">
              <a:latin typeface="Arial"/>
              <a:cs typeface="Arial"/>
            </a:endParaRPr>
          </a:p>
          <a:p>
            <a:r>
              <a:rPr lang="el-GR" sz="4000" baseline="-25000" dirty="0">
                <a:latin typeface="Arial"/>
                <a:cs typeface="Arial"/>
              </a:rPr>
              <a:t> ΠΒ 76/62</a:t>
            </a:r>
          </a:p>
          <a:p>
            <a:endParaRPr lang="el-GR" sz="4000" baseline="-25000" dirty="0">
              <a:latin typeface="Arial"/>
              <a:cs typeface="Arial"/>
            </a:endParaRPr>
          </a:p>
        </p:txBody>
      </p:sp>
      <p:pic>
        <p:nvPicPr>
          <p:cNvPr id="19" name="Picture 18" descr="b0035881_477d3c9f546e2.jpg"/>
          <p:cNvPicPr>
            <a:picLocks noChangeAspect="1"/>
          </p:cNvPicPr>
          <p:nvPr/>
        </p:nvPicPr>
        <p:blipFill>
          <a:blip r:embed="rId2">
            <a:extLst>
              <a:ext uri="{BEBA8EAE-BF5A-486C-A8C5-ECC9F3942E4B}">
                <a14:imgProps xmlns:a14="http://schemas.microsoft.com/office/drawing/2010/main">
                  <a14:imgLayer r:embed="rId3">
                    <a14:imgEffect>
                      <a14:backgroundRemoval t="0" b="100000" l="0" r="100000">
                        <a14:backgroundMark x1="66167" y1="64234" x2="66167" y2="64234"/>
                        <a14:backgroundMark x1="62500" y1="66180" x2="62500" y2="66180"/>
                        <a14:backgroundMark x1="71500" y1="59611" x2="71500" y2="59611"/>
                        <a14:backgroundMark x1="77000" y1="56448" x2="77000" y2="56448"/>
                        <a14:backgroundMark x1="80833" y1="53285" x2="80833" y2="53285"/>
                        <a14:backgroundMark x1="86500" y1="48418" x2="86500" y2="48418"/>
                        <a14:backgroundMark x1="91500" y1="43552" x2="91500" y2="43552"/>
                        <a14:backgroundMark x1="89333" y1="45499" x2="89333" y2="45499"/>
                        <a14:backgroundMark x1="92833" y1="39416" x2="92833" y2="39416"/>
                        <a14:backgroundMark x1="22500" y1="91484" x2="22500" y2="91484"/>
                        <a14:backgroundMark x1="12000" y1="86131" x2="12000" y2="86131"/>
                        <a14:backgroundMark x1="8000" y1="82725" x2="8000" y2="82725"/>
                        <a14:backgroundMark x1="37000" y1="80535" x2="37000" y2="80535"/>
                      </a14:backgroundRemoval>
                    </a14:imgEffect>
                  </a14:imgLayer>
                </a14:imgProps>
              </a:ext>
              <a:ext uri="{28A0092B-C50C-407E-A947-70E740481C1C}">
                <a14:useLocalDpi xmlns:a14="http://schemas.microsoft.com/office/drawing/2010/main" val="0"/>
              </a:ext>
            </a:extLst>
          </a:blip>
          <a:stretch>
            <a:fillRect/>
          </a:stretch>
        </p:blipFill>
        <p:spPr>
          <a:xfrm>
            <a:off x="5326280" y="3097610"/>
            <a:ext cx="1475998" cy="1011058"/>
          </a:xfrm>
          <a:prstGeom prst="rect">
            <a:avLst/>
          </a:prstGeom>
        </p:spPr>
      </p:pic>
      <p:sp>
        <p:nvSpPr>
          <p:cNvPr id="68" name="Freeform 67"/>
          <p:cNvSpPr/>
          <p:nvPr/>
        </p:nvSpPr>
        <p:spPr>
          <a:xfrm>
            <a:off x="1524001" y="381001"/>
            <a:ext cx="5758392" cy="3581688"/>
          </a:xfrm>
          <a:custGeom>
            <a:avLst/>
            <a:gdLst>
              <a:gd name="connsiteX0" fmla="*/ 0 w 7353300"/>
              <a:gd name="connsiteY0" fmla="*/ 0 h 2743200"/>
              <a:gd name="connsiteX1" fmla="*/ 5105400 w 7353300"/>
              <a:gd name="connsiteY1" fmla="*/ 1651000 h 2743200"/>
              <a:gd name="connsiteX2" fmla="*/ 7353300 w 7353300"/>
              <a:gd name="connsiteY2" fmla="*/ 2743200 h 2743200"/>
            </a:gdLst>
            <a:ahLst/>
            <a:cxnLst>
              <a:cxn ang="0">
                <a:pos x="connsiteX0" y="connsiteY0"/>
              </a:cxn>
              <a:cxn ang="0">
                <a:pos x="connsiteX1" y="connsiteY1"/>
              </a:cxn>
              <a:cxn ang="0">
                <a:pos x="connsiteX2" y="connsiteY2"/>
              </a:cxn>
            </a:cxnLst>
            <a:rect l="l" t="t" r="r" b="b"/>
            <a:pathLst>
              <a:path w="7353300" h="2743200">
                <a:moveTo>
                  <a:pt x="0" y="0"/>
                </a:moveTo>
                <a:cubicBezTo>
                  <a:pt x="1939925" y="596900"/>
                  <a:pt x="3879850" y="1193800"/>
                  <a:pt x="5105400" y="1651000"/>
                </a:cubicBezTo>
                <a:cubicBezTo>
                  <a:pt x="6330950" y="2108200"/>
                  <a:pt x="7353300" y="2743200"/>
                  <a:pt x="7353300" y="2743200"/>
                </a:cubicBezTo>
              </a:path>
            </a:pathLst>
          </a:custGeom>
          <a:ln w="28575" cap="flat" cmpd="sng" algn="ctr">
            <a:solidFill>
              <a:srgbClr val="0432FF"/>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txBody>
          <a:bodyPr rtlCol="0" anchor="ctr"/>
          <a:lstStyle/>
          <a:p>
            <a:pPr algn="ctr"/>
            <a:endParaRPr lang="en-US">
              <a:ln w="12700" cmpd="sng">
                <a:solidFill>
                  <a:schemeClr val="tx1"/>
                </a:solidFill>
                <a:prstDash val="dot"/>
              </a:ln>
            </a:endParaRPr>
          </a:p>
        </p:txBody>
      </p:sp>
      <p:sp>
        <p:nvSpPr>
          <p:cNvPr id="77" name="Freeform 76"/>
          <p:cNvSpPr/>
          <p:nvPr/>
        </p:nvSpPr>
        <p:spPr>
          <a:xfrm>
            <a:off x="1524000" y="1282256"/>
            <a:ext cx="7330397" cy="3140453"/>
          </a:xfrm>
          <a:custGeom>
            <a:avLst/>
            <a:gdLst>
              <a:gd name="connsiteX0" fmla="*/ 0 w 7353300"/>
              <a:gd name="connsiteY0" fmla="*/ 0 h 2743200"/>
              <a:gd name="connsiteX1" fmla="*/ 5105400 w 7353300"/>
              <a:gd name="connsiteY1" fmla="*/ 1651000 h 2743200"/>
              <a:gd name="connsiteX2" fmla="*/ 7353300 w 7353300"/>
              <a:gd name="connsiteY2" fmla="*/ 2743200 h 2743200"/>
            </a:gdLst>
            <a:ahLst/>
            <a:cxnLst>
              <a:cxn ang="0">
                <a:pos x="connsiteX0" y="connsiteY0"/>
              </a:cxn>
              <a:cxn ang="0">
                <a:pos x="connsiteX1" y="connsiteY1"/>
              </a:cxn>
              <a:cxn ang="0">
                <a:pos x="connsiteX2" y="connsiteY2"/>
              </a:cxn>
            </a:cxnLst>
            <a:rect l="l" t="t" r="r" b="b"/>
            <a:pathLst>
              <a:path w="7353300" h="2743200">
                <a:moveTo>
                  <a:pt x="0" y="0"/>
                </a:moveTo>
                <a:cubicBezTo>
                  <a:pt x="1939925" y="596900"/>
                  <a:pt x="3879850" y="1193800"/>
                  <a:pt x="5105400" y="1651000"/>
                </a:cubicBezTo>
                <a:cubicBezTo>
                  <a:pt x="6330950" y="2108200"/>
                  <a:pt x="7353300" y="2743200"/>
                  <a:pt x="7353300" y="2743200"/>
                </a:cubicBezTo>
              </a:path>
            </a:pathLst>
          </a:custGeom>
          <a:ln w="28575" cap="flat" cmpd="sng" algn="ctr">
            <a:solidFill>
              <a:srgbClr val="FF0000"/>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txBody>
          <a:bodyPr rtlCol="0" anchor="ctr"/>
          <a:lstStyle/>
          <a:p>
            <a:pPr algn="ctr"/>
            <a:endParaRPr lang="en-US" dirty="0">
              <a:ln w="12700" cmpd="sng">
                <a:solidFill>
                  <a:schemeClr val="tx1"/>
                </a:solidFill>
                <a:prstDash val="dot"/>
              </a:ln>
            </a:endParaRPr>
          </a:p>
        </p:txBody>
      </p:sp>
      <p:grpSp>
        <p:nvGrpSpPr>
          <p:cNvPr id="48" name="Group 47">
            <a:extLst>
              <a:ext uri="{FF2B5EF4-FFF2-40B4-BE49-F238E27FC236}">
                <a16:creationId xmlns:a16="http://schemas.microsoft.com/office/drawing/2014/main" id="{E982280F-E87A-404A-A36D-6EDB5E2512C8}"/>
              </a:ext>
            </a:extLst>
          </p:cNvPr>
          <p:cNvGrpSpPr/>
          <p:nvPr/>
        </p:nvGrpSpPr>
        <p:grpSpPr>
          <a:xfrm>
            <a:off x="3057791" y="2761720"/>
            <a:ext cx="6780398" cy="1892788"/>
            <a:chOff x="1533791" y="2761720"/>
            <a:chExt cx="6780398" cy="1892788"/>
          </a:xfrm>
        </p:grpSpPr>
        <p:grpSp>
          <p:nvGrpSpPr>
            <p:cNvPr id="49" name="Group 48">
              <a:extLst>
                <a:ext uri="{FF2B5EF4-FFF2-40B4-BE49-F238E27FC236}">
                  <a16:creationId xmlns:a16="http://schemas.microsoft.com/office/drawing/2014/main" id="{AA15C895-AD4A-584D-AFB5-35F3A98FCCF5}"/>
                </a:ext>
              </a:extLst>
            </p:cNvPr>
            <p:cNvGrpSpPr/>
            <p:nvPr/>
          </p:nvGrpSpPr>
          <p:grpSpPr>
            <a:xfrm>
              <a:off x="2354892" y="3192840"/>
              <a:ext cx="5959297" cy="1461668"/>
              <a:chOff x="2354892" y="3192840"/>
              <a:chExt cx="5959297" cy="1461668"/>
            </a:xfrm>
          </p:grpSpPr>
          <p:grpSp>
            <p:nvGrpSpPr>
              <p:cNvPr id="52" name="Group 51">
                <a:extLst>
                  <a:ext uri="{FF2B5EF4-FFF2-40B4-BE49-F238E27FC236}">
                    <a16:creationId xmlns:a16="http://schemas.microsoft.com/office/drawing/2014/main" id="{6FC83712-DFE3-6642-A109-2C3323C3796C}"/>
                  </a:ext>
                </a:extLst>
              </p:cNvPr>
              <p:cNvGrpSpPr/>
              <p:nvPr/>
            </p:nvGrpSpPr>
            <p:grpSpPr>
              <a:xfrm>
                <a:off x="2354892" y="3192840"/>
                <a:ext cx="5959297" cy="1461668"/>
                <a:chOff x="2027178" y="3192553"/>
                <a:chExt cx="5959297" cy="1461668"/>
              </a:xfrm>
            </p:grpSpPr>
            <p:grpSp>
              <p:nvGrpSpPr>
                <p:cNvPr id="54" name="Group 53">
                  <a:extLst>
                    <a:ext uri="{FF2B5EF4-FFF2-40B4-BE49-F238E27FC236}">
                      <a16:creationId xmlns:a16="http://schemas.microsoft.com/office/drawing/2014/main" id="{714B3B29-DE7A-BE4C-B1B5-AC388ACF54BA}"/>
                    </a:ext>
                  </a:extLst>
                </p:cNvPr>
                <p:cNvGrpSpPr/>
                <p:nvPr/>
              </p:nvGrpSpPr>
              <p:grpSpPr>
                <a:xfrm>
                  <a:off x="2027178" y="3192553"/>
                  <a:ext cx="5534304" cy="1404848"/>
                  <a:chOff x="1857096" y="-363447"/>
                  <a:chExt cx="5534304" cy="1404848"/>
                </a:xfrm>
              </p:grpSpPr>
              <p:sp>
                <p:nvSpPr>
                  <p:cNvPr id="59" name="Oval 58">
                    <a:extLst>
                      <a:ext uri="{FF2B5EF4-FFF2-40B4-BE49-F238E27FC236}">
                        <a16:creationId xmlns:a16="http://schemas.microsoft.com/office/drawing/2014/main" id="{D19E36E8-E43E-234E-9E72-DE6A3019DBF2}"/>
                      </a:ext>
                    </a:extLst>
                  </p:cNvPr>
                  <p:cNvSpPr>
                    <a:spLocks noChangeAspect="1"/>
                  </p:cNvSpPr>
                  <p:nvPr/>
                </p:nvSpPr>
                <p:spPr>
                  <a:xfrm>
                    <a:off x="2330400" y="669901"/>
                    <a:ext cx="108000" cy="54000"/>
                  </a:xfrm>
                  <a:prstGeom prst="ellipse">
                    <a:avLst/>
                  </a:prstGeom>
                  <a:solidFill>
                    <a:srgbClr val="FF0000">
                      <a:alpha val="52000"/>
                    </a:srgbClr>
                  </a:solidFill>
                  <a:ln w="12700" cmpd="sng">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b="1">
                      <a:ln>
                        <a:solidFill>
                          <a:schemeClr val="bg1"/>
                        </a:solidFill>
                      </a:ln>
                      <a:solidFill>
                        <a:srgbClr val="FF0000"/>
                      </a:solidFill>
                      <a:latin typeface="Arial"/>
                      <a:cs typeface="Arial"/>
                    </a:endParaRPr>
                  </a:p>
                </p:txBody>
              </p:sp>
              <p:sp>
                <p:nvSpPr>
                  <p:cNvPr id="60" name="Oval 59">
                    <a:extLst>
                      <a:ext uri="{FF2B5EF4-FFF2-40B4-BE49-F238E27FC236}">
                        <a16:creationId xmlns:a16="http://schemas.microsoft.com/office/drawing/2014/main" id="{22BFC386-AA93-8A45-92EF-A5644B39A237}"/>
                      </a:ext>
                    </a:extLst>
                  </p:cNvPr>
                  <p:cNvSpPr>
                    <a:spLocks noChangeAspect="1"/>
                  </p:cNvSpPr>
                  <p:nvPr/>
                </p:nvSpPr>
                <p:spPr>
                  <a:xfrm>
                    <a:off x="6623000" y="987401"/>
                    <a:ext cx="108000" cy="54000"/>
                  </a:xfrm>
                  <a:prstGeom prst="ellipse">
                    <a:avLst/>
                  </a:prstGeom>
                  <a:solidFill>
                    <a:srgbClr val="FF0000">
                      <a:alpha val="52000"/>
                    </a:srgbClr>
                  </a:solidFill>
                  <a:ln w="12700" cmpd="sng">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b="1">
                      <a:ln>
                        <a:solidFill>
                          <a:schemeClr val="bg1"/>
                        </a:solidFill>
                      </a:ln>
                      <a:solidFill>
                        <a:srgbClr val="FF0000"/>
                      </a:solidFill>
                      <a:latin typeface="Arial"/>
                      <a:cs typeface="Arial"/>
                    </a:endParaRPr>
                  </a:p>
                </p:txBody>
              </p:sp>
              <p:sp>
                <p:nvSpPr>
                  <p:cNvPr id="61" name="Oval 60">
                    <a:extLst>
                      <a:ext uri="{FF2B5EF4-FFF2-40B4-BE49-F238E27FC236}">
                        <a16:creationId xmlns:a16="http://schemas.microsoft.com/office/drawing/2014/main" id="{57EB56AF-B2D6-1E4F-81BB-7BF23D7E7771}"/>
                      </a:ext>
                    </a:extLst>
                  </p:cNvPr>
                  <p:cNvSpPr>
                    <a:spLocks noChangeAspect="1"/>
                  </p:cNvSpPr>
                  <p:nvPr/>
                </p:nvSpPr>
                <p:spPr>
                  <a:xfrm>
                    <a:off x="1857096" y="-363447"/>
                    <a:ext cx="108000" cy="54000"/>
                  </a:xfrm>
                  <a:prstGeom prst="ellipse">
                    <a:avLst/>
                  </a:prstGeom>
                  <a:solidFill>
                    <a:srgbClr val="FF0000">
                      <a:alpha val="52000"/>
                    </a:srgbClr>
                  </a:solidFill>
                  <a:ln w="12700" cmpd="sng">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b="1">
                      <a:ln>
                        <a:solidFill>
                          <a:schemeClr val="bg1"/>
                        </a:solidFill>
                      </a:ln>
                      <a:solidFill>
                        <a:srgbClr val="FF0000"/>
                      </a:solidFill>
                      <a:latin typeface="Arial"/>
                      <a:cs typeface="Arial"/>
                    </a:endParaRPr>
                  </a:p>
                </p:txBody>
              </p:sp>
              <p:sp>
                <p:nvSpPr>
                  <p:cNvPr id="62" name="Oval 61">
                    <a:extLst>
                      <a:ext uri="{FF2B5EF4-FFF2-40B4-BE49-F238E27FC236}">
                        <a16:creationId xmlns:a16="http://schemas.microsoft.com/office/drawing/2014/main" id="{9D4CF271-5E76-314A-A5E1-6E2A71B7C2BE}"/>
                      </a:ext>
                    </a:extLst>
                  </p:cNvPr>
                  <p:cNvSpPr>
                    <a:spLocks noChangeAspect="1"/>
                  </p:cNvSpPr>
                  <p:nvPr/>
                </p:nvSpPr>
                <p:spPr>
                  <a:xfrm>
                    <a:off x="7283400" y="947352"/>
                    <a:ext cx="108000" cy="54000"/>
                  </a:xfrm>
                  <a:prstGeom prst="ellipse">
                    <a:avLst/>
                  </a:prstGeom>
                  <a:solidFill>
                    <a:srgbClr val="FF0000">
                      <a:alpha val="52000"/>
                    </a:srgbClr>
                  </a:solidFill>
                  <a:ln w="12700" cmpd="sng">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b="1">
                      <a:ln>
                        <a:solidFill>
                          <a:schemeClr val="bg1"/>
                        </a:solidFill>
                      </a:ln>
                      <a:solidFill>
                        <a:srgbClr val="FF0000"/>
                      </a:solidFill>
                      <a:latin typeface="Arial"/>
                      <a:cs typeface="Arial"/>
                    </a:endParaRPr>
                  </a:p>
                </p:txBody>
              </p:sp>
              <p:sp>
                <p:nvSpPr>
                  <p:cNvPr id="63" name="Oval 62">
                    <a:extLst>
                      <a:ext uri="{FF2B5EF4-FFF2-40B4-BE49-F238E27FC236}">
                        <a16:creationId xmlns:a16="http://schemas.microsoft.com/office/drawing/2014/main" id="{56A531CE-3AA7-5948-AEB9-2A840C024C56}"/>
                      </a:ext>
                    </a:extLst>
                  </p:cNvPr>
                  <p:cNvSpPr>
                    <a:spLocks noChangeAspect="1"/>
                  </p:cNvSpPr>
                  <p:nvPr/>
                </p:nvSpPr>
                <p:spPr>
                  <a:xfrm>
                    <a:off x="5915988" y="960401"/>
                    <a:ext cx="108000" cy="54000"/>
                  </a:xfrm>
                  <a:prstGeom prst="ellipse">
                    <a:avLst/>
                  </a:prstGeom>
                  <a:solidFill>
                    <a:srgbClr val="FF0000">
                      <a:alpha val="52000"/>
                    </a:srgbClr>
                  </a:solidFill>
                  <a:ln w="12700" cmpd="sng">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b="1">
                      <a:ln>
                        <a:solidFill>
                          <a:schemeClr val="bg1"/>
                        </a:solidFill>
                      </a:ln>
                      <a:solidFill>
                        <a:srgbClr val="FF0000"/>
                      </a:solidFill>
                      <a:latin typeface="Arial"/>
                      <a:cs typeface="Arial"/>
                    </a:endParaRPr>
                  </a:p>
                </p:txBody>
              </p:sp>
              <p:sp>
                <p:nvSpPr>
                  <p:cNvPr id="64" name="Oval 63">
                    <a:extLst>
                      <a:ext uri="{FF2B5EF4-FFF2-40B4-BE49-F238E27FC236}">
                        <a16:creationId xmlns:a16="http://schemas.microsoft.com/office/drawing/2014/main" id="{6C19B9FA-6E8D-A24E-A417-121C10C05671}"/>
                      </a:ext>
                    </a:extLst>
                  </p:cNvPr>
                  <p:cNvSpPr>
                    <a:spLocks noChangeAspect="1"/>
                  </p:cNvSpPr>
                  <p:nvPr/>
                </p:nvSpPr>
                <p:spPr>
                  <a:xfrm>
                    <a:off x="3410961" y="-219372"/>
                    <a:ext cx="108000" cy="54000"/>
                  </a:xfrm>
                  <a:prstGeom prst="ellipse">
                    <a:avLst/>
                  </a:prstGeom>
                  <a:solidFill>
                    <a:srgbClr val="FF0000">
                      <a:alpha val="52000"/>
                    </a:srgbClr>
                  </a:solidFill>
                  <a:ln w="12700" cmpd="sng">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b="1">
                      <a:ln>
                        <a:solidFill>
                          <a:schemeClr val="bg1"/>
                        </a:solidFill>
                      </a:ln>
                      <a:solidFill>
                        <a:srgbClr val="FF0000"/>
                      </a:solidFill>
                      <a:latin typeface="Arial"/>
                      <a:cs typeface="Arial"/>
                    </a:endParaRPr>
                  </a:p>
                </p:txBody>
              </p:sp>
              <p:sp>
                <p:nvSpPr>
                  <p:cNvPr id="65" name="Oval 64">
                    <a:extLst>
                      <a:ext uri="{FF2B5EF4-FFF2-40B4-BE49-F238E27FC236}">
                        <a16:creationId xmlns:a16="http://schemas.microsoft.com/office/drawing/2014/main" id="{B587AF2E-D7A3-134E-A069-417524A5729F}"/>
                      </a:ext>
                    </a:extLst>
                  </p:cNvPr>
                  <p:cNvSpPr>
                    <a:spLocks noChangeAspect="1"/>
                  </p:cNvSpPr>
                  <p:nvPr/>
                </p:nvSpPr>
                <p:spPr>
                  <a:xfrm>
                    <a:off x="4286212" y="356232"/>
                    <a:ext cx="108000" cy="54000"/>
                  </a:xfrm>
                  <a:prstGeom prst="ellipse">
                    <a:avLst/>
                  </a:prstGeom>
                  <a:solidFill>
                    <a:srgbClr val="FF0000">
                      <a:alpha val="52000"/>
                    </a:srgbClr>
                  </a:solidFill>
                  <a:ln w="12700" cmpd="sng">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b="1">
                      <a:ln>
                        <a:solidFill>
                          <a:schemeClr val="bg1"/>
                        </a:solidFill>
                      </a:ln>
                      <a:solidFill>
                        <a:srgbClr val="FF0000"/>
                      </a:solidFill>
                      <a:latin typeface="Arial"/>
                      <a:cs typeface="Arial"/>
                    </a:endParaRPr>
                  </a:p>
                </p:txBody>
              </p:sp>
              <p:sp>
                <p:nvSpPr>
                  <p:cNvPr id="69" name="Oval 68">
                    <a:extLst>
                      <a:ext uri="{FF2B5EF4-FFF2-40B4-BE49-F238E27FC236}">
                        <a16:creationId xmlns:a16="http://schemas.microsoft.com/office/drawing/2014/main" id="{EDA7D5E8-42AE-4D46-B035-1E24C63C44CE}"/>
                      </a:ext>
                    </a:extLst>
                  </p:cNvPr>
                  <p:cNvSpPr>
                    <a:spLocks noChangeAspect="1"/>
                  </p:cNvSpPr>
                  <p:nvPr/>
                </p:nvSpPr>
                <p:spPr>
                  <a:xfrm>
                    <a:off x="3307810" y="75787"/>
                    <a:ext cx="108000" cy="54000"/>
                  </a:xfrm>
                  <a:prstGeom prst="ellipse">
                    <a:avLst/>
                  </a:prstGeom>
                  <a:solidFill>
                    <a:srgbClr val="FF0000">
                      <a:alpha val="52000"/>
                    </a:srgbClr>
                  </a:solidFill>
                  <a:ln w="12700" cmpd="sng">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b="1">
                      <a:ln>
                        <a:solidFill>
                          <a:schemeClr val="bg1"/>
                        </a:solidFill>
                      </a:ln>
                      <a:solidFill>
                        <a:srgbClr val="FF0000"/>
                      </a:solidFill>
                      <a:latin typeface="Arial"/>
                      <a:cs typeface="Arial"/>
                    </a:endParaRPr>
                  </a:p>
                </p:txBody>
              </p:sp>
              <p:sp>
                <p:nvSpPr>
                  <p:cNvPr id="70" name="Oval 69">
                    <a:extLst>
                      <a:ext uri="{FF2B5EF4-FFF2-40B4-BE49-F238E27FC236}">
                        <a16:creationId xmlns:a16="http://schemas.microsoft.com/office/drawing/2014/main" id="{87337A59-9D0B-B541-B13C-1007D537CE38}"/>
                      </a:ext>
                    </a:extLst>
                  </p:cNvPr>
                  <p:cNvSpPr>
                    <a:spLocks noChangeAspect="1"/>
                  </p:cNvSpPr>
                  <p:nvPr/>
                </p:nvSpPr>
                <p:spPr>
                  <a:xfrm>
                    <a:off x="5152596" y="960401"/>
                    <a:ext cx="108000" cy="54000"/>
                  </a:xfrm>
                  <a:prstGeom prst="ellipse">
                    <a:avLst/>
                  </a:prstGeom>
                  <a:solidFill>
                    <a:srgbClr val="FF0000">
                      <a:alpha val="52000"/>
                    </a:srgbClr>
                  </a:solidFill>
                  <a:ln w="12700" cmpd="sng">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b="1">
                      <a:ln>
                        <a:solidFill>
                          <a:schemeClr val="bg1"/>
                        </a:solidFill>
                      </a:ln>
                      <a:solidFill>
                        <a:srgbClr val="FF0000"/>
                      </a:solidFill>
                      <a:latin typeface="Arial"/>
                      <a:cs typeface="Arial"/>
                    </a:endParaRPr>
                  </a:p>
                </p:txBody>
              </p:sp>
              <p:sp>
                <p:nvSpPr>
                  <p:cNvPr id="71" name="Oval 70">
                    <a:extLst>
                      <a:ext uri="{FF2B5EF4-FFF2-40B4-BE49-F238E27FC236}">
                        <a16:creationId xmlns:a16="http://schemas.microsoft.com/office/drawing/2014/main" id="{BA8F0E9D-BDCD-9B4E-B4E1-EC23BA50C2C1}"/>
                      </a:ext>
                    </a:extLst>
                  </p:cNvPr>
                  <p:cNvSpPr>
                    <a:spLocks noChangeAspect="1"/>
                  </p:cNvSpPr>
                  <p:nvPr/>
                </p:nvSpPr>
                <p:spPr>
                  <a:xfrm>
                    <a:off x="5498115" y="503672"/>
                    <a:ext cx="108000" cy="54000"/>
                  </a:xfrm>
                  <a:prstGeom prst="ellipse">
                    <a:avLst/>
                  </a:prstGeom>
                  <a:solidFill>
                    <a:srgbClr val="FF0000">
                      <a:alpha val="52000"/>
                    </a:srgbClr>
                  </a:solidFill>
                  <a:ln w="12700" cmpd="sng">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b="1">
                      <a:ln>
                        <a:solidFill>
                          <a:schemeClr val="bg1"/>
                        </a:solidFill>
                      </a:ln>
                      <a:solidFill>
                        <a:srgbClr val="FF0000"/>
                      </a:solidFill>
                      <a:latin typeface="Arial"/>
                      <a:cs typeface="Arial"/>
                    </a:endParaRPr>
                  </a:p>
                </p:txBody>
              </p:sp>
              <p:sp>
                <p:nvSpPr>
                  <p:cNvPr id="72" name="Oval 71">
                    <a:extLst>
                      <a:ext uri="{FF2B5EF4-FFF2-40B4-BE49-F238E27FC236}">
                        <a16:creationId xmlns:a16="http://schemas.microsoft.com/office/drawing/2014/main" id="{E74DCFDE-72EF-CE44-95B6-1F04B00D58AE}"/>
                      </a:ext>
                    </a:extLst>
                  </p:cNvPr>
                  <p:cNvSpPr>
                    <a:spLocks noChangeAspect="1"/>
                  </p:cNvSpPr>
                  <p:nvPr/>
                </p:nvSpPr>
                <p:spPr>
                  <a:xfrm>
                    <a:off x="5880808" y="771403"/>
                    <a:ext cx="108000" cy="54000"/>
                  </a:xfrm>
                  <a:prstGeom prst="ellipse">
                    <a:avLst/>
                  </a:prstGeom>
                  <a:solidFill>
                    <a:srgbClr val="FF0000">
                      <a:alpha val="52000"/>
                    </a:srgbClr>
                  </a:solidFill>
                  <a:ln w="12700" cmpd="sng">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b="1">
                      <a:ln>
                        <a:solidFill>
                          <a:schemeClr val="bg1"/>
                        </a:solidFill>
                      </a:ln>
                      <a:solidFill>
                        <a:srgbClr val="FF0000"/>
                      </a:solidFill>
                      <a:latin typeface="Arial"/>
                      <a:cs typeface="Arial"/>
                    </a:endParaRPr>
                  </a:p>
                </p:txBody>
              </p:sp>
              <p:sp>
                <p:nvSpPr>
                  <p:cNvPr id="73" name="Oval 72">
                    <a:extLst>
                      <a:ext uri="{FF2B5EF4-FFF2-40B4-BE49-F238E27FC236}">
                        <a16:creationId xmlns:a16="http://schemas.microsoft.com/office/drawing/2014/main" id="{0D9A063E-425A-B44A-B42B-1DBCF74C0D8E}"/>
                      </a:ext>
                    </a:extLst>
                  </p:cNvPr>
                  <p:cNvSpPr>
                    <a:spLocks noChangeAspect="1"/>
                  </p:cNvSpPr>
                  <p:nvPr/>
                </p:nvSpPr>
                <p:spPr>
                  <a:xfrm>
                    <a:off x="6384591" y="436975"/>
                    <a:ext cx="108000" cy="54000"/>
                  </a:xfrm>
                  <a:prstGeom prst="ellipse">
                    <a:avLst/>
                  </a:prstGeom>
                  <a:solidFill>
                    <a:srgbClr val="FF0000">
                      <a:alpha val="52000"/>
                    </a:srgbClr>
                  </a:solidFill>
                  <a:ln w="12700" cmpd="sng">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b="1">
                      <a:ln>
                        <a:solidFill>
                          <a:schemeClr val="bg1"/>
                        </a:solidFill>
                      </a:ln>
                      <a:solidFill>
                        <a:srgbClr val="FF0000"/>
                      </a:solidFill>
                      <a:latin typeface="Arial"/>
                      <a:cs typeface="Arial"/>
                    </a:endParaRPr>
                  </a:p>
                </p:txBody>
              </p:sp>
            </p:grpSp>
            <p:sp>
              <p:nvSpPr>
                <p:cNvPr id="55" name="Oval 54">
                  <a:extLst>
                    <a:ext uri="{FF2B5EF4-FFF2-40B4-BE49-F238E27FC236}">
                      <a16:creationId xmlns:a16="http://schemas.microsoft.com/office/drawing/2014/main" id="{A0413C68-2BAA-434B-A5DF-804395F273AD}"/>
                    </a:ext>
                  </a:extLst>
                </p:cNvPr>
                <p:cNvSpPr>
                  <a:spLocks noChangeAspect="1"/>
                </p:cNvSpPr>
                <p:nvPr/>
              </p:nvSpPr>
              <p:spPr>
                <a:xfrm>
                  <a:off x="5723118" y="3580059"/>
                  <a:ext cx="108000" cy="54000"/>
                </a:xfrm>
                <a:prstGeom prst="ellipse">
                  <a:avLst/>
                </a:prstGeom>
                <a:solidFill>
                  <a:srgbClr val="FF0000">
                    <a:alpha val="52000"/>
                  </a:srgbClr>
                </a:solidFill>
                <a:ln w="12700" cmpd="sng">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b="1">
                    <a:ln>
                      <a:solidFill>
                        <a:schemeClr val="bg1"/>
                      </a:solidFill>
                    </a:ln>
                    <a:solidFill>
                      <a:srgbClr val="FF0000"/>
                    </a:solidFill>
                    <a:latin typeface="Arial"/>
                    <a:cs typeface="Arial"/>
                  </a:endParaRPr>
                </a:p>
              </p:txBody>
            </p:sp>
            <p:sp>
              <p:nvSpPr>
                <p:cNvPr id="56" name="Oval 55">
                  <a:extLst>
                    <a:ext uri="{FF2B5EF4-FFF2-40B4-BE49-F238E27FC236}">
                      <a16:creationId xmlns:a16="http://schemas.microsoft.com/office/drawing/2014/main" id="{C042375A-CD7A-7749-8320-F8725691763A}"/>
                    </a:ext>
                  </a:extLst>
                </p:cNvPr>
                <p:cNvSpPr>
                  <a:spLocks noChangeAspect="1"/>
                </p:cNvSpPr>
                <p:nvPr/>
              </p:nvSpPr>
              <p:spPr>
                <a:xfrm>
                  <a:off x="2983082" y="3306566"/>
                  <a:ext cx="108000" cy="54000"/>
                </a:xfrm>
                <a:prstGeom prst="ellipse">
                  <a:avLst/>
                </a:prstGeom>
                <a:solidFill>
                  <a:srgbClr val="FF0000">
                    <a:alpha val="52000"/>
                  </a:srgbClr>
                </a:solidFill>
                <a:ln w="12700" cmpd="sng">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b="1">
                    <a:ln>
                      <a:solidFill>
                        <a:schemeClr val="bg1"/>
                      </a:solidFill>
                    </a:ln>
                    <a:solidFill>
                      <a:srgbClr val="FF0000"/>
                    </a:solidFill>
                    <a:latin typeface="Arial"/>
                    <a:cs typeface="Arial"/>
                  </a:endParaRPr>
                </a:p>
              </p:txBody>
            </p:sp>
            <p:sp>
              <p:nvSpPr>
                <p:cNvPr id="57" name="Oval 56">
                  <a:extLst>
                    <a:ext uri="{FF2B5EF4-FFF2-40B4-BE49-F238E27FC236}">
                      <a16:creationId xmlns:a16="http://schemas.microsoft.com/office/drawing/2014/main" id="{97633FCE-4070-0144-A828-A20BD5D9B125}"/>
                    </a:ext>
                  </a:extLst>
                </p:cNvPr>
                <p:cNvSpPr>
                  <a:spLocks noChangeAspect="1"/>
                </p:cNvSpPr>
                <p:nvPr/>
              </p:nvSpPr>
              <p:spPr>
                <a:xfrm>
                  <a:off x="4983332" y="3967155"/>
                  <a:ext cx="108000" cy="54000"/>
                </a:xfrm>
                <a:prstGeom prst="ellipse">
                  <a:avLst/>
                </a:prstGeom>
                <a:solidFill>
                  <a:srgbClr val="FF0000">
                    <a:alpha val="52000"/>
                  </a:srgbClr>
                </a:solidFill>
                <a:ln w="12700" cmpd="sng">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b="1">
                    <a:ln>
                      <a:solidFill>
                        <a:schemeClr val="bg1"/>
                      </a:solidFill>
                    </a:ln>
                    <a:solidFill>
                      <a:srgbClr val="FF0000"/>
                    </a:solidFill>
                    <a:latin typeface="Arial"/>
                    <a:cs typeface="Arial"/>
                  </a:endParaRPr>
                </a:p>
              </p:txBody>
            </p:sp>
            <p:sp>
              <p:nvSpPr>
                <p:cNvPr id="58" name="Oval 57">
                  <a:extLst>
                    <a:ext uri="{FF2B5EF4-FFF2-40B4-BE49-F238E27FC236}">
                      <a16:creationId xmlns:a16="http://schemas.microsoft.com/office/drawing/2014/main" id="{FADB5268-70C6-EE47-8CF1-A9D648A87B76}"/>
                    </a:ext>
                  </a:extLst>
                </p:cNvPr>
                <p:cNvSpPr>
                  <a:spLocks noChangeAspect="1"/>
                </p:cNvSpPr>
                <p:nvPr/>
              </p:nvSpPr>
              <p:spPr>
                <a:xfrm>
                  <a:off x="7878475" y="4600221"/>
                  <a:ext cx="108000" cy="54000"/>
                </a:xfrm>
                <a:prstGeom prst="ellipse">
                  <a:avLst/>
                </a:prstGeom>
                <a:solidFill>
                  <a:srgbClr val="FF0000">
                    <a:alpha val="52000"/>
                  </a:srgbClr>
                </a:solidFill>
                <a:ln w="12700" cmpd="sng">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b="1">
                    <a:ln>
                      <a:solidFill>
                        <a:schemeClr val="bg1"/>
                      </a:solidFill>
                    </a:ln>
                    <a:solidFill>
                      <a:srgbClr val="FF0000"/>
                    </a:solidFill>
                    <a:latin typeface="Arial"/>
                    <a:cs typeface="Arial"/>
                  </a:endParaRPr>
                </a:p>
              </p:txBody>
            </p:sp>
          </p:grpSp>
          <p:sp>
            <p:nvSpPr>
              <p:cNvPr id="53" name="Oval 52">
                <a:extLst>
                  <a:ext uri="{FF2B5EF4-FFF2-40B4-BE49-F238E27FC236}">
                    <a16:creationId xmlns:a16="http://schemas.microsoft.com/office/drawing/2014/main" id="{F8FDC71E-3BA2-7A42-8AB9-29203EC88F0B}"/>
                  </a:ext>
                </a:extLst>
              </p:cNvPr>
              <p:cNvSpPr>
                <a:spLocks noChangeAspect="1"/>
              </p:cNvSpPr>
              <p:nvPr/>
            </p:nvSpPr>
            <p:spPr>
              <a:xfrm>
                <a:off x="7413325" y="4280188"/>
                <a:ext cx="108000" cy="54000"/>
              </a:xfrm>
              <a:prstGeom prst="ellipse">
                <a:avLst/>
              </a:prstGeom>
              <a:solidFill>
                <a:srgbClr val="FF0000">
                  <a:alpha val="52000"/>
                </a:srgbClr>
              </a:solidFill>
              <a:ln w="12700" cmpd="sng">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b="1">
                  <a:ln>
                    <a:solidFill>
                      <a:schemeClr val="bg1"/>
                    </a:solidFill>
                  </a:ln>
                  <a:solidFill>
                    <a:srgbClr val="FF0000"/>
                  </a:solidFill>
                  <a:latin typeface="Arial"/>
                  <a:cs typeface="Arial"/>
                </a:endParaRPr>
              </a:p>
            </p:txBody>
          </p:sp>
        </p:grpSp>
        <p:sp>
          <p:nvSpPr>
            <p:cNvPr id="50" name="Oval 49">
              <a:extLst>
                <a:ext uri="{FF2B5EF4-FFF2-40B4-BE49-F238E27FC236}">
                  <a16:creationId xmlns:a16="http://schemas.microsoft.com/office/drawing/2014/main" id="{7EFA07B2-075D-CE4E-8C21-CC5C986DF74F}"/>
                </a:ext>
              </a:extLst>
            </p:cNvPr>
            <p:cNvSpPr>
              <a:spLocks noChangeAspect="1"/>
            </p:cNvSpPr>
            <p:nvPr/>
          </p:nvSpPr>
          <p:spPr>
            <a:xfrm>
              <a:off x="2312724" y="2761720"/>
              <a:ext cx="108000" cy="54000"/>
            </a:xfrm>
            <a:prstGeom prst="ellipse">
              <a:avLst/>
            </a:prstGeom>
            <a:solidFill>
              <a:srgbClr val="FF0000">
                <a:alpha val="52000"/>
              </a:srgbClr>
            </a:solidFill>
            <a:ln w="12700" cmpd="sng">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b="1">
                <a:ln>
                  <a:solidFill>
                    <a:schemeClr val="bg1"/>
                  </a:solidFill>
                </a:ln>
                <a:solidFill>
                  <a:srgbClr val="FF0000"/>
                </a:solidFill>
                <a:latin typeface="Arial"/>
                <a:cs typeface="Arial"/>
              </a:endParaRPr>
            </a:p>
          </p:txBody>
        </p:sp>
        <p:sp>
          <p:nvSpPr>
            <p:cNvPr id="51" name="Oval 50">
              <a:extLst>
                <a:ext uri="{FF2B5EF4-FFF2-40B4-BE49-F238E27FC236}">
                  <a16:creationId xmlns:a16="http://schemas.microsoft.com/office/drawing/2014/main" id="{B509D7E8-C280-4F47-B7E1-FCE685F08E20}"/>
                </a:ext>
              </a:extLst>
            </p:cNvPr>
            <p:cNvSpPr>
              <a:spLocks noChangeAspect="1"/>
            </p:cNvSpPr>
            <p:nvPr/>
          </p:nvSpPr>
          <p:spPr>
            <a:xfrm>
              <a:off x="1533791" y="3213717"/>
              <a:ext cx="108000" cy="54000"/>
            </a:xfrm>
            <a:prstGeom prst="ellipse">
              <a:avLst/>
            </a:prstGeom>
            <a:solidFill>
              <a:srgbClr val="FF0000">
                <a:alpha val="52000"/>
              </a:srgbClr>
            </a:solidFill>
            <a:ln w="12700" cmpd="sng">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b="1">
                <a:ln>
                  <a:solidFill>
                    <a:schemeClr val="bg1"/>
                  </a:solidFill>
                </a:ln>
                <a:solidFill>
                  <a:srgbClr val="FF0000"/>
                </a:solidFill>
                <a:latin typeface="Arial"/>
                <a:cs typeface="Arial"/>
              </a:endParaRPr>
            </a:p>
          </p:txBody>
        </p:sp>
      </p:grpSp>
    </p:spTree>
    <p:extLst>
      <p:ext uri="{BB962C8B-B14F-4D97-AF65-F5344CB8AC3E}">
        <p14:creationId xmlns:p14="http://schemas.microsoft.com/office/powerpoint/2010/main" val="406705786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AFD703C-1F30-54C3-30DA-23BB873CF460}"/>
              </a:ext>
            </a:extLst>
          </p:cNvPr>
          <p:cNvPicPr>
            <a:picLocks noChangeAspect="1"/>
          </p:cNvPicPr>
          <p:nvPr/>
        </p:nvPicPr>
        <p:blipFill rotWithShape="1">
          <a:blip r:embed="rId2">
            <a:alphaModFix/>
          </a:blip>
          <a:srcRect l="12541" t="3335" r="19997" b="6015"/>
          <a:stretch/>
        </p:blipFill>
        <p:spPr>
          <a:xfrm>
            <a:off x="0" y="0"/>
            <a:ext cx="12192000" cy="6858000"/>
          </a:xfrm>
          <a:prstGeom prst="rect">
            <a:avLst/>
          </a:prstGeom>
        </p:spPr>
      </p:pic>
    </p:spTree>
    <p:extLst>
      <p:ext uri="{BB962C8B-B14F-4D97-AF65-F5344CB8AC3E}">
        <p14:creationId xmlns:p14="http://schemas.microsoft.com/office/powerpoint/2010/main" val="287442576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a:extLst>
              <a:ext uri="{FF2B5EF4-FFF2-40B4-BE49-F238E27FC236}">
                <a16:creationId xmlns:a16="http://schemas.microsoft.com/office/drawing/2014/main" id="{1FAA4C65-25BA-F3C9-78EA-EC3AC523B677}"/>
              </a:ext>
            </a:extLst>
          </p:cNvPr>
          <p:cNvGraphicFramePr/>
          <p:nvPr>
            <p:extLst>
              <p:ext uri="{D42A27DB-BD31-4B8C-83A1-F6EECF244321}">
                <p14:modId xmlns:p14="http://schemas.microsoft.com/office/powerpoint/2010/main" val="3417705790"/>
              </p:ext>
            </p:extLst>
          </p:nvPr>
        </p:nvGraphicFramePr>
        <p:xfrm>
          <a:off x="278295" y="1168952"/>
          <a:ext cx="11549270" cy="504825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67343661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t>Προαπαιτούμενα</a:t>
            </a:r>
            <a:endParaRPr lang="en-US" dirty="0"/>
          </a:p>
        </p:txBody>
      </p:sp>
      <p:sp>
        <p:nvSpPr>
          <p:cNvPr id="3" name="Content Placeholder 2"/>
          <p:cNvSpPr>
            <a:spLocks noGrp="1"/>
          </p:cNvSpPr>
          <p:nvPr>
            <p:ph idx="1"/>
          </p:nvPr>
        </p:nvSpPr>
        <p:spPr/>
        <p:txBody>
          <a:bodyPr/>
          <a:lstStyle/>
          <a:p>
            <a:r>
              <a:rPr lang="el-GR" dirty="0"/>
              <a:t>Γνώσεις Εκρηκτικών Υλών-Π/Χ</a:t>
            </a:r>
            <a:r>
              <a:rPr lang="en-US" dirty="0"/>
              <a:t>-</a:t>
            </a:r>
            <a:r>
              <a:rPr lang="el-GR" dirty="0"/>
              <a:t>Π-Σ</a:t>
            </a:r>
          </a:p>
          <a:p>
            <a:r>
              <a:rPr lang="el-GR" dirty="0"/>
              <a:t>Γνώσεις Βλητικής </a:t>
            </a:r>
            <a:endParaRPr lang="en-US" dirty="0"/>
          </a:p>
        </p:txBody>
      </p:sp>
      <p:pic>
        <p:nvPicPr>
          <p:cNvPr id="4" name="Content Placeholder 6" descr="ball_powders_propellant.png"/>
          <p:cNvPicPr>
            <a:picLocks noChangeAspect="1"/>
          </p:cNvPicPr>
          <p:nvPr/>
        </p:nvPicPr>
        <p:blipFill rotWithShape="1">
          <a:blip r:embed="rId2">
            <a:extLst>
              <a:ext uri="{28A0092B-C50C-407E-A947-70E740481C1C}">
                <a14:useLocalDpi xmlns:a14="http://schemas.microsoft.com/office/drawing/2010/main" val="0"/>
              </a:ext>
            </a:extLst>
          </a:blip>
          <a:srcRect l="1869" r="1869"/>
          <a:stretch/>
        </p:blipFill>
        <p:spPr>
          <a:xfrm>
            <a:off x="2349500" y="2836863"/>
            <a:ext cx="3371786" cy="3860800"/>
          </a:xfrm>
          <a:prstGeom prst="rect">
            <a:avLst/>
          </a:prstGeom>
        </p:spPr>
      </p:pic>
      <p:pic>
        <p:nvPicPr>
          <p:cNvPr id="5" name="Content Placeholder 6" descr="41uYkmytncL._SX341_BO1,204,203,200_.jpg"/>
          <p:cNvPicPr>
            <a:picLocks noChangeAspect="1"/>
          </p:cNvPicPr>
          <p:nvPr/>
        </p:nvPicPr>
        <p:blipFill rotWithShape="1">
          <a:blip r:embed="rId3">
            <a:extLst>
              <a:ext uri="{28A0092B-C50C-407E-A947-70E740481C1C}">
                <a14:useLocalDpi xmlns:a14="http://schemas.microsoft.com/office/drawing/2010/main" val="0"/>
              </a:ext>
            </a:extLst>
          </a:blip>
          <a:srcRect l="-211" r="332"/>
          <a:stretch/>
        </p:blipFill>
        <p:spPr>
          <a:xfrm>
            <a:off x="7437520" y="2362201"/>
            <a:ext cx="2976481" cy="4335463"/>
          </a:xfrm>
          <a:prstGeom prst="rect">
            <a:avLst/>
          </a:prstGeom>
        </p:spPr>
      </p:pic>
    </p:spTree>
    <p:extLst>
      <p:ext uri="{BB962C8B-B14F-4D97-AF65-F5344CB8AC3E}">
        <p14:creationId xmlns:p14="http://schemas.microsoft.com/office/powerpoint/2010/main" val="10142198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t>Βιβλιογραφία-Πηγές</a:t>
            </a:r>
            <a:endParaRPr lang="en-US" dirty="0"/>
          </a:p>
        </p:txBody>
      </p:sp>
      <p:pic>
        <p:nvPicPr>
          <p:cNvPr id="4" name="Content Placeholder 3"/>
          <p:cNvPicPr>
            <a:picLocks noGrp="1" noChangeAspect="1"/>
          </p:cNvPicPr>
          <p:nvPr>
            <p:ph idx="1"/>
          </p:nvPr>
        </p:nvPicPr>
        <p:blipFill rotWithShape="1">
          <a:blip r:embed="rId2"/>
          <a:srcRect l="-591" r="-591"/>
          <a:stretch/>
        </p:blipFill>
        <p:spPr>
          <a:xfrm>
            <a:off x="1981200" y="1397000"/>
            <a:ext cx="1569294" cy="2565400"/>
          </a:xfrm>
        </p:spPr>
      </p:pic>
      <p:pic>
        <p:nvPicPr>
          <p:cNvPr id="5" name="Content Placeholder 5"/>
          <p:cNvPicPr>
            <a:picLocks noChangeAspect="1"/>
          </p:cNvPicPr>
          <p:nvPr/>
        </p:nvPicPr>
        <p:blipFill rotWithShape="1">
          <a:blip r:embed="rId3"/>
          <a:srcRect l="-486" r="-88"/>
          <a:stretch/>
        </p:blipFill>
        <p:spPr>
          <a:xfrm>
            <a:off x="8529144" y="4152900"/>
            <a:ext cx="1699174" cy="2463800"/>
          </a:xfrm>
          <a:prstGeom prst="rect">
            <a:avLst/>
          </a:prstGeom>
        </p:spPr>
      </p:pic>
      <p:pic>
        <p:nvPicPr>
          <p:cNvPr id="6" name="Content Placeholder 3"/>
          <p:cNvPicPr>
            <a:picLocks noChangeAspect="1"/>
          </p:cNvPicPr>
          <p:nvPr/>
        </p:nvPicPr>
        <p:blipFill rotWithShape="1">
          <a:blip r:embed="rId4"/>
          <a:srcRect l="-1223" r="104"/>
          <a:stretch/>
        </p:blipFill>
        <p:spPr>
          <a:xfrm>
            <a:off x="8603126" y="1397000"/>
            <a:ext cx="1607675" cy="2501900"/>
          </a:xfrm>
          <a:prstGeom prst="rect">
            <a:avLst/>
          </a:prstGeom>
        </p:spPr>
      </p:pic>
      <p:pic>
        <p:nvPicPr>
          <p:cNvPr id="3" name="Picture 2"/>
          <p:cNvPicPr>
            <a:picLocks noChangeAspect="1"/>
          </p:cNvPicPr>
          <p:nvPr/>
        </p:nvPicPr>
        <p:blipFill rotWithShape="1">
          <a:blip r:embed="rId5"/>
          <a:srcRect l="5940" r="5882"/>
          <a:stretch/>
        </p:blipFill>
        <p:spPr>
          <a:xfrm>
            <a:off x="4102101" y="1460500"/>
            <a:ext cx="1661459" cy="2438400"/>
          </a:xfrm>
          <a:prstGeom prst="rect">
            <a:avLst/>
          </a:prstGeom>
          <a:ln>
            <a:solidFill>
              <a:srgbClr val="000000"/>
            </a:solidFill>
          </a:ln>
        </p:spPr>
      </p:pic>
      <p:pic>
        <p:nvPicPr>
          <p:cNvPr id="7" name="Picture 6"/>
          <p:cNvPicPr>
            <a:picLocks noChangeAspect="1"/>
          </p:cNvPicPr>
          <p:nvPr/>
        </p:nvPicPr>
        <p:blipFill>
          <a:blip r:embed="rId6"/>
          <a:stretch>
            <a:fillRect/>
          </a:stretch>
        </p:blipFill>
        <p:spPr>
          <a:xfrm>
            <a:off x="1981200" y="4152900"/>
            <a:ext cx="1813560" cy="2590800"/>
          </a:xfrm>
          <a:prstGeom prst="rect">
            <a:avLst/>
          </a:prstGeom>
          <a:ln>
            <a:solidFill>
              <a:srgbClr val="000000"/>
            </a:solidFill>
          </a:ln>
        </p:spPr>
      </p:pic>
      <p:pic>
        <p:nvPicPr>
          <p:cNvPr id="9" name="Picture 8"/>
          <p:cNvPicPr>
            <a:picLocks noChangeAspect="1"/>
          </p:cNvPicPr>
          <p:nvPr/>
        </p:nvPicPr>
        <p:blipFill>
          <a:blip r:embed="rId7"/>
          <a:stretch>
            <a:fillRect/>
          </a:stretch>
        </p:blipFill>
        <p:spPr>
          <a:xfrm>
            <a:off x="4102100" y="4152900"/>
            <a:ext cx="1720520" cy="2552700"/>
          </a:xfrm>
          <a:prstGeom prst="rect">
            <a:avLst/>
          </a:prstGeom>
        </p:spPr>
      </p:pic>
      <p:pic>
        <p:nvPicPr>
          <p:cNvPr id="11" name="Picture 10"/>
          <p:cNvPicPr>
            <a:picLocks noChangeAspect="1"/>
          </p:cNvPicPr>
          <p:nvPr/>
        </p:nvPicPr>
        <p:blipFill>
          <a:blip r:embed="rId8"/>
          <a:stretch>
            <a:fillRect/>
          </a:stretch>
        </p:blipFill>
        <p:spPr>
          <a:xfrm>
            <a:off x="6330684" y="4152901"/>
            <a:ext cx="1693540" cy="2552701"/>
          </a:xfrm>
          <a:prstGeom prst="rect">
            <a:avLst/>
          </a:prstGeom>
        </p:spPr>
      </p:pic>
      <p:pic>
        <p:nvPicPr>
          <p:cNvPr id="13" name="Picture 12" descr="5188h8kAvfL._SX384_BO1,204,203,200_.jp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381483" y="1417638"/>
            <a:ext cx="1886218" cy="2438400"/>
          </a:xfrm>
          <a:prstGeom prst="rect">
            <a:avLst/>
          </a:prstGeom>
        </p:spPr>
      </p:pic>
    </p:spTree>
    <p:extLst>
      <p:ext uri="{BB962C8B-B14F-4D97-AF65-F5344CB8AC3E}">
        <p14:creationId xmlns:p14="http://schemas.microsoft.com/office/powerpoint/2010/main" val="281742688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KEEP CALM this is the END OF MY LECTURE Poster | eline | Keep Calm-o-Matic">
            <a:extLst>
              <a:ext uri="{FF2B5EF4-FFF2-40B4-BE49-F238E27FC236}">
                <a16:creationId xmlns:a16="http://schemas.microsoft.com/office/drawing/2014/main" id="{4BE49DC1-2493-1A42-852E-434626F6025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90964" y="857250"/>
            <a:ext cx="4408885"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771675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3951407" y="6127049"/>
            <a:ext cx="6716593" cy="646331"/>
          </a:xfrm>
          <a:prstGeom prst="rect">
            <a:avLst/>
          </a:prstGeom>
          <a:noFill/>
        </p:spPr>
        <p:txBody>
          <a:bodyPr wrap="square" rtlCol="0">
            <a:spAutoFit/>
          </a:bodyPr>
          <a:lstStyle/>
          <a:p>
            <a:r>
              <a:rPr lang="el-GR" sz="1200" i="1" dirty="0"/>
              <a:t>Αντίγραφο σίφωνα εκτόξευσης υγρού πυρός επί βυζαντινού </a:t>
            </a:r>
            <a:r>
              <a:rPr lang="el-GR" sz="1200" i="1" dirty="0" err="1"/>
              <a:t>χελανδίου</a:t>
            </a:r>
            <a:endParaRPr lang="en-US" sz="1200" i="1" dirty="0"/>
          </a:p>
          <a:p>
            <a:pPr algn="ctr"/>
            <a:r>
              <a:rPr lang="el-GR" sz="1200" i="1" dirty="0"/>
              <a:t>Πηγή</a:t>
            </a:r>
            <a:r>
              <a:rPr lang="en-US" sz="1200" i="1" dirty="0"/>
              <a:t>: </a:t>
            </a:r>
            <a:r>
              <a:rPr lang="el-GR" sz="1200" i="1" dirty="0"/>
              <a:t> Διεύθυνση Ιστορίας Στρατού- Στρατιωτική Οργάνωση και Πολεμική Τέχνη της Βυζαντινής Αυτοκρατορίας</a:t>
            </a:r>
            <a:endParaRPr lang="en-US" sz="1200" i="1" dirty="0"/>
          </a:p>
        </p:txBody>
      </p:sp>
      <p:pic>
        <p:nvPicPr>
          <p:cNvPr id="3" name="Picture 2">
            <a:extLst>
              <a:ext uri="{FF2B5EF4-FFF2-40B4-BE49-F238E27FC236}">
                <a16:creationId xmlns:a16="http://schemas.microsoft.com/office/drawing/2014/main" id="{0D2F498D-D5FF-2C92-7437-2023C44F10F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1407" y="2467600"/>
            <a:ext cx="6185169" cy="3469520"/>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Τα πάντα ρει news&quot;: Πυρ Το «Ελληνικό">
            <a:extLst>
              <a:ext uri="{FF2B5EF4-FFF2-40B4-BE49-F238E27FC236}">
                <a16:creationId xmlns:a16="http://schemas.microsoft.com/office/drawing/2014/main" id="{A5792610-DB0B-92D4-52A8-120E31F63750}"/>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0991" y="2277671"/>
            <a:ext cx="3940416" cy="4525963"/>
          </a:xfrm>
          <a:prstGeom prst="rect">
            <a:avLst/>
          </a:prstGeom>
          <a:noFill/>
          <a:extLst>
            <a:ext uri="{909E8E84-426E-40DD-AFC4-6F175D3DCCD1}">
              <a14:hiddenFill xmlns:a14="http://schemas.microsoft.com/office/drawing/2010/main">
                <a:solidFill>
                  <a:srgbClr val="FFFFFF"/>
                </a:solidFill>
              </a14:hiddenFill>
            </a:ext>
          </a:extLst>
        </p:spPr>
      </p:pic>
      <p:sp>
        <p:nvSpPr>
          <p:cNvPr id="4" name="Title 3">
            <a:extLst>
              <a:ext uri="{FF2B5EF4-FFF2-40B4-BE49-F238E27FC236}">
                <a16:creationId xmlns:a16="http://schemas.microsoft.com/office/drawing/2014/main" id="{E597B532-DFF4-2B67-D2C1-603223A7330F}"/>
              </a:ext>
            </a:extLst>
          </p:cNvPr>
          <p:cNvSpPr>
            <a:spLocks noGrp="1"/>
          </p:cNvSpPr>
          <p:nvPr>
            <p:ph type="title"/>
          </p:nvPr>
        </p:nvSpPr>
        <p:spPr/>
        <p:txBody>
          <a:bodyPr/>
          <a:lstStyle/>
          <a:p>
            <a:r>
              <a:rPr lang="el-GR" dirty="0"/>
              <a:t>1. Ιστορική Εξέλιξη</a:t>
            </a:r>
            <a:br>
              <a:rPr lang="el-GR" dirty="0"/>
            </a:br>
            <a:r>
              <a:rPr lang="el-GR" sz="3100" dirty="0"/>
              <a:t>Βυζάντιο</a:t>
            </a:r>
            <a:endParaRPr lang="en-GR" dirty="0"/>
          </a:p>
        </p:txBody>
      </p:sp>
      <p:pic>
        <p:nvPicPr>
          <p:cNvPr id="5" name="Picture 4">
            <a:extLst>
              <a:ext uri="{FF2B5EF4-FFF2-40B4-BE49-F238E27FC236}">
                <a16:creationId xmlns:a16="http://schemas.microsoft.com/office/drawing/2014/main" id="{485A92F8-1958-EC4D-C186-50FB7FE08A6A}"/>
              </a:ext>
            </a:extLst>
          </p:cNvPr>
          <p:cNvPicPr>
            <a:picLocks noChangeAspect="1"/>
          </p:cNvPicPr>
          <p:nvPr/>
        </p:nvPicPr>
        <p:blipFill>
          <a:blip r:embed="rId4"/>
          <a:stretch>
            <a:fillRect/>
          </a:stretch>
        </p:blipFill>
        <p:spPr>
          <a:xfrm>
            <a:off x="9872920" y="0"/>
            <a:ext cx="2319080" cy="4202360"/>
          </a:xfrm>
          <a:prstGeom prst="rect">
            <a:avLst/>
          </a:prstGeom>
        </p:spPr>
      </p:pic>
    </p:spTree>
    <p:extLst>
      <p:ext uri="{BB962C8B-B14F-4D97-AF65-F5344CB8AC3E}">
        <p14:creationId xmlns:p14="http://schemas.microsoft.com/office/powerpoint/2010/main" val="265340629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5AE8C4-AA99-5840-82BF-A76E86E41998}"/>
              </a:ext>
            </a:extLst>
          </p:cNvPr>
          <p:cNvSpPr>
            <a:spLocks noGrp="1"/>
          </p:cNvSpPr>
          <p:nvPr>
            <p:ph type="title"/>
          </p:nvPr>
        </p:nvSpPr>
        <p:spPr/>
        <p:txBody>
          <a:bodyPr>
            <a:normAutofit/>
          </a:bodyPr>
          <a:lstStyle/>
          <a:p>
            <a:pPr algn="l"/>
            <a:r>
              <a:rPr lang="el-GR" dirty="0"/>
              <a:t>1. Ιστορική Εξέλιξη</a:t>
            </a:r>
            <a:br>
              <a:rPr lang="el-GR" dirty="0"/>
            </a:br>
            <a:r>
              <a:rPr lang="el-GR" sz="3100" dirty="0"/>
              <a:t>Βρεφική ηλικία </a:t>
            </a:r>
            <a:endParaRPr lang="en-GR" dirty="0"/>
          </a:p>
        </p:txBody>
      </p:sp>
      <p:sp>
        <p:nvSpPr>
          <p:cNvPr id="8" name="Content Placeholder 7">
            <a:extLst>
              <a:ext uri="{FF2B5EF4-FFF2-40B4-BE49-F238E27FC236}">
                <a16:creationId xmlns:a16="http://schemas.microsoft.com/office/drawing/2014/main" id="{337ACFBA-6D0E-5E46-B6FB-4B7BA56709F6}"/>
              </a:ext>
            </a:extLst>
          </p:cNvPr>
          <p:cNvSpPr>
            <a:spLocks noGrp="1"/>
          </p:cNvSpPr>
          <p:nvPr>
            <p:ph sz="half" idx="1"/>
          </p:nvPr>
        </p:nvSpPr>
        <p:spPr>
          <a:xfrm>
            <a:off x="838199" y="1937159"/>
            <a:ext cx="5170309" cy="4135997"/>
          </a:xfrm>
        </p:spPr>
        <p:txBody>
          <a:bodyPr>
            <a:normAutofit/>
          </a:bodyPr>
          <a:lstStyle/>
          <a:p>
            <a:pPr algn="just"/>
            <a:r>
              <a:rPr lang="en-US" sz="1800" dirty="0"/>
              <a:t>H</a:t>
            </a:r>
            <a:r>
              <a:rPr lang="el-GR" sz="1800" dirty="0"/>
              <a:t> πρώτη ιστορικά καταγεγραμμένη ναυτική εμπλοκή κατά την οποία χρησιμοποιήθηκε </a:t>
            </a:r>
            <a:r>
              <a:rPr lang="el-GR" sz="1800" i="1" dirty="0"/>
              <a:t>κανόνι</a:t>
            </a:r>
            <a:r>
              <a:rPr lang="el-GR" sz="1800" dirty="0"/>
              <a:t> επί πολεμικού πλοίου είναι η ναυμαχία του </a:t>
            </a:r>
            <a:r>
              <a:rPr lang="en-US" sz="1800" dirty="0" err="1"/>
              <a:t>Arnemuiden</a:t>
            </a:r>
            <a:r>
              <a:rPr lang="el-GR" sz="1800" dirty="0"/>
              <a:t> μεταξύ Αγγλίας και Γαλλίας, το 1338</a:t>
            </a:r>
            <a:r>
              <a:rPr lang="en-US" sz="1800" dirty="0"/>
              <a:t>,</a:t>
            </a:r>
            <a:r>
              <a:rPr lang="el-GR" sz="1800" dirty="0"/>
              <a:t> όπου το </a:t>
            </a:r>
            <a:r>
              <a:rPr lang="en-US" sz="1800" dirty="0"/>
              <a:t>HMS Christopher</a:t>
            </a:r>
            <a:r>
              <a:rPr lang="el-GR" sz="1800" dirty="0"/>
              <a:t> έφερε 3 κανόνια και ένα πυροβόλο χειρός. </a:t>
            </a:r>
          </a:p>
          <a:p>
            <a:pPr algn="just"/>
            <a:r>
              <a:rPr lang="el-GR" sz="1800" dirty="0"/>
              <a:t>Μέχρι τις αρχές του 15</a:t>
            </a:r>
            <a:r>
              <a:rPr lang="el-GR" sz="1800" baseline="30000" dirty="0"/>
              <a:t>ου</a:t>
            </a:r>
            <a:r>
              <a:rPr lang="el-GR" sz="1800" dirty="0"/>
              <a:t> αιώνα τα περισσότερα πολεμικά πλοία είχαν εγκαταστήσει ένα κανόνι στην πλώρη κι ένα στην πρύμνη, κυρίως για βομβαρδισμό ναυτικών φρουρίων, </a:t>
            </a:r>
          </a:p>
          <a:p>
            <a:pPr algn="just"/>
            <a:r>
              <a:rPr lang="el-GR" sz="1800" dirty="0"/>
              <a:t>Μέχρι το 1450, μικρότερα κανόνια ξεκίνησαν να χρησιμοποιούνται και στις πλευρές των πλοίων για χρήση κατά εχθρικών πλοίων προ του ρεσάλτου. </a:t>
            </a:r>
            <a:r>
              <a:rPr lang="en-GR" sz="1800" dirty="0"/>
              <a:t> </a:t>
            </a:r>
          </a:p>
        </p:txBody>
      </p:sp>
      <p:pic>
        <p:nvPicPr>
          <p:cNvPr id="9" name="Content Placeholder 6">
            <a:extLst>
              <a:ext uri="{FF2B5EF4-FFF2-40B4-BE49-F238E27FC236}">
                <a16:creationId xmlns:a16="http://schemas.microsoft.com/office/drawing/2014/main" id="{04D7BE51-1120-CC46-B033-17173E427ADC}"/>
              </a:ext>
            </a:extLst>
          </p:cNvPr>
          <p:cNvPicPr>
            <a:picLocks noGrp="1" noChangeAspect="1"/>
          </p:cNvPicPr>
          <p:nvPr>
            <p:ph sz="half" idx="2"/>
          </p:nvPr>
        </p:nvPicPr>
        <p:blipFill>
          <a:blip r:embed="rId2"/>
          <a:stretch>
            <a:fillRect/>
          </a:stretch>
        </p:blipFill>
        <p:spPr>
          <a:xfrm>
            <a:off x="6266616" y="1874358"/>
            <a:ext cx="3529032" cy="3196978"/>
          </a:xfrm>
        </p:spPr>
      </p:pic>
      <p:sp>
        <p:nvSpPr>
          <p:cNvPr id="10" name="Rectangle 9">
            <a:extLst>
              <a:ext uri="{FF2B5EF4-FFF2-40B4-BE49-F238E27FC236}">
                <a16:creationId xmlns:a16="http://schemas.microsoft.com/office/drawing/2014/main" id="{3B188184-54AE-E94E-8518-926078D46BEF}"/>
              </a:ext>
            </a:extLst>
          </p:cNvPr>
          <p:cNvSpPr/>
          <p:nvPr/>
        </p:nvSpPr>
        <p:spPr>
          <a:xfrm>
            <a:off x="1981200" y="6202710"/>
            <a:ext cx="8229600" cy="276999"/>
          </a:xfrm>
          <a:prstGeom prst="rect">
            <a:avLst/>
          </a:prstGeom>
        </p:spPr>
        <p:txBody>
          <a:bodyPr wrap="square">
            <a:spAutoFit/>
          </a:bodyPr>
          <a:lstStyle/>
          <a:p>
            <a:r>
              <a:rPr lang="el-GR" sz="1200" dirty="0" err="1">
                <a:ea typeface="MS Mincho" panose="02020609040205080304" pitchFamily="49" charset="-128"/>
              </a:rPr>
              <a:t>Βλ</a:t>
            </a:r>
            <a:r>
              <a:rPr lang="en-US" sz="1200" dirty="0">
                <a:ea typeface="MS Mincho" panose="02020609040205080304" pitchFamily="49" charset="-128"/>
              </a:rPr>
              <a:t>. </a:t>
            </a:r>
            <a:r>
              <a:rPr lang="en-US" sz="1200" dirty="0" err="1">
                <a:ea typeface="MS Mincho" panose="02020609040205080304" pitchFamily="49" charset="-128"/>
              </a:rPr>
              <a:t>Castex</a:t>
            </a:r>
            <a:r>
              <a:rPr lang="en-US" sz="1200" dirty="0">
                <a:ea typeface="MS Mincho" panose="02020609040205080304" pitchFamily="49" charset="-128"/>
              </a:rPr>
              <a:t>, J.-C. (2004). </a:t>
            </a:r>
            <a:r>
              <a:rPr lang="en-US" sz="1200" i="1" dirty="0">
                <a:ea typeface="MS Mincho" panose="02020609040205080304" pitchFamily="49" charset="-128"/>
              </a:rPr>
              <a:t>"</a:t>
            </a:r>
            <a:r>
              <a:rPr lang="en-US" sz="1200" i="1" dirty="0" err="1">
                <a:ea typeface="MS Mincho" panose="02020609040205080304" pitchFamily="49" charset="-128"/>
              </a:rPr>
              <a:t>Dictionnaire</a:t>
            </a:r>
            <a:r>
              <a:rPr lang="en-US" sz="1200" i="1" dirty="0">
                <a:ea typeface="MS Mincho" panose="02020609040205080304" pitchFamily="49" charset="-128"/>
              </a:rPr>
              <a:t> des </a:t>
            </a:r>
            <a:r>
              <a:rPr lang="en-US" sz="1200" i="1" dirty="0" err="1">
                <a:ea typeface="MS Mincho" panose="02020609040205080304" pitchFamily="49" charset="-128"/>
              </a:rPr>
              <a:t>batailles</a:t>
            </a:r>
            <a:r>
              <a:rPr lang="en-US" sz="1200" i="1" dirty="0">
                <a:ea typeface="MS Mincho" panose="02020609040205080304" pitchFamily="49" charset="-128"/>
              </a:rPr>
              <a:t> </a:t>
            </a:r>
            <a:r>
              <a:rPr lang="en-US" sz="1200" i="1" dirty="0" err="1">
                <a:ea typeface="MS Mincho" panose="02020609040205080304" pitchFamily="49" charset="-128"/>
              </a:rPr>
              <a:t>navales</a:t>
            </a:r>
            <a:r>
              <a:rPr lang="en-US" sz="1200" i="1" dirty="0">
                <a:ea typeface="MS Mincho" panose="02020609040205080304" pitchFamily="49" charset="-128"/>
              </a:rPr>
              <a:t> </a:t>
            </a:r>
            <a:r>
              <a:rPr lang="en-US" sz="1200" i="1" dirty="0" err="1">
                <a:ea typeface="MS Mincho" panose="02020609040205080304" pitchFamily="49" charset="-128"/>
              </a:rPr>
              <a:t>franco</a:t>
            </a:r>
            <a:r>
              <a:rPr lang="en-US" sz="1200" i="1" dirty="0">
                <a:ea typeface="MS Mincho" panose="02020609040205080304" pitchFamily="49" charset="-128"/>
              </a:rPr>
              <a:t>-anglaises".</a:t>
            </a:r>
            <a:r>
              <a:rPr lang="en-US" sz="1200" dirty="0">
                <a:ea typeface="MS Mincho" panose="02020609040205080304" pitchFamily="49" charset="-128"/>
              </a:rPr>
              <a:t> Quebec City</a:t>
            </a:r>
            <a:r>
              <a:rPr lang="el-GR" sz="1200" dirty="0">
                <a:ea typeface="MS Mincho" panose="02020609040205080304" pitchFamily="49" charset="-128"/>
              </a:rPr>
              <a:t>, </a:t>
            </a:r>
            <a:r>
              <a:rPr lang="en-US" sz="1200" dirty="0">
                <a:ea typeface="MS Mincho" panose="02020609040205080304" pitchFamily="49" charset="-128"/>
              </a:rPr>
              <a:t>Canada</a:t>
            </a:r>
            <a:r>
              <a:rPr lang="el-GR" sz="1200" dirty="0">
                <a:ea typeface="MS Mincho" panose="02020609040205080304" pitchFamily="49" charset="-128"/>
              </a:rPr>
              <a:t>: </a:t>
            </a:r>
            <a:r>
              <a:rPr lang="en-US" sz="1200" dirty="0">
                <a:ea typeface="MS Mincho" panose="02020609040205080304" pitchFamily="49" charset="-128"/>
              </a:rPr>
              <a:t>Presses de l</a:t>
            </a:r>
            <a:r>
              <a:rPr lang="el-GR" sz="1200" dirty="0">
                <a:ea typeface="MS Mincho" panose="02020609040205080304" pitchFamily="49" charset="-128"/>
              </a:rPr>
              <a:t>'</a:t>
            </a:r>
            <a:r>
              <a:rPr lang="en-US" sz="1200" dirty="0" err="1">
                <a:ea typeface="MS Mincho" panose="02020609040205080304" pitchFamily="49" charset="-128"/>
              </a:rPr>
              <a:t>Universit</a:t>
            </a:r>
            <a:r>
              <a:rPr lang="el-GR" sz="1200" dirty="0" err="1">
                <a:ea typeface="MS Mincho" panose="02020609040205080304" pitchFamily="49" charset="-128"/>
              </a:rPr>
              <a:t>é</a:t>
            </a:r>
            <a:r>
              <a:rPr lang="el-GR" sz="1200" dirty="0">
                <a:ea typeface="MS Mincho" panose="02020609040205080304" pitchFamily="49" charset="-128"/>
              </a:rPr>
              <a:t> </a:t>
            </a:r>
            <a:r>
              <a:rPr lang="en-US" sz="1200" dirty="0">
                <a:ea typeface="MS Mincho" panose="02020609040205080304" pitchFamily="49" charset="-128"/>
              </a:rPr>
              <a:t>Laval</a:t>
            </a:r>
            <a:r>
              <a:rPr lang="en-GR" sz="1200" dirty="0"/>
              <a:t> </a:t>
            </a:r>
          </a:p>
        </p:txBody>
      </p:sp>
      <p:sp>
        <p:nvSpPr>
          <p:cNvPr id="11" name="Rectangle 10">
            <a:extLst>
              <a:ext uri="{FF2B5EF4-FFF2-40B4-BE49-F238E27FC236}">
                <a16:creationId xmlns:a16="http://schemas.microsoft.com/office/drawing/2014/main" id="{98099F69-16DA-0444-9EA9-EAEE32C6D6B8}"/>
              </a:ext>
            </a:extLst>
          </p:cNvPr>
          <p:cNvSpPr/>
          <p:nvPr/>
        </p:nvSpPr>
        <p:spPr>
          <a:xfrm>
            <a:off x="6183492" y="5114845"/>
            <a:ext cx="4038600" cy="461665"/>
          </a:xfrm>
          <a:prstGeom prst="rect">
            <a:avLst/>
          </a:prstGeom>
        </p:spPr>
        <p:txBody>
          <a:bodyPr wrap="square">
            <a:spAutoFit/>
          </a:bodyPr>
          <a:lstStyle/>
          <a:p>
            <a:r>
              <a:rPr lang="el-GR" sz="1200" i="1" dirty="0">
                <a:latin typeface="Arial" panose="020B0604020202020204" pitchFamily="34" charset="0"/>
                <a:ea typeface="MS Mincho" panose="02020609040205080304" pitchFamily="49" charset="-128"/>
              </a:rPr>
              <a:t>Εικαστική</a:t>
            </a:r>
            <a:r>
              <a:rPr lang="el-GR" sz="1200" i="1" dirty="0">
                <a:latin typeface="Arial" panose="020B0604020202020204" pitchFamily="34" charset="0"/>
                <a:ea typeface="MS Mincho" panose="02020609040205080304" pitchFamily="49" charset="-128"/>
                <a:cs typeface="Arial" panose="020B0604020202020204" pitchFamily="34" charset="0"/>
              </a:rPr>
              <a:t> απεικόνιση της ναυμαχίας του </a:t>
            </a:r>
            <a:r>
              <a:rPr lang="en-US" sz="1200" i="1" dirty="0" err="1">
                <a:latin typeface="Arial" panose="020B0604020202020204" pitchFamily="34" charset="0"/>
                <a:ea typeface="MS Mincho" panose="02020609040205080304" pitchFamily="49" charset="-128"/>
                <a:cs typeface="Arial" panose="020B0604020202020204" pitchFamily="34" charset="0"/>
              </a:rPr>
              <a:t>Arnemuiden</a:t>
            </a:r>
            <a:r>
              <a:rPr lang="en-US" sz="1200" i="1" dirty="0">
                <a:latin typeface="Arial" panose="020B0604020202020204" pitchFamily="34" charset="0"/>
                <a:ea typeface="MS Mincho" panose="02020609040205080304" pitchFamily="49" charset="-128"/>
                <a:cs typeface="Arial" panose="020B0604020202020204" pitchFamily="34" charset="0"/>
              </a:rPr>
              <a:t>, </a:t>
            </a:r>
            <a:r>
              <a:rPr lang="el-GR" sz="1200" i="1" dirty="0">
                <a:latin typeface="Arial" panose="020B0604020202020204" pitchFamily="34" charset="0"/>
                <a:ea typeface="MS Mincho" panose="02020609040205080304" pitchFamily="49" charset="-128"/>
                <a:cs typeface="Arial" panose="020B0604020202020204" pitchFamily="34" charset="0"/>
              </a:rPr>
              <a:t>πίνακας του </a:t>
            </a:r>
            <a:r>
              <a:rPr lang="en-GB" sz="1200" i="1" dirty="0">
                <a:latin typeface="Arial" panose="020B0604020202020204" pitchFamily="34" charset="0"/>
                <a:cs typeface="Arial" panose="020B0604020202020204" pitchFamily="34" charset="0"/>
              </a:rPr>
              <a:t>Jean de </a:t>
            </a:r>
            <a:r>
              <a:rPr lang="en-GB" sz="1200" i="1" dirty="0" err="1">
                <a:latin typeface="Arial" panose="020B0604020202020204" pitchFamily="34" charset="0"/>
                <a:cs typeface="Arial" panose="020B0604020202020204" pitchFamily="34" charset="0"/>
              </a:rPr>
              <a:t>Froissar</a:t>
            </a:r>
            <a:endParaRPr lang="en-GR" sz="1200" i="1" dirty="0">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42236E7F-8D6B-121B-8933-51C5832A1B5F}"/>
              </a:ext>
            </a:extLst>
          </p:cNvPr>
          <p:cNvPicPr>
            <a:picLocks noChangeAspect="1"/>
          </p:cNvPicPr>
          <p:nvPr/>
        </p:nvPicPr>
        <p:blipFill>
          <a:blip r:embed="rId3"/>
          <a:stretch>
            <a:fillRect/>
          </a:stretch>
        </p:blipFill>
        <p:spPr>
          <a:xfrm>
            <a:off x="9872920" y="0"/>
            <a:ext cx="2319080" cy="4202360"/>
          </a:xfrm>
          <a:prstGeom prst="rect">
            <a:avLst/>
          </a:prstGeom>
        </p:spPr>
      </p:pic>
    </p:spTree>
    <p:extLst>
      <p:ext uri="{BB962C8B-B14F-4D97-AF65-F5344CB8AC3E}">
        <p14:creationId xmlns:p14="http://schemas.microsoft.com/office/powerpoint/2010/main" val="326294826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2">
            <a:extLst>
              <a:ext uri="{FF2B5EF4-FFF2-40B4-BE49-F238E27FC236}">
                <a16:creationId xmlns:a16="http://schemas.microsoft.com/office/drawing/2014/main" id="{BDDD3C52-3C2E-6D55-57DC-5FE1A1D6DBF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76526" b="68701"/>
          <a:stretch/>
        </p:blipFill>
        <p:spPr bwMode="auto">
          <a:xfrm>
            <a:off x="0" y="-1"/>
            <a:ext cx="12192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2B5AE8C4-AA99-5840-82BF-A76E86E41998}"/>
              </a:ext>
            </a:extLst>
          </p:cNvPr>
          <p:cNvSpPr>
            <a:spLocks noGrp="1"/>
          </p:cNvSpPr>
          <p:nvPr>
            <p:ph type="title"/>
          </p:nvPr>
        </p:nvSpPr>
        <p:spPr/>
        <p:txBody>
          <a:bodyPr>
            <a:normAutofit/>
          </a:bodyPr>
          <a:lstStyle/>
          <a:p>
            <a:pPr algn="l"/>
            <a:r>
              <a:rPr lang="el-GR" dirty="0"/>
              <a:t>1. Ιστορική Εξέλιξη</a:t>
            </a:r>
            <a:br>
              <a:rPr lang="el-GR" dirty="0"/>
            </a:br>
            <a:r>
              <a:rPr lang="el-GR" sz="3100" dirty="0"/>
              <a:t>Βρεφική ηλικία</a:t>
            </a:r>
            <a:r>
              <a:rPr lang="el-GR" sz="2000" dirty="0"/>
              <a:t> (</a:t>
            </a:r>
            <a:r>
              <a:rPr lang="en-US" sz="2000" dirty="0"/>
              <a:t>contd.</a:t>
            </a:r>
            <a:r>
              <a:rPr lang="el-GR" sz="2000" dirty="0"/>
              <a:t>) </a:t>
            </a:r>
            <a:endParaRPr lang="en-GR" dirty="0"/>
          </a:p>
        </p:txBody>
      </p:sp>
      <p:pic>
        <p:nvPicPr>
          <p:cNvPr id="4098" name="Picture 2">
            <a:extLst>
              <a:ext uri="{FF2B5EF4-FFF2-40B4-BE49-F238E27FC236}">
                <a16:creationId xmlns:a16="http://schemas.microsoft.com/office/drawing/2014/main" id="{5354B539-91A4-1D81-4BB2-6847D6853729}"/>
              </a:ext>
            </a:extLst>
          </p:cNvPr>
          <p:cNvPicPr>
            <a:picLocks noChangeAspect="1" noChangeArrowheads="1"/>
          </p:cNvPicPr>
          <p:nvPr/>
        </p:nvPicPr>
        <p:blipFill rotWithShape="1">
          <a:blip r:embed="rId2">
            <a:alphaModFix amt="70000"/>
            <a:extLst>
              <a:ext uri="{28A0092B-C50C-407E-A947-70E740481C1C}">
                <a14:useLocalDpi xmlns:a14="http://schemas.microsoft.com/office/drawing/2010/main" val="0"/>
              </a:ext>
            </a:extLst>
          </a:blip>
          <a:srcRect l="14891" r="13420"/>
          <a:stretch/>
        </p:blipFill>
        <p:spPr bwMode="auto">
          <a:xfrm>
            <a:off x="619932" y="3028980"/>
            <a:ext cx="4807193" cy="3771870"/>
          </a:xfrm>
          <a:prstGeom prst="rect">
            <a:avLst/>
          </a:prstGeom>
          <a:noFill/>
          <a:extLst>
            <a:ext uri="{909E8E84-426E-40DD-AFC4-6F175D3DCCD1}">
              <a14:hiddenFill xmlns:a14="http://schemas.microsoft.com/office/drawing/2010/main">
                <a:solidFill>
                  <a:srgbClr val="FFFFFF"/>
                </a:solidFill>
              </a14:hiddenFill>
            </a:ext>
          </a:extLst>
        </p:spPr>
      </p:pic>
      <p:sp>
        <p:nvSpPr>
          <p:cNvPr id="8" name="Content Placeholder 7">
            <a:extLst>
              <a:ext uri="{FF2B5EF4-FFF2-40B4-BE49-F238E27FC236}">
                <a16:creationId xmlns:a16="http://schemas.microsoft.com/office/drawing/2014/main" id="{337ACFBA-6D0E-5E46-B6FB-4B7BA56709F6}"/>
              </a:ext>
            </a:extLst>
          </p:cNvPr>
          <p:cNvSpPr>
            <a:spLocks noGrp="1"/>
          </p:cNvSpPr>
          <p:nvPr>
            <p:ph sz="half" idx="1"/>
          </p:nvPr>
        </p:nvSpPr>
        <p:spPr>
          <a:xfrm>
            <a:off x="619932" y="1937159"/>
            <a:ext cx="5463444" cy="4135997"/>
          </a:xfrm>
        </p:spPr>
        <p:txBody>
          <a:bodyPr>
            <a:normAutofit/>
          </a:bodyPr>
          <a:lstStyle/>
          <a:p>
            <a:pPr algn="just"/>
            <a:r>
              <a:rPr lang="el-GR" sz="2000" dirty="0"/>
              <a:t>Στα τέλη του 15</a:t>
            </a:r>
            <a:r>
              <a:rPr lang="el-GR" sz="2000" baseline="30000" dirty="0"/>
              <a:t>ου</a:t>
            </a:r>
            <a:r>
              <a:rPr lang="el-GR" sz="2000" dirty="0"/>
              <a:t> αιώνα, ο Βασιλιάς Ιωάννης ο Β΄ της Πορτογαλίας εισήγαγε στην ναυπηγική την έννοια του ενισχυμένου καταστρώματος (</a:t>
            </a:r>
            <a:r>
              <a:rPr lang="en-US" sz="2000" dirty="0"/>
              <a:t>reinforced deck</a:t>
            </a:r>
            <a:r>
              <a:rPr lang="el-GR" sz="2000" dirty="0"/>
              <a:t>)</a:t>
            </a:r>
            <a:r>
              <a:rPr lang="en-US" sz="2000" dirty="0"/>
              <a:t>.</a:t>
            </a:r>
          </a:p>
          <a:p>
            <a:pPr algn="just"/>
            <a:r>
              <a:rPr lang="el-GR" sz="2000" dirty="0"/>
              <a:t>Δι’ αυτού, επετράπη η χρήση ισχυρότερων και βαρύτερων κανονιών στις καραβέλες και σηματοδοτώντας την αρχή του πέρατος της «βρεφικής ηλικίας» του ναυτικού πυροβολικού</a:t>
            </a:r>
            <a:endParaRPr lang="en-GR" sz="2000" dirty="0"/>
          </a:p>
        </p:txBody>
      </p:sp>
      <p:pic>
        <p:nvPicPr>
          <p:cNvPr id="4" name="Content Placeholder 12">
            <a:extLst>
              <a:ext uri="{FF2B5EF4-FFF2-40B4-BE49-F238E27FC236}">
                <a16:creationId xmlns:a16="http://schemas.microsoft.com/office/drawing/2014/main" id="{D0788EDE-6A1B-370A-5D05-2D3D498B5A72}"/>
              </a:ext>
            </a:extLst>
          </p:cNvPr>
          <p:cNvPicPr>
            <a:picLocks noChangeAspect="1"/>
          </p:cNvPicPr>
          <p:nvPr/>
        </p:nvPicPr>
        <p:blipFill rotWithShape="1">
          <a:blip r:embed="rId3"/>
          <a:srcRect t="-1" b="27568"/>
          <a:stretch/>
        </p:blipFill>
        <p:spPr>
          <a:xfrm>
            <a:off x="6289460" y="1906087"/>
            <a:ext cx="3483344" cy="3187003"/>
          </a:xfrm>
          <a:prstGeom prst="rect">
            <a:avLst/>
          </a:prstGeom>
        </p:spPr>
      </p:pic>
      <p:pic>
        <p:nvPicPr>
          <p:cNvPr id="6" name="Picture 5">
            <a:extLst>
              <a:ext uri="{FF2B5EF4-FFF2-40B4-BE49-F238E27FC236}">
                <a16:creationId xmlns:a16="http://schemas.microsoft.com/office/drawing/2014/main" id="{5B0C1E79-E007-9740-3027-F09BACB2A349}"/>
              </a:ext>
            </a:extLst>
          </p:cNvPr>
          <p:cNvPicPr>
            <a:picLocks noChangeAspect="1"/>
          </p:cNvPicPr>
          <p:nvPr/>
        </p:nvPicPr>
        <p:blipFill>
          <a:blip r:embed="rId4"/>
          <a:stretch>
            <a:fillRect/>
          </a:stretch>
        </p:blipFill>
        <p:spPr>
          <a:xfrm>
            <a:off x="9872920" y="0"/>
            <a:ext cx="2319080" cy="4202360"/>
          </a:xfrm>
          <a:prstGeom prst="rect">
            <a:avLst/>
          </a:prstGeom>
        </p:spPr>
      </p:pic>
      <p:sp>
        <p:nvSpPr>
          <p:cNvPr id="9" name="Rectangle 8">
            <a:extLst>
              <a:ext uri="{FF2B5EF4-FFF2-40B4-BE49-F238E27FC236}">
                <a16:creationId xmlns:a16="http://schemas.microsoft.com/office/drawing/2014/main" id="{66B95C60-EAC5-2AB5-A1B4-6A7595F2AB99}"/>
              </a:ext>
            </a:extLst>
          </p:cNvPr>
          <p:cNvSpPr/>
          <p:nvPr/>
        </p:nvSpPr>
        <p:spPr>
          <a:xfrm>
            <a:off x="6183492" y="5114845"/>
            <a:ext cx="4038600" cy="276999"/>
          </a:xfrm>
          <a:prstGeom prst="rect">
            <a:avLst/>
          </a:prstGeom>
        </p:spPr>
        <p:txBody>
          <a:bodyPr wrap="square">
            <a:spAutoFit/>
          </a:bodyPr>
          <a:lstStyle/>
          <a:p>
            <a:pPr algn="ctr"/>
            <a:r>
              <a:rPr lang="el-GR" sz="1200" i="1" dirty="0"/>
              <a:t>Ιωάννης ο Β΄ της Πορτογαλίας</a:t>
            </a:r>
            <a:r>
              <a:rPr lang="en-US" sz="1200" i="1" dirty="0"/>
              <a:t> (1455-1495)</a:t>
            </a:r>
            <a:r>
              <a:rPr lang="el-GR" sz="1200" i="1" dirty="0"/>
              <a:t> </a:t>
            </a:r>
            <a:endParaRPr lang="en-GR" sz="1200" i="1" dirty="0"/>
          </a:p>
        </p:txBody>
      </p:sp>
    </p:spTree>
    <p:extLst>
      <p:ext uri="{BB962C8B-B14F-4D97-AF65-F5344CB8AC3E}">
        <p14:creationId xmlns:p14="http://schemas.microsoft.com/office/powerpoint/2010/main" val="322180650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8" name="Picture 4" descr="Prime Video: Master and Commander: The Far Side of the World">
            <a:extLst>
              <a:ext uri="{FF2B5EF4-FFF2-40B4-BE49-F238E27FC236}">
                <a16:creationId xmlns:a16="http://schemas.microsoft.com/office/drawing/2014/main" id="{0B45A3E2-4F23-22C1-44BD-3F6079DCD1E8}"/>
              </a:ext>
            </a:extLst>
          </p:cNvPr>
          <p:cNvPicPr>
            <a:picLocks noChangeAspect="1" noChangeArrowheads="1"/>
          </p:cNvPicPr>
          <p:nvPr/>
        </p:nvPicPr>
        <p:blipFill rotWithShape="1">
          <a:blip r:embed="rId2">
            <a:alphaModFix amt="85000"/>
            <a:extLst>
              <a:ext uri="{28A0092B-C50C-407E-A947-70E740481C1C}">
                <a14:useLocalDpi xmlns:a14="http://schemas.microsoft.com/office/drawing/2010/main" val="0"/>
              </a:ext>
            </a:extLst>
          </a:blip>
          <a:srcRect l="1918" t="2020" r="811"/>
          <a:stretch/>
        </p:blipFill>
        <p:spPr bwMode="auto">
          <a:xfrm>
            <a:off x="0" y="-1"/>
            <a:ext cx="12192000" cy="6907865"/>
          </a:xfrm>
          <a:prstGeom prst="rect">
            <a:avLst/>
          </a:prstGeom>
          <a:noFill/>
          <a:extLst>
            <a:ext uri="{909E8E84-426E-40DD-AFC4-6F175D3DCCD1}">
              <a14:hiddenFill xmlns:a14="http://schemas.microsoft.com/office/drawing/2010/main">
                <a:solidFill>
                  <a:srgbClr val="FFFFFF"/>
                </a:solidFill>
              </a14:hiddenFill>
            </a:ext>
          </a:extLst>
        </p:spPr>
      </p:pic>
      <p:sp>
        <p:nvSpPr>
          <p:cNvPr id="7" name="Title 1">
            <a:extLst>
              <a:ext uri="{FF2B5EF4-FFF2-40B4-BE49-F238E27FC236}">
                <a16:creationId xmlns:a16="http://schemas.microsoft.com/office/drawing/2014/main" id="{E3DB3F6F-1548-6E92-1F7B-8DA6001E3EF9}"/>
              </a:ext>
            </a:extLst>
          </p:cNvPr>
          <p:cNvSpPr>
            <a:spLocks noGrp="1"/>
          </p:cNvSpPr>
          <p:nvPr>
            <p:ph type="title"/>
          </p:nvPr>
        </p:nvSpPr>
        <p:spPr>
          <a:xfrm>
            <a:off x="838200" y="365125"/>
            <a:ext cx="10515600" cy="1325563"/>
          </a:xfrm>
        </p:spPr>
        <p:txBody>
          <a:bodyPr>
            <a:normAutofit/>
          </a:bodyPr>
          <a:lstStyle/>
          <a:p>
            <a:pPr algn="l"/>
            <a:r>
              <a:rPr lang="el-GR" dirty="0">
                <a:solidFill>
                  <a:schemeClr val="bg1"/>
                </a:solidFill>
                <a:effectLst>
                  <a:outerShdw blurRad="50800" dist="38100" dir="2700000" algn="tl" rotWithShape="0">
                    <a:prstClr val="black">
                      <a:alpha val="40000"/>
                    </a:prstClr>
                  </a:outerShdw>
                </a:effectLst>
              </a:rPr>
              <a:t>1. Ιστορική Εξέλιξη</a:t>
            </a:r>
            <a:br>
              <a:rPr lang="el-GR" dirty="0">
                <a:solidFill>
                  <a:schemeClr val="bg1"/>
                </a:solidFill>
                <a:effectLst>
                  <a:outerShdw blurRad="50800" dist="38100" dir="2700000" algn="tl" rotWithShape="0">
                    <a:prstClr val="black">
                      <a:alpha val="40000"/>
                    </a:prstClr>
                  </a:outerShdw>
                </a:effectLst>
              </a:rPr>
            </a:br>
            <a:r>
              <a:rPr lang="el-GR" sz="3100" dirty="0">
                <a:solidFill>
                  <a:schemeClr val="bg1"/>
                </a:solidFill>
                <a:effectLst>
                  <a:outerShdw blurRad="50800" dist="38100" dir="2700000" algn="tl" rotWithShape="0">
                    <a:prstClr val="black">
                      <a:alpha val="40000"/>
                    </a:prstClr>
                  </a:outerShdw>
                </a:effectLst>
              </a:rPr>
              <a:t>Παιδική ηλικία</a:t>
            </a:r>
            <a:r>
              <a:rPr lang="en-US" sz="3100" dirty="0">
                <a:solidFill>
                  <a:schemeClr val="bg1"/>
                </a:solidFill>
                <a:effectLst>
                  <a:outerShdw blurRad="50800" dist="38100" dir="2700000" algn="tl" rotWithShape="0">
                    <a:prstClr val="black">
                      <a:alpha val="40000"/>
                    </a:prstClr>
                  </a:outerShdw>
                </a:effectLst>
              </a:rPr>
              <a:t> (</a:t>
            </a:r>
            <a:r>
              <a:rPr lang="el-GR" sz="3100" dirty="0">
                <a:solidFill>
                  <a:schemeClr val="bg1"/>
                </a:solidFill>
                <a:effectLst>
                  <a:outerShdw blurRad="50800" dist="38100" dir="2700000" algn="tl" rotWithShape="0">
                    <a:prstClr val="black">
                      <a:alpha val="40000"/>
                    </a:prstClr>
                  </a:outerShdw>
                </a:effectLst>
              </a:rPr>
              <a:t>μέσα 16</a:t>
            </a:r>
            <a:r>
              <a:rPr lang="el-GR" sz="3100" baseline="30000" dirty="0">
                <a:solidFill>
                  <a:schemeClr val="bg1"/>
                </a:solidFill>
                <a:effectLst>
                  <a:outerShdw blurRad="50800" dist="38100" dir="2700000" algn="tl" rotWithShape="0">
                    <a:prstClr val="black">
                      <a:alpha val="40000"/>
                    </a:prstClr>
                  </a:outerShdw>
                </a:effectLst>
              </a:rPr>
              <a:t>ου</a:t>
            </a:r>
            <a:r>
              <a:rPr lang="el-GR" sz="3100" dirty="0">
                <a:solidFill>
                  <a:schemeClr val="bg1"/>
                </a:solidFill>
                <a:effectLst>
                  <a:outerShdw blurRad="50800" dist="38100" dir="2700000" algn="tl" rotWithShape="0">
                    <a:prstClr val="black">
                      <a:alpha val="40000"/>
                    </a:prstClr>
                  </a:outerShdw>
                </a:effectLst>
              </a:rPr>
              <a:t>-19</a:t>
            </a:r>
            <a:r>
              <a:rPr lang="el-GR" sz="3100" baseline="30000" dirty="0">
                <a:solidFill>
                  <a:schemeClr val="bg1"/>
                </a:solidFill>
                <a:effectLst>
                  <a:outerShdw blurRad="50800" dist="38100" dir="2700000" algn="tl" rotWithShape="0">
                    <a:prstClr val="black">
                      <a:alpha val="40000"/>
                    </a:prstClr>
                  </a:outerShdw>
                </a:effectLst>
              </a:rPr>
              <a:t>ο</a:t>
            </a:r>
            <a:r>
              <a:rPr lang="el-GR" sz="3100" dirty="0">
                <a:solidFill>
                  <a:schemeClr val="bg1"/>
                </a:solidFill>
                <a:effectLst>
                  <a:outerShdw blurRad="50800" dist="38100" dir="2700000" algn="tl" rotWithShape="0">
                    <a:prstClr val="black">
                      <a:alpha val="40000"/>
                    </a:prstClr>
                  </a:outerShdw>
                </a:effectLst>
              </a:rPr>
              <a:t> αιώνα</a:t>
            </a:r>
            <a:r>
              <a:rPr lang="en-US" sz="3100" dirty="0">
                <a:solidFill>
                  <a:schemeClr val="bg1"/>
                </a:solidFill>
                <a:effectLst>
                  <a:outerShdw blurRad="50800" dist="38100" dir="2700000" algn="tl" rotWithShape="0">
                    <a:prstClr val="black">
                      <a:alpha val="40000"/>
                    </a:prstClr>
                  </a:outerShdw>
                </a:effectLst>
              </a:rPr>
              <a:t>)</a:t>
            </a:r>
            <a:r>
              <a:rPr lang="el-GR" sz="3100" dirty="0">
                <a:solidFill>
                  <a:schemeClr val="bg1"/>
                </a:solidFill>
                <a:effectLst>
                  <a:outerShdw blurRad="50800" dist="38100" dir="2700000" algn="tl" rotWithShape="0">
                    <a:prstClr val="black">
                      <a:alpha val="40000"/>
                    </a:prstClr>
                  </a:outerShdw>
                </a:effectLst>
              </a:rPr>
              <a:t> </a:t>
            </a:r>
            <a:endParaRPr lang="en-GR" dirty="0">
              <a:solidFill>
                <a:schemeClr val="bg1"/>
              </a:solidFill>
              <a:effectLst>
                <a:outerShdw blurRad="50800" dist="38100" dir="2700000" algn="tl" rotWithShape="0">
                  <a:prstClr val="black">
                    <a:alpha val="40000"/>
                  </a:prstClr>
                </a:outerShdw>
              </a:effectLst>
            </a:endParaRPr>
          </a:p>
        </p:txBody>
      </p:sp>
    </p:spTree>
    <p:extLst>
      <p:ext uri="{BB962C8B-B14F-4D97-AF65-F5344CB8AC3E}">
        <p14:creationId xmlns:p14="http://schemas.microsoft.com/office/powerpoint/2010/main" val="53106204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37838</TotalTime>
  <Words>1940</Words>
  <Application>Microsoft Macintosh PowerPoint</Application>
  <PresentationFormat>Widescreen</PresentationFormat>
  <Paragraphs>430</Paragraphs>
  <Slides>57</Slides>
  <Notes>3</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57</vt:i4>
      </vt:variant>
    </vt:vector>
  </HeadingPairs>
  <TitlesOfParts>
    <vt:vector size="62" baseType="lpstr">
      <vt:lpstr>Arial</vt:lpstr>
      <vt:lpstr>Calibri</vt:lpstr>
      <vt:lpstr>Calibri Light</vt:lpstr>
      <vt:lpstr>Courier New</vt:lpstr>
      <vt:lpstr>Office Theme</vt:lpstr>
      <vt:lpstr>ΠΥΡΟΒΟΛΙΚΗ</vt:lpstr>
      <vt:lpstr>ΔΟΜΗ ΜΑΘΗΜΑΤΟΣ</vt:lpstr>
      <vt:lpstr>Περίγραμμα</vt:lpstr>
      <vt:lpstr>Ιστορική εξέλιξη</vt:lpstr>
      <vt:lpstr>1. Ιστορική Εξέλιξη Αρχαιότητα</vt:lpstr>
      <vt:lpstr>1. Ιστορική Εξέλιξη Βυζάντιο</vt:lpstr>
      <vt:lpstr>1. Ιστορική Εξέλιξη Βρεφική ηλικία </vt:lpstr>
      <vt:lpstr>1. Ιστορική Εξέλιξη Βρεφική ηλικία (contd.) </vt:lpstr>
      <vt:lpstr>1. Ιστορική Εξέλιξη Παιδική ηλικία (μέσα 16ου-19ο αιώνα) </vt:lpstr>
      <vt:lpstr>1. Ιστορική Εξέλιξη Παιδική ηλικία (μέσα 16ου-19ο αιώνα) (contd.) </vt:lpstr>
      <vt:lpstr>1. Ιστορική Εξέλιξη Παιδική ηλικία (μέσα 16ου-19ο αιώνα) (contd.) </vt:lpstr>
      <vt:lpstr>PowerPoint Presentation</vt:lpstr>
      <vt:lpstr>1. Ιστορική Εξέλιξη Παιδική ηλικία-Μεταβατική περίοδος</vt:lpstr>
      <vt:lpstr>1. Ιστορική Εξέλιξη Εφηβεία</vt:lpstr>
      <vt:lpstr>1. Ιστορική Εξέλιξη Εφηβεία (contd.)</vt:lpstr>
      <vt:lpstr>Εξέλιξη Αποστάσεων Εμπλοκής Ν. Πυροβολικού (1550-2000)</vt:lpstr>
      <vt:lpstr>Εξέλιξη αποτελεσματικότητας πυρών 1900-1940</vt:lpstr>
      <vt:lpstr>Αναβαθμίσεις</vt:lpstr>
      <vt:lpstr>Naval Gunnery Innovations </vt:lpstr>
      <vt:lpstr>Rifled vs smooth bore</vt:lpstr>
      <vt:lpstr>Generic Tube Wear Chart</vt:lpstr>
      <vt:lpstr>Conventional vs Built up</vt:lpstr>
      <vt:lpstr>PowerPoint Presentation</vt:lpstr>
      <vt:lpstr>PowerPoint Presentation</vt:lpstr>
      <vt:lpstr>Monoblock gun barrels</vt:lpstr>
      <vt:lpstr>PowerPoint Presentation</vt:lpstr>
      <vt:lpstr>PowerPoint Presentation</vt:lpstr>
      <vt:lpstr>PowerPoint Presentation</vt:lpstr>
      <vt:lpstr>Ο εκκενωτής κοίλου (bore evacuator)</vt:lpstr>
      <vt:lpstr>Ο εκκενωτής κοίλου (bore evacuator)</vt:lpstr>
      <vt:lpstr>Το κλείστρο (breech)</vt:lpstr>
      <vt:lpstr>Το κλείστρο (breech)</vt:lpstr>
      <vt:lpstr>Delay Coils</vt:lpstr>
      <vt:lpstr>Σταθμιστήρας</vt:lpstr>
      <vt:lpstr>Rangefinder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Modern rangefinder</vt:lpstr>
      <vt:lpstr> </vt:lpstr>
      <vt:lpstr>PowerPoint Presentation</vt:lpstr>
      <vt:lpstr>Πυροβολικη: επιστημη ή τέχνη</vt:lpstr>
      <vt:lpstr>PowerPoint Presentation</vt:lpstr>
      <vt:lpstr>PowerPoint Presentation</vt:lpstr>
      <vt:lpstr>PowerPoint Presentation</vt:lpstr>
      <vt:lpstr>PowerPoint Presentation</vt:lpstr>
      <vt:lpstr>PowerPoint Presentation</vt:lpstr>
      <vt:lpstr>PowerPoint Presentation</vt:lpstr>
      <vt:lpstr>Προαπαιτούμενα</vt:lpstr>
      <vt:lpstr>Βιβλιογραφία-Πηγές</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Maritime Law</dc:title>
  <dc:subject>Lecture 14: Shipmaster &amp; piracy</dc:subject>
  <dc:creator>C I Menychtas</dc:creator>
  <cp:keywords/>
  <dc:description/>
  <cp:lastModifiedBy>Charalampos Menychtas</cp:lastModifiedBy>
  <cp:revision>626</cp:revision>
  <dcterms:created xsi:type="dcterms:W3CDTF">2023-10-24T12:13:35Z</dcterms:created>
  <dcterms:modified xsi:type="dcterms:W3CDTF">2024-02-07T20:21:46Z</dcterms:modified>
  <cp:category/>
</cp:coreProperties>
</file>