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458" r:id="rId3"/>
    <p:sldId id="508" r:id="rId4"/>
    <p:sldId id="327" r:id="rId5"/>
    <p:sldId id="819" r:id="rId6"/>
    <p:sldId id="871" r:id="rId7"/>
    <p:sldId id="856" r:id="rId8"/>
    <p:sldId id="855" r:id="rId9"/>
    <p:sldId id="272" r:id="rId10"/>
    <p:sldId id="862" r:id="rId11"/>
    <p:sldId id="857" r:id="rId12"/>
    <p:sldId id="861" r:id="rId13"/>
    <p:sldId id="273" r:id="rId14"/>
    <p:sldId id="858" r:id="rId15"/>
    <p:sldId id="859" r:id="rId16"/>
    <p:sldId id="868" r:id="rId17"/>
    <p:sldId id="869" r:id="rId18"/>
    <p:sldId id="606" r:id="rId19"/>
    <p:sldId id="573" r:id="rId20"/>
    <p:sldId id="825" r:id="rId21"/>
    <p:sldId id="778" r:id="rId22"/>
    <p:sldId id="840" r:id="rId23"/>
    <p:sldId id="841" r:id="rId24"/>
    <p:sldId id="842" r:id="rId25"/>
    <p:sldId id="844" r:id="rId26"/>
    <p:sldId id="846" r:id="rId27"/>
    <p:sldId id="428" r:id="rId28"/>
    <p:sldId id="845" r:id="rId29"/>
    <p:sldId id="863" r:id="rId30"/>
    <p:sldId id="866" r:id="rId31"/>
    <p:sldId id="837" r:id="rId32"/>
    <p:sldId id="306" r:id="rId33"/>
    <p:sldId id="843" r:id="rId34"/>
    <p:sldId id="872" r:id="rId35"/>
    <p:sldId id="873" r:id="rId36"/>
    <p:sldId id="834" r:id="rId37"/>
    <p:sldId id="833" r:id="rId38"/>
    <p:sldId id="282" r:id="rId39"/>
    <p:sldId id="874" r:id="rId40"/>
    <p:sldId id="875" r:id="rId41"/>
    <p:sldId id="876" r:id="rId42"/>
    <p:sldId id="824" r:id="rId43"/>
    <p:sldId id="850" r:id="rId44"/>
    <p:sldId id="822" r:id="rId45"/>
    <p:sldId id="826" r:id="rId46"/>
    <p:sldId id="835" r:id="rId47"/>
    <p:sldId id="829" r:id="rId48"/>
    <p:sldId id="852" r:id="rId49"/>
    <p:sldId id="853" r:id="rId50"/>
    <p:sldId id="849" r:id="rId51"/>
    <p:sldId id="847" r:id="rId52"/>
    <p:sldId id="848" r:id="rId53"/>
    <p:sldId id="836" r:id="rId54"/>
    <p:sldId id="831" r:id="rId55"/>
    <p:sldId id="313" r:id="rId56"/>
    <p:sldId id="315" r:id="rId57"/>
    <p:sldId id="316" r:id="rId58"/>
    <p:sldId id="317" r:id="rId59"/>
    <p:sldId id="296" r:id="rId60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iEvAuz/WsKSDsKZ91fq6vw==" hashData="CmP5Zk51LTTRDbNBrb9v1WmUBZMupzPzeBf+skSCeLgrPk1Z59KF7h7zpcrwCK3WudPsmFC2hweqSHEm00sKz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I Menychtas" initials="C M" lastIdx="5" clrIdx="0">
    <p:extLst>
      <p:ext uri="{19B8F6BF-5375-455C-9EA6-DF929625EA0E}">
        <p15:presenceInfo xmlns:p15="http://schemas.microsoft.com/office/powerpoint/2012/main" userId="C I Menycht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7015"/>
    <a:srgbClr val="13D220"/>
    <a:srgbClr val="01FD47"/>
    <a:srgbClr val="D7D910"/>
    <a:srgbClr val="8E8D17"/>
    <a:srgbClr val="1FBB15"/>
    <a:srgbClr val="1BB116"/>
    <a:srgbClr val="20A016"/>
    <a:srgbClr val="28C115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2"/>
    <p:restoredTop sz="94141"/>
  </p:normalViewPr>
  <p:slideViewPr>
    <p:cSldViewPr snapToGrid="0">
      <p:cViewPr>
        <p:scale>
          <a:sx n="110" d="100"/>
          <a:sy n="110" d="100"/>
        </p:scale>
        <p:origin x="1576" y="456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16E46-28C8-4C41-9ED1-1308F993C520}" type="datetimeFigureOut">
              <a:rPr lang="en-GR" smtClean="0"/>
              <a:t>22/2/24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BAF5C-03DE-1E48-B0C7-610B9B32F2A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95484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BAF5C-03DE-1E48-B0C7-610B9B32F2A7}" type="slidenum">
              <a:rPr lang="en-GR" smtClean="0"/>
              <a:t>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62989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BAF5C-03DE-1E48-B0C7-610B9B32F2A7}" type="slidenum">
              <a:rPr lang="en-GR" smtClean="0"/>
              <a:t>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9947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BAF5C-03DE-1E48-B0C7-610B9B32F2A7}" type="slidenum">
              <a:rPr lang="en-GR" smtClean="0"/>
              <a:t>16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1348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BAF5C-03DE-1E48-B0C7-610B9B32F2A7}" type="slidenum">
              <a:rPr lang="en-GR" smtClean="0"/>
              <a:t>22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89236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BAF5C-03DE-1E48-B0C7-610B9B32F2A7}" type="slidenum">
              <a:rPr lang="en-GR" smtClean="0"/>
              <a:t>29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07439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BAF5C-03DE-1E48-B0C7-610B9B32F2A7}" type="slidenum">
              <a:rPr lang="en-GR" smtClean="0"/>
              <a:t>37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98342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80E47-0934-184E-9E8C-964BFB528C8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8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9B5-B2A8-E44D-E801-506B38D37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8A02F-50B0-C83D-2D56-B42F89E08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A48D-4442-32D5-20D2-6A9E6FB95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9735F-3730-D14D-8CA2-6063CBC4410B}" type="datetimeFigureOut">
              <a:rPr lang="en-GR" smtClean="0"/>
              <a:t>22/2/24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91353-F3A2-E7F1-7C10-BEFDD2098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CE787-71D8-F3CC-C48A-4F347B7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1508-CBAC-AD42-953D-4AD2CC2289A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2072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115DC-7B0A-2D52-8AE0-EB5194167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0A503-359D-7D91-A78D-7A7F574BF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95461-EC79-0CF9-7B67-774F80797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9735F-3730-D14D-8CA2-6063CBC4410B}" type="datetimeFigureOut">
              <a:rPr lang="en-GR" smtClean="0"/>
              <a:t>22/2/24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6B302-B6C8-A415-D4C2-6C9E86DB5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40324-16DF-F717-0DBB-75762B290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1508-CBAC-AD42-953D-4AD2CC2289A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1625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13B718-A0A4-C849-57D9-5E8FA371C4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E76FB-4582-5512-CACF-0AFAC5B6A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1B3B9-2332-11E2-9EB0-0AD82D1D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9735F-3730-D14D-8CA2-6063CBC4410B}" type="datetimeFigureOut">
              <a:rPr lang="en-GR" smtClean="0"/>
              <a:t>22/2/24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4F77B-6961-3973-451E-E7690BED7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63587-52EF-F408-BB68-4B4C103F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1508-CBAC-AD42-953D-4AD2CC2289A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45651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AEF2D-B06E-082F-DDE0-FF8D6B89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5615C-C3D4-DA96-6A46-C3D702FBC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FA7E8-9051-3AE2-8CAE-A26965123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9735F-3730-D14D-8CA2-6063CBC4410B}" type="datetimeFigureOut">
              <a:rPr lang="en-GR" smtClean="0"/>
              <a:t>22/2/24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EC0E6-58BD-82B9-B6B9-A1B93EE04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50AD5-A22E-06EF-40CC-87A9D774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1508-CBAC-AD42-953D-4AD2CC2289A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7746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F684D-DBA7-4A5D-F9F0-76EAE9641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BD7A9-DF15-B7AE-C1E7-A0D3C5B63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D003D-36BF-4BCD-F967-E6F9556E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9735F-3730-D14D-8CA2-6063CBC4410B}" type="datetimeFigureOut">
              <a:rPr lang="en-GR" smtClean="0"/>
              <a:t>22/2/24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69398-2A4B-E598-B8E3-A87DE56A5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7EF4B-3EED-BF3D-2D35-88952241B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1508-CBAC-AD42-953D-4AD2CC2289A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7988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4981-CB92-35F3-A2E0-60D1FCEC2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4D781-8CCE-B344-C870-E72DBA40F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38D27-2156-76EF-3187-4D6DF4D7F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CFF95-0CD6-8343-6AD2-DAA5A3D81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9735F-3730-D14D-8CA2-6063CBC4410B}" type="datetimeFigureOut">
              <a:rPr lang="en-GR" smtClean="0"/>
              <a:t>22/2/24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6AE6D-D1E1-2BAE-459B-D23FFDBA7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FE7FA-3F01-B3B4-2FB7-ED85E411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1508-CBAC-AD42-953D-4AD2CC2289A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5772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EE358-EEB7-1D67-C5BE-09659B83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7CC98-7F91-ED8C-6633-086C85D8A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E8EB0-8EF5-29D6-D6E3-AB3BF0206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50B667-4C7A-9274-6DB9-077DC02725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4C043-F96A-0E9B-CCAF-1D634029DF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A45ADA-DC11-2083-DA3C-B53BD881D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9735F-3730-D14D-8CA2-6063CBC4410B}" type="datetimeFigureOut">
              <a:rPr lang="en-GR" smtClean="0"/>
              <a:t>22/2/24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C1E0A3-424C-EC93-0036-F2E737FC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6F4114-D0D2-EF50-6B3B-39E13A02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1508-CBAC-AD42-953D-4AD2CC2289A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72685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89CE-BCE4-B943-1C90-CB77715B2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04288-0EE5-D488-CA9F-7C00FFA1B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9735F-3730-D14D-8CA2-6063CBC4410B}" type="datetimeFigureOut">
              <a:rPr lang="en-GR" smtClean="0"/>
              <a:t>22/2/24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0FBE4-FEA9-5685-DCDA-82C8413D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CD95E-8FB3-291C-224F-B9C56E40D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1508-CBAC-AD42-953D-4AD2CC2289A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35657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3DBD3-C9F8-8192-FC64-EDCE3B2F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9735F-3730-D14D-8CA2-6063CBC4410B}" type="datetimeFigureOut">
              <a:rPr lang="en-GR" smtClean="0"/>
              <a:t>22/2/24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39F3F-2E2B-48D8-CA0B-7050D40EF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E0ECA-0F69-12DE-95FF-435BF27BF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1508-CBAC-AD42-953D-4AD2CC2289A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8941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CF83F-B5DE-88C9-DBF5-D4B99CAF9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6C013-9797-746A-029A-422AC9A97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C3AC4-D18E-F442-4575-71EF5E9A1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CB09D-FF42-F3D4-468F-774CD1CE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9735F-3730-D14D-8CA2-6063CBC4410B}" type="datetimeFigureOut">
              <a:rPr lang="en-GR" smtClean="0"/>
              <a:t>22/2/24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15BB1-B1FB-6E13-F050-10C0D4773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A9D88-215E-ABC6-7944-46521119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1508-CBAC-AD42-953D-4AD2CC2289A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2148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2D473-3EC3-2080-A060-72459A2E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BA5510-60BF-5333-73E9-0A6CD26BC6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0F43E-271E-213D-122B-C10EB24C7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20511-6962-DFAB-8049-4D14C1EF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9735F-3730-D14D-8CA2-6063CBC4410B}" type="datetimeFigureOut">
              <a:rPr lang="en-GR" smtClean="0"/>
              <a:t>22/2/24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35D52-7051-6D10-1C0E-F49C51AB6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425D4-CAF5-DE13-AD75-C90C884D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1508-CBAC-AD42-953D-4AD2CC2289A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5230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9AE38D-7788-7F30-D9AB-2DDCA5C7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7FFAF-4AF7-E50A-6541-487B23406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05231-DDCA-31F3-D4CD-D5F9CB2D4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9735F-3730-D14D-8CA2-6063CBC4410B}" type="datetimeFigureOut">
              <a:rPr lang="en-GR" smtClean="0"/>
              <a:t>22/2/24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84AEF-288E-0DF2-BA4A-DAA7A4318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BAA3C-D446-99C9-26A9-33822A9E3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E1508-CBAC-AD42-953D-4AD2CC2289A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93095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jpe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8.wdp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27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6" Type="http://schemas.microsoft.com/office/2007/relationships/hdphoto" Target="../media/hdphoto15.wdp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5" Type="http://schemas.openxmlformats.org/officeDocument/2006/relationships/image" Target="../media/image60.png"/><Relationship Id="rId10" Type="http://schemas.openxmlformats.org/officeDocument/2006/relationships/image" Target="../media/image57.png"/><Relationship Id="rId19" Type="http://schemas.microsoft.com/office/2007/relationships/hdphoto" Target="../media/hdphoto16.wdp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13.wdp"/><Relationship Id="rId18" Type="http://schemas.microsoft.com/office/2007/relationships/hdphoto" Target="../media/hdphoto20.wdp"/><Relationship Id="rId3" Type="http://schemas.openxmlformats.org/officeDocument/2006/relationships/image" Target="../media/image65.png"/><Relationship Id="rId21" Type="http://schemas.microsoft.com/office/2007/relationships/hdphoto" Target="../media/hdphoto21.wdp"/><Relationship Id="rId7" Type="http://schemas.openxmlformats.org/officeDocument/2006/relationships/image" Target="../media/image66.png"/><Relationship Id="rId12" Type="http://schemas.openxmlformats.org/officeDocument/2006/relationships/image" Target="../media/image57.png"/><Relationship Id="rId17" Type="http://schemas.openxmlformats.org/officeDocument/2006/relationships/image" Target="../media/image70.png"/><Relationship Id="rId2" Type="http://schemas.openxmlformats.org/officeDocument/2006/relationships/image" Target="../media/image64.png"/><Relationship Id="rId16" Type="http://schemas.openxmlformats.org/officeDocument/2006/relationships/image" Target="../media/image69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55.png"/><Relationship Id="rId15" Type="http://schemas.microsoft.com/office/2007/relationships/hdphoto" Target="../media/hdphoto19.wdp"/><Relationship Id="rId10" Type="http://schemas.openxmlformats.org/officeDocument/2006/relationships/image" Target="../media/image59.png"/><Relationship Id="rId19" Type="http://schemas.openxmlformats.org/officeDocument/2006/relationships/image" Target="../media/image71.png"/><Relationship Id="rId4" Type="http://schemas.microsoft.com/office/2007/relationships/hdphoto" Target="../media/hdphoto17.wdp"/><Relationship Id="rId9" Type="http://schemas.openxmlformats.org/officeDocument/2006/relationships/image" Target="../media/image67.png"/><Relationship Id="rId1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microsoft.com/office/2007/relationships/hdphoto" Target="../media/hdphoto2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1.png"/><Relationship Id="rId4" Type="http://schemas.microsoft.com/office/2007/relationships/hdphoto" Target="../media/hdphoto23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102.png"/><Relationship Id="rId4" Type="http://schemas.openxmlformats.org/officeDocument/2006/relationships/image" Target="../media/image100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jpe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933B763-1C1D-12D2-40BA-15FA84473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2555" r="2864" b="4914"/>
          <a:stretch/>
        </p:blipFill>
        <p:spPr bwMode="auto">
          <a:xfrm>
            <a:off x="0" y="-1113811"/>
            <a:ext cx="12192000" cy="797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ΠΥΡΟΒΟΛΙΚΗ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ΔΙΑΛΕΞΗ </a:t>
            </a:r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l-GR" dirty="0">
                <a:solidFill>
                  <a:schemeClr val="bg1"/>
                </a:solidFill>
              </a:rPr>
              <a:t> </a:t>
            </a:r>
          </a:p>
          <a:p>
            <a:r>
              <a:rPr lang="el-GR" dirty="0" err="1">
                <a:solidFill>
                  <a:schemeClr val="bg1"/>
                </a:solidFill>
              </a:rPr>
              <a:t>Επαν</a:t>
            </a:r>
            <a:r>
              <a:rPr lang="en-US" dirty="0" err="1">
                <a:solidFill>
                  <a:schemeClr val="bg1"/>
                </a:solidFill>
              </a:rPr>
              <a:t>ά</a:t>
            </a:r>
            <a:r>
              <a:rPr lang="el-GR" dirty="0" err="1">
                <a:solidFill>
                  <a:schemeClr val="bg1"/>
                </a:solidFill>
              </a:rPr>
              <a:t>ληψη</a:t>
            </a:r>
            <a:r>
              <a:rPr lang="el-GR" dirty="0">
                <a:solidFill>
                  <a:schemeClr val="bg1"/>
                </a:solidFill>
              </a:rPr>
              <a:t> εννοιών εξωτερικής βλητικής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8B7B4B-9631-B9EF-C2D4-6074AABFFF35}"/>
              </a:ext>
            </a:extLst>
          </p:cNvPr>
          <p:cNvSpPr/>
          <p:nvPr/>
        </p:nvSpPr>
        <p:spPr>
          <a:xfrm>
            <a:off x="4538331" y="6230578"/>
            <a:ext cx="3115339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Αντιπλο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ί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αρχος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Χ. 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Μενύχτας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ΠΝ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B.Sc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MA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IR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M.Sc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LL.B, MA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DS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920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l-GR" dirty="0" err="1"/>
              <a:t>ροχιά</a:t>
            </a:r>
            <a:r>
              <a:rPr lang="el-GR" dirty="0"/>
              <a:t> </a:t>
            </a:r>
            <a:r>
              <a:rPr lang="el-GR" dirty="0" err="1"/>
              <a:t>βλ</a:t>
            </a:r>
            <a:r>
              <a:rPr lang="en-US" dirty="0" err="1"/>
              <a:t>ή</a:t>
            </a:r>
            <a:r>
              <a:rPr lang="el-GR" dirty="0" err="1"/>
              <a:t>ματος</a:t>
            </a:r>
            <a:r>
              <a:rPr lang="el-GR" dirty="0"/>
              <a:t> στην ατμόσφαιρα </a:t>
            </a:r>
            <a:br>
              <a:rPr lang="el-GR" dirty="0"/>
            </a:br>
            <a:r>
              <a:rPr lang="el-GR" sz="2800" dirty="0"/>
              <a:t>(ίδια </a:t>
            </a:r>
            <a:r>
              <a:rPr lang="en-US" sz="2800" dirty="0" err="1"/>
              <a:t>E</a:t>
            </a:r>
            <a:r>
              <a:rPr lang="en-US" sz="2800" baseline="-25000" dirty="0" err="1"/>
              <a:t>g</a:t>
            </a:r>
            <a:r>
              <a:rPr lang="el-GR" sz="2800" dirty="0"/>
              <a:t>, </a:t>
            </a:r>
            <a:r>
              <a:rPr lang="en-US" sz="2800" dirty="0" err="1"/>
              <a:t>v</a:t>
            </a:r>
            <a:r>
              <a:rPr lang="en-US" sz="2800" baseline="-25000" dirty="0" err="1"/>
              <a:t>o</a:t>
            </a:r>
            <a:r>
              <a:rPr lang="el-GR" sz="2800" dirty="0"/>
              <a:t>)</a:t>
            </a:r>
            <a:r>
              <a:rPr lang="en-US" sz="2800" dirty="0"/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042301-A7D7-8034-06A7-6202F1CF98E0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D33AB47-2B06-5E8E-1584-EC1D8F45F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5556" l="11823" r="44335">
                        <a14:foregroundMark x1="27938" y1="9074" x2="27938" y2="9074"/>
                        <a14:foregroundMark x1="19141" y1="89815" x2="19141" y2="89815"/>
                        <a14:foregroundMark x1="20760" y1="93704" x2="20760" y2="93704"/>
                        <a14:foregroundMark x1="23716" y1="92778" x2="23716" y2="92778"/>
                        <a14:foregroundMark x1="28712" y1="95648" x2="28712" y2="95648"/>
                        <a14:foregroundMark x1="44265" y1="89815" x2="44265" y2="89815"/>
                        <a14:foregroundMark x1="44405" y1="65278" x2="44405" y2="65278"/>
                        <a14:foregroundMark x1="11823" y1="64537" x2="11823" y2="64537"/>
                        <a14:foregroundMark x1="17101" y1="39815" x2="17101" y2="39815"/>
                        <a14:foregroundMark x1="34835" y1="35833" x2="34835" y2="35833"/>
                        <a14:foregroundMark x1="35327" y1="34630" x2="35327" y2="34630"/>
                        <a14:foregroundMark x1="36031" y1="14722" x2="34061" y2="38333"/>
                        <a14:foregroundMark x1="40535" y1="25926" x2="42646" y2="4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6" r="52430"/>
          <a:stretch/>
        </p:blipFill>
        <p:spPr bwMode="auto">
          <a:xfrm>
            <a:off x="260726" y="3932677"/>
            <a:ext cx="1283555" cy="25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81571252-8AB0-7B4F-1FC8-43EDD3840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r="50000"/>
          <a:stretch/>
        </p:blipFill>
        <p:spPr bwMode="auto">
          <a:xfrm>
            <a:off x="8804368" y="3997715"/>
            <a:ext cx="1403163" cy="24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090B07-C278-EE53-EFC6-6292E7BB88C9}"/>
              </a:ext>
            </a:extLst>
          </p:cNvPr>
          <p:cNvCxnSpPr>
            <a:cxnSpLocks/>
          </p:cNvCxnSpPr>
          <p:nvPr/>
        </p:nvCxnSpPr>
        <p:spPr>
          <a:xfrm>
            <a:off x="902503" y="5319553"/>
            <a:ext cx="86034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D9F6D8C-1556-6234-ED9B-46D51C5B945D}"/>
              </a:ext>
            </a:extLst>
          </p:cNvPr>
          <p:cNvCxnSpPr>
            <a:cxnSpLocks/>
          </p:cNvCxnSpPr>
          <p:nvPr/>
        </p:nvCxnSpPr>
        <p:spPr>
          <a:xfrm flipV="1">
            <a:off x="4665688" y="3384426"/>
            <a:ext cx="11183" cy="190345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657805-873F-351C-BE51-FD10C3C62B08}"/>
              </a:ext>
            </a:extLst>
          </p:cNvPr>
          <p:cNvCxnSpPr>
            <a:cxnSpLocks/>
          </p:cNvCxnSpPr>
          <p:nvPr/>
        </p:nvCxnSpPr>
        <p:spPr>
          <a:xfrm>
            <a:off x="5184184" y="5564261"/>
            <a:ext cx="3109964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372922A-E854-E114-96D4-33F0DA51136C}"/>
              </a:ext>
            </a:extLst>
          </p:cNvPr>
          <p:cNvCxnSpPr>
            <a:cxnSpLocks/>
          </p:cNvCxnSpPr>
          <p:nvPr/>
        </p:nvCxnSpPr>
        <p:spPr>
          <a:xfrm>
            <a:off x="1441344" y="5564261"/>
            <a:ext cx="374284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D1BA23E-FA18-159E-73F2-8B3274F9D33B}"/>
                  </a:ext>
                </a:extLst>
              </p:cNvPr>
              <p:cNvSpPr txBox="1"/>
              <p:nvPr/>
            </p:nvSpPr>
            <p:spPr>
              <a:xfrm>
                <a:off x="6302097" y="5352134"/>
                <a:ext cx="1095141" cy="4123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l-GR" dirty="0">
                    <a:latin typeface="+mj-lt"/>
                  </a:rPr>
                  <a:t>&lt;</a:t>
                </a:r>
                <a:r>
                  <a:rPr lang="en-GR" dirty="0">
                    <a:latin typeface="+mj-lt"/>
                  </a:rPr>
                  <a:t>½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𝑓𝑎𝑙𝑙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𝑎𝑡𝑚</m:t>
                        </m:r>
                      </m:sup>
                    </m:sSubSup>
                  </m:oMath>
                </a14:m>
                <a:endParaRPr lang="en-GR" dirty="0">
                  <a:latin typeface="+mj-lt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D1BA23E-FA18-159E-73F2-8B3274F9D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097" y="5352134"/>
                <a:ext cx="1095141" cy="412357"/>
              </a:xfrm>
              <a:prstGeom prst="rect">
                <a:avLst/>
              </a:prstGeom>
              <a:blipFill>
                <a:blip r:embed="rId5"/>
                <a:stretch>
                  <a:fillRect l="-1149" t="-2941" b="-14706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E2F3C00-4B91-17A7-8D78-4DE542278848}"/>
                  </a:ext>
                </a:extLst>
              </p:cNvPr>
              <p:cNvSpPr txBox="1"/>
              <p:nvPr/>
            </p:nvSpPr>
            <p:spPr>
              <a:xfrm>
                <a:off x="1999359" y="5360202"/>
                <a:ext cx="2477103" cy="4123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</a:rPr>
                  <a:t>Vertex abscissa </a:t>
                </a:r>
                <a:r>
                  <a:rPr lang="en-GR" dirty="0">
                    <a:latin typeface="+mj-lt"/>
                  </a:rPr>
                  <a:t>&gt;½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𝑓𝑎𝑙𝑙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𝑎𝑡𝑚</m:t>
                        </m:r>
                      </m:sup>
                    </m:sSubSup>
                  </m:oMath>
                </a14:m>
                <a:endParaRPr lang="en-GR" dirty="0">
                  <a:latin typeface="+mj-lt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E2F3C00-4B91-17A7-8D78-4DE542278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359" y="5360202"/>
                <a:ext cx="2477103" cy="412357"/>
              </a:xfrm>
              <a:prstGeom prst="rect">
                <a:avLst/>
              </a:prstGeom>
              <a:blipFill>
                <a:blip r:embed="rId6"/>
                <a:stretch>
                  <a:fillRect l="-1020" t="-2941" b="-14706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89F42760-F270-6687-43B9-907C4D28C447}"/>
              </a:ext>
            </a:extLst>
          </p:cNvPr>
          <p:cNvSpPr txBox="1"/>
          <p:nvPr/>
        </p:nvSpPr>
        <p:spPr>
          <a:xfrm>
            <a:off x="4684282" y="5046503"/>
            <a:ext cx="9763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LOS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509CB0-5356-E734-C68A-71C96745E8FD}"/>
              </a:ext>
            </a:extLst>
          </p:cNvPr>
          <p:cNvCxnSpPr>
            <a:cxnSpLocks/>
          </p:cNvCxnSpPr>
          <p:nvPr/>
        </p:nvCxnSpPr>
        <p:spPr>
          <a:xfrm flipV="1">
            <a:off x="918138" y="3794243"/>
            <a:ext cx="1646158" cy="1529651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7E1F7C9-B387-F413-3014-27CEB230EC81}"/>
              </a:ext>
            </a:extLst>
          </p:cNvPr>
          <p:cNvSpPr txBox="1"/>
          <p:nvPr/>
        </p:nvSpPr>
        <p:spPr>
          <a:xfrm rot="19066288">
            <a:off x="1445963" y="3870839"/>
            <a:ext cx="97639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LOF</a:t>
            </a: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49855191-2D37-E8EE-3425-E947451B1193}"/>
              </a:ext>
            </a:extLst>
          </p:cNvPr>
          <p:cNvSpPr/>
          <p:nvPr/>
        </p:nvSpPr>
        <p:spPr>
          <a:xfrm>
            <a:off x="1111080" y="4655515"/>
            <a:ext cx="823079" cy="1328076"/>
          </a:xfrm>
          <a:prstGeom prst="arc">
            <a:avLst>
              <a:gd name="adj1" fmla="val 17043474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BD3580-D026-6282-97A0-55BFEEC37F37}"/>
                  </a:ext>
                </a:extLst>
              </p:cNvPr>
              <p:cNvSpPr txBox="1"/>
              <p:nvPr/>
            </p:nvSpPr>
            <p:spPr>
              <a:xfrm>
                <a:off x="5470834" y="4666620"/>
                <a:ext cx="1719151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R" dirty="0">
                    <a:solidFill>
                      <a:srgbClr val="FF0000"/>
                    </a:solidFill>
                    <a:latin typeface="+mj-lt"/>
                  </a:rPr>
                  <a:t>Atmosphere Angle of fall</a:t>
                </a:r>
                <a14:m>
                  <m:oMath xmlns:m="http://schemas.openxmlformats.org/officeDocument/2006/math">
                    <m:r>
                      <a:rPr lang="en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GR" dirty="0">
                    <a:solidFill>
                      <a:srgbClr val="FF0000"/>
                    </a:solidFill>
                    <a:latin typeface="+mj-lt"/>
                  </a:rPr>
                  <a:t>Eg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BD3580-D026-6282-97A0-55BFEEC37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834" y="4666620"/>
                <a:ext cx="1719151" cy="646331"/>
              </a:xfrm>
              <a:prstGeom prst="rect">
                <a:avLst/>
              </a:prstGeom>
              <a:blipFill>
                <a:blip r:embed="rId7"/>
                <a:stretch>
                  <a:fillRect l="-735" t="-3846" r="-1471"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1934E7-E44F-F2A6-A8DD-583517B20B92}"/>
              </a:ext>
            </a:extLst>
          </p:cNvPr>
          <p:cNvCxnSpPr>
            <a:cxnSpLocks/>
          </p:cNvCxnSpPr>
          <p:nvPr/>
        </p:nvCxnSpPr>
        <p:spPr>
          <a:xfrm>
            <a:off x="1441344" y="6155837"/>
            <a:ext cx="6852804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7BA852-181A-899B-F9D1-5235E09530CE}"/>
                  </a:ext>
                </a:extLst>
              </p:cNvPr>
              <p:cNvSpPr txBox="1"/>
              <p:nvPr/>
            </p:nvSpPr>
            <p:spPr>
              <a:xfrm>
                <a:off x="4695988" y="5973221"/>
                <a:ext cx="964687" cy="4123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𝑓𝑎𝑙𝑙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𝑎𝑡𝑚</m:t>
                          </m:r>
                        </m:sup>
                      </m:sSubSup>
                    </m:oMath>
                  </m:oMathPara>
                </a14:m>
                <a:endParaRPr lang="en-GR" baseline="-250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7BA852-181A-899B-F9D1-5235E0953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988" y="5973221"/>
                <a:ext cx="964687" cy="412357"/>
              </a:xfrm>
              <a:prstGeom prst="rect">
                <a:avLst/>
              </a:prstGeom>
              <a:blipFill>
                <a:blip r:embed="rId8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7F78A0C-895F-0495-E366-FEA7CA39925A}"/>
              </a:ext>
            </a:extLst>
          </p:cNvPr>
          <p:cNvSpPr txBox="1"/>
          <p:nvPr/>
        </p:nvSpPr>
        <p:spPr>
          <a:xfrm flipH="1">
            <a:off x="1395806" y="4857788"/>
            <a:ext cx="24237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GR" dirty="0">
                <a:latin typeface="+mj-lt"/>
              </a:rPr>
              <a:t>Eg     Angle of Departure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6032A-DF14-B76A-724F-B51712A9E1A6}"/>
              </a:ext>
            </a:extLst>
          </p:cNvPr>
          <p:cNvSpPr txBox="1"/>
          <p:nvPr/>
        </p:nvSpPr>
        <p:spPr>
          <a:xfrm>
            <a:off x="3868445" y="3966137"/>
            <a:ext cx="15944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Vertex height</a:t>
            </a:r>
            <a:r>
              <a:rPr lang="en-GR" baseline="-25000" dirty="0">
                <a:latin typeface="+mj-lt"/>
              </a:rPr>
              <a:t>atm</a:t>
            </a:r>
            <a:endParaRPr lang="en-GR" dirty="0">
              <a:latin typeface="+mj-lt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F0BD1C61-64A1-CDF1-E09D-3402C2DD9F42}"/>
              </a:ext>
            </a:extLst>
          </p:cNvPr>
          <p:cNvSpPr/>
          <p:nvPr/>
        </p:nvSpPr>
        <p:spPr>
          <a:xfrm>
            <a:off x="7100679" y="4650509"/>
            <a:ext cx="823079" cy="1328076"/>
          </a:xfrm>
          <a:prstGeom prst="arc">
            <a:avLst>
              <a:gd name="adj1" fmla="val 10720270"/>
              <a:gd name="adj2" fmla="val 14606128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4B7D01F-D972-6953-4154-0F8C545FBCFF}"/>
              </a:ext>
            </a:extLst>
          </p:cNvPr>
          <p:cNvSpPr/>
          <p:nvPr/>
        </p:nvSpPr>
        <p:spPr>
          <a:xfrm>
            <a:off x="942109" y="3188578"/>
            <a:ext cx="6779687" cy="2117714"/>
          </a:xfrm>
          <a:custGeom>
            <a:avLst/>
            <a:gdLst>
              <a:gd name="connsiteX0" fmla="*/ 0 w 7329055"/>
              <a:gd name="connsiteY0" fmla="*/ 2355286 h 2382995"/>
              <a:gd name="connsiteX1" fmla="*/ 4184073 w 7329055"/>
              <a:gd name="connsiteY1" fmla="*/ 13 h 2382995"/>
              <a:gd name="connsiteX2" fmla="*/ 7329055 w 7329055"/>
              <a:gd name="connsiteY2" fmla="*/ 2382995 h 238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9055" h="2382995">
                <a:moveTo>
                  <a:pt x="0" y="2355286"/>
                </a:moveTo>
                <a:cubicBezTo>
                  <a:pt x="1481282" y="1175340"/>
                  <a:pt x="2962564" y="-4605"/>
                  <a:pt x="4184073" y="13"/>
                </a:cubicBezTo>
                <a:cubicBezTo>
                  <a:pt x="5405582" y="4631"/>
                  <a:pt x="6367318" y="1193813"/>
                  <a:pt x="7329055" y="2382995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Dot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19" name="Content Placeholder 3" descr="il_570xN.1076250946_s4jj.jpg">
            <a:extLst>
              <a:ext uri="{FF2B5EF4-FFF2-40B4-BE49-F238E27FC236}">
                <a16:creationId xmlns:a16="http://schemas.microsoft.com/office/drawing/2014/main" id="{CFAD75C7-7183-E0D1-940B-13972679FD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17" b="62150" l="0" r="100000">
                        <a14:foregroundMark x1="95789" y1="49299" x2="95789" y2="49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" t="34661" r="517" b="34286"/>
          <a:stretch/>
        </p:blipFill>
        <p:spPr>
          <a:xfrm>
            <a:off x="4353977" y="3079263"/>
            <a:ext cx="755351" cy="17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5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7ED25EBF-198F-940F-6E26-127AA7FC2032}"/>
              </a:ext>
            </a:extLst>
          </p:cNvPr>
          <p:cNvSpPr/>
          <p:nvPr/>
        </p:nvSpPr>
        <p:spPr>
          <a:xfrm>
            <a:off x="905641" y="2949133"/>
            <a:ext cx="8601559" cy="2386777"/>
          </a:xfrm>
          <a:custGeom>
            <a:avLst/>
            <a:gdLst>
              <a:gd name="connsiteX0" fmla="*/ 0 w 8601559"/>
              <a:gd name="connsiteY0" fmla="*/ 2386777 h 2386777"/>
              <a:gd name="connsiteX1" fmla="*/ 4215539 w 8601559"/>
              <a:gd name="connsiteY1" fmla="*/ 38 h 2386777"/>
              <a:gd name="connsiteX2" fmla="*/ 8601559 w 8601559"/>
              <a:gd name="connsiteY2" fmla="*/ 2340282 h 238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01559" h="2386777">
                <a:moveTo>
                  <a:pt x="0" y="2386777"/>
                </a:moveTo>
                <a:cubicBezTo>
                  <a:pt x="1390973" y="1197282"/>
                  <a:pt x="2781946" y="7787"/>
                  <a:pt x="4215539" y="38"/>
                </a:cubicBezTo>
                <a:cubicBezTo>
                  <a:pt x="5649132" y="-7711"/>
                  <a:pt x="7125345" y="1166285"/>
                  <a:pt x="8601559" y="2340282"/>
                </a:cubicBezTo>
              </a:path>
            </a:pathLst>
          </a:custGeom>
          <a:noFill/>
          <a:ln w="25400">
            <a:prstDash val="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l-GR" dirty="0" err="1"/>
              <a:t>ροχιά</a:t>
            </a:r>
            <a:r>
              <a:rPr lang="el-GR" dirty="0"/>
              <a:t> </a:t>
            </a:r>
            <a:r>
              <a:rPr lang="el-GR" dirty="0" err="1"/>
              <a:t>βλ</a:t>
            </a:r>
            <a:r>
              <a:rPr lang="en-US" dirty="0" err="1"/>
              <a:t>ή</a:t>
            </a:r>
            <a:r>
              <a:rPr lang="el-GR" dirty="0" err="1"/>
              <a:t>ματος</a:t>
            </a:r>
            <a:r>
              <a:rPr lang="el-GR" dirty="0"/>
              <a:t> σε κενό </a:t>
            </a:r>
            <a:r>
              <a:rPr lang="en-US" dirty="0"/>
              <a:t>vs </a:t>
            </a:r>
            <a:r>
              <a:rPr lang="el-GR" dirty="0"/>
              <a:t>ατμόσφαιρα </a:t>
            </a:r>
            <a:br>
              <a:rPr lang="el-GR" dirty="0"/>
            </a:br>
            <a:r>
              <a:rPr lang="el-GR" sz="2800" dirty="0"/>
              <a:t>(ίδια </a:t>
            </a:r>
            <a:r>
              <a:rPr lang="en-US" sz="2800" dirty="0" err="1"/>
              <a:t>E</a:t>
            </a:r>
            <a:r>
              <a:rPr lang="en-US" sz="2800" baseline="-25000" dirty="0" err="1"/>
              <a:t>g</a:t>
            </a:r>
            <a:r>
              <a:rPr lang="el-GR" sz="2800" dirty="0"/>
              <a:t>, </a:t>
            </a:r>
            <a:r>
              <a:rPr lang="en-US" sz="2800" dirty="0" err="1"/>
              <a:t>v</a:t>
            </a:r>
            <a:r>
              <a:rPr lang="en-US" sz="2800" baseline="-25000" dirty="0" err="1"/>
              <a:t>o</a:t>
            </a:r>
            <a:r>
              <a:rPr lang="el-GR" sz="2800" dirty="0"/>
              <a:t>)</a:t>
            </a:r>
            <a:r>
              <a:rPr lang="en-US" sz="2800" dirty="0"/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042301-A7D7-8034-06A7-6202F1CF98E0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D33AB47-2B06-5E8E-1584-EC1D8F45F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5556" l="11823" r="44335">
                        <a14:foregroundMark x1="27938" y1="9074" x2="27938" y2="9074"/>
                        <a14:foregroundMark x1="19141" y1="89815" x2="19141" y2="89815"/>
                        <a14:foregroundMark x1="20760" y1="93704" x2="20760" y2="93704"/>
                        <a14:foregroundMark x1="23716" y1="92778" x2="23716" y2="92778"/>
                        <a14:foregroundMark x1="28712" y1="95648" x2="28712" y2="95648"/>
                        <a14:foregroundMark x1="44265" y1="89815" x2="44265" y2="89815"/>
                        <a14:foregroundMark x1="44405" y1="65278" x2="44405" y2="65278"/>
                        <a14:foregroundMark x1="11823" y1="64537" x2="11823" y2="64537"/>
                        <a14:foregroundMark x1="17101" y1="39815" x2="17101" y2="39815"/>
                        <a14:foregroundMark x1="34835" y1="35833" x2="34835" y2="35833"/>
                        <a14:foregroundMark x1="35327" y1="34630" x2="35327" y2="34630"/>
                        <a14:foregroundMark x1="36031" y1="14722" x2="34061" y2="38333"/>
                        <a14:foregroundMark x1="40535" y1="25926" x2="42646" y2="4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6" r="52430"/>
          <a:stretch/>
        </p:blipFill>
        <p:spPr bwMode="auto">
          <a:xfrm>
            <a:off x="260726" y="3932677"/>
            <a:ext cx="1283555" cy="25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81571252-8AB0-7B4F-1FC8-43EDD3840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r="50000"/>
          <a:stretch/>
        </p:blipFill>
        <p:spPr bwMode="auto">
          <a:xfrm>
            <a:off x="8804368" y="3997715"/>
            <a:ext cx="1403163" cy="24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090B07-C278-EE53-EFC6-6292E7BB88C9}"/>
              </a:ext>
            </a:extLst>
          </p:cNvPr>
          <p:cNvCxnSpPr>
            <a:cxnSpLocks/>
          </p:cNvCxnSpPr>
          <p:nvPr/>
        </p:nvCxnSpPr>
        <p:spPr>
          <a:xfrm>
            <a:off x="902503" y="5319553"/>
            <a:ext cx="86034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657805-873F-351C-BE51-FD10C3C62B08}"/>
              </a:ext>
            </a:extLst>
          </p:cNvPr>
          <p:cNvCxnSpPr>
            <a:cxnSpLocks/>
          </p:cNvCxnSpPr>
          <p:nvPr/>
        </p:nvCxnSpPr>
        <p:spPr>
          <a:xfrm>
            <a:off x="5184184" y="5564261"/>
            <a:ext cx="374284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372922A-E854-E114-96D4-33F0DA51136C}"/>
              </a:ext>
            </a:extLst>
          </p:cNvPr>
          <p:cNvCxnSpPr>
            <a:cxnSpLocks/>
          </p:cNvCxnSpPr>
          <p:nvPr/>
        </p:nvCxnSpPr>
        <p:spPr>
          <a:xfrm>
            <a:off x="1441344" y="5564261"/>
            <a:ext cx="374284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B528DB-19F7-37BD-A232-1AF8E0252041}"/>
              </a:ext>
            </a:extLst>
          </p:cNvPr>
          <p:cNvCxnSpPr>
            <a:cxnSpLocks/>
          </p:cNvCxnSpPr>
          <p:nvPr/>
        </p:nvCxnSpPr>
        <p:spPr>
          <a:xfrm>
            <a:off x="1441344" y="5887144"/>
            <a:ext cx="748568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D1BA23E-FA18-159E-73F2-8B3274F9D33B}"/>
              </a:ext>
            </a:extLst>
          </p:cNvPr>
          <p:cNvSpPr txBox="1"/>
          <p:nvPr/>
        </p:nvSpPr>
        <p:spPr>
          <a:xfrm>
            <a:off x="6547468" y="5361516"/>
            <a:ext cx="9763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½ Range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2F3C00-4B91-17A7-8D78-4DE542278848}"/>
              </a:ext>
            </a:extLst>
          </p:cNvPr>
          <p:cNvSpPr txBox="1"/>
          <p:nvPr/>
        </p:nvSpPr>
        <p:spPr>
          <a:xfrm>
            <a:off x="2939844" y="5373646"/>
            <a:ext cx="9763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½ Range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F42760-F270-6687-43B9-907C4D28C447}"/>
              </a:ext>
            </a:extLst>
          </p:cNvPr>
          <p:cNvSpPr txBox="1"/>
          <p:nvPr/>
        </p:nvSpPr>
        <p:spPr>
          <a:xfrm>
            <a:off x="4684282" y="5046503"/>
            <a:ext cx="9763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LOS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509CB0-5356-E734-C68A-71C96745E8FD}"/>
              </a:ext>
            </a:extLst>
          </p:cNvPr>
          <p:cNvCxnSpPr>
            <a:cxnSpLocks/>
          </p:cNvCxnSpPr>
          <p:nvPr/>
        </p:nvCxnSpPr>
        <p:spPr>
          <a:xfrm flipV="1">
            <a:off x="918138" y="3794243"/>
            <a:ext cx="1646158" cy="1529651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7E1F7C9-B387-F413-3014-27CEB230EC81}"/>
              </a:ext>
            </a:extLst>
          </p:cNvPr>
          <p:cNvSpPr txBox="1"/>
          <p:nvPr/>
        </p:nvSpPr>
        <p:spPr>
          <a:xfrm rot="19066288">
            <a:off x="1445963" y="3870839"/>
            <a:ext cx="97639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LOF</a:t>
            </a: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49855191-2D37-E8EE-3425-E947451B1193}"/>
              </a:ext>
            </a:extLst>
          </p:cNvPr>
          <p:cNvSpPr/>
          <p:nvPr/>
        </p:nvSpPr>
        <p:spPr>
          <a:xfrm>
            <a:off x="1111080" y="4655515"/>
            <a:ext cx="823079" cy="1328076"/>
          </a:xfrm>
          <a:prstGeom prst="arc">
            <a:avLst>
              <a:gd name="adj1" fmla="val 17043474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296B2870-EBA3-4E2C-3804-DFF954CAD183}"/>
              </a:ext>
            </a:extLst>
          </p:cNvPr>
          <p:cNvSpPr/>
          <p:nvPr/>
        </p:nvSpPr>
        <p:spPr>
          <a:xfrm>
            <a:off x="8454110" y="4623838"/>
            <a:ext cx="823079" cy="1328076"/>
          </a:xfrm>
          <a:prstGeom prst="arc">
            <a:avLst>
              <a:gd name="adj1" fmla="val 10720270"/>
              <a:gd name="adj2" fmla="val 1524297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F78A0C-895F-0495-E366-FEA7CA39925A}"/>
              </a:ext>
            </a:extLst>
          </p:cNvPr>
          <p:cNvSpPr txBox="1"/>
          <p:nvPr/>
        </p:nvSpPr>
        <p:spPr>
          <a:xfrm flipH="1">
            <a:off x="1395806" y="4857788"/>
            <a:ext cx="24237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GR" dirty="0">
                <a:latin typeface="+mj-lt"/>
              </a:rPr>
              <a:t>Eg     Angle of Departure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8BFCE0-B175-76B1-D266-F8BCE3FA7F31}"/>
              </a:ext>
            </a:extLst>
          </p:cNvPr>
          <p:cNvSpPr txBox="1"/>
          <p:nvPr/>
        </p:nvSpPr>
        <p:spPr>
          <a:xfrm>
            <a:off x="7161085" y="4459721"/>
            <a:ext cx="161029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Vacuum Angle of fall=Eg</a:t>
            </a:r>
          </a:p>
        </p:txBody>
      </p:sp>
      <p:pic>
        <p:nvPicPr>
          <p:cNvPr id="18" name="Content Placeholder 3" descr="il_570xN.1076250946_s4jj.jpg">
            <a:extLst>
              <a:ext uri="{FF2B5EF4-FFF2-40B4-BE49-F238E27FC236}">
                <a16:creationId xmlns:a16="http://schemas.microsoft.com/office/drawing/2014/main" id="{A219A6EA-D3B0-A438-6980-FA9B594C5F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17" b="62150" l="0" r="100000">
                        <a14:foregroundMark x1="95789" y1="49299" x2="95789" y2="49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" t="34661" r="517" b="34286"/>
          <a:stretch/>
        </p:blipFill>
        <p:spPr>
          <a:xfrm>
            <a:off x="4813490" y="2833721"/>
            <a:ext cx="755351" cy="17760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A8ABC2-D58B-4025-AC55-2A1EE9B49B70}"/>
              </a:ext>
            </a:extLst>
          </p:cNvPr>
          <p:cNvCxnSpPr>
            <a:cxnSpLocks/>
          </p:cNvCxnSpPr>
          <p:nvPr/>
        </p:nvCxnSpPr>
        <p:spPr>
          <a:xfrm>
            <a:off x="1441344" y="6155837"/>
            <a:ext cx="6852804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22ED15-8F00-7E86-3099-C902C2CEC0CB}"/>
                  </a:ext>
                </a:extLst>
              </p:cNvPr>
              <p:cNvSpPr txBox="1"/>
              <p:nvPr/>
            </p:nvSpPr>
            <p:spPr>
              <a:xfrm>
                <a:off x="4695988" y="5973221"/>
                <a:ext cx="964687" cy="4123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𝑓𝑎𝑙𝑙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𝑎𝑡𝑚</m:t>
                          </m:r>
                        </m:sup>
                      </m:sSubSup>
                    </m:oMath>
                  </m:oMathPara>
                </a14:m>
                <a:endParaRPr lang="en-GR" baseline="-250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22ED15-8F00-7E86-3099-C902C2CEC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988" y="5973221"/>
                <a:ext cx="964687" cy="412357"/>
              </a:xfrm>
              <a:prstGeom prst="rect">
                <a:avLst/>
              </a:prstGeom>
              <a:blipFill>
                <a:blip r:embed="rId7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74AEF3D0-28EB-BFFD-0A43-E94C8CA131F0}"/>
              </a:ext>
            </a:extLst>
          </p:cNvPr>
          <p:cNvSpPr txBox="1"/>
          <p:nvPr/>
        </p:nvSpPr>
        <p:spPr>
          <a:xfrm>
            <a:off x="4695988" y="5689521"/>
            <a:ext cx="12932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Range</a:t>
            </a:r>
            <a:r>
              <a:rPr lang="en-GR" baseline="-25000" dirty="0">
                <a:latin typeface="+mj-lt"/>
              </a:rPr>
              <a:t>vacuum</a:t>
            </a:r>
            <a:endParaRPr lang="en-GR" dirty="0">
              <a:latin typeface="+mj-lt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5649A67-0AEF-6E6C-0C1D-C9C320D00318}"/>
              </a:ext>
            </a:extLst>
          </p:cNvPr>
          <p:cNvSpPr/>
          <p:nvPr/>
        </p:nvSpPr>
        <p:spPr>
          <a:xfrm>
            <a:off x="942109" y="3188578"/>
            <a:ext cx="6779687" cy="2117714"/>
          </a:xfrm>
          <a:custGeom>
            <a:avLst/>
            <a:gdLst>
              <a:gd name="connsiteX0" fmla="*/ 0 w 7329055"/>
              <a:gd name="connsiteY0" fmla="*/ 2355286 h 2382995"/>
              <a:gd name="connsiteX1" fmla="*/ 4184073 w 7329055"/>
              <a:gd name="connsiteY1" fmla="*/ 13 h 2382995"/>
              <a:gd name="connsiteX2" fmla="*/ 7329055 w 7329055"/>
              <a:gd name="connsiteY2" fmla="*/ 2382995 h 238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9055" h="2382995">
                <a:moveTo>
                  <a:pt x="0" y="2355286"/>
                </a:moveTo>
                <a:cubicBezTo>
                  <a:pt x="1481282" y="1175340"/>
                  <a:pt x="2962564" y="-4605"/>
                  <a:pt x="4184073" y="13"/>
                </a:cubicBezTo>
                <a:cubicBezTo>
                  <a:pt x="5405582" y="4631"/>
                  <a:pt x="6367318" y="1193813"/>
                  <a:pt x="7329055" y="2382995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Dot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2DBD4D-69B0-CA85-E8C6-A76EB40683D2}"/>
                  </a:ext>
                </a:extLst>
              </p:cNvPr>
              <p:cNvSpPr txBox="1"/>
              <p:nvPr/>
            </p:nvSpPr>
            <p:spPr>
              <a:xfrm>
                <a:off x="5470834" y="4666620"/>
                <a:ext cx="1719151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R" dirty="0">
                    <a:solidFill>
                      <a:srgbClr val="FF0000"/>
                    </a:solidFill>
                    <a:latin typeface="+mj-lt"/>
                  </a:rPr>
                  <a:t>Atmosphere Angle of fall</a:t>
                </a:r>
                <a14:m>
                  <m:oMath xmlns:m="http://schemas.openxmlformats.org/officeDocument/2006/math">
                    <m:r>
                      <a:rPr lang="en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GR" dirty="0">
                    <a:solidFill>
                      <a:srgbClr val="FF0000"/>
                    </a:solidFill>
                    <a:latin typeface="+mj-lt"/>
                  </a:rPr>
                  <a:t>Eg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2DBD4D-69B0-CA85-E8C6-A76EB4068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834" y="4666620"/>
                <a:ext cx="1719151" cy="646331"/>
              </a:xfrm>
              <a:prstGeom prst="rect">
                <a:avLst/>
              </a:prstGeom>
              <a:blipFill>
                <a:blip r:embed="rId8"/>
                <a:stretch>
                  <a:fillRect l="-735" t="-3846" r="-1471"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c 20">
            <a:extLst>
              <a:ext uri="{FF2B5EF4-FFF2-40B4-BE49-F238E27FC236}">
                <a16:creationId xmlns:a16="http://schemas.microsoft.com/office/drawing/2014/main" id="{22B015EF-DB7F-3168-D7E9-8A9FA36CD392}"/>
              </a:ext>
            </a:extLst>
          </p:cNvPr>
          <p:cNvSpPr/>
          <p:nvPr/>
        </p:nvSpPr>
        <p:spPr>
          <a:xfrm>
            <a:off x="7100679" y="4650509"/>
            <a:ext cx="823079" cy="1328076"/>
          </a:xfrm>
          <a:prstGeom prst="arc">
            <a:avLst>
              <a:gd name="adj1" fmla="val 10720270"/>
              <a:gd name="adj2" fmla="val 14606128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25" name="Content Placeholder 3" descr="il_570xN.1076250946_s4jj.jpg">
            <a:extLst>
              <a:ext uri="{FF2B5EF4-FFF2-40B4-BE49-F238E27FC236}">
                <a16:creationId xmlns:a16="http://schemas.microsoft.com/office/drawing/2014/main" id="{DAD20029-4FAE-5B13-7ACD-150CF36CA1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17" b="62150" l="0" r="100000">
                        <a14:foregroundMark x1="95789" y1="49299" x2="95789" y2="49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" t="34661" r="517" b="34286"/>
          <a:stretch/>
        </p:blipFill>
        <p:spPr>
          <a:xfrm>
            <a:off x="4353977" y="3079263"/>
            <a:ext cx="755351" cy="17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6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Επίδραση </a:t>
            </a:r>
            <a:r>
              <a:rPr lang="en-US" dirty="0" err="1"/>
              <a:t>v</a:t>
            </a:r>
            <a:r>
              <a:rPr lang="en-US" baseline="-25000" dirty="0" err="1"/>
              <a:t>o</a:t>
            </a:r>
            <a:r>
              <a:rPr lang="en-US" dirty="0"/>
              <a:t> </a:t>
            </a:r>
            <a:r>
              <a:rPr lang="el-GR" dirty="0"/>
              <a:t>στην </a:t>
            </a:r>
            <a:r>
              <a:rPr lang="en-US" dirty="0" err="1"/>
              <a:t>R</a:t>
            </a:r>
            <a:r>
              <a:rPr lang="en-US" baseline="-25000" dirty="0" err="1"/>
              <a:t>max</a:t>
            </a:r>
            <a:r>
              <a:rPr lang="el-GR" dirty="0"/>
              <a:t> στο κενό</a:t>
            </a:r>
            <a:br>
              <a:rPr lang="en-US" baseline="-25000" dirty="0"/>
            </a:br>
            <a:r>
              <a:rPr lang="el-GR" sz="2800" dirty="0"/>
              <a:t>(ίδια </a:t>
            </a:r>
            <a:r>
              <a:rPr lang="en-US" sz="2800" dirty="0" err="1"/>
              <a:t>m</a:t>
            </a:r>
            <a:r>
              <a:rPr lang="en-US" sz="2800" baseline="-25000" dirty="0" err="1"/>
              <a:t>p</a:t>
            </a:r>
            <a:r>
              <a:rPr lang="el-GR" sz="2800" dirty="0"/>
              <a:t>, </a:t>
            </a:r>
            <a:r>
              <a:rPr lang="en-US" sz="2800" dirty="0" err="1"/>
              <a:t>E</a:t>
            </a:r>
            <a:r>
              <a:rPr lang="en-US" sz="2800" baseline="-25000" dirty="0" err="1"/>
              <a:t>g</a:t>
            </a:r>
            <a:r>
              <a:rPr lang="el-GR" sz="2800" dirty="0"/>
              <a:t>)</a:t>
            </a:r>
            <a:endParaRPr lang="en-US" baseline="-2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7E7A79-E79E-305A-529A-35B7D69758C2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F4D2EE4A-37DC-A4F4-FA0B-A7792D984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5556" l="11823" r="44335">
                        <a14:foregroundMark x1="27938" y1="9074" x2="27938" y2="9074"/>
                        <a14:foregroundMark x1="19141" y1="89815" x2="19141" y2="89815"/>
                        <a14:foregroundMark x1="20760" y1="93704" x2="20760" y2="93704"/>
                        <a14:foregroundMark x1="23716" y1="92778" x2="23716" y2="92778"/>
                        <a14:foregroundMark x1="28712" y1="95648" x2="28712" y2="95648"/>
                        <a14:foregroundMark x1="44265" y1="89815" x2="44265" y2="89815"/>
                        <a14:foregroundMark x1="44405" y1="65278" x2="44405" y2="65278"/>
                        <a14:foregroundMark x1="11823" y1="64537" x2="11823" y2="64537"/>
                        <a14:foregroundMark x1="17101" y1="39815" x2="17101" y2="39815"/>
                        <a14:foregroundMark x1="34835" y1="35833" x2="34835" y2="35833"/>
                        <a14:foregroundMark x1="35327" y1="34630" x2="35327" y2="34630"/>
                        <a14:foregroundMark x1="36031" y1="14722" x2="34061" y2="38333"/>
                        <a14:foregroundMark x1="40535" y1="25926" x2="42646" y2="4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6" r="52430"/>
          <a:stretch/>
        </p:blipFill>
        <p:spPr bwMode="auto">
          <a:xfrm>
            <a:off x="260726" y="3932677"/>
            <a:ext cx="1283555" cy="25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4DB402-3D33-5CD0-E3F4-E826959DCDE4}"/>
              </a:ext>
            </a:extLst>
          </p:cNvPr>
          <p:cNvCxnSpPr>
            <a:cxnSpLocks/>
          </p:cNvCxnSpPr>
          <p:nvPr/>
        </p:nvCxnSpPr>
        <p:spPr>
          <a:xfrm flipV="1">
            <a:off x="918138" y="3794243"/>
            <a:ext cx="1646158" cy="1529651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EE1B227-DE20-BA78-9CC1-DD71D3A2D9FD}"/>
              </a:ext>
            </a:extLst>
          </p:cNvPr>
          <p:cNvSpPr txBox="1"/>
          <p:nvPr/>
        </p:nvSpPr>
        <p:spPr>
          <a:xfrm rot="19066288">
            <a:off x="1445963" y="3870839"/>
            <a:ext cx="97639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LOF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FFC41C8-6C78-65B5-EA84-D477F422E4E3}"/>
              </a:ext>
            </a:extLst>
          </p:cNvPr>
          <p:cNvSpPr/>
          <p:nvPr/>
        </p:nvSpPr>
        <p:spPr>
          <a:xfrm>
            <a:off x="1111080" y="4655515"/>
            <a:ext cx="823079" cy="1328076"/>
          </a:xfrm>
          <a:prstGeom prst="arc">
            <a:avLst>
              <a:gd name="adj1" fmla="val 16747411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B480B2-66E1-DD17-5AA6-E8411448C801}"/>
              </a:ext>
            </a:extLst>
          </p:cNvPr>
          <p:cNvSpPr txBox="1"/>
          <p:nvPr/>
        </p:nvSpPr>
        <p:spPr>
          <a:xfrm flipH="1">
            <a:off x="1395808" y="4857788"/>
            <a:ext cx="448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Eg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E51287-E07A-D843-A564-75104CF112E0}"/>
              </a:ext>
            </a:extLst>
          </p:cNvPr>
          <p:cNvCxnSpPr>
            <a:cxnSpLocks/>
          </p:cNvCxnSpPr>
          <p:nvPr/>
        </p:nvCxnSpPr>
        <p:spPr>
          <a:xfrm>
            <a:off x="902503" y="5355178"/>
            <a:ext cx="86034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198602C-08AC-212B-28C6-7BABCF687E01}"/>
              </a:ext>
            </a:extLst>
          </p:cNvPr>
          <p:cNvCxnSpPr>
            <a:cxnSpLocks/>
          </p:cNvCxnSpPr>
          <p:nvPr/>
        </p:nvCxnSpPr>
        <p:spPr>
          <a:xfrm flipV="1">
            <a:off x="1441344" y="5874187"/>
            <a:ext cx="4149831" cy="1295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BF67425-F328-FFD8-99E8-6B31FABDD328}"/>
              </a:ext>
            </a:extLst>
          </p:cNvPr>
          <p:cNvSpPr txBox="1"/>
          <p:nvPr/>
        </p:nvSpPr>
        <p:spPr>
          <a:xfrm>
            <a:off x="2825684" y="5667616"/>
            <a:ext cx="12932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Short range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4AF5E487-B610-918D-862C-CE1C8F89CC05}"/>
              </a:ext>
            </a:extLst>
          </p:cNvPr>
          <p:cNvSpPr/>
          <p:nvPr/>
        </p:nvSpPr>
        <p:spPr>
          <a:xfrm>
            <a:off x="944672" y="3848760"/>
            <a:ext cx="4589929" cy="1497116"/>
          </a:xfrm>
          <a:custGeom>
            <a:avLst/>
            <a:gdLst>
              <a:gd name="connsiteX0" fmla="*/ 0 w 4589929"/>
              <a:gd name="connsiteY0" fmla="*/ 1416433 h 1434362"/>
              <a:gd name="connsiteX1" fmla="*/ 2312894 w 4589929"/>
              <a:gd name="connsiteY1" fmla="*/ 9 h 1434362"/>
              <a:gd name="connsiteX2" fmla="*/ 4589929 w 4589929"/>
              <a:gd name="connsiteY2" fmla="*/ 1434362 h 143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9929" h="1434362">
                <a:moveTo>
                  <a:pt x="0" y="1416433"/>
                </a:moveTo>
                <a:cubicBezTo>
                  <a:pt x="773953" y="706727"/>
                  <a:pt x="1547906" y="-2979"/>
                  <a:pt x="2312894" y="9"/>
                </a:cubicBezTo>
                <a:cubicBezTo>
                  <a:pt x="3077882" y="2997"/>
                  <a:pt x="3833905" y="718679"/>
                  <a:pt x="4589929" y="1434362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DCF50125-3130-35DE-0A1B-5E6422750AA2}"/>
              </a:ext>
            </a:extLst>
          </p:cNvPr>
          <p:cNvSpPr/>
          <p:nvPr/>
        </p:nvSpPr>
        <p:spPr>
          <a:xfrm>
            <a:off x="923369" y="3440875"/>
            <a:ext cx="6391101" cy="1905001"/>
          </a:xfrm>
          <a:custGeom>
            <a:avLst/>
            <a:gdLst>
              <a:gd name="connsiteX0" fmla="*/ 0 w 4589929"/>
              <a:gd name="connsiteY0" fmla="*/ 1416433 h 1434362"/>
              <a:gd name="connsiteX1" fmla="*/ 2312894 w 4589929"/>
              <a:gd name="connsiteY1" fmla="*/ 9 h 1434362"/>
              <a:gd name="connsiteX2" fmla="*/ 4589929 w 4589929"/>
              <a:gd name="connsiteY2" fmla="*/ 1434362 h 143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9929" h="1434362">
                <a:moveTo>
                  <a:pt x="0" y="1416433"/>
                </a:moveTo>
                <a:cubicBezTo>
                  <a:pt x="773953" y="706727"/>
                  <a:pt x="1547906" y="-2979"/>
                  <a:pt x="2312894" y="9"/>
                </a:cubicBezTo>
                <a:cubicBezTo>
                  <a:pt x="3077882" y="2997"/>
                  <a:pt x="3833905" y="718679"/>
                  <a:pt x="4589929" y="1434362"/>
                </a:cubicBezTo>
              </a:path>
            </a:pathLst>
          </a:custGeom>
          <a:noFill/>
          <a:ln w="25400">
            <a:solidFill>
              <a:schemeClr val="tx1"/>
            </a:solidFill>
            <a:prstDash val="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1487E15-FF52-B8AF-16F0-8A8498571D5D}"/>
              </a:ext>
            </a:extLst>
          </p:cNvPr>
          <p:cNvSpPr/>
          <p:nvPr/>
        </p:nvSpPr>
        <p:spPr>
          <a:xfrm>
            <a:off x="951058" y="3085355"/>
            <a:ext cx="7780538" cy="2218467"/>
          </a:xfrm>
          <a:custGeom>
            <a:avLst/>
            <a:gdLst>
              <a:gd name="connsiteX0" fmla="*/ 0 w 4589929"/>
              <a:gd name="connsiteY0" fmla="*/ 1416433 h 1434362"/>
              <a:gd name="connsiteX1" fmla="*/ 2312894 w 4589929"/>
              <a:gd name="connsiteY1" fmla="*/ 9 h 1434362"/>
              <a:gd name="connsiteX2" fmla="*/ 4589929 w 4589929"/>
              <a:gd name="connsiteY2" fmla="*/ 1434362 h 143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9929" h="1434362">
                <a:moveTo>
                  <a:pt x="0" y="1416433"/>
                </a:moveTo>
                <a:cubicBezTo>
                  <a:pt x="773953" y="706727"/>
                  <a:pt x="1547906" y="-2979"/>
                  <a:pt x="2312894" y="9"/>
                </a:cubicBezTo>
                <a:cubicBezTo>
                  <a:pt x="3077882" y="2997"/>
                  <a:pt x="3833905" y="718679"/>
                  <a:pt x="4589929" y="1434362"/>
                </a:cubicBezTo>
              </a:path>
            </a:pathLst>
          </a:custGeom>
          <a:noFill/>
          <a:ln w="25400">
            <a:solidFill>
              <a:schemeClr val="tx1"/>
            </a:solidFill>
            <a:prstDash val="lgDashDot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508676-D10B-0553-DAB7-84B29B6A83B5}"/>
              </a:ext>
            </a:extLst>
          </p:cNvPr>
          <p:cNvSpPr txBox="1"/>
          <p:nvPr/>
        </p:nvSpPr>
        <p:spPr>
          <a:xfrm flipH="1">
            <a:off x="4176850" y="4329857"/>
            <a:ext cx="102623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latin typeface="+mj-lt"/>
              </a:rPr>
              <a:t>V</a:t>
            </a:r>
            <a:r>
              <a:rPr lang="en-GR" baseline="-25000" dirty="0">
                <a:latin typeface="+mj-lt"/>
              </a:rPr>
              <a:t>o  </a:t>
            </a:r>
            <a:r>
              <a:rPr lang="en-GR" dirty="0">
                <a:latin typeface="+mj-lt"/>
              </a:rPr>
              <a:t>low</a:t>
            </a:r>
            <a:endParaRPr lang="en-GR" baseline="-25000" dirty="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383A4C-DCDA-614D-124C-E9463A980D3D}"/>
              </a:ext>
            </a:extLst>
          </p:cNvPr>
          <p:cNvSpPr txBox="1"/>
          <p:nvPr/>
        </p:nvSpPr>
        <p:spPr>
          <a:xfrm flipH="1">
            <a:off x="5730503" y="4329857"/>
            <a:ext cx="123142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latin typeface="+mj-lt"/>
              </a:rPr>
              <a:t>V</a:t>
            </a:r>
            <a:r>
              <a:rPr lang="en-GR" baseline="-25000" dirty="0">
                <a:latin typeface="+mj-lt"/>
              </a:rPr>
              <a:t>o </a:t>
            </a:r>
            <a:r>
              <a:rPr lang="en-GR" dirty="0">
                <a:latin typeface="+mj-lt"/>
              </a:rPr>
              <a:t>medium</a:t>
            </a:r>
            <a:endParaRPr lang="en-GR" baseline="-25000" dirty="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722AFB-900D-72FC-68A9-0C8BDF389EC7}"/>
              </a:ext>
            </a:extLst>
          </p:cNvPr>
          <p:cNvSpPr txBox="1"/>
          <p:nvPr/>
        </p:nvSpPr>
        <p:spPr>
          <a:xfrm flipH="1">
            <a:off x="7290915" y="4374402"/>
            <a:ext cx="107796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latin typeface="+mj-lt"/>
              </a:rPr>
              <a:t>V</a:t>
            </a:r>
            <a:r>
              <a:rPr lang="en-GR" baseline="-25000" dirty="0">
                <a:latin typeface="+mj-lt"/>
              </a:rPr>
              <a:t>o </a:t>
            </a:r>
            <a:r>
              <a:rPr lang="en-GR" dirty="0">
                <a:latin typeface="+mj-lt"/>
              </a:rPr>
              <a:t>high</a:t>
            </a:r>
            <a:endParaRPr lang="en-GR" baseline="-25000" dirty="0">
              <a:latin typeface="+mj-lt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1F26616-9117-37D0-A28D-B3636456D5CC}"/>
              </a:ext>
            </a:extLst>
          </p:cNvPr>
          <p:cNvCxnSpPr>
            <a:cxnSpLocks/>
          </p:cNvCxnSpPr>
          <p:nvPr/>
        </p:nvCxnSpPr>
        <p:spPr>
          <a:xfrm>
            <a:off x="1441343" y="6116868"/>
            <a:ext cx="5873127" cy="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681B61-D65F-6E1D-01E5-A0A94F628510}"/>
              </a:ext>
            </a:extLst>
          </p:cNvPr>
          <p:cNvCxnSpPr>
            <a:cxnSpLocks/>
          </p:cNvCxnSpPr>
          <p:nvPr/>
        </p:nvCxnSpPr>
        <p:spPr>
          <a:xfrm>
            <a:off x="1448552" y="6359990"/>
            <a:ext cx="7283044" cy="0"/>
          </a:xfrm>
          <a:prstGeom prst="straightConnector1">
            <a:avLst/>
          </a:prstGeom>
          <a:ln w="25400">
            <a:solidFill>
              <a:schemeClr val="tx1"/>
            </a:solidFill>
            <a:prstDash val="lg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E2B6570-58EF-F33D-5190-D1781B766B82}"/>
              </a:ext>
            </a:extLst>
          </p:cNvPr>
          <p:cNvSpPr txBox="1"/>
          <p:nvPr/>
        </p:nvSpPr>
        <p:spPr>
          <a:xfrm>
            <a:off x="3974654" y="5939301"/>
            <a:ext cx="1580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Medium range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B80D46-964A-7C97-AA16-14E483C86629}"/>
              </a:ext>
            </a:extLst>
          </p:cNvPr>
          <p:cNvSpPr txBox="1"/>
          <p:nvPr/>
        </p:nvSpPr>
        <p:spPr>
          <a:xfrm>
            <a:off x="4650980" y="6235544"/>
            <a:ext cx="12932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Long range</a:t>
            </a:r>
          </a:p>
        </p:txBody>
      </p:sp>
    </p:spTree>
    <p:extLst>
      <p:ext uri="{BB962C8B-B14F-4D97-AF65-F5344CB8AC3E}">
        <p14:creationId xmlns:p14="http://schemas.microsoft.com/office/powerpoint/2010/main" val="1584045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Επίδραση </a:t>
            </a:r>
            <a:r>
              <a:rPr lang="en-US" dirty="0" err="1"/>
              <a:t>v</a:t>
            </a:r>
            <a:r>
              <a:rPr lang="en-US" baseline="-25000" dirty="0" err="1"/>
              <a:t>o</a:t>
            </a:r>
            <a:r>
              <a:rPr lang="en-US" dirty="0"/>
              <a:t> </a:t>
            </a:r>
            <a:r>
              <a:rPr lang="el-GR" dirty="0"/>
              <a:t>στην </a:t>
            </a:r>
            <a:r>
              <a:rPr lang="en-US" dirty="0" err="1"/>
              <a:t>R</a:t>
            </a:r>
            <a:r>
              <a:rPr lang="en-US" baseline="-25000" dirty="0" err="1"/>
              <a:t>max</a:t>
            </a:r>
            <a:r>
              <a:rPr lang="el-GR" dirty="0"/>
              <a:t> στην ατμόσφαιρα</a:t>
            </a:r>
            <a:br>
              <a:rPr lang="en-US" baseline="-25000" dirty="0"/>
            </a:br>
            <a:r>
              <a:rPr lang="el-GR" sz="2800" dirty="0"/>
              <a:t>(ίδια </a:t>
            </a:r>
            <a:r>
              <a:rPr lang="en-US" sz="2800" dirty="0" err="1"/>
              <a:t>m</a:t>
            </a:r>
            <a:r>
              <a:rPr lang="en-US" sz="2800" baseline="-25000" dirty="0" err="1"/>
              <a:t>p</a:t>
            </a:r>
            <a:r>
              <a:rPr lang="el-GR" sz="2800" dirty="0"/>
              <a:t>, </a:t>
            </a:r>
            <a:r>
              <a:rPr lang="en-US" sz="2800" dirty="0" err="1"/>
              <a:t>E</a:t>
            </a:r>
            <a:r>
              <a:rPr lang="en-US" sz="2800" baseline="-25000" dirty="0" err="1"/>
              <a:t>g</a:t>
            </a:r>
            <a:r>
              <a:rPr lang="el-GR" sz="2800" dirty="0"/>
              <a:t>)</a:t>
            </a:r>
            <a:endParaRPr lang="en-US" baseline="-2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7E7A79-E79E-305A-529A-35B7D69758C2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F4D2EE4A-37DC-A4F4-FA0B-A7792D984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5556" l="11823" r="44335">
                        <a14:foregroundMark x1="27938" y1="9074" x2="27938" y2="9074"/>
                        <a14:foregroundMark x1="19141" y1="89815" x2="19141" y2="89815"/>
                        <a14:foregroundMark x1="20760" y1="93704" x2="20760" y2="93704"/>
                        <a14:foregroundMark x1="23716" y1="92778" x2="23716" y2="92778"/>
                        <a14:foregroundMark x1="28712" y1="95648" x2="28712" y2="95648"/>
                        <a14:foregroundMark x1="44265" y1="89815" x2="44265" y2="89815"/>
                        <a14:foregroundMark x1="44405" y1="65278" x2="44405" y2="65278"/>
                        <a14:foregroundMark x1="11823" y1="64537" x2="11823" y2="64537"/>
                        <a14:foregroundMark x1="17101" y1="39815" x2="17101" y2="39815"/>
                        <a14:foregroundMark x1="34835" y1="35833" x2="34835" y2="35833"/>
                        <a14:foregroundMark x1="35327" y1="34630" x2="35327" y2="34630"/>
                        <a14:foregroundMark x1="36031" y1="14722" x2="34061" y2="38333"/>
                        <a14:foregroundMark x1="40535" y1="25926" x2="42646" y2="4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6" r="52430"/>
          <a:stretch/>
        </p:blipFill>
        <p:spPr bwMode="auto">
          <a:xfrm>
            <a:off x="260726" y="3932677"/>
            <a:ext cx="1283555" cy="25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4DB402-3D33-5CD0-E3F4-E826959DCDE4}"/>
              </a:ext>
            </a:extLst>
          </p:cNvPr>
          <p:cNvCxnSpPr>
            <a:cxnSpLocks/>
          </p:cNvCxnSpPr>
          <p:nvPr/>
        </p:nvCxnSpPr>
        <p:spPr>
          <a:xfrm flipV="1">
            <a:off x="918138" y="3794243"/>
            <a:ext cx="1646158" cy="1529651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EE1B227-DE20-BA78-9CC1-DD71D3A2D9FD}"/>
              </a:ext>
            </a:extLst>
          </p:cNvPr>
          <p:cNvSpPr txBox="1"/>
          <p:nvPr/>
        </p:nvSpPr>
        <p:spPr>
          <a:xfrm rot="19066288">
            <a:off x="1445963" y="3870839"/>
            <a:ext cx="97639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LOF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FFC41C8-6C78-65B5-EA84-D477F422E4E3}"/>
              </a:ext>
            </a:extLst>
          </p:cNvPr>
          <p:cNvSpPr/>
          <p:nvPr/>
        </p:nvSpPr>
        <p:spPr>
          <a:xfrm>
            <a:off x="1111080" y="4655515"/>
            <a:ext cx="823079" cy="1328076"/>
          </a:xfrm>
          <a:prstGeom prst="arc">
            <a:avLst>
              <a:gd name="adj1" fmla="val 16747411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B480B2-66E1-DD17-5AA6-E8411448C801}"/>
              </a:ext>
            </a:extLst>
          </p:cNvPr>
          <p:cNvSpPr txBox="1"/>
          <p:nvPr/>
        </p:nvSpPr>
        <p:spPr>
          <a:xfrm flipH="1">
            <a:off x="1395808" y="4857788"/>
            <a:ext cx="448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Eg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E51287-E07A-D843-A564-75104CF112E0}"/>
              </a:ext>
            </a:extLst>
          </p:cNvPr>
          <p:cNvCxnSpPr>
            <a:cxnSpLocks/>
          </p:cNvCxnSpPr>
          <p:nvPr/>
        </p:nvCxnSpPr>
        <p:spPr>
          <a:xfrm>
            <a:off x="902503" y="5355178"/>
            <a:ext cx="86034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198602C-08AC-212B-28C6-7BABCF687E01}"/>
              </a:ext>
            </a:extLst>
          </p:cNvPr>
          <p:cNvCxnSpPr>
            <a:cxnSpLocks/>
          </p:cNvCxnSpPr>
          <p:nvPr/>
        </p:nvCxnSpPr>
        <p:spPr>
          <a:xfrm>
            <a:off x="1441344" y="5887144"/>
            <a:ext cx="3418891" cy="8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A508676-D10B-0553-DAB7-84B29B6A83B5}"/>
              </a:ext>
            </a:extLst>
          </p:cNvPr>
          <p:cNvSpPr txBox="1"/>
          <p:nvPr/>
        </p:nvSpPr>
        <p:spPr>
          <a:xfrm flipH="1">
            <a:off x="3702286" y="4329857"/>
            <a:ext cx="102623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+mj-lt"/>
              </a:rPr>
              <a:t>V</a:t>
            </a:r>
            <a:r>
              <a:rPr lang="en-GR" baseline="-25000" dirty="0">
                <a:solidFill>
                  <a:srgbClr val="FF0000"/>
                </a:solidFill>
                <a:latin typeface="+mj-lt"/>
              </a:rPr>
              <a:t>o  </a:t>
            </a:r>
            <a:r>
              <a:rPr lang="en-GR" dirty="0">
                <a:solidFill>
                  <a:srgbClr val="FF0000"/>
                </a:solidFill>
                <a:latin typeface="+mj-lt"/>
              </a:rPr>
              <a:t>low</a:t>
            </a:r>
            <a:endParaRPr lang="en-GR" baseline="-25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383A4C-DCDA-614D-124C-E9463A980D3D}"/>
              </a:ext>
            </a:extLst>
          </p:cNvPr>
          <p:cNvSpPr txBox="1"/>
          <p:nvPr/>
        </p:nvSpPr>
        <p:spPr>
          <a:xfrm flipH="1">
            <a:off x="5255939" y="4329857"/>
            <a:ext cx="123142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+mj-lt"/>
              </a:rPr>
              <a:t>V</a:t>
            </a:r>
            <a:r>
              <a:rPr lang="en-GR" baseline="-25000" dirty="0">
                <a:solidFill>
                  <a:srgbClr val="FF0000"/>
                </a:solidFill>
                <a:latin typeface="+mj-lt"/>
              </a:rPr>
              <a:t>o </a:t>
            </a:r>
            <a:r>
              <a:rPr lang="en-GR" dirty="0">
                <a:solidFill>
                  <a:srgbClr val="FF0000"/>
                </a:solidFill>
                <a:latin typeface="+mj-lt"/>
              </a:rPr>
              <a:t>medium</a:t>
            </a:r>
            <a:endParaRPr lang="en-GR" baseline="-25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722AFB-900D-72FC-68A9-0C8BDF389EC7}"/>
              </a:ext>
            </a:extLst>
          </p:cNvPr>
          <p:cNvSpPr txBox="1"/>
          <p:nvPr/>
        </p:nvSpPr>
        <p:spPr>
          <a:xfrm flipH="1">
            <a:off x="6816351" y="4374402"/>
            <a:ext cx="107796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+mj-lt"/>
              </a:rPr>
              <a:t>V</a:t>
            </a:r>
            <a:r>
              <a:rPr lang="en-GR" baseline="-25000" dirty="0">
                <a:solidFill>
                  <a:srgbClr val="FF0000"/>
                </a:solidFill>
                <a:latin typeface="+mj-lt"/>
              </a:rPr>
              <a:t>o </a:t>
            </a:r>
            <a:r>
              <a:rPr lang="en-GR" dirty="0">
                <a:solidFill>
                  <a:srgbClr val="FF0000"/>
                </a:solidFill>
                <a:latin typeface="+mj-lt"/>
              </a:rPr>
              <a:t>high</a:t>
            </a:r>
            <a:endParaRPr lang="en-GR" baseline="-25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1F26616-9117-37D0-A28D-B3636456D5CC}"/>
              </a:ext>
            </a:extLst>
          </p:cNvPr>
          <p:cNvCxnSpPr>
            <a:cxnSpLocks/>
          </p:cNvCxnSpPr>
          <p:nvPr/>
        </p:nvCxnSpPr>
        <p:spPr>
          <a:xfrm>
            <a:off x="1441343" y="6116868"/>
            <a:ext cx="4929640" cy="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681B61-D65F-6E1D-01E5-A0A94F628510}"/>
              </a:ext>
            </a:extLst>
          </p:cNvPr>
          <p:cNvCxnSpPr>
            <a:cxnSpLocks/>
          </p:cNvCxnSpPr>
          <p:nvPr/>
        </p:nvCxnSpPr>
        <p:spPr>
          <a:xfrm>
            <a:off x="1448552" y="6359990"/>
            <a:ext cx="6920331" cy="0"/>
          </a:xfrm>
          <a:prstGeom prst="straightConnector1">
            <a:avLst/>
          </a:prstGeom>
          <a:ln w="25400">
            <a:solidFill>
              <a:schemeClr val="tx1"/>
            </a:solidFill>
            <a:prstDash val="lg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1B80D46-964A-7C97-AA16-14E483C86629}"/>
              </a:ext>
            </a:extLst>
          </p:cNvPr>
          <p:cNvSpPr txBox="1"/>
          <p:nvPr/>
        </p:nvSpPr>
        <p:spPr>
          <a:xfrm>
            <a:off x="4309964" y="6152220"/>
            <a:ext cx="12932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Long range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E3D30F1-7FB0-D6C2-A18A-121392404D42}"/>
              </a:ext>
            </a:extLst>
          </p:cNvPr>
          <p:cNvSpPr/>
          <p:nvPr/>
        </p:nvSpPr>
        <p:spPr>
          <a:xfrm>
            <a:off x="942109" y="3180839"/>
            <a:ext cx="6581435" cy="2125452"/>
          </a:xfrm>
          <a:custGeom>
            <a:avLst/>
            <a:gdLst>
              <a:gd name="connsiteX0" fmla="*/ 0 w 7329055"/>
              <a:gd name="connsiteY0" fmla="*/ 2355286 h 2382995"/>
              <a:gd name="connsiteX1" fmla="*/ 4184073 w 7329055"/>
              <a:gd name="connsiteY1" fmla="*/ 13 h 2382995"/>
              <a:gd name="connsiteX2" fmla="*/ 7329055 w 7329055"/>
              <a:gd name="connsiteY2" fmla="*/ 2382995 h 238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9055" h="2382995">
                <a:moveTo>
                  <a:pt x="0" y="2355286"/>
                </a:moveTo>
                <a:cubicBezTo>
                  <a:pt x="1481282" y="1175340"/>
                  <a:pt x="2962564" y="-4605"/>
                  <a:pt x="4184073" y="13"/>
                </a:cubicBezTo>
                <a:cubicBezTo>
                  <a:pt x="5405582" y="4631"/>
                  <a:pt x="6367318" y="1193813"/>
                  <a:pt x="7329055" y="2382995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Dot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AAEC1EB-7FB8-94AD-6BCF-095A25EB4198}"/>
              </a:ext>
            </a:extLst>
          </p:cNvPr>
          <p:cNvSpPr/>
          <p:nvPr/>
        </p:nvSpPr>
        <p:spPr>
          <a:xfrm>
            <a:off x="942109" y="3590652"/>
            <a:ext cx="4808881" cy="1751569"/>
          </a:xfrm>
          <a:custGeom>
            <a:avLst/>
            <a:gdLst>
              <a:gd name="connsiteX0" fmla="*/ 0 w 7329055"/>
              <a:gd name="connsiteY0" fmla="*/ 2355286 h 2382995"/>
              <a:gd name="connsiteX1" fmla="*/ 4184073 w 7329055"/>
              <a:gd name="connsiteY1" fmla="*/ 13 h 2382995"/>
              <a:gd name="connsiteX2" fmla="*/ 7329055 w 7329055"/>
              <a:gd name="connsiteY2" fmla="*/ 2382995 h 238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9055" h="2382995">
                <a:moveTo>
                  <a:pt x="0" y="2355286"/>
                </a:moveTo>
                <a:cubicBezTo>
                  <a:pt x="1481282" y="1175340"/>
                  <a:pt x="2962564" y="-4605"/>
                  <a:pt x="4184073" y="13"/>
                </a:cubicBezTo>
                <a:cubicBezTo>
                  <a:pt x="5405582" y="4631"/>
                  <a:pt x="6367318" y="1193813"/>
                  <a:pt x="7329055" y="2382995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Dot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A4C26BBD-E424-52DD-A357-63DA751DA5DA}"/>
              </a:ext>
            </a:extLst>
          </p:cNvPr>
          <p:cNvSpPr/>
          <p:nvPr/>
        </p:nvSpPr>
        <p:spPr>
          <a:xfrm>
            <a:off x="935487" y="4146231"/>
            <a:ext cx="3524394" cy="1153436"/>
          </a:xfrm>
          <a:custGeom>
            <a:avLst/>
            <a:gdLst>
              <a:gd name="connsiteX0" fmla="*/ 0 w 7329055"/>
              <a:gd name="connsiteY0" fmla="*/ 2355286 h 2382995"/>
              <a:gd name="connsiteX1" fmla="*/ 4184073 w 7329055"/>
              <a:gd name="connsiteY1" fmla="*/ 13 h 2382995"/>
              <a:gd name="connsiteX2" fmla="*/ 7329055 w 7329055"/>
              <a:gd name="connsiteY2" fmla="*/ 2382995 h 238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9055" h="2382995">
                <a:moveTo>
                  <a:pt x="0" y="2355286"/>
                </a:moveTo>
                <a:cubicBezTo>
                  <a:pt x="1481282" y="1175340"/>
                  <a:pt x="2962564" y="-4605"/>
                  <a:pt x="4184073" y="13"/>
                </a:cubicBezTo>
                <a:cubicBezTo>
                  <a:pt x="5405582" y="4631"/>
                  <a:pt x="6367318" y="1193813"/>
                  <a:pt x="7329055" y="2382995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Dot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2B6570-58EF-F33D-5190-D1781B766B82}"/>
              </a:ext>
            </a:extLst>
          </p:cNvPr>
          <p:cNvSpPr txBox="1"/>
          <p:nvPr/>
        </p:nvSpPr>
        <p:spPr>
          <a:xfrm>
            <a:off x="3167184" y="5921329"/>
            <a:ext cx="1580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Medium range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F67425-F328-FFD8-99E8-6B31FABDD328}"/>
              </a:ext>
            </a:extLst>
          </p:cNvPr>
          <p:cNvSpPr txBox="1"/>
          <p:nvPr/>
        </p:nvSpPr>
        <p:spPr>
          <a:xfrm>
            <a:off x="2504171" y="5672918"/>
            <a:ext cx="12932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Short range</a:t>
            </a:r>
          </a:p>
        </p:txBody>
      </p:sp>
    </p:spTree>
    <p:extLst>
      <p:ext uri="{BB962C8B-B14F-4D97-AF65-F5344CB8AC3E}">
        <p14:creationId xmlns:p14="http://schemas.microsoft.com/office/powerpoint/2010/main" val="1118240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Ε</a:t>
            </a:r>
            <a:r>
              <a:rPr lang="en-US" dirty="0"/>
              <a:t>π</a:t>
            </a:r>
            <a:r>
              <a:rPr lang="en-US" dirty="0" err="1"/>
              <a:t>ίδρ</a:t>
            </a:r>
            <a:r>
              <a:rPr lang="en-US" dirty="0"/>
              <a:t>α</a:t>
            </a:r>
            <a:r>
              <a:rPr lang="en-US" dirty="0" err="1"/>
              <a:t>ση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dirty="0"/>
              <a:t> </a:t>
            </a:r>
            <a:r>
              <a:rPr lang="en-US" dirty="0" err="1"/>
              <a:t>στην</a:t>
            </a:r>
            <a:r>
              <a:rPr lang="en-US" dirty="0"/>
              <a:t> </a:t>
            </a:r>
            <a:r>
              <a:rPr lang="en-US" dirty="0" err="1"/>
              <a:t>R</a:t>
            </a:r>
            <a:r>
              <a:rPr lang="en-US" baseline="-25000" dirty="0" err="1"/>
              <a:t>max</a:t>
            </a:r>
            <a:r>
              <a:rPr lang="en-US" dirty="0"/>
              <a:t> </a:t>
            </a:r>
            <a:br>
              <a:rPr lang="en-US" dirty="0"/>
            </a:br>
            <a:r>
              <a:rPr lang="el-GR" sz="2800" dirty="0" err="1"/>
              <a:t>κεν</a:t>
            </a:r>
            <a:r>
              <a:rPr lang="en-US" sz="2800" dirty="0" err="1"/>
              <a:t>ό</a:t>
            </a:r>
            <a:r>
              <a:rPr lang="el-GR" sz="2800" dirty="0"/>
              <a:t>, </a:t>
            </a:r>
            <a:r>
              <a:rPr lang="en-US" sz="2800" dirty="0"/>
              <a:t>constant </a:t>
            </a:r>
            <a:r>
              <a:rPr lang="en-US" sz="2800" dirty="0" err="1"/>
              <a:t>v</a:t>
            </a:r>
            <a:r>
              <a:rPr lang="en-US" sz="2800" baseline="-25000" dirty="0" err="1"/>
              <a:t>o</a:t>
            </a:r>
            <a:r>
              <a:rPr lang="en-US" sz="2800" dirty="0"/>
              <a:t>, </a:t>
            </a:r>
            <a:r>
              <a:rPr lang="el-GR" sz="2800" dirty="0" err="1"/>
              <a:t>E</a:t>
            </a:r>
            <a:r>
              <a:rPr lang="el-GR" sz="2800" baseline="-25000" dirty="0" err="1"/>
              <a:t>g</a:t>
            </a:r>
            <a:r>
              <a:rPr lang="el-GR" sz="2800" dirty="0"/>
              <a:t>&lt; 45</a:t>
            </a:r>
            <a:r>
              <a:rPr lang="el-GR" sz="2800" baseline="30000" dirty="0"/>
              <a:t>o</a:t>
            </a:r>
            <a:endParaRPr lang="en-US" baseline="-2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7E7A79-E79E-305A-529A-35B7D69758C2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F4D2EE4A-37DC-A4F4-FA0B-A7792D984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5556" l="11823" r="44335">
                        <a14:foregroundMark x1="27938" y1="9074" x2="27938" y2="9074"/>
                        <a14:foregroundMark x1="19141" y1="89815" x2="19141" y2="89815"/>
                        <a14:foregroundMark x1="20760" y1="93704" x2="20760" y2="93704"/>
                        <a14:foregroundMark x1="23716" y1="92778" x2="23716" y2="92778"/>
                        <a14:foregroundMark x1="28712" y1="95648" x2="28712" y2="95648"/>
                        <a14:foregroundMark x1="44265" y1="89815" x2="44265" y2="89815"/>
                        <a14:foregroundMark x1="44405" y1="65278" x2="44405" y2="65278"/>
                        <a14:foregroundMark x1="11823" y1="64537" x2="11823" y2="64537"/>
                        <a14:foregroundMark x1="17101" y1="39815" x2="17101" y2="39815"/>
                        <a14:foregroundMark x1="34835" y1="35833" x2="34835" y2="35833"/>
                        <a14:foregroundMark x1="35327" y1="34630" x2="35327" y2="34630"/>
                        <a14:foregroundMark x1="36031" y1="14722" x2="34061" y2="38333"/>
                        <a14:foregroundMark x1="40535" y1="25926" x2="42646" y2="4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6" r="52430"/>
          <a:stretch/>
        </p:blipFill>
        <p:spPr bwMode="auto">
          <a:xfrm>
            <a:off x="260726" y="3932677"/>
            <a:ext cx="1283555" cy="25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4DB402-3D33-5CD0-E3F4-E826959DCDE4}"/>
              </a:ext>
            </a:extLst>
          </p:cNvPr>
          <p:cNvCxnSpPr>
            <a:cxnSpLocks/>
          </p:cNvCxnSpPr>
          <p:nvPr/>
        </p:nvCxnSpPr>
        <p:spPr>
          <a:xfrm flipV="1">
            <a:off x="918138" y="3528696"/>
            <a:ext cx="1344703" cy="1795198"/>
          </a:xfrm>
          <a:prstGeom prst="straightConnector1">
            <a:avLst/>
          </a:prstGeom>
          <a:ln w="25400">
            <a:solidFill>
              <a:schemeClr val="tx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0FFC41C8-6C78-65B5-EA84-D477F422E4E3}"/>
              </a:ext>
            </a:extLst>
          </p:cNvPr>
          <p:cNvSpPr/>
          <p:nvPr/>
        </p:nvSpPr>
        <p:spPr>
          <a:xfrm>
            <a:off x="1111080" y="4453940"/>
            <a:ext cx="823079" cy="1529651"/>
          </a:xfrm>
          <a:prstGeom prst="arc">
            <a:avLst>
              <a:gd name="adj1" fmla="val 16450338"/>
              <a:gd name="adj2" fmla="val 963119"/>
            </a:avLst>
          </a:prstGeom>
          <a:ln w="127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>
              <a:latin typeface="+mj-l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E51287-E07A-D843-A564-75104CF112E0}"/>
              </a:ext>
            </a:extLst>
          </p:cNvPr>
          <p:cNvCxnSpPr>
            <a:cxnSpLocks/>
          </p:cNvCxnSpPr>
          <p:nvPr/>
        </p:nvCxnSpPr>
        <p:spPr>
          <a:xfrm>
            <a:off x="902503" y="5355178"/>
            <a:ext cx="86034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198602C-08AC-212B-28C6-7BABCF687E01}"/>
              </a:ext>
            </a:extLst>
          </p:cNvPr>
          <p:cNvCxnSpPr>
            <a:cxnSpLocks/>
          </p:cNvCxnSpPr>
          <p:nvPr/>
        </p:nvCxnSpPr>
        <p:spPr>
          <a:xfrm flipV="1">
            <a:off x="1441344" y="5874187"/>
            <a:ext cx="4149831" cy="1295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F67425-F328-FFD8-99E8-6B31FABDD328}"/>
                  </a:ext>
                </a:extLst>
              </p:cNvPr>
              <p:cNvSpPr txBox="1"/>
              <p:nvPr/>
            </p:nvSpPr>
            <p:spPr>
              <a:xfrm>
                <a:off x="2825684" y="5613981"/>
                <a:ext cx="1293235" cy="4766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i="1" dirty="0" smtClean="0">
                              <a:solidFill>
                                <a:srgbClr val="FF0000"/>
                              </a:solidFill>
                              <a:latin typeface="+mj-lt"/>
                            </a:rPr>
                          </m:ctrlPr>
                        </m:sSubSupPr>
                        <m:e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+mj-lt"/>
                            </a:rPr>
                            <m:t>𝑅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+mj-lt"/>
                            </a:rPr>
                            <m:t>𝑓</m:t>
                          </m:r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+mj-lt"/>
                            </a:rPr>
                            <m:t>𝑟𝑖𝑛𝑔</m:t>
                          </m:r>
                        </m:sub>
                        <m:sup>
                          <m:sSub>
                            <m:sSubPr>
                              <m:ctrlPr>
                                <a:rPr lang="en-GR" i="1" dirty="0">
                                  <a:solidFill>
                                    <a:srgbClr val="FF0000"/>
                                  </a:solidFill>
                                  <a:latin typeface="+mj-lt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+mj-lt"/>
                                </a:rPr>
                                <m:t>𝐸𝑔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+mj-lt"/>
                                </a:rPr>
                                <m:t>1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GR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F67425-F328-FFD8-99E8-6B31FABDD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684" y="5613981"/>
                <a:ext cx="1293235" cy="476605"/>
              </a:xfrm>
              <a:prstGeom prst="rect">
                <a:avLst/>
              </a:prstGeom>
              <a:blipFill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>
            <a:extLst>
              <a:ext uri="{FF2B5EF4-FFF2-40B4-BE49-F238E27FC236}">
                <a16:creationId xmlns:a16="http://schemas.microsoft.com/office/drawing/2014/main" id="{4AF5E487-B610-918D-862C-CE1C8F89CC05}"/>
              </a:ext>
            </a:extLst>
          </p:cNvPr>
          <p:cNvSpPr/>
          <p:nvPr/>
        </p:nvSpPr>
        <p:spPr>
          <a:xfrm>
            <a:off x="944672" y="5025654"/>
            <a:ext cx="4589929" cy="320221"/>
          </a:xfrm>
          <a:custGeom>
            <a:avLst/>
            <a:gdLst>
              <a:gd name="connsiteX0" fmla="*/ 0 w 4589929"/>
              <a:gd name="connsiteY0" fmla="*/ 1416433 h 1434362"/>
              <a:gd name="connsiteX1" fmla="*/ 2312894 w 4589929"/>
              <a:gd name="connsiteY1" fmla="*/ 9 h 1434362"/>
              <a:gd name="connsiteX2" fmla="*/ 4589929 w 4589929"/>
              <a:gd name="connsiteY2" fmla="*/ 1434362 h 143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9929" h="1434362">
                <a:moveTo>
                  <a:pt x="0" y="1416433"/>
                </a:moveTo>
                <a:cubicBezTo>
                  <a:pt x="773953" y="706727"/>
                  <a:pt x="1547906" y="-2979"/>
                  <a:pt x="2312894" y="9"/>
                </a:cubicBezTo>
                <a:cubicBezTo>
                  <a:pt x="3077882" y="2997"/>
                  <a:pt x="3833905" y="718679"/>
                  <a:pt x="4589929" y="1434362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latin typeface="+mj-lt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DCF50125-3130-35DE-0A1B-5E6422750AA2}"/>
              </a:ext>
            </a:extLst>
          </p:cNvPr>
          <p:cNvSpPr/>
          <p:nvPr/>
        </p:nvSpPr>
        <p:spPr>
          <a:xfrm>
            <a:off x="923369" y="4230060"/>
            <a:ext cx="6391101" cy="1115816"/>
          </a:xfrm>
          <a:custGeom>
            <a:avLst/>
            <a:gdLst>
              <a:gd name="connsiteX0" fmla="*/ 0 w 4589929"/>
              <a:gd name="connsiteY0" fmla="*/ 1416433 h 1434362"/>
              <a:gd name="connsiteX1" fmla="*/ 2312894 w 4589929"/>
              <a:gd name="connsiteY1" fmla="*/ 9 h 1434362"/>
              <a:gd name="connsiteX2" fmla="*/ 4589929 w 4589929"/>
              <a:gd name="connsiteY2" fmla="*/ 1434362 h 143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9929" h="1434362">
                <a:moveTo>
                  <a:pt x="0" y="1416433"/>
                </a:moveTo>
                <a:cubicBezTo>
                  <a:pt x="773953" y="706727"/>
                  <a:pt x="1547906" y="-2979"/>
                  <a:pt x="2312894" y="9"/>
                </a:cubicBezTo>
                <a:cubicBezTo>
                  <a:pt x="3077882" y="2997"/>
                  <a:pt x="3833905" y="718679"/>
                  <a:pt x="4589929" y="1434362"/>
                </a:cubicBezTo>
              </a:path>
            </a:pathLst>
          </a:custGeom>
          <a:noFill/>
          <a:ln w="25400">
            <a:solidFill>
              <a:srgbClr val="0070C0"/>
            </a:solidFill>
            <a:prstDash val="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latin typeface="+mj-lt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1487E15-FF52-B8AF-16F0-8A8498571D5D}"/>
              </a:ext>
            </a:extLst>
          </p:cNvPr>
          <p:cNvSpPr/>
          <p:nvPr/>
        </p:nvSpPr>
        <p:spPr>
          <a:xfrm>
            <a:off x="951058" y="1933809"/>
            <a:ext cx="7780538" cy="3370013"/>
          </a:xfrm>
          <a:custGeom>
            <a:avLst/>
            <a:gdLst>
              <a:gd name="connsiteX0" fmla="*/ 0 w 4589929"/>
              <a:gd name="connsiteY0" fmla="*/ 1416433 h 1434362"/>
              <a:gd name="connsiteX1" fmla="*/ 2312894 w 4589929"/>
              <a:gd name="connsiteY1" fmla="*/ 9 h 1434362"/>
              <a:gd name="connsiteX2" fmla="*/ 4589929 w 4589929"/>
              <a:gd name="connsiteY2" fmla="*/ 1434362 h 143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9929" h="1434362">
                <a:moveTo>
                  <a:pt x="0" y="1416433"/>
                </a:moveTo>
                <a:cubicBezTo>
                  <a:pt x="773953" y="706727"/>
                  <a:pt x="1547906" y="-2979"/>
                  <a:pt x="2312894" y="9"/>
                </a:cubicBezTo>
                <a:cubicBezTo>
                  <a:pt x="3077882" y="2997"/>
                  <a:pt x="3833905" y="718679"/>
                  <a:pt x="4589929" y="1434362"/>
                </a:cubicBezTo>
              </a:path>
            </a:pathLst>
          </a:custGeom>
          <a:noFill/>
          <a:ln w="25400">
            <a:solidFill>
              <a:schemeClr val="tx1"/>
            </a:solidFill>
            <a:prstDash val="lgDashDot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1F26616-9117-37D0-A28D-B3636456D5CC}"/>
              </a:ext>
            </a:extLst>
          </p:cNvPr>
          <p:cNvCxnSpPr>
            <a:cxnSpLocks/>
          </p:cNvCxnSpPr>
          <p:nvPr/>
        </p:nvCxnSpPr>
        <p:spPr>
          <a:xfrm>
            <a:off x="1441343" y="6116868"/>
            <a:ext cx="5873127" cy="0"/>
          </a:xfrm>
          <a:prstGeom prst="straightConnector1">
            <a:avLst/>
          </a:prstGeom>
          <a:ln w="25400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681B61-D65F-6E1D-01E5-A0A94F628510}"/>
              </a:ext>
            </a:extLst>
          </p:cNvPr>
          <p:cNvCxnSpPr>
            <a:cxnSpLocks/>
          </p:cNvCxnSpPr>
          <p:nvPr/>
        </p:nvCxnSpPr>
        <p:spPr>
          <a:xfrm>
            <a:off x="1448552" y="6359990"/>
            <a:ext cx="7283044" cy="0"/>
          </a:xfrm>
          <a:prstGeom prst="straightConnector1">
            <a:avLst/>
          </a:prstGeom>
          <a:ln w="25400">
            <a:solidFill>
              <a:schemeClr val="tx1"/>
            </a:solidFill>
            <a:prstDash val="lg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E2B6570-58EF-F33D-5190-D1781B766B82}"/>
                  </a:ext>
                </a:extLst>
              </p:cNvPr>
              <p:cNvSpPr txBox="1"/>
              <p:nvPr/>
            </p:nvSpPr>
            <p:spPr>
              <a:xfrm>
                <a:off x="3974654" y="5897590"/>
                <a:ext cx="1425668" cy="4527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sz="1700" i="1" dirty="0" smtClean="0">
                              <a:solidFill>
                                <a:srgbClr val="0070C0"/>
                              </a:solidFill>
                              <a:latin typeface="+mj-lt"/>
                            </a:rPr>
                          </m:ctrlPr>
                        </m:sSubSupPr>
                        <m:e>
                          <m:r>
                            <a:rPr lang="en-US" sz="1700" b="0" i="1" dirty="0" smtClean="0">
                              <a:solidFill>
                                <a:srgbClr val="0070C0"/>
                              </a:solidFill>
                              <a:latin typeface="+mj-lt"/>
                            </a:rPr>
                            <m:t>𝑅</m:t>
                          </m:r>
                        </m:e>
                        <m:sub>
                          <m:r>
                            <a:rPr lang="en-US" sz="1700" b="0" i="1" dirty="0" smtClean="0">
                              <a:solidFill>
                                <a:srgbClr val="0070C0"/>
                              </a:solidFill>
                              <a:latin typeface="+mj-lt"/>
                            </a:rPr>
                            <m:t>𝑓</m:t>
                          </m:r>
                          <m:r>
                            <a:rPr lang="en-US" sz="17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b="0" i="1" dirty="0" smtClean="0">
                              <a:solidFill>
                                <a:srgbClr val="0070C0"/>
                              </a:solidFill>
                              <a:latin typeface="+mj-lt"/>
                            </a:rPr>
                            <m:t>𝑟𝑖𝑛𝑔</m:t>
                          </m:r>
                        </m:sub>
                        <m:sup>
                          <m:sSub>
                            <m:sSubPr>
                              <m:ctrlPr>
                                <a:rPr lang="en-GR" sz="1700" i="1" dirty="0" smtClean="0">
                                  <a:solidFill>
                                    <a:srgbClr val="0070C0"/>
                                  </a:solidFill>
                                  <a:latin typeface="+mj-lt"/>
                                </a:rPr>
                              </m:ctrlPr>
                            </m:sSubPr>
                            <m:e>
                              <m:r>
                                <a:rPr lang="en-US" sz="1700" b="0" i="1" dirty="0" smtClean="0">
                                  <a:solidFill>
                                    <a:srgbClr val="0070C0"/>
                                  </a:solidFill>
                                  <a:latin typeface="+mj-lt"/>
                                </a:rPr>
                                <m:t>𝐸𝑔</m:t>
                              </m:r>
                            </m:e>
                            <m:sub>
                              <m:r>
                                <a:rPr lang="en-US" sz="1700" b="0" i="1" dirty="0" smtClean="0">
                                  <a:solidFill>
                                    <a:srgbClr val="0070C0"/>
                                  </a:solidFill>
                                  <a:latin typeface="+mj-lt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GR" sz="1700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E2B6570-58EF-F33D-5190-D1781B766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54" y="5897590"/>
                <a:ext cx="1425668" cy="452753"/>
              </a:xfrm>
              <a:prstGeom prst="rect">
                <a:avLst/>
              </a:prstGeom>
              <a:blipFill>
                <a:blip r:embed="rId5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1B80D46-964A-7C97-AA16-14E483C86629}"/>
                  </a:ext>
                </a:extLst>
              </p:cNvPr>
              <p:cNvSpPr txBox="1"/>
              <p:nvPr/>
            </p:nvSpPr>
            <p:spPr>
              <a:xfrm>
                <a:off x="5203083" y="6221486"/>
                <a:ext cx="7411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R" i="1" dirty="0" smtClean="0">
                              <a:latin typeface="+mj-lt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+mj-lt"/>
                            </a:rPr>
                            <m:t>𝑅</m:t>
                          </m:r>
                        </m:e>
                        <m:sub>
                          <m:r>
                            <a:rPr lang="en-US" b="0" i="1" dirty="0" smtClean="0">
                              <a:latin typeface="+mj-lt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GR" baseline="-25000" dirty="0">
                  <a:latin typeface="+mj-lt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1B80D46-964A-7C97-AA16-14E483C86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083" y="6221486"/>
                <a:ext cx="74113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135CFCC-2276-61B6-79F1-99D0A0317094}"/>
              </a:ext>
            </a:extLst>
          </p:cNvPr>
          <p:cNvSpPr txBox="1"/>
          <p:nvPr/>
        </p:nvSpPr>
        <p:spPr>
          <a:xfrm flipH="1">
            <a:off x="1721422" y="4358749"/>
            <a:ext cx="5131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+mj-lt"/>
              </a:rPr>
              <a:t>45</a:t>
            </a:r>
            <a:r>
              <a:rPr lang="en-US" baseline="30000" dirty="0">
                <a:latin typeface="+mj-lt"/>
              </a:rPr>
              <a:t>o</a:t>
            </a:r>
            <a:endParaRPr lang="en-GR" baseline="30000" dirty="0">
              <a:latin typeface="+mj-l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A9201E-1BA8-554F-9FA4-579454A91173}"/>
              </a:ext>
            </a:extLst>
          </p:cNvPr>
          <p:cNvCxnSpPr>
            <a:cxnSpLocks/>
          </p:cNvCxnSpPr>
          <p:nvPr/>
        </p:nvCxnSpPr>
        <p:spPr>
          <a:xfrm flipV="1">
            <a:off x="931569" y="4329857"/>
            <a:ext cx="1932034" cy="1016019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46B75A-54A1-6A7D-DC5D-E2FD447FE2CB}"/>
              </a:ext>
            </a:extLst>
          </p:cNvPr>
          <p:cNvCxnSpPr>
            <a:cxnSpLocks/>
          </p:cNvCxnSpPr>
          <p:nvPr/>
        </p:nvCxnSpPr>
        <p:spPr>
          <a:xfrm flipV="1">
            <a:off x="919793" y="4944640"/>
            <a:ext cx="2076649" cy="39134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33023FE2-8EE8-05AA-2185-9C97481962AA}"/>
              </a:ext>
            </a:extLst>
          </p:cNvPr>
          <p:cNvSpPr/>
          <p:nvPr/>
        </p:nvSpPr>
        <p:spPr>
          <a:xfrm>
            <a:off x="1540061" y="4465656"/>
            <a:ext cx="823079" cy="1529651"/>
          </a:xfrm>
          <a:prstGeom prst="arc">
            <a:avLst>
              <a:gd name="adj1" fmla="val 20410143"/>
              <a:gd name="adj2" fmla="val 963119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A35DB5D3-F1AD-D609-CA80-8879B8E90607}"/>
              </a:ext>
            </a:extLst>
          </p:cNvPr>
          <p:cNvSpPr/>
          <p:nvPr/>
        </p:nvSpPr>
        <p:spPr>
          <a:xfrm>
            <a:off x="1300267" y="4465656"/>
            <a:ext cx="823079" cy="1529651"/>
          </a:xfrm>
          <a:prstGeom prst="arc">
            <a:avLst>
              <a:gd name="adj1" fmla="val 18358403"/>
              <a:gd name="adj2" fmla="val 963119"/>
            </a:avLst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8F98EB-D277-3912-E916-7CD790DFF117}"/>
                  </a:ext>
                </a:extLst>
              </p:cNvPr>
              <p:cNvSpPr txBox="1"/>
              <p:nvPr/>
            </p:nvSpPr>
            <p:spPr>
              <a:xfrm flipH="1">
                <a:off x="2052246" y="4663341"/>
                <a:ext cx="513117" cy="3919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R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+mj-lt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+mj-lt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+mj-lt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R" baseline="-250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2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8F98EB-D277-3912-E916-7CD790DFF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52246" y="4663341"/>
                <a:ext cx="513117" cy="391902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31B755-9741-F4B1-1510-35BD9F04CB02}"/>
                  </a:ext>
                </a:extLst>
              </p:cNvPr>
              <p:cNvSpPr txBox="1"/>
              <p:nvPr/>
            </p:nvSpPr>
            <p:spPr>
              <a:xfrm flipH="1">
                <a:off x="2398513" y="5006518"/>
                <a:ext cx="513117" cy="3919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R" i="1" dirty="0" smtClean="0">
                            <a:solidFill>
                              <a:srgbClr val="FF0000"/>
                            </a:solidFill>
                            <a:latin typeface="+mj-lt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+mj-lt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+mj-lt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R" baseline="-25000" dirty="0">
                    <a:solidFill>
                      <a:srgbClr val="FF0000"/>
                    </a:solidFill>
                    <a:latin typeface="+mj-lt"/>
                  </a:rPr>
                  <a:t>1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31B755-9741-F4B1-1510-35BD9F04C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398513" y="5006518"/>
                <a:ext cx="513117" cy="391902"/>
              </a:xfrm>
              <a:prstGeom prst="rect">
                <a:avLst/>
              </a:prstGeom>
              <a:blipFill>
                <a:blip r:embed="rId8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8329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59685" cy="1325563"/>
          </a:xfrm>
        </p:spPr>
        <p:txBody>
          <a:bodyPr>
            <a:normAutofit/>
          </a:bodyPr>
          <a:lstStyle/>
          <a:p>
            <a:pPr algn="r"/>
            <a:r>
              <a:rPr lang="en-US" dirty="0" err="1"/>
              <a:t>Ε</a:t>
            </a:r>
            <a:r>
              <a:rPr lang="en-US" dirty="0"/>
              <a:t>π</a:t>
            </a:r>
            <a:r>
              <a:rPr lang="en-US" dirty="0" err="1"/>
              <a:t>ίδρ</a:t>
            </a:r>
            <a:r>
              <a:rPr lang="en-US" dirty="0"/>
              <a:t>α</a:t>
            </a:r>
            <a:r>
              <a:rPr lang="en-US" dirty="0" err="1"/>
              <a:t>ση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dirty="0"/>
              <a:t> </a:t>
            </a:r>
            <a:r>
              <a:rPr lang="en-US" dirty="0" err="1"/>
              <a:t>στην</a:t>
            </a:r>
            <a:r>
              <a:rPr lang="en-US" dirty="0"/>
              <a:t> </a:t>
            </a:r>
            <a:r>
              <a:rPr lang="en-US" dirty="0" err="1"/>
              <a:t>R</a:t>
            </a:r>
            <a:r>
              <a:rPr lang="en-US" baseline="-25000" dirty="0" err="1"/>
              <a:t>max</a:t>
            </a:r>
            <a:r>
              <a:rPr lang="en-US" dirty="0"/>
              <a:t> </a:t>
            </a:r>
            <a:br>
              <a:rPr lang="en-US" dirty="0"/>
            </a:br>
            <a:r>
              <a:rPr lang="el-GR" sz="3200" dirty="0"/>
              <a:t>κενό, </a:t>
            </a:r>
            <a:r>
              <a:rPr lang="en-US" sz="2800" dirty="0"/>
              <a:t>constant </a:t>
            </a:r>
            <a:r>
              <a:rPr lang="en-US" sz="2800" dirty="0" err="1"/>
              <a:t>v</a:t>
            </a:r>
            <a:r>
              <a:rPr lang="en-US" sz="2800" baseline="-25000" dirty="0" err="1"/>
              <a:t>o</a:t>
            </a:r>
            <a:r>
              <a:rPr lang="en-US" sz="2800" dirty="0"/>
              <a:t>, </a:t>
            </a:r>
            <a:r>
              <a:rPr lang="el-GR" sz="2800" dirty="0" err="1"/>
              <a:t>E</a:t>
            </a:r>
            <a:r>
              <a:rPr lang="el-GR" sz="2800" baseline="-25000" dirty="0" err="1"/>
              <a:t>g</a:t>
            </a:r>
            <a:r>
              <a:rPr lang="en-US" sz="2800" baseline="-25000" dirty="0"/>
              <a:t>&gt;</a:t>
            </a:r>
            <a:r>
              <a:rPr lang="el-GR" sz="2800" dirty="0"/>
              <a:t> 45</a:t>
            </a:r>
            <a:r>
              <a:rPr lang="el-GR" sz="2800" baseline="30000" dirty="0"/>
              <a:t>o</a:t>
            </a:r>
            <a:endParaRPr lang="en-US" baseline="-2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7E7A79-E79E-305A-529A-35B7D69758C2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F4D2EE4A-37DC-A4F4-FA0B-A7792D984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5556" l="11823" r="44335">
                        <a14:foregroundMark x1="27938" y1="9074" x2="27938" y2="9074"/>
                        <a14:foregroundMark x1="19141" y1="89815" x2="19141" y2="89815"/>
                        <a14:foregroundMark x1="20760" y1="93704" x2="20760" y2="93704"/>
                        <a14:foregroundMark x1="23716" y1="92778" x2="23716" y2="92778"/>
                        <a14:foregroundMark x1="28712" y1="95648" x2="28712" y2="95648"/>
                        <a14:foregroundMark x1="44265" y1="89815" x2="44265" y2="89815"/>
                        <a14:foregroundMark x1="44405" y1="65278" x2="44405" y2="65278"/>
                        <a14:foregroundMark x1="11823" y1="64537" x2="11823" y2="64537"/>
                        <a14:foregroundMark x1="17101" y1="39815" x2="17101" y2="39815"/>
                        <a14:foregroundMark x1="34835" y1="35833" x2="34835" y2="35833"/>
                        <a14:foregroundMark x1="35327" y1="34630" x2="35327" y2="34630"/>
                        <a14:foregroundMark x1="36031" y1="14722" x2="34061" y2="38333"/>
                        <a14:foregroundMark x1="40535" y1="25926" x2="42646" y2="4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6" r="52430"/>
          <a:stretch/>
        </p:blipFill>
        <p:spPr bwMode="auto">
          <a:xfrm>
            <a:off x="260726" y="3932677"/>
            <a:ext cx="1283555" cy="25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4DB402-3D33-5CD0-E3F4-E826959DCDE4}"/>
              </a:ext>
            </a:extLst>
          </p:cNvPr>
          <p:cNvCxnSpPr>
            <a:cxnSpLocks/>
          </p:cNvCxnSpPr>
          <p:nvPr/>
        </p:nvCxnSpPr>
        <p:spPr>
          <a:xfrm flipV="1">
            <a:off x="918138" y="3737113"/>
            <a:ext cx="1155827" cy="1586781"/>
          </a:xfrm>
          <a:prstGeom prst="straightConnector1">
            <a:avLst/>
          </a:prstGeom>
          <a:ln w="25400">
            <a:solidFill>
              <a:schemeClr val="tx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0FFC41C8-6C78-65B5-EA84-D477F422E4E3}"/>
              </a:ext>
            </a:extLst>
          </p:cNvPr>
          <p:cNvSpPr/>
          <p:nvPr/>
        </p:nvSpPr>
        <p:spPr>
          <a:xfrm>
            <a:off x="1111080" y="4453940"/>
            <a:ext cx="823079" cy="1529651"/>
          </a:xfrm>
          <a:prstGeom prst="arc">
            <a:avLst>
              <a:gd name="adj1" fmla="val 16450338"/>
              <a:gd name="adj2" fmla="val 963119"/>
            </a:avLst>
          </a:prstGeom>
          <a:ln w="127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E51287-E07A-D843-A564-75104CF112E0}"/>
              </a:ext>
            </a:extLst>
          </p:cNvPr>
          <p:cNvCxnSpPr>
            <a:cxnSpLocks/>
          </p:cNvCxnSpPr>
          <p:nvPr/>
        </p:nvCxnSpPr>
        <p:spPr>
          <a:xfrm>
            <a:off x="902503" y="5355178"/>
            <a:ext cx="86034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198602C-08AC-212B-28C6-7BABCF687E01}"/>
              </a:ext>
            </a:extLst>
          </p:cNvPr>
          <p:cNvCxnSpPr>
            <a:cxnSpLocks/>
          </p:cNvCxnSpPr>
          <p:nvPr/>
        </p:nvCxnSpPr>
        <p:spPr>
          <a:xfrm flipV="1">
            <a:off x="1441344" y="5874187"/>
            <a:ext cx="4149831" cy="12957"/>
          </a:xfrm>
          <a:prstGeom prst="straightConnector1">
            <a:avLst/>
          </a:prstGeom>
          <a:ln w="254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F67425-F328-FFD8-99E8-6B31FABDD328}"/>
                  </a:ext>
                </a:extLst>
              </p:cNvPr>
              <p:cNvSpPr txBox="1"/>
              <p:nvPr/>
            </p:nvSpPr>
            <p:spPr>
              <a:xfrm>
                <a:off x="3138202" y="5613980"/>
                <a:ext cx="759092" cy="4766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𝑟𝑖𝑛𝑔</m:t>
                          </m:r>
                        </m:sub>
                        <m:sup>
                          <m:sSub>
                            <m:sSubPr>
                              <m:ctrlPr>
                                <a:rPr lang="en-GR" i="1" dirty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𝐸𝑔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GR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F67425-F328-FFD8-99E8-6B31FABDD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202" y="5613980"/>
                <a:ext cx="759092" cy="476605"/>
              </a:xfrm>
              <a:prstGeom prst="rect">
                <a:avLst/>
              </a:prstGeom>
              <a:blipFill>
                <a:blip r:embed="rId4"/>
                <a:stretch>
                  <a:fillRect l="-8333" b="-5263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>
            <a:extLst>
              <a:ext uri="{FF2B5EF4-FFF2-40B4-BE49-F238E27FC236}">
                <a16:creationId xmlns:a16="http://schemas.microsoft.com/office/drawing/2014/main" id="{4AF5E487-B610-918D-862C-CE1C8F89CC05}"/>
              </a:ext>
            </a:extLst>
          </p:cNvPr>
          <p:cNvSpPr/>
          <p:nvPr/>
        </p:nvSpPr>
        <p:spPr>
          <a:xfrm>
            <a:off x="944672" y="365125"/>
            <a:ext cx="4462215" cy="4980750"/>
          </a:xfrm>
          <a:custGeom>
            <a:avLst/>
            <a:gdLst>
              <a:gd name="connsiteX0" fmla="*/ 0 w 4589929"/>
              <a:gd name="connsiteY0" fmla="*/ 1416433 h 1434362"/>
              <a:gd name="connsiteX1" fmla="*/ 2312894 w 4589929"/>
              <a:gd name="connsiteY1" fmla="*/ 9 h 1434362"/>
              <a:gd name="connsiteX2" fmla="*/ 4589929 w 4589929"/>
              <a:gd name="connsiteY2" fmla="*/ 1434362 h 143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9929" h="1434362">
                <a:moveTo>
                  <a:pt x="0" y="1416433"/>
                </a:moveTo>
                <a:cubicBezTo>
                  <a:pt x="773953" y="706727"/>
                  <a:pt x="1547906" y="-2979"/>
                  <a:pt x="2312894" y="9"/>
                </a:cubicBezTo>
                <a:cubicBezTo>
                  <a:pt x="3077882" y="2997"/>
                  <a:pt x="3833905" y="718679"/>
                  <a:pt x="4589929" y="1434362"/>
                </a:cubicBezTo>
              </a:path>
            </a:pathLst>
          </a:custGeom>
          <a:noFill/>
          <a:ln w="25400">
            <a:solidFill>
              <a:schemeClr val="accent2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DCF50125-3130-35DE-0A1B-5E6422750AA2}"/>
              </a:ext>
            </a:extLst>
          </p:cNvPr>
          <p:cNvSpPr/>
          <p:nvPr/>
        </p:nvSpPr>
        <p:spPr>
          <a:xfrm>
            <a:off x="923370" y="1092427"/>
            <a:ext cx="5952952" cy="4253448"/>
          </a:xfrm>
          <a:custGeom>
            <a:avLst/>
            <a:gdLst>
              <a:gd name="connsiteX0" fmla="*/ 0 w 4589929"/>
              <a:gd name="connsiteY0" fmla="*/ 1416433 h 1434362"/>
              <a:gd name="connsiteX1" fmla="*/ 2312894 w 4589929"/>
              <a:gd name="connsiteY1" fmla="*/ 9 h 1434362"/>
              <a:gd name="connsiteX2" fmla="*/ 4589929 w 4589929"/>
              <a:gd name="connsiteY2" fmla="*/ 1434362 h 143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9929" h="1434362">
                <a:moveTo>
                  <a:pt x="0" y="1416433"/>
                </a:moveTo>
                <a:cubicBezTo>
                  <a:pt x="773953" y="706727"/>
                  <a:pt x="1547906" y="-2979"/>
                  <a:pt x="2312894" y="9"/>
                </a:cubicBezTo>
                <a:cubicBezTo>
                  <a:pt x="3077882" y="2997"/>
                  <a:pt x="3833905" y="718679"/>
                  <a:pt x="4589929" y="1434362"/>
                </a:cubicBezTo>
              </a:path>
            </a:pathLst>
          </a:custGeom>
          <a:noFill/>
          <a:ln w="25400">
            <a:solidFill>
              <a:srgbClr val="177015"/>
            </a:solidFill>
            <a:prstDash val="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1487E15-FF52-B8AF-16F0-8A8498571D5D}"/>
              </a:ext>
            </a:extLst>
          </p:cNvPr>
          <p:cNvSpPr/>
          <p:nvPr/>
        </p:nvSpPr>
        <p:spPr>
          <a:xfrm>
            <a:off x="951058" y="1933809"/>
            <a:ext cx="7780538" cy="3370013"/>
          </a:xfrm>
          <a:custGeom>
            <a:avLst/>
            <a:gdLst>
              <a:gd name="connsiteX0" fmla="*/ 0 w 4589929"/>
              <a:gd name="connsiteY0" fmla="*/ 1416433 h 1434362"/>
              <a:gd name="connsiteX1" fmla="*/ 2312894 w 4589929"/>
              <a:gd name="connsiteY1" fmla="*/ 9 h 1434362"/>
              <a:gd name="connsiteX2" fmla="*/ 4589929 w 4589929"/>
              <a:gd name="connsiteY2" fmla="*/ 1434362 h 143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9929" h="1434362">
                <a:moveTo>
                  <a:pt x="0" y="1416433"/>
                </a:moveTo>
                <a:cubicBezTo>
                  <a:pt x="773953" y="706727"/>
                  <a:pt x="1547906" y="-2979"/>
                  <a:pt x="2312894" y="9"/>
                </a:cubicBezTo>
                <a:cubicBezTo>
                  <a:pt x="3077882" y="2997"/>
                  <a:pt x="3833905" y="718679"/>
                  <a:pt x="4589929" y="1434362"/>
                </a:cubicBezTo>
              </a:path>
            </a:pathLst>
          </a:custGeom>
          <a:noFill/>
          <a:ln w="25400">
            <a:solidFill>
              <a:schemeClr val="tx1"/>
            </a:solidFill>
            <a:prstDash val="lgDashDot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1F26616-9117-37D0-A28D-B3636456D5CC}"/>
              </a:ext>
            </a:extLst>
          </p:cNvPr>
          <p:cNvCxnSpPr>
            <a:cxnSpLocks/>
          </p:cNvCxnSpPr>
          <p:nvPr/>
        </p:nvCxnSpPr>
        <p:spPr>
          <a:xfrm>
            <a:off x="1441343" y="6116868"/>
            <a:ext cx="5873127" cy="0"/>
          </a:xfrm>
          <a:prstGeom prst="straightConnector1">
            <a:avLst/>
          </a:prstGeom>
          <a:ln w="25400">
            <a:solidFill>
              <a:srgbClr val="177015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681B61-D65F-6E1D-01E5-A0A94F628510}"/>
              </a:ext>
            </a:extLst>
          </p:cNvPr>
          <p:cNvCxnSpPr>
            <a:cxnSpLocks/>
          </p:cNvCxnSpPr>
          <p:nvPr/>
        </p:nvCxnSpPr>
        <p:spPr>
          <a:xfrm>
            <a:off x="1448552" y="6359990"/>
            <a:ext cx="7283044" cy="0"/>
          </a:xfrm>
          <a:prstGeom prst="straightConnector1">
            <a:avLst/>
          </a:prstGeom>
          <a:ln w="25400">
            <a:solidFill>
              <a:schemeClr val="tx1"/>
            </a:solidFill>
            <a:prstDash val="lg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1B80D46-964A-7C97-AA16-14E483C86629}"/>
              </a:ext>
            </a:extLst>
          </p:cNvPr>
          <p:cNvSpPr txBox="1"/>
          <p:nvPr/>
        </p:nvSpPr>
        <p:spPr>
          <a:xfrm>
            <a:off x="4850043" y="6221486"/>
            <a:ext cx="741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R</a:t>
            </a:r>
            <a:r>
              <a:rPr lang="en-GR" baseline="-25000" dirty="0">
                <a:latin typeface="+mj-lt"/>
              </a:rPr>
              <a:t>max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5CFCC-2276-61B6-79F1-99D0A0317094}"/>
              </a:ext>
            </a:extLst>
          </p:cNvPr>
          <p:cNvSpPr txBox="1"/>
          <p:nvPr/>
        </p:nvSpPr>
        <p:spPr>
          <a:xfrm flipH="1">
            <a:off x="1721422" y="4358749"/>
            <a:ext cx="5131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+mj-lt"/>
              </a:rPr>
              <a:t>45</a:t>
            </a:r>
            <a:r>
              <a:rPr lang="en-US" baseline="30000" dirty="0">
                <a:latin typeface="+mj-lt"/>
              </a:rPr>
              <a:t>o</a:t>
            </a:r>
            <a:endParaRPr lang="en-GR" baseline="30000" dirty="0">
              <a:latin typeface="+mj-l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A9201E-1BA8-554F-9FA4-579454A91173}"/>
              </a:ext>
            </a:extLst>
          </p:cNvPr>
          <p:cNvCxnSpPr>
            <a:cxnSpLocks/>
          </p:cNvCxnSpPr>
          <p:nvPr/>
        </p:nvCxnSpPr>
        <p:spPr>
          <a:xfrm flipV="1">
            <a:off x="910425" y="3599459"/>
            <a:ext cx="780121" cy="174641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46B75A-54A1-6A7D-DC5D-E2FD447FE2CB}"/>
              </a:ext>
            </a:extLst>
          </p:cNvPr>
          <p:cNvCxnSpPr>
            <a:cxnSpLocks/>
          </p:cNvCxnSpPr>
          <p:nvPr/>
        </p:nvCxnSpPr>
        <p:spPr>
          <a:xfrm flipV="1">
            <a:off x="914507" y="3505200"/>
            <a:ext cx="534045" cy="183078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33023FE2-8EE8-05AA-2185-9C97481962AA}"/>
              </a:ext>
            </a:extLst>
          </p:cNvPr>
          <p:cNvSpPr/>
          <p:nvPr/>
        </p:nvSpPr>
        <p:spPr>
          <a:xfrm>
            <a:off x="758537" y="4472355"/>
            <a:ext cx="823079" cy="1529651"/>
          </a:xfrm>
          <a:prstGeom prst="arc">
            <a:avLst>
              <a:gd name="adj1" fmla="val 16349405"/>
              <a:gd name="adj2" fmla="val 963119"/>
            </a:avLst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A35DB5D3-F1AD-D609-CA80-8879B8E90607}"/>
              </a:ext>
            </a:extLst>
          </p:cNvPr>
          <p:cNvSpPr/>
          <p:nvPr/>
        </p:nvSpPr>
        <p:spPr>
          <a:xfrm>
            <a:off x="915954" y="4465656"/>
            <a:ext cx="823079" cy="1529651"/>
          </a:xfrm>
          <a:prstGeom prst="arc">
            <a:avLst>
              <a:gd name="adj1" fmla="val 16196828"/>
              <a:gd name="adj2" fmla="val 1026928"/>
            </a:avLst>
          </a:prstGeom>
          <a:ln w="19050">
            <a:solidFill>
              <a:srgbClr val="177015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E2B6570-58EF-F33D-5190-D1781B766B82}"/>
                  </a:ext>
                </a:extLst>
              </p:cNvPr>
              <p:cNvSpPr txBox="1"/>
              <p:nvPr/>
            </p:nvSpPr>
            <p:spPr>
              <a:xfrm>
                <a:off x="3974654" y="5904099"/>
                <a:ext cx="989185" cy="4397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sz="1700" i="1" dirty="0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i="1" dirty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700" i="1" dirty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700" b="0" i="1" dirty="0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i="1" dirty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𝑟𝑖𝑛𝑔</m:t>
                          </m:r>
                        </m:sub>
                        <m:sup>
                          <m:sSub>
                            <m:sSubPr>
                              <m:ctrlPr>
                                <a:rPr lang="en-GR" sz="1700" i="1" dirty="0">
                                  <a:solidFill>
                                    <a:srgbClr val="17701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 dirty="0">
                                  <a:solidFill>
                                    <a:srgbClr val="177015"/>
                                  </a:solidFill>
                                  <a:latin typeface="Cambria Math" panose="02040503050406030204" pitchFamily="18" charset="0"/>
                                </a:rPr>
                                <m:t>𝐸𝑔</m:t>
                              </m:r>
                            </m:e>
                            <m:sub>
                              <m:r>
                                <a:rPr lang="en-US" sz="1700" b="0" i="1" dirty="0" smtClean="0">
                                  <a:solidFill>
                                    <a:srgbClr val="177015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GR" sz="1700" dirty="0">
                  <a:solidFill>
                    <a:srgbClr val="177015"/>
                  </a:solidFill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E2B6570-58EF-F33D-5190-D1781B766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54" y="5904099"/>
                <a:ext cx="989185" cy="439736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65CC66-E279-62DA-BD44-9BFE14D1E674}"/>
                  </a:ext>
                </a:extLst>
              </p:cNvPr>
              <p:cNvSpPr txBox="1"/>
              <p:nvPr/>
            </p:nvSpPr>
            <p:spPr>
              <a:xfrm flipH="1">
                <a:off x="1391478" y="5423137"/>
                <a:ext cx="513117" cy="3919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R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R" baseline="-25000" dirty="0">
                    <a:solidFill>
                      <a:schemeClr val="accent2"/>
                    </a:solidFill>
                    <a:latin typeface="+mj-lt"/>
                  </a:rPr>
                  <a:t>3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65CC66-E279-62DA-BD44-9BFE14D1E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91478" y="5423137"/>
                <a:ext cx="513117" cy="391902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276551-0FF6-11BB-3CC2-E6C3E95E60CE}"/>
                  </a:ext>
                </a:extLst>
              </p:cNvPr>
              <p:cNvSpPr txBox="1"/>
              <p:nvPr/>
            </p:nvSpPr>
            <p:spPr>
              <a:xfrm flipH="1">
                <a:off x="1664627" y="5275835"/>
                <a:ext cx="513117" cy="3919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R" i="1" dirty="0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dirty="0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R" baseline="-25000" dirty="0">
                  <a:solidFill>
                    <a:srgbClr val="177015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276551-0FF6-11BB-3CC2-E6C3E95E6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664627" y="5275835"/>
                <a:ext cx="513117" cy="391902"/>
              </a:xfrm>
              <a:prstGeom prst="rect">
                <a:avLst/>
              </a:prstGeom>
              <a:blipFill>
                <a:blip r:embed="rId7"/>
                <a:stretch>
                  <a:fillRect l="-2439"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3453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Επίδραση </a:t>
            </a:r>
            <a:r>
              <a:rPr lang="en-US" dirty="0" err="1"/>
              <a:t>m</a:t>
            </a:r>
            <a:r>
              <a:rPr lang="en-US" baseline="-25000" dirty="0" err="1"/>
              <a:t>p</a:t>
            </a:r>
            <a:r>
              <a:rPr lang="en-US" dirty="0"/>
              <a:t> </a:t>
            </a:r>
            <a:r>
              <a:rPr lang="el-GR" dirty="0"/>
              <a:t>στην </a:t>
            </a:r>
            <a:r>
              <a:rPr lang="en-US" dirty="0" err="1"/>
              <a:t>R</a:t>
            </a:r>
            <a:r>
              <a:rPr lang="en-US" baseline="-25000" dirty="0" err="1"/>
              <a:t>max</a:t>
            </a:r>
            <a:r>
              <a:rPr lang="el-GR" dirty="0"/>
              <a:t> στο κενό</a:t>
            </a:r>
            <a:br>
              <a:rPr lang="en-US" baseline="-25000" dirty="0"/>
            </a:br>
            <a:r>
              <a:rPr lang="el-GR" sz="2800" dirty="0"/>
              <a:t>(ίδια </a:t>
            </a:r>
            <a:r>
              <a:rPr lang="en-US" sz="2800" dirty="0" err="1"/>
              <a:t>v</a:t>
            </a:r>
            <a:r>
              <a:rPr lang="en-US" sz="2800" baseline="-25000" dirty="0" err="1"/>
              <a:t>o</a:t>
            </a:r>
            <a:r>
              <a:rPr lang="el-GR" sz="2800" dirty="0"/>
              <a:t>)</a:t>
            </a:r>
            <a:endParaRPr lang="en-US" baseline="-2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7E7A79-E79E-305A-529A-35B7D69758C2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525600" lvl="1" indent="-285750">
              <a:buFont typeface="Courier New" panose="02070309020205020404" pitchFamily="49" charset="0"/>
              <a:buChar char="o"/>
            </a:pP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F4D2EE4A-37DC-A4F4-FA0B-A7792D984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9" b="95556" l="11823" r="44335">
                        <a14:foregroundMark x1="27938" y1="9074" x2="27938" y2="9074"/>
                        <a14:foregroundMark x1="19141" y1="89815" x2="19141" y2="89815"/>
                        <a14:foregroundMark x1="20760" y1="93704" x2="20760" y2="93704"/>
                        <a14:foregroundMark x1="23716" y1="92778" x2="23716" y2="92778"/>
                        <a14:foregroundMark x1="28712" y1="95648" x2="28712" y2="95648"/>
                        <a14:foregroundMark x1="44265" y1="89815" x2="44265" y2="89815"/>
                        <a14:foregroundMark x1="44405" y1="65278" x2="44405" y2="65278"/>
                        <a14:foregroundMark x1="11823" y1="64537" x2="11823" y2="64537"/>
                        <a14:foregroundMark x1="17101" y1="39815" x2="17101" y2="39815"/>
                        <a14:foregroundMark x1="34835" y1="35833" x2="34835" y2="35833"/>
                        <a14:foregroundMark x1="35327" y1="34630" x2="35327" y2="34630"/>
                        <a14:foregroundMark x1="36031" y1="14722" x2="34061" y2="38333"/>
                        <a14:foregroundMark x1="40535" y1="25926" x2="42646" y2="4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6" r="52430"/>
          <a:stretch/>
        </p:blipFill>
        <p:spPr bwMode="auto">
          <a:xfrm>
            <a:off x="260726" y="3932677"/>
            <a:ext cx="1283555" cy="25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4DB402-3D33-5CD0-E3F4-E826959DCDE4}"/>
              </a:ext>
            </a:extLst>
          </p:cNvPr>
          <p:cNvCxnSpPr>
            <a:cxnSpLocks/>
          </p:cNvCxnSpPr>
          <p:nvPr/>
        </p:nvCxnSpPr>
        <p:spPr>
          <a:xfrm flipV="1">
            <a:off x="918138" y="3794243"/>
            <a:ext cx="1646158" cy="1529651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EE1B227-DE20-BA78-9CC1-DD71D3A2D9FD}"/>
              </a:ext>
            </a:extLst>
          </p:cNvPr>
          <p:cNvSpPr txBox="1"/>
          <p:nvPr/>
        </p:nvSpPr>
        <p:spPr>
          <a:xfrm rot="19066288">
            <a:off x="1445963" y="3870839"/>
            <a:ext cx="97639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LOF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FFC41C8-6C78-65B5-EA84-D477F422E4E3}"/>
              </a:ext>
            </a:extLst>
          </p:cNvPr>
          <p:cNvSpPr/>
          <p:nvPr/>
        </p:nvSpPr>
        <p:spPr>
          <a:xfrm>
            <a:off x="1111080" y="4655515"/>
            <a:ext cx="823079" cy="1328076"/>
          </a:xfrm>
          <a:prstGeom prst="arc">
            <a:avLst>
              <a:gd name="adj1" fmla="val 16747411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B480B2-66E1-DD17-5AA6-E8411448C801}"/>
                  </a:ext>
                </a:extLst>
              </p:cNvPr>
              <p:cNvSpPr txBox="1"/>
              <p:nvPr/>
            </p:nvSpPr>
            <p:spPr>
              <a:xfrm flipH="1">
                <a:off x="1395808" y="4846503"/>
                <a:ext cx="448835" cy="3919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GR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B480B2-66E1-DD17-5AA6-E8411448C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95808" y="4846503"/>
                <a:ext cx="448835" cy="391902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E51287-E07A-D843-A564-75104CF112E0}"/>
              </a:ext>
            </a:extLst>
          </p:cNvPr>
          <p:cNvCxnSpPr>
            <a:cxnSpLocks/>
          </p:cNvCxnSpPr>
          <p:nvPr/>
        </p:nvCxnSpPr>
        <p:spPr>
          <a:xfrm>
            <a:off x="902503" y="5355178"/>
            <a:ext cx="86034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198602C-08AC-212B-28C6-7BABCF687E01}"/>
              </a:ext>
            </a:extLst>
          </p:cNvPr>
          <p:cNvCxnSpPr>
            <a:cxnSpLocks/>
          </p:cNvCxnSpPr>
          <p:nvPr/>
        </p:nvCxnSpPr>
        <p:spPr>
          <a:xfrm>
            <a:off x="1441344" y="5887144"/>
            <a:ext cx="3418891" cy="800"/>
          </a:xfrm>
          <a:prstGeom prst="straightConnector1">
            <a:avLst/>
          </a:prstGeom>
          <a:ln w="25400">
            <a:solidFill>
              <a:srgbClr val="177015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A508676-D10B-0553-DAB7-84B29B6A83B5}"/>
              </a:ext>
            </a:extLst>
          </p:cNvPr>
          <p:cNvSpPr txBox="1"/>
          <p:nvPr/>
        </p:nvSpPr>
        <p:spPr>
          <a:xfrm flipH="1">
            <a:off x="4176850" y="4329857"/>
            <a:ext cx="102623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rgbClr val="177015"/>
                </a:solidFill>
                <a:latin typeface="+mj-lt"/>
              </a:rPr>
              <a:t>3in</a:t>
            </a:r>
            <a:endParaRPr lang="en-GR" baseline="-25000" dirty="0">
              <a:solidFill>
                <a:srgbClr val="177015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383A4C-DCDA-614D-124C-E9463A980D3D}"/>
              </a:ext>
            </a:extLst>
          </p:cNvPr>
          <p:cNvSpPr txBox="1"/>
          <p:nvPr/>
        </p:nvSpPr>
        <p:spPr>
          <a:xfrm flipH="1">
            <a:off x="5440465" y="4329857"/>
            <a:ext cx="123142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+mj-lt"/>
              </a:rPr>
              <a:t>5in</a:t>
            </a:r>
            <a:endParaRPr lang="en-GR" baseline="-25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722AFB-900D-72FC-68A9-0C8BDF389EC7}"/>
              </a:ext>
            </a:extLst>
          </p:cNvPr>
          <p:cNvSpPr txBox="1"/>
          <p:nvPr/>
        </p:nvSpPr>
        <p:spPr>
          <a:xfrm flipH="1">
            <a:off x="7386940" y="4336032"/>
            <a:ext cx="107796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j-lt"/>
              </a:rPr>
              <a:t>16in</a:t>
            </a:r>
            <a:endParaRPr lang="en-GR" baseline="-25000" dirty="0"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1F26616-9117-37D0-A28D-B3636456D5CC}"/>
              </a:ext>
            </a:extLst>
          </p:cNvPr>
          <p:cNvCxnSpPr>
            <a:cxnSpLocks/>
          </p:cNvCxnSpPr>
          <p:nvPr/>
        </p:nvCxnSpPr>
        <p:spPr>
          <a:xfrm>
            <a:off x="1441343" y="6116868"/>
            <a:ext cx="4929640" cy="0"/>
          </a:xfrm>
          <a:prstGeom prst="straightConnector1">
            <a:avLst/>
          </a:prstGeom>
          <a:ln w="25400">
            <a:solidFill>
              <a:srgbClr val="7030A0"/>
            </a:solidFill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681B61-D65F-6E1D-01E5-A0A94F628510}"/>
              </a:ext>
            </a:extLst>
          </p:cNvPr>
          <p:cNvCxnSpPr>
            <a:cxnSpLocks/>
          </p:cNvCxnSpPr>
          <p:nvPr/>
        </p:nvCxnSpPr>
        <p:spPr>
          <a:xfrm>
            <a:off x="1448552" y="6359990"/>
            <a:ext cx="6920331" cy="0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prstDash val="lgDashDot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1B80D46-964A-7C97-AA16-14E483C86629}"/>
                  </a:ext>
                </a:extLst>
              </p:cNvPr>
              <p:cNvSpPr txBox="1"/>
              <p:nvPr/>
            </p:nvSpPr>
            <p:spPr>
              <a:xfrm>
                <a:off x="4280740" y="6150135"/>
                <a:ext cx="951086" cy="3824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𝑣𝑎𝑐𝑢𝑢𝑚</m:t>
                          </m:r>
                        </m:sup>
                      </m:sSubSup>
                    </m:oMath>
                  </m:oMathPara>
                </a14:m>
                <a:endParaRPr lang="en-GR" dirty="0">
                  <a:solidFill>
                    <a:schemeClr val="accent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1B80D46-964A-7C97-AA16-14E483C86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740" y="6150135"/>
                <a:ext cx="951086" cy="382412"/>
              </a:xfrm>
              <a:prstGeom prst="rect">
                <a:avLst/>
              </a:prstGeom>
              <a:blipFill>
                <a:blip r:embed="rId6"/>
                <a:stretch>
                  <a:fillRect l="-2632" b="-3226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Freeform 41">
            <a:extLst>
              <a:ext uri="{FF2B5EF4-FFF2-40B4-BE49-F238E27FC236}">
                <a16:creationId xmlns:a16="http://schemas.microsoft.com/office/drawing/2014/main" id="{8E3D30F1-7FB0-D6C2-A18A-121392404D42}"/>
              </a:ext>
            </a:extLst>
          </p:cNvPr>
          <p:cNvSpPr/>
          <p:nvPr/>
        </p:nvSpPr>
        <p:spPr>
          <a:xfrm>
            <a:off x="942109" y="2923296"/>
            <a:ext cx="7329055" cy="2382995"/>
          </a:xfrm>
          <a:custGeom>
            <a:avLst/>
            <a:gdLst>
              <a:gd name="connsiteX0" fmla="*/ 0 w 7329055"/>
              <a:gd name="connsiteY0" fmla="*/ 2355286 h 2382995"/>
              <a:gd name="connsiteX1" fmla="*/ 4184073 w 7329055"/>
              <a:gd name="connsiteY1" fmla="*/ 13 h 2382995"/>
              <a:gd name="connsiteX2" fmla="*/ 7329055 w 7329055"/>
              <a:gd name="connsiteY2" fmla="*/ 2382995 h 238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9055" h="2382995">
                <a:moveTo>
                  <a:pt x="0" y="2355286"/>
                </a:moveTo>
                <a:cubicBezTo>
                  <a:pt x="1481282" y="1175340"/>
                  <a:pt x="2962564" y="-4605"/>
                  <a:pt x="4184073" y="13"/>
                </a:cubicBezTo>
                <a:cubicBezTo>
                  <a:pt x="5405582" y="4631"/>
                  <a:pt x="6367318" y="1193813"/>
                  <a:pt x="7329055" y="2382995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  <a:prstDash val="lgDashDotDot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AAEC1EB-7FB8-94AD-6BCF-095A25EB4198}"/>
              </a:ext>
            </a:extLst>
          </p:cNvPr>
          <p:cNvSpPr/>
          <p:nvPr/>
        </p:nvSpPr>
        <p:spPr>
          <a:xfrm>
            <a:off x="942109" y="3498578"/>
            <a:ext cx="5355147" cy="1843644"/>
          </a:xfrm>
          <a:custGeom>
            <a:avLst/>
            <a:gdLst>
              <a:gd name="connsiteX0" fmla="*/ 0 w 7329055"/>
              <a:gd name="connsiteY0" fmla="*/ 2355286 h 2382995"/>
              <a:gd name="connsiteX1" fmla="*/ 4184073 w 7329055"/>
              <a:gd name="connsiteY1" fmla="*/ 13 h 2382995"/>
              <a:gd name="connsiteX2" fmla="*/ 7329055 w 7329055"/>
              <a:gd name="connsiteY2" fmla="*/ 2382995 h 238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9055" h="2382995">
                <a:moveTo>
                  <a:pt x="0" y="2355286"/>
                </a:moveTo>
                <a:cubicBezTo>
                  <a:pt x="1481282" y="1175340"/>
                  <a:pt x="2962564" y="-4605"/>
                  <a:pt x="4184073" y="13"/>
                </a:cubicBezTo>
                <a:cubicBezTo>
                  <a:pt x="5405582" y="4631"/>
                  <a:pt x="6367318" y="1193813"/>
                  <a:pt x="7329055" y="2382995"/>
                </a:cubicBezTo>
              </a:path>
            </a:pathLst>
          </a:custGeom>
          <a:noFill/>
          <a:ln w="25400">
            <a:solidFill>
              <a:srgbClr val="7030A0"/>
            </a:solidFill>
            <a:prstDash val="dashDot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/>
              <a:t>…..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A4C26BBD-E424-52DD-A357-63DA751DA5DA}"/>
              </a:ext>
            </a:extLst>
          </p:cNvPr>
          <p:cNvSpPr/>
          <p:nvPr/>
        </p:nvSpPr>
        <p:spPr>
          <a:xfrm>
            <a:off x="935486" y="3932677"/>
            <a:ext cx="3924749" cy="1366990"/>
          </a:xfrm>
          <a:custGeom>
            <a:avLst/>
            <a:gdLst>
              <a:gd name="connsiteX0" fmla="*/ 0 w 7329055"/>
              <a:gd name="connsiteY0" fmla="*/ 2355286 h 2382995"/>
              <a:gd name="connsiteX1" fmla="*/ 4184073 w 7329055"/>
              <a:gd name="connsiteY1" fmla="*/ 13 h 2382995"/>
              <a:gd name="connsiteX2" fmla="*/ 7329055 w 7329055"/>
              <a:gd name="connsiteY2" fmla="*/ 2382995 h 238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9055" h="2382995">
                <a:moveTo>
                  <a:pt x="0" y="2355286"/>
                </a:moveTo>
                <a:cubicBezTo>
                  <a:pt x="1481282" y="1175340"/>
                  <a:pt x="2962564" y="-4605"/>
                  <a:pt x="4184073" y="13"/>
                </a:cubicBezTo>
                <a:cubicBezTo>
                  <a:pt x="5405582" y="4631"/>
                  <a:pt x="6367318" y="1193813"/>
                  <a:pt x="7329055" y="2382995"/>
                </a:cubicBezTo>
              </a:path>
            </a:pathLst>
          </a:custGeom>
          <a:noFill/>
          <a:ln w="25400">
            <a:solidFill>
              <a:srgbClr val="177015"/>
            </a:solidFill>
            <a:prstDash val="sys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/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F67425-F328-FFD8-99E8-6B31FABDD328}"/>
                  </a:ext>
                </a:extLst>
              </p:cNvPr>
              <p:cNvSpPr txBox="1"/>
              <p:nvPr/>
            </p:nvSpPr>
            <p:spPr>
              <a:xfrm>
                <a:off x="2564296" y="5683483"/>
                <a:ext cx="944325" cy="3824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i="1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𝑣𝑎𝑐𝑢𝑢𝑚</m:t>
                          </m:r>
                        </m:sup>
                      </m:sSubSup>
                    </m:oMath>
                  </m:oMathPara>
                </a14:m>
                <a:endParaRPr lang="en-GR" dirty="0">
                  <a:solidFill>
                    <a:srgbClr val="177015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F67425-F328-FFD8-99E8-6B31FABDD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296" y="5683483"/>
                <a:ext cx="944325" cy="382412"/>
              </a:xfrm>
              <a:prstGeom prst="rect">
                <a:avLst/>
              </a:prstGeom>
              <a:blipFill>
                <a:blip r:embed="rId7"/>
                <a:stretch>
                  <a:fillRect l="-5333" b="-3226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E2B6570-58EF-F33D-5190-D1781B766B82}"/>
                  </a:ext>
                </a:extLst>
              </p:cNvPr>
              <p:cNvSpPr txBox="1"/>
              <p:nvPr/>
            </p:nvSpPr>
            <p:spPr>
              <a:xfrm>
                <a:off x="3336415" y="5925208"/>
                <a:ext cx="944325" cy="3824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𝑣𝑎𝑐𝑢𝑢𝑚</m:t>
                          </m:r>
                        </m:sup>
                      </m:sSubSup>
                    </m:oMath>
                  </m:oMathPara>
                </a14:m>
                <a:endParaRPr lang="en-GR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E2B6570-58EF-F33D-5190-D1781B766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415" y="5925208"/>
                <a:ext cx="944325" cy="382412"/>
              </a:xfrm>
              <a:prstGeom prst="rect">
                <a:avLst/>
              </a:prstGeom>
              <a:blipFill>
                <a:blip r:embed="rId8"/>
                <a:stretch>
                  <a:fillRect l="-4000" b="-3226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7254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Επίδραση </a:t>
            </a:r>
            <a:r>
              <a:rPr lang="en-US" dirty="0" err="1"/>
              <a:t>m</a:t>
            </a:r>
            <a:r>
              <a:rPr lang="en-US" baseline="-25000" dirty="0" err="1"/>
              <a:t>p</a:t>
            </a:r>
            <a:r>
              <a:rPr lang="en-US" dirty="0"/>
              <a:t> </a:t>
            </a:r>
            <a:r>
              <a:rPr lang="el-GR" dirty="0"/>
              <a:t>στην </a:t>
            </a:r>
            <a:r>
              <a:rPr lang="en-US" dirty="0" err="1"/>
              <a:t>R</a:t>
            </a:r>
            <a:r>
              <a:rPr lang="en-US" baseline="-25000" dirty="0" err="1"/>
              <a:t>max</a:t>
            </a:r>
            <a:r>
              <a:rPr lang="el-GR" dirty="0"/>
              <a:t> στην ατμόσφαιρα</a:t>
            </a:r>
            <a:br>
              <a:rPr lang="en-US" baseline="-25000" dirty="0"/>
            </a:br>
            <a:r>
              <a:rPr lang="el-GR" sz="2800" dirty="0"/>
              <a:t>(ίδια </a:t>
            </a:r>
            <a:r>
              <a:rPr lang="en-US" sz="2800" dirty="0" err="1"/>
              <a:t>v</a:t>
            </a:r>
            <a:r>
              <a:rPr lang="en-US" sz="2800" baseline="-25000" dirty="0" err="1"/>
              <a:t>o</a:t>
            </a:r>
            <a:r>
              <a:rPr lang="el-GR" sz="2800" dirty="0"/>
              <a:t>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042301-A7D7-8034-06A7-6202F1CF98E0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D33AB47-2B06-5E8E-1584-EC1D8F45F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5556" l="11823" r="44335">
                        <a14:foregroundMark x1="27938" y1="9074" x2="27938" y2="9074"/>
                        <a14:foregroundMark x1="19141" y1="89815" x2="19141" y2="89815"/>
                        <a14:foregroundMark x1="20760" y1="93704" x2="20760" y2="93704"/>
                        <a14:foregroundMark x1="23716" y1="92778" x2="23716" y2="92778"/>
                        <a14:foregroundMark x1="28712" y1="95648" x2="28712" y2="95648"/>
                        <a14:foregroundMark x1="44265" y1="89815" x2="44265" y2="89815"/>
                        <a14:foregroundMark x1="44405" y1="65278" x2="44405" y2="65278"/>
                        <a14:foregroundMark x1="11823" y1="64537" x2="11823" y2="64537"/>
                        <a14:foregroundMark x1="17101" y1="39815" x2="17101" y2="39815"/>
                        <a14:foregroundMark x1="34835" y1="35833" x2="34835" y2="35833"/>
                        <a14:foregroundMark x1="35327" y1="34630" x2="35327" y2="34630"/>
                        <a14:foregroundMark x1="36031" y1="14722" x2="34061" y2="38333"/>
                        <a14:foregroundMark x1="40535" y1="25926" x2="42646" y2="4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6" r="52430"/>
          <a:stretch/>
        </p:blipFill>
        <p:spPr bwMode="auto">
          <a:xfrm>
            <a:off x="260726" y="3932677"/>
            <a:ext cx="1283555" cy="25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090B07-C278-EE53-EFC6-6292E7BB88C9}"/>
              </a:ext>
            </a:extLst>
          </p:cNvPr>
          <p:cNvCxnSpPr>
            <a:cxnSpLocks/>
          </p:cNvCxnSpPr>
          <p:nvPr/>
        </p:nvCxnSpPr>
        <p:spPr>
          <a:xfrm>
            <a:off x="902503" y="5319553"/>
            <a:ext cx="86034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509CB0-5356-E734-C68A-71C96745E8FD}"/>
              </a:ext>
            </a:extLst>
          </p:cNvPr>
          <p:cNvCxnSpPr>
            <a:cxnSpLocks/>
          </p:cNvCxnSpPr>
          <p:nvPr/>
        </p:nvCxnSpPr>
        <p:spPr>
          <a:xfrm flipV="1">
            <a:off x="918138" y="3794243"/>
            <a:ext cx="1646158" cy="1529651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7E1F7C9-B387-F413-3014-27CEB230EC81}"/>
              </a:ext>
            </a:extLst>
          </p:cNvPr>
          <p:cNvSpPr txBox="1"/>
          <p:nvPr/>
        </p:nvSpPr>
        <p:spPr>
          <a:xfrm rot="19066288">
            <a:off x="1445963" y="3870839"/>
            <a:ext cx="97639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LOF</a:t>
            </a: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49855191-2D37-E8EE-3425-E947451B1193}"/>
              </a:ext>
            </a:extLst>
          </p:cNvPr>
          <p:cNvSpPr/>
          <p:nvPr/>
        </p:nvSpPr>
        <p:spPr>
          <a:xfrm>
            <a:off x="1111080" y="4655515"/>
            <a:ext cx="823079" cy="1328076"/>
          </a:xfrm>
          <a:prstGeom prst="arc">
            <a:avLst>
              <a:gd name="adj1" fmla="val 17043474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263887-5582-78B0-F4CB-961FFD0B515A}"/>
              </a:ext>
            </a:extLst>
          </p:cNvPr>
          <p:cNvSpPr txBox="1"/>
          <p:nvPr/>
        </p:nvSpPr>
        <p:spPr>
          <a:xfrm flipH="1">
            <a:off x="6883400" y="4336032"/>
            <a:ext cx="6798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j-lt"/>
              </a:rPr>
              <a:t>16in</a:t>
            </a:r>
            <a:endParaRPr lang="en-GR" baseline="-25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7D997E-BD34-858A-4510-E73DEE30223F}"/>
              </a:ext>
            </a:extLst>
          </p:cNvPr>
          <p:cNvSpPr txBox="1"/>
          <p:nvPr/>
        </p:nvSpPr>
        <p:spPr>
          <a:xfrm flipH="1">
            <a:off x="5110277" y="4329857"/>
            <a:ext cx="7742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+mj-lt"/>
              </a:rPr>
              <a:t>5in</a:t>
            </a:r>
            <a:endParaRPr lang="en-GR" baseline="-25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62898B-1935-DFF6-F583-CEEC4EDE11A7}"/>
              </a:ext>
            </a:extLst>
          </p:cNvPr>
          <p:cNvSpPr txBox="1"/>
          <p:nvPr/>
        </p:nvSpPr>
        <p:spPr>
          <a:xfrm flipH="1">
            <a:off x="3630750" y="4329857"/>
            <a:ext cx="5111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rgbClr val="177015"/>
                </a:solidFill>
                <a:latin typeface="+mj-lt"/>
              </a:rPr>
              <a:t>3in</a:t>
            </a:r>
            <a:endParaRPr lang="en-GR" baseline="-25000" dirty="0">
              <a:solidFill>
                <a:srgbClr val="177015"/>
              </a:solidFill>
              <a:latin typeface="+mj-lt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C5EF31A-C760-C2F8-5077-4AF20DA2EA0F}"/>
              </a:ext>
            </a:extLst>
          </p:cNvPr>
          <p:cNvSpPr/>
          <p:nvPr/>
        </p:nvSpPr>
        <p:spPr>
          <a:xfrm>
            <a:off x="954810" y="4083331"/>
            <a:ext cx="3395972" cy="1245647"/>
          </a:xfrm>
          <a:custGeom>
            <a:avLst/>
            <a:gdLst>
              <a:gd name="connsiteX0" fmla="*/ 0 w 7329055"/>
              <a:gd name="connsiteY0" fmla="*/ 2355286 h 2382995"/>
              <a:gd name="connsiteX1" fmla="*/ 4184073 w 7329055"/>
              <a:gd name="connsiteY1" fmla="*/ 13 h 2382995"/>
              <a:gd name="connsiteX2" fmla="*/ 7329055 w 7329055"/>
              <a:gd name="connsiteY2" fmla="*/ 2382995 h 2382995"/>
              <a:gd name="connsiteX0" fmla="*/ 0 w 7329055"/>
              <a:gd name="connsiteY0" fmla="*/ 2342701 h 2370410"/>
              <a:gd name="connsiteX1" fmla="*/ 4714411 w 7329055"/>
              <a:gd name="connsiteY1" fmla="*/ 13 h 2370410"/>
              <a:gd name="connsiteX2" fmla="*/ 7329055 w 7329055"/>
              <a:gd name="connsiteY2" fmla="*/ 2370410 h 237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9055" h="2370410">
                <a:moveTo>
                  <a:pt x="0" y="2342701"/>
                </a:moveTo>
                <a:cubicBezTo>
                  <a:pt x="1481282" y="1162755"/>
                  <a:pt x="3492902" y="-4605"/>
                  <a:pt x="4714411" y="13"/>
                </a:cubicBezTo>
                <a:cubicBezTo>
                  <a:pt x="5935920" y="4631"/>
                  <a:pt x="6367318" y="1181228"/>
                  <a:pt x="7329055" y="2370410"/>
                </a:cubicBezTo>
              </a:path>
            </a:pathLst>
          </a:custGeom>
          <a:noFill/>
          <a:ln w="25400">
            <a:solidFill>
              <a:schemeClr val="accent6">
                <a:lumMod val="50000"/>
              </a:schemeClr>
            </a:solidFill>
            <a:prstDash val="sys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2CD9E29-E8CD-D432-9E38-C6A9A76AF04F}"/>
              </a:ext>
            </a:extLst>
          </p:cNvPr>
          <p:cNvSpPr/>
          <p:nvPr/>
        </p:nvSpPr>
        <p:spPr>
          <a:xfrm>
            <a:off x="954810" y="3687401"/>
            <a:ext cx="4743626" cy="1641578"/>
          </a:xfrm>
          <a:custGeom>
            <a:avLst/>
            <a:gdLst>
              <a:gd name="connsiteX0" fmla="*/ 0 w 7329055"/>
              <a:gd name="connsiteY0" fmla="*/ 2355286 h 2382995"/>
              <a:gd name="connsiteX1" fmla="*/ 4184073 w 7329055"/>
              <a:gd name="connsiteY1" fmla="*/ 13 h 2382995"/>
              <a:gd name="connsiteX2" fmla="*/ 7329055 w 7329055"/>
              <a:gd name="connsiteY2" fmla="*/ 2382995 h 2382995"/>
              <a:gd name="connsiteX0" fmla="*/ 0 w 7329055"/>
              <a:gd name="connsiteY0" fmla="*/ 2342701 h 2370410"/>
              <a:gd name="connsiteX1" fmla="*/ 4714411 w 7329055"/>
              <a:gd name="connsiteY1" fmla="*/ 13 h 2370410"/>
              <a:gd name="connsiteX2" fmla="*/ 7329055 w 7329055"/>
              <a:gd name="connsiteY2" fmla="*/ 2370410 h 237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9055" h="2370410">
                <a:moveTo>
                  <a:pt x="0" y="2342701"/>
                </a:moveTo>
                <a:cubicBezTo>
                  <a:pt x="1481282" y="1162755"/>
                  <a:pt x="3492902" y="-4605"/>
                  <a:pt x="4714411" y="13"/>
                </a:cubicBezTo>
                <a:cubicBezTo>
                  <a:pt x="5935920" y="4631"/>
                  <a:pt x="6367318" y="1181228"/>
                  <a:pt x="7329055" y="2370410"/>
                </a:cubicBezTo>
              </a:path>
            </a:pathLst>
          </a:custGeom>
          <a:noFill/>
          <a:ln w="25400">
            <a:solidFill>
              <a:srgbClr val="7030A0"/>
            </a:solidFill>
            <a:prstDash val="lgDashDot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017CBF8-CAE8-694B-D076-0691F7F32FE7}"/>
              </a:ext>
            </a:extLst>
          </p:cNvPr>
          <p:cNvSpPr/>
          <p:nvPr/>
        </p:nvSpPr>
        <p:spPr>
          <a:xfrm>
            <a:off x="954810" y="3171464"/>
            <a:ext cx="6545028" cy="2157515"/>
          </a:xfrm>
          <a:custGeom>
            <a:avLst/>
            <a:gdLst>
              <a:gd name="connsiteX0" fmla="*/ 0 w 7329055"/>
              <a:gd name="connsiteY0" fmla="*/ 2355286 h 2382995"/>
              <a:gd name="connsiteX1" fmla="*/ 4184073 w 7329055"/>
              <a:gd name="connsiteY1" fmla="*/ 13 h 2382995"/>
              <a:gd name="connsiteX2" fmla="*/ 7329055 w 7329055"/>
              <a:gd name="connsiteY2" fmla="*/ 2382995 h 2382995"/>
              <a:gd name="connsiteX0" fmla="*/ 0 w 7329055"/>
              <a:gd name="connsiteY0" fmla="*/ 2342701 h 2370410"/>
              <a:gd name="connsiteX1" fmla="*/ 4714411 w 7329055"/>
              <a:gd name="connsiteY1" fmla="*/ 13 h 2370410"/>
              <a:gd name="connsiteX2" fmla="*/ 7329055 w 7329055"/>
              <a:gd name="connsiteY2" fmla="*/ 2370410 h 237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9055" h="2370410">
                <a:moveTo>
                  <a:pt x="0" y="2342701"/>
                </a:moveTo>
                <a:cubicBezTo>
                  <a:pt x="1481282" y="1162755"/>
                  <a:pt x="3492902" y="-4605"/>
                  <a:pt x="4714411" y="13"/>
                </a:cubicBezTo>
                <a:cubicBezTo>
                  <a:pt x="5935920" y="4631"/>
                  <a:pt x="6367318" y="1181228"/>
                  <a:pt x="7329055" y="2370410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  <a:prstDash val="lgDashDotDot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E00D154-CC19-5520-9988-F54B598F454D}"/>
              </a:ext>
            </a:extLst>
          </p:cNvPr>
          <p:cNvCxnSpPr>
            <a:cxnSpLocks/>
          </p:cNvCxnSpPr>
          <p:nvPr/>
        </p:nvCxnSpPr>
        <p:spPr>
          <a:xfrm>
            <a:off x="1441344" y="5887144"/>
            <a:ext cx="2909438" cy="0"/>
          </a:xfrm>
          <a:prstGeom prst="straightConnector1">
            <a:avLst/>
          </a:prstGeom>
          <a:ln w="25400">
            <a:solidFill>
              <a:srgbClr val="177015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BDAB714-CB5C-C2A0-F843-651353E3E98C}"/>
              </a:ext>
            </a:extLst>
          </p:cNvPr>
          <p:cNvCxnSpPr>
            <a:cxnSpLocks/>
          </p:cNvCxnSpPr>
          <p:nvPr/>
        </p:nvCxnSpPr>
        <p:spPr>
          <a:xfrm>
            <a:off x="1441343" y="6116868"/>
            <a:ext cx="4257093" cy="0"/>
          </a:xfrm>
          <a:prstGeom prst="straightConnector1">
            <a:avLst/>
          </a:prstGeom>
          <a:ln w="25400">
            <a:solidFill>
              <a:srgbClr val="7030A0"/>
            </a:solidFill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19DF2F5-574C-B6F5-F73B-1892E2BEBA39}"/>
              </a:ext>
            </a:extLst>
          </p:cNvPr>
          <p:cNvCxnSpPr>
            <a:cxnSpLocks/>
          </p:cNvCxnSpPr>
          <p:nvPr/>
        </p:nvCxnSpPr>
        <p:spPr>
          <a:xfrm>
            <a:off x="1448552" y="6359990"/>
            <a:ext cx="6114656" cy="0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prstDash val="lgDashDot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B67574E-5556-1133-194D-02126D3D7A31}"/>
                  </a:ext>
                </a:extLst>
              </p:cNvPr>
              <p:cNvSpPr txBox="1"/>
              <p:nvPr/>
            </p:nvSpPr>
            <p:spPr>
              <a:xfrm>
                <a:off x="4054485" y="6150135"/>
                <a:ext cx="843233" cy="3824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𝑎𝑡𝑚</m:t>
                          </m:r>
                        </m:sup>
                      </m:sSubSup>
                    </m:oMath>
                  </m:oMathPara>
                </a14:m>
                <a:endParaRPr lang="en-GR" dirty="0">
                  <a:solidFill>
                    <a:schemeClr val="accent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B67574E-5556-1133-194D-02126D3D7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485" y="6150135"/>
                <a:ext cx="843233" cy="382412"/>
              </a:xfrm>
              <a:prstGeom prst="rect">
                <a:avLst/>
              </a:prstGeom>
              <a:blipFill>
                <a:blip r:embed="rId4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0120B48-D0E2-6032-8805-F5CB3064BB7B}"/>
                  </a:ext>
                </a:extLst>
              </p:cNvPr>
              <p:cNvSpPr txBox="1"/>
              <p:nvPr/>
            </p:nvSpPr>
            <p:spPr>
              <a:xfrm>
                <a:off x="3232003" y="5925208"/>
                <a:ext cx="732214" cy="3824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𝑎𝑡𝑚</m:t>
                          </m:r>
                        </m:sup>
                      </m:sSubSup>
                    </m:oMath>
                  </m:oMathPara>
                </a14:m>
                <a:endParaRPr lang="en-GR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0120B48-D0E2-6032-8805-F5CB3064B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003" y="5925208"/>
                <a:ext cx="732214" cy="382412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08FC490-FDE4-E5C7-4C59-AD14C9D06E4E}"/>
                  </a:ext>
                </a:extLst>
              </p:cNvPr>
              <p:cNvSpPr txBox="1"/>
              <p:nvPr/>
            </p:nvSpPr>
            <p:spPr>
              <a:xfrm>
                <a:off x="2502751" y="5686709"/>
                <a:ext cx="707737" cy="3824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i="1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𝑎𝑡𝑚</m:t>
                          </m:r>
                        </m:sup>
                      </m:sSubSup>
                    </m:oMath>
                  </m:oMathPara>
                </a14:m>
                <a:endParaRPr lang="en-GR" dirty="0">
                  <a:solidFill>
                    <a:srgbClr val="177015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08FC490-FDE4-E5C7-4C59-AD14C9D06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751" y="5686709"/>
                <a:ext cx="707737" cy="382412"/>
              </a:xfrm>
              <a:prstGeom prst="rect">
                <a:avLst/>
              </a:prstGeom>
              <a:blipFill>
                <a:blip r:embed="rId6"/>
                <a:stretch>
                  <a:fillRect l="-1786" b="-3125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602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ymbolic-Picture-Munition-155m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5" b="1139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06145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52" r="2414"/>
          <a:stretch/>
        </p:blipFill>
        <p:spPr>
          <a:xfrm>
            <a:off x="0" y="1027906"/>
            <a:ext cx="10344150" cy="480218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1E99CF-F059-2267-76E8-AE7FC5E792E0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295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448206CF-18A2-DC0D-9BB1-939E2D05E34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1"/>
          <a:stretch/>
        </p:blipFill>
        <p:spPr bwMode="auto">
          <a:xfrm>
            <a:off x="342753" y="887346"/>
            <a:ext cx="6323518" cy="560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19DFC4-01C2-9E94-9F04-0B5BD0DE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9100" cy="1325563"/>
          </a:xfrm>
        </p:spPr>
        <p:txBody>
          <a:bodyPr>
            <a:normAutofit/>
          </a:bodyPr>
          <a:lstStyle/>
          <a:p>
            <a:r>
              <a:rPr lang="el-GR" sz="3600" dirty="0"/>
              <a:t>ΔΟΜΗ ΜΑΘΗΜΑΤΟΣ</a:t>
            </a:r>
            <a:endParaRPr lang="en-GR" sz="36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D704084-6322-E299-A3E1-0D4670E0F703}"/>
              </a:ext>
            </a:extLst>
          </p:cNvPr>
          <p:cNvSpPr/>
          <p:nvPr/>
        </p:nvSpPr>
        <p:spPr>
          <a:xfrm>
            <a:off x="9311547" y="-1"/>
            <a:ext cx="2839916" cy="6857999"/>
          </a:xfrm>
          <a:prstGeom prst="roundRect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ΠΙΝΑΚΕΣ ΒΟΛΗΣ</a:t>
            </a:r>
            <a:endParaRPr lang="en-GR" sz="1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n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Έ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ννοια και χρησιμότητα</a:t>
            </a:r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Επίδραση παραμέτρων στην τροχιά</a:t>
            </a:r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Γεωμετρία βολής και τροχιά</a:t>
            </a: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Ασκήσεις</a:t>
            </a:r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NAVAL ARTILLERY SYSTEM SETTING PHASES</a:t>
            </a: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Παραλληλ</a:t>
            </a:r>
            <a:r>
              <a:rPr lang="en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ό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τητα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LOF-LOS, 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επιπέδων έδρασης</a:t>
            </a:r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Ευθυγραμμίσεις</a:t>
            </a:r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Καθιζήσεις</a:t>
            </a:r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Παραλληλισμός</a:t>
            </a: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Στάδια ρύθμισης ΠΒ</a:t>
            </a: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Βρόχος εμπλοκής</a:t>
            </a: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Στάδια πυρών</a:t>
            </a:r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ΤΥΠΟΛΟΓΙΑ ΠΥΡΩΝ</a:t>
            </a:r>
            <a:endParaRPr lang="en-GR" sz="1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671513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Πυρά Α/Α</a:t>
            </a:r>
          </a:p>
          <a:p>
            <a:pPr marL="671513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Πυρά Α/Ε</a:t>
            </a:r>
          </a:p>
          <a:p>
            <a:pPr marL="671513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Βολή Φωτιστικών</a:t>
            </a:r>
          </a:p>
          <a:p>
            <a:pPr marL="671513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Ν. Βομβαρδισμός</a:t>
            </a:r>
          </a:p>
          <a:p>
            <a:pPr marL="671513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Κριτήρια επιλογής τύπου αναλόγως στόχου- τακτικής κατάστασης</a:t>
            </a:r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4833868-D160-0531-EE40-1708FC495238}"/>
              </a:ext>
            </a:extLst>
          </p:cNvPr>
          <p:cNvSpPr/>
          <p:nvPr/>
        </p:nvSpPr>
        <p:spPr>
          <a:xfrm>
            <a:off x="6185452" y="0"/>
            <a:ext cx="3098021" cy="6857999"/>
          </a:xfrm>
          <a:prstGeom prst="roundRect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ΕΙΣΑΓΩΓΗ</a:t>
            </a:r>
          </a:p>
          <a:p>
            <a:pPr marL="419513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Γνωριμία</a:t>
            </a:r>
          </a:p>
          <a:p>
            <a:pPr marL="419513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Επεξήγηση διαγράμματος ύλης </a:t>
            </a:r>
          </a:p>
          <a:p>
            <a:pPr marL="419513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Διαπίστωση επιπέδου γνώσεων</a:t>
            </a:r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ΕΠΑΝΑΛΗΨΗ ΒΛΗΤΙΚΗΣ</a:t>
            </a:r>
            <a:endParaRPr lang="en-GR" sz="1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n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Έ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λεγχος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γνώσεων</a:t>
            </a: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Υπενθύμιση βασικών εννοιών</a:t>
            </a:r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ΕΞΕΛΙΞΗ ΠΥΡΟΒΟΛΙΚΗΣ</a:t>
            </a:r>
            <a:endParaRPr lang="en-GR" sz="1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Εξέλιξη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firing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και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hit</a:t>
            </a:r>
            <a:endParaRPr lang="en-GR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Αλληλεπίδραση ναυτικού πυροβολικού και ναυπηγικής</a:t>
            </a: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Το πρόβλημα του πυροβολικού</a:t>
            </a: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Παράμετροι αποτελεσματικότητας πυρών-ικανότητα 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Αξκού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ΠΒ</a:t>
            </a:r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KPIs</a:t>
            </a:r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n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Central Fire Control Elements</a:t>
            </a: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n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Modern Navy</a:t>
            </a:r>
          </a:p>
          <a:p>
            <a:pPr marL="100013" indent="-214313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ΣΤΟΙΧΕΙΑ ΔΙΕΥΘΥΝΣΗΣ ΒΟΛΗΣ</a:t>
            </a:r>
            <a:endParaRPr lang="en-GR" sz="1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n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Detect to engage sequence</a:t>
            </a:r>
          </a:p>
          <a:p>
            <a:pPr marL="421200" lvl="1" indent="-214313">
              <a:buFont typeface="Courier New" panose="02070309020205020404" pitchFamily="49" charset="0"/>
              <a:buChar char="o"/>
            </a:pPr>
            <a:r>
              <a:rPr lang="en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Fire control operation phases</a:t>
            </a:r>
          </a:p>
          <a:p>
            <a:pPr algn="ctr"/>
            <a:endParaRPr lang="en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8A984E8-B2BF-1524-7F2F-12425E8B3520}"/>
              </a:ext>
            </a:extLst>
          </p:cNvPr>
          <p:cNvSpPr/>
          <p:nvPr/>
        </p:nvSpPr>
        <p:spPr>
          <a:xfrm>
            <a:off x="6367825" y="2250786"/>
            <a:ext cx="2733274" cy="393231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EFEE11-5FFC-CF3B-8080-7E9F693BD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484" y="2227926"/>
            <a:ext cx="2119376" cy="987713"/>
          </a:xfrm>
          <a:prstGeom prst="rect">
            <a:avLst/>
          </a:prstGeom>
          <a:scene3d>
            <a:camera prst="orthographicFront">
              <a:rot lat="1740000" lon="30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617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>
            <a:extLst>
              <a:ext uri="{FF2B5EF4-FFF2-40B4-BE49-F238E27FC236}">
                <a16:creationId xmlns:a16="http://schemas.microsoft.com/office/drawing/2014/main" id="{5FF07996-6D9C-D665-DB1D-637C061EC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0" t="19971" r="8722" b="18557"/>
          <a:stretch/>
        </p:blipFill>
        <p:spPr bwMode="auto">
          <a:xfrm>
            <a:off x="7115462" y="942591"/>
            <a:ext cx="4806300" cy="262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D7441B41-75CF-D15B-D398-3DFF3DF772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162494"/>
              </p:ext>
            </p:extLst>
          </p:nvPr>
        </p:nvGraphicFramePr>
        <p:xfrm>
          <a:off x="7300687" y="3699691"/>
          <a:ext cx="449942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2367">
                  <a:extLst>
                    <a:ext uri="{9D8B030D-6E8A-4147-A177-3AD203B41FA5}">
                      <a16:colId xmlns:a16="http://schemas.microsoft.com/office/drawing/2014/main" val="2919048174"/>
                    </a:ext>
                  </a:extLst>
                </a:gridCol>
                <a:gridCol w="3017061">
                  <a:extLst>
                    <a:ext uri="{9D8B030D-6E8A-4147-A177-3AD203B41FA5}">
                      <a16:colId xmlns:a16="http://schemas.microsoft.com/office/drawing/2014/main" val="1752690593"/>
                    </a:ext>
                  </a:extLst>
                </a:gridCol>
              </a:tblGrid>
              <a:tr h="16336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Introduced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R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1964 (SR 1988)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04550"/>
                  </a:ext>
                </a:extLst>
              </a:tr>
              <a:tr h="16336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Origin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Italy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829279"/>
                  </a:ext>
                </a:extLst>
              </a:tr>
              <a:tr h="16336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Barrel Length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4,72m (62 </a:t>
                      </a:r>
                      <a:r>
                        <a:rPr lang="en-GB" sz="1800" dirty="0" err="1">
                          <a:effectLst/>
                          <a:latin typeface="+mj-lt"/>
                        </a:rPr>
                        <a:t>calibers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8305949"/>
                  </a:ext>
                </a:extLst>
              </a:tr>
              <a:tr h="27227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Calibre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3’’ (76,2mm)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808947"/>
                  </a:ext>
                </a:extLst>
              </a:tr>
              <a:tr h="27227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Shell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76x6365mmR- 6,3kgr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299245"/>
                  </a:ext>
                </a:extLst>
              </a:tr>
              <a:tr h="27227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Muzzle Vo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915m/sec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14706"/>
                  </a:ext>
                </a:extLst>
              </a:tr>
              <a:tr h="16336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rate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120 RPM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836276"/>
                  </a:ext>
                </a:extLst>
              </a:tr>
              <a:tr h="217875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 err="1">
                          <a:effectLst/>
                          <a:latin typeface="+mj-lt"/>
                        </a:rPr>
                        <a:t>R</a:t>
                      </a:r>
                      <a:r>
                        <a:rPr lang="en-GB" sz="1800" baseline="-25000" dirty="0" err="1">
                          <a:effectLst/>
                          <a:latin typeface="+mj-lt"/>
                        </a:rPr>
                        <a:t>max</a:t>
                      </a:r>
                      <a:endParaRPr lang="en-GB" sz="1800" baseline="-25000" dirty="0">
                        <a:effectLst/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HE PFF 16km- VULCANO 40km</a:t>
                      </a:r>
                      <a:endParaRPr lang="en-GB" sz="1800" baseline="30000" dirty="0">
                        <a:effectLst/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006648"/>
                  </a:ext>
                </a:extLst>
              </a:tr>
            </a:tbl>
          </a:graphicData>
        </a:graphic>
      </p:graphicFrame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7A14D3D7-A5A4-3DB8-22C0-4352C573F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386173"/>
              </p:ext>
            </p:extLst>
          </p:nvPr>
        </p:nvGraphicFramePr>
        <p:xfrm>
          <a:off x="1308017" y="3699691"/>
          <a:ext cx="449942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2367">
                  <a:extLst>
                    <a:ext uri="{9D8B030D-6E8A-4147-A177-3AD203B41FA5}">
                      <a16:colId xmlns:a16="http://schemas.microsoft.com/office/drawing/2014/main" val="2919048174"/>
                    </a:ext>
                  </a:extLst>
                </a:gridCol>
                <a:gridCol w="3017061">
                  <a:extLst>
                    <a:ext uri="{9D8B030D-6E8A-4147-A177-3AD203B41FA5}">
                      <a16:colId xmlns:a16="http://schemas.microsoft.com/office/drawing/2014/main" val="1752690593"/>
                    </a:ext>
                  </a:extLst>
                </a:gridCol>
              </a:tblGrid>
              <a:tr h="16336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Introduced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R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1971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04550"/>
                  </a:ext>
                </a:extLst>
              </a:tr>
              <a:tr h="16336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Origin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USA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829279"/>
                  </a:ext>
                </a:extLst>
              </a:tr>
              <a:tr h="16336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Barrel Length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6,858 (54 </a:t>
                      </a:r>
                      <a:r>
                        <a:rPr lang="en-GB" sz="1800" dirty="0" err="1">
                          <a:effectLst/>
                          <a:latin typeface="+mj-lt"/>
                        </a:rPr>
                        <a:t>calibers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8305949"/>
                  </a:ext>
                </a:extLst>
              </a:tr>
              <a:tr h="27227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Calibre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5’’ (113mm)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808947"/>
                  </a:ext>
                </a:extLst>
              </a:tr>
              <a:tr h="27227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Shell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127x835mm 31,7kgr HE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299245"/>
                  </a:ext>
                </a:extLst>
              </a:tr>
              <a:tr h="27227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Muzzle Vo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760m/sec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14706"/>
                  </a:ext>
                </a:extLst>
              </a:tr>
              <a:tr h="163366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rate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20 RPM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836276"/>
                  </a:ext>
                </a:extLst>
              </a:tr>
              <a:tr h="217875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 err="1">
                          <a:effectLst/>
                          <a:latin typeface="+mj-lt"/>
                        </a:rPr>
                        <a:t>R</a:t>
                      </a:r>
                      <a:r>
                        <a:rPr lang="en-GB" sz="1800" baseline="-25000" dirty="0" err="1">
                          <a:effectLst/>
                          <a:latin typeface="+mj-lt"/>
                        </a:rPr>
                        <a:t>max</a:t>
                      </a:r>
                      <a:endParaRPr lang="en-GB" sz="1800" baseline="-25000" dirty="0">
                        <a:effectLst/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effectLst/>
                          <a:latin typeface="+mj-lt"/>
                        </a:rPr>
                        <a:t>13 nm (24,1 km)</a:t>
                      </a:r>
                      <a:endParaRPr lang="en-GB" sz="1800" baseline="30000" dirty="0">
                        <a:effectLst/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00664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9CFC598C-9C2C-D177-70BB-C668FC1956DA}"/>
              </a:ext>
            </a:extLst>
          </p:cNvPr>
          <p:cNvGrpSpPr/>
          <p:nvPr/>
        </p:nvGrpSpPr>
        <p:grpSpPr>
          <a:xfrm>
            <a:off x="0" y="240575"/>
            <a:ext cx="7115462" cy="3562168"/>
            <a:chOff x="0" y="240575"/>
            <a:chExt cx="7115462" cy="3562168"/>
          </a:xfrm>
        </p:grpSpPr>
        <p:pic>
          <p:nvPicPr>
            <p:cNvPr id="44034" name="Picture 2">
              <a:extLst>
                <a:ext uri="{FF2B5EF4-FFF2-40B4-BE49-F238E27FC236}">
                  <a16:creationId xmlns:a16="http://schemas.microsoft.com/office/drawing/2014/main" id="{D5978ED8-DBDF-A357-4E3D-C2CC6DF43B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04" b="18042"/>
            <a:stretch/>
          </p:blipFill>
          <p:spPr bwMode="auto">
            <a:xfrm>
              <a:off x="0" y="240575"/>
              <a:ext cx="7115462" cy="3459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1F675A-3263-FC5D-C131-1761C3197F8B}"/>
                </a:ext>
              </a:extLst>
            </p:cNvPr>
            <p:cNvSpPr/>
            <p:nvPr/>
          </p:nvSpPr>
          <p:spPr>
            <a:xfrm>
              <a:off x="6096000" y="3429000"/>
              <a:ext cx="899886" cy="373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3867841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2E8475-5979-6CE4-1432-01E445791F08}"/>
              </a:ext>
            </a:extLst>
          </p:cNvPr>
          <p:cNvGrpSpPr/>
          <p:nvPr/>
        </p:nvGrpSpPr>
        <p:grpSpPr>
          <a:xfrm>
            <a:off x="791633" y="536925"/>
            <a:ext cx="10608733" cy="5784150"/>
            <a:chOff x="1219201" y="381001"/>
            <a:chExt cx="10608733" cy="5784150"/>
          </a:xfrm>
        </p:grpSpPr>
        <p:grpSp>
          <p:nvGrpSpPr>
            <p:cNvPr id="3" name="Group 2"/>
            <p:cNvGrpSpPr/>
            <p:nvPr/>
          </p:nvGrpSpPr>
          <p:grpSpPr>
            <a:xfrm>
              <a:off x="1219201" y="1282255"/>
              <a:ext cx="10608733" cy="4882896"/>
              <a:chOff x="-304800" y="1282255"/>
              <a:chExt cx="10608733" cy="4882896"/>
            </a:xfrm>
          </p:grpSpPr>
          <p:sp>
            <p:nvSpPr>
              <p:cNvPr id="4" name="Oval 3"/>
              <p:cNvSpPr>
                <a:spLocks noChangeAspect="1"/>
              </p:cNvSpPr>
              <p:nvPr/>
            </p:nvSpPr>
            <p:spPr>
              <a:xfrm>
                <a:off x="-205005" y="1282255"/>
                <a:ext cx="9765792" cy="4882896"/>
              </a:xfrm>
              <a:prstGeom prst="ellipse">
                <a:avLst/>
              </a:prstGeom>
              <a:noFill/>
              <a:ln w="127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 flipV="1">
                <a:off x="-304800" y="1422400"/>
                <a:ext cx="10244667" cy="4428068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-93133" y="2443556"/>
                <a:ext cx="10397066" cy="2786838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Oval 6"/>
              <p:cNvSpPr>
                <a:spLocks noChangeAspect="1"/>
              </p:cNvSpPr>
              <p:nvPr/>
            </p:nvSpPr>
            <p:spPr>
              <a:xfrm>
                <a:off x="1042154" y="1857005"/>
                <a:ext cx="7324344" cy="3662173"/>
              </a:xfrm>
              <a:prstGeom prst="ellipse">
                <a:avLst/>
              </a:prstGeom>
              <a:noFill/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Arial"/>
                  <a:cs typeface="Arial"/>
                </a:endParaRPr>
              </a:p>
            </p:txBody>
          </p:sp>
          <p:sp>
            <p:nvSpPr>
              <p:cNvPr id="8" name="Oval 7"/>
              <p:cNvSpPr>
                <a:spLocks noChangeAspect="1"/>
              </p:cNvSpPr>
              <p:nvPr/>
            </p:nvSpPr>
            <p:spPr>
              <a:xfrm>
                <a:off x="2241296" y="2512653"/>
                <a:ext cx="4882896" cy="2441449"/>
              </a:xfrm>
              <a:prstGeom prst="ellipse">
                <a:avLst/>
              </a:prstGeom>
              <a:noFill/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Arial"/>
                  <a:cs typeface="Arial"/>
                </a:endParaRPr>
              </a:p>
            </p:txBody>
          </p:sp>
          <p:sp>
            <p:nvSpPr>
              <p:cNvPr id="9" name="Oval 8"/>
              <p:cNvSpPr>
                <a:spLocks noChangeAspect="1"/>
              </p:cNvSpPr>
              <p:nvPr/>
            </p:nvSpPr>
            <p:spPr>
              <a:xfrm>
                <a:off x="3470380" y="3108028"/>
                <a:ext cx="2441448" cy="1220724"/>
              </a:xfrm>
              <a:prstGeom prst="ellipse">
                <a:avLst/>
              </a:prstGeom>
              <a:noFill/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Arial"/>
                  <a:cs typeface="Arial"/>
                </a:endParaRPr>
              </a:p>
            </p:txBody>
          </p:sp>
        </p:grpSp>
        <p:sp>
          <p:nvSpPr>
            <p:cNvPr id="28" name="Chord 27"/>
            <p:cNvSpPr/>
            <p:nvPr/>
          </p:nvSpPr>
          <p:spPr>
            <a:xfrm rot="935598" flipH="1">
              <a:off x="2826882" y="3253691"/>
              <a:ext cx="6140518" cy="782543"/>
            </a:xfrm>
            <a:prstGeom prst="chord">
              <a:avLst>
                <a:gd name="adj1" fmla="val 3063901"/>
                <a:gd name="adj2" fmla="val 12659168"/>
              </a:avLst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 rot="20737562">
              <a:off x="1360259" y="4746678"/>
              <a:ext cx="2489200" cy="646331"/>
            </a:xfrm>
            <a:prstGeom prst="rect">
              <a:avLst/>
            </a:prstGeom>
            <a:noFill/>
            <a:scene3d>
              <a:camera prst="isometricOffAxis1To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Deflection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228624">
              <a:off x="1543541" y="2095071"/>
              <a:ext cx="1750538" cy="646331"/>
            </a:xfrm>
            <a:prstGeom prst="rect">
              <a:avLst/>
            </a:prstGeom>
            <a:noFill/>
            <a:scene3d>
              <a:camera prst="isometricOffAxis2To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/>
                  <a:cs typeface="Arial"/>
                </a:rPr>
                <a:t>Range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20737562">
              <a:off x="7555823" y="2462688"/>
              <a:ext cx="933620" cy="646331"/>
            </a:xfrm>
            <a:prstGeom prst="rect">
              <a:avLst/>
            </a:prstGeom>
            <a:noFill/>
            <a:scene3d>
              <a:camera prst="isometricOffAxis1To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50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20737562">
              <a:off x="8512560" y="2045549"/>
              <a:ext cx="933620" cy="646331"/>
            </a:xfrm>
            <a:prstGeom prst="rect">
              <a:avLst/>
            </a:prstGeom>
            <a:noFill/>
            <a:scene3d>
              <a:camera prst="isometricOffAxis1To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100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20737562">
              <a:off x="9423688" y="1646718"/>
              <a:ext cx="933620" cy="646331"/>
            </a:xfrm>
            <a:prstGeom prst="rect">
              <a:avLst/>
            </a:prstGeom>
            <a:noFill/>
            <a:scene3d>
              <a:camera prst="isometricOffAxis1To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150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359365">
              <a:off x="7676339" y="4542100"/>
              <a:ext cx="3013089" cy="810478"/>
            </a:xfrm>
            <a:prstGeom prst="rect">
              <a:avLst/>
            </a:prstGeom>
            <a:noFill/>
            <a:scene3d>
              <a:camera prst="isometricOffAxis2To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/>
                  <a:cs typeface="Arial"/>
                </a:rPr>
                <a:t>Constructive target</a:t>
              </a:r>
              <a:endParaRPr lang="el-GR" sz="2000" baseline="-25000" dirty="0">
                <a:latin typeface="Arial"/>
                <a:cs typeface="Arial"/>
              </a:endParaRPr>
            </a:p>
            <a:p>
              <a:r>
                <a:rPr lang="el-GR" sz="4000" baseline="-25000" dirty="0">
                  <a:latin typeface="Arial"/>
                  <a:cs typeface="Arial"/>
                </a:rPr>
                <a:t> ΠΒ 5/54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1524000" y="2512653"/>
              <a:ext cx="4102100" cy="10904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 rot="228624">
              <a:off x="1695941" y="2628471"/>
              <a:ext cx="1750538" cy="646331"/>
            </a:xfrm>
            <a:prstGeom prst="rect">
              <a:avLst/>
            </a:prstGeom>
            <a:noFill/>
            <a:scene3d>
              <a:camera prst="isometricOffAxis2To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Arial"/>
                  <a:cs typeface="Arial"/>
                </a:rPr>
                <a:t>LOF</a:t>
              </a:r>
            </a:p>
          </p:txBody>
        </p:sp>
        <p:sp>
          <p:nvSpPr>
            <p:cNvPr id="66" name="Chord 65"/>
            <p:cNvSpPr/>
            <p:nvPr/>
          </p:nvSpPr>
          <p:spPr>
            <a:xfrm rot="935598" flipH="1">
              <a:off x="4359142" y="3190456"/>
              <a:ext cx="2977497" cy="823864"/>
            </a:xfrm>
            <a:prstGeom prst="chord">
              <a:avLst>
                <a:gd name="adj1" fmla="val 3063901"/>
                <a:gd name="adj2" fmla="val 12659168"/>
              </a:avLst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 rot="359365">
              <a:off x="5538880" y="3640711"/>
              <a:ext cx="1843639" cy="1528624"/>
            </a:xfrm>
            <a:prstGeom prst="rect">
              <a:avLst/>
            </a:prstGeom>
            <a:noFill/>
            <a:scene3d>
              <a:camera prst="isometricOffAxis2To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/>
                  <a:cs typeface="Arial"/>
                </a:rPr>
                <a:t>Constructive target</a:t>
              </a:r>
              <a:endParaRPr lang="el-GR" sz="2000" baseline="-25000" dirty="0">
                <a:latin typeface="Arial"/>
                <a:cs typeface="Arial"/>
              </a:endParaRPr>
            </a:p>
            <a:p>
              <a:r>
                <a:rPr lang="el-GR" sz="4000" baseline="-25000" dirty="0">
                  <a:latin typeface="Arial"/>
                  <a:cs typeface="Arial"/>
                </a:rPr>
                <a:t> ΠΒ 76/62</a:t>
              </a:r>
            </a:p>
            <a:p>
              <a:endParaRPr lang="el-GR" sz="4000" baseline="-25000" dirty="0">
                <a:latin typeface="Arial"/>
                <a:cs typeface="Arial"/>
              </a:endParaRPr>
            </a:p>
          </p:txBody>
        </p:sp>
        <p:pic>
          <p:nvPicPr>
            <p:cNvPr id="19" name="Picture 18" descr="b0035881_477d3c9f546e2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backgroundMark x1="66167" y1="64234" x2="66167" y2="64234"/>
                          <a14:backgroundMark x1="62500" y1="66180" x2="62500" y2="66180"/>
                          <a14:backgroundMark x1="71500" y1="59611" x2="71500" y2="59611"/>
                          <a14:backgroundMark x1="77000" y1="56448" x2="77000" y2="56448"/>
                          <a14:backgroundMark x1="80833" y1="53285" x2="80833" y2="53285"/>
                          <a14:backgroundMark x1="86500" y1="48418" x2="86500" y2="48418"/>
                          <a14:backgroundMark x1="91500" y1="43552" x2="91500" y2="43552"/>
                          <a14:backgroundMark x1="89333" y1="45499" x2="89333" y2="45499"/>
                          <a14:backgroundMark x1="92833" y1="39416" x2="92833" y2="39416"/>
                          <a14:backgroundMark x1="22500" y1="91484" x2="22500" y2="91484"/>
                          <a14:backgroundMark x1="12000" y1="86131" x2="12000" y2="86131"/>
                          <a14:backgroundMark x1="8000" y1="82725" x2="8000" y2="82725"/>
                          <a14:backgroundMark x1="37000" y1="80535" x2="37000" y2="80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280" y="3097610"/>
              <a:ext cx="1475998" cy="1011058"/>
            </a:xfrm>
            <a:prstGeom prst="rect">
              <a:avLst/>
            </a:prstGeom>
          </p:spPr>
        </p:pic>
        <p:sp>
          <p:nvSpPr>
            <p:cNvPr id="68" name="Freeform 67"/>
            <p:cNvSpPr/>
            <p:nvPr/>
          </p:nvSpPr>
          <p:spPr>
            <a:xfrm>
              <a:off x="1524001" y="381001"/>
              <a:ext cx="5758392" cy="3581688"/>
            </a:xfrm>
            <a:custGeom>
              <a:avLst/>
              <a:gdLst>
                <a:gd name="connsiteX0" fmla="*/ 0 w 7353300"/>
                <a:gd name="connsiteY0" fmla="*/ 0 h 2743200"/>
                <a:gd name="connsiteX1" fmla="*/ 5105400 w 7353300"/>
                <a:gd name="connsiteY1" fmla="*/ 1651000 h 2743200"/>
                <a:gd name="connsiteX2" fmla="*/ 7353300 w 7353300"/>
                <a:gd name="connsiteY2" fmla="*/ 274320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53300" h="2743200">
                  <a:moveTo>
                    <a:pt x="0" y="0"/>
                  </a:moveTo>
                  <a:cubicBezTo>
                    <a:pt x="1939925" y="596900"/>
                    <a:pt x="3879850" y="1193800"/>
                    <a:pt x="5105400" y="1651000"/>
                  </a:cubicBezTo>
                  <a:cubicBezTo>
                    <a:pt x="6330950" y="2108200"/>
                    <a:pt x="7353300" y="2743200"/>
                    <a:pt x="7353300" y="2743200"/>
                  </a:cubicBezTo>
                </a:path>
              </a:pathLst>
            </a:custGeom>
            <a:ln w="28575" cap="flat" cmpd="sng" algn="ctr">
              <a:solidFill>
                <a:srgbClr val="0432F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12700" cmpd="sng"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1524000" y="1282256"/>
              <a:ext cx="7330397" cy="3140453"/>
            </a:xfrm>
            <a:custGeom>
              <a:avLst/>
              <a:gdLst>
                <a:gd name="connsiteX0" fmla="*/ 0 w 7353300"/>
                <a:gd name="connsiteY0" fmla="*/ 0 h 2743200"/>
                <a:gd name="connsiteX1" fmla="*/ 5105400 w 7353300"/>
                <a:gd name="connsiteY1" fmla="*/ 1651000 h 2743200"/>
                <a:gd name="connsiteX2" fmla="*/ 7353300 w 7353300"/>
                <a:gd name="connsiteY2" fmla="*/ 274320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53300" h="2743200">
                  <a:moveTo>
                    <a:pt x="0" y="0"/>
                  </a:moveTo>
                  <a:cubicBezTo>
                    <a:pt x="1939925" y="596900"/>
                    <a:pt x="3879850" y="1193800"/>
                    <a:pt x="5105400" y="1651000"/>
                  </a:cubicBezTo>
                  <a:cubicBezTo>
                    <a:pt x="6330950" y="2108200"/>
                    <a:pt x="7353300" y="2743200"/>
                    <a:pt x="7353300" y="2743200"/>
                  </a:cubicBezTo>
                </a:path>
              </a:pathLst>
            </a:custGeom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n w="12700" cmpd="sng">
                  <a:solidFill>
                    <a:schemeClr val="tx1"/>
                  </a:solidFill>
                  <a:prstDash val="dot"/>
                </a:ln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982280F-E87A-404A-A36D-6EDB5E2512C8}"/>
                </a:ext>
              </a:extLst>
            </p:cNvPr>
            <p:cNvGrpSpPr/>
            <p:nvPr/>
          </p:nvGrpSpPr>
          <p:grpSpPr>
            <a:xfrm>
              <a:off x="3057791" y="2761720"/>
              <a:ext cx="6780398" cy="1892788"/>
              <a:chOff x="1533791" y="2761720"/>
              <a:chExt cx="6780398" cy="1892788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A15C895-AD4A-584D-AFB5-35F3A98FCCF5}"/>
                  </a:ext>
                </a:extLst>
              </p:cNvPr>
              <p:cNvGrpSpPr/>
              <p:nvPr/>
            </p:nvGrpSpPr>
            <p:grpSpPr>
              <a:xfrm>
                <a:off x="2354892" y="3192840"/>
                <a:ext cx="5959297" cy="1461668"/>
                <a:chOff x="2354892" y="3192840"/>
                <a:chExt cx="5959297" cy="146166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6FC83712-DFE3-6642-A109-2C3323C3796C}"/>
                    </a:ext>
                  </a:extLst>
                </p:cNvPr>
                <p:cNvGrpSpPr/>
                <p:nvPr/>
              </p:nvGrpSpPr>
              <p:grpSpPr>
                <a:xfrm>
                  <a:off x="2354892" y="3192840"/>
                  <a:ext cx="5959297" cy="1461668"/>
                  <a:chOff x="2027178" y="3192553"/>
                  <a:chExt cx="5959297" cy="1461668"/>
                </a:xfrm>
              </p:grpSpPr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714B3B29-DE7A-BE4C-B1B5-AC388ACF54BA}"/>
                      </a:ext>
                    </a:extLst>
                  </p:cNvPr>
                  <p:cNvGrpSpPr/>
                  <p:nvPr/>
                </p:nvGrpSpPr>
                <p:grpSpPr>
                  <a:xfrm>
                    <a:off x="2027178" y="3192553"/>
                    <a:ext cx="5534304" cy="1404848"/>
                    <a:chOff x="1857096" y="-363447"/>
                    <a:chExt cx="5534304" cy="1404848"/>
                  </a:xfrm>
                </p:grpSpPr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D19E36E8-E43E-234E-9E72-DE6A3019DBF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30400" y="669901"/>
                      <a:ext cx="108000" cy="54000"/>
                    </a:xfrm>
                    <a:prstGeom prst="ellipse">
                      <a:avLst/>
                    </a:prstGeom>
                    <a:solidFill>
                      <a:srgbClr val="FF0000">
                        <a:alpha val="52000"/>
                      </a:srgbClr>
                    </a:solidFill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 b="1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22BFC386-AA93-8A45-92EF-A5644B39A23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623000" y="987401"/>
                      <a:ext cx="108000" cy="54000"/>
                    </a:xfrm>
                    <a:prstGeom prst="ellipse">
                      <a:avLst/>
                    </a:prstGeom>
                    <a:solidFill>
                      <a:srgbClr val="FF0000">
                        <a:alpha val="52000"/>
                      </a:srgbClr>
                    </a:solidFill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 b="1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57EB56AF-B2D6-1E4F-81BB-7BF23D7E777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857096" y="-363447"/>
                      <a:ext cx="108000" cy="54000"/>
                    </a:xfrm>
                    <a:prstGeom prst="ellipse">
                      <a:avLst/>
                    </a:prstGeom>
                    <a:solidFill>
                      <a:srgbClr val="FF0000">
                        <a:alpha val="52000"/>
                      </a:srgbClr>
                    </a:solidFill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 b="1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9D4CF271-5E76-314A-A5E1-6E2A71B7C2B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3400" y="947352"/>
                      <a:ext cx="108000" cy="54000"/>
                    </a:xfrm>
                    <a:prstGeom prst="ellipse">
                      <a:avLst/>
                    </a:prstGeom>
                    <a:solidFill>
                      <a:srgbClr val="FF0000">
                        <a:alpha val="52000"/>
                      </a:srgbClr>
                    </a:solidFill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 b="1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56A531CE-3AA7-5948-AEB9-2A840C024C5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915988" y="960401"/>
                      <a:ext cx="108000" cy="54000"/>
                    </a:xfrm>
                    <a:prstGeom prst="ellipse">
                      <a:avLst/>
                    </a:prstGeom>
                    <a:solidFill>
                      <a:srgbClr val="FF0000">
                        <a:alpha val="52000"/>
                      </a:srgbClr>
                    </a:solidFill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 b="1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6C19B9FA-6E8D-A24E-A417-121C10C0567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0961" y="-219372"/>
                      <a:ext cx="108000" cy="54000"/>
                    </a:xfrm>
                    <a:prstGeom prst="ellipse">
                      <a:avLst/>
                    </a:prstGeom>
                    <a:solidFill>
                      <a:srgbClr val="FF0000">
                        <a:alpha val="52000"/>
                      </a:srgbClr>
                    </a:solidFill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 b="1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B587AF2E-D7A3-134E-A069-417524A5729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286212" y="356232"/>
                      <a:ext cx="108000" cy="54000"/>
                    </a:xfrm>
                    <a:prstGeom prst="ellipse">
                      <a:avLst/>
                    </a:prstGeom>
                    <a:solidFill>
                      <a:srgbClr val="FF0000">
                        <a:alpha val="52000"/>
                      </a:srgbClr>
                    </a:solidFill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 b="1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9" name="Oval 68">
                      <a:extLst>
                        <a:ext uri="{FF2B5EF4-FFF2-40B4-BE49-F238E27FC236}">
                          <a16:creationId xmlns:a16="http://schemas.microsoft.com/office/drawing/2014/main" id="{EDA7D5E8-42AE-4D46-B035-1E24C63C44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307810" y="75787"/>
                      <a:ext cx="108000" cy="54000"/>
                    </a:xfrm>
                    <a:prstGeom prst="ellipse">
                      <a:avLst/>
                    </a:prstGeom>
                    <a:solidFill>
                      <a:srgbClr val="FF0000">
                        <a:alpha val="52000"/>
                      </a:srgbClr>
                    </a:solidFill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 b="1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70" name="Oval 69">
                      <a:extLst>
                        <a:ext uri="{FF2B5EF4-FFF2-40B4-BE49-F238E27FC236}">
                          <a16:creationId xmlns:a16="http://schemas.microsoft.com/office/drawing/2014/main" id="{87337A59-9D0B-B541-B13C-1007D537CE3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152596" y="960401"/>
                      <a:ext cx="108000" cy="54000"/>
                    </a:xfrm>
                    <a:prstGeom prst="ellipse">
                      <a:avLst/>
                    </a:prstGeom>
                    <a:solidFill>
                      <a:srgbClr val="FF0000">
                        <a:alpha val="52000"/>
                      </a:srgbClr>
                    </a:solidFill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 b="1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71" name="Oval 70">
                      <a:extLst>
                        <a:ext uri="{FF2B5EF4-FFF2-40B4-BE49-F238E27FC236}">
                          <a16:creationId xmlns:a16="http://schemas.microsoft.com/office/drawing/2014/main" id="{BA8F0E9D-BDCD-9B4E-B4E1-EC23BA50C2C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498115" y="503672"/>
                      <a:ext cx="108000" cy="54000"/>
                    </a:xfrm>
                    <a:prstGeom prst="ellipse">
                      <a:avLst/>
                    </a:prstGeom>
                    <a:solidFill>
                      <a:srgbClr val="FF0000">
                        <a:alpha val="52000"/>
                      </a:srgbClr>
                    </a:solidFill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 b="1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72" name="Oval 71">
                      <a:extLst>
                        <a:ext uri="{FF2B5EF4-FFF2-40B4-BE49-F238E27FC236}">
                          <a16:creationId xmlns:a16="http://schemas.microsoft.com/office/drawing/2014/main" id="{E74DCFDE-72EF-CE44-95B6-1F04B00D58A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880808" y="771403"/>
                      <a:ext cx="108000" cy="54000"/>
                    </a:xfrm>
                    <a:prstGeom prst="ellipse">
                      <a:avLst/>
                    </a:prstGeom>
                    <a:solidFill>
                      <a:srgbClr val="FF0000">
                        <a:alpha val="52000"/>
                      </a:srgbClr>
                    </a:solidFill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 b="1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0D9A063E-425A-B44A-B42B-1DBCF74C0D8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84591" y="436975"/>
                      <a:ext cx="108000" cy="54000"/>
                    </a:xfrm>
                    <a:prstGeom prst="ellipse">
                      <a:avLst/>
                    </a:prstGeom>
                    <a:solidFill>
                      <a:srgbClr val="FF0000">
                        <a:alpha val="52000"/>
                      </a:srgbClr>
                    </a:solidFill>
                    <a:ln w="1270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 b="1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A0413C68-2BAA-434B-A5DF-804395F273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723118" y="3580059"/>
                    <a:ext cx="108000" cy="54000"/>
                  </a:xfrm>
                  <a:prstGeom prst="ellipse">
                    <a:avLst/>
                  </a:prstGeom>
                  <a:solidFill>
                    <a:srgbClr val="FF0000">
                      <a:alpha val="52000"/>
                    </a:srgbClr>
                  </a:solidFill>
                  <a:ln w="12700" cmpd="sng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 b="1">
                      <a:ln>
                        <a:solidFill>
                          <a:schemeClr val="bg1"/>
                        </a:solidFill>
                      </a:ln>
                      <a:solidFill>
                        <a:srgbClr val="FF00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C042375A-CD7A-7749-8320-F8725691763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983082" y="3306566"/>
                    <a:ext cx="108000" cy="54000"/>
                  </a:xfrm>
                  <a:prstGeom prst="ellipse">
                    <a:avLst/>
                  </a:prstGeom>
                  <a:solidFill>
                    <a:srgbClr val="FF0000">
                      <a:alpha val="52000"/>
                    </a:srgbClr>
                  </a:solidFill>
                  <a:ln w="12700" cmpd="sng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 b="1">
                      <a:ln>
                        <a:solidFill>
                          <a:schemeClr val="bg1"/>
                        </a:solidFill>
                      </a:ln>
                      <a:solidFill>
                        <a:srgbClr val="FF00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97633FCE-4070-0144-A828-A20BD5D9B1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983332" y="3967155"/>
                    <a:ext cx="108000" cy="54000"/>
                  </a:xfrm>
                  <a:prstGeom prst="ellipse">
                    <a:avLst/>
                  </a:prstGeom>
                  <a:solidFill>
                    <a:srgbClr val="FF0000">
                      <a:alpha val="52000"/>
                    </a:srgbClr>
                  </a:solidFill>
                  <a:ln w="12700" cmpd="sng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 b="1">
                      <a:ln>
                        <a:solidFill>
                          <a:schemeClr val="bg1"/>
                        </a:solidFill>
                      </a:ln>
                      <a:solidFill>
                        <a:srgbClr val="FF00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FADB5268-70C6-EE47-8CF1-A9D648A87B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78475" y="4600221"/>
                    <a:ext cx="108000" cy="54000"/>
                  </a:xfrm>
                  <a:prstGeom prst="ellipse">
                    <a:avLst/>
                  </a:prstGeom>
                  <a:solidFill>
                    <a:srgbClr val="FF0000">
                      <a:alpha val="52000"/>
                    </a:srgbClr>
                  </a:solidFill>
                  <a:ln w="12700" cmpd="sng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 b="1">
                      <a:ln>
                        <a:solidFill>
                          <a:schemeClr val="bg1"/>
                        </a:solidFill>
                      </a:ln>
                      <a:solidFill>
                        <a:srgbClr val="FF0000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F8FDC71E-3BA2-7A42-8AB9-29203EC88F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13325" y="4280188"/>
                  <a:ext cx="108000" cy="54000"/>
                </a:xfrm>
                <a:prstGeom prst="ellipse">
                  <a:avLst/>
                </a:prstGeom>
                <a:solidFill>
                  <a:srgbClr val="FF0000">
                    <a:alpha val="52000"/>
                  </a:srgbClr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b="1">
                    <a:ln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EFA07B2-075D-CE4E-8C21-CC5C986DF7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12724" y="2761720"/>
                <a:ext cx="108000" cy="54000"/>
              </a:xfrm>
              <a:prstGeom prst="ellipse">
                <a:avLst/>
              </a:prstGeom>
              <a:solidFill>
                <a:srgbClr val="FF0000">
                  <a:alpha val="52000"/>
                </a:srgbClr>
              </a:solidFill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509D7E8-C280-4F47-B7E1-FCE685F08E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33791" y="3213717"/>
                <a:ext cx="108000" cy="54000"/>
              </a:xfrm>
              <a:prstGeom prst="ellipse">
                <a:avLst/>
              </a:prstGeom>
              <a:solidFill>
                <a:srgbClr val="FF0000">
                  <a:alpha val="52000"/>
                </a:srgbClr>
              </a:solidFill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7057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97CA8BB1-F6FF-AFB5-2AD1-62F21B51B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r="5001"/>
          <a:stretch/>
        </p:blipFill>
        <p:spPr bwMode="auto">
          <a:xfrm>
            <a:off x="0" y="0"/>
            <a:ext cx="10344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B07AE2-1240-114D-C4C3-836981B65FA7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0266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34981085-F70E-AE53-D5BC-3360C71245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r="9393"/>
          <a:stretch/>
        </p:blipFill>
        <p:spPr bwMode="auto">
          <a:xfrm>
            <a:off x="1" y="0"/>
            <a:ext cx="10344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D627F-62C0-5F4C-2833-B45272DB46B2}"/>
              </a:ext>
            </a:extLst>
          </p:cNvPr>
          <p:cNvSpPr txBox="1"/>
          <p:nvPr/>
        </p:nvSpPr>
        <p:spPr>
          <a:xfrm>
            <a:off x="5312229" y="-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43D3C6-8B17-ACCE-B3D4-9378168B222E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7334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6" name="Picture 16">
            <a:extLst>
              <a:ext uri="{FF2B5EF4-FFF2-40B4-BE49-F238E27FC236}">
                <a16:creationId xmlns:a16="http://schemas.microsoft.com/office/drawing/2014/main" id="{D9045B52-44B4-5902-1C7E-97AFA49F2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10933" r="15007"/>
          <a:stretch/>
        </p:blipFill>
        <p:spPr bwMode="auto">
          <a:xfrm>
            <a:off x="0" y="0"/>
            <a:ext cx="10344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84C9D0-592E-B2D6-B3AD-46A95A15AC46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0278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erodynamic simulation Effect Ripple on a Projectile - YouTube">
            <a:extLst>
              <a:ext uri="{FF2B5EF4-FFF2-40B4-BE49-F238E27FC236}">
                <a16:creationId xmlns:a16="http://schemas.microsoft.com/office/drawing/2014/main" id="{13AF350A-46FD-0919-35AC-131C73F51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6"/>
          <a:stretch/>
        </p:blipFill>
        <p:spPr bwMode="auto">
          <a:xfrm>
            <a:off x="0" y="0"/>
            <a:ext cx="10344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F86047-E619-03B4-E135-12634B19DB2B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0336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AD6DFC9B-FA1D-FAD4-15EC-812AC2518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105MM BASE BLEED UNIT | Mil-Spec Industries">
            <a:extLst>
              <a:ext uri="{FF2B5EF4-FFF2-40B4-BE49-F238E27FC236}">
                <a16:creationId xmlns:a16="http://schemas.microsoft.com/office/drawing/2014/main" id="{94EB8190-3CE0-2B9A-DAB1-81AAF85A4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r="13687"/>
          <a:stretch/>
        </p:blipFill>
        <p:spPr bwMode="auto">
          <a:xfrm rot="5400000">
            <a:off x="4558200" y="3216579"/>
            <a:ext cx="3080599" cy="420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324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</a:t>
            </a:r>
            <a:r>
              <a:rPr lang="en-US" dirty="0"/>
              <a:t>give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372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l-GR" dirty="0">
                <a:latin typeface="+mj-lt"/>
              </a:rPr>
              <a:t>Το ρινιαίο μέρος του βλήματος, το σχήμα του οποίου επηρεάζει σημαντικά την αεροδυναμική του συμπεριφορά. </a:t>
            </a:r>
          </a:p>
          <a:p>
            <a:pPr marL="0" indent="0" algn="just">
              <a:buNone/>
            </a:pPr>
            <a:endParaRPr lang="el-GR" dirty="0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76956" y="3167300"/>
            <a:ext cx="9491133" cy="3162818"/>
            <a:chOff x="821267" y="4594359"/>
            <a:chExt cx="7873999" cy="2299306"/>
          </a:xfrm>
        </p:grpSpPr>
        <p:pic>
          <p:nvPicPr>
            <p:cNvPr id="6" name="Picture 5" descr="generalbulletshap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258"/>
            <a:stretch/>
          </p:blipFill>
          <p:spPr>
            <a:xfrm>
              <a:off x="1252008" y="4594359"/>
              <a:ext cx="7060279" cy="178949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21267" y="6280438"/>
              <a:ext cx="1176867" cy="6041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Flat Base Spitzer Soft 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54200" y="6289547"/>
              <a:ext cx="1176867" cy="6041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Boat Tail Spitzer Soft Point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31067" y="6369937"/>
              <a:ext cx="1176867" cy="4251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Round Nose     Soft Point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7132" y="6280438"/>
              <a:ext cx="1176867" cy="6041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Round Nose       Full Metal Jacket or Solid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33999" y="6369937"/>
              <a:ext cx="1176867" cy="4251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Flat Nose            Soft Point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41532" y="6369937"/>
              <a:ext cx="1176867" cy="4251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Boat Tail           Hollow Point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18399" y="6280437"/>
              <a:ext cx="1176867" cy="6041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Boat tail             Full Metal Jacket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9BFBCAD-29BD-5FCA-4703-8F4E995734A9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1097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590C43-4D5F-B3B9-E6DD-19031B1A3936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σειςαινόμενες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F00CD9-E91A-64D0-095F-B739C0E3679F}"/>
              </a:ext>
            </a:extLst>
          </p:cNvPr>
          <p:cNvGrpSpPr/>
          <p:nvPr/>
        </p:nvGrpSpPr>
        <p:grpSpPr>
          <a:xfrm>
            <a:off x="0" y="249375"/>
            <a:ext cx="10297883" cy="6238875"/>
            <a:chOff x="-1161140" y="365125"/>
            <a:chExt cx="10297883" cy="6238875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6FC14C5-16F9-E880-1B02-DF683B4CB3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14" y="365125"/>
              <a:ext cx="0" cy="62388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F4952A9-F235-510F-3DA3-C08A6E5DA4E6}"/>
                </a:ext>
              </a:extLst>
            </p:cNvPr>
            <p:cNvCxnSpPr>
              <a:cxnSpLocks/>
            </p:cNvCxnSpPr>
            <p:nvPr/>
          </p:nvCxnSpPr>
          <p:spPr>
            <a:xfrm>
              <a:off x="319314" y="6604000"/>
              <a:ext cx="8817429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DDFC09F-8F0F-6AC2-406D-381828A92923}"/>
                </a:ext>
              </a:extLst>
            </p:cNvPr>
            <p:cNvCxnSpPr/>
            <p:nvPr/>
          </p:nvCxnSpPr>
          <p:spPr>
            <a:xfrm>
              <a:off x="319314" y="986972"/>
              <a:ext cx="881742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21411A3-E438-7306-070D-562720B0FFAC}"/>
                </a:ext>
              </a:extLst>
            </p:cNvPr>
            <p:cNvCxnSpPr/>
            <p:nvPr/>
          </p:nvCxnSpPr>
          <p:spPr>
            <a:xfrm>
              <a:off x="319314" y="1605643"/>
              <a:ext cx="881742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23081C5-E2B6-CAD7-2415-42296A1D76D4}"/>
                </a:ext>
              </a:extLst>
            </p:cNvPr>
            <p:cNvCxnSpPr/>
            <p:nvPr/>
          </p:nvCxnSpPr>
          <p:spPr>
            <a:xfrm>
              <a:off x="319314" y="2224314"/>
              <a:ext cx="881742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F4EDCA-2089-12BC-A759-72C838A13653}"/>
                </a:ext>
              </a:extLst>
            </p:cNvPr>
            <p:cNvCxnSpPr/>
            <p:nvPr/>
          </p:nvCxnSpPr>
          <p:spPr>
            <a:xfrm>
              <a:off x="319314" y="2842985"/>
              <a:ext cx="881742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CE0BF4-68CE-3C38-8126-018A28DC8ADB}"/>
                </a:ext>
              </a:extLst>
            </p:cNvPr>
            <p:cNvCxnSpPr/>
            <p:nvPr/>
          </p:nvCxnSpPr>
          <p:spPr>
            <a:xfrm>
              <a:off x="319314" y="3461656"/>
              <a:ext cx="881742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E429CAA-5B0F-F04B-E0B5-9EF6928F2DB7}"/>
                </a:ext>
              </a:extLst>
            </p:cNvPr>
            <p:cNvCxnSpPr/>
            <p:nvPr/>
          </p:nvCxnSpPr>
          <p:spPr>
            <a:xfrm>
              <a:off x="319314" y="4080327"/>
              <a:ext cx="881742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9BE1EA9-8BC2-8DC8-8397-F2C17C91B770}"/>
                </a:ext>
              </a:extLst>
            </p:cNvPr>
            <p:cNvCxnSpPr/>
            <p:nvPr/>
          </p:nvCxnSpPr>
          <p:spPr>
            <a:xfrm>
              <a:off x="319314" y="4698998"/>
              <a:ext cx="881742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BEEF06E-D816-4587-D66A-9427CE0612CE}"/>
                </a:ext>
              </a:extLst>
            </p:cNvPr>
            <p:cNvCxnSpPr/>
            <p:nvPr/>
          </p:nvCxnSpPr>
          <p:spPr>
            <a:xfrm>
              <a:off x="319314" y="5317669"/>
              <a:ext cx="881742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3B90722-9A41-EA40-DF57-4E71CF7C7A84}"/>
                </a:ext>
              </a:extLst>
            </p:cNvPr>
            <p:cNvCxnSpPr/>
            <p:nvPr/>
          </p:nvCxnSpPr>
          <p:spPr>
            <a:xfrm>
              <a:off x="319314" y="5936344"/>
              <a:ext cx="881742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8C6F187-F8A3-C45D-AA5E-6BB99E91E778}"/>
                </a:ext>
              </a:extLst>
            </p:cNvPr>
            <p:cNvSpPr txBox="1"/>
            <p:nvPr/>
          </p:nvSpPr>
          <p:spPr>
            <a:xfrm>
              <a:off x="-1161140" y="802303"/>
              <a:ext cx="1669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+mj-lt"/>
                </a:rPr>
                <a:t>T</a:t>
              </a:r>
              <a:r>
                <a:rPr lang="en-GR" dirty="0">
                  <a:latin typeface="+mj-lt"/>
                </a:rPr>
                <a:t>angent ogive</a:t>
              </a:r>
            </a:p>
          </p:txBody>
        </p:sp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4C26847C-1F91-D903-67D5-44DA26994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3306" y="669748"/>
              <a:ext cx="73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7044435" y="127390"/>
            <a:ext cx="219286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>
                <a:latin typeface="+mj-lt"/>
              </a:rPr>
              <a:t>Superior</a:t>
            </a:r>
          </a:p>
          <a:p>
            <a:pPr marL="342900" indent="-342900">
              <a:buAutoNum type="arabicParenBoth"/>
            </a:pPr>
            <a:r>
              <a:rPr lang="en-US" dirty="0">
                <a:latin typeface="+mj-lt"/>
              </a:rPr>
              <a:t>Good</a:t>
            </a:r>
          </a:p>
          <a:p>
            <a:pPr marL="342900" indent="-342900">
              <a:buAutoNum type="arabicParenBoth"/>
            </a:pPr>
            <a:r>
              <a:rPr lang="en-US" dirty="0">
                <a:latin typeface="+mj-lt"/>
              </a:rPr>
              <a:t>Fair</a:t>
            </a:r>
          </a:p>
          <a:p>
            <a:pPr marL="342900" indent="-342900">
              <a:buAutoNum type="arabicParenBoth"/>
            </a:pPr>
            <a:r>
              <a:rPr lang="en-US" dirty="0">
                <a:latin typeface="+mj-lt"/>
              </a:rPr>
              <a:t>Inferior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8846EE-305B-BF81-DEAA-2F72014C9BB3}"/>
              </a:ext>
            </a:extLst>
          </p:cNvPr>
          <p:cNvSpPr txBox="1"/>
          <p:nvPr/>
        </p:nvSpPr>
        <p:spPr>
          <a:xfrm>
            <a:off x="-1" y="1305223"/>
            <a:ext cx="16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+mj-lt"/>
              </a:rPr>
              <a:t>Ψ</a:t>
            </a:r>
            <a:r>
              <a:rPr lang="en-US" dirty="0">
                <a:latin typeface="+mj-lt"/>
              </a:rPr>
              <a:t>one</a:t>
            </a:r>
            <a:endParaRPr lang="en-GR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E3FA50-F519-0DA0-CC75-97C5CDB97B3D}"/>
              </a:ext>
            </a:extLst>
          </p:cNvPr>
          <p:cNvSpPr txBox="1"/>
          <p:nvPr/>
        </p:nvSpPr>
        <p:spPr>
          <a:xfrm>
            <a:off x="-2" y="1923893"/>
            <a:ext cx="16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LV Haack</a:t>
            </a:r>
            <a:endParaRPr lang="en-GR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F2F3B6-860F-FDF0-716C-A34AF5B88D8D}"/>
              </a:ext>
            </a:extLst>
          </p:cNvPr>
          <p:cNvSpPr txBox="1"/>
          <p:nvPr/>
        </p:nvSpPr>
        <p:spPr>
          <a:xfrm>
            <a:off x="-101603" y="2542566"/>
            <a:ext cx="16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Von Karman</a:t>
            </a:r>
            <a:endParaRPr lang="en-GR" dirty="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946367-C19E-0FA9-9BEE-3E49008C197B}"/>
              </a:ext>
            </a:extLst>
          </p:cNvPr>
          <p:cNvSpPr txBox="1"/>
          <p:nvPr/>
        </p:nvSpPr>
        <p:spPr>
          <a:xfrm>
            <a:off x="-101603" y="3159933"/>
            <a:ext cx="16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Parabola</a:t>
            </a:r>
            <a:endParaRPr lang="en-GR" dirty="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8473F9-258D-28E6-779E-5697F2F03A6A}"/>
              </a:ext>
            </a:extLst>
          </p:cNvPr>
          <p:cNvSpPr txBox="1"/>
          <p:nvPr/>
        </p:nvSpPr>
        <p:spPr>
          <a:xfrm>
            <a:off x="-3" y="3777300"/>
            <a:ext cx="16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¾ parabola</a:t>
            </a:r>
            <a:endParaRPr lang="en-GR" dirty="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F4C37D-FCE0-503C-62A9-1AFF3D442B9F}"/>
              </a:ext>
            </a:extLst>
          </p:cNvPr>
          <p:cNvSpPr txBox="1"/>
          <p:nvPr/>
        </p:nvSpPr>
        <p:spPr>
          <a:xfrm>
            <a:off x="0" y="4395970"/>
            <a:ext cx="16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½ parabola</a:t>
            </a:r>
            <a:endParaRPr lang="en-GR" dirty="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C1E9F0-24C5-5CF0-ED43-45B179E7BAD2}"/>
              </a:ext>
            </a:extLst>
          </p:cNvPr>
          <p:cNvSpPr txBox="1"/>
          <p:nvPr/>
        </p:nvSpPr>
        <p:spPr>
          <a:xfrm>
            <a:off x="40813" y="5008284"/>
            <a:ext cx="16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X</a:t>
            </a:r>
            <a:r>
              <a:rPr lang="en-US" baseline="30000" dirty="0">
                <a:latin typeface="+mj-lt"/>
              </a:rPr>
              <a:t>3/4 </a:t>
            </a:r>
            <a:r>
              <a:rPr lang="en-US" dirty="0">
                <a:latin typeface="+mj-lt"/>
              </a:rPr>
              <a:t> power</a:t>
            </a:r>
            <a:endParaRPr lang="en-GR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7475C0-0A6B-C3EC-8F40-34805B00736B}"/>
              </a:ext>
            </a:extLst>
          </p:cNvPr>
          <p:cNvSpPr txBox="1"/>
          <p:nvPr/>
        </p:nvSpPr>
        <p:spPr>
          <a:xfrm>
            <a:off x="-4" y="5626954"/>
            <a:ext cx="16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X</a:t>
            </a:r>
            <a:r>
              <a:rPr lang="en-US" baseline="30000" dirty="0">
                <a:latin typeface="+mj-lt"/>
              </a:rPr>
              <a:t>1/2 </a:t>
            </a:r>
            <a:r>
              <a:rPr lang="en-US" dirty="0">
                <a:latin typeface="+mj-lt"/>
              </a:rPr>
              <a:t> power</a:t>
            </a:r>
            <a:endParaRPr lang="en-GR" dirty="0">
              <a:latin typeface="+mj-lt"/>
            </a:endParaRP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C3C48AFF-D915-D5BF-9FA8-9C63BCE3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446" y="1214438"/>
            <a:ext cx="730367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>
            <a:extLst>
              <a:ext uri="{FF2B5EF4-FFF2-40B4-BE49-F238E27FC236}">
                <a16:creationId xmlns:a16="http://schemas.microsoft.com/office/drawing/2014/main" id="{14258906-EBB1-B149-24B8-4B94DE609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446" y="1779057"/>
            <a:ext cx="730373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>
            <a:extLst>
              <a:ext uri="{FF2B5EF4-FFF2-40B4-BE49-F238E27FC236}">
                <a16:creationId xmlns:a16="http://schemas.microsoft.com/office/drawing/2014/main" id="{F83959A6-5FDC-F150-E18A-FABA8E79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446" y="2415676"/>
            <a:ext cx="730372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>
            <a:extLst>
              <a:ext uri="{FF2B5EF4-FFF2-40B4-BE49-F238E27FC236}">
                <a16:creationId xmlns:a16="http://schemas.microsoft.com/office/drawing/2014/main" id="{59BAA584-0FE2-E6CC-2640-03135068F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446" y="3021122"/>
            <a:ext cx="73478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6" name="Picture 12">
            <a:extLst>
              <a:ext uri="{FF2B5EF4-FFF2-40B4-BE49-F238E27FC236}">
                <a16:creationId xmlns:a16="http://schemas.microsoft.com/office/drawing/2014/main" id="{8AD2ED96-6B2A-E8A4-D1D8-EBCBF4E1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446" y="3657741"/>
            <a:ext cx="734784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8" name="Picture 14">
            <a:extLst>
              <a:ext uri="{FF2B5EF4-FFF2-40B4-BE49-F238E27FC236}">
                <a16:creationId xmlns:a16="http://schemas.microsoft.com/office/drawing/2014/main" id="{DD9EEBD1-DA45-01C3-A701-6C1B5C563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446" y="4273578"/>
            <a:ext cx="73478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0" name="Picture 16">
            <a:extLst>
              <a:ext uri="{FF2B5EF4-FFF2-40B4-BE49-F238E27FC236}">
                <a16:creationId xmlns:a16="http://schemas.microsoft.com/office/drawing/2014/main" id="{13B4DA41-51CF-AE99-6209-D79FFD1B2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446" y="4889415"/>
            <a:ext cx="730373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2" name="Picture 18">
            <a:extLst>
              <a:ext uri="{FF2B5EF4-FFF2-40B4-BE49-F238E27FC236}">
                <a16:creationId xmlns:a16="http://schemas.microsoft.com/office/drawing/2014/main" id="{5F54F9AA-3997-DC52-2B11-EAD94D7A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446" y="5505249"/>
            <a:ext cx="730373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0C03555-2F32-499D-E608-7FD69B413235}"/>
              </a:ext>
            </a:extLst>
          </p:cNvPr>
          <p:cNvCxnSpPr/>
          <p:nvPr/>
        </p:nvCxnSpPr>
        <p:spPr>
          <a:xfrm>
            <a:off x="2542378" y="6362250"/>
            <a:ext cx="0" cy="126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20F6276-5735-201B-44AB-FB13368D4318}"/>
              </a:ext>
            </a:extLst>
          </p:cNvPr>
          <p:cNvCxnSpPr/>
          <p:nvPr/>
        </p:nvCxnSpPr>
        <p:spPr>
          <a:xfrm>
            <a:off x="3540741" y="6362250"/>
            <a:ext cx="0" cy="126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50A182F-E45A-776B-CE4A-DB6385545E94}"/>
              </a:ext>
            </a:extLst>
          </p:cNvPr>
          <p:cNvCxnSpPr/>
          <p:nvPr/>
        </p:nvCxnSpPr>
        <p:spPr>
          <a:xfrm>
            <a:off x="4539104" y="6362250"/>
            <a:ext cx="0" cy="126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1600FB7-F5DE-4B08-CE65-89F5D92C8211}"/>
              </a:ext>
            </a:extLst>
          </p:cNvPr>
          <p:cNvCxnSpPr/>
          <p:nvPr/>
        </p:nvCxnSpPr>
        <p:spPr>
          <a:xfrm>
            <a:off x="5537467" y="6362250"/>
            <a:ext cx="0" cy="126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EA83DE9-A4D2-BA82-042B-D14F9F383EE7}"/>
              </a:ext>
            </a:extLst>
          </p:cNvPr>
          <p:cNvCxnSpPr/>
          <p:nvPr/>
        </p:nvCxnSpPr>
        <p:spPr>
          <a:xfrm>
            <a:off x="6535830" y="6362250"/>
            <a:ext cx="0" cy="126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FFDA2FF-131F-ECD9-E3DA-25CCC6374240}"/>
              </a:ext>
            </a:extLst>
          </p:cNvPr>
          <p:cNvCxnSpPr/>
          <p:nvPr/>
        </p:nvCxnSpPr>
        <p:spPr>
          <a:xfrm>
            <a:off x="7534193" y="6362250"/>
            <a:ext cx="0" cy="126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E230295-6584-E9A5-93BC-3F323B810620}"/>
              </a:ext>
            </a:extLst>
          </p:cNvPr>
          <p:cNvSpPr txBox="1"/>
          <p:nvPr/>
        </p:nvSpPr>
        <p:spPr>
          <a:xfrm>
            <a:off x="2262125" y="6488250"/>
            <a:ext cx="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dirty="0"/>
              <a:t>1.0</a:t>
            </a:r>
          </a:p>
        </p:txBody>
      </p:sp>
      <p:sp>
        <p:nvSpPr>
          <p:cNvPr id="47104" name="TextBox 47103">
            <a:extLst>
              <a:ext uri="{FF2B5EF4-FFF2-40B4-BE49-F238E27FC236}">
                <a16:creationId xmlns:a16="http://schemas.microsoft.com/office/drawing/2014/main" id="{BEC73389-D183-8A3F-2A72-37C20BBE6D2F}"/>
              </a:ext>
            </a:extLst>
          </p:cNvPr>
          <p:cNvSpPr txBox="1"/>
          <p:nvPr/>
        </p:nvSpPr>
        <p:spPr>
          <a:xfrm>
            <a:off x="3271050" y="6501752"/>
            <a:ext cx="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dirty="0"/>
              <a:t>1.2</a:t>
            </a:r>
          </a:p>
        </p:txBody>
      </p:sp>
      <p:sp>
        <p:nvSpPr>
          <p:cNvPr id="47105" name="TextBox 47104">
            <a:extLst>
              <a:ext uri="{FF2B5EF4-FFF2-40B4-BE49-F238E27FC236}">
                <a16:creationId xmlns:a16="http://schemas.microsoft.com/office/drawing/2014/main" id="{ADEC79F1-BA65-87D9-B889-DC5EEBAE7861}"/>
              </a:ext>
            </a:extLst>
          </p:cNvPr>
          <p:cNvSpPr txBox="1"/>
          <p:nvPr/>
        </p:nvSpPr>
        <p:spPr>
          <a:xfrm>
            <a:off x="4250631" y="6500459"/>
            <a:ext cx="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dirty="0"/>
              <a:t>1.4</a:t>
            </a:r>
          </a:p>
        </p:txBody>
      </p:sp>
      <p:sp>
        <p:nvSpPr>
          <p:cNvPr id="47107" name="TextBox 47106">
            <a:extLst>
              <a:ext uri="{FF2B5EF4-FFF2-40B4-BE49-F238E27FC236}">
                <a16:creationId xmlns:a16="http://schemas.microsoft.com/office/drawing/2014/main" id="{22C21471-941B-075B-B866-6085A5526440}"/>
              </a:ext>
            </a:extLst>
          </p:cNvPr>
          <p:cNvSpPr txBox="1"/>
          <p:nvPr/>
        </p:nvSpPr>
        <p:spPr>
          <a:xfrm>
            <a:off x="5241787" y="6506357"/>
            <a:ext cx="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dirty="0"/>
              <a:t>1.6</a:t>
            </a:r>
          </a:p>
        </p:txBody>
      </p:sp>
      <p:sp>
        <p:nvSpPr>
          <p:cNvPr id="47109" name="TextBox 47108">
            <a:extLst>
              <a:ext uri="{FF2B5EF4-FFF2-40B4-BE49-F238E27FC236}">
                <a16:creationId xmlns:a16="http://schemas.microsoft.com/office/drawing/2014/main" id="{0EA4E180-139E-6EC6-2B95-C875C57D27B0}"/>
              </a:ext>
            </a:extLst>
          </p:cNvPr>
          <p:cNvSpPr txBox="1"/>
          <p:nvPr/>
        </p:nvSpPr>
        <p:spPr>
          <a:xfrm>
            <a:off x="6244059" y="6506357"/>
            <a:ext cx="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dirty="0"/>
              <a:t>1.8</a:t>
            </a:r>
          </a:p>
        </p:txBody>
      </p:sp>
      <p:sp>
        <p:nvSpPr>
          <p:cNvPr id="47111" name="TextBox 47110">
            <a:extLst>
              <a:ext uri="{FF2B5EF4-FFF2-40B4-BE49-F238E27FC236}">
                <a16:creationId xmlns:a16="http://schemas.microsoft.com/office/drawing/2014/main" id="{7F818C05-F928-F7EF-08F2-65792B46F613}"/>
              </a:ext>
            </a:extLst>
          </p:cNvPr>
          <p:cNvSpPr txBox="1"/>
          <p:nvPr/>
        </p:nvSpPr>
        <p:spPr>
          <a:xfrm>
            <a:off x="7252434" y="6506117"/>
            <a:ext cx="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dirty="0"/>
              <a:t>2.0</a:t>
            </a:r>
          </a:p>
        </p:txBody>
      </p:sp>
      <p:sp>
        <p:nvSpPr>
          <p:cNvPr id="47113" name="TextBox 47112">
            <a:extLst>
              <a:ext uri="{FF2B5EF4-FFF2-40B4-BE49-F238E27FC236}">
                <a16:creationId xmlns:a16="http://schemas.microsoft.com/office/drawing/2014/main" id="{F14B8B6E-6EAA-9CB3-6573-6F4255FEF0BF}"/>
              </a:ext>
            </a:extLst>
          </p:cNvPr>
          <p:cNvSpPr txBox="1"/>
          <p:nvPr/>
        </p:nvSpPr>
        <p:spPr>
          <a:xfrm>
            <a:off x="1200928" y="6484325"/>
            <a:ext cx="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dirty="0">
                <a:latin typeface="+mj-lt"/>
              </a:rPr>
              <a:t>0.8</a:t>
            </a:r>
          </a:p>
        </p:txBody>
      </p:sp>
      <p:sp>
        <p:nvSpPr>
          <p:cNvPr id="47115" name="Oval 47114">
            <a:extLst>
              <a:ext uri="{FF2B5EF4-FFF2-40B4-BE49-F238E27FC236}">
                <a16:creationId xmlns:a16="http://schemas.microsoft.com/office/drawing/2014/main" id="{B28FE410-2D6B-9C2F-6464-12A1730F01E7}"/>
              </a:ext>
            </a:extLst>
          </p:cNvPr>
          <p:cNvSpPr>
            <a:spLocks noChangeAspect="1"/>
          </p:cNvSpPr>
          <p:nvPr/>
        </p:nvSpPr>
        <p:spPr>
          <a:xfrm>
            <a:off x="1643858" y="5636286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47117" name="Oval 47116">
            <a:extLst>
              <a:ext uri="{FF2B5EF4-FFF2-40B4-BE49-F238E27FC236}">
                <a16:creationId xmlns:a16="http://schemas.microsoft.com/office/drawing/2014/main" id="{7815B5A5-CB82-3248-8819-EE354A9EDB45}"/>
              </a:ext>
            </a:extLst>
          </p:cNvPr>
          <p:cNvSpPr>
            <a:spLocks noChangeAspect="1"/>
          </p:cNvSpPr>
          <p:nvPr/>
        </p:nvSpPr>
        <p:spPr>
          <a:xfrm>
            <a:off x="1640115" y="5021918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7119" name="Oval 47118">
            <a:extLst>
              <a:ext uri="{FF2B5EF4-FFF2-40B4-BE49-F238E27FC236}">
                <a16:creationId xmlns:a16="http://schemas.microsoft.com/office/drawing/2014/main" id="{3C2EDFE9-244D-B91C-02CB-76D52F989199}"/>
              </a:ext>
            </a:extLst>
          </p:cNvPr>
          <p:cNvSpPr>
            <a:spLocks noChangeAspect="1"/>
          </p:cNvSpPr>
          <p:nvPr/>
        </p:nvSpPr>
        <p:spPr>
          <a:xfrm>
            <a:off x="1633131" y="3782552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7121" name="Oval 47120">
            <a:extLst>
              <a:ext uri="{FF2B5EF4-FFF2-40B4-BE49-F238E27FC236}">
                <a16:creationId xmlns:a16="http://schemas.microsoft.com/office/drawing/2014/main" id="{7CD63221-76B6-22A0-11D5-D105B3EDA378}"/>
              </a:ext>
            </a:extLst>
          </p:cNvPr>
          <p:cNvSpPr>
            <a:spLocks noChangeAspect="1"/>
          </p:cNvSpPr>
          <p:nvPr/>
        </p:nvSpPr>
        <p:spPr>
          <a:xfrm>
            <a:off x="1637687" y="3162766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47123" name="Oval 47122">
            <a:extLst>
              <a:ext uri="{FF2B5EF4-FFF2-40B4-BE49-F238E27FC236}">
                <a16:creationId xmlns:a16="http://schemas.microsoft.com/office/drawing/2014/main" id="{97C77C1C-D9BE-5161-6E06-17AAA41A3C9E}"/>
              </a:ext>
            </a:extLst>
          </p:cNvPr>
          <p:cNvSpPr>
            <a:spLocks noChangeAspect="1"/>
          </p:cNvSpPr>
          <p:nvPr/>
        </p:nvSpPr>
        <p:spPr>
          <a:xfrm>
            <a:off x="1772665" y="2542166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47124" name="Oval 47123">
            <a:extLst>
              <a:ext uri="{FF2B5EF4-FFF2-40B4-BE49-F238E27FC236}">
                <a16:creationId xmlns:a16="http://schemas.microsoft.com/office/drawing/2014/main" id="{23144341-B626-975F-ECC0-185B96D25F99}"/>
              </a:ext>
            </a:extLst>
          </p:cNvPr>
          <p:cNvSpPr>
            <a:spLocks noChangeAspect="1"/>
          </p:cNvSpPr>
          <p:nvPr/>
        </p:nvSpPr>
        <p:spPr>
          <a:xfrm>
            <a:off x="1772665" y="1926908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47125" name="Oval 47124">
            <a:extLst>
              <a:ext uri="{FF2B5EF4-FFF2-40B4-BE49-F238E27FC236}">
                <a16:creationId xmlns:a16="http://schemas.microsoft.com/office/drawing/2014/main" id="{C7A4C642-1154-ADA7-A427-FC0FBAD48023}"/>
              </a:ext>
            </a:extLst>
          </p:cNvPr>
          <p:cNvSpPr>
            <a:spLocks noChangeAspect="1"/>
          </p:cNvSpPr>
          <p:nvPr/>
        </p:nvSpPr>
        <p:spPr>
          <a:xfrm>
            <a:off x="2262125" y="5649249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126" name="Oval 47125">
            <a:extLst>
              <a:ext uri="{FF2B5EF4-FFF2-40B4-BE49-F238E27FC236}">
                <a16:creationId xmlns:a16="http://schemas.microsoft.com/office/drawing/2014/main" id="{CF352804-836A-341E-E8F1-4A5FF5382301}"/>
              </a:ext>
            </a:extLst>
          </p:cNvPr>
          <p:cNvSpPr>
            <a:spLocks noChangeAspect="1"/>
          </p:cNvSpPr>
          <p:nvPr/>
        </p:nvSpPr>
        <p:spPr>
          <a:xfrm>
            <a:off x="3635225" y="5631620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127" name="Oval 47126">
            <a:extLst>
              <a:ext uri="{FF2B5EF4-FFF2-40B4-BE49-F238E27FC236}">
                <a16:creationId xmlns:a16="http://schemas.microsoft.com/office/drawing/2014/main" id="{83291B49-BE0D-79BD-1ECD-34BF063987DB}"/>
              </a:ext>
            </a:extLst>
          </p:cNvPr>
          <p:cNvSpPr>
            <a:spLocks noChangeAspect="1"/>
          </p:cNvSpPr>
          <p:nvPr/>
        </p:nvSpPr>
        <p:spPr>
          <a:xfrm>
            <a:off x="5347003" y="5634533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128" name="Oval 47127">
            <a:extLst>
              <a:ext uri="{FF2B5EF4-FFF2-40B4-BE49-F238E27FC236}">
                <a16:creationId xmlns:a16="http://schemas.microsoft.com/office/drawing/2014/main" id="{459938F6-B366-D138-B027-D44C325B3BE7}"/>
              </a:ext>
            </a:extLst>
          </p:cNvPr>
          <p:cNvSpPr>
            <a:spLocks noChangeAspect="1"/>
          </p:cNvSpPr>
          <p:nvPr/>
        </p:nvSpPr>
        <p:spPr>
          <a:xfrm>
            <a:off x="6806797" y="5021918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129" name="Oval 47128">
            <a:extLst>
              <a:ext uri="{FF2B5EF4-FFF2-40B4-BE49-F238E27FC236}">
                <a16:creationId xmlns:a16="http://schemas.microsoft.com/office/drawing/2014/main" id="{183C7A81-C1F1-874C-639B-4D3AC0C112E6}"/>
              </a:ext>
            </a:extLst>
          </p:cNvPr>
          <p:cNvSpPr>
            <a:spLocks noChangeAspect="1"/>
          </p:cNvSpPr>
          <p:nvPr/>
        </p:nvSpPr>
        <p:spPr>
          <a:xfrm>
            <a:off x="5834556" y="4400636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130" name="Oval 47129">
            <a:extLst>
              <a:ext uri="{FF2B5EF4-FFF2-40B4-BE49-F238E27FC236}">
                <a16:creationId xmlns:a16="http://schemas.microsoft.com/office/drawing/2014/main" id="{0106555E-CD00-6272-A546-9E6385A92EE7}"/>
              </a:ext>
            </a:extLst>
          </p:cNvPr>
          <p:cNvSpPr>
            <a:spLocks noChangeAspect="1"/>
          </p:cNvSpPr>
          <p:nvPr/>
        </p:nvSpPr>
        <p:spPr>
          <a:xfrm>
            <a:off x="4359104" y="3772421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131" name="Oval 47130">
            <a:extLst>
              <a:ext uri="{FF2B5EF4-FFF2-40B4-BE49-F238E27FC236}">
                <a16:creationId xmlns:a16="http://schemas.microsoft.com/office/drawing/2014/main" id="{65AD4077-980B-4FCF-9FC7-F2F138B3850A}"/>
              </a:ext>
            </a:extLst>
          </p:cNvPr>
          <p:cNvSpPr>
            <a:spLocks noChangeAspect="1"/>
          </p:cNvSpPr>
          <p:nvPr/>
        </p:nvSpPr>
        <p:spPr>
          <a:xfrm>
            <a:off x="2687990" y="2542166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132" name="Oval 47131">
            <a:extLst>
              <a:ext uri="{FF2B5EF4-FFF2-40B4-BE49-F238E27FC236}">
                <a16:creationId xmlns:a16="http://schemas.microsoft.com/office/drawing/2014/main" id="{BF695A31-DB29-53BA-EF65-B4E6436BD0B6}"/>
              </a:ext>
            </a:extLst>
          </p:cNvPr>
          <p:cNvSpPr>
            <a:spLocks noChangeAspect="1"/>
          </p:cNvSpPr>
          <p:nvPr/>
        </p:nvSpPr>
        <p:spPr>
          <a:xfrm>
            <a:off x="2565814" y="1934901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133" name="Oval 47132">
            <a:extLst>
              <a:ext uri="{FF2B5EF4-FFF2-40B4-BE49-F238E27FC236}">
                <a16:creationId xmlns:a16="http://schemas.microsoft.com/office/drawing/2014/main" id="{FC175B5E-AF29-A0FA-7C5B-AE3D9916A455}"/>
              </a:ext>
            </a:extLst>
          </p:cNvPr>
          <p:cNvSpPr>
            <a:spLocks noChangeAspect="1"/>
          </p:cNvSpPr>
          <p:nvPr/>
        </p:nvSpPr>
        <p:spPr>
          <a:xfrm>
            <a:off x="4271832" y="2548783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134" name="Oval 47133">
            <a:extLst>
              <a:ext uri="{FF2B5EF4-FFF2-40B4-BE49-F238E27FC236}">
                <a16:creationId xmlns:a16="http://schemas.microsoft.com/office/drawing/2014/main" id="{11792D89-96C0-D577-2B69-3F3866FF9294}"/>
              </a:ext>
            </a:extLst>
          </p:cNvPr>
          <p:cNvSpPr>
            <a:spLocks noChangeAspect="1"/>
          </p:cNvSpPr>
          <p:nvPr/>
        </p:nvSpPr>
        <p:spPr>
          <a:xfrm>
            <a:off x="2362378" y="3162493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135" name="Oval 47134">
            <a:extLst>
              <a:ext uri="{FF2B5EF4-FFF2-40B4-BE49-F238E27FC236}">
                <a16:creationId xmlns:a16="http://schemas.microsoft.com/office/drawing/2014/main" id="{F98DC38D-DF96-6285-7DC5-E7CDB3FB0371}"/>
              </a:ext>
            </a:extLst>
          </p:cNvPr>
          <p:cNvSpPr>
            <a:spLocks noChangeAspect="1"/>
          </p:cNvSpPr>
          <p:nvPr/>
        </p:nvSpPr>
        <p:spPr>
          <a:xfrm>
            <a:off x="4742599" y="4400636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136" name="Oval 47135">
            <a:extLst>
              <a:ext uri="{FF2B5EF4-FFF2-40B4-BE49-F238E27FC236}">
                <a16:creationId xmlns:a16="http://schemas.microsoft.com/office/drawing/2014/main" id="{780C5455-1257-9CC4-084A-FAC76958F99A}"/>
              </a:ext>
            </a:extLst>
          </p:cNvPr>
          <p:cNvSpPr>
            <a:spLocks noChangeAspect="1"/>
          </p:cNvSpPr>
          <p:nvPr/>
        </p:nvSpPr>
        <p:spPr>
          <a:xfrm>
            <a:off x="5009412" y="4977357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137" name="Oval 47136">
            <a:extLst>
              <a:ext uri="{FF2B5EF4-FFF2-40B4-BE49-F238E27FC236}">
                <a16:creationId xmlns:a16="http://schemas.microsoft.com/office/drawing/2014/main" id="{09BAAB1D-32C2-156D-272B-ADEDF45BC4D0}"/>
              </a:ext>
            </a:extLst>
          </p:cNvPr>
          <p:cNvSpPr>
            <a:spLocks noChangeAspect="1"/>
          </p:cNvSpPr>
          <p:nvPr/>
        </p:nvSpPr>
        <p:spPr>
          <a:xfrm>
            <a:off x="4562599" y="682488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7138" name="Oval 47137">
            <a:extLst>
              <a:ext uri="{FF2B5EF4-FFF2-40B4-BE49-F238E27FC236}">
                <a16:creationId xmlns:a16="http://schemas.microsoft.com/office/drawing/2014/main" id="{BC23F10A-77AE-B42A-B25A-8242BA389D4A}"/>
              </a:ext>
            </a:extLst>
          </p:cNvPr>
          <p:cNvSpPr>
            <a:spLocks noChangeAspect="1"/>
          </p:cNvSpPr>
          <p:nvPr/>
        </p:nvSpPr>
        <p:spPr>
          <a:xfrm>
            <a:off x="4568328" y="1303514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7139" name="Oval 47138">
            <a:extLst>
              <a:ext uri="{FF2B5EF4-FFF2-40B4-BE49-F238E27FC236}">
                <a16:creationId xmlns:a16="http://schemas.microsoft.com/office/drawing/2014/main" id="{AB0722D6-3456-F7D8-1F8A-CF46AC8FD421}"/>
              </a:ext>
            </a:extLst>
          </p:cNvPr>
          <p:cNvSpPr>
            <a:spLocks noChangeAspect="1"/>
          </p:cNvSpPr>
          <p:nvPr/>
        </p:nvSpPr>
        <p:spPr>
          <a:xfrm>
            <a:off x="3526703" y="2538265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7140" name="Oval 47139">
            <a:extLst>
              <a:ext uri="{FF2B5EF4-FFF2-40B4-BE49-F238E27FC236}">
                <a16:creationId xmlns:a16="http://schemas.microsoft.com/office/drawing/2014/main" id="{B77386B8-E0EF-3E31-9988-735453C045DA}"/>
              </a:ext>
            </a:extLst>
          </p:cNvPr>
          <p:cNvSpPr>
            <a:spLocks noChangeAspect="1"/>
          </p:cNvSpPr>
          <p:nvPr/>
        </p:nvSpPr>
        <p:spPr>
          <a:xfrm>
            <a:off x="7360907" y="2557146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7141" name="Oval 47140">
            <a:extLst>
              <a:ext uri="{FF2B5EF4-FFF2-40B4-BE49-F238E27FC236}">
                <a16:creationId xmlns:a16="http://schemas.microsoft.com/office/drawing/2014/main" id="{BBD02B38-844D-10E7-9D71-9105BEBB279C}"/>
              </a:ext>
            </a:extLst>
          </p:cNvPr>
          <p:cNvSpPr>
            <a:spLocks noChangeAspect="1"/>
          </p:cNvSpPr>
          <p:nvPr/>
        </p:nvSpPr>
        <p:spPr>
          <a:xfrm>
            <a:off x="6467007" y="2545852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142" name="Oval 47141">
            <a:extLst>
              <a:ext uri="{FF2B5EF4-FFF2-40B4-BE49-F238E27FC236}">
                <a16:creationId xmlns:a16="http://schemas.microsoft.com/office/drawing/2014/main" id="{064E265E-20E9-31B2-1BE8-37897B249355}"/>
              </a:ext>
            </a:extLst>
          </p:cNvPr>
          <p:cNvSpPr>
            <a:spLocks noChangeAspect="1"/>
          </p:cNvSpPr>
          <p:nvPr/>
        </p:nvSpPr>
        <p:spPr>
          <a:xfrm>
            <a:off x="7361108" y="3770612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143" name="Oval 47142">
            <a:extLst>
              <a:ext uri="{FF2B5EF4-FFF2-40B4-BE49-F238E27FC236}">
                <a16:creationId xmlns:a16="http://schemas.microsoft.com/office/drawing/2014/main" id="{90525B78-A586-366B-9872-429F7BE9EAA6}"/>
              </a:ext>
            </a:extLst>
          </p:cNvPr>
          <p:cNvSpPr>
            <a:spLocks noChangeAspect="1"/>
          </p:cNvSpPr>
          <p:nvPr/>
        </p:nvSpPr>
        <p:spPr>
          <a:xfrm>
            <a:off x="5815590" y="3771420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7144" name="Oval 47143">
            <a:extLst>
              <a:ext uri="{FF2B5EF4-FFF2-40B4-BE49-F238E27FC236}">
                <a16:creationId xmlns:a16="http://schemas.microsoft.com/office/drawing/2014/main" id="{E5D3DE5A-6130-9DD2-870C-4D5A0A8D6066}"/>
              </a:ext>
            </a:extLst>
          </p:cNvPr>
          <p:cNvSpPr>
            <a:spLocks noChangeAspect="1"/>
          </p:cNvSpPr>
          <p:nvPr/>
        </p:nvSpPr>
        <p:spPr>
          <a:xfrm>
            <a:off x="2875032" y="5654052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7145" name="Oval 47144">
            <a:extLst>
              <a:ext uri="{FF2B5EF4-FFF2-40B4-BE49-F238E27FC236}">
                <a16:creationId xmlns:a16="http://schemas.microsoft.com/office/drawing/2014/main" id="{ACBB5737-15B6-0847-0288-CC0446E7F4F2}"/>
              </a:ext>
            </a:extLst>
          </p:cNvPr>
          <p:cNvSpPr>
            <a:spLocks noChangeAspect="1"/>
          </p:cNvSpPr>
          <p:nvPr/>
        </p:nvSpPr>
        <p:spPr>
          <a:xfrm>
            <a:off x="4389739" y="5646618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7146" name="Oval 47145">
            <a:extLst>
              <a:ext uri="{FF2B5EF4-FFF2-40B4-BE49-F238E27FC236}">
                <a16:creationId xmlns:a16="http://schemas.microsoft.com/office/drawing/2014/main" id="{6F7365A7-D186-D0E7-727B-CD4829E72B48}"/>
              </a:ext>
            </a:extLst>
          </p:cNvPr>
          <p:cNvSpPr>
            <a:spLocks noChangeAspect="1"/>
          </p:cNvSpPr>
          <p:nvPr/>
        </p:nvSpPr>
        <p:spPr>
          <a:xfrm>
            <a:off x="6848356" y="5626954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147" name="TextBox 47146">
            <a:extLst>
              <a:ext uri="{FF2B5EF4-FFF2-40B4-BE49-F238E27FC236}">
                <a16:creationId xmlns:a16="http://schemas.microsoft.com/office/drawing/2014/main" id="{B0C82862-EC82-9F11-1487-77C3D6CD3166}"/>
              </a:ext>
            </a:extLst>
          </p:cNvPr>
          <p:cNvSpPr txBox="1"/>
          <p:nvPr/>
        </p:nvSpPr>
        <p:spPr>
          <a:xfrm>
            <a:off x="8581282" y="6476042"/>
            <a:ext cx="179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dirty="0"/>
              <a:t>Mach Number</a:t>
            </a:r>
          </a:p>
        </p:txBody>
      </p:sp>
    </p:spTree>
    <p:extLst>
      <p:ext uri="{BB962C8B-B14F-4D97-AF65-F5344CB8AC3E}">
        <p14:creationId xmlns:p14="http://schemas.microsoft.com/office/powerpoint/2010/main" val="1608337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C6DDE46-EB67-C09E-E26F-A9920B265BFE}"/>
              </a:ext>
            </a:extLst>
          </p:cNvPr>
          <p:cNvGrpSpPr/>
          <p:nvPr/>
        </p:nvGrpSpPr>
        <p:grpSpPr>
          <a:xfrm>
            <a:off x="68184" y="2163498"/>
            <a:ext cx="6038653" cy="2343490"/>
            <a:chOff x="68184" y="2163498"/>
            <a:chExt cx="6038653" cy="2343490"/>
          </a:xfrm>
        </p:grpSpPr>
        <p:pic>
          <p:nvPicPr>
            <p:cNvPr id="50" name="Content Placeholder 12" descr="512px-Conic_Sections.svg.png">
              <a:extLst>
                <a:ext uri="{FF2B5EF4-FFF2-40B4-BE49-F238E27FC236}">
                  <a16:creationId xmlns:a16="http://schemas.microsoft.com/office/drawing/2014/main" id="{99C6671F-CAD6-0207-CE87-E1598D2D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915" r="-40915"/>
            <a:stretch>
              <a:fillRect/>
            </a:stretch>
          </p:blipFill>
          <p:spPr>
            <a:xfrm>
              <a:off x="68184" y="2479189"/>
              <a:ext cx="3456073" cy="1900707"/>
            </a:xfrm>
            <a:prstGeom prst="rect">
              <a:avLst/>
            </a:prstGeom>
          </p:spPr>
        </p:pic>
        <p:pic>
          <p:nvPicPr>
            <p:cNvPr id="49" name="Content Placeholder 5" descr="Parabolic_(Half)_Nose_Cone_Render.png">
              <a:extLst>
                <a:ext uri="{FF2B5EF4-FFF2-40B4-BE49-F238E27FC236}">
                  <a16:creationId xmlns:a16="http://schemas.microsoft.com/office/drawing/2014/main" id="{8965DB3F-C78F-E835-EA64-C508DA144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7" b="98186" l="10120" r="96794">
                          <a14:foregroundMark x1="50802" y1="34580" x2="50802" y2="34580"/>
                          <a14:foregroundMark x1="61523" y1="23923" x2="61523" y2="23923"/>
                          <a14:foregroundMark x1="72345" y1="24263" x2="72345" y2="24263"/>
                          <a14:foregroundMark x1="63727" y1="20975" x2="63727" y2="20975"/>
                          <a14:foregroundMark x1="68036" y1="30726" x2="68036" y2="30726"/>
                          <a14:foregroundMark x1="33166" y1="54762" x2="33166" y2="54762"/>
                          <a14:foregroundMark x1="30962" y1="57823" x2="30962" y2="57823"/>
                          <a14:foregroundMark x1="29158" y1="60091" x2="29158" y2="600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" r="-93" b="6246"/>
            <a:stretch/>
          </p:blipFill>
          <p:spPr>
            <a:xfrm>
              <a:off x="3282512" y="2163498"/>
              <a:ext cx="2824325" cy="234349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6E971F-7BF0-61FC-5A35-70C302891375}"/>
                </a:ext>
              </a:extLst>
            </p:cNvPr>
            <p:cNvSpPr txBox="1"/>
            <p:nvPr/>
          </p:nvSpPr>
          <p:spPr>
            <a:xfrm>
              <a:off x="420758" y="2431552"/>
              <a:ext cx="2991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Parabolic</a:t>
              </a:r>
              <a:endParaRPr lang="en-GR" dirty="0">
                <a:latin typeface="+mj-lt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98E41B5-46C3-9869-F992-AF6025910A8F}"/>
                </a:ext>
              </a:extLst>
            </p:cNvPr>
            <p:cNvSpPr/>
            <p:nvPr/>
          </p:nvSpPr>
          <p:spPr>
            <a:xfrm>
              <a:off x="81309" y="2407856"/>
              <a:ext cx="5891645" cy="20891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dirty="0"/>
                <a:t>              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98E8EC-6F51-60F9-4AF0-524CFDE4229D}"/>
              </a:ext>
            </a:extLst>
          </p:cNvPr>
          <p:cNvGrpSpPr/>
          <p:nvPr/>
        </p:nvGrpSpPr>
        <p:grpSpPr>
          <a:xfrm>
            <a:off x="88094" y="64574"/>
            <a:ext cx="5958756" cy="2355999"/>
            <a:chOff x="88094" y="64574"/>
            <a:chExt cx="5958756" cy="23559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1E69E3-F9BA-6515-3EC9-23A807E8D1DF}"/>
                </a:ext>
              </a:extLst>
            </p:cNvPr>
            <p:cNvSpPr txBox="1"/>
            <p:nvPr/>
          </p:nvSpPr>
          <p:spPr>
            <a:xfrm>
              <a:off x="420758" y="70810"/>
              <a:ext cx="1420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Elliptical</a:t>
              </a:r>
              <a:endParaRPr lang="en-GR" dirty="0">
                <a:latin typeface="+mj-lt"/>
              </a:endParaRPr>
            </a:p>
          </p:txBody>
        </p:sp>
        <p:pic>
          <p:nvPicPr>
            <p:cNvPr id="48" name="Content Placeholder 10" descr="390px-Nose_cone_elliptical.svg.png">
              <a:extLst>
                <a:ext uri="{FF2B5EF4-FFF2-40B4-BE49-F238E27FC236}">
                  <a16:creationId xmlns:a16="http://schemas.microsoft.com/office/drawing/2014/main" id="{75E79E96-A1C2-20B2-767F-326777B6D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9439" b="-29439"/>
            <a:stretch>
              <a:fillRect/>
            </a:stretch>
          </p:blipFill>
          <p:spPr>
            <a:xfrm>
              <a:off x="178902" y="439188"/>
              <a:ext cx="2653619" cy="1459388"/>
            </a:xfrm>
            <a:prstGeom prst="rect">
              <a:avLst/>
            </a:prstGeom>
          </p:spPr>
        </p:pic>
        <p:pic>
          <p:nvPicPr>
            <p:cNvPr id="56" name="Content Placeholder 3" descr="Elliptical_Nose_Cone_Render.png">
              <a:extLst>
                <a:ext uri="{FF2B5EF4-FFF2-40B4-BE49-F238E27FC236}">
                  <a16:creationId xmlns:a16="http://schemas.microsoft.com/office/drawing/2014/main" id="{849C52D8-B2F5-2BF8-19BF-48FDA6A7C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77" b="97279" l="7984" r="89920">
                          <a14:foregroundMark x1="34531" y1="46712" x2="34531" y2="46712"/>
                          <a14:foregroundMark x1="42914" y1="38322" x2="42914" y2="38322"/>
                          <a14:foregroundMark x1="58882" y1="38209" x2="58882" y2="38209"/>
                          <a14:foregroundMark x1="52595" y1="29025" x2="52595" y2="29025"/>
                          <a14:foregroundMark x1="45409" y1="35714" x2="45409" y2="35714"/>
                          <a14:foregroundMark x1="44910" y1="37188" x2="44910" y2="37188"/>
                          <a14:foregroundMark x1="26647" y1="58730" x2="26647" y2="58730"/>
                          <a14:foregroundMark x1="51198" y1="30499" x2="51198" y2="30499"/>
                          <a14:foregroundMark x1="59880" y1="23923" x2="59880" y2="23923"/>
                          <a14:foregroundMark x1="62176" y1="32766" x2="62176" y2="32766"/>
                          <a14:foregroundMark x1="69261" y1="28571" x2="69261" y2="28571"/>
                          <a14:foregroundMark x1="71756" y1="26190" x2="71756" y2="26190"/>
                          <a14:foregroundMark x1="71756" y1="30839" x2="71756" y2="30839"/>
                          <a14:foregroundMark x1="65968" y1="33333" x2="65968" y2="33333"/>
                          <a14:foregroundMark x1="65269" y1="29932" x2="65269" y2="29932"/>
                          <a14:foregroundMark x1="61876" y1="35714" x2="61876" y2="35714"/>
                          <a14:foregroundMark x1="38124" y1="43424" x2="38124" y2="43424"/>
                          <a14:foregroundMark x1="47206" y1="84694" x2="47206" y2="84694"/>
                          <a14:foregroundMark x1="37625" y1="85261" x2="37625" y2="85261"/>
                          <a14:foregroundMark x1="31038" y1="90023" x2="31038" y2="90023"/>
                          <a14:foregroundMark x1="38323" y1="90930" x2="38323" y2="90930"/>
                          <a14:foregroundMark x1="60180" y1="75624" x2="60180" y2="75624"/>
                          <a14:foregroundMark x1="74850" y1="75624" x2="74850" y2="75624"/>
                          <a14:foregroundMark x1="75848" y1="66553" x2="75848" y2="66553"/>
                          <a14:foregroundMark x1="67764" y1="71315" x2="67764" y2="71315"/>
                          <a14:foregroundMark x1="64970" y1="70862" x2="64970" y2="70862"/>
                          <a14:foregroundMark x1="54092" y1="77438" x2="54092" y2="77438"/>
                          <a14:foregroundMark x1="47705" y1="81179" x2="47705" y2="81179"/>
                          <a14:foregroundMark x1="67265" y1="79932" x2="67265" y2="79932"/>
                          <a14:foregroundMark x1="77944" y1="74036" x2="77944" y2="74036"/>
                          <a14:foregroundMark x1="51198" y1="85714" x2="51198" y2="85714"/>
                          <a14:foregroundMark x1="59182" y1="86281" x2="59182" y2="86281"/>
                          <a14:foregroundMark x1="27745" y1="88435" x2="27745" y2="88435"/>
                          <a14:foregroundMark x1="32735" y1="84921" x2="32735" y2="84921"/>
                          <a14:foregroundMark x1="26447" y1="87528" x2="26447" y2="87528"/>
                          <a14:foregroundMark x1="26248" y1="89796" x2="26248" y2="89796"/>
                          <a14:foregroundMark x1="26148" y1="91156" x2="26148" y2="91156"/>
                          <a14:foregroundMark x1="27146" y1="92404" x2="27146" y2="92404"/>
                          <a14:foregroundMark x1="29741" y1="92404" x2="29741" y2="92404"/>
                          <a14:foregroundMark x1="32335" y1="92404" x2="32335" y2="92404"/>
                          <a14:foregroundMark x1="36527" y1="92971" x2="36527" y2="92971"/>
                          <a14:foregroundMark x1="41617" y1="92177" x2="41617" y2="92177"/>
                          <a14:foregroundMark x1="46407" y1="91156" x2="46407" y2="91156"/>
                          <a14:foregroundMark x1="50798" y1="90023" x2="50798" y2="90023"/>
                          <a14:foregroundMark x1="54092" y1="88322" x2="54092" y2="88322"/>
                          <a14:foregroundMark x1="56886" y1="87528" x2="56886" y2="87528"/>
                          <a14:foregroundMark x1="62475" y1="84127" x2="62475" y2="84127"/>
                          <a14:foregroundMark x1="64172" y1="82880" x2="64172" y2="82880"/>
                          <a14:foregroundMark x1="67166" y1="81746" x2="67166" y2="81746"/>
                          <a14:foregroundMark x1="70459" y1="79705" x2="70459" y2="79705"/>
                          <a14:foregroundMark x1="73353" y1="78571" x2="73353" y2="78571"/>
                          <a14:foregroundMark x1="59082" y1="36281" x2="59082" y2="36281"/>
                          <a14:foregroundMark x1="57884" y1="33673" x2="57884" y2="33673"/>
                          <a14:backgroundMark x1="25449" y1="86281" x2="25449" y2="86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" r="-223"/>
            <a:stretch/>
          </p:blipFill>
          <p:spPr>
            <a:xfrm>
              <a:off x="3377030" y="77083"/>
              <a:ext cx="2669820" cy="23434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CDEBD7-F4B9-662F-497D-B21DC3B15325}"/>
                </a:ext>
              </a:extLst>
            </p:cNvPr>
            <p:cNvSpPr/>
            <p:nvPr/>
          </p:nvSpPr>
          <p:spPr>
            <a:xfrm>
              <a:off x="88094" y="64574"/>
              <a:ext cx="5891645" cy="22633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dirty="0"/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0DDD47-3745-33DD-DB7C-1E91D08BC607}"/>
              </a:ext>
            </a:extLst>
          </p:cNvPr>
          <p:cNvGrpSpPr/>
          <p:nvPr/>
        </p:nvGrpSpPr>
        <p:grpSpPr>
          <a:xfrm>
            <a:off x="6189366" y="2240232"/>
            <a:ext cx="6081760" cy="2428091"/>
            <a:chOff x="6189366" y="2240232"/>
            <a:chExt cx="6081760" cy="2428091"/>
          </a:xfrm>
        </p:grpSpPr>
        <p:pic>
          <p:nvPicPr>
            <p:cNvPr id="68" name="Content Placeholder 3" descr="Nose_cone_secant_ogive_1.png">
              <a:extLst>
                <a:ext uri="{FF2B5EF4-FFF2-40B4-BE49-F238E27FC236}">
                  <a16:creationId xmlns:a16="http://schemas.microsoft.com/office/drawing/2014/main" id="{E86002EC-55D0-3AED-F647-FDC408262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308" b="-15308"/>
            <a:stretch>
              <a:fillRect/>
            </a:stretch>
          </p:blipFill>
          <p:spPr>
            <a:xfrm>
              <a:off x="6366600" y="2675317"/>
              <a:ext cx="2948580" cy="1621605"/>
            </a:xfrm>
            <a:prstGeom prst="rect">
              <a:avLst/>
            </a:prstGeom>
          </p:spPr>
        </p:pic>
        <p:pic>
          <p:nvPicPr>
            <p:cNvPr id="69" name="Picture 68" descr="Secant_Ogive_Nose_Cone_Render.png">
              <a:extLst>
                <a:ext uri="{FF2B5EF4-FFF2-40B4-BE49-F238E27FC236}">
                  <a16:creationId xmlns:a16="http://schemas.microsoft.com/office/drawing/2014/main" id="{1E9AE870-C284-5BF0-26F9-0362D9FF0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77" b="97392" l="6287" r="89920">
                          <a14:foregroundMark x1="67066" y1="32426" x2="67066" y2="32426"/>
                          <a14:foregroundMark x1="57685" y1="26417" x2="57685" y2="26417"/>
                          <a14:foregroundMark x1="31537" y1="55102" x2="31537" y2="55102"/>
                          <a14:foregroundMark x1="30040" y1="57483" x2="30040" y2="57483"/>
                          <a14:foregroundMark x1="28443" y1="60091" x2="28443" y2="60091"/>
                          <a14:foregroundMark x1="27445" y1="61224" x2="27445" y2="61224"/>
                          <a14:foregroundMark x1="66866" y1="29705" x2="66866" y2="29705"/>
                          <a14:foregroundMark x1="62275" y1="23016" x2="62275" y2="23016"/>
                          <a14:foregroundMark x1="71557" y1="27778" x2="71557" y2="27778"/>
                          <a14:foregroundMark x1="69361" y1="30952" x2="69361" y2="30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2682" y="2240232"/>
              <a:ext cx="2758444" cy="2428091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D18ED45-688F-3435-0306-B180F029C364}"/>
                </a:ext>
              </a:extLst>
            </p:cNvPr>
            <p:cNvSpPr txBox="1"/>
            <p:nvPr/>
          </p:nvSpPr>
          <p:spPr>
            <a:xfrm>
              <a:off x="6312323" y="2431552"/>
              <a:ext cx="256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Secant </a:t>
              </a:r>
              <a:endParaRPr lang="en-GR" dirty="0"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354488-C031-06DB-9080-BD8B1F4A9A40}"/>
                </a:ext>
              </a:extLst>
            </p:cNvPr>
            <p:cNvSpPr/>
            <p:nvPr/>
          </p:nvSpPr>
          <p:spPr>
            <a:xfrm>
              <a:off x="6189366" y="2417861"/>
              <a:ext cx="5891645" cy="20891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dirty="0"/>
                <a:t>              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3ACD71-EBED-0E8A-60E8-3B3556959E60}"/>
              </a:ext>
            </a:extLst>
          </p:cNvPr>
          <p:cNvGrpSpPr/>
          <p:nvPr/>
        </p:nvGrpSpPr>
        <p:grpSpPr>
          <a:xfrm>
            <a:off x="6196151" y="51668"/>
            <a:ext cx="6111604" cy="2428092"/>
            <a:chOff x="6196151" y="51668"/>
            <a:chExt cx="6111604" cy="2428092"/>
          </a:xfrm>
        </p:grpSpPr>
        <p:pic>
          <p:nvPicPr>
            <p:cNvPr id="13" name="Content Placeholder 6" descr="Nose_cone_tangent_ogive.png">
              <a:extLst>
                <a:ext uri="{FF2B5EF4-FFF2-40B4-BE49-F238E27FC236}">
                  <a16:creationId xmlns:a16="http://schemas.microsoft.com/office/drawing/2014/main" id="{A46CF1AA-63EE-98C0-1BCD-CFB9913A8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" r="-137"/>
            <a:stretch/>
          </p:blipFill>
          <p:spPr>
            <a:xfrm>
              <a:off x="6788236" y="508309"/>
              <a:ext cx="1523765" cy="1543555"/>
            </a:xfrm>
            <a:prstGeom prst="rect">
              <a:avLst/>
            </a:prstGeom>
          </p:spPr>
        </p:pic>
        <p:pic>
          <p:nvPicPr>
            <p:cNvPr id="14" name="Picture 13" descr="Tangent_Ogive_Nose_Cone_Render.png">
              <a:extLst>
                <a:ext uri="{FF2B5EF4-FFF2-40B4-BE49-F238E27FC236}">
                  <a16:creationId xmlns:a16="http://schemas.microsoft.com/office/drawing/2014/main" id="{EBD52CA3-DBE1-5BAF-A807-3A5FF4E04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77" b="93991" l="5765" r="89960">
                          <a14:foregroundMark x1="67495" y1="29025" x2="67495" y2="29025"/>
                          <a14:foregroundMark x1="53877" y1="28912" x2="53877" y2="28912"/>
                          <a14:foregroundMark x1="68588" y1="30726" x2="68588" y2="307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298" y="51668"/>
              <a:ext cx="2769457" cy="242809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15628D-20B4-4B0F-F867-E68C023C59B7}"/>
                </a:ext>
              </a:extLst>
            </p:cNvPr>
            <p:cNvSpPr txBox="1"/>
            <p:nvPr/>
          </p:nvSpPr>
          <p:spPr>
            <a:xfrm>
              <a:off x="6306013" y="82113"/>
              <a:ext cx="2758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Tangent (G5 G7 drag curve) </a:t>
              </a:r>
              <a:endParaRPr lang="en-GR" dirty="0"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5FB7F3-2FD7-A39F-DCFE-C250F2326C3B}"/>
                </a:ext>
              </a:extLst>
            </p:cNvPr>
            <p:cNvSpPr/>
            <p:nvPr/>
          </p:nvSpPr>
          <p:spPr>
            <a:xfrm>
              <a:off x="6196151" y="74579"/>
              <a:ext cx="5891645" cy="22633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dirty="0"/>
                <a:t>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0051CB-64C8-BDDA-C463-6602CD65C0D5}"/>
              </a:ext>
            </a:extLst>
          </p:cNvPr>
          <p:cNvGrpSpPr/>
          <p:nvPr/>
        </p:nvGrpSpPr>
        <p:grpSpPr>
          <a:xfrm>
            <a:off x="81309" y="4348557"/>
            <a:ext cx="5988411" cy="2428091"/>
            <a:chOff x="81309" y="4348557"/>
            <a:chExt cx="5988411" cy="2428091"/>
          </a:xfrm>
        </p:grpSpPr>
        <p:pic>
          <p:nvPicPr>
            <p:cNvPr id="76" name="Picture 75" descr="Conic_Nose_Cone_Render.png">
              <a:extLst>
                <a:ext uri="{FF2B5EF4-FFF2-40B4-BE49-F238E27FC236}">
                  <a16:creationId xmlns:a16="http://schemas.microsoft.com/office/drawing/2014/main" id="{0848A753-9470-603E-45C7-CF435F20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64" b="100000" l="15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52" y="4348557"/>
              <a:ext cx="2780468" cy="242809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9D718C8-FE99-8819-319C-C08FC47D0064}"/>
                </a:ext>
              </a:extLst>
            </p:cNvPr>
            <p:cNvGrpSpPr/>
            <p:nvPr/>
          </p:nvGrpSpPr>
          <p:grpSpPr>
            <a:xfrm>
              <a:off x="81309" y="4641572"/>
              <a:ext cx="5891645" cy="2089127"/>
              <a:chOff x="81309" y="4641572"/>
              <a:chExt cx="5891645" cy="2089127"/>
            </a:xfrm>
          </p:grpSpPr>
          <p:pic>
            <p:nvPicPr>
              <p:cNvPr id="75" name="Content Placeholder 5" descr="410px-Nose_cone_conical.svg.png">
                <a:extLst>
                  <a:ext uri="{FF2B5EF4-FFF2-40B4-BE49-F238E27FC236}">
                    <a16:creationId xmlns:a16="http://schemas.microsoft.com/office/drawing/2014/main" id="{91F12367-15C5-300C-8E89-18B012821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6319" b="-16319"/>
              <a:stretch>
                <a:fillRect/>
              </a:stretch>
            </p:blipFill>
            <p:spPr>
              <a:xfrm>
                <a:off x="157949" y="4884367"/>
                <a:ext cx="2926118" cy="1609252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CE1FF0E-B655-4944-22AA-31CA931DCE99}"/>
                  </a:ext>
                </a:extLst>
              </p:cNvPr>
              <p:cNvSpPr txBox="1"/>
              <p:nvPr/>
            </p:nvSpPr>
            <p:spPr>
              <a:xfrm>
                <a:off x="420758" y="4667603"/>
                <a:ext cx="27584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Conic</a:t>
                </a:r>
                <a:endParaRPr lang="en-GR" dirty="0">
                  <a:latin typeface="+mj-lt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EB9CD83-8339-5C4D-8E7B-6D5F78E5661A}"/>
                  </a:ext>
                </a:extLst>
              </p:cNvPr>
              <p:cNvSpPr/>
              <p:nvPr/>
            </p:nvSpPr>
            <p:spPr>
              <a:xfrm>
                <a:off x="81309" y="4641572"/>
                <a:ext cx="5891645" cy="20891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R" dirty="0"/>
                  <a:t>               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B03F38-21F9-0E63-36FC-56B27141E218}"/>
              </a:ext>
            </a:extLst>
          </p:cNvPr>
          <p:cNvGrpSpPr/>
          <p:nvPr/>
        </p:nvGrpSpPr>
        <p:grpSpPr>
          <a:xfrm>
            <a:off x="6196151" y="4312262"/>
            <a:ext cx="6064545" cy="2418438"/>
            <a:chOff x="6196151" y="4312262"/>
            <a:chExt cx="6064545" cy="2418438"/>
          </a:xfrm>
        </p:grpSpPr>
        <p:pic>
          <p:nvPicPr>
            <p:cNvPr id="65" name="Picture 64" descr="Spherically_Blunted_Tangent_Ogive_Nose_Cone_Render.png">
              <a:extLst>
                <a:ext uri="{FF2B5EF4-FFF2-40B4-BE49-F238E27FC236}">
                  <a16:creationId xmlns:a16="http://schemas.microsoft.com/office/drawing/2014/main" id="{33BCE51B-15F9-2E3B-2DDF-31ADBADF6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864" b="97506" l="1988" r="89861">
                          <a14:foregroundMark x1="69185" y1="29252" x2="69185" y2="29252"/>
                          <a14:foregroundMark x1="62127" y1="23243" x2="62127" y2="232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251" y="4312262"/>
              <a:ext cx="2758445" cy="241843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98542E7-8FE4-40F5-36B5-131D5CDDCF95}"/>
                </a:ext>
              </a:extLst>
            </p:cNvPr>
            <p:cNvSpPr txBox="1"/>
            <p:nvPr/>
          </p:nvSpPr>
          <p:spPr>
            <a:xfrm>
              <a:off x="6312322" y="4667603"/>
              <a:ext cx="256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Spherically blunted</a:t>
              </a:r>
              <a:endParaRPr lang="en-GR" dirty="0"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3F7EFD-C44C-D4DE-E52E-72D2DE5F0772}"/>
                </a:ext>
              </a:extLst>
            </p:cNvPr>
            <p:cNvSpPr/>
            <p:nvPr/>
          </p:nvSpPr>
          <p:spPr>
            <a:xfrm>
              <a:off x="6196151" y="4641573"/>
              <a:ext cx="5891645" cy="20891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dirty="0"/>
                <a:t>               </a:t>
              </a:r>
            </a:p>
          </p:txBody>
        </p:sp>
        <p:pic>
          <p:nvPicPr>
            <p:cNvPr id="17" name="Content Placeholder 3" descr="518px-Spherically_blunted_tangent_ogive_geometry.svg.png">
              <a:extLst>
                <a:ext uri="{FF2B5EF4-FFF2-40B4-BE49-F238E27FC236}">
                  <a16:creationId xmlns:a16="http://schemas.microsoft.com/office/drawing/2014/main" id="{69D0C14B-AD86-236D-C1E9-8B9CE7D07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79" r="-860" b="25289"/>
            <a:stretch/>
          </p:blipFill>
          <p:spPr>
            <a:xfrm>
              <a:off x="6218118" y="5070137"/>
              <a:ext cx="3017290" cy="1465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593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6C6302E-C0DC-5E74-6633-EAA9AF5F5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20" y="284163"/>
            <a:ext cx="7903779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A002A0-454B-32B5-5D63-518F729F1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1DA49-8E3D-58F0-7273-D87FDDA58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462391" cy="5032375"/>
          </a:xfrm>
        </p:spPr>
        <p:txBody>
          <a:bodyPr>
            <a:normAutofit fontScale="92500" lnSpcReduction="10000"/>
          </a:bodyPr>
          <a:lstStyle/>
          <a:p>
            <a:pPr marL="241200" indent="-241200">
              <a:buFont typeface="+mj-lt"/>
              <a:buAutoNum type="arabicPeriod"/>
            </a:pPr>
            <a:r>
              <a:rPr lang="el-GR" sz="1800" dirty="0"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800" dirty="0"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800" dirty="0"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V</a:t>
            </a:r>
            <a:r>
              <a:rPr lang="en-US" sz="1800" baseline="-25000" dirty="0">
                <a:latin typeface="+mj-lt"/>
              </a:rPr>
              <a:t>o</a:t>
            </a:r>
            <a:r>
              <a:rPr lang="en-US" sz="1800" dirty="0">
                <a:latin typeface="+mj-lt"/>
              </a:rPr>
              <a:t> &amp; </a:t>
            </a:r>
            <a:r>
              <a:rPr lang="en-US" sz="1800" dirty="0" err="1">
                <a:latin typeface="+mj-lt"/>
              </a:rPr>
              <a:t>R</a:t>
            </a:r>
            <a:r>
              <a:rPr lang="en-US" sz="1800" baseline="-25000" dirty="0" err="1">
                <a:latin typeface="+mj-lt"/>
              </a:rPr>
              <a:t>max</a:t>
            </a:r>
            <a:endParaRPr lang="en-US" sz="1800" baseline="-25000" dirty="0"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800" dirty="0" err="1">
                <a:latin typeface="+mj-lt"/>
              </a:rPr>
              <a:t>E</a:t>
            </a:r>
            <a:r>
              <a:rPr lang="en-US" sz="1800" baseline="-25000" dirty="0" err="1">
                <a:latin typeface="+mj-lt"/>
              </a:rPr>
              <a:t>g</a:t>
            </a:r>
            <a:r>
              <a:rPr lang="en-US" sz="1800" dirty="0">
                <a:latin typeface="+mj-lt"/>
              </a:rPr>
              <a:t> &amp; </a:t>
            </a:r>
            <a:r>
              <a:rPr lang="en-US" sz="1800" dirty="0" err="1">
                <a:latin typeface="+mj-lt"/>
              </a:rPr>
              <a:t>R</a:t>
            </a:r>
            <a:r>
              <a:rPr lang="en-US" sz="1800" baseline="-25000" dirty="0" err="1">
                <a:latin typeface="+mj-lt"/>
              </a:rPr>
              <a:t>max</a:t>
            </a:r>
            <a:endParaRPr lang="en-US" sz="1800" baseline="-25000" dirty="0"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800" dirty="0" err="1">
                <a:latin typeface="+mj-lt"/>
              </a:rPr>
              <a:t>m</a:t>
            </a:r>
            <a:r>
              <a:rPr lang="en-US" sz="1800" baseline="-25000" dirty="0" err="1">
                <a:latin typeface="+mj-lt"/>
              </a:rPr>
              <a:t>p</a:t>
            </a:r>
            <a:r>
              <a:rPr lang="en-US" sz="1800" dirty="0">
                <a:latin typeface="+mj-lt"/>
              </a:rPr>
              <a:t> &amp; </a:t>
            </a:r>
            <a:r>
              <a:rPr lang="en-US" sz="1800" dirty="0" err="1">
                <a:latin typeface="+mj-lt"/>
              </a:rPr>
              <a:t>R</a:t>
            </a:r>
            <a:r>
              <a:rPr lang="en-US" sz="1800" baseline="-25000" dirty="0" err="1">
                <a:latin typeface="+mj-lt"/>
              </a:rPr>
              <a:t>max</a:t>
            </a:r>
            <a:endParaRPr lang="en-US" sz="1800" baseline="-25000" dirty="0"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800" dirty="0">
                <a:latin typeface="+mj-lt"/>
              </a:rPr>
              <a:t>Πτητική ευστάθεια</a:t>
            </a:r>
            <a:endParaRPr lang="en-US" sz="1800" dirty="0"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800" dirty="0" err="1">
                <a:latin typeface="+mj-lt"/>
              </a:rPr>
              <a:t>Διορθ</a:t>
            </a:r>
            <a:r>
              <a:rPr lang="en-US" sz="1800" dirty="0" err="1">
                <a:latin typeface="+mj-lt"/>
              </a:rPr>
              <a:t>ώ</a:t>
            </a:r>
            <a:r>
              <a:rPr lang="el-GR" sz="1800" dirty="0">
                <a:latin typeface="+mj-lt"/>
              </a:rPr>
              <a:t>σεις πυρών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800" dirty="0">
                <a:latin typeface="+mj-lt"/>
              </a:rPr>
              <a:t>Φαινόμενες δυνάμεις</a:t>
            </a:r>
          </a:p>
          <a:p>
            <a:pPr marL="732150" lvl="2" indent="-285750"/>
            <a:r>
              <a:rPr lang="en-US" sz="1800" dirty="0">
                <a:latin typeface="+mj-lt"/>
              </a:rPr>
              <a:t>Magnus</a:t>
            </a:r>
          </a:p>
          <a:p>
            <a:pPr marL="732150" lvl="2" indent="-285750"/>
            <a:r>
              <a:rPr lang="en-US" sz="1800" dirty="0">
                <a:latin typeface="+mj-lt"/>
              </a:rPr>
              <a:t>Coriolis</a:t>
            </a:r>
          </a:p>
          <a:p>
            <a:pPr marL="732150" lvl="2" indent="-285750"/>
            <a:r>
              <a:rPr lang="en-US" sz="1800" dirty="0">
                <a:latin typeface="+mj-lt"/>
              </a:rPr>
              <a:t>Eotvos</a:t>
            </a:r>
            <a:endParaRPr lang="el-GR" sz="1800" dirty="0"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800" dirty="0">
                <a:latin typeface="+mj-lt"/>
              </a:rPr>
              <a:t>Ρ</a:t>
            </a:r>
            <a:r>
              <a:rPr lang="en-US" sz="1800" dirty="0" err="1">
                <a:latin typeface="+mj-lt"/>
              </a:rPr>
              <a:t>ύ</a:t>
            </a:r>
            <a:r>
              <a:rPr lang="el-GR" sz="1800" dirty="0" err="1">
                <a:latin typeface="+mj-lt"/>
              </a:rPr>
              <a:t>θμιση</a:t>
            </a:r>
            <a:r>
              <a:rPr lang="el-GR" sz="1800" dirty="0">
                <a:latin typeface="+mj-lt"/>
              </a:rPr>
              <a:t> σκοπευτικών ΦΟ</a:t>
            </a:r>
            <a:endParaRPr lang="en-US" sz="32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A8678-ED2D-2E25-780E-6B36B57F7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918" y="651436"/>
            <a:ext cx="4224260" cy="22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39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EAD1BCA-6415-7C31-78EA-3DC5BAF4E915}"/>
              </a:ext>
            </a:extLst>
          </p:cNvPr>
          <p:cNvGrpSpPr/>
          <p:nvPr/>
        </p:nvGrpSpPr>
        <p:grpSpPr>
          <a:xfrm>
            <a:off x="62736" y="39608"/>
            <a:ext cx="5984114" cy="4461738"/>
            <a:chOff x="62736" y="39608"/>
            <a:chExt cx="5984114" cy="4461738"/>
          </a:xfrm>
        </p:grpSpPr>
        <p:pic>
          <p:nvPicPr>
            <p:cNvPr id="3" name="Content Placeholder 6" descr="1500px-Nose_Cone_Power_Series.svg.png">
              <a:extLst>
                <a:ext uri="{FF2B5EF4-FFF2-40B4-BE49-F238E27FC236}">
                  <a16:creationId xmlns:a16="http://schemas.microsoft.com/office/drawing/2014/main" id="{6B95EBD2-7BFF-CA5E-91D0-D58CCA245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28" t="12624" r="-258"/>
            <a:stretch/>
          </p:blipFill>
          <p:spPr>
            <a:xfrm>
              <a:off x="62736" y="529342"/>
              <a:ext cx="3392718" cy="1793019"/>
            </a:xfrm>
            <a:prstGeom prst="rect">
              <a:avLst/>
            </a:prstGeom>
          </p:spPr>
        </p:pic>
        <p:pic>
          <p:nvPicPr>
            <p:cNvPr id="6" name="Picture 5" descr="Power_Series_(Three-Quarter)_Nose_Cone_Render.png">
              <a:extLst>
                <a:ext uri="{FF2B5EF4-FFF2-40B4-BE49-F238E27FC236}">
                  <a16:creationId xmlns:a16="http://schemas.microsoft.com/office/drawing/2014/main" id="{6EC89C9C-834B-DB9F-4468-365C43AC9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77" b="95465" l="5433" r="89940">
                          <a14:foregroundMark x1="68511" y1="31519" x2="68511" y2="31519"/>
                          <a14:foregroundMark x1="63280" y1="22222" x2="63280" y2="22222"/>
                          <a14:foregroundMark x1="34205" y1="53061" x2="34205" y2="53061"/>
                          <a14:foregroundMark x1="36117" y1="50907" x2="36117" y2="50907"/>
                          <a14:foregroundMark x1="39135" y1="47392" x2="39135" y2="47392"/>
                          <a14:foregroundMark x1="40543" y1="45692" x2="40543" y2="45692"/>
                          <a14:foregroundMark x1="32394" y1="55669" x2="32394" y2="55669"/>
                          <a14:foregroundMark x1="29577" y1="58277" x2="29577" y2="58277"/>
                          <a14:foregroundMark x1="28068" y1="60658" x2="28068" y2="60658"/>
                          <a14:foregroundMark x1="27062" y1="61905" x2="27062" y2="61905"/>
                          <a14:foregroundMark x1="69517" y1="30159" x2="69517" y2="30159"/>
                          <a14:foregroundMark x1="65191" y1="32200" x2="65191" y2="32200"/>
                          <a14:foregroundMark x1="72736" y1="26077" x2="72736" y2="260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1" t="17655" r="15446" b="6790"/>
            <a:stretch/>
          </p:blipFill>
          <p:spPr>
            <a:xfrm>
              <a:off x="3636193" y="2602767"/>
              <a:ext cx="2019522" cy="1886941"/>
            </a:xfrm>
            <a:prstGeom prst="rect">
              <a:avLst/>
            </a:prstGeom>
          </p:spPr>
        </p:pic>
        <p:pic>
          <p:nvPicPr>
            <p:cNvPr id="56" name="Content Placeholder 3" descr="Elliptical_Nose_Cone_Render.png">
              <a:extLst>
                <a:ext uri="{FF2B5EF4-FFF2-40B4-BE49-F238E27FC236}">
                  <a16:creationId xmlns:a16="http://schemas.microsoft.com/office/drawing/2014/main" id="{849C52D8-B2F5-2BF8-19BF-48FDA6A7C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7" b="97279" l="7984" r="89920">
                          <a14:foregroundMark x1="34531" y1="46712" x2="34531" y2="46712"/>
                          <a14:foregroundMark x1="42914" y1="38322" x2="42914" y2="38322"/>
                          <a14:foregroundMark x1="58882" y1="38209" x2="58882" y2="38209"/>
                          <a14:foregroundMark x1="52595" y1="29025" x2="52595" y2="29025"/>
                          <a14:foregroundMark x1="45409" y1="35714" x2="45409" y2="35714"/>
                          <a14:foregroundMark x1="44910" y1="37188" x2="44910" y2="37188"/>
                          <a14:foregroundMark x1="26647" y1="58730" x2="26647" y2="58730"/>
                          <a14:foregroundMark x1="51198" y1="30499" x2="51198" y2="30499"/>
                          <a14:foregroundMark x1="59880" y1="23923" x2="59880" y2="23923"/>
                          <a14:foregroundMark x1="62176" y1="32766" x2="62176" y2="32766"/>
                          <a14:foregroundMark x1="69261" y1="28571" x2="69261" y2="28571"/>
                          <a14:foregroundMark x1="71756" y1="26190" x2="71756" y2="26190"/>
                          <a14:foregroundMark x1="71756" y1="30839" x2="71756" y2="30839"/>
                          <a14:foregroundMark x1="65968" y1="33333" x2="65968" y2="33333"/>
                          <a14:foregroundMark x1="65269" y1="29932" x2="65269" y2="29932"/>
                          <a14:foregroundMark x1="61876" y1="35714" x2="61876" y2="35714"/>
                          <a14:foregroundMark x1="38124" y1="43424" x2="38124" y2="43424"/>
                          <a14:foregroundMark x1="47206" y1="84694" x2="47206" y2="84694"/>
                          <a14:foregroundMark x1="37625" y1="85261" x2="37625" y2="85261"/>
                          <a14:foregroundMark x1="31038" y1="90023" x2="31038" y2="90023"/>
                          <a14:foregroundMark x1="38323" y1="90930" x2="38323" y2="90930"/>
                          <a14:foregroundMark x1="60180" y1="75624" x2="60180" y2="75624"/>
                          <a14:foregroundMark x1="74850" y1="75624" x2="74850" y2="75624"/>
                          <a14:foregroundMark x1="75848" y1="66553" x2="75848" y2="66553"/>
                          <a14:foregroundMark x1="67764" y1="71315" x2="67764" y2="71315"/>
                          <a14:foregroundMark x1="64970" y1="70862" x2="64970" y2="70862"/>
                          <a14:foregroundMark x1="54092" y1="77438" x2="54092" y2="77438"/>
                          <a14:foregroundMark x1="47705" y1="81179" x2="47705" y2="81179"/>
                          <a14:foregroundMark x1="67265" y1="79932" x2="67265" y2="79932"/>
                          <a14:foregroundMark x1="77944" y1="74036" x2="77944" y2="74036"/>
                          <a14:foregroundMark x1="51198" y1="85714" x2="51198" y2="85714"/>
                          <a14:foregroundMark x1="59182" y1="86281" x2="59182" y2="86281"/>
                          <a14:foregroundMark x1="27745" y1="88435" x2="27745" y2="88435"/>
                          <a14:foregroundMark x1="32735" y1="84921" x2="32735" y2="84921"/>
                          <a14:foregroundMark x1="26447" y1="87528" x2="26447" y2="87528"/>
                          <a14:foregroundMark x1="26248" y1="89796" x2="26248" y2="89796"/>
                          <a14:foregroundMark x1="26148" y1="91156" x2="26148" y2="91156"/>
                          <a14:foregroundMark x1="27146" y1="92404" x2="27146" y2="92404"/>
                          <a14:foregroundMark x1="29741" y1="92404" x2="29741" y2="92404"/>
                          <a14:foregroundMark x1="32335" y1="92404" x2="32335" y2="92404"/>
                          <a14:foregroundMark x1="36527" y1="92971" x2="36527" y2="92971"/>
                          <a14:foregroundMark x1="41617" y1="92177" x2="41617" y2="92177"/>
                          <a14:foregroundMark x1="46407" y1="91156" x2="46407" y2="91156"/>
                          <a14:foregroundMark x1="50798" y1="90023" x2="50798" y2="90023"/>
                          <a14:foregroundMark x1="54092" y1="88322" x2="54092" y2="88322"/>
                          <a14:foregroundMark x1="56886" y1="87528" x2="56886" y2="87528"/>
                          <a14:foregroundMark x1="62475" y1="84127" x2="62475" y2="84127"/>
                          <a14:foregroundMark x1="64172" y1="82880" x2="64172" y2="82880"/>
                          <a14:foregroundMark x1="67166" y1="81746" x2="67166" y2="81746"/>
                          <a14:foregroundMark x1="70459" y1="79705" x2="70459" y2="79705"/>
                          <a14:foregroundMark x1="73353" y1="78571" x2="73353" y2="78571"/>
                          <a14:foregroundMark x1="59082" y1="36281" x2="59082" y2="36281"/>
                          <a14:foregroundMark x1="57884" y1="33673" x2="57884" y2="33673"/>
                          <a14:backgroundMark x1="25449" y1="86281" x2="25449" y2="86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" r="-223"/>
            <a:stretch/>
          </p:blipFill>
          <p:spPr>
            <a:xfrm>
              <a:off x="3377030" y="77083"/>
              <a:ext cx="2669820" cy="234349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1E69E3-F9BA-6515-3EC9-23A807E8D1DF}"/>
                </a:ext>
              </a:extLst>
            </p:cNvPr>
            <p:cNvSpPr txBox="1"/>
            <p:nvPr/>
          </p:nvSpPr>
          <p:spPr>
            <a:xfrm>
              <a:off x="420758" y="70810"/>
              <a:ext cx="1420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Power Series</a:t>
              </a:r>
              <a:endParaRPr lang="en-GR" dirty="0">
                <a:latin typeface="+mj-lt"/>
              </a:endParaRPr>
            </a:p>
          </p:txBody>
        </p:sp>
        <p:pic>
          <p:nvPicPr>
            <p:cNvPr id="2" name="Content Placeholder 3" descr="Power_Series_(Half)_Nose_Cone_Render.png">
              <a:extLst>
                <a:ext uri="{FF2B5EF4-FFF2-40B4-BE49-F238E27FC236}">
                  <a16:creationId xmlns:a16="http://schemas.microsoft.com/office/drawing/2014/main" id="{E5729FE3-CE10-22C0-26A9-05E66A8D1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64" b="97052" l="1919" r="97980">
                          <a14:foregroundMark x1="70303" y1="29138" x2="70303" y2="29138"/>
                          <a14:foregroundMark x1="61616" y1="23923" x2="61616" y2="23923"/>
                          <a14:foregroundMark x1="52828" y1="31633" x2="52828" y2="31633"/>
                          <a14:foregroundMark x1="64949" y1="33900" x2="64949" y2="33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" r="-165"/>
            <a:stretch/>
          </p:blipFill>
          <p:spPr>
            <a:xfrm>
              <a:off x="3322242" y="39608"/>
              <a:ext cx="2714488" cy="241843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65155C-4AE9-15A9-7049-712FF599AB2F}"/>
                </a:ext>
              </a:extLst>
            </p:cNvPr>
            <p:cNvSpPr txBox="1"/>
            <p:nvPr/>
          </p:nvSpPr>
          <p:spPr>
            <a:xfrm>
              <a:off x="4539726" y="1804520"/>
              <a:ext cx="795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+mj-lt"/>
                </a:rPr>
                <a:t>n</a:t>
              </a:r>
              <a:r>
                <a:rPr lang="en-US" dirty="0">
                  <a:latin typeface="+mj-lt"/>
                </a:rPr>
                <a:t>=1/2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FED92D-A99D-A7FB-D099-024D1857A29C}"/>
                </a:ext>
              </a:extLst>
            </p:cNvPr>
            <p:cNvSpPr txBox="1"/>
            <p:nvPr/>
          </p:nvSpPr>
          <p:spPr>
            <a:xfrm>
              <a:off x="4543761" y="3867222"/>
              <a:ext cx="795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+mj-lt"/>
                </a:rPr>
                <a:t>n</a:t>
              </a:r>
              <a:r>
                <a:rPr lang="en-US" dirty="0">
                  <a:latin typeface="+mj-lt"/>
                </a:rPr>
                <a:t>=3/4</a:t>
              </a:r>
            </a:p>
          </p:txBody>
        </p:sp>
        <p:graphicFrame>
          <p:nvGraphicFramePr>
            <p:cNvPr id="27" name="Content Placeholder 6">
              <a:extLst>
                <a:ext uri="{FF2B5EF4-FFF2-40B4-BE49-F238E27FC236}">
                  <a16:creationId xmlns:a16="http://schemas.microsoft.com/office/drawing/2014/main" id="{AA1D5FC0-1587-BA63-60F6-59D7C4228B5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83551795"/>
                </p:ext>
              </p:extLst>
            </p:nvPr>
          </p:nvGraphicFramePr>
          <p:xfrm>
            <a:off x="623174" y="2693445"/>
            <a:ext cx="2632983" cy="1437970"/>
          </p:xfrm>
          <a:graphic>
            <a:graphicData uri="http://schemas.openxmlformats.org/drawingml/2006/table">
              <a:tbl>
                <a:tblPr firstRow="1" bandRow="1">
                  <a:tableStyleId>{073A0DAA-6AF3-43AB-8588-CEC1D06C72B9}</a:tableStyleId>
                </a:tblPr>
                <a:tblGrid>
                  <a:gridCol w="177488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85810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287594">
                  <a:tc>
                    <a:txBody>
                      <a:bodyPr/>
                      <a:lstStyle/>
                      <a:p>
                        <a:r>
                          <a:rPr lang="en-US" sz="1000" b="0" dirty="0">
                            <a:latin typeface="+mj-lt"/>
                          </a:rPr>
                          <a:t>Power Type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US" sz="1000" b="0" i="1" dirty="0">
                            <a:latin typeface="+mj-lt"/>
                          </a:rPr>
                          <a:t>n</a:t>
                        </a:r>
                        <a:r>
                          <a:rPr lang="en-US" sz="1000" b="0" dirty="0">
                            <a:latin typeface="+mj-lt"/>
                          </a:rPr>
                          <a:t> Value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87594">
                  <a:tc>
                    <a:txBody>
                      <a:bodyPr/>
                      <a:lstStyle/>
                      <a:p>
                        <a:r>
                          <a:rPr lang="en-US" sz="1000" b="0" dirty="0">
                            <a:latin typeface="+mj-lt"/>
                          </a:rPr>
                          <a:t>Cylinder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000" b="0" dirty="0">
                            <a:latin typeface="+mj-lt"/>
                          </a:rPr>
                          <a:t>0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87594">
                  <a:tc>
                    <a:txBody>
                      <a:bodyPr/>
                      <a:lstStyle/>
                      <a:p>
                        <a:r>
                          <a:rPr lang="en-US" sz="1000" b="0" dirty="0">
                            <a:latin typeface="+mj-lt"/>
                          </a:rPr>
                          <a:t>Half</a:t>
                        </a:r>
                        <a:r>
                          <a:rPr lang="en-US" sz="1000" b="0" baseline="0" dirty="0">
                            <a:latin typeface="+mj-lt"/>
                          </a:rPr>
                          <a:t> (Parabola)</a:t>
                        </a:r>
                        <a:endParaRPr lang="en-US" sz="1000" b="0" dirty="0">
                          <a:latin typeface="+mj-lt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US" sz="1000" b="0" dirty="0">
                            <a:latin typeface="+mj-lt"/>
                          </a:rPr>
                          <a:t>1/2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287594">
                  <a:tc>
                    <a:txBody>
                      <a:bodyPr/>
                      <a:lstStyle/>
                      <a:p>
                        <a:r>
                          <a:rPr lang="en-US" sz="1000" b="0" dirty="0">
                            <a:latin typeface="+mj-lt"/>
                          </a:rPr>
                          <a:t>Three Quarter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US" sz="1000" b="0" dirty="0">
                            <a:latin typeface="+mj-lt"/>
                          </a:rPr>
                          <a:t>3/4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287594">
                  <a:tc>
                    <a:txBody>
                      <a:bodyPr/>
                      <a:lstStyle/>
                      <a:p>
                        <a:r>
                          <a:rPr lang="en-US" sz="1000" b="0" dirty="0">
                            <a:latin typeface="+mj-lt"/>
                          </a:rPr>
                          <a:t>Cone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US" sz="1000" b="0" dirty="0">
                            <a:latin typeface="+mj-lt"/>
                          </a:rPr>
                          <a:t>1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21BC1F-FEB6-EE3D-0441-54613A08C147}"/>
                </a:ext>
              </a:extLst>
            </p:cNvPr>
            <p:cNvSpPr/>
            <p:nvPr/>
          </p:nvSpPr>
          <p:spPr>
            <a:xfrm>
              <a:off x="83034" y="60683"/>
              <a:ext cx="5891645" cy="4440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C70546-3CE6-E046-45C4-54EE30CA50E7}"/>
              </a:ext>
            </a:extLst>
          </p:cNvPr>
          <p:cNvGrpSpPr/>
          <p:nvPr/>
        </p:nvGrpSpPr>
        <p:grpSpPr>
          <a:xfrm>
            <a:off x="6189537" y="49045"/>
            <a:ext cx="6118218" cy="4619278"/>
            <a:chOff x="6189537" y="49045"/>
            <a:chExt cx="6118218" cy="4619278"/>
          </a:xfrm>
        </p:grpSpPr>
        <p:pic>
          <p:nvPicPr>
            <p:cNvPr id="24" name="Content Placeholder 3" descr="1500px-Nose_Cone_Haack_Series.svg.png">
              <a:extLst>
                <a:ext uri="{FF2B5EF4-FFF2-40B4-BE49-F238E27FC236}">
                  <a16:creationId xmlns:a16="http://schemas.microsoft.com/office/drawing/2014/main" id="{2CBF8A99-EA93-796F-4666-201FB8079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55" t="12478" r="1238"/>
            <a:stretch/>
          </p:blipFill>
          <p:spPr>
            <a:xfrm>
              <a:off x="6383965" y="627776"/>
              <a:ext cx="3285786" cy="1907309"/>
            </a:xfrm>
            <a:prstGeom prst="rect">
              <a:avLst/>
            </a:prstGeom>
          </p:spPr>
        </p:pic>
        <p:pic>
          <p:nvPicPr>
            <p:cNvPr id="14" name="Picture 13" descr="Tangent_Ogive_Nose_Cone_Render.png">
              <a:extLst>
                <a:ext uri="{FF2B5EF4-FFF2-40B4-BE49-F238E27FC236}">
                  <a16:creationId xmlns:a16="http://schemas.microsoft.com/office/drawing/2014/main" id="{EBD52CA3-DBE1-5BAF-A807-3A5FF4E04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77" b="93991" l="5765" r="89960">
                          <a14:foregroundMark x1="67495" y1="29025" x2="67495" y2="29025"/>
                          <a14:foregroundMark x1="53877" y1="28912" x2="53877" y2="28912"/>
                          <a14:foregroundMark x1="68588" y1="30726" x2="68588" y2="307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298" y="51668"/>
              <a:ext cx="2769457" cy="242809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15628D-20B4-4B0F-F867-E68C023C59B7}"/>
                </a:ext>
              </a:extLst>
            </p:cNvPr>
            <p:cNvSpPr txBox="1"/>
            <p:nvPr/>
          </p:nvSpPr>
          <p:spPr>
            <a:xfrm>
              <a:off x="6306013" y="71722"/>
              <a:ext cx="2758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Haack series </a:t>
              </a:r>
              <a:endParaRPr lang="en-GR" dirty="0">
                <a:latin typeface="+mj-lt"/>
              </a:endParaRPr>
            </a:p>
          </p:txBody>
        </p:sp>
        <p:pic>
          <p:nvPicPr>
            <p:cNvPr id="69" name="Picture 68" descr="Secant_Ogive_Nose_Cone_Render.png">
              <a:extLst>
                <a:ext uri="{FF2B5EF4-FFF2-40B4-BE49-F238E27FC236}">
                  <a16:creationId xmlns:a16="http://schemas.microsoft.com/office/drawing/2014/main" id="{1E9AE870-C284-5BF0-26F9-0362D9FF0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77" b="97392" l="6287" r="89920">
                          <a14:foregroundMark x1="67066" y1="32426" x2="67066" y2="32426"/>
                          <a14:foregroundMark x1="57685" y1="26417" x2="57685" y2="26417"/>
                          <a14:foregroundMark x1="31537" y1="55102" x2="31537" y2="55102"/>
                          <a14:foregroundMark x1="30040" y1="57483" x2="30040" y2="57483"/>
                          <a14:foregroundMark x1="28443" y1="60091" x2="28443" y2="60091"/>
                          <a14:foregroundMark x1="27445" y1="61224" x2="27445" y2="61224"/>
                          <a14:foregroundMark x1="66866" y1="29705" x2="66866" y2="29705"/>
                          <a14:foregroundMark x1="62275" y1="23016" x2="62275" y2="23016"/>
                          <a14:foregroundMark x1="71557" y1="27778" x2="71557" y2="27778"/>
                          <a14:foregroundMark x1="69361" y1="30952" x2="69361" y2="30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2682" y="2240232"/>
              <a:ext cx="2758444" cy="2428091"/>
            </a:xfrm>
            <a:prstGeom prst="rect">
              <a:avLst/>
            </a:prstGeom>
          </p:spPr>
        </p:pic>
        <p:pic>
          <p:nvPicPr>
            <p:cNvPr id="22" name="Content Placeholder 6" descr="LD-Haack_Series_(Von_Kármán)_Nose_Cone_Render.png">
              <a:extLst>
                <a:ext uri="{FF2B5EF4-FFF2-40B4-BE49-F238E27FC236}">
                  <a16:creationId xmlns:a16="http://schemas.microsoft.com/office/drawing/2014/main" id="{006BFF43-9F4F-D487-9061-5065405D8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64" b="97052" l="5912" r="99098">
                          <a14:foregroundMark x1="69339" y1="30272" x2="69339" y2="30272"/>
                          <a14:foregroundMark x1="62926" y1="22789" x2="62926" y2="22789"/>
                          <a14:foregroundMark x1="57315" y1="26417" x2="57315" y2="26417"/>
                          <a14:foregroundMark x1="50802" y1="34240" x2="50802" y2="34240"/>
                          <a14:foregroundMark x1="54609" y1="29932" x2="54609" y2="29932"/>
                          <a14:foregroundMark x1="65731" y1="21882" x2="65731" y2="21882"/>
                          <a14:foregroundMark x1="35772" y1="49433" x2="35772" y2="49433"/>
                          <a14:foregroundMark x1="32164" y1="53855" x2="32164" y2="53855"/>
                          <a14:foregroundMark x1="29860" y1="57256" x2="29860" y2="57256"/>
                          <a14:foregroundMark x1="27655" y1="59864" x2="27655" y2="59864"/>
                          <a14:foregroundMark x1="26854" y1="61565" x2="26854" y2="61565"/>
                          <a14:foregroundMark x1="66232" y1="32766" x2="66232" y2="32766"/>
                          <a14:foregroundMark x1="72445" y1="26757" x2="72445" y2="26757"/>
                          <a14:foregroundMark x1="67234" y1="19615" x2="67234" y2="19615"/>
                          <a14:backgroundMark x1="60220" y1="25624" x2="60220" y2="256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" r="72"/>
            <a:stretch/>
          </p:blipFill>
          <p:spPr>
            <a:xfrm>
              <a:off x="9526719" y="49045"/>
              <a:ext cx="2743490" cy="242809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8F148B-DEFF-67EE-1B63-48D137C54FF3}"/>
                </a:ext>
              </a:extLst>
            </p:cNvPr>
            <p:cNvSpPr txBox="1"/>
            <p:nvPr/>
          </p:nvSpPr>
          <p:spPr>
            <a:xfrm>
              <a:off x="10876526" y="1817588"/>
              <a:ext cx="795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+mj-lt"/>
                </a:rPr>
                <a:t>C=0</a:t>
              </a:r>
              <a:endParaRPr lang="en-US" dirty="0">
                <a:latin typeface="+mj-lt"/>
              </a:endParaRPr>
            </a:p>
          </p:txBody>
        </p:sp>
        <p:graphicFrame>
          <p:nvGraphicFramePr>
            <p:cNvPr id="26" name="Content Placeholder 6">
              <a:extLst>
                <a:ext uri="{FF2B5EF4-FFF2-40B4-BE49-F238E27FC236}">
                  <a16:creationId xmlns:a16="http://schemas.microsoft.com/office/drawing/2014/main" id="{06DAF407-6F68-F53A-A0C4-3FC16DFA699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3028795"/>
                </p:ext>
              </p:extLst>
            </p:nvPr>
          </p:nvGraphicFramePr>
          <p:xfrm>
            <a:off x="6879699" y="2693445"/>
            <a:ext cx="2632983" cy="1150376"/>
          </p:xfrm>
          <a:graphic>
            <a:graphicData uri="http://schemas.openxmlformats.org/drawingml/2006/table">
              <a:tbl>
                <a:tblPr firstRow="1" bandRow="1">
                  <a:tableStyleId>{073A0DAA-6AF3-43AB-8588-CEC1D06C72B9}</a:tableStyleId>
                </a:tblPr>
                <a:tblGrid>
                  <a:gridCol w="177488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85810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287594">
                  <a:tc>
                    <a:txBody>
                      <a:bodyPr/>
                      <a:lstStyle/>
                      <a:p>
                        <a:r>
                          <a:rPr lang="en-US" sz="1050" b="0" dirty="0" err="1">
                            <a:latin typeface="+mj-lt"/>
                          </a:rPr>
                          <a:t>Haack</a:t>
                        </a:r>
                        <a:r>
                          <a:rPr lang="en-US" sz="1050" b="0" dirty="0">
                            <a:latin typeface="+mj-lt"/>
                          </a:rPr>
                          <a:t> Series Type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US" sz="1050" b="0" dirty="0">
                            <a:latin typeface="+mj-lt"/>
                          </a:rPr>
                          <a:t>C Value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87594">
                  <a:tc>
                    <a:txBody>
                      <a:bodyPr/>
                      <a:lstStyle/>
                      <a:p>
                        <a:r>
                          <a:rPr lang="en-US" sz="1050" b="0" dirty="0">
                            <a:latin typeface="+mj-lt"/>
                          </a:rPr>
                          <a:t>LV-</a:t>
                        </a:r>
                        <a:r>
                          <a:rPr lang="en-US" sz="1050" b="0" baseline="0" dirty="0">
                            <a:latin typeface="+mj-lt"/>
                          </a:rPr>
                          <a:t> </a:t>
                        </a:r>
                        <a:r>
                          <a:rPr lang="en-US" sz="1050" b="0" baseline="0" dirty="0" err="1">
                            <a:latin typeface="+mj-lt"/>
                          </a:rPr>
                          <a:t>Haack</a:t>
                        </a:r>
                        <a:endParaRPr lang="en-US" sz="1050" b="0" dirty="0">
                          <a:latin typeface="+mj-lt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050" b="0" dirty="0">
                            <a:latin typeface="+mj-lt"/>
                          </a:rPr>
                          <a:t>1/3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87594">
                  <a:tc>
                    <a:txBody>
                      <a:bodyPr/>
                      <a:lstStyle/>
                      <a:p>
                        <a:r>
                          <a:rPr lang="en-US" sz="1050" b="0" dirty="0">
                            <a:latin typeface="+mj-lt"/>
                          </a:rPr>
                          <a:t>LD </a:t>
                        </a:r>
                        <a:r>
                          <a:rPr lang="en-US" sz="1050" b="0" dirty="0" err="1">
                            <a:latin typeface="+mj-lt"/>
                          </a:rPr>
                          <a:t>Haack</a:t>
                        </a:r>
                        <a:r>
                          <a:rPr lang="en-US" sz="1050" b="0" dirty="0">
                            <a:latin typeface="+mj-lt"/>
                          </a:rPr>
                          <a:t> (Von Karman)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US" sz="1050" b="0" dirty="0">
                            <a:latin typeface="+mj-lt"/>
                          </a:rPr>
                          <a:t>0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287594">
                  <a:tc>
                    <a:txBody>
                      <a:bodyPr/>
                      <a:lstStyle/>
                      <a:p>
                        <a:r>
                          <a:rPr lang="en-US" sz="1050" b="0" dirty="0">
                            <a:latin typeface="+mj-lt"/>
                          </a:rPr>
                          <a:t>Tangent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US" sz="1050" b="0" dirty="0">
                            <a:latin typeface="+mj-lt"/>
                          </a:rPr>
                          <a:t>2/3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A98744-7501-D7AE-694B-377A98F247A7}"/>
                </a:ext>
              </a:extLst>
            </p:cNvPr>
            <p:cNvSpPr txBox="1"/>
            <p:nvPr/>
          </p:nvSpPr>
          <p:spPr>
            <a:xfrm>
              <a:off x="10876526" y="3867222"/>
              <a:ext cx="795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+mj-lt"/>
                </a:rPr>
                <a:t>C=1/3</a:t>
              </a:r>
              <a:endParaRPr lang="en-US" dirty="0">
                <a:latin typeface="+mj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B05A8B-7048-5E92-6692-61E8B8B8A450}"/>
                </a:ext>
              </a:extLst>
            </p:cNvPr>
            <p:cNvSpPr/>
            <p:nvPr/>
          </p:nvSpPr>
          <p:spPr>
            <a:xfrm>
              <a:off x="6189537" y="60684"/>
              <a:ext cx="5891645" cy="4440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1563B16-C9E0-D565-0A4B-752486D3F2F1}"/>
              </a:ext>
            </a:extLst>
          </p:cNvPr>
          <p:cNvGrpSpPr/>
          <p:nvPr/>
        </p:nvGrpSpPr>
        <p:grpSpPr>
          <a:xfrm>
            <a:off x="81309" y="4340266"/>
            <a:ext cx="6014691" cy="2428092"/>
            <a:chOff x="81309" y="4340266"/>
            <a:chExt cx="6014691" cy="2428092"/>
          </a:xfrm>
        </p:grpSpPr>
        <p:pic>
          <p:nvPicPr>
            <p:cNvPr id="29" name="Content Placeholder 5" descr="Nose_cone_bi-conic.png">
              <a:extLst>
                <a:ext uri="{FF2B5EF4-FFF2-40B4-BE49-F238E27FC236}">
                  <a16:creationId xmlns:a16="http://schemas.microsoft.com/office/drawing/2014/main" id="{C02F77EC-66D9-05F0-383F-E2CE8F4B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917" b="-18917"/>
            <a:stretch>
              <a:fillRect/>
            </a:stretch>
          </p:blipFill>
          <p:spPr>
            <a:xfrm>
              <a:off x="122584" y="4808957"/>
              <a:ext cx="3075166" cy="1691223"/>
            </a:xfrm>
            <a:prstGeom prst="rect">
              <a:avLst/>
            </a:prstGeom>
          </p:spPr>
        </p:pic>
        <p:pic>
          <p:nvPicPr>
            <p:cNvPr id="30" name="Picture 29" descr="Bi-Conic_Nose_Cone_Render.png">
              <a:extLst>
                <a:ext uri="{FF2B5EF4-FFF2-40B4-BE49-F238E27FC236}">
                  <a16:creationId xmlns:a16="http://schemas.microsoft.com/office/drawing/2014/main" id="{078B1D58-E31E-E807-D4B8-F5459C4E4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45446" y1="81066" x2="45446" y2="81066"/>
                          <a14:foregroundMark x1="73861" y1="75170" x2="73861" y2="75170"/>
                          <a14:foregroundMark x1="77327" y1="55102" x2="77327" y2="55102"/>
                          <a14:foregroundMark x1="74950" y1="76417" x2="74950" y2="76417"/>
                          <a14:foregroundMark x1="77525" y1="76757" x2="77525" y2="76757"/>
                          <a14:foregroundMark x1="35644" y1="50227" x2="35644" y2="502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532" y="4340266"/>
              <a:ext cx="2780468" cy="2428092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F83D16E-66EF-9F55-A83D-BDDFB98B2FB9}"/>
                </a:ext>
              </a:extLst>
            </p:cNvPr>
            <p:cNvSpPr/>
            <p:nvPr/>
          </p:nvSpPr>
          <p:spPr>
            <a:xfrm>
              <a:off x="81309" y="4641572"/>
              <a:ext cx="5891645" cy="20891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dirty="0"/>
                <a:t>              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18CB1A9-4E0B-797B-B04F-E0A2B0C0DF6B}"/>
                </a:ext>
              </a:extLst>
            </p:cNvPr>
            <p:cNvSpPr txBox="1"/>
            <p:nvPr/>
          </p:nvSpPr>
          <p:spPr>
            <a:xfrm>
              <a:off x="420758" y="4667603"/>
              <a:ext cx="2758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Bi-Conic</a:t>
              </a:r>
              <a:endParaRPr lang="en-GR" dirty="0">
                <a:latin typeface="+mj-lt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B24B70B-7A5B-8558-B077-23DAAC94CC3D}"/>
              </a:ext>
            </a:extLst>
          </p:cNvPr>
          <p:cNvGrpSpPr/>
          <p:nvPr/>
        </p:nvGrpSpPr>
        <p:grpSpPr>
          <a:xfrm>
            <a:off x="6196151" y="4296923"/>
            <a:ext cx="6054114" cy="2433777"/>
            <a:chOff x="6196151" y="4296923"/>
            <a:chExt cx="6054114" cy="2433777"/>
          </a:xfrm>
        </p:grpSpPr>
        <p:pic>
          <p:nvPicPr>
            <p:cNvPr id="21" name="Content Placeholder 9" descr="518px-Spherically_blunted_cone_geometry.svg.png">
              <a:extLst>
                <a:ext uri="{FF2B5EF4-FFF2-40B4-BE49-F238E27FC236}">
                  <a16:creationId xmlns:a16="http://schemas.microsoft.com/office/drawing/2014/main" id="{51FB224A-941A-1075-4DF8-DABE8FC6B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8" r="-548"/>
            <a:stretch>
              <a:fillRect/>
            </a:stretch>
          </p:blipFill>
          <p:spPr>
            <a:xfrm>
              <a:off x="6393393" y="4825525"/>
              <a:ext cx="2825040" cy="1553663"/>
            </a:xfrm>
            <a:prstGeom prst="rect">
              <a:avLst/>
            </a:prstGeom>
          </p:spPr>
        </p:pic>
        <p:pic>
          <p:nvPicPr>
            <p:cNvPr id="20" name="Picture 19" descr="Spherically_Blunted_Conic_Nose_Cone_Render.png">
              <a:extLst>
                <a:ext uri="{FF2B5EF4-FFF2-40B4-BE49-F238E27FC236}">
                  <a16:creationId xmlns:a16="http://schemas.microsoft.com/office/drawing/2014/main" id="{D8D725A8-5F3A-7E93-8FB9-B47495A01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977" b="96712" l="2595" r="89920">
                          <a14:foregroundMark x1="71257" y1="29365" x2="71257" y2="29365"/>
                          <a14:foregroundMark x1="56487" y1="29025" x2="56487" y2="29025"/>
                          <a14:foregroundMark x1="60778" y1="33447" x2="60778" y2="33447"/>
                          <a14:foregroundMark x1="49002" y1="78231" x2="49002" y2="78231"/>
                          <a14:foregroundMark x1="42415" y1="87415" x2="42415" y2="87415"/>
                          <a14:foregroundMark x1="33134" y1="87982" x2="33134" y2="87982"/>
                          <a14:foregroundMark x1="33433" y1="83107" x2="33433" y2="83107"/>
                          <a14:foregroundMark x1="39820" y1="83333" x2="39820" y2="83333"/>
                          <a14:foregroundMark x1="41717" y1="79705" x2="41717" y2="79705"/>
                          <a14:foregroundMark x1="42216" y1="85034" x2="42216" y2="85034"/>
                          <a14:foregroundMark x1="49202" y1="80385" x2="49202" y2="80385"/>
                          <a14:foregroundMark x1="56287" y1="77778" x2="56287" y2="77778"/>
                          <a14:foregroundMark x1="62275" y1="74376" x2="62275" y2="74376"/>
                          <a14:foregroundMark x1="69361" y1="68254" x2="69361" y2="68254"/>
                          <a14:backgroundMark x1="31238" y1="80839" x2="31238" y2="80839"/>
                          <a14:backgroundMark x1="65569" y1="31746" x2="65569" y2="31746"/>
                          <a14:backgroundMark x1="45010" y1="80159" x2="45010" y2="80159"/>
                          <a14:backgroundMark x1="45010" y1="80159" x2="45010" y2="801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787" y="4296923"/>
              <a:ext cx="2747478" cy="241843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F07BE3-3135-C39A-2824-A44AD317E737}"/>
                </a:ext>
              </a:extLst>
            </p:cNvPr>
            <p:cNvSpPr/>
            <p:nvPr/>
          </p:nvSpPr>
          <p:spPr>
            <a:xfrm>
              <a:off x="6196151" y="4641573"/>
              <a:ext cx="5891645" cy="20891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dirty="0"/>
                <a:t>              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73C0521-00C8-4DA0-F9EC-5C2BF58D5E34}"/>
                </a:ext>
              </a:extLst>
            </p:cNvPr>
            <p:cNvSpPr txBox="1"/>
            <p:nvPr/>
          </p:nvSpPr>
          <p:spPr>
            <a:xfrm>
              <a:off x="6312322" y="4667603"/>
              <a:ext cx="256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Spherically blunted conic</a:t>
              </a:r>
              <a:endParaRPr lang="en-GR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23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lectronics | Free Full-Text | Novel Aiming Method for Spin-Stabilized  Projectiles with a Course Correction Fuze Actuated by Fixed Canards">
            <a:extLst>
              <a:ext uri="{FF2B5EF4-FFF2-40B4-BE49-F238E27FC236}">
                <a16:creationId xmlns:a16="http://schemas.microsoft.com/office/drawing/2014/main" id="{BDDC9F23-5FCF-98E1-FBF6-33DD6F66B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03" y="866800"/>
            <a:ext cx="8417795" cy="453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F67288-6CAB-630C-2380-24389A81C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II</a:t>
            </a:r>
            <a:endParaRPr lang="en-G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6FFA9-AF09-A2B7-0A99-A6CED88F5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  <a:latin typeface="+mj-lt"/>
              </a:rPr>
              <a:t>Πτητική ευστάθεια</a:t>
            </a:r>
            <a:endParaRPr lang="en-GR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901A63-2921-846D-A69F-355273762504}"/>
              </a:ext>
            </a:extLst>
          </p:cNvPr>
          <p:cNvSpPr txBox="1"/>
          <p:nvPr/>
        </p:nvSpPr>
        <p:spPr>
          <a:xfrm>
            <a:off x="10844213" y="-728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993386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cintosh HD:Users:menight:Downloads:arrow_bow_PNG37.pn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3" b="89831" l="8306" r="934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7937" b="-27937"/>
          <a:stretch/>
        </p:blipFill>
        <p:spPr bwMode="auto">
          <a:xfrm>
            <a:off x="-171450" y="-101203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Πτητική ευστάθεια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5F3EA9-4649-2CB3-2B14-87D0DECD742B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5150" name="Picture 30" descr="28 Weird External Ballistic Effects Explained With Pictures">
            <a:extLst>
              <a:ext uri="{FF2B5EF4-FFF2-40B4-BE49-F238E27FC236}">
                <a16:creationId xmlns:a16="http://schemas.microsoft.com/office/drawing/2014/main" id="{213881D3-B1C5-0407-84C0-CB8BAEB9F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" y="2458244"/>
            <a:ext cx="9229725" cy="38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428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>
            <a:extLst>
              <a:ext uri="{FF2B5EF4-FFF2-40B4-BE49-F238E27FC236}">
                <a16:creationId xmlns:a16="http://schemas.microsoft.com/office/drawing/2014/main" id="{3B4D6B09-305A-1A8E-85B8-DBDB9CBB6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9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237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BCCEE1-BCBD-A85E-D643-72CE2D30CB5E}"/>
              </a:ext>
            </a:extLst>
          </p:cNvPr>
          <p:cNvCxnSpPr>
            <a:cxnSpLocks/>
          </p:cNvCxnSpPr>
          <p:nvPr/>
        </p:nvCxnSpPr>
        <p:spPr>
          <a:xfrm flipV="1">
            <a:off x="1777680" y="1119181"/>
            <a:ext cx="5913901" cy="5458351"/>
          </a:xfrm>
          <a:prstGeom prst="straightConnector1">
            <a:avLst/>
          </a:prstGeom>
          <a:ln w="25400">
            <a:solidFill>
              <a:srgbClr val="13D22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A484BC36-BC9C-B47E-ADEE-BF9073F9F349}"/>
              </a:ext>
            </a:extLst>
          </p:cNvPr>
          <p:cNvSpPr/>
          <p:nvPr/>
        </p:nvSpPr>
        <p:spPr>
          <a:xfrm>
            <a:off x="2293034" y="2278966"/>
            <a:ext cx="7132320" cy="4346917"/>
          </a:xfrm>
          <a:custGeom>
            <a:avLst/>
            <a:gdLst>
              <a:gd name="connsiteX0" fmla="*/ 0 w 7132320"/>
              <a:gd name="connsiteY0" fmla="*/ 4346917 h 4346917"/>
              <a:gd name="connsiteX1" fmla="*/ 2827606 w 7132320"/>
              <a:gd name="connsiteY1" fmla="*/ 1519311 h 4346917"/>
              <a:gd name="connsiteX2" fmla="*/ 7132320 w 7132320"/>
              <a:gd name="connsiteY2" fmla="*/ 0 h 434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2320" h="4346917">
                <a:moveTo>
                  <a:pt x="0" y="4346917"/>
                </a:moveTo>
                <a:cubicBezTo>
                  <a:pt x="819443" y="3295357"/>
                  <a:pt x="1638886" y="2243797"/>
                  <a:pt x="2827606" y="1519311"/>
                </a:cubicBezTo>
                <a:cubicBezTo>
                  <a:pt x="4016326" y="794825"/>
                  <a:pt x="5574323" y="397412"/>
                  <a:pt x="7132320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Αεροδυναμική αντίσταση</a:t>
            </a:r>
            <a:r>
              <a:rPr lang="en-US" dirty="0"/>
              <a:t> -</a:t>
            </a:r>
            <a:r>
              <a:rPr lang="el-GR" dirty="0"/>
              <a:t> </a:t>
            </a:r>
            <a:r>
              <a:rPr lang="en-US" dirty="0"/>
              <a:t>Drag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831050-A42B-7AD1-20FF-D62D9B062D54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547E0C-E332-F1C6-2CEA-71D9DC23D203}"/>
              </a:ext>
            </a:extLst>
          </p:cNvPr>
          <p:cNvCxnSpPr>
            <a:cxnSpLocks/>
          </p:cNvCxnSpPr>
          <p:nvPr/>
        </p:nvCxnSpPr>
        <p:spPr>
          <a:xfrm flipV="1">
            <a:off x="4006451" y="1271588"/>
            <a:ext cx="4823224" cy="3180836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015420-F2C7-25C6-3E05-E1FA34AD8B41}"/>
              </a:ext>
            </a:extLst>
          </p:cNvPr>
          <p:cNvSpPr txBox="1"/>
          <p:nvPr/>
        </p:nvSpPr>
        <p:spPr>
          <a:xfrm>
            <a:off x="8716894" y="3519407"/>
            <a:ext cx="6664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y</a:t>
            </a:r>
            <a:endParaRPr lang="en-GR" sz="2400" baseline="-250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642EEB-518E-1945-DD52-5A50D123EE61}"/>
              </a:ext>
            </a:extLst>
          </p:cNvPr>
          <p:cNvSpPr txBox="1"/>
          <p:nvPr/>
        </p:nvSpPr>
        <p:spPr>
          <a:xfrm>
            <a:off x="4145394" y="1441698"/>
            <a:ext cx="6664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z</a:t>
            </a:r>
            <a:endParaRPr lang="en-GR" sz="2400" dirty="0">
              <a:latin typeface="+mj-l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376C96-77DE-0574-D3B6-97A1256643C8}"/>
              </a:ext>
            </a:extLst>
          </p:cNvPr>
          <p:cNvCxnSpPr>
            <a:cxnSpLocks/>
          </p:cNvCxnSpPr>
          <p:nvPr/>
        </p:nvCxnSpPr>
        <p:spPr>
          <a:xfrm flipV="1">
            <a:off x="4364556" y="1914621"/>
            <a:ext cx="0" cy="22046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411449-A225-E641-045F-0E837C2CC5DD}"/>
              </a:ext>
            </a:extLst>
          </p:cNvPr>
          <p:cNvCxnSpPr>
            <a:cxnSpLocks/>
          </p:cNvCxnSpPr>
          <p:nvPr/>
        </p:nvCxnSpPr>
        <p:spPr>
          <a:xfrm>
            <a:off x="4364556" y="4066570"/>
            <a:ext cx="45794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49DAD42-F3D3-44DF-93EC-B21633534776}"/>
              </a:ext>
            </a:extLst>
          </p:cNvPr>
          <p:cNvSpPr txBox="1"/>
          <p:nvPr/>
        </p:nvSpPr>
        <p:spPr>
          <a:xfrm>
            <a:off x="5965173" y="1186384"/>
            <a:ext cx="132965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01FD47"/>
                </a:solidFill>
                <a:latin typeface="+mj-lt"/>
              </a:rPr>
              <a:t>spin axis</a:t>
            </a:r>
            <a:endParaRPr lang="en-GR" sz="2400" baseline="-25000" dirty="0">
              <a:solidFill>
                <a:srgbClr val="01FD47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F0D2C0-8FE3-460D-71C0-EEA434A2891F}"/>
              </a:ext>
            </a:extLst>
          </p:cNvPr>
          <p:cNvSpPr txBox="1"/>
          <p:nvPr/>
        </p:nvSpPr>
        <p:spPr>
          <a:xfrm>
            <a:off x="8716893" y="1186385"/>
            <a:ext cx="6664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x</a:t>
            </a:r>
            <a:endParaRPr lang="en-GR" sz="2400" baseline="-25000" dirty="0">
              <a:latin typeface="+mj-lt"/>
            </a:endParaRPr>
          </a:p>
        </p:txBody>
      </p:sp>
      <p:pic>
        <p:nvPicPr>
          <p:cNvPr id="10" name="Picture 9" descr="il_570xN.1122842123_hoyy.jpg">
            <a:extLst>
              <a:ext uri="{FF2B5EF4-FFF2-40B4-BE49-F238E27FC236}">
                <a16:creationId xmlns:a16="http://schemas.microsoft.com/office/drawing/2014/main" id="{566EA876-7F94-4CF6-8A01-97E7FE980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6" b="96262" l="1930" r="987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4399" flipH="1">
            <a:off x="3374698" y="2884185"/>
            <a:ext cx="2721302" cy="22082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95B6D7-8766-DE73-1F96-A342F970FB3E}"/>
              </a:ext>
            </a:extLst>
          </p:cNvPr>
          <p:cNvSpPr txBox="1"/>
          <p:nvPr/>
        </p:nvSpPr>
        <p:spPr>
          <a:xfrm>
            <a:off x="5493418" y="5824022"/>
            <a:ext cx="2198163" cy="52322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perspectiveHeroicExtremeLeftFacing"/>
              <a:lightRig rig="threePt" dir="t"/>
            </a:scene3d>
            <a:sp3d/>
          </a:bodyPr>
          <a:lstStyle/>
          <a:p>
            <a:pPr algn="ctr"/>
            <a:r>
              <a:rPr lang="el-GR" sz="2800" dirty="0">
                <a:solidFill>
                  <a:srgbClr val="FF0000"/>
                </a:solidFill>
                <a:latin typeface="+mj-lt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ir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resistance</a:t>
            </a:r>
            <a:endParaRPr lang="en-GR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4933BD7E-2BB6-A23A-7ABD-05AFEBCD5F44}"/>
              </a:ext>
            </a:extLst>
          </p:cNvPr>
          <p:cNvSpPr/>
          <p:nvPr/>
        </p:nvSpPr>
        <p:spPr>
          <a:xfrm rot="10800000">
            <a:off x="6592501" y="4307524"/>
            <a:ext cx="548640" cy="143129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79868D-C37C-545F-2B0E-5810AFCE1E9A}"/>
              </a:ext>
            </a:extLst>
          </p:cNvPr>
          <p:cNvSpPr txBox="1"/>
          <p:nvPr/>
        </p:nvSpPr>
        <p:spPr>
          <a:xfrm>
            <a:off x="7541909" y="2727598"/>
            <a:ext cx="158560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tr</a:t>
            </a:r>
            <a:r>
              <a:rPr lang="el-GR" sz="2400" dirty="0" err="1">
                <a:solidFill>
                  <a:srgbClr val="FF0000"/>
                </a:solidFill>
                <a:latin typeface="+mj-lt"/>
              </a:rPr>
              <a:t>aje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ctory</a:t>
            </a:r>
            <a:endParaRPr lang="en-GR" sz="2400" baseline="-25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908C5-9D0B-3178-03AA-95B58270D78E}"/>
              </a:ext>
            </a:extLst>
          </p:cNvPr>
          <p:cNvSpPr txBox="1"/>
          <p:nvPr/>
        </p:nvSpPr>
        <p:spPr>
          <a:xfrm>
            <a:off x="7696161" y="1753994"/>
            <a:ext cx="158560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+mj-lt"/>
              </a:rPr>
              <a:t>tangent</a:t>
            </a:r>
            <a:endParaRPr lang="en-GR" sz="2400" baseline="-250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1710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0681" cy="1325563"/>
          </a:xfrm>
        </p:spPr>
        <p:txBody>
          <a:bodyPr>
            <a:normAutofit/>
          </a:bodyPr>
          <a:lstStyle/>
          <a:p>
            <a:r>
              <a:rPr lang="en-GR" dirty="0"/>
              <a:t>Precession - </a:t>
            </a:r>
            <a:r>
              <a:rPr lang="el-GR" dirty="0"/>
              <a:t>Μετάπτωση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831050-A42B-7AD1-20FF-D62D9B062D54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547E0C-E332-F1C6-2CEA-71D9DC23D203}"/>
              </a:ext>
            </a:extLst>
          </p:cNvPr>
          <p:cNvCxnSpPr>
            <a:cxnSpLocks/>
          </p:cNvCxnSpPr>
          <p:nvPr/>
        </p:nvCxnSpPr>
        <p:spPr>
          <a:xfrm flipV="1">
            <a:off x="154983" y="1271588"/>
            <a:ext cx="8674692" cy="53926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015420-F2C7-25C6-3E05-E1FA34AD8B41}"/>
              </a:ext>
            </a:extLst>
          </p:cNvPr>
          <p:cNvSpPr txBox="1"/>
          <p:nvPr/>
        </p:nvSpPr>
        <p:spPr>
          <a:xfrm>
            <a:off x="8716894" y="3519407"/>
            <a:ext cx="6664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y</a:t>
            </a:r>
            <a:endParaRPr lang="en-GR" sz="2400" baseline="-250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642EEB-518E-1945-DD52-5A50D123EE61}"/>
              </a:ext>
            </a:extLst>
          </p:cNvPr>
          <p:cNvSpPr txBox="1"/>
          <p:nvPr/>
        </p:nvSpPr>
        <p:spPr>
          <a:xfrm>
            <a:off x="4145394" y="1441698"/>
            <a:ext cx="6664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z</a:t>
            </a:r>
            <a:endParaRPr lang="en-GR" sz="24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CB7DBF-6BD2-F200-1F75-7C64A45397D7}"/>
              </a:ext>
            </a:extLst>
          </p:cNvPr>
          <p:cNvSpPr txBox="1"/>
          <p:nvPr/>
        </p:nvSpPr>
        <p:spPr>
          <a:xfrm>
            <a:off x="5493418" y="5824022"/>
            <a:ext cx="2198163" cy="52322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perspectiveHeroicExtremeLeftFacing"/>
              <a:lightRig rig="threePt" dir="t"/>
            </a:scene3d>
            <a:sp3d/>
          </a:bodyPr>
          <a:lstStyle/>
          <a:p>
            <a:pPr algn="ctr"/>
            <a:r>
              <a:rPr lang="el-GR" sz="2800" dirty="0">
                <a:solidFill>
                  <a:srgbClr val="FF0000"/>
                </a:solidFill>
                <a:latin typeface="+mj-lt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ir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resistance</a:t>
            </a:r>
            <a:endParaRPr lang="en-GR" sz="28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376C96-77DE-0574-D3B6-97A1256643C8}"/>
              </a:ext>
            </a:extLst>
          </p:cNvPr>
          <p:cNvCxnSpPr>
            <a:cxnSpLocks/>
          </p:cNvCxnSpPr>
          <p:nvPr/>
        </p:nvCxnSpPr>
        <p:spPr>
          <a:xfrm flipV="1">
            <a:off x="4364556" y="1914621"/>
            <a:ext cx="0" cy="22046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411449-A225-E641-045F-0E837C2CC5DD}"/>
              </a:ext>
            </a:extLst>
          </p:cNvPr>
          <p:cNvCxnSpPr>
            <a:cxnSpLocks/>
          </p:cNvCxnSpPr>
          <p:nvPr/>
        </p:nvCxnSpPr>
        <p:spPr>
          <a:xfrm>
            <a:off x="4364556" y="4066570"/>
            <a:ext cx="45794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8F0D2C0-8FE3-460D-71C0-EEA434A2891F}"/>
              </a:ext>
            </a:extLst>
          </p:cNvPr>
          <p:cNvSpPr txBox="1"/>
          <p:nvPr/>
        </p:nvSpPr>
        <p:spPr>
          <a:xfrm>
            <a:off x="8091082" y="1047328"/>
            <a:ext cx="6664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x</a:t>
            </a:r>
            <a:endParaRPr lang="en-GR" sz="2400" baseline="-25000" dirty="0">
              <a:latin typeface="+mj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B74F15-32C3-C932-4D92-52C19D2FACFE}"/>
              </a:ext>
            </a:extLst>
          </p:cNvPr>
          <p:cNvCxnSpPr>
            <a:cxnSpLocks/>
          </p:cNvCxnSpPr>
          <p:nvPr/>
        </p:nvCxnSpPr>
        <p:spPr>
          <a:xfrm flipV="1">
            <a:off x="402956" y="2593771"/>
            <a:ext cx="10507851" cy="2360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e 23">
            <a:extLst>
              <a:ext uri="{FF2B5EF4-FFF2-40B4-BE49-F238E27FC236}">
                <a16:creationId xmlns:a16="http://schemas.microsoft.com/office/drawing/2014/main" id="{5873B510-AA40-4101-BC5D-B3EEDB76906F}"/>
              </a:ext>
            </a:extLst>
          </p:cNvPr>
          <p:cNvSpPr/>
          <p:nvPr/>
        </p:nvSpPr>
        <p:spPr>
          <a:xfrm>
            <a:off x="-2947230" y="1883840"/>
            <a:ext cx="14623571" cy="4325297"/>
          </a:xfrm>
          <a:prstGeom prst="pie">
            <a:avLst>
              <a:gd name="adj1" fmla="val 19705484"/>
              <a:gd name="adj2" fmla="val 20846230"/>
            </a:avLst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tx1"/>
              </a:solidFill>
            </a:endParaRPr>
          </a:p>
        </p:txBody>
      </p:sp>
      <p:sp>
        <p:nvSpPr>
          <p:cNvPr id="25" name="Pie 24">
            <a:extLst>
              <a:ext uri="{FF2B5EF4-FFF2-40B4-BE49-F238E27FC236}">
                <a16:creationId xmlns:a16="http://schemas.microsoft.com/office/drawing/2014/main" id="{F155E8C0-5CF2-8041-D8FE-BE0DDB8C72BC}"/>
              </a:ext>
            </a:extLst>
          </p:cNvPr>
          <p:cNvSpPr/>
          <p:nvPr/>
        </p:nvSpPr>
        <p:spPr>
          <a:xfrm>
            <a:off x="-3057233" y="1936745"/>
            <a:ext cx="14623571" cy="4325297"/>
          </a:xfrm>
          <a:prstGeom prst="pie">
            <a:avLst>
              <a:gd name="adj1" fmla="val 8866419"/>
              <a:gd name="adj2" fmla="val 10039054"/>
            </a:avLst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tx1"/>
              </a:solidFill>
            </a:endParaRP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BB34A100-AA27-0698-C9DB-0F4417C69E88}"/>
              </a:ext>
            </a:extLst>
          </p:cNvPr>
          <p:cNvSpPr/>
          <p:nvPr/>
        </p:nvSpPr>
        <p:spPr>
          <a:xfrm rot="10800000">
            <a:off x="6592501" y="4307524"/>
            <a:ext cx="548640" cy="143129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DF649B-EF8E-05DD-1334-B0A0D9E9B154}"/>
              </a:ext>
            </a:extLst>
          </p:cNvPr>
          <p:cNvSpPr txBox="1"/>
          <p:nvPr/>
        </p:nvSpPr>
        <p:spPr>
          <a:xfrm rot="20478144">
            <a:off x="263695" y="4677779"/>
            <a:ext cx="3346697" cy="769441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isometricOffAxis1Top"/>
              <a:lightRig rig="threePt" dir="t"/>
            </a:scene3d>
            <a:sp3d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+mj-lt"/>
              </a:rPr>
              <a:t>HORIZONTAL</a:t>
            </a:r>
            <a:endParaRPr lang="en-GR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486F35-2E4D-1478-BE76-23BE3C9FC797}"/>
              </a:ext>
            </a:extLst>
          </p:cNvPr>
          <p:cNvSpPr txBox="1"/>
          <p:nvPr/>
        </p:nvSpPr>
        <p:spPr>
          <a:xfrm rot="20478144">
            <a:off x="5360404" y="2467844"/>
            <a:ext cx="3346697" cy="769441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isometricOffAxis1Top"/>
              <a:lightRig rig="threePt" dir="t"/>
            </a:scene3d>
            <a:sp3d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+mj-lt"/>
              </a:rPr>
              <a:t>PLANE</a:t>
            </a:r>
            <a:endParaRPr lang="en-GR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398AAB62-28E6-B981-7CED-E5F219464E0F}"/>
              </a:ext>
            </a:extLst>
          </p:cNvPr>
          <p:cNvSpPr/>
          <p:nvPr/>
        </p:nvSpPr>
        <p:spPr>
          <a:xfrm rot="568295">
            <a:off x="2592076" y="2018480"/>
            <a:ext cx="9715769" cy="2333022"/>
          </a:xfrm>
          <a:prstGeom prst="arc">
            <a:avLst>
              <a:gd name="adj1" fmla="val 16200000"/>
              <a:gd name="adj2" fmla="val 20428102"/>
            </a:avLst>
          </a:prstGeom>
          <a:ln w="88900">
            <a:solidFill>
              <a:srgbClr val="17701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FB9098-CAA4-AB5B-DDF8-CDC577266D92}"/>
              </a:ext>
            </a:extLst>
          </p:cNvPr>
          <p:cNvSpPr txBox="1"/>
          <p:nvPr/>
        </p:nvSpPr>
        <p:spPr>
          <a:xfrm>
            <a:off x="8343549" y="1072932"/>
            <a:ext cx="2198163" cy="1384995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perspectiveHeroicExtremeLeftFacing"/>
              <a:lightRig rig="threePt" dir="t"/>
            </a:scene3d>
            <a:sp3d/>
          </a:bodyPr>
          <a:lstStyle/>
          <a:p>
            <a:pPr algn="ctr"/>
            <a:r>
              <a:rPr lang="en-US" sz="2800" dirty="0">
                <a:solidFill>
                  <a:srgbClr val="177015"/>
                </a:solidFill>
                <a:latin typeface="+mj-lt"/>
              </a:rPr>
              <a:t>Spin axis moves to the right</a:t>
            </a:r>
            <a:endParaRPr lang="en-GR" sz="2800" dirty="0">
              <a:solidFill>
                <a:srgbClr val="177015"/>
              </a:solidFill>
              <a:latin typeface="+mj-lt"/>
            </a:endParaRPr>
          </a:p>
        </p:txBody>
      </p:sp>
      <p:pic>
        <p:nvPicPr>
          <p:cNvPr id="38" name="Picture 37" descr="il_570xN.1122842123_hoyy.jpg">
            <a:extLst>
              <a:ext uri="{FF2B5EF4-FFF2-40B4-BE49-F238E27FC236}">
                <a16:creationId xmlns:a16="http://schemas.microsoft.com/office/drawing/2014/main" id="{22415D14-DF9D-C874-BEDC-8A8D8EF31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6" b="96262" l="1930" r="987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4399" flipH="1">
            <a:off x="3374698" y="2884185"/>
            <a:ext cx="2721302" cy="22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15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1F7C1-84CE-2C4F-AD83-55438CE1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Precession - </a:t>
            </a:r>
            <a:r>
              <a:rPr lang="el-GR" dirty="0"/>
              <a:t>Μετάπτωση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99B2A-6D66-9542-8808-6BF2D69AF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30333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dirty="0">
                <a:latin typeface="+mj-lt"/>
              </a:rPr>
              <a:t>Γυροσκοπική μετάπτωση (λόγω. ροπής) είναι το φαινόμενο κατά το οποίο ο άξονας ενός περιστρεφόμενου αντικειμένου (π.χ. ενός γυροσκοπίου) περιγράφει έναν κώνο στο διάστημα όταν σε αυτό εφαρμόζεται μια εξωτερική ροπή. </a:t>
            </a:r>
            <a:endParaRPr lang="en-GB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30D761-8DCB-1B73-B037-390FFA8519D6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DEF14A0-44B0-068A-8CA7-EF18D4718F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45325" y="1690688"/>
            <a:ext cx="37305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48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ecession of the equinoxes | Definition, Hipparchus, &amp; Facts | Britannica">
            <a:extLst>
              <a:ext uri="{FF2B5EF4-FFF2-40B4-BE49-F238E27FC236}">
                <a16:creationId xmlns:a16="http://schemas.microsoft.com/office/drawing/2014/main" id="{991309DE-CF01-2C95-B8B2-744EACD6C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" y="1782304"/>
            <a:ext cx="5075695" cy="507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5" descr="Precession_N.gif">
            <a:extLst>
              <a:ext uri="{FF2B5EF4-FFF2-40B4-BE49-F238E27FC236}">
                <a16:creationId xmlns:a16="http://schemas.microsoft.com/office/drawing/2014/main" id="{E34372DF-9A19-684D-B9A3-25D1F88F3E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r="52"/>
          <a:stretch/>
        </p:blipFill>
        <p:spPr>
          <a:xfrm>
            <a:off x="5150022" y="1626895"/>
            <a:ext cx="5194128" cy="51850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B3C0A3-D683-6EF8-F071-9AE5CADF34EC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076F17-0E41-814E-9FF3-B710639042AB}"/>
              </a:ext>
            </a:extLst>
          </p:cNvPr>
          <p:cNvSpPr/>
          <p:nvPr/>
        </p:nvSpPr>
        <p:spPr>
          <a:xfrm>
            <a:off x="5113794" y="1626895"/>
            <a:ext cx="5194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solidFill>
                  <a:schemeClr val="bg1"/>
                </a:solidFill>
                <a:latin typeface="+mj-lt"/>
              </a:rPr>
              <a:t>Η μετάπτωση στη Γη προκαλείται πρωτίστως από τη βαρυτική επίδραση του Ήλιου και της Σελήνης και, σε πολύ μικρότερο βαθμό, από τα λοιπά ουράνια σώματα</a:t>
            </a:r>
            <a:endParaRPr lang="en-GR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BECC68-3DBA-34AE-AB8F-7F95C5500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R" dirty="0"/>
              <a:t>Precession - </a:t>
            </a:r>
            <a:r>
              <a:rPr lang="el-GR" dirty="0"/>
              <a:t>Μετάπτωση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43858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2D5611A-A245-D58D-1C6A-84F29ECDF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71"/>
          <a:stretch/>
        </p:blipFill>
        <p:spPr bwMode="auto">
          <a:xfrm>
            <a:off x="171450" y="-11631"/>
            <a:ext cx="10344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Drift - </a:t>
            </a:r>
            <a:r>
              <a:rPr lang="el-GR" dirty="0"/>
              <a:t>εκτροπή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A29213-F584-CFD9-AD03-1A32130B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1470"/>
            <a:ext cx="2938665" cy="21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53426F-530E-3288-F10F-F403BA26C427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B879AB16-3914-8176-85DD-57C912561B3A}"/>
              </a:ext>
            </a:extLst>
          </p:cNvPr>
          <p:cNvSpPr/>
          <p:nvPr/>
        </p:nvSpPr>
        <p:spPr>
          <a:xfrm>
            <a:off x="1507002" y="1637474"/>
            <a:ext cx="8565467" cy="1830425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5000">
                <a:schemeClr val="accent1">
                  <a:lumMod val="45000"/>
                  <a:lumOff val="55000"/>
                </a:schemeClr>
              </a:gs>
              <a:gs pos="77000">
                <a:schemeClr val="accent1">
                  <a:lumMod val="45000"/>
                  <a:lumOff val="55000"/>
                </a:schemeClr>
              </a:gs>
              <a:gs pos="4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Right">
              <a:rot lat="1080000" lon="198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DA6D5C0C-8D2B-F1BC-836D-BABC9E7E4A24}"/>
              </a:ext>
            </a:extLst>
          </p:cNvPr>
          <p:cNvSpPr/>
          <p:nvPr/>
        </p:nvSpPr>
        <p:spPr>
          <a:xfrm>
            <a:off x="1187675" y="2513918"/>
            <a:ext cx="9135209" cy="1830425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Top">
              <a:rot lat="18075715" lon="18392745" rev="327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2" name="Up-down Arrow 11">
            <a:extLst>
              <a:ext uri="{FF2B5EF4-FFF2-40B4-BE49-F238E27FC236}">
                <a16:creationId xmlns:a16="http://schemas.microsoft.com/office/drawing/2014/main" id="{31B77BF4-1F9C-2E74-C875-33CC0B5A270D}"/>
              </a:ext>
            </a:extLst>
          </p:cNvPr>
          <p:cNvSpPr/>
          <p:nvPr/>
        </p:nvSpPr>
        <p:spPr>
          <a:xfrm>
            <a:off x="8267423" y="2799368"/>
            <a:ext cx="325677" cy="859341"/>
          </a:xfrm>
          <a:prstGeom prst="upDownArrow">
            <a:avLst/>
          </a:prstGeom>
          <a:solidFill>
            <a:srgbClr val="FF0000"/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         </a:t>
            </a:r>
            <a:endParaRPr lang="en-G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730D51-1E54-D441-736D-6044DEFC9FCD}"/>
              </a:ext>
            </a:extLst>
          </p:cNvPr>
          <p:cNvSpPr txBox="1"/>
          <p:nvPr/>
        </p:nvSpPr>
        <p:spPr>
          <a:xfrm>
            <a:off x="838200" y="5615982"/>
            <a:ext cx="8667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>
                <a:latin typeface="+mj-lt"/>
              </a:rPr>
              <a:t>Πως επιδρά η αύξηση της </a:t>
            </a:r>
            <a:r>
              <a:rPr lang="en-US" sz="2800" dirty="0" err="1">
                <a:latin typeface="+mj-lt"/>
              </a:rPr>
              <a:t>R</a:t>
            </a:r>
            <a:r>
              <a:rPr lang="en-US" sz="2800" baseline="-25000" dirty="0" err="1">
                <a:latin typeface="+mj-lt"/>
              </a:rPr>
              <a:t>firing</a:t>
            </a:r>
            <a:r>
              <a:rPr lang="en-US" sz="2800" dirty="0">
                <a:latin typeface="+mj-lt"/>
              </a:rPr>
              <a:t> </a:t>
            </a:r>
            <a:r>
              <a:rPr lang="el-GR" sz="2800" dirty="0">
                <a:latin typeface="+mj-lt"/>
              </a:rPr>
              <a:t>στην τιμή της εκτροπής</a:t>
            </a:r>
            <a:r>
              <a:rPr lang="en-US" sz="2800" dirty="0">
                <a:latin typeface="+mj-lt"/>
              </a:rPr>
              <a:t>;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BD692-9AA3-EC82-D460-CC1BDD24DBF3}"/>
              </a:ext>
            </a:extLst>
          </p:cNvPr>
          <p:cNvGrpSpPr/>
          <p:nvPr/>
        </p:nvGrpSpPr>
        <p:grpSpPr>
          <a:xfrm>
            <a:off x="9805339" y="2042944"/>
            <a:ext cx="615553" cy="1535772"/>
            <a:chOff x="9805339" y="2042944"/>
            <a:chExt cx="615553" cy="1535772"/>
          </a:xfrm>
        </p:grpSpPr>
        <p:sp>
          <p:nvSpPr>
            <p:cNvPr id="18" name="Up-down Arrow 17">
              <a:extLst>
                <a:ext uri="{FF2B5EF4-FFF2-40B4-BE49-F238E27FC236}">
                  <a16:creationId xmlns:a16="http://schemas.microsoft.com/office/drawing/2014/main" id="{D552757C-E25A-55F6-A4AB-9C083B0D2005}"/>
                </a:ext>
              </a:extLst>
            </p:cNvPr>
            <p:cNvSpPr/>
            <p:nvPr/>
          </p:nvSpPr>
          <p:spPr>
            <a:xfrm>
              <a:off x="9920264" y="2329728"/>
              <a:ext cx="325677" cy="1248988"/>
            </a:xfrm>
            <a:prstGeom prst="upDownArrow">
              <a:avLst/>
            </a:prstGeom>
            <a:solidFill>
              <a:schemeClr val="accent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         </a:t>
              </a:r>
              <a:endParaRPr lang="en-GR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E40F24-A883-3AAF-204D-27EB4BAFEC7E}"/>
                </a:ext>
              </a:extLst>
            </p:cNvPr>
            <p:cNvSpPr txBox="1"/>
            <p:nvPr/>
          </p:nvSpPr>
          <p:spPr>
            <a:xfrm>
              <a:off x="9805339" y="2042944"/>
              <a:ext cx="615553" cy="1048913"/>
            </a:xfrm>
            <a:prstGeom prst="rect">
              <a:avLst/>
            </a:prstGeom>
            <a:noFill/>
            <a:scene3d>
              <a:camera prst="isometricTopUp"/>
              <a:lightRig rig="threePt" dir="t"/>
            </a:scene3d>
          </p:spPr>
          <p:txBody>
            <a:bodyPr vert="vert" wrap="square" rtlCol="0" anchor="ctr">
              <a:spAutoFit/>
            </a:bodyPr>
            <a:lstStyle/>
            <a:p>
              <a:pPr algn="ctr"/>
              <a:r>
                <a:rPr lang="en-GB" sz="2800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D</a:t>
              </a:r>
              <a:r>
                <a:rPr lang="en-GR" sz="2800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rift</a:t>
              </a:r>
              <a:r>
                <a:rPr lang="el-GR" sz="2800" baseline="-25000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2</a:t>
              </a:r>
              <a:endParaRPr lang="en-GR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4A5C7B90-7930-E66E-2D71-1734EE814B9A}"/>
              </a:ext>
            </a:extLst>
          </p:cNvPr>
          <p:cNvSpPr/>
          <p:nvPr/>
        </p:nvSpPr>
        <p:spPr>
          <a:xfrm>
            <a:off x="2091847" y="2308407"/>
            <a:ext cx="8001888" cy="1737503"/>
          </a:xfrm>
          <a:custGeom>
            <a:avLst/>
            <a:gdLst>
              <a:gd name="connsiteX0" fmla="*/ 0 w 7753611"/>
              <a:gd name="connsiteY0" fmla="*/ 2104473 h 2104473"/>
              <a:gd name="connsiteX1" fmla="*/ 5260931 w 7753611"/>
              <a:gd name="connsiteY1" fmla="*/ 25153 h 2104473"/>
              <a:gd name="connsiteX2" fmla="*/ 7753611 w 7753611"/>
              <a:gd name="connsiteY2" fmla="*/ 1139969 h 210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3611" h="2104473">
                <a:moveTo>
                  <a:pt x="0" y="2104473"/>
                </a:moveTo>
                <a:cubicBezTo>
                  <a:pt x="1984331" y="1145188"/>
                  <a:pt x="3968662" y="185904"/>
                  <a:pt x="5260931" y="25153"/>
                </a:cubicBezTo>
                <a:cubicBezTo>
                  <a:pt x="6553200" y="-135598"/>
                  <a:pt x="7153405" y="502185"/>
                  <a:pt x="7753611" y="1139969"/>
                </a:cubicBezTo>
              </a:path>
            </a:pathLst>
          </a:custGeom>
          <a:noFill/>
          <a:ln w="25400">
            <a:solidFill>
              <a:schemeClr val="accent4"/>
            </a:solidFill>
            <a:prstDash val="solid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5236CB33-3B59-4DB6-8264-BF6B17D1980D}"/>
              </a:ext>
            </a:extLst>
          </p:cNvPr>
          <p:cNvSpPr/>
          <p:nvPr/>
        </p:nvSpPr>
        <p:spPr>
          <a:xfrm>
            <a:off x="2279737" y="3362994"/>
            <a:ext cx="6050071" cy="682913"/>
          </a:xfrm>
          <a:custGeom>
            <a:avLst/>
            <a:gdLst>
              <a:gd name="connsiteX0" fmla="*/ 0 w 6050071"/>
              <a:gd name="connsiteY0" fmla="*/ 682913 h 682913"/>
              <a:gd name="connsiteX1" fmla="*/ 3782860 w 6050071"/>
              <a:gd name="connsiteY1" fmla="*/ 44085 h 682913"/>
              <a:gd name="connsiteX2" fmla="*/ 6050071 w 6050071"/>
              <a:gd name="connsiteY2" fmla="*/ 106716 h 68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0071" h="682913">
                <a:moveTo>
                  <a:pt x="0" y="682913"/>
                </a:moveTo>
                <a:cubicBezTo>
                  <a:pt x="1387257" y="411515"/>
                  <a:pt x="2774515" y="140118"/>
                  <a:pt x="3782860" y="44085"/>
                </a:cubicBezTo>
                <a:cubicBezTo>
                  <a:pt x="4791205" y="-51948"/>
                  <a:pt x="5420638" y="27384"/>
                  <a:pt x="6050071" y="106716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78E88E5-9E19-2BFA-55F1-03F3D500B9F6}"/>
              </a:ext>
            </a:extLst>
          </p:cNvPr>
          <p:cNvSpPr/>
          <p:nvPr/>
        </p:nvSpPr>
        <p:spPr>
          <a:xfrm>
            <a:off x="2091847" y="3152966"/>
            <a:ext cx="7979079" cy="905467"/>
          </a:xfrm>
          <a:custGeom>
            <a:avLst/>
            <a:gdLst>
              <a:gd name="connsiteX0" fmla="*/ 0 w 7979079"/>
              <a:gd name="connsiteY0" fmla="*/ 905467 h 905467"/>
              <a:gd name="connsiteX1" fmla="*/ 5060515 w 7979079"/>
              <a:gd name="connsiteY1" fmla="*/ 41171 h 905467"/>
              <a:gd name="connsiteX2" fmla="*/ 7979079 w 7979079"/>
              <a:gd name="connsiteY2" fmla="*/ 128853 h 905467"/>
              <a:gd name="connsiteX3" fmla="*/ 7979079 w 7979079"/>
              <a:gd name="connsiteY3" fmla="*/ 128853 h 905467"/>
              <a:gd name="connsiteX4" fmla="*/ 7966553 w 7979079"/>
              <a:gd name="connsiteY4" fmla="*/ 141379 h 90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079" h="905467">
                <a:moveTo>
                  <a:pt x="0" y="905467"/>
                </a:moveTo>
                <a:cubicBezTo>
                  <a:pt x="1865334" y="538037"/>
                  <a:pt x="3730668" y="170607"/>
                  <a:pt x="5060515" y="41171"/>
                </a:cubicBezTo>
                <a:cubicBezTo>
                  <a:pt x="6390362" y="-88265"/>
                  <a:pt x="7979079" y="128853"/>
                  <a:pt x="7979079" y="128853"/>
                </a:cubicBezTo>
                <a:lnTo>
                  <a:pt x="7979079" y="128853"/>
                </a:lnTo>
                <a:lnTo>
                  <a:pt x="7966553" y="141379"/>
                </a:lnTo>
              </a:path>
            </a:pathLst>
          </a:custGeom>
          <a:noFill/>
          <a:ln w="19050">
            <a:solidFill>
              <a:schemeClr val="accent4"/>
            </a:solidFill>
            <a:prstDash val="lg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3D617D5-7F48-1882-F67F-A66FDE4B2868}"/>
              </a:ext>
            </a:extLst>
          </p:cNvPr>
          <p:cNvSpPr/>
          <p:nvPr/>
        </p:nvSpPr>
        <p:spPr>
          <a:xfrm>
            <a:off x="2066481" y="2708910"/>
            <a:ext cx="6323556" cy="1355513"/>
          </a:xfrm>
          <a:custGeom>
            <a:avLst/>
            <a:gdLst>
              <a:gd name="connsiteX0" fmla="*/ 0 w 7753611"/>
              <a:gd name="connsiteY0" fmla="*/ 2104473 h 2104473"/>
              <a:gd name="connsiteX1" fmla="*/ 5260931 w 7753611"/>
              <a:gd name="connsiteY1" fmla="*/ 25153 h 2104473"/>
              <a:gd name="connsiteX2" fmla="*/ 7753611 w 7753611"/>
              <a:gd name="connsiteY2" fmla="*/ 1139969 h 210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3611" h="2104473">
                <a:moveTo>
                  <a:pt x="0" y="2104473"/>
                </a:moveTo>
                <a:cubicBezTo>
                  <a:pt x="1984331" y="1145188"/>
                  <a:pt x="3968662" y="185904"/>
                  <a:pt x="5260931" y="25153"/>
                </a:cubicBezTo>
                <a:cubicBezTo>
                  <a:pt x="6553200" y="-135598"/>
                  <a:pt x="7153405" y="502185"/>
                  <a:pt x="7753611" y="1139969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olid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85D216-6140-3E66-8DBF-E058E5649A9D}"/>
              </a:ext>
            </a:extLst>
          </p:cNvPr>
          <p:cNvSpPr txBox="1"/>
          <p:nvPr/>
        </p:nvSpPr>
        <p:spPr>
          <a:xfrm>
            <a:off x="8453094" y="3153207"/>
            <a:ext cx="615553" cy="1048913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vert="vert" wrap="square" rtlCol="0" anchor="ctr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</a:t>
            </a:r>
            <a:r>
              <a:rPr lang="en-GR" sz="28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rift</a:t>
            </a:r>
            <a:r>
              <a:rPr lang="el-GR" sz="2800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</a:t>
            </a:r>
            <a:r>
              <a:rPr lang="el-GR" sz="28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</a:t>
            </a:r>
            <a:endParaRPr lang="en-GR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5" name="Content Placeholder 3" descr="il_570xN.1076250946_s4jj.jpg">
            <a:extLst>
              <a:ext uri="{FF2B5EF4-FFF2-40B4-BE49-F238E27FC236}">
                <a16:creationId xmlns:a16="http://schemas.microsoft.com/office/drawing/2014/main" id="{ED6EB2A5-B00B-0ED5-74C5-E167FFAE81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17" b="62150" l="0" r="100000">
                        <a14:foregroundMark x1="95789" y1="49299" x2="95789" y2="49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" t="34661" r="517" b="34286"/>
          <a:stretch/>
        </p:blipFill>
        <p:spPr>
          <a:xfrm rot="20212277">
            <a:off x="2350239" y="3724115"/>
            <a:ext cx="755351" cy="177604"/>
          </a:xfrm>
          <a:prstGeom prst="rect">
            <a:avLst/>
          </a:prstGeom>
        </p:spPr>
      </p:pic>
      <p:sp>
        <p:nvSpPr>
          <p:cNvPr id="26" name="Explosion 1 25">
            <a:extLst>
              <a:ext uri="{FF2B5EF4-FFF2-40B4-BE49-F238E27FC236}">
                <a16:creationId xmlns:a16="http://schemas.microsoft.com/office/drawing/2014/main" id="{1FEEE6B8-D6F5-C559-6888-F0A1AA0E7B22}"/>
              </a:ext>
            </a:extLst>
          </p:cNvPr>
          <p:cNvSpPr/>
          <p:nvPr/>
        </p:nvSpPr>
        <p:spPr>
          <a:xfrm>
            <a:off x="12815950" y="1474113"/>
            <a:ext cx="52443" cy="4571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2052" name="Picture 4" descr="3d Water Splash, Realistic Water Splash Concept, Splashing Water Splash 3d  Element 3d, Small Fresh Blue Splash PNG Transparent Clipart Image and PSD  File for Free Download">
            <a:extLst>
              <a:ext uri="{FF2B5EF4-FFF2-40B4-BE49-F238E27FC236}">
                <a16:creationId xmlns:a16="http://schemas.microsoft.com/office/drawing/2014/main" id="{99D91C08-6880-DFBC-3EA1-E8A238BBC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11" y="3001877"/>
            <a:ext cx="553434" cy="5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3d Water Splash, Realistic Water Splash Concept, Splashing Water Splash 3d  Element 3d, Small Fresh Blue Splash PNG Transparent Clipart Image and PSD  File for Free Download">
            <a:extLst>
              <a:ext uri="{FF2B5EF4-FFF2-40B4-BE49-F238E27FC236}">
                <a16:creationId xmlns:a16="http://schemas.microsoft.com/office/drawing/2014/main" id="{F99D3A2E-B875-7059-9CFF-053D379A2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32" y="2802375"/>
            <a:ext cx="553434" cy="5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134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2D5611A-A245-D58D-1C6A-84F29ECDF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71"/>
          <a:stretch/>
        </p:blipFill>
        <p:spPr bwMode="auto">
          <a:xfrm>
            <a:off x="-10633" y="10669"/>
            <a:ext cx="10344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R" dirty="0"/>
              <a:t>Ά</a:t>
            </a:r>
            <a:r>
              <a:rPr lang="el-GR" dirty="0" err="1"/>
              <a:t>νεμος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A29213-F584-CFD9-AD03-1A32130B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1470"/>
            <a:ext cx="2938665" cy="21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53426F-530E-3288-F10F-F403BA26C427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B879AB16-3914-8176-85DD-57C912561B3A}"/>
              </a:ext>
            </a:extLst>
          </p:cNvPr>
          <p:cNvSpPr/>
          <p:nvPr/>
        </p:nvSpPr>
        <p:spPr>
          <a:xfrm>
            <a:off x="1507002" y="1637474"/>
            <a:ext cx="8565467" cy="1830425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5000">
                <a:schemeClr val="accent1">
                  <a:lumMod val="45000"/>
                  <a:lumOff val="55000"/>
                </a:schemeClr>
              </a:gs>
              <a:gs pos="77000">
                <a:schemeClr val="accent1">
                  <a:lumMod val="45000"/>
                  <a:lumOff val="55000"/>
                </a:schemeClr>
              </a:gs>
              <a:gs pos="4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Right">
              <a:rot lat="1080000" lon="198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DA6D5C0C-8D2B-F1BC-836D-BABC9E7E4A24}"/>
              </a:ext>
            </a:extLst>
          </p:cNvPr>
          <p:cNvSpPr/>
          <p:nvPr/>
        </p:nvSpPr>
        <p:spPr>
          <a:xfrm>
            <a:off x="1187675" y="2513918"/>
            <a:ext cx="9135209" cy="1830425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Top">
              <a:rot lat="18075715" lon="18392745" rev="327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2" name="Up-down Arrow 11">
            <a:extLst>
              <a:ext uri="{FF2B5EF4-FFF2-40B4-BE49-F238E27FC236}">
                <a16:creationId xmlns:a16="http://schemas.microsoft.com/office/drawing/2014/main" id="{31B77BF4-1F9C-2E74-C875-33CC0B5A270D}"/>
              </a:ext>
            </a:extLst>
          </p:cNvPr>
          <p:cNvSpPr/>
          <p:nvPr/>
        </p:nvSpPr>
        <p:spPr>
          <a:xfrm>
            <a:off x="4487429" y="1242962"/>
            <a:ext cx="325677" cy="859341"/>
          </a:xfrm>
          <a:prstGeom prst="upDownArrow">
            <a:avLst/>
          </a:prstGeom>
          <a:solidFill>
            <a:srgbClr val="00B0F0"/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         </a:t>
            </a:r>
            <a:endParaRPr lang="en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85D216-6140-3E66-8DBF-E058E5649A9D}"/>
              </a:ext>
            </a:extLst>
          </p:cNvPr>
          <p:cNvSpPr txBox="1"/>
          <p:nvPr/>
        </p:nvSpPr>
        <p:spPr>
          <a:xfrm>
            <a:off x="3885838" y="1576106"/>
            <a:ext cx="1046440" cy="1048913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vert="vert"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Cross wind</a:t>
            </a:r>
            <a:endParaRPr lang="en-GR" dirty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3D617D5-7F48-1882-F67F-A66FDE4B2868}"/>
              </a:ext>
            </a:extLst>
          </p:cNvPr>
          <p:cNvSpPr/>
          <p:nvPr/>
        </p:nvSpPr>
        <p:spPr>
          <a:xfrm>
            <a:off x="2066481" y="2746488"/>
            <a:ext cx="5533227" cy="1355513"/>
          </a:xfrm>
          <a:custGeom>
            <a:avLst/>
            <a:gdLst>
              <a:gd name="connsiteX0" fmla="*/ 0 w 7753611"/>
              <a:gd name="connsiteY0" fmla="*/ 2104473 h 2104473"/>
              <a:gd name="connsiteX1" fmla="*/ 5260931 w 7753611"/>
              <a:gd name="connsiteY1" fmla="*/ 25153 h 2104473"/>
              <a:gd name="connsiteX2" fmla="*/ 7753611 w 7753611"/>
              <a:gd name="connsiteY2" fmla="*/ 1139969 h 210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3611" h="2104473">
                <a:moveTo>
                  <a:pt x="0" y="2104473"/>
                </a:moveTo>
                <a:cubicBezTo>
                  <a:pt x="1984331" y="1145188"/>
                  <a:pt x="3968662" y="185904"/>
                  <a:pt x="5260931" y="25153"/>
                </a:cubicBezTo>
                <a:cubicBezTo>
                  <a:pt x="6553200" y="-135598"/>
                  <a:pt x="7153405" y="502185"/>
                  <a:pt x="7753611" y="1139969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730D51-1E54-D441-736D-6044DEFC9FCD}"/>
              </a:ext>
            </a:extLst>
          </p:cNvPr>
          <p:cNvSpPr txBox="1"/>
          <p:nvPr/>
        </p:nvSpPr>
        <p:spPr>
          <a:xfrm>
            <a:off x="838200" y="5615982"/>
            <a:ext cx="8667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>
                <a:latin typeface="+mj-lt"/>
              </a:rPr>
              <a:t>Πως διορθώνω τη βολή μου για </a:t>
            </a:r>
            <a:r>
              <a:rPr lang="en-US" sz="2800" dirty="0">
                <a:latin typeface="+mj-lt"/>
              </a:rPr>
              <a:t>range wind </a:t>
            </a:r>
            <a:r>
              <a:rPr lang="el-GR" sz="2800" dirty="0">
                <a:latin typeface="+mj-lt"/>
              </a:rPr>
              <a:t>και πως για </a:t>
            </a:r>
            <a:r>
              <a:rPr lang="en-US" sz="2800" dirty="0">
                <a:latin typeface="+mj-lt"/>
              </a:rPr>
              <a:t>cross wind;</a:t>
            </a:r>
          </a:p>
        </p:txBody>
      </p:sp>
      <p:sp>
        <p:nvSpPr>
          <p:cNvPr id="18" name="Up-down Arrow 17">
            <a:extLst>
              <a:ext uri="{FF2B5EF4-FFF2-40B4-BE49-F238E27FC236}">
                <a16:creationId xmlns:a16="http://schemas.microsoft.com/office/drawing/2014/main" id="{D552757C-E25A-55F6-A4AB-9C083B0D2005}"/>
              </a:ext>
            </a:extLst>
          </p:cNvPr>
          <p:cNvSpPr/>
          <p:nvPr/>
        </p:nvSpPr>
        <p:spPr>
          <a:xfrm rot="1318670">
            <a:off x="8673250" y="2808517"/>
            <a:ext cx="325677" cy="3048401"/>
          </a:xfrm>
          <a:prstGeom prst="upDownArrow">
            <a:avLst/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         </a:t>
            </a:r>
            <a:endParaRPr lang="en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E40F24-A883-3AAF-204D-27EB4BAFEC7E}"/>
              </a:ext>
            </a:extLst>
          </p:cNvPr>
          <p:cNvSpPr txBox="1"/>
          <p:nvPr/>
        </p:nvSpPr>
        <p:spPr>
          <a:xfrm rot="16200000">
            <a:off x="6969906" y="4383983"/>
            <a:ext cx="1046440" cy="1048913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Range wind</a:t>
            </a:r>
            <a:endParaRPr lang="en-GR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A5C7B90-7930-E66E-2D71-1734EE814B9A}"/>
              </a:ext>
            </a:extLst>
          </p:cNvPr>
          <p:cNvSpPr/>
          <p:nvPr/>
        </p:nvSpPr>
        <p:spPr>
          <a:xfrm>
            <a:off x="2091847" y="2358511"/>
            <a:ext cx="7227517" cy="1737503"/>
          </a:xfrm>
          <a:custGeom>
            <a:avLst/>
            <a:gdLst>
              <a:gd name="connsiteX0" fmla="*/ 0 w 7753611"/>
              <a:gd name="connsiteY0" fmla="*/ 2104473 h 2104473"/>
              <a:gd name="connsiteX1" fmla="*/ 5260931 w 7753611"/>
              <a:gd name="connsiteY1" fmla="*/ 25153 h 2104473"/>
              <a:gd name="connsiteX2" fmla="*/ 7753611 w 7753611"/>
              <a:gd name="connsiteY2" fmla="*/ 1139969 h 210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3611" h="2104473">
                <a:moveTo>
                  <a:pt x="0" y="2104473"/>
                </a:moveTo>
                <a:cubicBezTo>
                  <a:pt x="1984331" y="1145188"/>
                  <a:pt x="3968662" y="185904"/>
                  <a:pt x="5260931" y="25153"/>
                </a:cubicBezTo>
                <a:cubicBezTo>
                  <a:pt x="6553200" y="-135598"/>
                  <a:pt x="7153405" y="502185"/>
                  <a:pt x="7753611" y="1139969"/>
                </a:cubicBezTo>
              </a:path>
            </a:pathLst>
          </a:custGeom>
          <a:noFill/>
          <a:ln w="25400">
            <a:solidFill>
              <a:schemeClr val="accent4"/>
            </a:solidFill>
            <a:prstDash val="dash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4" name="Picture 4" descr="3d Water Splash, Realistic Water Splash Concept, Splashing Water Splash 3d  Element 3d, Small Fresh Blue Splash PNG Transparent Clipart Image and PSD  File for Free Download">
            <a:extLst>
              <a:ext uri="{FF2B5EF4-FFF2-40B4-BE49-F238E27FC236}">
                <a16:creationId xmlns:a16="http://schemas.microsoft.com/office/drawing/2014/main" id="{AA91DFD6-EBE9-29E2-3CC1-15F3F1B20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279" y="2870810"/>
            <a:ext cx="553434" cy="5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3d Water Splash, Realistic Water Splash Concept, Splashing Water Splash 3d  Element 3d, Small Fresh Blue Splash PNG Transparent Clipart Image and PSD  File for Free Download">
            <a:extLst>
              <a:ext uri="{FF2B5EF4-FFF2-40B4-BE49-F238E27FC236}">
                <a16:creationId xmlns:a16="http://schemas.microsoft.com/office/drawing/2014/main" id="{C07F79EC-DD7F-87E7-898F-FD022CE6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97" y="3053099"/>
            <a:ext cx="553434" cy="5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 descr="il_570xN.1076250946_s4jj.jpg">
            <a:extLst>
              <a:ext uri="{FF2B5EF4-FFF2-40B4-BE49-F238E27FC236}">
                <a16:creationId xmlns:a16="http://schemas.microsoft.com/office/drawing/2014/main" id="{9AE643F2-5FB8-F58A-0A36-4EFD443E31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617" b="62150" l="0" r="100000">
                        <a14:foregroundMark x1="95789" y1="49299" x2="95789" y2="49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" t="34661" r="517" b="34286"/>
          <a:stretch/>
        </p:blipFill>
        <p:spPr>
          <a:xfrm rot="20212277">
            <a:off x="2350239" y="3724115"/>
            <a:ext cx="755351" cy="17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3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CA71BED-3314-46FA-D053-85FD92C24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28575" cmpd="sng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dirty="0">
                <a:latin typeface="+mj-lt"/>
              </a:rPr>
              <a:t>Μελετώντας την ενότητα εξωτερικής βλητικής</a:t>
            </a:r>
            <a:r>
              <a:rPr lang="en-US" dirty="0">
                <a:latin typeface="+mj-lt"/>
              </a:rPr>
              <a:t>, θα </a:t>
            </a:r>
            <a:r>
              <a:rPr lang="el-GR" dirty="0">
                <a:latin typeface="+mj-lt"/>
              </a:rPr>
              <a:t>είστε ικανοί </a:t>
            </a:r>
            <a:r>
              <a:rPr lang="en-US" dirty="0">
                <a:latin typeface="+mj-lt"/>
              </a:rPr>
              <a:t>να: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</a:t>
            </a:r>
          </a:p>
          <a:p>
            <a:pPr lvl="0" algn="just"/>
            <a:r>
              <a:rPr lang="el-GR" dirty="0">
                <a:latin typeface="+mj-lt"/>
              </a:rPr>
              <a:t>Αντιληφθείτε τις διαφορές μεταξύ κίνησης βλήματος στο κενό και στην ατμόσφαιρα</a:t>
            </a:r>
          </a:p>
          <a:p>
            <a:pPr lvl="0" algn="just"/>
            <a:r>
              <a:rPr lang="el-GR" dirty="0">
                <a:latin typeface="+mj-lt"/>
              </a:rPr>
              <a:t>Κατανοήσετε τις δυνάμεις που επενεργούν στο βλήμα εν πτήσει και τον τρόπο επίδρασής τους στην τροχιά του </a:t>
            </a:r>
          </a:p>
          <a:p>
            <a:pPr lvl="0" algn="just"/>
            <a:r>
              <a:rPr lang="el-GR" dirty="0">
                <a:latin typeface="+mj-lt"/>
              </a:rPr>
              <a:t>Αναγνωρίσετε την επίδραση των ελέγξιμων παραγόντων (</a:t>
            </a:r>
            <a:r>
              <a:rPr lang="en-US" dirty="0" err="1">
                <a:latin typeface="+mj-lt"/>
              </a:rPr>
              <a:t>v</a:t>
            </a:r>
            <a:r>
              <a:rPr lang="en-US" baseline="-25000" dirty="0" err="1">
                <a:latin typeface="+mj-lt"/>
              </a:rPr>
              <a:t>o</a:t>
            </a:r>
            <a:r>
              <a:rPr lang="en-US" dirty="0">
                <a:latin typeface="+mj-lt"/>
              </a:rPr>
              <a:t> </a:t>
            </a:r>
            <a:r>
              <a:rPr lang="el-GR" dirty="0">
                <a:latin typeface="+mj-lt"/>
              </a:rPr>
              <a:t>&amp; </a:t>
            </a:r>
            <a:r>
              <a:rPr lang="en-US" dirty="0" err="1">
                <a:latin typeface="+mj-lt"/>
              </a:rPr>
              <a:t>E</a:t>
            </a:r>
            <a:r>
              <a:rPr lang="en-US" baseline="-25000" dirty="0" err="1">
                <a:latin typeface="+mj-lt"/>
              </a:rPr>
              <a:t>g</a:t>
            </a:r>
            <a:r>
              <a:rPr lang="el-GR" dirty="0">
                <a:latin typeface="+mj-lt"/>
              </a:rPr>
              <a:t>) και μη ελέγξιμων παραγόντων (άνεμος, </a:t>
            </a:r>
            <a:r>
              <a:rPr lang="en-US" dirty="0">
                <a:latin typeface="+mj-lt"/>
              </a:rPr>
              <a:t>precession, lateral jump &amp; throw off</a:t>
            </a:r>
            <a:r>
              <a:rPr lang="el-GR" dirty="0">
                <a:latin typeface="+mj-lt"/>
              </a:rPr>
              <a:t>) στην εμβέλεια της βολής</a:t>
            </a:r>
            <a:endParaRPr lang="en-US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0648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59685" cy="1325563"/>
          </a:xfrm>
        </p:spPr>
        <p:txBody>
          <a:bodyPr>
            <a:normAutofit/>
          </a:bodyPr>
          <a:lstStyle/>
          <a:p>
            <a:r>
              <a:rPr lang="el-GR" dirty="0"/>
              <a:t>Βαλλιστικός άνεμος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7E7A79-E79E-305A-529A-35B7D69758C2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F4D2EE4A-37DC-A4F4-FA0B-A7792D984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5556" l="11823" r="44335">
                        <a14:foregroundMark x1="27938" y1="9074" x2="27938" y2="9074"/>
                        <a14:foregroundMark x1="19141" y1="89815" x2="19141" y2="89815"/>
                        <a14:foregroundMark x1="20760" y1="93704" x2="20760" y2="93704"/>
                        <a14:foregroundMark x1="23716" y1="92778" x2="23716" y2="92778"/>
                        <a14:foregroundMark x1="28712" y1="95648" x2="28712" y2="95648"/>
                        <a14:foregroundMark x1="44265" y1="89815" x2="44265" y2="89815"/>
                        <a14:foregroundMark x1="44405" y1="65278" x2="44405" y2="65278"/>
                        <a14:foregroundMark x1="11823" y1="64537" x2="11823" y2="64537"/>
                        <a14:foregroundMark x1="17101" y1="39815" x2="17101" y2="39815"/>
                        <a14:foregroundMark x1="34835" y1="35833" x2="34835" y2="35833"/>
                        <a14:foregroundMark x1="35327" y1="34630" x2="35327" y2="34630"/>
                        <a14:foregroundMark x1="36031" y1="14722" x2="34061" y2="38333"/>
                        <a14:foregroundMark x1="40535" y1="25926" x2="42646" y2="4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6" r="52430"/>
          <a:stretch/>
        </p:blipFill>
        <p:spPr bwMode="auto">
          <a:xfrm>
            <a:off x="260726" y="3932677"/>
            <a:ext cx="1283555" cy="25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E51287-E07A-D843-A564-75104CF112E0}"/>
              </a:ext>
            </a:extLst>
          </p:cNvPr>
          <p:cNvCxnSpPr>
            <a:cxnSpLocks/>
          </p:cNvCxnSpPr>
          <p:nvPr/>
        </p:nvCxnSpPr>
        <p:spPr>
          <a:xfrm>
            <a:off x="902503" y="5355178"/>
            <a:ext cx="86034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>
            <a:extLst>
              <a:ext uri="{FF2B5EF4-FFF2-40B4-BE49-F238E27FC236}">
                <a16:creationId xmlns:a16="http://schemas.microsoft.com/office/drawing/2014/main" id="{4AF5E487-B610-918D-862C-CE1C8F89CC05}"/>
              </a:ext>
            </a:extLst>
          </p:cNvPr>
          <p:cNvSpPr/>
          <p:nvPr/>
        </p:nvSpPr>
        <p:spPr>
          <a:xfrm>
            <a:off x="944672" y="4472355"/>
            <a:ext cx="5917893" cy="814865"/>
          </a:xfrm>
          <a:custGeom>
            <a:avLst/>
            <a:gdLst>
              <a:gd name="connsiteX0" fmla="*/ 0 w 4589929"/>
              <a:gd name="connsiteY0" fmla="*/ 1416433 h 1434362"/>
              <a:gd name="connsiteX1" fmla="*/ 2312894 w 4589929"/>
              <a:gd name="connsiteY1" fmla="*/ 9 h 1434362"/>
              <a:gd name="connsiteX2" fmla="*/ 4589929 w 4589929"/>
              <a:gd name="connsiteY2" fmla="*/ 1434362 h 143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9929" h="1434362">
                <a:moveTo>
                  <a:pt x="0" y="1416433"/>
                </a:moveTo>
                <a:cubicBezTo>
                  <a:pt x="773953" y="706727"/>
                  <a:pt x="1547906" y="-2979"/>
                  <a:pt x="2312894" y="9"/>
                </a:cubicBezTo>
                <a:cubicBezTo>
                  <a:pt x="3077882" y="2997"/>
                  <a:pt x="3833905" y="718679"/>
                  <a:pt x="4589929" y="1434362"/>
                </a:cubicBezTo>
              </a:path>
            </a:pathLst>
          </a:custGeom>
          <a:noFill/>
          <a:ln w="25400">
            <a:solidFill>
              <a:srgbClr val="177015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1487E15-FF52-B8AF-16F0-8A8498571D5D}"/>
              </a:ext>
            </a:extLst>
          </p:cNvPr>
          <p:cNvSpPr/>
          <p:nvPr/>
        </p:nvSpPr>
        <p:spPr>
          <a:xfrm>
            <a:off x="951058" y="1319349"/>
            <a:ext cx="5875882" cy="3984473"/>
          </a:xfrm>
          <a:custGeom>
            <a:avLst/>
            <a:gdLst>
              <a:gd name="connsiteX0" fmla="*/ 0 w 4589929"/>
              <a:gd name="connsiteY0" fmla="*/ 1416433 h 1434362"/>
              <a:gd name="connsiteX1" fmla="*/ 2312894 w 4589929"/>
              <a:gd name="connsiteY1" fmla="*/ 9 h 1434362"/>
              <a:gd name="connsiteX2" fmla="*/ 4589929 w 4589929"/>
              <a:gd name="connsiteY2" fmla="*/ 1434362 h 143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9929" h="1434362">
                <a:moveTo>
                  <a:pt x="0" y="1416433"/>
                </a:moveTo>
                <a:cubicBezTo>
                  <a:pt x="773953" y="706727"/>
                  <a:pt x="1547906" y="-2979"/>
                  <a:pt x="2312894" y="9"/>
                </a:cubicBezTo>
                <a:cubicBezTo>
                  <a:pt x="3077882" y="2997"/>
                  <a:pt x="3833905" y="718679"/>
                  <a:pt x="4589929" y="1434362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lgDashDot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A9201E-1BA8-554F-9FA4-579454A91173}"/>
              </a:ext>
            </a:extLst>
          </p:cNvPr>
          <p:cNvCxnSpPr>
            <a:cxnSpLocks/>
          </p:cNvCxnSpPr>
          <p:nvPr/>
        </p:nvCxnSpPr>
        <p:spPr>
          <a:xfrm flipV="1">
            <a:off x="910425" y="3599459"/>
            <a:ext cx="780121" cy="174641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46B75A-54A1-6A7D-DC5D-E2FD447FE2CB}"/>
              </a:ext>
            </a:extLst>
          </p:cNvPr>
          <p:cNvCxnSpPr>
            <a:cxnSpLocks/>
          </p:cNvCxnSpPr>
          <p:nvPr/>
        </p:nvCxnSpPr>
        <p:spPr>
          <a:xfrm flipV="1">
            <a:off x="914507" y="3505200"/>
            <a:ext cx="534045" cy="183078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33023FE2-8EE8-05AA-2185-9C97481962AA}"/>
              </a:ext>
            </a:extLst>
          </p:cNvPr>
          <p:cNvSpPr/>
          <p:nvPr/>
        </p:nvSpPr>
        <p:spPr>
          <a:xfrm>
            <a:off x="758537" y="4472355"/>
            <a:ext cx="823079" cy="1529651"/>
          </a:xfrm>
          <a:prstGeom prst="arc">
            <a:avLst>
              <a:gd name="adj1" fmla="val 16349405"/>
              <a:gd name="adj2" fmla="val 963119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A35DB5D3-F1AD-D609-CA80-8879B8E90607}"/>
              </a:ext>
            </a:extLst>
          </p:cNvPr>
          <p:cNvSpPr/>
          <p:nvPr/>
        </p:nvSpPr>
        <p:spPr>
          <a:xfrm>
            <a:off x="915954" y="4465656"/>
            <a:ext cx="823079" cy="1529651"/>
          </a:xfrm>
          <a:prstGeom prst="arc">
            <a:avLst>
              <a:gd name="adj1" fmla="val 19784025"/>
              <a:gd name="adj2" fmla="val 1026928"/>
            </a:avLst>
          </a:prstGeom>
          <a:ln w="19050">
            <a:solidFill>
              <a:srgbClr val="177015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65CC66-E279-62DA-BD44-9BFE14D1E674}"/>
                  </a:ext>
                </a:extLst>
              </p:cNvPr>
              <p:cNvSpPr txBox="1"/>
              <p:nvPr/>
            </p:nvSpPr>
            <p:spPr>
              <a:xfrm flipH="1">
                <a:off x="1448550" y="5389025"/>
                <a:ext cx="1510549" cy="460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h𝑖𝑔h</m:t>
                          </m:r>
                          <m:r>
                            <a:rPr lang="en-US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𝑏𝑎𝑙𝑙𝑖𝑠𝑡𝑖𝑐𝑠</m:t>
                          </m:r>
                        </m:sup>
                      </m:sSubSup>
                    </m:oMath>
                  </m:oMathPara>
                </a14:m>
                <a:endParaRPr lang="en-GR" baseline="-25000" dirty="0">
                  <a:solidFill>
                    <a:schemeClr val="accent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65CC66-E279-62DA-BD44-9BFE14D1E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448550" y="5389025"/>
                <a:ext cx="1510549" cy="4601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33ABF0-E517-173B-0B81-E8EC67133A0A}"/>
                  </a:ext>
                </a:extLst>
              </p:cNvPr>
              <p:cNvSpPr txBox="1"/>
              <p:nvPr/>
            </p:nvSpPr>
            <p:spPr>
              <a:xfrm flipH="1">
                <a:off x="1752484" y="4892733"/>
                <a:ext cx="1510549" cy="4108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R" i="1" dirty="0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dirty="0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177015"/>
                              </a:solidFill>
                              <a:latin typeface="Cambria Math" panose="02040503050406030204" pitchFamily="18" charset="0"/>
                            </a:rPr>
                            <m:t>𝑑𝑖𝑟𝑒𝑐𝑡</m:t>
                          </m:r>
                        </m:sup>
                      </m:sSubSup>
                    </m:oMath>
                  </m:oMathPara>
                </a14:m>
                <a:endParaRPr lang="en-GR" baseline="-25000" dirty="0">
                  <a:solidFill>
                    <a:srgbClr val="177015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33ABF0-E517-173B-0B81-E8EC67133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752484" y="4892733"/>
                <a:ext cx="1510549" cy="410818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4DDF7AC-C158-E925-D520-19FAD8FC7FC7}"/>
              </a:ext>
            </a:extLst>
          </p:cNvPr>
          <p:cNvSpPr txBox="1"/>
          <p:nvPr/>
        </p:nvSpPr>
        <p:spPr>
          <a:xfrm>
            <a:off x="6598688" y="820048"/>
            <a:ext cx="372019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700" dirty="0">
                <a:latin typeface="+mj-lt"/>
              </a:rPr>
              <a:t>Στην περίπτωση επισκηπτικών βολών πρέπει να συνεκτιμάται ο βαλλιστικός άνεμος. Με τον όρο αυτό εννοούμε τον άνεμο που πνέει στα διάφορα ύψη από τα οποία διέρχεται το βλήμα κατά την πτήση του προς το στόχο. Ενώ στις </a:t>
            </a:r>
            <a:r>
              <a:rPr lang="en-US" sz="1700" dirty="0">
                <a:latin typeface="+mj-lt"/>
              </a:rPr>
              <a:t>default </a:t>
            </a:r>
            <a:r>
              <a:rPr lang="el-GR" sz="1700" dirty="0">
                <a:latin typeface="+mj-lt"/>
              </a:rPr>
              <a:t>βολές ο άνεμος επιφανείας εν γένει είναι σταθερός και λαμβάνεται από τα όργανα του πλοίου, στην περίπτωση επισκηπτικών βολών απαιτείται η παρέαση μετεωρολογικού μπαλονιού, το οποίο ανερχόμενο στην ατμόσφαιρα συλλέγει μετεωρολογικά στοιχεία και τα εκπέμπει στην ομάδα ελέγχου οπλισμού προς εισαγωγή στον Η/Υ του ΣΔΒ ή του τακτικού συστήματος  </a:t>
            </a:r>
            <a:endParaRPr lang="en-GR" sz="1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1799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2D5611A-A245-D58D-1C6A-84F29ECDF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71"/>
          <a:stretch/>
        </p:blipFill>
        <p:spPr bwMode="auto">
          <a:xfrm>
            <a:off x="-10633" y="0"/>
            <a:ext cx="10344150" cy="6858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56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Διορθ</a:t>
            </a:r>
            <a:r>
              <a:rPr lang="en-GR" dirty="0"/>
              <a:t>ώ</a:t>
            </a:r>
            <a:r>
              <a:rPr lang="el-GR" dirty="0"/>
              <a:t>σεις πτώσεων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53426F-530E-3288-F10F-F403BA26C427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86BE24A-11C5-5022-36E1-61D31847DC94}"/>
              </a:ext>
            </a:extLst>
          </p:cNvPr>
          <p:cNvGrpSpPr/>
          <p:nvPr/>
        </p:nvGrpSpPr>
        <p:grpSpPr>
          <a:xfrm>
            <a:off x="360108" y="791652"/>
            <a:ext cx="9680502" cy="4642489"/>
            <a:chOff x="360108" y="791652"/>
            <a:chExt cx="9680502" cy="464248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ACA29213-F584-CFD9-AD03-1A32130B1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08" y="2750242"/>
              <a:ext cx="1653400" cy="1204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B879AB16-3914-8176-85DD-57C912561B3A}"/>
                </a:ext>
              </a:extLst>
            </p:cNvPr>
            <p:cNvSpPr/>
            <p:nvPr/>
          </p:nvSpPr>
          <p:spPr>
            <a:xfrm>
              <a:off x="690068" y="791652"/>
              <a:ext cx="8565467" cy="1830425"/>
            </a:xfrm>
            <a:prstGeom prst="triangle">
              <a:avLst>
                <a:gd name="adj" fmla="val 10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5000">
                  <a:schemeClr val="accent1">
                    <a:lumMod val="45000"/>
                    <a:lumOff val="55000"/>
                  </a:schemeClr>
                </a:gs>
                <a:gs pos="77000">
                  <a:schemeClr val="accent1">
                    <a:lumMod val="45000"/>
                    <a:lumOff val="55000"/>
                  </a:schemeClr>
                </a:gs>
                <a:gs pos="45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1Right">
                <a:rot lat="1080000" lon="198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8E9203D4-BB27-42EE-F70E-AB3A07D4DA36}"/>
                </a:ext>
              </a:extLst>
            </p:cNvPr>
            <p:cNvSpPr/>
            <p:nvPr/>
          </p:nvSpPr>
          <p:spPr>
            <a:xfrm rot="15892893">
              <a:off x="3441277" y="-1165191"/>
              <a:ext cx="4504797" cy="8693868"/>
            </a:xfrm>
            <a:prstGeom prst="triangle">
              <a:avLst>
                <a:gd name="adj" fmla="val 67025"/>
              </a:avLst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50000">
                  <a:schemeClr val="accent1">
                    <a:lumMod val="0"/>
                    <a:lumOff val="100000"/>
                  </a:schemeClr>
                </a:gs>
                <a:gs pos="96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scene3d>
              <a:camera prst="isometricOffAxis2Right">
                <a:rot lat="1500000" lon="17759998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pic>
          <p:nvPicPr>
            <p:cNvPr id="9222" name="Picture 6">
              <a:extLst>
                <a:ext uri="{FF2B5EF4-FFF2-40B4-BE49-F238E27FC236}">
                  <a16:creationId xmlns:a16="http://schemas.microsoft.com/office/drawing/2014/main" id="{E0F09F93-0D96-E5E3-CA5D-9B311090EE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56" b="94630" l="2090" r="96022">
                          <a14:foregroundMark x1="5664" y1="19630" x2="5664" y2="19630"/>
                          <a14:foregroundMark x1="67296" y1="91852" x2="67296" y2="91852"/>
                          <a14:foregroundMark x1="67835" y1="94630" x2="67835" y2="94630"/>
                          <a14:foregroundMark x1="92245" y1="72037" x2="92245" y2="72037"/>
                          <a14:foregroundMark x1="96022" y1="73148" x2="96022" y2="73148"/>
                          <a14:foregroundMark x1="96156" y1="73148" x2="84895" y2="78519"/>
                          <a14:foregroundMark x1="84895" y1="78519" x2="83614" y2="79815"/>
                          <a14:foregroundMark x1="12542" y1="8148" x2="12542" y2="8148"/>
                          <a14:foregroundMark x1="17802" y1="50185" x2="17802" y2="50185"/>
                          <a14:foregroundMark x1="17667" y1="49630" x2="17667" y2="49630"/>
                          <a14:foregroundMark x1="17397" y1="50185" x2="20364" y2="47593"/>
                          <a14:foregroundMark x1="20499" y1="50000" x2="23871" y2="55648"/>
                          <a14:foregroundMark x1="23871" y1="55648" x2="24545" y2="55000"/>
                          <a14:foregroundMark x1="2090" y1="17593" x2="2697" y2="1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1911" y="2443925"/>
              <a:ext cx="1762290" cy="128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3d Water Splash, Realistic Water Splash Concept, Splashing Water Splash 3d  Element 3d, Small Fresh Blue Splash PNG Transparent Clipart Image and PSD  File for Free Download">
              <a:extLst>
                <a:ext uri="{FF2B5EF4-FFF2-40B4-BE49-F238E27FC236}">
                  <a16:creationId xmlns:a16="http://schemas.microsoft.com/office/drawing/2014/main" id="{AA91DFD6-EBE9-29E2-3CC1-15F3F1B20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0741" y="2154835"/>
              <a:ext cx="553434" cy="553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A5C7B90-7930-E66E-2D71-1734EE814B9A}"/>
                </a:ext>
              </a:extLst>
            </p:cNvPr>
            <p:cNvSpPr/>
            <p:nvPr/>
          </p:nvSpPr>
          <p:spPr>
            <a:xfrm>
              <a:off x="1274913" y="1512689"/>
              <a:ext cx="7227517" cy="1737503"/>
            </a:xfrm>
            <a:custGeom>
              <a:avLst/>
              <a:gdLst>
                <a:gd name="connsiteX0" fmla="*/ 0 w 7753611"/>
                <a:gd name="connsiteY0" fmla="*/ 2104473 h 2104473"/>
                <a:gd name="connsiteX1" fmla="*/ 5260931 w 7753611"/>
                <a:gd name="connsiteY1" fmla="*/ 25153 h 2104473"/>
                <a:gd name="connsiteX2" fmla="*/ 7753611 w 7753611"/>
                <a:gd name="connsiteY2" fmla="*/ 1139969 h 210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53611" h="2104473">
                  <a:moveTo>
                    <a:pt x="0" y="2104473"/>
                  </a:moveTo>
                  <a:cubicBezTo>
                    <a:pt x="1984331" y="1145188"/>
                    <a:pt x="3968662" y="185904"/>
                    <a:pt x="5260931" y="25153"/>
                  </a:cubicBezTo>
                  <a:cubicBezTo>
                    <a:pt x="6553200" y="-135598"/>
                    <a:pt x="7153405" y="502185"/>
                    <a:pt x="7753611" y="1139969"/>
                  </a:cubicBezTo>
                </a:path>
              </a:pathLst>
            </a:custGeom>
            <a:noFill/>
            <a:ln w="25400">
              <a:solidFill>
                <a:schemeClr val="accent4"/>
              </a:solidFill>
              <a:prstDash val="solid"/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17E9EA3-5D2F-F7D2-8C53-59C0DB68E81D}"/>
                </a:ext>
              </a:extLst>
            </p:cNvPr>
            <p:cNvSpPr/>
            <p:nvPr/>
          </p:nvSpPr>
          <p:spPr>
            <a:xfrm>
              <a:off x="1384300" y="2506276"/>
              <a:ext cx="5003800" cy="838902"/>
            </a:xfrm>
            <a:custGeom>
              <a:avLst/>
              <a:gdLst>
                <a:gd name="connsiteX0" fmla="*/ 0 w 5003800"/>
                <a:gd name="connsiteY0" fmla="*/ 724602 h 838902"/>
                <a:gd name="connsiteX1" fmla="*/ 3022600 w 5003800"/>
                <a:gd name="connsiteY1" fmla="*/ 702 h 838902"/>
                <a:gd name="connsiteX2" fmla="*/ 5003800 w 5003800"/>
                <a:gd name="connsiteY2" fmla="*/ 838902 h 83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3800" h="838902">
                  <a:moveTo>
                    <a:pt x="0" y="724602"/>
                  </a:moveTo>
                  <a:cubicBezTo>
                    <a:pt x="1094316" y="353127"/>
                    <a:pt x="2188633" y="-18348"/>
                    <a:pt x="3022600" y="702"/>
                  </a:cubicBezTo>
                  <a:cubicBezTo>
                    <a:pt x="3856567" y="19752"/>
                    <a:pt x="4430183" y="429327"/>
                    <a:pt x="5003800" y="838902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pic>
          <p:nvPicPr>
            <p:cNvPr id="8" name="Picture 4" descr="3d Water Splash, Realistic Water Splash Concept, Splashing Water Splash 3d  Element 3d, Small Fresh Blue Splash PNG Transparent Clipart Image and PSD  File for Free Download">
              <a:extLst>
                <a:ext uri="{FF2B5EF4-FFF2-40B4-BE49-F238E27FC236}">
                  <a16:creationId xmlns:a16="http://schemas.microsoft.com/office/drawing/2014/main" id="{C07F79EC-DD7F-87E7-898F-FD022CE6C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5862" y="2992495"/>
              <a:ext cx="553434" cy="553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80A9457-6DB6-6FD6-9B8F-4EE38DC53461}"/>
                </a:ext>
              </a:extLst>
            </p:cNvPr>
            <p:cNvSpPr/>
            <p:nvPr/>
          </p:nvSpPr>
          <p:spPr>
            <a:xfrm>
              <a:off x="1463040" y="1679910"/>
              <a:ext cx="8203474" cy="2722271"/>
            </a:xfrm>
            <a:custGeom>
              <a:avLst/>
              <a:gdLst>
                <a:gd name="connsiteX0" fmla="*/ 0 w 8203474"/>
                <a:gd name="connsiteY0" fmla="*/ 1494362 h 2722271"/>
                <a:gd name="connsiteX1" fmla="*/ 4454434 w 8203474"/>
                <a:gd name="connsiteY1" fmla="*/ 31322 h 2722271"/>
                <a:gd name="connsiteX2" fmla="*/ 8203474 w 8203474"/>
                <a:gd name="connsiteY2" fmla="*/ 2722271 h 272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03474" h="2722271">
                  <a:moveTo>
                    <a:pt x="0" y="1494362"/>
                  </a:moveTo>
                  <a:cubicBezTo>
                    <a:pt x="1543594" y="660516"/>
                    <a:pt x="3087188" y="-173329"/>
                    <a:pt x="4454434" y="31322"/>
                  </a:cubicBezTo>
                  <a:cubicBezTo>
                    <a:pt x="5821680" y="235973"/>
                    <a:pt x="7012577" y="1479122"/>
                    <a:pt x="8203474" y="2722271"/>
                  </a:cubicBezTo>
                </a:path>
              </a:pathLst>
            </a:custGeom>
            <a:noFill/>
            <a:ln w="25400">
              <a:solidFill>
                <a:srgbClr val="13D22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pic>
          <p:nvPicPr>
            <p:cNvPr id="29" name="Picture 4" descr="3d Water Splash, Realistic Water Splash Concept, Splashing Water Splash 3d  Element 3d, Small Fresh Blue Splash PNG Transparent Clipart Image and PSD  File for Free Download">
              <a:extLst>
                <a:ext uri="{FF2B5EF4-FFF2-40B4-BE49-F238E27FC236}">
                  <a16:creationId xmlns:a16="http://schemas.microsoft.com/office/drawing/2014/main" id="{37AB108D-B8C0-4E7B-D0A4-E2B860AB3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9797" y="4095157"/>
              <a:ext cx="553434" cy="553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55865E1-0ED3-2604-6E52-816CBBE1B731}"/>
                </a:ext>
              </a:extLst>
            </p:cNvPr>
            <p:cNvSpPr/>
            <p:nvPr/>
          </p:nvSpPr>
          <p:spPr>
            <a:xfrm>
              <a:off x="1358537" y="2127146"/>
              <a:ext cx="5029200" cy="1073252"/>
            </a:xfrm>
            <a:custGeom>
              <a:avLst/>
              <a:gdLst>
                <a:gd name="connsiteX0" fmla="*/ 0 w 5029200"/>
                <a:gd name="connsiteY0" fmla="*/ 1073252 h 1073252"/>
                <a:gd name="connsiteX1" fmla="*/ 3135086 w 5029200"/>
                <a:gd name="connsiteY1" fmla="*/ 41286 h 1073252"/>
                <a:gd name="connsiteX2" fmla="*/ 5029200 w 5029200"/>
                <a:gd name="connsiteY2" fmla="*/ 302543 h 107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29200" h="1073252">
                  <a:moveTo>
                    <a:pt x="0" y="1073252"/>
                  </a:moveTo>
                  <a:cubicBezTo>
                    <a:pt x="1148443" y="621494"/>
                    <a:pt x="2296886" y="169737"/>
                    <a:pt x="3135086" y="41286"/>
                  </a:cubicBezTo>
                  <a:cubicBezTo>
                    <a:pt x="3973286" y="-87165"/>
                    <a:pt x="4501243" y="107689"/>
                    <a:pt x="5029200" y="302543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pic>
          <p:nvPicPr>
            <p:cNvPr id="31" name="Picture 4" descr="3d Water Splash, Realistic Water Splash Concept, Splashing Water Splash 3d  Element 3d, Small Fresh Blue Splash PNG Transparent Clipart Image and PSD  File for Free Download">
              <a:extLst>
                <a:ext uri="{FF2B5EF4-FFF2-40B4-BE49-F238E27FC236}">
                  <a16:creationId xmlns:a16="http://schemas.microsoft.com/office/drawing/2014/main" id="{80E9329C-8AD7-3CF9-09DA-A1EE5207A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1725" y="2130290"/>
              <a:ext cx="553434" cy="553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Content Placeholder 3" descr="il_570xN.1076250946_s4jj.jpg">
              <a:extLst>
                <a:ext uri="{FF2B5EF4-FFF2-40B4-BE49-F238E27FC236}">
                  <a16:creationId xmlns:a16="http://schemas.microsoft.com/office/drawing/2014/main" id="{9AE643F2-5FB8-F58A-0A36-4EFD443E3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617" b="62150" l="0" r="100000">
                          <a14:foregroundMark x1="95789" y1="49299" x2="95789" y2="49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" t="34661" r="517" b="34286"/>
            <a:stretch/>
          </p:blipFill>
          <p:spPr>
            <a:xfrm rot="20212277">
              <a:off x="1533305" y="2878293"/>
              <a:ext cx="755351" cy="177604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B431A92-D44C-9816-6CD1-122FFB6D0AA6}"/>
              </a:ext>
            </a:extLst>
          </p:cNvPr>
          <p:cNvSpPr txBox="1"/>
          <p:nvPr/>
        </p:nvSpPr>
        <p:spPr>
          <a:xfrm>
            <a:off x="827567" y="4730578"/>
            <a:ext cx="9407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400" dirty="0">
                <a:latin typeface="+mj-lt"/>
              </a:rPr>
              <a:t>Πτώση </a:t>
            </a:r>
            <a:r>
              <a:rPr lang="el-GR" sz="2400" dirty="0" err="1">
                <a:latin typeface="+mj-lt"/>
              </a:rPr>
              <a:t>ΕΓΓΥΣ→προσθετική</a:t>
            </a:r>
            <a:r>
              <a:rPr lang="el-GR" sz="2400" dirty="0">
                <a:latin typeface="+mj-lt"/>
              </a:rPr>
              <a:t> διόρθωση (</a:t>
            </a:r>
            <a:r>
              <a:rPr lang="en-US" sz="2400" dirty="0">
                <a:latin typeface="+mj-lt"/>
              </a:rPr>
              <a:t>ADD</a:t>
            </a:r>
            <a:r>
              <a:rPr lang="el-GR" sz="2400" dirty="0">
                <a:latin typeface="+mj-lt"/>
              </a:rPr>
              <a:t>). Η κάνη πρέπει να υψωθεί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400" dirty="0">
                <a:latin typeface="+mj-lt"/>
              </a:rPr>
              <a:t>Πτώση </a:t>
            </a:r>
            <a:r>
              <a:rPr lang="el-GR" sz="2400" dirty="0" err="1">
                <a:latin typeface="+mj-lt"/>
              </a:rPr>
              <a:t>ΜΑΚΡΑΝ→αφαιρετική</a:t>
            </a:r>
            <a:r>
              <a:rPr lang="el-GR" sz="2400" dirty="0">
                <a:latin typeface="+mj-lt"/>
              </a:rPr>
              <a:t> διόρθωση (</a:t>
            </a:r>
            <a:r>
              <a:rPr lang="en-US" sz="2400" dirty="0">
                <a:latin typeface="+mj-lt"/>
              </a:rPr>
              <a:t>ADD</a:t>
            </a:r>
            <a:r>
              <a:rPr lang="el-GR" sz="2400" dirty="0">
                <a:latin typeface="+mj-lt"/>
              </a:rPr>
              <a:t>). Η κάνη πρέπει να χαμηλώσει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400" dirty="0">
                <a:latin typeface="+mj-lt"/>
              </a:rPr>
              <a:t>Πτώση ΔΕ→ Η κάνη πρέπει να στρέψει ΑΡ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400" dirty="0">
                <a:latin typeface="+mj-lt"/>
              </a:rPr>
              <a:t>Πτώση ΑΡ → Η κάνη πρέπει να στρέψει ΔΕ</a:t>
            </a:r>
          </a:p>
        </p:txBody>
      </p:sp>
    </p:spTree>
    <p:extLst>
      <p:ext uri="{BB962C8B-B14F-4D97-AF65-F5344CB8AC3E}">
        <p14:creationId xmlns:p14="http://schemas.microsoft.com/office/powerpoint/2010/main" val="2568392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F4481-8150-46F8-4F4F-8035F0F9B3A7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E19808-B2BD-B9AB-A238-BB10465FC2CC}"/>
              </a:ext>
            </a:extLst>
          </p:cNvPr>
          <p:cNvGrpSpPr/>
          <p:nvPr/>
        </p:nvGrpSpPr>
        <p:grpSpPr>
          <a:xfrm>
            <a:off x="0" y="0"/>
            <a:ext cx="10344150" cy="6858000"/>
            <a:chOff x="0" y="0"/>
            <a:chExt cx="10344150" cy="6858000"/>
          </a:xfrm>
        </p:grpSpPr>
        <p:pic>
          <p:nvPicPr>
            <p:cNvPr id="18434" name="Picture 2" descr="DMS Holland | How does the Magnus effect work?">
              <a:extLst>
                <a:ext uri="{FF2B5EF4-FFF2-40B4-BE49-F238E27FC236}">
                  <a16:creationId xmlns:a16="http://schemas.microsoft.com/office/drawing/2014/main" id="{A5C9D250-0894-C746-12A9-3E0D647F1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34415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5A075F41-A74D-F0E9-7032-0F4D9CB9D363}"/>
                </a:ext>
              </a:extLst>
            </p:cNvPr>
            <p:cNvSpPr/>
            <p:nvPr/>
          </p:nvSpPr>
          <p:spPr>
            <a:xfrm rot="5400000">
              <a:off x="7997824" y="3254377"/>
              <a:ext cx="1667934" cy="1847850"/>
            </a:xfrm>
            <a:prstGeom prst="downArrow">
              <a:avLst>
                <a:gd name="adj1" fmla="val 47661"/>
                <a:gd name="adj2" fmla="val 46304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R" sz="2400" dirty="0"/>
                <a:t>Airflow</a:t>
              </a:r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48217D01-3F5E-015A-75FE-E6489F03477F}"/>
                </a:ext>
              </a:extLst>
            </p:cNvPr>
            <p:cNvSpPr/>
            <p:nvPr/>
          </p:nvSpPr>
          <p:spPr>
            <a:xfrm rot="10800000">
              <a:off x="3504141" y="626532"/>
              <a:ext cx="1667934" cy="1546227"/>
            </a:xfrm>
            <a:prstGeom prst="downArrow">
              <a:avLst>
                <a:gd name="adj1" fmla="val 47661"/>
                <a:gd name="adj2" fmla="val 46304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>
              <a:scene3d>
                <a:camera prst="orthographicFront">
                  <a:rot lat="0" lon="0" rev="16200000"/>
                </a:camera>
                <a:lightRig rig="threePt" dir="t"/>
              </a:scene3d>
            </a:bodyPr>
            <a:lstStyle/>
            <a:p>
              <a:pPr algn="ctr"/>
              <a:r>
                <a:rPr lang="en-GR" sz="2400" dirty="0"/>
                <a:t>Lift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0649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02DFE-A186-8A4E-A357-22BCEF7E1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Δύναμη </a:t>
            </a:r>
            <a:r>
              <a:rPr lang="en-US" dirty="0"/>
              <a:t>Magnus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A8D804-E733-B541-B137-27E3C922E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620"/>
            <a:ext cx="10344150" cy="684438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EACEAC-2481-75A6-1410-68D444687683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6822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2E8718-27E2-384D-938F-DE5926357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27" r="4622"/>
          <a:stretch/>
        </p:blipFill>
        <p:spPr>
          <a:xfrm>
            <a:off x="0" y="-2"/>
            <a:ext cx="10344150" cy="6858001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853E0B-BF7A-48D9-112B-42410C0AC1D8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7502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A9A78E5-B55F-6B4A-8F92-A0E51879D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Norsepower</a:t>
            </a:r>
            <a:r>
              <a:rPr lang="en-US" dirty="0"/>
              <a:t> Rotor Sail</a:t>
            </a:r>
          </a:p>
        </p:txBody>
      </p:sp>
      <p:pic>
        <p:nvPicPr>
          <p:cNvPr id="4" name="Picture 2" descr="Energy transition: BHP, Norsepower, Airseas, Bar Technologies among those  looking to wind power for the shipping industry">
            <a:extLst>
              <a:ext uri="{FF2B5EF4-FFF2-40B4-BE49-F238E27FC236}">
                <a16:creationId xmlns:a16="http://schemas.microsoft.com/office/drawing/2014/main" id="{46B2104B-EB53-7049-D984-7AC46F0EE9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/>
          <a:stretch/>
        </p:blipFill>
        <p:spPr bwMode="auto">
          <a:xfrm>
            <a:off x="0" y="1339057"/>
            <a:ext cx="10126133" cy="54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C7C5CC-0223-5D40-53B6-EB7D0F2C8FF8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184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1A1F-9B12-584D-979C-E6929DCDD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l-GR" dirty="0"/>
              <a:t>Δ</a:t>
            </a:r>
            <a:r>
              <a:rPr lang="en-US" dirty="0" err="1"/>
              <a:t>ύ</a:t>
            </a:r>
            <a:r>
              <a:rPr lang="el-GR" dirty="0" err="1"/>
              <a:t>ναμη</a:t>
            </a:r>
            <a:r>
              <a:rPr lang="el-GR" dirty="0"/>
              <a:t> </a:t>
            </a:r>
            <a:r>
              <a:rPr lang="en-US" dirty="0"/>
              <a:t>Coriolis</a:t>
            </a:r>
            <a:endParaRPr lang="en-G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AF5E43-88B6-8747-9EB3-0476949B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74" y="2048933"/>
            <a:ext cx="4605827" cy="4525963"/>
          </a:xfrm>
        </p:spPr>
        <p:txBody>
          <a:bodyPr>
            <a:normAutofit/>
          </a:bodyPr>
          <a:lstStyle/>
          <a:p>
            <a:pPr algn="just"/>
            <a:r>
              <a:rPr lang="el-GR" sz="2400" dirty="0">
                <a:latin typeface="+mj-lt"/>
              </a:rPr>
              <a:t>Η δύναμη </a:t>
            </a:r>
            <a:r>
              <a:rPr lang="en-US" sz="2400" dirty="0">
                <a:latin typeface="+mj-lt"/>
              </a:rPr>
              <a:t>Coriolis </a:t>
            </a:r>
            <a:r>
              <a:rPr lang="el-GR" sz="2400" dirty="0">
                <a:latin typeface="+mj-lt"/>
              </a:rPr>
              <a:t>είναι μια φαινομενική δύναμη που προκαλείται από την περιστροφή της γης και είναι υπεύθυνη για την εκτροπή των αντικειμένων </a:t>
            </a:r>
            <a:r>
              <a:rPr lang="en-US" sz="2400" dirty="0">
                <a:latin typeface="+mj-lt"/>
              </a:rPr>
              <a:t>(</a:t>
            </a:r>
            <a:r>
              <a:rPr lang="el-GR" sz="2400" dirty="0">
                <a:latin typeface="+mj-lt"/>
              </a:rPr>
              <a:t>αέριων και θαλάσσιων μαζών, βλημάτων και Κ/Β κοκ) προς τα ΔΕ στο βόρειο ημισφαίριο και προς τα ΑΡ στο νότιο ημισφαίριο. </a:t>
            </a:r>
          </a:p>
          <a:p>
            <a:pPr algn="just"/>
            <a:r>
              <a:rPr lang="el-GR" sz="2400" dirty="0">
                <a:latin typeface="+mj-lt"/>
              </a:rPr>
              <a:t>Στην βλητική, επηρεάζει </a:t>
            </a:r>
            <a:r>
              <a:rPr lang="el-GR" sz="2400" b="1" i="1" u="sng" dirty="0">
                <a:solidFill>
                  <a:srgbClr val="FF0000"/>
                </a:solidFill>
                <a:latin typeface="+mj-lt"/>
              </a:rPr>
              <a:t>κατά το μέγιστο </a:t>
            </a:r>
            <a:r>
              <a:rPr lang="el-GR" sz="2400" dirty="0">
                <a:latin typeface="+mj-lt"/>
              </a:rPr>
              <a:t>βολές που εκτελούνται προς Βορρά ή προς Νότο. </a:t>
            </a:r>
            <a:endParaRPr lang="en-GR" sz="2400" dirty="0">
              <a:latin typeface="+mj-lt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965F8294-D0D8-3464-9A32-0B3003DE5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33" y="1424653"/>
            <a:ext cx="5365613" cy="53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368C43-247D-E558-2EE3-D3882DD19B42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1976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30C25E-278B-CEB0-9536-0A79D4C809A3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3A99FE-73B3-4449-BC8E-B40A2E4F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</a:t>
            </a:r>
            <a:r>
              <a:rPr lang="el-GR" dirty="0"/>
              <a:t>Δ</a:t>
            </a:r>
            <a:r>
              <a:rPr lang="en-US" dirty="0" err="1"/>
              <a:t>ύ</a:t>
            </a:r>
            <a:r>
              <a:rPr lang="el-GR" dirty="0" err="1"/>
              <a:t>ναμη</a:t>
            </a:r>
            <a:r>
              <a:rPr lang="el-GR" dirty="0"/>
              <a:t> </a:t>
            </a:r>
            <a:r>
              <a:rPr lang="en-US" dirty="0"/>
              <a:t>Coriolis</a:t>
            </a:r>
          </a:p>
        </p:txBody>
      </p:sp>
      <p:pic>
        <p:nvPicPr>
          <p:cNvPr id="25602" name="Picture 2" descr="Coriolis force | Description, Examples, &amp; Facts | Britannica">
            <a:extLst>
              <a:ext uri="{FF2B5EF4-FFF2-40B4-BE49-F238E27FC236}">
                <a16:creationId xmlns:a16="http://schemas.microsoft.com/office/drawing/2014/main" id="{A7EA4F07-71D5-0E2E-FCF7-F7327AC8D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51533"/>
          <a:stretch/>
        </p:blipFill>
        <p:spPr bwMode="auto">
          <a:xfrm>
            <a:off x="0" y="1713971"/>
            <a:ext cx="10282304" cy="436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E768CBA-2A99-39A1-F3F5-AE24F7CA4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6045199"/>
            <a:ext cx="9808171" cy="605896"/>
          </a:xfrm>
        </p:spPr>
        <p:txBody>
          <a:bodyPr>
            <a:normAutofit fontScale="92500"/>
          </a:bodyPr>
          <a:lstStyle/>
          <a:p>
            <a:pPr algn="just"/>
            <a:r>
              <a:rPr lang="el-GR" sz="2400" dirty="0">
                <a:latin typeface="+mj-lt"/>
              </a:rPr>
              <a:t>Στην βλητική, η δύναμη </a:t>
            </a:r>
            <a:r>
              <a:rPr lang="en-US" sz="2400" dirty="0">
                <a:latin typeface="+mj-lt"/>
              </a:rPr>
              <a:t>Coriolis </a:t>
            </a:r>
            <a:r>
              <a:rPr lang="el-GR" sz="2400" dirty="0">
                <a:latin typeface="+mj-lt"/>
              </a:rPr>
              <a:t>επηρεάζει </a:t>
            </a:r>
            <a:r>
              <a:rPr lang="el-GR" sz="2400" b="1" i="1" u="sng" dirty="0">
                <a:solidFill>
                  <a:srgbClr val="FF0000"/>
                </a:solidFill>
                <a:latin typeface="+mj-lt"/>
              </a:rPr>
              <a:t>κατά το μέγιστο</a:t>
            </a:r>
            <a:r>
              <a:rPr lang="el-GR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l-GR" sz="2400" dirty="0">
                <a:latin typeface="+mj-lt"/>
              </a:rPr>
              <a:t>βολές προς Β ή προς Ν. </a:t>
            </a:r>
            <a:endParaRPr lang="en-G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19581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30C25E-278B-CEB0-9536-0A79D4C809A3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3" name="Picture 2" descr="Coriolis force | Description, Examples, &amp; Facts | Britannica">
            <a:extLst>
              <a:ext uri="{FF2B5EF4-FFF2-40B4-BE49-F238E27FC236}">
                <a16:creationId xmlns:a16="http://schemas.microsoft.com/office/drawing/2014/main" id="{EC8AD00B-7353-B6DE-DE2D-49B0D1A0A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49972" r="-695" b="7576"/>
          <a:stretch/>
        </p:blipFill>
        <p:spPr bwMode="auto">
          <a:xfrm>
            <a:off x="67735" y="1629309"/>
            <a:ext cx="10282304" cy="436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F70F4082-6CB7-CC65-59A6-523C86567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6045199"/>
            <a:ext cx="9808171" cy="605896"/>
          </a:xfrm>
        </p:spPr>
        <p:txBody>
          <a:bodyPr>
            <a:normAutofit fontScale="92500"/>
          </a:bodyPr>
          <a:lstStyle/>
          <a:p>
            <a:pPr algn="just"/>
            <a:r>
              <a:rPr lang="el-GR" sz="2400" dirty="0">
                <a:latin typeface="+mj-lt"/>
              </a:rPr>
              <a:t>Στην βλητική, η δύναμη </a:t>
            </a:r>
            <a:r>
              <a:rPr lang="en-US" sz="2400" dirty="0">
                <a:latin typeface="+mj-lt"/>
              </a:rPr>
              <a:t>Coriolis </a:t>
            </a:r>
            <a:r>
              <a:rPr lang="el-GR" sz="2400" dirty="0">
                <a:latin typeface="+mj-lt"/>
              </a:rPr>
              <a:t>επηρεάζει </a:t>
            </a:r>
            <a:r>
              <a:rPr lang="el-GR" sz="2400" b="1" i="1" u="sng" dirty="0">
                <a:solidFill>
                  <a:srgbClr val="FF0000"/>
                </a:solidFill>
                <a:latin typeface="+mj-lt"/>
              </a:rPr>
              <a:t>κατά το μέγιστο</a:t>
            </a:r>
            <a:r>
              <a:rPr lang="el-GR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l-GR" sz="2400" dirty="0">
                <a:latin typeface="+mj-lt"/>
              </a:rPr>
              <a:t>βολές προς Β ή προς Ν. </a:t>
            </a:r>
            <a:endParaRPr lang="en-GR" sz="2400" dirty="0"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2F829F-9187-A4A2-E3E9-07A542819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 </a:t>
            </a:r>
            <a:r>
              <a:rPr lang="el-GR" dirty="0"/>
              <a:t>Δ</a:t>
            </a:r>
            <a:r>
              <a:rPr lang="en-US" dirty="0" err="1"/>
              <a:t>ύ</a:t>
            </a:r>
            <a:r>
              <a:rPr lang="el-GR" dirty="0" err="1"/>
              <a:t>ναμη</a:t>
            </a:r>
            <a:r>
              <a:rPr lang="el-GR" dirty="0"/>
              <a:t> </a:t>
            </a:r>
            <a:r>
              <a:rPr lang="en-US" dirty="0"/>
              <a:t>Coriolis</a:t>
            </a:r>
          </a:p>
        </p:txBody>
      </p:sp>
    </p:spTree>
    <p:extLst>
      <p:ext uri="{BB962C8B-B14F-4D97-AF65-F5344CB8AC3E}">
        <p14:creationId xmlns:p14="http://schemas.microsoft.com/office/powerpoint/2010/main" val="13558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7A3A99FE-73B3-4449-BC8E-B40A2E4F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</a:t>
            </a:r>
            <a:r>
              <a:rPr lang="el-GR" dirty="0"/>
              <a:t>Δ</a:t>
            </a:r>
            <a:r>
              <a:rPr lang="en-US" dirty="0" err="1"/>
              <a:t>ύ</a:t>
            </a:r>
            <a:r>
              <a:rPr lang="el-GR" dirty="0" err="1"/>
              <a:t>ναμη</a:t>
            </a:r>
            <a:r>
              <a:rPr lang="el-GR" dirty="0"/>
              <a:t> </a:t>
            </a:r>
            <a:r>
              <a:rPr lang="en-US" dirty="0"/>
              <a:t>Coriolis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EF09FC9-5A47-BCC6-AA89-EA3C7B62D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12177" cy="4351338"/>
          </a:xfrm>
        </p:spPr>
        <p:txBody>
          <a:bodyPr>
            <a:normAutofit/>
          </a:bodyPr>
          <a:lstStyle/>
          <a:p>
            <a:pPr algn="just"/>
            <a:r>
              <a:rPr lang="el-GR" sz="2200" dirty="0">
                <a:latin typeface="+mj-lt"/>
              </a:rPr>
              <a:t>Όταν η βολή γίνεται από τον Ισημερινό,  προς Βορρά ή προς Νότο, η εκτροπή λόγω M</a:t>
            </a:r>
            <a:r>
              <a:rPr lang="en-US" sz="2200" dirty="0">
                <a:latin typeface="+mj-lt"/>
              </a:rPr>
              <a:t>agnus </a:t>
            </a:r>
            <a:r>
              <a:rPr lang="el-GR" sz="2200" dirty="0">
                <a:latin typeface="+mj-lt"/>
              </a:rPr>
              <a:t>είναι προς τα ΔΕ και ΑΡ, αντίστοιχα</a:t>
            </a:r>
          </a:p>
          <a:p>
            <a:pPr algn="just"/>
            <a:r>
              <a:rPr lang="el-GR" sz="2200" dirty="0">
                <a:latin typeface="+mj-lt"/>
              </a:rPr>
              <a:t>Όταν η βολή γίνεται από το Ν. ημισφαίριο σε στόχο στο Β ημισφαίριο</a:t>
            </a:r>
            <a:r>
              <a:rPr lang="en-US" sz="2200" dirty="0">
                <a:latin typeface="+mj-lt"/>
              </a:rPr>
              <a:t>;</a:t>
            </a:r>
            <a:endParaRPr lang="el-GR" sz="2200" dirty="0">
              <a:latin typeface="+mj-lt"/>
            </a:endParaRPr>
          </a:p>
          <a:p>
            <a:pPr algn="just"/>
            <a:r>
              <a:rPr lang="en-US" sz="2200" dirty="0" err="1">
                <a:latin typeface="+mj-lt"/>
              </a:rPr>
              <a:t>Ό</a:t>
            </a:r>
            <a:r>
              <a:rPr lang="el-GR" sz="2200" dirty="0" err="1">
                <a:latin typeface="+mj-lt"/>
              </a:rPr>
              <a:t>ταν</a:t>
            </a:r>
            <a:r>
              <a:rPr lang="el-GR" sz="2200" dirty="0">
                <a:latin typeface="+mj-lt"/>
              </a:rPr>
              <a:t> γίνεται σε στόχο σε προς </a:t>
            </a:r>
            <a:r>
              <a:rPr lang="el-GR" sz="2200" dirty="0" err="1">
                <a:latin typeface="+mj-lt"/>
              </a:rPr>
              <a:t>Ανατολάς</a:t>
            </a:r>
            <a:r>
              <a:rPr lang="en-US" sz="2200" dirty="0">
                <a:latin typeface="+mj-lt"/>
              </a:rPr>
              <a:t>;</a:t>
            </a:r>
            <a:r>
              <a:rPr lang="el-GR" sz="2200" dirty="0">
                <a:latin typeface="+mj-lt"/>
              </a:rPr>
              <a:t> </a:t>
            </a:r>
            <a:endParaRPr lang="en-GR" sz="22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30C25E-278B-CEB0-9536-0A79D4C809A3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Διορθώσεις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24677E-E75C-68AC-10DC-3887AF2E6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5"/>
          <a:stretch/>
        </p:blipFill>
        <p:spPr bwMode="auto">
          <a:xfrm>
            <a:off x="679267" y="5474772"/>
            <a:ext cx="4833257" cy="140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6DC840-09B3-B422-3AE8-93667130E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6"/>
          <a:stretch/>
        </p:blipFill>
        <p:spPr bwMode="auto">
          <a:xfrm>
            <a:off x="4324870" y="1054032"/>
            <a:ext cx="6795634" cy="513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46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xternal Ballistics | General Dynamics Ordnance and Tactical Systems -  Canada">
            <a:extLst>
              <a:ext uri="{FF2B5EF4-FFF2-40B4-BE49-F238E27FC236}">
                <a16:creationId xmlns:a16="http://schemas.microsoft.com/office/drawing/2014/main" id="{2197376E-AC45-879C-85C3-FE8B47027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75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F67288-6CAB-630C-2380-24389A81C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I</a:t>
            </a:r>
            <a:endParaRPr lang="en-G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6FFA9-AF09-A2B7-0A99-A6CED88F5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tx1"/>
                </a:solidFill>
                <a:latin typeface="+mj-lt"/>
              </a:rPr>
              <a:t>Τροχι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έ</a:t>
            </a:r>
            <a:r>
              <a:rPr lang="el-GR" dirty="0">
                <a:solidFill>
                  <a:schemeClr val="tx1"/>
                </a:solidFill>
                <a:latin typeface="+mj-lt"/>
              </a:rPr>
              <a:t>ς βολών σε κενό και ατμόσφαιρα</a:t>
            </a:r>
            <a:endParaRPr lang="en-GR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901A63-2921-846D-A69F-355273762504}"/>
              </a:ext>
            </a:extLst>
          </p:cNvPr>
          <p:cNvSpPr txBox="1"/>
          <p:nvPr/>
        </p:nvSpPr>
        <p:spPr>
          <a:xfrm>
            <a:off x="10844213" y="-728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1260079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C0C99762-B65D-54EC-488C-A572B8B9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496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F1EDAF3F-9C3A-05D2-15D0-30A60F565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" r="4158" b="2343"/>
          <a:stretch/>
        </p:blipFill>
        <p:spPr bwMode="auto">
          <a:xfrm>
            <a:off x="0" y="0"/>
            <a:ext cx="10344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07F98C-4A10-7928-7209-732C247FD10F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24385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WWII Schwerer Gustav Gun - Artillery &amp; Tanks | MakeCNC.com">
            <a:extLst>
              <a:ext uri="{FF2B5EF4-FFF2-40B4-BE49-F238E27FC236}">
                <a16:creationId xmlns:a16="http://schemas.microsoft.com/office/drawing/2014/main" id="{D5C30D62-7BEB-C05A-3F2E-6AA371795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0" r="10437"/>
          <a:stretch/>
        </p:blipFill>
        <p:spPr bwMode="auto">
          <a:xfrm flipH="1">
            <a:off x="194590" y="0"/>
            <a:ext cx="4944474" cy="322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ArtStation - PARIS GUN 1918 | Resources">
            <a:extLst>
              <a:ext uri="{FF2B5EF4-FFF2-40B4-BE49-F238E27FC236}">
                <a16:creationId xmlns:a16="http://schemas.microsoft.com/office/drawing/2014/main" id="{32913B7A-A899-7B3F-6F1D-C5F5BFA55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23181" b="16676"/>
          <a:stretch/>
        </p:blipFill>
        <p:spPr bwMode="auto">
          <a:xfrm>
            <a:off x="0" y="3849591"/>
            <a:ext cx="5159580" cy="257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96E36B-0212-5D4F-E899-BA07BAFD00AF}"/>
              </a:ext>
            </a:extLst>
          </p:cNvPr>
          <p:cNvSpPr txBox="1"/>
          <p:nvPr/>
        </p:nvSpPr>
        <p:spPr>
          <a:xfrm>
            <a:off x="2091581" y="6463471"/>
            <a:ext cx="1150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+mj-lt"/>
              </a:rPr>
              <a:t>Paris Gun  </a:t>
            </a:r>
            <a:endParaRPr lang="en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4C4D2-CCA0-AF0B-945D-9F7E8648CEA9}"/>
              </a:ext>
            </a:extLst>
          </p:cNvPr>
          <p:cNvSpPr txBox="1"/>
          <p:nvPr/>
        </p:nvSpPr>
        <p:spPr>
          <a:xfrm>
            <a:off x="1180606" y="2491794"/>
            <a:ext cx="2240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latin typeface="+mj-lt"/>
              </a:rPr>
              <a:t>Schwerer</a:t>
            </a:r>
            <a:r>
              <a:rPr lang="en-GB" sz="1800" dirty="0">
                <a:latin typeface="+mj-lt"/>
              </a:rPr>
              <a:t> Gustav</a:t>
            </a:r>
            <a:r>
              <a:rPr lang="el-GR" sz="1800" dirty="0">
                <a:latin typeface="+mj-lt"/>
              </a:rPr>
              <a:t> </a:t>
            </a:r>
            <a:r>
              <a:rPr lang="en-US" dirty="0">
                <a:latin typeface="+mj-lt"/>
              </a:rPr>
              <a:t>G</a:t>
            </a:r>
            <a:r>
              <a:rPr lang="en-US" sz="1800" dirty="0">
                <a:latin typeface="+mj-lt"/>
              </a:rPr>
              <a:t>un</a:t>
            </a:r>
            <a:endParaRPr lang="en-GR" dirty="0"/>
          </a:p>
        </p:txBody>
      </p:sp>
      <p:pic>
        <p:nvPicPr>
          <p:cNvPr id="50178" name="Picture 2" descr="The Paris Gun, and the Heavy Gustav. The Gustav, a much heavier super... |  Download Scientific Diagram">
            <a:extLst>
              <a:ext uri="{FF2B5EF4-FFF2-40B4-BE49-F238E27FC236}">
                <a16:creationId xmlns:a16="http://schemas.microsoft.com/office/drawing/2014/main" id="{7CED9E73-7A8E-CE40-6F9A-6CAC30D8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79" y="1826696"/>
            <a:ext cx="5357163" cy="328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743FFE-2F40-A299-67B0-04893511E7F1}"/>
              </a:ext>
            </a:extLst>
          </p:cNvPr>
          <p:cNvSpPr/>
          <p:nvPr/>
        </p:nvSpPr>
        <p:spPr>
          <a:xfrm>
            <a:off x="5320368" y="5134976"/>
            <a:ext cx="47800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+mj-lt"/>
              </a:rPr>
              <a:t>Χρησιμοποιήθηκε για το βομβαρδισμό του Παρισίου στον Α ΠΠ. Το πλήρως συναρμολογημένο όπλο ζύγιζε σχεδόν 256 τόνους και μπορούσε να εκτοξεύσει βλήματα βάρους 106 </a:t>
            </a:r>
            <a:r>
              <a:rPr lang="en-US" dirty="0" err="1">
                <a:latin typeface="+mj-lt"/>
              </a:rPr>
              <a:t>kgr</a:t>
            </a:r>
            <a:r>
              <a:rPr lang="el-GR" dirty="0">
                <a:latin typeface="+mj-lt"/>
              </a:rPr>
              <a:t>, σε απόσταση 120 </a:t>
            </a:r>
            <a:r>
              <a:rPr lang="en-US" dirty="0">
                <a:latin typeface="+mj-lt"/>
              </a:rPr>
              <a:t>km </a:t>
            </a:r>
            <a:r>
              <a:rPr lang="el-GR" dirty="0">
                <a:latin typeface="+mj-lt"/>
              </a:rPr>
              <a:t>με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</a:t>
            </a:r>
            <a:r>
              <a:rPr lang="en-US" baseline="-25000" dirty="0" err="1">
                <a:latin typeface="+mj-lt"/>
              </a:rPr>
              <a:t>o</a:t>
            </a:r>
            <a:r>
              <a:rPr lang="en-US" baseline="-25000" dirty="0">
                <a:latin typeface="+mj-lt"/>
              </a:rPr>
              <a:t> </a:t>
            </a:r>
            <a:r>
              <a:rPr lang="en-US" dirty="0">
                <a:latin typeface="+mj-lt"/>
              </a:rPr>
              <a:t>1640m/sec.</a:t>
            </a:r>
            <a:endParaRPr lang="el-GR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FF4461-18D3-CA53-180B-4FB152BCEA31}"/>
              </a:ext>
            </a:extLst>
          </p:cNvPr>
          <p:cNvSpPr txBox="1"/>
          <p:nvPr/>
        </p:nvSpPr>
        <p:spPr>
          <a:xfrm>
            <a:off x="5320367" y="121954"/>
            <a:ext cx="49444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800" dirty="0">
                <a:latin typeface="+mj-lt"/>
              </a:rPr>
              <a:t>Αναπτύχθηκε στα τέλη της δεκαετίας του 1930 από τον </a:t>
            </a:r>
            <a:r>
              <a:rPr lang="en-US" sz="1800" dirty="0">
                <a:latin typeface="+mj-lt"/>
              </a:rPr>
              <a:t>Krupp </a:t>
            </a:r>
            <a:r>
              <a:rPr lang="el-GR" sz="1800" dirty="0">
                <a:latin typeface="+mj-lt"/>
              </a:rPr>
              <a:t>με ΑΝΣΚ την καταστροφή των οχυρών της γαλλικής γραμμής </a:t>
            </a:r>
            <a:r>
              <a:rPr lang="en-US" sz="1800" dirty="0">
                <a:latin typeface="+mj-lt"/>
              </a:rPr>
              <a:t>Maginot</a:t>
            </a:r>
            <a:r>
              <a:rPr lang="el-GR" sz="1800" dirty="0">
                <a:latin typeface="+mj-lt"/>
              </a:rPr>
              <a:t>. Το πλήρως συναρμολογημένο όπλο ζύγιζε σχεδόν 1.350 </a:t>
            </a:r>
            <a:r>
              <a:rPr lang="en-US" sz="1800" dirty="0">
                <a:latin typeface="+mj-lt"/>
              </a:rPr>
              <a:t>tons</a:t>
            </a:r>
            <a:r>
              <a:rPr lang="el-GR" sz="1800" dirty="0">
                <a:latin typeface="+mj-lt"/>
              </a:rPr>
              <a:t> και μπορούσε να εκτοξεύσει βλήματα βάρους 7 </a:t>
            </a:r>
            <a:r>
              <a:rPr lang="en-US" sz="1800" dirty="0">
                <a:latin typeface="+mj-lt"/>
              </a:rPr>
              <a:t>tons</a:t>
            </a:r>
            <a:r>
              <a:rPr lang="el-GR" sz="1800" dirty="0">
                <a:latin typeface="+mj-lt"/>
              </a:rPr>
              <a:t> σε απόσταση 47 </a:t>
            </a:r>
            <a:r>
              <a:rPr lang="en-US" sz="1800" dirty="0">
                <a:latin typeface="+mj-lt"/>
              </a:rPr>
              <a:t>km</a:t>
            </a:r>
            <a:r>
              <a:rPr lang="el-GR" sz="1800" dirty="0">
                <a:latin typeface="+mj-lt"/>
              </a:rPr>
              <a:t>, με </a:t>
            </a:r>
            <a:r>
              <a:rPr lang="en-US" sz="1800" dirty="0" err="1">
                <a:latin typeface="+mj-lt"/>
              </a:rPr>
              <a:t>v</a:t>
            </a:r>
            <a:r>
              <a:rPr lang="en-US" sz="1800" baseline="-25000" dirty="0" err="1">
                <a:latin typeface="+mj-lt"/>
              </a:rPr>
              <a:t>o</a:t>
            </a:r>
            <a:r>
              <a:rPr lang="en-US" sz="1800" baseline="-25000" dirty="0">
                <a:latin typeface="+mj-lt"/>
              </a:rPr>
              <a:t> </a:t>
            </a:r>
            <a:r>
              <a:rPr lang="el-GR" sz="1800" dirty="0">
                <a:latin typeface="+mj-lt"/>
              </a:rPr>
              <a:t>820 </a:t>
            </a:r>
            <a:r>
              <a:rPr lang="en-US" sz="1800" dirty="0">
                <a:latin typeface="+mj-lt"/>
              </a:rPr>
              <a:t>m/sec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91D2C4-2684-D0DC-7A03-31BDA6430074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48112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tStation - PARIS GUN 1918 | Resources">
            <a:extLst>
              <a:ext uri="{FF2B5EF4-FFF2-40B4-BE49-F238E27FC236}">
                <a16:creationId xmlns:a16="http://schemas.microsoft.com/office/drawing/2014/main" id="{FE631AB4-7A4B-F3B3-828B-C3502325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23181" b="16676"/>
          <a:stretch/>
        </p:blipFill>
        <p:spPr bwMode="auto">
          <a:xfrm>
            <a:off x="5350240" y="14289"/>
            <a:ext cx="5159580" cy="257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470E79-8D8A-0C48-AD0A-994AA2267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</a:t>
            </a:r>
            <a:r>
              <a:rPr lang="en-US" dirty="0" err="1"/>
              <a:t>ύ</a:t>
            </a:r>
            <a:r>
              <a:rPr lang="el-GR" dirty="0" err="1"/>
              <a:t>ναμη</a:t>
            </a:r>
            <a:r>
              <a:rPr lang="el-GR" dirty="0"/>
              <a:t> </a:t>
            </a:r>
            <a:r>
              <a:rPr lang="en-US" dirty="0"/>
              <a:t>Coriolis</a:t>
            </a:r>
            <a:br>
              <a:rPr lang="el-GR" dirty="0"/>
            </a:br>
            <a:r>
              <a:rPr lang="en-US" sz="2800" dirty="0"/>
              <a:t>Paris Gun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813C2-857B-7247-9203-841A084E3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12039" y="2700946"/>
            <a:ext cx="5832111" cy="417134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l-GR" b="1" dirty="0">
                <a:latin typeface="+mj-lt"/>
              </a:rPr>
              <a:t>ΑΝΣΚ</a:t>
            </a:r>
            <a:r>
              <a:rPr lang="en-US" b="1" dirty="0">
                <a:latin typeface="+mj-lt"/>
              </a:rPr>
              <a:t>: </a:t>
            </a:r>
            <a:r>
              <a:rPr lang="el-GR" dirty="0">
                <a:latin typeface="+mj-lt"/>
              </a:rPr>
              <a:t>Ο εκφοβισμός της Γαλλίας ώστε να συρθεί σε ειρηνευτικές συνομιλίες</a:t>
            </a:r>
          </a:p>
          <a:p>
            <a:pPr algn="just"/>
            <a:r>
              <a:rPr lang="el-GR" b="1" dirty="0">
                <a:latin typeface="+mj-lt"/>
              </a:rPr>
              <a:t>ΑΠΟΤΕΛΕΣΜΑ</a:t>
            </a:r>
            <a:r>
              <a:rPr lang="en-US" dirty="0">
                <a:latin typeface="+mj-lt"/>
              </a:rPr>
              <a:t>:</a:t>
            </a:r>
            <a:r>
              <a:rPr lang="el-GR" dirty="0">
                <a:latin typeface="+mj-lt"/>
              </a:rPr>
              <a:t> ΑΡΝΗΤΙΚΟ</a:t>
            </a:r>
            <a:r>
              <a:rPr lang="en-US" dirty="0">
                <a:latin typeface="+mj-lt"/>
              </a:rPr>
              <a:t>. </a:t>
            </a:r>
            <a:r>
              <a:rPr lang="el-GR" dirty="0">
                <a:latin typeface="+mj-lt"/>
              </a:rPr>
              <a:t>Μόλις έγινε αντιληπτή η διασπορά του, το σύνολο του γαλλικού πληθυσμού το αγνόησε, με αποτέλεσμα να απωλεσθεί το πλεονέκτημα του πανικού</a:t>
            </a:r>
          </a:p>
          <a:p>
            <a:pPr algn="just"/>
            <a:r>
              <a:rPr lang="el-GR" b="1" dirty="0">
                <a:latin typeface="+mj-lt"/>
              </a:rPr>
              <a:t>ΠΑΡΑΠΛΕΥΡΑ ΟΦΕΛΗ</a:t>
            </a:r>
            <a:r>
              <a:rPr lang="en-US" b="1" dirty="0">
                <a:latin typeface="+mj-lt"/>
              </a:rPr>
              <a:t>:</a:t>
            </a:r>
            <a:r>
              <a:rPr lang="el-GR" b="1" dirty="0">
                <a:latin typeface="+mj-lt"/>
              </a:rPr>
              <a:t> </a:t>
            </a:r>
            <a:r>
              <a:rPr lang="el-GR" dirty="0">
                <a:latin typeface="+mj-lt"/>
              </a:rPr>
              <a:t>η τεχνογνωσία και τα </a:t>
            </a:r>
            <a:r>
              <a:rPr lang="en-US" dirty="0">
                <a:latin typeface="+mj-lt"/>
              </a:rPr>
              <a:t>lessons learned, </a:t>
            </a:r>
            <a:r>
              <a:rPr lang="el-GR" dirty="0">
                <a:latin typeface="+mj-lt"/>
              </a:rPr>
              <a:t>που επιτάχυναν τη γερμανική πολεμική βιομηχανία ⇢ ΠΒ μεγάλου βεληνεκούς (28</a:t>
            </a:r>
            <a:r>
              <a:rPr lang="en-US" dirty="0">
                <a:latin typeface="+mj-lt"/>
              </a:rPr>
              <a:t>cm K5, 42cm</a:t>
            </a:r>
            <a:r>
              <a:rPr lang="el-GR" dirty="0">
                <a:latin typeface="+mj-lt"/>
              </a:rPr>
              <a:t> </a:t>
            </a:r>
            <a:r>
              <a:rPr lang="en-US" dirty="0">
                <a:latin typeface="+mj-lt"/>
              </a:rPr>
              <a:t>rail gun, 80 cm rail gun-DORA, 88mm A/A gun</a:t>
            </a:r>
            <a:r>
              <a:rPr lang="el-GR" dirty="0">
                <a:latin typeface="+mj-lt"/>
              </a:rPr>
              <a:t>)</a:t>
            </a:r>
            <a:endParaRPr lang="en-GR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C21C61-4ABE-A4C4-994C-1DA86139CAF3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CC1291-359F-7A63-2505-5986F1B120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547028"/>
            <a:ext cx="4512040" cy="394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9326B6-A2D6-344B-86A0-4687CBBE42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6819586" y="1825625"/>
            <a:ext cx="3120768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800351-D00E-1446-84F2-063AC257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Eötvös </a:t>
            </a:r>
            <a:r>
              <a:rPr lang="en-US" dirty="0"/>
              <a:t>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38A45-22FD-014F-9007-4407C4B2B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7759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dirty="0">
                <a:latin typeface="+mj-lt"/>
              </a:rPr>
              <a:t>Η παρατηρούμενη πτώση (</a:t>
            </a:r>
            <a:r>
              <a:rPr lang="en-US" dirty="0">
                <a:latin typeface="+mj-lt"/>
              </a:rPr>
              <a:t>projectile drop</a:t>
            </a:r>
            <a:r>
              <a:rPr lang="el-GR" dirty="0">
                <a:latin typeface="+mj-lt"/>
              </a:rPr>
              <a:t>) ή ανύψωση (</a:t>
            </a:r>
            <a:r>
              <a:rPr lang="en-US" dirty="0">
                <a:latin typeface="+mj-lt"/>
              </a:rPr>
              <a:t>lift</a:t>
            </a:r>
            <a:r>
              <a:rPr lang="el-GR" dirty="0">
                <a:latin typeface="+mj-lt"/>
              </a:rPr>
              <a:t>) ενός βλήματος σε σχέση με τη </a:t>
            </a:r>
            <a:r>
              <a:rPr lang="en-US" dirty="0">
                <a:latin typeface="+mj-lt"/>
              </a:rPr>
              <a:t>LOS </a:t>
            </a:r>
            <a:r>
              <a:rPr lang="el-GR" dirty="0">
                <a:latin typeface="+mj-lt"/>
              </a:rPr>
              <a:t>λόγω μεταβολής της συνιστάμενης κατακόρυφης δύναμης προς το κέντρο της γης όταν αυτό κινείται με Ανατολική ή Δυτική κατεύθυνση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1EB78-25DC-5946-81C1-69F2E2115577}"/>
              </a:ext>
            </a:extLst>
          </p:cNvPr>
          <p:cNvSpPr/>
          <p:nvPr/>
        </p:nvSpPr>
        <p:spPr>
          <a:xfrm>
            <a:off x="6819586" y="6311900"/>
            <a:ext cx="3120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latin typeface="+mj-lt"/>
                <a:ea typeface="MS Mincho" panose="02020609040205080304" pitchFamily="49" charset="-128"/>
              </a:rPr>
              <a:t>Baron Roland von </a:t>
            </a:r>
            <a:r>
              <a:rPr lang="el-GR" sz="1000" i="1" dirty="0">
                <a:solidFill>
                  <a:srgbClr val="212121"/>
                </a:solidFill>
                <a:latin typeface="+mj-lt"/>
                <a:ea typeface="MS Mincho" panose="02020609040205080304" pitchFamily="49" charset="-128"/>
              </a:rPr>
              <a:t>Eötvös (1848-1919) </a:t>
            </a:r>
            <a:endParaRPr lang="en-US" sz="1000" i="1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9A7931-06FB-AD62-88EC-2FCD18F55434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90526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31294BD-6D21-50CC-4845-3585A44B92A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t="-5623" r="18591" b="44788"/>
          <a:stretch/>
        </p:blipFill>
        <p:spPr bwMode="auto">
          <a:xfrm>
            <a:off x="5520601" y="456400"/>
            <a:ext cx="4966429" cy="3610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9165"/>
          <a:stretch/>
        </p:blipFill>
        <p:spPr bwMode="auto">
          <a:xfrm>
            <a:off x="0" y="456400"/>
            <a:ext cx="5257801" cy="3610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921" y="4637920"/>
            <a:ext cx="53950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+mj-lt"/>
              </a:rPr>
              <a:t>T</a:t>
            </a:r>
            <a:r>
              <a:rPr lang="el-GR" sz="2000" dirty="0">
                <a:latin typeface="+mj-lt"/>
              </a:rPr>
              <a:t>ο </a:t>
            </a:r>
            <a:r>
              <a:rPr lang="el-GR" sz="2000" dirty="0" err="1">
                <a:latin typeface="+mj-lt"/>
              </a:rPr>
              <a:t>βλήμα</a:t>
            </a:r>
            <a:r>
              <a:rPr lang="el-GR" sz="2000" dirty="0">
                <a:latin typeface="+mj-lt"/>
              </a:rPr>
              <a:t> </a:t>
            </a:r>
            <a:r>
              <a:rPr lang="el-GR" sz="2000" dirty="0" err="1">
                <a:latin typeface="+mj-lt"/>
              </a:rPr>
              <a:t>κινείται</a:t>
            </a:r>
            <a:r>
              <a:rPr lang="el-GR" sz="2000" dirty="0">
                <a:latin typeface="+mj-lt"/>
              </a:rPr>
              <a:t> προς την </a:t>
            </a:r>
            <a:r>
              <a:rPr lang="el-GR" sz="2000" dirty="0" err="1">
                <a:latin typeface="+mj-lt"/>
              </a:rPr>
              <a:t>ίδια</a:t>
            </a:r>
            <a:r>
              <a:rPr lang="el-GR" sz="2000" dirty="0">
                <a:latin typeface="+mj-lt"/>
              </a:rPr>
              <a:t> </a:t>
            </a:r>
            <a:r>
              <a:rPr lang="el-GR" sz="2000" dirty="0" err="1">
                <a:latin typeface="+mj-lt"/>
              </a:rPr>
              <a:t>κατεύθυνση</a:t>
            </a:r>
            <a:r>
              <a:rPr lang="el-GR" sz="2000" dirty="0">
                <a:latin typeface="+mj-lt"/>
              </a:rPr>
              <a:t> με την </a:t>
            </a:r>
            <a:r>
              <a:rPr lang="el-GR" sz="2000" dirty="0" err="1">
                <a:latin typeface="+mj-lt"/>
              </a:rPr>
              <a:t>οποία</a:t>
            </a:r>
            <a:r>
              <a:rPr lang="el-GR" sz="2000" dirty="0">
                <a:latin typeface="+mj-lt"/>
              </a:rPr>
              <a:t> </a:t>
            </a:r>
            <a:r>
              <a:rPr lang="el-GR" sz="2000" dirty="0" err="1">
                <a:latin typeface="+mj-lt"/>
              </a:rPr>
              <a:t>περιστρέφεται</a:t>
            </a:r>
            <a:r>
              <a:rPr lang="el-GR" sz="2000" dirty="0">
                <a:latin typeface="+mj-lt"/>
              </a:rPr>
              <a:t> η Γη</a:t>
            </a:r>
            <a:endParaRPr lang="en-US" sz="2000" dirty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l-GR" sz="2000" dirty="0">
                <a:latin typeface="+mj-lt"/>
              </a:rPr>
              <a:t>Υψηλότερη Γραμμική ταχύτητα από τα σταθερά σημεία της γης κάτωθεν αυτού</a:t>
            </a:r>
          </a:p>
          <a:p>
            <a:pPr marL="285750" indent="-285750">
              <a:buFont typeface="Arial"/>
              <a:buChar char="•"/>
            </a:pPr>
            <a:r>
              <a:rPr lang="el-GR" sz="2000" dirty="0">
                <a:latin typeface="+mj-lt"/>
              </a:rPr>
              <a:t>Υψηλότερη φυγόκεντρος</a:t>
            </a:r>
          </a:p>
          <a:p>
            <a:pPr marL="285750" indent="-285750">
              <a:buFont typeface="Arial"/>
              <a:buChar char="•"/>
            </a:pPr>
            <a:r>
              <a:rPr lang="el-GR" sz="2000" dirty="0">
                <a:latin typeface="+mj-lt"/>
              </a:rPr>
              <a:t>Μικρότερη Σ</a:t>
            </a:r>
            <a:r>
              <a:rPr lang="en-US" sz="2000" dirty="0" err="1">
                <a:latin typeface="+mj-lt"/>
              </a:rPr>
              <a:t>f</a:t>
            </a:r>
            <a:r>
              <a:rPr lang="en-US" sz="2000" baseline="-25000" dirty="0" err="1">
                <a:latin typeface="+mj-lt"/>
              </a:rPr>
              <a:t>y</a:t>
            </a:r>
            <a:r>
              <a:rPr lang="en-US" sz="2000" dirty="0">
                <a:latin typeface="+mj-lt"/>
              </a:rPr>
              <a:t> </a:t>
            </a:r>
            <a:r>
              <a:rPr lang="el-GR" sz="2000" dirty="0">
                <a:latin typeface="+mj-lt"/>
              </a:rPr>
              <a:t>«ελαφρύτερο βλήμα»</a:t>
            </a:r>
          </a:p>
          <a:p>
            <a:pPr marL="285750" indent="-285750">
              <a:buFont typeface="Arial"/>
              <a:buChar char="•"/>
            </a:pPr>
            <a:r>
              <a:rPr lang="el-GR" sz="2000" dirty="0">
                <a:latin typeface="+mj-lt"/>
              </a:rPr>
              <a:t>Πτώση ΜΑΚΡΑΝ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885335-E5B3-98CB-F897-3FF672143E35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 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Eötvös </a:t>
            </a:r>
            <a:r>
              <a:rPr lang="en-US" dirty="0"/>
              <a:t>effect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7E733F-03FC-71C5-AFFB-489397178364}"/>
              </a:ext>
            </a:extLst>
          </p:cNvPr>
          <p:cNvSpPr/>
          <p:nvPr/>
        </p:nvSpPr>
        <p:spPr>
          <a:xfrm>
            <a:off x="5514975" y="4638863"/>
            <a:ext cx="4826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+mj-lt"/>
              </a:rPr>
              <a:t>T</a:t>
            </a:r>
            <a:r>
              <a:rPr lang="el-GR" sz="2000" dirty="0">
                <a:latin typeface="+mj-lt"/>
              </a:rPr>
              <a:t>ο </a:t>
            </a:r>
            <a:r>
              <a:rPr lang="el-GR" sz="2000" dirty="0" err="1">
                <a:latin typeface="+mj-lt"/>
              </a:rPr>
              <a:t>βλήμα</a:t>
            </a:r>
            <a:r>
              <a:rPr lang="el-GR" sz="2000" dirty="0">
                <a:latin typeface="+mj-lt"/>
              </a:rPr>
              <a:t> </a:t>
            </a:r>
            <a:r>
              <a:rPr lang="el-GR" sz="2000" dirty="0" err="1">
                <a:latin typeface="+mj-lt"/>
              </a:rPr>
              <a:t>κινείται</a:t>
            </a:r>
            <a:r>
              <a:rPr lang="el-GR" sz="2000" dirty="0">
                <a:latin typeface="+mj-lt"/>
              </a:rPr>
              <a:t> με </a:t>
            </a:r>
            <a:r>
              <a:rPr lang="el-GR" sz="2000" dirty="0" err="1">
                <a:latin typeface="+mj-lt"/>
              </a:rPr>
              <a:t>κατεύθυνση</a:t>
            </a:r>
            <a:r>
              <a:rPr lang="el-GR" sz="2000" dirty="0">
                <a:latin typeface="+mj-lt"/>
              </a:rPr>
              <a:t> αντίθετη της περιστροφής της Γης</a:t>
            </a:r>
            <a:endParaRPr lang="en-US" sz="2000" dirty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l-GR" sz="2000" dirty="0">
                <a:latin typeface="+mj-lt"/>
              </a:rPr>
              <a:t>Χαμηλότερη Γραμμική ταχύτητα από τα σταθερά σημεία της γης κάτωθεν αυτού</a:t>
            </a:r>
          </a:p>
          <a:p>
            <a:pPr marL="285750" indent="-285750">
              <a:buFont typeface="Arial"/>
              <a:buChar char="•"/>
            </a:pPr>
            <a:r>
              <a:rPr lang="el-GR" sz="2000" dirty="0">
                <a:latin typeface="+mj-lt"/>
              </a:rPr>
              <a:t>Χαμηλότερη φυγόκεντρος</a:t>
            </a:r>
          </a:p>
          <a:p>
            <a:pPr marL="285750" indent="-285750">
              <a:buFont typeface="Arial"/>
              <a:buChar char="•"/>
            </a:pPr>
            <a:r>
              <a:rPr lang="el-GR" sz="2000" dirty="0">
                <a:latin typeface="+mj-lt"/>
              </a:rPr>
              <a:t>Υψηλότερη Σ</a:t>
            </a:r>
            <a:r>
              <a:rPr lang="en-US" sz="2000" dirty="0" err="1">
                <a:latin typeface="+mj-lt"/>
              </a:rPr>
              <a:t>fy</a:t>
            </a:r>
            <a:r>
              <a:rPr lang="en-US" sz="2000" dirty="0">
                <a:latin typeface="+mj-lt"/>
              </a:rPr>
              <a:t> </a:t>
            </a:r>
            <a:r>
              <a:rPr lang="el-GR" sz="2000" dirty="0">
                <a:latin typeface="+mj-lt"/>
              </a:rPr>
              <a:t>«βαρύτερο βλήμα»</a:t>
            </a:r>
          </a:p>
          <a:p>
            <a:pPr marL="285750" indent="-285750">
              <a:buFont typeface="Arial"/>
              <a:buChar char="•"/>
            </a:pPr>
            <a:r>
              <a:rPr lang="el-GR" sz="2000" dirty="0">
                <a:latin typeface="+mj-lt"/>
              </a:rPr>
              <a:t>Πτώση ΕΓΓΥΣ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F9B30-2968-49EB-7C35-0973F2D73ED2}"/>
              </a:ext>
            </a:extLst>
          </p:cNvPr>
          <p:cNvSpPr txBox="1"/>
          <p:nvPr/>
        </p:nvSpPr>
        <p:spPr>
          <a:xfrm>
            <a:off x="1568184" y="4167501"/>
            <a:ext cx="2498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latin typeface="+mj-lt"/>
              </a:rPr>
              <a:t>ΒΟΛΗ ΠΡΟΣ ΑΝΑΤΟΛ</a:t>
            </a:r>
            <a:r>
              <a:rPr lang="el-GR" b="1" dirty="0">
                <a:latin typeface="+mj-lt"/>
              </a:rPr>
              <a:t>ΑΣ</a:t>
            </a:r>
            <a:endParaRPr lang="en-GR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973F12-6153-74CB-6DE8-798C3648FCF0}"/>
              </a:ext>
            </a:extLst>
          </p:cNvPr>
          <p:cNvSpPr txBox="1"/>
          <p:nvPr/>
        </p:nvSpPr>
        <p:spPr>
          <a:xfrm>
            <a:off x="6916604" y="4167501"/>
            <a:ext cx="20227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latin typeface="+mj-lt"/>
              </a:rPr>
              <a:t>ΒΟΛΗ ΠΡΟΣ ΔΥΣΜΑΣ</a:t>
            </a:r>
            <a:endParaRPr lang="en-GR" b="1" dirty="0"/>
          </a:p>
        </p:txBody>
      </p:sp>
    </p:spTree>
    <p:extLst>
      <p:ext uri="{BB962C8B-B14F-4D97-AF65-F5344CB8AC3E}">
        <p14:creationId xmlns:p14="http://schemas.microsoft.com/office/powerpoint/2010/main" val="9651547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Ρύθμιση σκοπευτικών</a:t>
            </a:r>
            <a:r>
              <a:rPr lang="en-US" dirty="0"/>
              <a:t> </a:t>
            </a:r>
            <a:r>
              <a:rPr lang="el-GR" dirty="0"/>
              <a:t>Φ.Ο</a:t>
            </a:r>
            <a:endParaRPr lang="en-US" dirty="0"/>
          </a:p>
        </p:txBody>
      </p:sp>
      <p:pic>
        <p:nvPicPr>
          <p:cNvPr id="3" name="Picture 2" descr="Rifle-Left-Whit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00" y="2442670"/>
            <a:ext cx="2325409" cy="614026"/>
          </a:xfrm>
          <a:prstGeom prst="rect">
            <a:avLst/>
          </a:prstGeom>
        </p:spPr>
      </p:pic>
      <p:pic>
        <p:nvPicPr>
          <p:cNvPr id="4" name="Picture 3" descr="sniper-clipart-shooting-range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24" y="1935336"/>
            <a:ext cx="1463477" cy="146347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116012" y="2531222"/>
            <a:ext cx="5750915" cy="8945"/>
          </a:xfrm>
          <a:prstGeom prst="line">
            <a:avLst/>
          </a:prstGeom>
          <a:ln>
            <a:solidFill>
              <a:srgbClr val="0000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35614" y="2665734"/>
            <a:ext cx="5348441" cy="1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FDB3F30-4411-F675-D758-68DFF927CE7F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 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31875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Ρύθμιση σκοπευτικών Φ.Ο</a:t>
            </a:r>
            <a:endParaRPr lang="en-US" dirty="0"/>
          </a:p>
        </p:txBody>
      </p:sp>
      <p:pic>
        <p:nvPicPr>
          <p:cNvPr id="3" name="Picture 2" descr="Rifle-Left-Whit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220">
            <a:off x="1890700" y="2532110"/>
            <a:ext cx="2325409" cy="614026"/>
          </a:xfrm>
          <a:prstGeom prst="rect">
            <a:avLst/>
          </a:prstGeom>
        </p:spPr>
      </p:pic>
      <p:pic>
        <p:nvPicPr>
          <p:cNvPr id="4" name="Picture 3" descr="sniper-clipart-shooting-range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24" y="1935336"/>
            <a:ext cx="1463477" cy="146347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4126670" y="2575921"/>
            <a:ext cx="5357385" cy="80520"/>
          </a:xfrm>
          <a:custGeom>
            <a:avLst/>
            <a:gdLst>
              <a:gd name="connsiteX0" fmla="*/ 0 w 4865471"/>
              <a:gd name="connsiteY0" fmla="*/ 80520 h 80520"/>
              <a:gd name="connsiteX1" fmla="*/ 1860327 w 4865471"/>
              <a:gd name="connsiteY1" fmla="*/ 22 h 80520"/>
              <a:gd name="connsiteX2" fmla="*/ 4865471 w 4865471"/>
              <a:gd name="connsiteY2" fmla="*/ 71576 h 80520"/>
              <a:gd name="connsiteX3" fmla="*/ 4865471 w 4865471"/>
              <a:gd name="connsiteY3" fmla="*/ 71576 h 8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5471" h="80520">
                <a:moveTo>
                  <a:pt x="0" y="80520"/>
                </a:moveTo>
                <a:cubicBezTo>
                  <a:pt x="524707" y="41016"/>
                  <a:pt x="1049415" y="1513"/>
                  <a:pt x="1860327" y="22"/>
                </a:cubicBezTo>
                <a:cubicBezTo>
                  <a:pt x="2671239" y="-1469"/>
                  <a:pt x="4865471" y="71576"/>
                  <a:pt x="4865471" y="71576"/>
                </a:cubicBezTo>
                <a:lnTo>
                  <a:pt x="4865471" y="71576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128759" y="2084007"/>
            <a:ext cx="5750915" cy="554546"/>
          </a:xfrm>
          <a:prstGeom prst="line">
            <a:avLst/>
          </a:prstGeom>
          <a:ln>
            <a:solidFill>
              <a:srgbClr val="3366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3" descr="Rifle-Left-White-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4" b="-54138"/>
          <a:stretch/>
        </p:blipFill>
        <p:spPr>
          <a:xfrm>
            <a:off x="1881514" y="4786635"/>
            <a:ext cx="8229600" cy="2933067"/>
          </a:xfrm>
        </p:spPr>
      </p:pic>
      <p:pic>
        <p:nvPicPr>
          <p:cNvPr id="12" name="Content Placeholder 3" descr="Rifle-Left-White-1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1" b="283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92" t="1465" r="45673" b="68488"/>
          <a:stretch/>
        </p:blipFill>
        <p:spPr>
          <a:xfrm rot="222055">
            <a:off x="3740779" y="4375199"/>
            <a:ext cx="2611613" cy="652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29878B-9E57-9D59-E911-866DAAED2F2A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945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Ρύθμιση σκοπευτικών Φ.Ο</a:t>
            </a:r>
            <a:endParaRPr lang="en-US" dirty="0"/>
          </a:p>
        </p:txBody>
      </p:sp>
      <p:pic>
        <p:nvPicPr>
          <p:cNvPr id="4" name="Picture 3" descr="sniper-clipart-shooting-range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24" y="1935336"/>
            <a:ext cx="1463477" cy="1463477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108782" y="2513333"/>
            <a:ext cx="5393160" cy="169941"/>
          </a:xfrm>
          <a:custGeom>
            <a:avLst/>
            <a:gdLst>
              <a:gd name="connsiteX0" fmla="*/ 0 w 5393160"/>
              <a:gd name="connsiteY0" fmla="*/ 268435 h 295268"/>
              <a:gd name="connsiteX1" fmla="*/ 2674220 w 5393160"/>
              <a:gd name="connsiteY1" fmla="*/ 107 h 295268"/>
              <a:gd name="connsiteX2" fmla="*/ 5393160 w 5393160"/>
              <a:gd name="connsiteY2" fmla="*/ 295268 h 29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3160" h="295268">
                <a:moveTo>
                  <a:pt x="0" y="268435"/>
                </a:moveTo>
                <a:cubicBezTo>
                  <a:pt x="887680" y="132035"/>
                  <a:pt x="1775360" y="-4365"/>
                  <a:pt x="2674220" y="107"/>
                </a:cubicBezTo>
                <a:cubicBezTo>
                  <a:pt x="3573080" y="4579"/>
                  <a:pt x="5393160" y="295268"/>
                  <a:pt x="5393160" y="295268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897621" y="2539328"/>
            <a:ext cx="2325409" cy="606494"/>
            <a:chOff x="373620" y="2539328"/>
            <a:chExt cx="2325409" cy="606494"/>
          </a:xfrm>
        </p:grpSpPr>
        <p:grpSp>
          <p:nvGrpSpPr>
            <p:cNvPr id="26" name="Group 25"/>
            <p:cNvGrpSpPr/>
            <p:nvPr/>
          </p:nvGrpSpPr>
          <p:grpSpPr>
            <a:xfrm>
              <a:off x="373620" y="2674807"/>
              <a:ext cx="2325409" cy="471015"/>
              <a:chOff x="373620" y="2674807"/>
              <a:chExt cx="2325409" cy="471015"/>
            </a:xfrm>
          </p:grpSpPr>
          <p:pic>
            <p:nvPicPr>
              <p:cNvPr id="3" name="Picture 2" descr="Rifle-Left-White-1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892"/>
              <a:stretch/>
            </p:blipFill>
            <p:spPr>
              <a:xfrm rot="21288220">
                <a:off x="373620" y="2684644"/>
                <a:ext cx="2325409" cy="461178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 rot="21422445">
                <a:off x="1346201" y="2674807"/>
                <a:ext cx="250091" cy="4571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21422445">
                <a:off x="812801" y="2704092"/>
                <a:ext cx="250091" cy="4571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21208662">
                <a:off x="1069151" y="2677346"/>
                <a:ext cx="250091" cy="4571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1101458" y="2679482"/>
              <a:ext cx="45719" cy="809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74968" y="2645964"/>
              <a:ext cx="45719" cy="809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Content Placeholder 3" descr="Rifle-Left-White-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51" b="2836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2" t="1465" r="45673" b="68488"/>
            <a:stretch/>
          </p:blipFill>
          <p:spPr>
            <a:xfrm>
              <a:off x="883853" y="2539328"/>
              <a:ext cx="742585" cy="185654"/>
            </a:xfrm>
            <a:prstGeom prst="rect">
              <a:avLst/>
            </a:prstGeom>
          </p:spPr>
        </p:pic>
      </p:grpSp>
      <p:cxnSp>
        <p:nvCxnSpPr>
          <p:cNvPr id="32" name="Straight Connector 31"/>
          <p:cNvCxnSpPr/>
          <p:nvPr/>
        </p:nvCxnSpPr>
        <p:spPr>
          <a:xfrm>
            <a:off x="3128758" y="2638553"/>
            <a:ext cx="6355296" cy="0"/>
          </a:xfrm>
          <a:prstGeom prst="line">
            <a:avLst/>
          </a:prstGeom>
          <a:ln>
            <a:solidFill>
              <a:srgbClr val="3366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1881514" y="4254509"/>
            <a:ext cx="8229600" cy="2256361"/>
            <a:chOff x="457200" y="2671240"/>
            <a:chExt cx="8229600" cy="2256361"/>
          </a:xfrm>
        </p:grpSpPr>
        <p:grpSp>
          <p:nvGrpSpPr>
            <p:cNvPr id="47" name="Group 46"/>
            <p:cNvGrpSpPr/>
            <p:nvPr/>
          </p:nvGrpSpPr>
          <p:grpSpPr>
            <a:xfrm>
              <a:off x="457200" y="3318933"/>
              <a:ext cx="8229600" cy="1608668"/>
              <a:chOff x="457200" y="3318933"/>
              <a:chExt cx="8229600" cy="1608668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457200" y="3344333"/>
                <a:ext cx="8229600" cy="1583268"/>
                <a:chOff x="457200" y="3344333"/>
                <a:chExt cx="8229600" cy="1583268"/>
              </a:xfrm>
            </p:grpSpPr>
            <p:pic>
              <p:nvPicPr>
                <p:cNvPr id="55" name="Content Placeholder 3" descr="Rifle-Left-White-1.jp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124" b="1017"/>
                <a:stretch/>
              </p:blipFill>
              <p:spPr>
                <a:xfrm>
                  <a:off x="457200" y="3344333"/>
                  <a:ext cx="8229600" cy="1583268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4047067" y="3344333"/>
                  <a:ext cx="973666" cy="8466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4" name="Rectangle 53"/>
              <p:cNvSpPr/>
              <p:nvPr/>
            </p:nvSpPr>
            <p:spPr>
              <a:xfrm>
                <a:off x="2616213" y="3318933"/>
                <a:ext cx="296333" cy="8466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 rot="564253">
              <a:off x="2353727" y="2671240"/>
              <a:ext cx="2548468" cy="715429"/>
              <a:chOff x="2480733" y="4047066"/>
              <a:chExt cx="2548468" cy="715429"/>
            </a:xfrm>
          </p:grpSpPr>
          <p:pic>
            <p:nvPicPr>
              <p:cNvPr id="51" name="Content Placeholder 3" descr="Rifle-Left-White-1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37" t="3526" r="46296" b="68811"/>
              <a:stretch/>
            </p:blipFill>
            <p:spPr>
              <a:xfrm>
                <a:off x="2480733" y="4047066"/>
                <a:ext cx="2548468" cy="601133"/>
              </a:xfrm>
              <a:prstGeom prst="rect">
                <a:avLst/>
              </a:prstGeom>
            </p:spPr>
          </p:pic>
          <p:sp>
            <p:nvSpPr>
              <p:cNvPr id="52" name="Rectangle 51"/>
              <p:cNvSpPr/>
              <p:nvPr/>
            </p:nvSpPr>
            <p:spPr>
              <a:xfrm>
                <a:off x="3094760" y="4563529"/>
                <a:ext cx="1071034" cy="1989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3107266" y="3107267"/>
              <a:ext cx="108000" cy="29633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767665" y="3196166"/>
              <a:ext cx="108000" cy="29633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AA7FDA2-CFFF-EE21-07BE-398218E4A812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0953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EEP CALM this is the END OF MY LECTURE Poster | eline | Keep Calm-o-Matic">
            <a:extLst>
              <a:ext uri="{FF2B5EF4-FFF2-40B4-BE49-F238E27FC236}">
                <a16:creationId xmlns:a16="http://schemas.microsoft.com/office/drawing/2014/main" id="{4BE49DC1-2493-1A42-852E-434626F6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4" y="857250"/>
            <a:ext cx="44088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16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Δυνάμεις που ασκούνται στο βλήμα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831050-A42B-7AD1-20FF-D62D9B062D54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547E0C-E332-F1C6-2CEA-71D9DC23D203}"/>
              </a:ext>
            </a:extLst>
          </p:cNvPr>
          <p:cNvCxnSpPr>
            <a:cxnSpLocks/>
          </p:cNvCxnSpPr>
          <p:nvPr/>
        </p:nvCxnSpPr>
        <p:spPr>
          <a:xfrm flipV="1">
            <a:off x="4073798" y="1271588"/>
            <a:ext cx="4755877" cy="28918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015420-F2C7-25C6-3E05-E1FA34AD8B41}"/>
              </a:ext>
            </a:extLst>
          </p:cNvPr>
          <p:cNvSpPr txBox="1"/>
          <p:nvPr/>
        </p:nvSpPr>
        <p:spPr>
          <a:xfrm>
            <a:off x="8716894" y="3519407"/>
            <a:ext cx="6664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y</a:t>
            </a:r>
            <a:endParaRPr lang="en-GR" sz="2400" baseline="-250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642EEB-518E-1945-DD52-5A50D123EE61}"/>
              </a:ext>
            </a:extLst>
          </p:cNvPr>
          <p:cNvSpPr txBox="1"/>
          <p:nvPr/>
        </p:nvSpPr>
        <p:spPr>
          <a:xfrm>
            <a:off x="4145394" y="1441698"/>
            <a:ext cx="6664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z</a:t>
            </a:r>
            <a:endParaRPr lang="en-GR" sz="24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CB7DBF-6BD2-F200-1F75-7C64A45397D7}"/>
              </a:ext>
            </a:extLst>
          </p:cNvPr>
          <p:cNvSpPr txBox="1"/>
          <p:nvPr/>
        </p:nvSpPr>
        <p:spPr>
          <a:xfrm>
            <a:off x="4146366" y="6031210"/>
            <a:ext cx="6664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g</a:t>
            </a:r>
            <a:endParaRPr lang="en-GR" sz="2400" baseline="-25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376C96-77DE-0574-D3B6-97A1256643C8}"/>
              </a:ext>
            </a:extLst>
          </p:cNvPr>
          <p:cNvCxnSpPr>
            <a:cxnSpLocks/>
          </p:cNvCxnSpPr>
          <p:nvPr/>
        </p:nvCxnSpPr>
        <p:spPr>
          <a:xfrm flipV="1">
            <a:off x="4364556" y="1914621"/>
            <a:ext cx="0" cy="22046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411449-A225-E641-045F-0E837C2CC5DD}"/>
              </a:ext>
            </a:extLst>
          </p:cNvPr>
          <p:cNvCxnSpPr>
            <a:cxnSpLocks/>
          </p:cNvCxnSpPr>
          <p:nvPr/>
        </p:nvCxnSpPr>
        <p:spPr>
          <a:xfrm>
            <a:off x="4364556" y="4066570"/>
            <a:ext cx="45794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965D50-590B-A94F-809D-DB5D70132018}"/>
              </a:ext>
            </a:extLst>
          </p:cNvPr>
          <p:cNvCxnSpPr>
            <a:cxnSpLocks/>
          </p:cNvCxnSpPr>
          <p:nvPr/>
        </p:nvCxnSpPr>
        <p:spPr>
          <a:xfrm>
            <a:off x="4338399" y="4040739"/>
            <a:ext cx="0" cy="205685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9C84E5-15A0-F720-BC6E-F9636B97F588}"/>
              </a:ext>
            </a:extLst>
          </p:cNvPr>
          <p:cNvCxnSpPr>
            <a:cxnSpLocks/>
          </p:cNvCxnSpPr>
          <p:nvPr/>
        </p:nvCxnSpPr>
        <p:spPr>
          <a:xfrm flipV="1">
            <a:off x="1965856" y="4452292"/>
            <a:ext cx="1856856" cy="1142703"/>
          </a:xfrm>
          <a:prstGeom prst="straightConnector1">
            <a:avLst/>
          </a:prstGeom>
          <a:ln w="25400">
            <a:solidFill>
              <a:srgbClr val="0070C0"/>
            </a:solidFill>
            <a:headEnd type="stealth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D574C89-1A1D-80B2-F3AA-ECE37F314155}"/>
              </a:ext>
            </a:extLst>
          </p:cNvPr>
          <p:cNvSpPr txBox="1"/>
          <p:nvPr/>
        </p:nvSpPr>
        <p:spPr>
          <a:xfrm>
            <a:off x="1120355" y="5771843"/>
            <a:ext cx="88498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+mj-lt"/>
              </a:rPr>
              <a:t>Drag</a:t>
            </a:r>
            <a:endParaRPr lang="en-GR" sz="2400" baseline="-25000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11048E-B842-F1EF-8E7A-DBBF4D00FF54}"/>
              </a:ext>
            </a:extLst>
          </p:cNvPr>
          <p:cNvCxnSpPr>
            <a:cxnSpLocks/>
          </p:cNvCxnSpPr>
          <p:nvPr/>
        </p:nvCxnSpPr>
        <p:spPr>
          <a:xfrm flipH="1" flipV="1">
            <a:off x="1679725" y="2143918"/>
            <a:ext cx="1800368" cy="1111310"/>
          </a:xfrm>
          <a:prstGeom prst="straightConnector1">
            <a:avLst/>
          </a:prstGeom>
          <a:ln w="25400">
            <a:solidFill>
              <a:srgbClr val="01FD47"/>
            </a:solidFill>
            <a:headEnd type="stealth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49DAD42-F3D3-44DF-93EC-B21633534776}"/>
              </a:ext>
            </a:extLst>
          </p:cNvPr>
          <p:cNvSpPr txBox="1"/>
          <p:nvPr/>
        </p:nvSpPr>
        <p:spPr>
          <a:xfrm>
            <a:off x="774666" y="2362939"/>
            <a:ext cx="88498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01FD47"/>
                </a:solidFill>
                <a:latin typeface="+mj-lt"/>
              </a:rPr>
              <a:t>Wind</a:t>
            </a:r>
            <a:endParaRPr lang="en-GR" sz="2400" baseline="-25000" dirty="0">
              <a:solidFill>
                <a:srgbClr val="01FD47"/>
              </a:solidFill>
              <a:latin typeface="+mj-lt"/>
            </a:endParaRPr>
          </a:p>
        </p:txBody>
      </p:sp>
      <p:pic>
        <p:nvPicPr>
          <p:cNvPr id="21" name="Picture 20" descr="il_570xN.1122842123_hoyy.jpg">
            <a:extLst>
              <a:ext uri="{FF2B5EF4-FFF2-40B4-BE49-F238E27FC236}">
                <a16:creationId xmlns:a16="http://schemas.microsoft.com/office/drawing/2014/main" id="{40327C93-E716-04E6-0D96-D25E21E04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6" b="96262" l="1930" r="987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4698" y="2058163"/>
            <a:ext cx="3739255" cy="303423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F0D2C0-8FE3-460D-71C0-EEA434A2891F}"/>
              </a:ext>
            </a:extLst>
          </p:cNvPr>
          <p:cNvSpPr txBox="1"/>
          <p:nvPr/>
        </p:nvSpPr>
        <p:spPr>
          <a:xfrm>
            <a:off x="8716893" y="1186385"/>
            <a:ext cx="6664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x</a:t>
            </a:r>
            <a:endParaRPr lang="en-GR" sz="2400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020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58C9AE4-D8A7-096C-8385-7B559B5B0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28"/>
          <a:stretch/>
        </p:blipFill>
        <p:spPr bwMode="auto">
          <a:xfrm flipH="1">
            <a:off x="0" y="0"/>
            <a:ext cx="10344150" cy="67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CC4E585-0C26-C185-6E3F-24A581EFFA06}"/>
              </a:ext>
            </a:extLst>
          </p:cNvPr>
          <p:cNvCxnSpPr>
            <a:cxnSpLocks/>
          </p:cNvCxnSpPr>
          <p:nvPr/>
        </p:nvCxnSpPr>
        <p:spPr>
          <a:xfrm flipV="1">
            <a:off x="3440624" y="3875043"/>
            <a:ext cx="6837981" cy="15032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Τροχιά άνευ βαρύτητας</a:t>
            </a:r>
            <a:r>
              <a:rPr lang="en-US" dirty="0"/>
              <a:t> </a:t>
            </a:r>
            <a:r>
              <a:rPr lang="el-GR" dirty="0"/>
              <a:t>στο κενό</a:t>
            </a:r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A2768D-84C8-4BDE-FBDE-B4F6BD304E27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BB9DEF32-B7FB-8292-92AF-4A4E850D1A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20" y="2842877"/>
            <a:ext cx="3494508" cy="254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 descr="il_570xN.1076250946_s4jj.jpg">
            <a:extLst>
              <a:ext uri="{FF2B5EF4-FFF2-40B4-BE49-F238E27FC236}">
                <a16:creationId xmlns:a16="http://schemas.microsoft.com/office/drawing/2014/main" id="{31AF274D-CE85-8760-388D-47FA8079BD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17" b="62150" l="0" r="100000">
                        <a14:foregroundMark x1="95789" y1="49299" x2="95789" y2="49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" t="34661" r="517" b="34286"/>
          <a:stretch/>
        </p:blipFill>
        <p:spPr>
          <a:xfrm>
            <a:off x="3512748" y="3786241"/>
            <a:ext cx="755351" cy="17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78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58C9AE4-D8A7-096C-8385-7B559B5B0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28"/>
          <a:stretch/>
        </p:blipFill>
        <p:spPr bwMode="auto">
          <a:xfrm flipH="1">
            <a:off x="0" y="0"/>
            <a:ext cx="10344150" cy="67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Τροχιά με βαρύτητα</a:t>
            </a:r>
            <a:r>
              <a:rPr lang="en-US" dirty="0"/>
              <a:t> </a:t>
            </a:r>
            <a:r>
              <a:rPr lang="el-GR" dirty="0"/>
              <a:t>στο κενό</a:t>
            </a:r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A2768D-84C8-4BDE-FBDE-B4F6BD304E27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BB9DEF32-B7FB-8292-92AF-4A4E850D1A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20" y="2842877"/>
            <a:ext cx="3494508" cy="254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0C3A04DD-8F5E-D305-CA21-368F9376DE9A}"/>
              </a:ext>
            </a:extLst>
          </p:cNvPr>
          <p:cNvSpPr/>
          <p:nvPr/>
        </p:nvSpPr>
        <p:spPr>
          <a:xfrm>
            <a:off x="3440624" y="3890075"/>
            <a:ext cx="5889356" cy="1270861"/>
          </a:xfrm>
          <a:custGeom>
            <a:avLst/>
            <a:gdLst>
              <a:gd name="connsiteX0" fmla="*/ 0 w 5889356"/>
              <a:gd name="connsiteY0" fmla="*/ 0 h 1270861"/>
              <a:gd name="connsiteX1" fmla="*/ 2789695 w 5889356"/>
              <a:gd name="connsiteY1" fmla="*/ 30996 h 1270861"/>
              <a:gd name="connsiteX2" fmla="*/ 4262034 w 5889356"/>
              <a:gd name="connsiteY2" fmla="*/ 278969 h 1270861"/>
              <a:gd name="connsiteX3" fmla="*/ 5377912 w 5889356"/>
              <a:gd name="connsiteY3" fmla="*/ 805911 h 1270861"/>
              <a:gd name="connsiteX4" fmla="*/ 5889356 w 5889356"/>
              <a:gd name="connsiteY4" fmla="*/ 1270861 h 127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9356" h="1270861">
                <a:moveTo>
                  <a:pt x="0" y="0"/>
                </a:moveTo>
                <a:lnTo>
                  <a:pt x="2789695" y="30996"/>
                </a:lnTo>
                <a:cubicBezTo>
                  <a:pt x="3500034" y="77491"/>
                  <a:pt x="3830665" y="149817"/>
                  <a:pt x="4262034" y="278969"/>
                </a:cubicBezTo>
                <a:cubicBezTo>
                  <a:pt x="4693403" y="408121"/>
                  <a:pt x="5106692" y="640596"/>
                  <a:pt x="5377912" y="805911"/>
                </a:cubicBezTo>
                <a:cubicBezTo>
                  <a:pt x="5649132" y="971226"/>
                  <a:pt x="5769244" y="1121043"/>
                  <a:pt x="5889356" y="1270861"/>
                </a:cubicBezTo>
              </a:path>
            </a:pathLst>
          </a:custGeom>
          <a:noFill/>
          <a:ln w="15875">
            <a:solidFill>
              <a:schemeClr val="tx1"/>
            </a:solidFill>
            <a:prstDash val="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7E119A-6102-CDDF-E52B-1745BCB47310}"/>
              </a:ext>
            </a:extLst>
          </p:cNvPr>
          <p:cNvCxnSpPr>
            <a:cxnSpLocks/>
          </p:cNvCxnSpPr>
          <p:nvPr/>
        </p:nvCxnSpPr>
        <p:spPr>
          <a:xfrm>
            <a:off x="3733111" y="3945381"/>
            <a:ext cx="0" cy="1215555"/>
          </a:xfrm>
          <a:prstGeom prst="line">
            <a:avLst/>
          </a:prstGeom>
          <a:ln w="15875">
            <a:solidFill>
              <a:schemeClr val="tx1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A6F7CA-EA0B-AF84-1A91-F7257A4EC191}"/>
              </a:ext>
            </a:extLst>
          </p:cNvPr>
          <p:cNvCxnSpPr>
            <a:cxnSpLocks/>
          </p:cNvCxnSpPr>
          <p:nvPr/>
        </p:nvCxnSpPr>
        <p:spPr>
          <a:xfrm flipH="1">
            <a:off x="614855" y="5160936"/>
            <a:ext cx="8870003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73B811F-CA31-46B5-ABDE-A1789F2F567E}"/>
              </a:ext>
            </a:extLst>
          </p:cNvPr>
          <p:cNvSpPr txBox="1"/>
          <p:nvPr/>
        </p:nvSpPr>
        <p:spPr>
          <a:xfrm>
            <a:off x="838200" y="5615982"/>
            <a:ext cx="7157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>
                <a:latin typeface="+mj-lt"/>
              </a:rPr>
              <a:t>Ποιες δυνάμεις ασκούνται στο βλήμα</a:t>
            </a:r>
            <a:r>
              <a:rPr lang="en-US" sz="2800" dirty="0">
                <a:latin typeface="+mj-lt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>
                <a:latin typeface="+mj-lt"/>
              </a:rPr>
              <a:t>Ποιο βλήμα προσκρούει πρώτο στο έδαφος</a:t>
            </a:r>
            <a:r>
              <a:rPr lang="en-US" sz="2800" dirty="0">
                <a:latin typeface="+mj-lt"/>
              </a:rPr>
              <a:t>:</a:t>
            </a:r>
            <a:r>
              <a:rPr lang="el-GR" sz="2800" dirty="0">
                <a:latin typeface="+mj-lt"/>
              </a:rPr>
              <a:t> </a:t>
            </a:r>
            <a:endParaRPr lang="en-GR" sz="28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AD9A34-A7B3-5094-2999-0EAE94F113F1}"/>
              </a:ext>
            </a:extLst>
          </p:cNvPr>
          <p:cNvSpPr txBox="1"/>
          <p:nvPr/>
        </p:nvSpPr>
        <p:spPr>
          <a:xfrm>
            <a:off x="3440625" y="3121509"/>
            <a:ext cx="110887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+mj-lt"/>
              </a:rPr>
              <a:t>dropped projectile</a:t>
            </a:r>
            <a:endParaRPr lang="en-GR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3A7B78-BD19-5058-9AD8-B9D789CDFF57}"/>
              </a:ext>
            </a:extLst>
          </p:cNvPr>
          <p:cNvSpPr txBox="1"/>
          <p:nvPr/>
        </p:nvSpPr>
        <p:spPr>
          <a:xfrm>
            <a:off x="9260071" y="4228771"/>
            <a:ext cx="110887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+mj-lt"/>
              </a:rPr>
              <a:t>fired projectile</a:t>
            </a:r>
            <a:endParaRPr lang="en-GR" dirty="0">
              <a:latin typeface="+mj-lt"/>
            </a:endParaRPr>
          </a:p>
        </p:txBody>
      </p:sp>
      <p:pic>
        <p:nvPicPr>
          <p:cNvPr id="26" name="Content Placeholder 3" descr="il_570xN.1076250946_s4jj.jpg">
            <a:extLst>
              <a:ext uri="{FF2B5EF4-FFF2-40B4-BE49-F238E27FC236}">
                <a16:creationId xmlns:a16="http://schemas.microsoft.com/office/drawing/2014/main" id="{67A19239-850E-7DD3-A015-9AA826736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17" b="62150" l="0" r="100000">
                        <a14:foregroundMark x1="95789" y1="49299" x2="95789" y2="49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" t="34661" r="517" b="34286"/>
          <a:stretch/>
        </p:blipFill>
        <p:spPr>
          <a:xfrm>
            <a:off x="3512748" y="3786241"/>
            <a:ext cx="755351" cy="177604"/>
          </a:xfrm>
          <a:prstGeom prst="rect">
            <a:avLst/>
          </a:prstGeom>
        </p:spPr>
      </p:pic>
      <p:pic>
        <p:nvPicPr>
          <p:cNvPr id="28" name="Content Placeholder 3" descr="il_570xN.1076250946_s4jj.jpg">
            <a:extLst>
              <a:ext uri="{FF2B5EF4-FFF2-40B4-BE49-F238E27FC236}">
                <a16:creationId xmlns:a16="http://schemas.microsoft.com/office/drawing/2014/main" id="{7D39890C-D4E4-3569-BAA8-65869C1C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17" b="62150" l="0" r="100000">
                        <a14:foregroundMark x1="95789" y1="49299" x2="95789" y2="49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" t="34661" r="517" b="34286"/>
          <a:stretch/>
        </p:blipFill>
        <p:spPr>
          <a:xfrm rot="2939798">
            <a:off x="8684611" y="4779987"/>
            <a:ext cx="755351" cy="17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0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Τροχιά βλήματος στο κενό</a:t>
            </a:r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042301-A7D7-8034-06A7-6202F1CF98E0}"/>
              </a:ext>
            </a:extLst>
          </p:cNvPr>
          <p:cNvSpPr/>
          <p:nvPr/>
        </p:nvSpPr>
        <p:spPr>
          <a:xfrm>
            <a:off x="10344150" y="0"/>
            <a:ext cx="184785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Τροχιά σε κενό και ατμόσφαιρα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Δυνάμεις στο βλήμα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Τροχιές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</a:t>
            </a:r>
            <a:r>
              <a: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1400" baseline="-25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max</a:t>
            </a:r>
            <a:endParaRPr lang="en-US" sz="1400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ogive</a:t>
            </a:r>
          </a:p>
          <a:p>
            <a:pPr marL="241200" indent="-241200">
              <a:buFont typeface="+mj-lt"/>
              <a:buAutoNum type="arabicPeriod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Πτητική ευστάθεια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Drag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Precession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Drift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Διορθ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ώ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σεις</a:t>
            </a: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Φαινόμενες δυνάμεις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Magnus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Coriolis</a:t>
            </a:r>
          </a:p>
          <a:p>
            <a:pPr marL="732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Eotvos</a:t>
            </a:r>
            <a:endParaRPr lang="el-GR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90950" lvl="1" indent="-285750">
              <a:buFont typeface="Courier New" panose="02070309020205020404" pitchFamily="49" charset="0"/>
              <a:buChar char="o"/>
            </a:pP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Ρ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ύ</a:t>
            </a:r>
            <a:r>
              <a:rPr lang="el-GR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θμιση</a:t>
            </a:r>
            <a:r>
              <a:rPr lang="el-GR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σκοπευτικών ΦΟ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D33AB47-2B06-5E8E-1584-EC1D8F45F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5556" l="11823" r="44335">
                        <a14:foregroundMark x1="27938" y1="9074" x2="27938" y2="9074"/>
                        <a14:foregroundMark x1="19141" y1="89815" x2="19141" y2="89815"/>
                        <a14:foregroundMark x1="20760" y1="93704" x2="20760" y2="93704"/>
                        <a14:foregroundMark x1="23716" y1="92778" x2="23716" y2="92778"/>
                        <a14:foregroundMark x1="28712" y1="95648" x2="28712" y2="95648"/>
                        <a14:foregroundMark x1="44265" y1="89815" x2="44265" y2="89815"/>
                        <a14:foregroundMark x1="44405" y1="65278" x2="44405" y2="65278"/>
                        <a14:foregroundMark x1="11823" y1="64537" x2="11823" y2="64537"/>
                        <a14:foregroundMark x1="17101" y1="39815" x2="17101" y2="39815"/>
                        <a14:foregroundMark x1="34835" y1="35833" x2="34835" y2="35833"/>
                        <a14:foregroundMark x1="35327" y1="34630" x2="35327" y2="34630"/>
                        <a14:foregroundMark x1="36031" y1="14722" x2="34061" y2="38333"/>
                        <a14:foregroundMark x1="40535" y1="25926" x2="42646" y2="4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6" r="52430"/>
          <a:stretch/>
        </p:blipFill>
        <p:spPr bwMode="auto">
          <a:xfrm>
            <a:off x="260726" y="3932677"/>
            <a:ext cx="1283555" cy="25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81571252-8AB0-7B4F-1FC8-43EDD3840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r="50000"/>
          <a:stretch/>
        </p:blipFill>
        <p:spPr bwMode="auto">
          <a:xfrm>
            <a:off x="8804368" y="3997715"/>
            <a:ext cx="1403163" cy="24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090B07-C278-EE53-EFC6-6292E7BB88C9}"/>
              </a:ext>
            </a:extLst>
          </p:cNvPr>
          <p:cNvCxnSpPr>
            <a:cxnSpLocks/>
          </p:cNvCxnSpPr>
          <p:nvPr/>
        </p:nvCxnSpPr>
        <p:spPr>
          <a:xfrm>
            <a:off x="902503" y="5319553"/>
            <a:ext cx="86034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657805-873F-351C-BE51-FD10C3C62B08}"/>
              </a:ext>
            </a:extLst>
          </p:cNvPr>
          <p:cNvCxnSpPr>
            <a:cxnSpLocks/>
          </p:cNvCxnSpPr>
          <p:nvPr/>
        </p:nvCxnSpPr>
        <p:spPr>
          <a:xfrm>
            <a:off x="5184184" y="5564261"/>
            <a:ext cx="374284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372922A-E854-E114-96D4-33F0DA51136C}"/>
              </a:ext>
            </a:extLst>
          </p:cNvPr>
          <p:cNvCxnSpPr>
            <a:cxnSpLocks/>
          </p:cNvCxnSpPr>
          <p:nvPr/>
        </p:nvCxnSpPr>
        <p:spPr>
          <a:xfrm>
            <a:off x="1441344" y="5564261"/>
            <a:ext cx="374284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B528DB-19F7-37BD-A232-1AF8E0252041}"/>
              </a:ext>
            </a:extLst>
          </p:cNvPr>
          <p:cNvCxnSpPr>
            <a:cxnSpLocks/>
          </p:cNvCxnSpPr>
          <p:nvPr/>
        </p:nvCxnSpPr>
        <p:spPr>
          <a:xfrm>
            <a:off x="1441344" y="5887144"/>
            <a:ext cx="748568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D1BA23E-FA18-159E-73F2-8B3274F9D33B}"/>
              </a:ext>
            </a:extLst>
          </p:cNvPr>
          <p:cNvSpPr txBox="1"/>
          <p:nvPr/>
        </p:nvSpPr>
        <p:spPr>
          <a:xfrm>
            <a:off x="6547468" y="5361516"/>
            <a:ext cx="9763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½ Range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2F3C00-4B91-17A7-8D78-4DE542278848}"/>
              </a:ext>
            </a:extLst>
          </p:cNvPr>
          <p:cNvSpPr txBox="1"/>
          <p:nvPr/>
        </p:nvSpPr>
        <p:spPr>
          <a:xfrm>
            <a:off x="2939844" y="5373646"/>
            <a:ext cx="9763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½ Range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F42760-F270-6687-43B9-907C4D28C447}"/>
              </a:ext>
            </a:extLst>
          </p:cNvPr>
          <p:cNvSpPr txBox="1"/>
          <p:nvPr/>
        </p:nvSpPr>
        <p:spPr>
          <a:xfrm>
            <a:off x="4684282" y="5046503"/>
            <a:ext cx="9763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LOS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509CB0-5356-E734-C68A-71C96745E8FD}"/>
              </a:ext>
            </a:extLst>
          </p:cNvPr>
          <p:cNvCxnSpPr>
            <a:cxnSpLocks/>
          </p:cNvCxnSpPr>
          <p:nvPr/>
        </p:nvCxnSpPr>
        <p:spPr>
          <a:xfrm flipV="1">
            <a:off x="918138" y="3794243"/>
            <a:ext cx="1646158" cy="1529651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7E1F7C9-B387-F413-3014-27CEB230EC81}"/>
              </a:ext>
            </a:extLst>
          </p:cNvPr>
          <p:cNvSpPr txBox="1"/>
          <p:nvPr/>
        </p:nvSpPr>
        <p:spPr>
          <a:xfrm rot="19066288">
            <a:off x="1445963" y="3870839"/>
            <a:ext cx="97639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LOF</a:t>
            </a: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49855191-2D37-E8EE-3425-E947451B1193}"/>
              </a:ext>
            </a:extLst>
          </p:cNvPr>
          <p:cNvSpPr/>
          <p:nvPr/>
        </p:nvSpPr>
        <p:spPr>
          <a:xfrm>
            <a:off x="1111080" y="4655515"/>
            <a:ext cx="823079" cy="1328076"/>
          </a:xfrm>
          <a:prstGeom prst="arc">
            <a:avLst>
              <a:gd name="adj1" fmla="val 17043474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296B2870-EBA3-4E2C-3804-DFF954CAD183}"/>
              </a:ext>
            </a:extLst>
          </p:cNvPr>
          <p:cNvSpPr/>
          <p:nvPr/>
        </p:nvSpPr>
        <p:spPr>
          <a:xfrm>
            <a:off x="8454110" y="4623838"/>
            <a:ext cx="823079" cy="1328076"/>
          </a:xfrm>
          <a:prstGeom prst="arc">
            <a:avLst>
              <a:gd name="adj1" fmla="val 10720270"/>
              <a:gd name="adj2" fmla="val 1524297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3F90B97-D3EE-252F-3E77-CCBD129E7360}"/>
                  </a:ext>
                </a:extLst>
              </p:cNvPr>
              <p:cNvSpPr txBox="1"/>
              <p:nvPr/>
            </p:nvSpPr>
            <p:spPr>
              <a:xfrm flipH="1">
                <a:off x="1395805" y="4846503"/>
                <a:ext cx="2531774" cy="3919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</m:t>
                    </m:r>
                  </m:oMath>
                </a14:m>
                <a:r>
                  <a:rPr lang="en-GR" dirty="0">
                    <a:latin typeface="+mj-lt"/>
                  </a:rPr>
                  <a:t>Angle of Departure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3F90B97-D3EE-252F-3E77-CCBD129E7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95805" y="4846503"/>
                <a:ext cx="2531774" cy="391902"/>
              </a:xfrm>
              <a:prstGeom prst="rect">
                <a:avLst/>
              </a:prstGeom>
              <a:blipFill>
                <a:blip r:embed="rId5"/>
                <a:stretch>
                  <a:fillRect t="-6250" b="-18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B09C9F4-811E-BE99-8527-12AE123EAC4D}"/>
                  </a:ext>
                </a:extLst>
              </p:cNvPr>
              <p:cNvSpPr txBox="1"/>
              <p:nvPr/>
            </p:nvSpPr>
            <p:spPr>
              <a:xfrm>
                <a:off x="4886920" y="5672430"/>
                <a:ext cx="964687" cy="4042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G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𝑓𝑎𝑙𝑙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𝑣𝑎𝑐𝑢𝑢𝑚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R" baseline="-250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B09C9F4-811E-BE99-8527-12AE123EA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920" y="5672430"/>
                <a:ext cx="964687" cy="404213"/>
              </a:xfrm>
              <a:prstGeom prst="rect">
                <a:avLst/>
              </a:prstGeom>
              <a:blipFill>
                <a:blip r:embed="rId7"/>
                <a:stretch>
                  <a:fillRect l="-7792" b="-6061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23">
            <a:extLst>
              <a:ext uri="{FF2B5EF4-FFF2-40B4-BE49-F238E27FC236}">
                <a16:creationId xmlns:a16="http://schemas.microsoft.com/office/drawing/2014/main" id="{7ED25EBF-198F-940F-6E26-127AA7FC2032}"/>
              </a:ext>
            </a:extLst>
          </p:cNvPr>
          <p:cNvSpPr/>
          <p:nvPr/>
        </p:nvSpPr>
        <p:spPr>
          <a:xfrm>
            <a:off x="905641" y="2949133"/>
            <a:ext cx="8601559" cy="2386777"/>
          </a:xfrm>
          <a:custGeom>
            <a:avLst/>
            <a:gdLst>
              <a:gd name="connsiteX0" fmla="*/ 0 w 8601559"/>
              <a:gd name="connsiteY0" fmla="*/ 2386777 h 2386777"/>
              <a:gd name="connsiteX1" fmla="*/ 4215539 w 8601559"/>
              <a:gd name="connsiteY1" fmla="*/ 38 h 2386777"/>
              <a:gd name="connsiteX2" fmla="*/ 8601559 w 8601559"/>
              <a:gd name="connsiteY2" fmla="*/ 2340282 h 238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01559" h="2386777">
                <a:moveTo>
                  <a:pt x="0" y="2386777"/>
                </a:moveTo>
                <a:cubicBezTo>
                  <a:pt x="1390973" y="1197282"/>
                  <a:pt x="2781946" y="7787"/>
                  <a:pt x="4215539" y="38"/>
                </a:cubicBezTo>
                <a:cubicBezTo>
                  <a:pt x="5649132" y="-7711"/>
                  <a:pt x="7125345" y="1166285"/>
                  <a:pt x="8601559" y="2340282"/>
                </a:cubicBezTo>
              </a:path>
            </a:pathLst>
          </a:custGeom>
          <a:noFill/>
          <a:ln w="25400">
            <a:prstDash val="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D9F6D8C-1556-6234-ED9B-46D51C5B945D}"/>
              </a:ext>
            </a:extLst>
          </p:cNvPr>
          <p:cNvCxnSpPr/>
          <p:nvPr/>
        </p:nvCxnSpPr>
        <p:spPr>
          <a:xfrm flipV="1">
            <a:off x="5163402" y="3015094"/>
            <a:ext cx="11624" cy="227278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Content Placeholder 3" descr="il_570xN.1076250946_s4jj.jpg">
            <a:extLst>
              <a:ext uri="{FF2B5EF4-FFF2-40B4-BE49-F238E27FC236}">
                <a16:creationId xmlns:a16="http://schemas.microsoft.com/office/drawing/2014/main" id="{2FC7E8F7-8989-9C81-A0CF-5B58449350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617" b="62150" l="0" r="100000">
                        <a14:foregroundMark x1="95789" y1="49299" x2="95789" y2="49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" t="34661" r="517" b="34286"/>
          <a:stretch/>
        </p:blipFill>
        <p:spPr>
          <a:xfrm>
            <a:off x="4813490" y="2833721"/>
            <a:ext cx="755351" cy="177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50BA5A-BB5E-B3CA-1FE4-2D5B8C6BC890}"/>
              </a:ext>
            </a:extLst>
          </p:cNvPr>
          <p:cNvSpPr txBox="1"/>
          <p:nvPr/>
        </p:nvSpPr>
        <p:spPr>
          <a:xfrm>
            <a:off x="4386641" y="3791628"/>
            <a:ext cx="15944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Vertex height</a:t>
            </a:r>
          </a:p>
          <a:p>
            <a:pPr algn="ctr"/>
            <a:r>
              <a:rPr lang="el-GR" dirty="0">
                <a:latin typeface="+mj-lt"/>
              </a:rPr>
              <a:t>Β</a:t>
            </a:r>
            <a:r>
              <a:rPr lang="en-GR" dirty="0">
                <a:latin typeface="+mj-lt"/>
              </a:rPr>
              <a:t>έ</a:t>
            </a:r>
            <a:r>
              <a:rPr lang="el-GR" dirty="0" err="1">
                <a:latin typeface="+mj-lt"/>
              </a:rPr>
              <a:t>λος</a:t>
            </a:r>
            <a:r>
              <a:rPr lang="el-GR" dirty="0">
                <a:latin typeface="+mj-lt"/>
              </a:rPr>
              <a:t> τροχιάς</a:t>
            </a:r>
            <a:endParaRPr lang="en-GR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58484-C068-455F-E4BF-31A2AFA6267B}"/>
              </a:ext>
            </a:extLst>
          </p:cNvPr>
          <p:cNvSpPr txBox="1"/>
          <p:nvPr/>
        </p:nvSpPr>
        <p:spPr>
          <a:xfrm>
            <a:off x="3067916" y="3265115"/>
            <a:ext cx="6135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Vertex abscissa</a:t>
            </a:r>
            <a:endParaRPr lang="en-GR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7135B3-A16B-CA74-2509-B2A7CD0FB9F3}"/>
              </a:ext>
            </a:extLst>
          </p:cNvPr>
          <p:cNvSpPr txBox="1"/>
          <p:nvPr/>
        </p:nvSpPr>
        <p:spPr>
          <a:xfrm>
            <a:off x="7161085" y="4459721"/>
            <a:ext cx="161029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R" dirty="0">
                <a:latin typeface="+mj-lt"/>
              </a:rPr>
              <a:t>Vacuum Angle of fall=Eg</a:t>
            </a:r>
          </a:p>
        </p:txBody>
      </p:sp>
    </p:spTree>
    <p:extLst>
      <p:ext uri="{BB962C8B-B14F-4D97-AF65-F5344CB8AC3E}">
        <p14:creationId xmlns:p14="http://schemas.microsoft.com/office/powerpoint/2010/main" val="2114787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43923</TotalTime>
  <Words>3299</Words>
  <Application>Microsoft Macintosh PowerPoint</Application>
  <PresentationFormat>Widescreen</PresentationFormat>
  <Paragraphs>1186</Paragraphs>
  <Slides>59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ΠΥΡΟΒΟΛΙΚΗ</vt:lpstr>
      <vt:lpstr>ΔΟΜΗ ΜΑΘΗΜΑΤΟΣ</vt:lpstr>
      <vt:lpstr>Περίγραμμα</vt:lpstr>
      <vt:lpstr>Learning Objectives</vt:lpstr>
      <vt:lpstr>Section I</vt:lpstr>
      <vt:lpstr>Δυνάμεις που ασκούνται στο βλήμα </vt:lpstr>
      <vt:lpstr>Τροχιά άνευ βαρύτητας στο κενό </vt:lpstr>
      <vt:lpstr>Τροχιά με βαρύτητα στο κενό </vt:lpstr>
      <vt:lpstr>Τροχιά βλήματος στο κενό </vt:lpstr>
      <vt:lpstr>Tροχιά βλήματος στην ατμόσφαιρα  (ίδια Eg, vo) </vt:lpstr>
      <vt:lpstr>Tροχιά βλήματος σε κενό vs ατμόσφαιρα  (ίδια Eg, vo) </vt:lpstr>
      <vt:lpstr>Επίδραση vo στην Rmax στο κενό (ίδια mp, Eg)</vt:lpstr>
      <vt:lpstr>Επίδραση vo στην Rmax στην ατμόσφαιρα (ίδια mp, Eg)</vt:lpstr>
      <vt:lpstr>Επίδραση Eg στην Rmax  κενό, constant vo, Eg&lt; 45o</vt:lpstr>
      <vt:lpstr>Επίδραση Eg στην Rmax  κενό, constant vo, Eg&gt; 45o</vt:lpstr>
      <vt:lpstr>Επίδραση mp στην Rmax στο κενό (ίδια vo)</vt:lpstr>
      <vt:lpstr>Επίδραση mp στην Rmax στην ατμόσφαιρα (ίδια vo)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Οgive</vt:lpstr>
      <vt:lpstr>PowerPoint Presentation</vt:lpstr>
      <vt:lpstr>PowerPoint Presentation</vt:lpstr>
      <vt:lpstr>PowerPoint Presentation</vt:lpstr>
      <vt:lpstr>Section II</vt:lpstr>
      <vt:lpstr>Πτητική ευστάθεια</vt:lpstr>
      <vt:lpstr>PowerPoint Presentation</vt:lpstr>
      <vt:lpstr>Αεροδυναμική αντίσταση - Drag</vt:lpstr>
      <vt:lpstr>Precession - Μετάπτωση</vt:lpstr>
      <vt:lpstr>Precession - Μετάπτωση</vt:lpstr>
      <vt:lpstr>Precession - Μετάπτωση</vt:lpstr>
      <vt:lpstr>Drift - εκτροπή</vt:lpstr>
      <vt:lpstr>Άνεμος</vt:lpstr>
      <vt:lpstr>Βαλλιστικός άνεμος</vt:lpstr>
      <vt:lpstr>Διορθώσεις πτώσεων</vt:lpstr>
      <vt:lpstr>PowerPoint Presentation</vt:lpstr>
      <vt:lpstr>Δύναμη Magnus</vt:lpstr>
      <vt:lpstr>PowerPoint Presentation</vt:lpstr>
      <vt:lpstr>Norsepower Rotor Sail</vt:lpstr>
      <vt:lpstr>  Δύναμη Coriolis</vt:lpstr>
      <vt:lpstr> Δύναμη Coriolis</vt:lpstr>
      <vt:lpstr> Δύναμη Coriolis</vt:lpstr>
      <vt:lpstr> Δύναμη Coriolis</vt:lpstr>
      <vt:lpstr>PowerPoint Presentation</vt:lpstr>
      <vt:lpstr>PowerPoint Presentation</vt:lpstr>
      <vt:lpstr>PowerPoint Presentation</vt:lpstr>
      <vt:lpstr>Δύναμη Coriolis Paris Gun</vt:lpstr>
      <vt:lpstr>Eötvös effect</vt:lpstr>
      <vt:lpstr>Eötvös effect </vt:lpstr>
      <vt:lpstr>Ρύθμιση σκοπευτικών Φ.Ο</vt:lpstr>
      <vt:lpstr>Ρύθμιση σκοπευτικών Φ.Ο</vt:lpstr>
      <vt:lpstr>Ρύθμιση σκοπευτικών Φ.Ο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Maritime Law</dc:title>
  <dc:subject>Lecture 14: Shipmaster &amp; piracy</dc:subject>
  <dc:creator>C I Menychtas</dc:creator>
  <cp:keywords/>
  <dc:description/>
  <cp:lastModifiedBy>Charalampos Menychtas</cp:lastModifiedBy>
  <cp:revision>735</cp:revision>
  <dcterms:created xsi:type="dcterms:W3CDTF">2023-10-24T12:13:35Z</dcterms:created>
  <dcterms:modified xsi:type="dcterms:W3CDTF">2024-02-22T06:02:27Z</dcterms:modified>
  <cp:category/>
</cp:coreProperties>
</file>