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sldIdLst>
    <p:sldId id="256" r:id="rId2"/>
    <p:sldId id="458" r:id="rId3"/>
    <p:sldId id="508" r:id="rId4"/>
    <p:sldId id="327" r:id="rId5"/>
    <p:sldId id="885" r:id="rId6"/>
    <p:sldId id="901" r:id="rId7"/>
    <p:sldId id="819" r:id="rId8"/>
    <p:sldId id="387" r:id="rId9"/>
    <p:sldId id="886" r:id="rId10"/>
    <p:sldId id="393" r:id="rId11"/>
    <p:sldId id="888" r:id="rId12"/>
    <p:sldId id="897" r:id="rId13"/>
    <p:sldId id="396" r:id="rId14"/>
    <p:sldId id="395" r:id="rId15"/>
    <p:sldId id="896" r:id="rId16"/>
    <p:sldId id="892" r:id="rId17"/>
    <p:sldId id="889" r:id="rId18"/>
    <p:sldId id="904" r:id="rId19"/>
    <p:sldId id="893" r:id="rId20"/>
    <p:sldId id="887" r:id="rId21"/>
    <p:sldId id="915" r:id="rId22"/>
    <p:sldId id="895" r:id="rId23"/>
    <p:sldId id="890" r:id="rId24"/>
    <p:sldId id="914" r:id="rId25"/>
    <p:sldId id="398" r:id="rId26"/>
    <p:sldId id="910" r:id="rId27"/>
    <p:sldId id="907" r:id="rId28"/>
    <p:sldId id="399" r:id="rId29"/>
    <p:sldId id="402" r:id="rId30"/>
    <p:sldId id="400" r:id="rId31"/>
    <p:sldId id="911" r:id="rId32"/>
    <p:sldId id="912" r:id="rId33"/>
    <p:sldId id="405" r:id="rId34"/>
    <p:sldId id="913" r:id="rId35"/>
    <p:sldId id="407" r:id="rId36"/>
    <p:sldId id="406" r:id="rId37"/>
    <p:sldId id="916" r:id="rId38"/>
    <p:sldId id="411" r:id="rId39"/>
    <p:sldId id="412" r:id="rId40"/>
    <p:sldId id="413" r:id="rId41"/>
    <p:sldId id="899" r:id="rId42"/>
    <p:sldId id="289" r:id="rId43"/>
    <p:sldId id="414" r:id="rId44"/>
    <p:sldId id="509" r:id="rId45"/>
    <p:sldId id="877" r:id="rId46"/>
    <p:sldId id="334" r:id="rId47"/>
    <p:sldId id="906" r:id="rId48"/>
    <p:sldId id="879" r:id="rId49"/>
    <p:sldId id="908" r:id="rId50"/>
    <p:sldId id="351" r:id="rId51"/>
    <p:sldId id="345" r:id="rId52"/>
    <p:sldId id="336" r:id="rId53"/>
    <p:sldId id="346" r:id="rId54"/>
    <p:sldId id="909" r:id="rId55"/>
    <p:sldId id="917" r:id="rId56"/>
    <p:sldId id="363" r:id="rId57"/>
    <p:sldId id="419" r:id="rId58"/>
    <p:sldId id="420" r:id="rId59"/>
    <p:sldId id="364" r:id="rId60"/>
    <p:sldId id="366" r:id="rId61"/>
    <p:sldId id="367" r:id="rId62"/>
    <p:sldId id="368" r:id="rId63"/>
    <p:sldId id="382" r:id="rId64"/>
    <p:sldId id="383" r:id="rId65"/>
    <p:sldId id="381" r:id="rId66"/>
    <p:sldId id="919" r:id="rId67"/>
    <p:sldId id="378" r:id="rId68"/>
    <p:sldId id="379" r:id="rId69"/>
    <p:sldId id="380" r:id="rId70"/>
    <p:sldId id="918" r:id="rId71"/>
    <p:sldId id="296" r:id="rId72"/>
  </p:sldIdLst>
  <p:sldSz cx="12192000" cy="6858000"/>
  <p:notesSz cx="6858000" cy="9144000"/>
  <p:defaultText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iEvAuz/WsKSDsKZ91fq6vw==" hashData="CmP5Zk51LTTRDbNBrb9v1WmUBZMupzPzeBf+skSCeLgrPk1Z59KF7h7zpcrwCK3WudPsmFC2hweqSHEm00sKz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 I Menychtas" initials="C M" lastIdx="5" clrIdx="0">
    <p:extLst>
      <p:ext uri="{19B8F6BF-5375-455C-9EA6-DF929625EA0E}">
        <p15:presenceInfo xmlns:p15="http://schemas.microsoft.com/office/powerpoint/2012/main" userId="C I Menychta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77015"/>
    <a:srgbClr val="13D220"/>
    <a:srgbClr val="01FD47"/>
    <a:srgbClr val="D7D910"/>
    <a:srgbClr val="8E8D17"/>
    <a:srgbClr val="1FBB15"/>
    <a:srgbClr val="1BB116"/>
    <a:srgbClr val="20A016"/>
    <a:srgbClr val="28C115"/>
    <a:srgbClr val="FF2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67"/>
    <p:restoredTop sz="93664"/>
  </p:normalViewPr>
  <p:slideViewPr>
    <p:cSldViewPr snapToGrid="0">
      <p:cViewPr>
        <p:scale>
          <a:sx n="93" d="100"/>
          <a:sy n="93" d="100"/>
        </p:scale>
        <p:origin x="840" y="744"/>
      </p:cViewPr>
      <p:guideLst>
        <p:guide orient="horz" pos="2160"/>
        <p:guide pos="3840"/>
      </p:guideLst>
    </p:cSldViewPr>
  </p:slideViewPr>
  <p:notesTextViewPr>
    <p:cViewPr>
      <p:scale>
        <a:sx n="20" d="100"/>
        <a:sy n="2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15"/>
      <c:rotY val="20"/>
      <c:rAngAx val="0"/>
    </c:view3D>
    <c:floor>
      <c:thickness val="0"/>
    </c:floor>
    <c:sideWall>
      <c:thickness val="0"/>
    </c:sideWall>
    <c:backWall>
      <c:thickness val="0"/>
    </c:backWall>
    <c:plotArea>
      <c:layout>
        <c:manualLayout>
          <c:layoutTarget val="inner"/>
          <c:xMode val="edge"/>
          <c:yMode val="edge"/>
          <c:x val="7.6111904761904756E-2"/>
          <c:y val="0.20679851851851852"/>
          <c:w val="0.90624920634920636"/>
          <c:h val="0.54704888888888892"/>
        </c:manualLayout>
      </c:layout>
      <c:bar3DChart>
        <c:barDir val="col"/>
        <c:grouping val="clustered"/>
        <c:varyColors val="0"/>
        <c:ser>
          <c:idx val="0"/>
          <c:order val="0"/>
          <c:tx>
            <c:strRef>
              <c:f>Sheet1!$B$1</c:f>
              <c:strCache>
                <c:ptCount val="1"/>
                <c:pt idx="0">
                  <c:v>Rfiring</c:v>
                </c:pt>
              </c:strCache>
            </c:strRef>
          </c:tx>
          <c:spPr>
            <a:solidFill>
              <a:schemeClr val="accent1">
                <a:lumMod val="40000"/>
                <a:lumOff val="60000"/>
                <a:alpha val="36000"/>
              </a:schemeClr>
            </a:solidFill>
            <a:ln w="19050">
              <a:solidFill>
                <a:schemeClr val="accent1">
                  <a:lumMod val="75000"/>
                </a:schemeClr>
              </a:solidFill>
            </a:ln>
            <a:effectLst>
              <a:outerShdw blurRad="50800" dist="38100" dir="2700000" algn="tl" rotWithShape="0">
                <a:prstClr val="black">
                  <a:alpha val="17000"/>
                </a:prstClr>
              </a:outerShdw>
            </a:effectLst>
          </c:spPr>
          <c:invertIfNegative val="0"/>
          <c:cat>
            <c:numRef>
              <c:f>Sheet1!$A$2:$A$49</c:f>
              <c:numCache>
                <c:formatCode>General</c:formatCode>
                <c:ptCount val="48"/>
                <c:pt idx="0">
                  <c:v>1550</c:v>
                </c:pt>
                <c:pt idx="1">
                  <c:v>1560</c:v>
                </c:pt>
                <c:pt idx="2">
                  <c:v>1570</c:v>
                </c:pt>
                <c:pt idx="3">
                  <c:v>1580</c:v>
                </c:pt>
                <c:pt idx="4">
                  <c:v>1590</c:v>
                </c:pt>
                <c:pt idx="5">
                  <c:v>1600</c:v>
                </c:pt>
                <c:pt idx="6">
                  <c:v>1610</c:v>
                </c:pt>
                <c:pt idx="7">
                  <c:v>1620</c:v>
                </c:pt>
                <c:pt idx="8">
                  <c:v>1630</c:v>
                </c:pt>
                <c:pt idx="9">
                  <c:v>1640</c:v>
                </c:pt>
                <c:pt idx="10">
                  <c:v>1650</c:v>
                </c:pt>
                <c:pt idx="11">
                  <c:v>1660</c:v>
                </c:pt>
                <c:pt idx="12">
                  <c:v>1670</c:v>
                </c:pt>
                <c:pt idx="13">
                  <c:v>1680</c:v>
                </c:pt>
                <c:pt idx="14">
                  <c:v>1690</c:v>
                </c:pt>
                <c:pt idx="15">
                  <c:v>1700</c:v>
                </c:pt>
                <c:pt idx="16">
                  <c:v>1710</c:v>
                </c:pt>
                <c:pt idx="17">
                  <c:v>1720</c:v>
                </c:pt>
                <c:pt idx="18">
                  <c:v>1730</c:v>
                </c:pt>
                <c:pt idx="19">
                  <c:v>1740</c:v>
                </c:pt>
                <c:pt idx="20">
                  <c:v>1750</c:v>
                </c:pt>
                <c:pt idx="21">
                  <c:v>1760</c:v>
                </c:pt>
                <c:pt idx="22">
                  <c:v>1770</c:v>
                </c:pt>
                <c:pt idx="23">
                  <c:v>1780</c:v>
                </c:pt>
                <c:pt idx="24">
                  <c:v>1790</c:v>
                </c:pt>
                <c:pt idx="25">
                  <c:v>1800</c:v>
                </c:pt>
                <c:pt idx="26">
                  <c:v>1810</c:v>
                </c:pt>
                <c:pt idx="27">
                  <c:v>1820</c:v>
                </c:pt>
                <c:pt idx="28">
                  <c:v>1830</c:v>
                </c:pt>
                <c:pt idx="29">
                  <c:v>1840</c:v>
                </c:pt>
                <c:pt idx="30">
                  <c:v>1850</c:v>
                </c:pt>
                <c:pt idx="31">
                  <c:v>1860</c:v>
                </c:pt>
                <c:pt idx="32">
                  <c:v>1870</c:v>
                </c:pt>
                <c:pt idx="33">
                  <c:v>1880</c:v>
                </c:pt>
                <c:pt idx="34">
                  <c:v>1890</c:v>
                </c:pt>
                <c:pt idx="35">
                  <c:v>1900</c:v>
                </c:pt>
                <c:pt idx="36">
                  <c:v>1910</c:v>
                </c:pt>
                <c:pt idx="37">
                  <c:v>1920</c:v>
                </c:pt>
                <c:pt idx="38">
                  <c:v>1930</c:v>
                </c:pt>
                <c:pt idx="39">
                  <c:v>1940</c:v>
                </c:pt>
                <c:pt idx="40">
                  <c:v>1950</c:v>
                </c:pt>
                <c:pt idx="41">
                  <c:v>1960</c:v>
                </c:pt>
                <c:pt idx="42">
                  <c:v>1970</c:v>
                </c:pt>
                <c:pt idx="43">
                  <c:v>1980</c:v>
                </c:pt>
                <c:pt idx="44">
                  <c:v>1990</c:v>
                </c:pt>
                <c:pt idx="45">
                  <c:v>2000</c:v>
                </c:pt>
                <c:pt idx="46">
                  <c:v>2010</c:v>
                </c:pt>
                <c:pt idx="47">
                  <c:v>2020</c:v>
                </c:pt>
              </c:numCache>
            </c:numRef>
          </c:cat>
          <c:val>
            <c:numRef>
              <c:f>Sheet1!$B$2:$B$49</c:f>
              <c:numCache>
                <c:formatCode>General</c:formatCode>
                <c:ptCount val="48"/>
                <c:pt idx="0">
                  <c:v>15</c:v>
                </c:pt>
                <c:pt idx="1">
                  <c:v>15</c:v>
                </c:pt>
                <c:pt idx="2">
                  <c:v>16</c:v>
                </c:pt>
                <c:pt idx="3">
                  <c:v>16</c:v>
                </c:pt>
                <c:pt idx="4">
                  <c:v>17</c:v>
                </c:pt>
                <c:pt idx="5">
                  <c:v>17</c:v>
                </c:pt>
                <c:pt idx="6">
                  <c:v>18</c:v>
                </c:pt>
                <c:pt idx="7">
                  <c:v>18</c:v>
                </c:pt>
                <c:pt idx="8">
                  <c:v>19</c:v>
                </c:pt>
                <c:pt idx="9">
                  <c:v>19</c:v>
                </c:pt>
                <c:pt idx="10">
                  <c:v>20</c:v>
                </c:pt>
                <c:pt idx="11">
                  <c:v>21</c:v>
                </c:pt>
                <c:pt idx="12">
                  <c:v>22</c:v>
                </c:pt>
                <c:pt idx="13">
                  <c:v>23</c:v>
                </c:pt>
                <c:pt idx="14">
                  <c:v>24</c:v>
                </c:pt>
                <c:pt idx="15">
                  <c:v>25</c:v>
                </c:pt>
                <c:pt idx="16">
                  <c:v>26</c:v>
                </c:pt>
                <c:pt idx="17">
                  <c:v>27</c:v>
                </c:pt>
                <c:pt idx="18">
                  <c:v>28</c:v>
                </c:pt>
                <c:pt idx="19">
                  <c:v>29</c:v>
                </c:pt>
                <c:pt idx="20">
                  <c:v>30</c:v>
                </c:pt>
                <c:pt idx="21">
                  <c:v>34</c:v>
                </c:pt>
                <c:pt idx="22">
                  <c:v>38</c:v>
                </c:pt>
                <c:pt idx="23">
                  <c:v>42</c:v>
                </c:pt>
                <c:pt idx="24">
                  <c:v>46</c:v>
                </c:pt>
                <c:pt idx="25">
                  <c:v>50</c:v>
                </c:pt>
                <c:pt idx="26">
                  <c:v>100</c:v>
                </c:pt>
                <c:pt idx="27">
                  <c:v>150</c:v>
                </c:pt>
                <c:pt idx="28">
                  <c:v>200</c:v>
                </c:pt>
                <c:pt idx="29">
                  <c:v>250</c:v>
                </c:pt>
                <c:pt idx="30">
                  <c:v>300</c:v>
                </c:pt>
                <c:pt idx="31">
                  <c:v>365</c:v>
                </c:pt>
                <c:pt idx="32">
                  <c:v>430</c:v>
                </c:pt>
                <c:pt idx="33">
                  <c:v>500</c:v>
                </c:pt>
                <c:pt idx="34">
                  <c:v>1500</c:v>
                </c:pt>
                <c:pt idx="35">
                  <c:v>5000</c:v>
                </c:pt>
                <c:pt idx="36">
                  <c:v>8000</c:v>
                </c:pt>
                <c:pt idx="37">
                  <c:v>10000</c:v>
                </c:pt>
                <c:pt idx="38">
                  <c:v>15000</c:v>
                </c:pt>
                <c:pt idx="39">
                  <c:v>20000</c:v>
                </c:pt>
                <c:pt idx="40">
                  <c:v>21000</c:v>
                </c:pt>
                <c:pt idx="41">
                  <c:v>20000</c:v>
                </c:pt>
                <c:pt idx="42">
                  <c:v>18000</c:v>
                </c:pt>
                <c:pt idx="43">
                  <c:v>15000</c:v>
                </c:pt>
                <c:pt idx="44">
                  <c:v>14500</c:v>
                </c:pt>
                <c:pt idx="45">
                  <c:v>13500</c:v>
                </c:pt>
                <c:pt idx="46">
                  <c:v>13000</c:v>
                </c:pt>
                <c:pt idx="47">
                  <c:v>12500</c:v>
                </c:pt>
              </c:numCache>
            </c:numRef>
          </c:val>
          <c:extLst>
            <c:ext xmlns:c16="http://schemas.microsoft.com/office/drawing/2014/chart" uri="{C3380CC4-5D6E-409C-BE32-E72D297353CC}">
              <c16:uniqueId val="{00000000-DCFA-764E-A8C1-7288586D334C}"/>
            </c:ext>
          </c:extLst>
        </c:ser>
        <c:dLbls>
          <c:showLegendKey val="0"/>
          <c:showVal val="0"/>
          <c:showCatName val="0"/>
          <c:showSerName val="0"/>
          <c:showPercent val="0"/>
          <c:showBubbleSize val="0"/>
        </c:dLbls>
        <c:gapWidth val="150"/>
        <c:shape val="box"/>
        <c:axId val="2053331352"/>
        <c:axId val="-2138604664"/>
        <c:axId val="0"/>
      </c:bar3DChart>
      <c:catAx>
        <c:axId val="2053331352"/>
        <c:scaling>
          <c:orientation val="minMax"/>
        </c:scaling>
        <c:delete val="0"/>
        <c:axPos val="b"/>
        <c:title>
          <c:tx>
            <c:rich>
              <a:bodyPr/>
              <a:lstStyle/>
              <a:p>
                <a:pPr>
                  <a:defRPr b="0"/>
                </a:pPr>
                <a:r>
                  <a:rPr lang="el-GR" b="0"/>
                  <a:t>Έτος</a:t>
                </a:r>
                <a:endParaRPr lang="en-US" b="0"/>
              </a:p>
            </c:rich>
          </c:tx>
          <c:layout>
            <c:manualLayout>
              <c:xMode val="edge"/>
              <c:yMode val="edge"/>
              <c:x val="0.49841366617420912"/>
              <c:y val="0.79789207119163963"/>
            </c:manualLayout>
          </c:layout>
          <c:overlay val="0"/>
        </c:title>
        <c:numFmt formatCode="General" sourceLinked="1"/>
        <c:majorTickMark val="out"/>
        <c:minorTickMark val="none"/>
        <c:tickLblPos val="nextTo"/>
        <c:txPr>
          <a:bodyPr rot="-2700000"/>
          <a:lstStyle/>
          <a:p>
            <a:pPr>
              <a:defRPr/>
            </a:pPr>
            <a:endParaRPr lang="en-GR"/>
          </a:p>
        </c:txPr>
        <c:crossAx val="-2138604664"/>
        <c:crosses val="autoZero"/>
        <c:auto val="1"/>
        <c:lblAlgn val="ctr"/>
        <c:lblOffset val="100"/>
        <c:noMultiLvlLbl val="0"/>
      </c:catAx>
      <c:valAx>
        <c:axId val="-2138604664"/>
        <c:scaling>
          <c:orientation val="minMax"/>
          <c:max val="25000"/>
          <c:min val="0"/>
        </c:scaling>
        <c:delete val="1"/>
        <c:axPos val="l"/>
        <c:numFmt formatCode="General" sourceLinked="1"/>
        <c:majorTickMark val="out"/>
        <c:minorTickMark val="none"/>
        <c:tickLblPos val="nextTo"/>
        <c:crossAx val="2053331352"/>
        <c:crosses val="autoZero"/>
        <c:crossBetween val="between"/>
        <c:majorUnit val="5000"/>
        <c:minorUnit val="2000"/>
      </c:valAx>
    </c:plotArea>
    <c:legend>
      <c:legendPos val="t"/>
      <c:layout>
        <c:manualLayout>
          <c:xMode val="edge"/>
          <c:yMode val="edge"/>
          <c:x val="0.69888785561511002"/>
          <c:y val="0.2345298068667101"/>
          <c:w val="0.11198571428571429"/>
          <c:h val="8.5056666666666669E-2"/>
        </c:manualLayout>
      </c:layout>
      <c:overlay val="0"/>
    </c:legend>
    <c:plotVisOnly val="1"/>
    <c:dispBlanksAs val="zero"/>
    <c:showDLblsOverMax val="0"/>
  </c:chart>
  <c:txPr>
    <a:bodyPr rot="0"/>
    <a:lstStyle/>
    <a:p>
      <a:pPr>
        <a:defRPr>
          <a:latin typeface="+mj-lt"/>
          <a:cs typeface="Arial"/>
        </a:defRPr>
      </a:pPr>
      <a:endParaRPr lang="en-G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15"/>
      <c:rotY val="20"/>
      <c:rAngAx val="0"/>
    </c:view3D>
    <c:floor>
      <c:thickness val="0"/>
      <c:spPr>
        <a:ln>
          <a:noFill/>
        </a:ln>
      </c:spPr>
    </c:floor>
    <c:sideWall>
      <c:thickness val="0"/>
    </c:sideWall>
    <c:backWall>
      <c:thickness val="0"/>
    </c:backWall>
    <c:plotArea>
      <c:layout/>
      <c:line3DChart>
        <c:grouping val="standard"/>
        <c:varyColors val="0"/>
        <c:ser>
          <c:idx val="0"/>
          <c:order val="0"/>
          <c:tx>
            <c:strRef>
              <c:f>Sheet1!$A$1</c:f>
              <c:strCache>
                <c:ptCount val="1"/>
                <c:pt idx="0">
                  <c:v>Phit</c:v>
                </c:pt>
              </c:strCache>
            </c:strRef>
          </c:tx>
          <c:spPr>
            <a:solidFill>
              <a:schemeClr val="accent2"/>
            </a:solidFill>
            <a:effectLst>
              <a:outerShdw blurRad="50800" dist="38100" dir="2700000" algn="tl" rotWithShape="0">
                <a:prstClr val="black">
                  <a:alpha val="40000"/>
                </a:prstClr>
              </a:outerShdw>
            </a:effectLst>
          </c:spPr>
          <c:cat>
            <c:numRef>
              <c:f>Sheet1!$A$2:$A$49</c:f>
              <c:numCache>
                <c:formatCode>General</c:formatCode>
                <c:ptCount val="48"/>
                <c:pt idx="0">
                  <c:v>1550</c:v>
                </c:pt>
                <c:pt idx="1">
                  <c:v>1560</c:v>
                </c:pt>
                <c:pt idx="2">
                  <c:v>1570</c:v>
                </c:pt>
                <c:pt idx="3">
                  <c:v>1580</c:v>
                </c:pt>
                <c:pt idx="4">
                  <c:v>1590</c:v>
                </c:pt>
                <c:pt idx="5">
                  <c:v>1600</c:v>
                </c:pt>
                <c:pt idx="6">
                  <c:v>1610</c:v>
                </c:pt>
                <c:pt idx="7">
                  <c:v>1620</c:v>
                </c:pt>
                <c:pt idx="8">
                  <c:v>1630</c:v>
                </c:pt>
                <c:pt idx="9">
                  <c:v>1640</c:v>
                </c:pt>
                <c:pt idx="10">
                  <c:v>1650</c:v>
                </c:pt>
                <c:pt idx="11">
                  <c:v>1660</c:v>
                </c:pt>
                <c:pt idx="12">
                  <c:v>1670</c:v>
                </c:pt>
                <c:pt idx="13">
                  <c:v>1680</c:v>
                </c:pt>
                <c:pt idx="14">
                  <c:v>1690</c:v>
                </c:pt>
                <c:pt idx="15">
                  <c:v>1700</c:v>
                </c:pt>
                <c:pt idx="16">
                  <c:v>1710</c:v>
                </c:pt>
                <c:pt idx="17">
                  <c:v>1720</c:v>
                </c:pt>
                <c:pt idx="18">
                  <c:v>1730</c:v>
                </c:pt>
                <c:pt idx="19">
                  <c:v>1740</c:v>
                </c:pt>
                <c:pt idx="20">
                  <c:v>1750</c:v>
                </c:pt>
                <c:pt idx="21">
                  <c:v>1760</c:v>
                </c:pt>
                <c:pt idx="22">
                  <c:v>1770</c:v>
                </c:pt>
                <c:pt idx="23">
                  <c:v>1780</c:v>
                </c:pt>
                <c:pt idx="24">
                  <c:v>1790</c:v>
                </c:pt>
                <c:pt idx="25">
                  <c:v>1800</c:v>
                </c:pt>
                <c:pt idx="26">
                  <c:v>1810</c:v>
                </c:pt>
                <c:pt idx="27">
                  <c:v>1820</c:v>
                </c:pt>
                <c:pt idx="28">
                  <c:v>1830</c:v>
                </c:pt>
                <c:pt idx="29">
                  <c:v>1840</c:v>
                </c:pt>
                <c:pt idx="30">
                  <c:v>1850</c:v>
                </c:pt>
                <c:pt idx="31">
                  <c:v>1860</c:v>
                </c:pt>
                <c:pt idx="32">
                  <c:v>1870</c:v>
                </c:pt>
                <c:pt idx="33">
                  <c:v>1880</c:v>
                </c:pt>
                <c:pt idx="34">
                  <c:v>1890</c:v>
                </c:pt>
                <c:pt idx="35">
                  <c:v>1900</c:v>
                </c:pt>
                <c:pt idx="36">
                  <c:v>1910</c:v>
                </c:pt>
                <c:pt idx="37">
                  <c:v>1920</c:v>
                </c:pt>
                <c:pt idx="38">
                  <c:v>1930</c:v>
                </c:pt>
                <c:pt idx="39">
                  <c:v>1940</c:v>
                </c:pt>
                <c:pt idx="40">
                  <c:v>1950</c:v>
                </c:pt>
                <c:pt idx="41">
                  <c:v>1960</c:v>
                </c:pt>
                <c:pt idx="42">
                  <c:v>1970</c:v>
                </c:pt>
                <c:pt idx="43">
                  <c:v>1980</c:v>
                </c:pt>
                <c:pt idx="44">
                  <c:v>1990</c:v>
                </c:pt>
                <c:pt idx="45">
                  <c:v>2000</c:v>
                </c:pt>
                <c:pt idx="46">
                  <c:v>2010</c:v>
                </c:pt>
                <c:pt idx="47">
                  <c:v>2020</c:v>
                </c:pt>
              </c:numCache>
            </c:numRef>
          </c:cat>
          <c:val>
            <c:numRef>
              <c:f>Sheet1!$B$2:$B$49</c:f>
              <c:numCache>
                <c:formatCode>General</c:formatCode>
                <c:ptCount val="48"/>
                <c:pt idx="0">
                  <c:v>80</c:v>
                </c:pt>
                <c:pt idx="1">
                  <c:v>85</c:v>
                </c:pt>
                <c:pt idx="2">
                  <c:v>75</c:v>
                </c:pt>
                <c:pt idx="3">
                  <c:v>80</c:v>
                </c:pt>
                <c:pt idx="4">
                  <c:v>90</c:v>
                </c:pt>
                <c:pt idx="5">
                  <c:v>95</c:v>
                </c:pt>
                <c:pt idx="6">
                  <c:v>90</c:v>
                </c:pt>
                <c:pt idx="7">
                  <c:v>70</c:v>
                </c:pt>
                <c:pt idx="8">
                  <c:v>75</c:v>
                </c:pt>
                <c:pt idx="9">
                  <c:v>78</c:v>
                </c:pt>
                <c:pt idx="10">
                  <c:v>80</c:v>
                </c:pt>
                <c:pt idx="11">
                  <c:v>85</c:v>
                </c:pt>
                <c:pt idx="12">
                  <c:v>80</c:v>
                </c:pt>
                <c:pt idx="13">
                  <c:v>75</c:v>
                </c:pt>
                <c:pt idx="14">
                  <c:v>70</c:v>
                </c:pt>
                <c:pt idx="15">
                  <c:v>75</c:v>
                </c:pt>
                <c:pt idx="16">
                  <c:v>80</c:v>
                </c:pt>
                <c:pt idx="17">
                  <c:v>80</c:v>
                </c:pt>
                <c:pt idx="18">
                  <c:v>85</c:v>
                </c:pt>
                <c:pt idx="19">
                  <c:v>90</c:v>
                </c:pt>
                <c:pt idx="20">
                  <c:v>85</c:v>
                </c:pt>
                <c:pt idx="21">
                  <c:v>70</c:v>
                </c:pt>
                <c:pt idx="22">
                  <c:v>75</c:v>
                </c:pt>
                <c:pt idx="23">
                  <c:v>75</c:v>
                </c:pt>
                <c:pt idx="24">
                  <c:v>80</c:v>
                </c:pt>
                <c:pt idx="25">
                  <c:v>75</c:v>
                </c:pt>
                <c:pt idx="26">
                  <c:v>70</c:v>
                </c:pt>
                <c:pt idx="27">
                  <c:v>65</c:v>
                </c:pt>
                <c:pt idx="28">
                  <c:v>65</c:v>
                </c:pt>
                <c:pt idx="29">
                  <c:v>65</c:v>
                </c:pt>
                <c:pt idx="30">
                  <c:v>60</c:v>
                </c:pt>
                <c:pt idx="31">
                  <c:v>55</c:v>
                </c:pt>
                <c:pt idx="32">
                  <c:v>50</c:v>
                </c:pt>
                <c:pt idx="33">
                  <c:v>30</c:v>
                </c:pt>
                <c:pt idx="34">
                  <c:v>30</c:v>
                </c:pt>
                <c:pt idx="35">
                  <c:v>15</c:v>
                </c:pt>
                <c:pt idx="36">
                  <c:v>10</c:v>
                </c:pt>
                <c:pt idx="37">
                  <c:v>20</c:v>
                </c:pt>
                <c:pt idx="39">
                  <c:v>4.25</c:v>
                </c:pt>
                <c:pt idx="40">
                  <c:v>15</c:v>
                </c:pt>
                <c:pt idx="41">
                  <c:v>16</c:v>
                </c:pt>
                <c:pt idx="42">
                  <c:v>25</c:v>
                </c:pt>
                <c:pt idx="43">
                  <c:v>24</c:v>
                </c:pt>
                <c:pt idx="44">
                  <c:v>24</c:v>
                </c:pt>
                <c:pt idx="45">
                  <c:v>23</c:v>
                </c:pt>
                <c:pt idx="46">
                  <c:v>22</c:v>
                </c:pt>
                <c:pt idx="47">
                  <c:v>21</c:v>
                </c:pt>
              </c:numCache>
            </c:numRef>
          </c:val>
          <c:smooth val="0"/>
          <c:extLst>
            <c:ext xmlns:c16="http://schemas.microsoft.com/office/drawing/2014/chart" uri="{C3380CC4-5D6E-409C-BE32-E72D297353CC}">
              <c16:uniqueId val="{00000000-4183-5940-8F8E-878C0D7DB50F}"/>
            </c:ext>
          </c:extLst>
        </c:ser>
        <c:dLbls>
          <c:showLegendKey val="0"/>
          <c:showVal val="0"/>
          <c:showCatName val="0"/>
          <c:showSerName val="0"/>
          <c:showPercent val="0"/>
          <c:showBubbleSize val="0"/>
        </c:dLbls>
        <c:axId val="2053331352"/>
        <c:axId val="-2138604664"/>
        <c:axId val="336456640"/>
      </c:line3DChart>
      <c:catAx>
        <c:axId val="2053331352"/>
        <c:scaling>
          <c:orientation val="minMax"/>
        </c:scaling>
        <c:delete val="1"/>
        <c:axPos val="b"/>
        <c:numFmt formatCode="General" sourceLinked="1"/>
        <c:majorTickMark val="out"/>
        <c:minorTickMark val="none"/>
        <c:tickLblPos val="nextTo"/>
        <c:crossAx val="-2138604664"/>
        <c:crosses val="autoZero"/>
        <c:auto val="1"/>
        <c:lblAlgn val="ctr"/>
        <c:lblOffset val="100"/>
        <c:noMultiLvlLbl val="0"/>
      </c:catAx>
      <c:valAx>
        <c:axId val="-2138604664"/>
        <c:scaling>
          <c:orientation val="minMax"/>
          <c:max val="100"/>
          <c:min val="0"/>
        </c:scaling>
        <c:delete val="0"/>
        <c:axPos val="l"/>
        <c:numFmt formatCode="General" sourceLinked="1"/>
        <c:majorTickMark val="out"/>
        <c:minorTickMark val="none"/>
        <c:tickLblPos val="nextTo"/>
        <c:crossAx val="2053331352"/>
        <c:crosses val="autoZero"/>
        <c:crossBetween val="between"/>
        <c:majorUnit val="5000"/>
        <c:minorUnit val="2000"/>
      </c:valAx>
      <c:serAx>
        <c:axId val="336456640"/>
        <c:scaling>
          <c:orientation val="minMax"/>
        </c:scaling>
        <c:delete val="1"/>
        <c:axPos val="b"/>
        <c:majorTickMark val="out"/>
        <c:minorTickMark val="none"/>
        <c:tickLblPos val="nextTo"/>
        <c:crossAx val="-2138604664"/>
        <c:crosses val="autoZero"/>
      </c:serAx>
    </c:plotArea>
    <c:legend>
      <c:legendPos val="t"/>
      <c:layout>
        <c:manualLayout>
          <c:xMode val="edge"/>
          <c:yMode val="edge"/>
          <c:x val="0.64176924192718898"/>
          <c:y val="0.30934731717756242"/>
          <c:w val="7.4662970489679958E-2"/>
          <c:h val="4.9945542345176279E-2"/>
        </c:manualLayout>
      </c:layout>
      <c:overlay val="0"/>
    </c:legend>
    <c:plotVisOnly val="1"/>
    <c:dispBlanksAs val="zero"/>
    <c:showDLblsOverMax val="0"/>
  </c:chart>
  <c:txPr>
    <a:bodyPr rot="0"/>
    <a:lstStyle/>
    <a:p>
      <a:pPr>
        <a:defRPr>
          <a:latin typeface="+mj-lt"/>
          <a:cs typeface="Arial"/>
        </a:defRPr>
      </a:pPr>
      <a:endParaRPr lang="en-G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scatterChart>
        <c:scatterStyle val="lineMarker"/>
        <c:varyColors val="0"/>
        <c:ser>
          <c:idx val="0"/>
          <c:order val="0"/>
          <c:tx>
            <c:strRef>
              <c:f>Sheet1!$B$1</c:f>
              <c:strCache>
                <c:ptCount val="1"/>
                <c:pt idx="0">
                  <c:v>ratio</c:v>
                </c:pt>
              </c:strCache>
            </c:strRef>
          </c:tx>
          <c:spPr>
            <a:ln w="47625">
              <a:noFill/>
            </a:ln>
          </c:spPr>
          <c:marker>
            <c:symbol val="diamond"/>
            <c:size val="7"/>
            <c:spPr>
              <a:solidFill>
                <a:srgbClr val="FF0000"/>
              </a:solidFill>
              <a:ln>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c:spPr>
          </c:marker>
          <c:trendline>
            <c:spPr>
              <a:effectLst>
                <a:outerShdw blurRad="50800" dist="38100" dir="2700000" algn="tl" rotWithShape="0">
                  <a:prstClr val="black">
                    <a:alpha val="40000"/>
                  </a:prstClr>
                </a:outerShdw>
              </a:effectLst>
            </c:spPr>
            <c:trendlineType val="log"/>
            <c:dispRSqr val="1"/>
            <c:dispEq val="1"/>
            <c:trendlineLbl>
              <c:layout>
                <c:manualLayout>
                  <c:x val="-0.39288349372995041"/>
                  <c:y val="2.493978722746722E-2"/>
                </c:manualLayout>
              </c:layout>
              <c:numFmt formatCode="General" sourceLinked="0"/>
              <c:txPr>
                <a:bodyPr/>
                <a:lstStyle/>
                <a:p>
                  <a:pPr>
                    <a:defRPr sz="1600"/>
                  </a:pPr>
                  <a:endParaRPr lang="en-GR"/>
                </a:p>
              </c:txPr>
            </c:trendlineLbl>
          </c:trendline>
          <c:xVal>
            <c:numRef>
              <c:f>Sheet1!$A$2:$A$13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Sheet1!$B$2:$B$13</c:f>
              <c:numCache>
                <c:formatCode>General</c:formatCode>
                <c:ptCount val="12"/>
                <c:pt idx="0">
                  <c:v>1</c:v>
                </c:pt>
                <c:pt idx="1">
                  <c:v>1.69</c:v>
                </c:pt>
                <c:pt idx="2">
                  <c:v>2.4300000000000002</c:v>
                </c:pt>
                <c:pt idx="3">
                  <c:v>2.89</c:v>
                </c:pt>
                <c:pt idx="4">
                  <c:v>3.21</c:v>
                </c:pt>
                <c:pt idx="5">
                  <c:v>3.47</c:v>
                </c:pt>
                <c:pt idx="6">
                  <c:v>3.67</c:v>
                </c:pt>
                <c:pt idx="7">
                  <c:v>3.85</c:v>
                </c:pt>
                <c:pt idx="8">
                  <c:v>4</c:v>
                </c:pt>
                <c:pt idx="9">
                  <c:v>4.13</c:v>
                </c:pt>
                <c:pt idx="10">
                  <c:v>4.24</c:v>
                </c:pt>
                <c:pt idx="11">
                  <c:v>4.34</c:v>
                </c:pt>
              </c:numCache>
            </c:numRef>
          </c:yVal>
          <c:smooth val="0"/>
          <c:extLst>
            <c:ext xmlns:c16="http://schemas.microsoft.com/office/drawing/2014/chart" uri="{C3380CC4-5D6E-409C-BE32-E72D297353CC}">
              <c16:uniqueId val="{00000001-B932-D24B-9951-BEF94A38A54E}"/>
            </c:ext>
          </c:extLst>
        </c:ser>
        <c:dLbls>
          <c:showLegendKey val="0"/>
          <c:showVal val="0"/>
          <c:showCatName val="0"/>
          <c:showSerName val="0"/>
          <c:showPercent val="0"/>
          <c:showBubbleSize val="0"/>
        </c:dLbls>
        <c:axId val="-2133430280"/>
        <c:axId val="-2139609288"/>
      </c:scatterChart>
      <c:valAx>
        <c:axId val="-2133430280"/>
        <c:scaling>
          <c:orientation val="minMax"/>
        </c:scaling>
        <c:delete val="0"/>
        <c:axPos val="b"/>
        <c:title>
          <c:tx>
            <c:rich>
              <a:bodyPr/>
              <a:lstStyle/>
              <a:p>
                <a:pPr>
                  <a:defRPr sz="1100"/>
                </a:pPr>
                <a:r>
                  <a:rPr lang="en-US" sz="1100"/>
                  <a:t>Number of Guns</a:t>
                </a:r>
              </a:p>
            </c:rich>
          </c:tx>
          <c:overlay val="0"/>
        </c:title>
        <c:numFmt formatCode="General" sourceLinked="1"/>
        <c:majorTickMark val="out"/>
        <c:minorTickMark val="none"/>
        <c:tickLblPos val="nextTo"/>
        <c:txPr>
          <a:bodyPr/>
          <a:lstStyle/>
          <a:p>
            <a:pPr>
              <a:defRPr sz="1200"/>
            </a:pPr>
            <a:endParaRPr lang="en-GR"/>
          </a:p>
        </c:txPr>
        <c:crossAx val="-2139609288"/>
        <c:crosses val="autoZero"/>
        <c:crossBetween val="midCat"/>
      </c:valAx>
      <c:valAx>
        <c:axId val="-2139609288"/>
        <c:scaling>
          <c:orientation val="minMax"/>
        </c:scaling>
        <c:delete val="0"/>
        <c:axPos val="l"/>
        <c:majorGridlines/>
        <c:title>
          <c:tx>
            <c:rich>
              <a:bodyPr rot="-5400000" vert="horz"/>
              <a:lstStyle/>
              <a:p>
                <a:pPr>
                  <a:defRPr/>
                </a:pPr>
                <a:r>
                  <a:rPr lang="en-US"/>
                  <a:t>Ratio of pattern size to True Dispersion</a:t>
                </a:r>
              </a:p>
            </c:rich>
          </c:tx>
          <c:overlay val="0"/>
        </c:title>
        <c:numFmt formatCode="General" sourceLinked="1"/>
        <c:majorTickMark val="out"/>
        <c:minorTickMark val="none"/>
        <c:tickLblPos val="nextTo"/>
        <c:crossAx val="-2133430280"/>
        <c:crosses val="autoZero"/>
        <c:crossBetween val="midCat"/>
      </c:valAx>
    </c:plotArea>
    <c:plotVisOnly val="1"/>
    <c:dispBlanksAs val="gap"/>
    <c:showDLblsOverMax val="0"/>
  </c:chart>
  <c:txPr>
    <a:bodyPr/>
    <a:lstStyle/>
    <a:p>
      <a:pPr>
        <a:defRPr b="0">
          <a:latin typeface="Arial"/>
          <a:cs typeface="Arial"/>
        </a:defRPr>
      </a:pPr>
      <a:endParaRPr lang="en-G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A06751-3BE2-E14E-A1A5-50CACFFC1DB2}" type="doc">
      <dgm:prSet loTypeId="urn:microsoft.com/office/officeart/2005/8/layout/lProcess3" loCatId="" qsTypeId="urn:microsoft.com/office/officeart/2005/8/quickstyle/3d5" qsCatId="3D" csTypeId="urn:microsoft.com/office/officeart/2005/8/colors/accent1_2" csCatId="accent1" phldr="1"/>
      <dgm:spPr/>
      <dgm:t>
        <a:bodyPr/>
        <a:lstStyle/>
        <a:p>
          <a:endParaRPr lang="en-GB"/>
        </a:p>
      </dgm:t>
    </dgm:pt>
    <dgm:pt modelId="{E493C38A-426C-014D-8CA9-3730966253A3}">
      <dgm:prSet phldrT="[Text]"/>
      <dgm:spPr/>
      <dgm:t>
        <a:bodyPr/>
        <a:lstStyle/>
        <a:p>
          <a:r>
            <a:rPr lang="en-GB" dirty="0"/>
            <a:t>Explosives</a:t>
          </a:r>
        </a:p>
      </dgm:t>
    </dgm:pt>
    <dgm:pt modelId="{4E07433D-FFB2-9044-9122-20A5D0FD1BCA}" type="parTrans" cxnId="{A254FAED-242A-234D-993E-14D234853797}">
      <dgm:prSet/>
      <dgm:spPr/>
      <dgm:t>
        <a:bodyPr/>
        <a:lstStyle/>
        <a:p>
          <a:endParaRPr lang="en-GB"/>
        </a:p>
      </dgm:t>
    </dgm:pt>
    <dgm:pt modelId="{DB65030A-0378-5846-B4FE-EAD5B05EDFA7}" type="sibTrans" cxnId="{A254FAED-242A-234D-993E-14D234853797}">
      <dgm:prSet/>
      <dgm:spPr/>
      <dgm:t>
        <a:bodyPr/>
        <a:lstStyle/>
        <a:p>
          <a:endParaRPr lang="en-GB"/>
        </a:p>
      </dgm:t>
    </dgm:pt>
    <dgm:pt modelId="{FF22C151-69D8-FB43-9D3F-CB09BA3DBEB1}">
      <dgm:prSet phldrT="[Text]"/>
      <dgm:spPr/>
      <dgm:t>
        <a:bodyPr/>
        <a:lstStyle/>
        <a:p>
          <a:r>
            <a:rPr lang="en-GB" dirty="0"/>
            <a:t>Ammo</a:t>
          </a:r>
        </a:p>
      </dgm:t>
    </dgm:pt>
    <dgm:pt modelId="{E2A84EF3-8B5E-784C-BFE6-8A430879F18F}" type="parTrans" cxnId="{03225B37-DE40-BE4D-8668-67180891BCEF}">
      <dgm:prSet/>
      <dgm:spPr/>
      <dgm:t>
        <a:bodyPr/>
        <a:lstStyle/>
        <a:p>
          <a:endParaRPr lang="en-GB"/>
        </a:p>
      </dgm:t>
    </dgm:pt>
    <dgm:pt modelId="{FB12C7B1-4168-584A-9262-CDDA26F1E992}" type="sibTrans" cxnId="{03225B37-DE40-BE4D-8668-67180891BCEF}">
      <dgm:prSet/>
      <dgm:spPr/>
      <dgm:t>
        <a:bodyPr/>
        <a:lstStyle/>
        <a:p>
          <a:endParaRPr lang="en-GB"/>
        </a:p>
      </dgm:t>
    </dgm:pt>
    <dgm:pt modelId="{5FFF5187-32C8-B743-BC9D-20BA4491CA7A}">
      <dgm:prSet phldrT="[Text]" custT="1"/>
      <dgm:spPr/>
      <dgm:t>
        <a:bodyPr anchor="b"/>
        <a:lstStyle/>
        <a:p>
          <a:r>
            <a:rPr lang="en-GB" sz="1800" dirty="0"/>
            <a:t>shots</a:t>
          </a:r>
        </a:p>
      </dgm:t>
    </dgm:pt>
    <dgm:pt modelId="{8AD5D8AF-8491-F449-BE03-7A642783125B}" type="parTrans" cxnId="{B1F00105-B113-5A4F-A0CA-5DA29B6AA079}">
      <dgm:prSet/>
      <dgm:spPr/>
      <dgm:t>
        <a:bodyPr/>
        <a:lstStyle/>
        <a:p>
          <a:endParaRPr lang="en-GB"/>
        </a:p>
      </dgm:t>
    </dgm:pt>
    <dgm:pt modelId="{8F10243B-AD0F-2247-B53F-A10DCB95BAFF}" type="sibTrans" cxnId="{B1F00105-B113-5A4F-A0CA-5DA29B6AA079}">
      <dgm:prSet/>
      <dgm:spPr/>
      <dgm:t>
        <a:bodyPr/>
        <a:lstStyle/>
        <a:p>
          <a:endParaRPr lang="en-GB"/>
        </a:p>
      </dgm:t>
    </dgm:pt>
    <dgm:pt modelId="{30A10050-0B03-F04A-B09F-D47AEF30FD95}">
      <dgm:prSet phldrT="[Text]" custT="1"/>
      <dgm:spPr/>
      <dgm:t>
        <a:bodyPr anchor="b"/>
        <a:lstStyle/>
        <a:p>
          <a:r>
            <a:rPr lang="en-GB" sz="1800" dirty="0"/>
            <a:t>shells</a:t>
          </a:r>
        </a:p>
      </dgm:t>
    </dgm:pt>
    <dgm:pt modelId="{C8DF279A-C779-E643-A4EA-F2AA36CF4115}" type="parTrans" cxnId="{ACEEC0BD-F26E-D74E-897A-0476F7BB1F02}">
      <dgm:prSet/>
      <dgm:spPr/>
      <dgm:t>
        <a:bodyPr/>
        <a:lstStyle/>
        <a:p>
          <a:endParaRPr lang="en-GB"/>
        </a:p>
      </dgm:t>
    </dgm:pt>
    <dgm:pt modelId="{C8A6EBE0-070A-874F-BF6A-7991D5F2E427}" type="sibTrans" cxnId="{ACEEC0BD-F26E-D74E-897A-0476F7BB1F02}">
      <dgm:prSet/>
      <dgm:spPr/>
      <dgm:t>
        <a:bodyPr/>
        <a:lstStyle/>
        <a:p>
          <a:endParaRPr lang="en-GB"/>
        </a:p>
      </dgm:t>
    </dgm:pt>
    <dgm:pt modelId="{D814BC9C-37FA-DD4B-A8D1-6ADC0CA1064F}">
      <dgm:prSet phldrT="[Text]"/>
      <dgm:spPr/>
      <dgm:t>
        <a:bodyPr/>
        <a:lstStyle/>
        <a:p>
          <a:r>
            <a:rPr lang="en-GB" dirty="0"/>
            <a:t>Guns</a:t>
          </a:r>
        </a:p>
      </dgm:t>
    </dgm:pt>
    <dgm:pt modelId="{FF4A2AD3-CEE6-5346-B182-8F42A69740F2}" type="parTrans" cxnId="{78F85C73-8D95-1D40-B671-DA1A7C57EEB5}">
      <dgm:prSet/>
      <dgm:spPr/>
      <dgm:t>
        <a:bodyPr/>
        <a:lstStyle/>
        <a:p>
          <a:endParaRPr lang="en-GB"/>
        </a:p>
      </dgm:t>
    </dgm:pt>
    <dgm:pt modelId="{E7DC8EBB-5B7E-9F4A-8958-65775EA66D74}" type="sibTrans" cxnId="{78F85C73-8D95-1D40-B671-DA1A7C57EEB5}">
      <dgm:prSet/>
      <dgm:spPr/>
      <dgm:t>
        <a:bodyPr/>
        <a:lstStyle/>
        <a:p>
          <a:endParaRPr lang="en-GB"/>
        </a:p>
      </dgm:t>
    </dgm:pt>
    <dgm:pt modelId="{C523F746-451F-F84E-9A42-9938286CAD0E}">
      <dgm:prSet phldrT="[Text]" custT="1"/>
      <dgm:spPr/>
      <dgm:t>
        <a:bodyPr anchor="b"/>
        <a:lstStyle/>
        <a:p>
          <a:r>
            <a:rPr lang="en-GB" sz="1800" dirty="0"/>
            <a:t>cannon</a:t>
          </a:r>
        </a:p>
      </dgm:t>
    </dgm:pt>
    <dgm:pt modelId="{92BC8F27-6304-1841-B3A8-56054056C1DF}" type="parTrans" cxnId="{CD9A89C4-8CDE-F845-B2D4-4196303C7564}">
      <dgm:prSet/>
      <dgm:spPr/>
      <dgm:t>
        <a:bodyPr/>
        <a:lstStyle/>
        <a:p>
          <a:endParaRPr lang="en-GB"/>
        </a:p>
      </dgm:t>
    </dgm:pt>
    <dgm:pt modelId="{FD5F9DA0-CD6B-A040-8455-2575693D6BD1}" type="sibTrans" cxnId="{CD9A89C4-8CDE-F845-B2D4-4196303C7564}">
      <dgm:prSet/>
      <dgm:spPr/>
      <dgm:t>
        <a:bodyPr/>
        <a:lstStyle/>
        <a:p>
          <a:endParaRPr lang="en-GB"/>
        </a:p>
      </dgm:t>
    </dgm:pt>
    <dgm:pt modelId="{063BEE36-521D-0549-823D-86DA2580980D}">
      <dgm:prSet phldrT="[Text]" custT="1"/>
      <dgm:spPr/>
      <dgm:t>
        <a:bodyPr anchor="b"/>
        <a:lstStyle/>
        <a:p>
          <a:r>
            <a:rPr lang="en-GB" sz="1800"/>
            <a:t>Dahlgren </a:t>
          </a:r>
          <a:r>
            <a:rPr lang="en-GB" sz="1800" dirty="0"/>
            <a:t>gun</a:t>
          </a:r>
        </a:p>
      </dgm:t>
    </dgm:pt>
    <dgm:pt modelId="{A858E711-EB37-A847-85EF-E7E6751AD2B1}" type="parTrans" cxnId="{2A1B5934-F547-A946-ACA5-D0486B8284B7}">
      <dgm:prSet/>
      <dgm:spPr/>
      <dgm:t>
        <a:bodyPr/>
        <a:lstStyle/>
        <a:p>
          <a:endParaRPr lang="en-GB"/>
        </a:p>
      </dgm:t>
    </dgm:pt>
    <dgm:pt modelId="{8E8D75F4-A866-9C4C-9A9D-D7B47C24D5DE}" type="sibTrans" cxnId="{2A1B5934-F547-A946-ACA5-D0486B8284B7}">
      <dgm:prSet/>
      <dgm:spPr/>
      <dgm:t>
        <a:bodyPr/>
        <a:lstStyle/>
        <a:p>
          <a:endParaRPr lang="en-GB"/>
        </a:p>
      </dgm:t>
    </dgm:pt>
    <dgm:pt modelId="{C8BE3041-D3F8-A643-9F4F-7DCC2991AE94}">
      <dgm:prSet/>
      <dgm:spPr/>
      <dgm:t>
        <a:bodyPr/>
        <a:lstStyle/>
        <a:p>
          <a:r>
            <a:rPr lang="en-GB" dirty="0"/>
            <a:t>Fire control</a:t>
          </a:r>
        </a:p>
      </dgm:t>
    </dgm:pt>
    <dgm:pt modelId="{327B24AA-37D5-0843-8E0C-110BD93EF66E}" type="parTrans" cxnId="{8C650881-7031-DF42-A137-672CD3813DC5}">
      <dgm:prSet/>
      <dgm:spPr/>
      <dgm:t>
        <a:bodyPr/>
        <a:lstStyle/>
        <a:p>
          <a:endParaRPr lang="en-GB"/>
        </a:p>
      </dgm:t>
    </dgm:pt>
    <dgm:pt modelId="{16DFCE8C-2EE4-A14C-B097-F35B510498EB}" type="sibTrans" cxnId="{8C650881-7031-DF42-A137-672CD3813DC5}">
      <dgm:prSet/>
      <dgm:spPr/>
      <dgm:t>
        <a:bodyPr/>
        <a:lstStyle/>
        <a:p>
          <a:endParaRPr lang="en-GB"/>
        </a:p>
      </dgm:t>
    </dgm:pt>
    <dgm:pt modelId="{129237A8-2B81-424A-A3E9-505F8369428B}">
      <dgm:prSet custT="1"/>
      <dgm:spPr/>
      <dgm:t>
        <a:bodyPr anchor="b"/>
        <a:lstStyle/>
        <a:p>
          <a:r>
            <a:rPr lang="en-GB" sz="1400" dirty="0"/>
            <a:t>Range enhanced</a:t>
          </a:r>
        </a:p>
      </dgm:t>
    </dgm:pt>
    <dgm:pt modelId="{1471025B-726C-C14F-AF81-8D4528598552}" type="parTrans" cxnId="{E5A98E39-AF72-984B-A823-36B247286FC1}">
      <dgm:prSet/>
      <dgm:spPr/>
      <dgm:t>
        <a:bodyPr/>
        <a:lstStyle/>
        <a:p>
          <a:endParaRPr lang="en-GB"/>
        </a:p>
      </dgm:t>
    </dgm:pt>
    <dgm:pt modelId="{D9BCBD6F-93C1-C74E-8B38-641CC4D9F24A}" type="sibTrans" cxnId="{E5A98E39-AF72-984B-A823-36B247286FC1}">
      <dgm:prSet/>
      <dgm:spPr/>
      <dgm:t>
        <a:bodyPr/>
        <a:lstStyle/>
        <a:p>
          <a:endParaRPr lang="en-GB"/>
        </a:p>
      </dgm:t>
    </dgm:pt>
    <dgm:pt modelId="{438FFC3B-7C48-8949-BFA0-97B2268F13A9}">
      <dgm:prSet custT="1"/>
      <dgm:spPr/>
      <dgm:t>
        <a:bodyPr anchor="b"/>
        <a:lstStyle/>
        <a:p>
          <a:r>
            <a:rPr lang="en-GB" sz="1800" dirty="0"/>
            <a:t>Rangefinder</a:t>
          </a:r>
        </a:p>
      </dgm:t>
    </dgm:pt>
    <dgm:pt modelId="{E667CCE4-A7E9-7747-B2AC-E47DFD4A9E0B}" type="parTrans" cxnId="{19B04329-3101-6F47-9299-F0B7211486D1}">
      <dgm:prSet/>
      <dgm:spPr/>
      <dgm:t>
        <a:bodyPr/>
        <a:lstStyle/>
        <a:p>
          <a:endParaRPr lang="en-GB"/>
        </a:p>
      </dgm:t>
    </dgm:pt>
    <dgm:pt modelId="{41D947C9-4C9F-034B-832B-8029DC5C53DF}" type="sibTrans" cxnId="{19B04329-3101-6F47-9299-F0B7211486D1}">
      <dgm:prSet/>
      <dgm:spPr/>
      <dgm:t>
        <a:bodyPr/>
        <a:lstStyle/>
        <a:p>
          <a:endParaRPr lang="en-GB"/>
        </a:p>
      </dgm:t>
    </dgm:pt>
    <dgm:pt modelId="{92DDF72B-30C3-0B40-A680-8C17EB2E62EB}">
      <dgm:prSet custT="1"/>
      <dgm:spPr/>
      <dgm:t>
        <a:bodyPr anchor="b"/>
        <a:lstStyle/>
        <a:p>
          <a:r>
            <a:rPr lang="en-GB" sz="1800" dirty="0"/>
            <a:t>5in</a:t>
          </a:r>
        </a:p>
      </dgm:t>
    </dgm:pt>
    <dgm:pt modelId="{4B28367E-6387-6646-9B65-740F5EE03A1B}" type="parTrans" cxnId="{77FFB648-F03D-3546-9F74-69E4B6C4B141}">
      <dgm:prSet/>
      <dgm:spPr/>
      <dgm:t>
        <a:bodyPr/>
        <a:lstStyle/>
        <a:p>
          <a:endParaRPr lang="en-GB"/>
        </a:p>
      </dgm:t>
    </dgm:pt>
    <dgm:pt modelId="{20074ACD-6B1F-D146-9B48-618ED854DA15}" type="sibTrans" cxnId="{77FFB648-F03D-3546-9F74-69E4B6C4B141}">
      <dgm:prSet/>
      <dgm:spPr/>
      <dgm:t>
        <a:bodyPr/>
        <a:lstStyle/>
        <a:p>
          <a:endParaRPr lang="en-GB"/>
        </a:p>
      </dgm:t>
    </dgm:pt>
    <dgm:pt modelId="{96830E37-5213-3E43-BC11-3BC57C8DE906}">
      <dgm:prSet custT="1"/>
      <dgm:spPr/>
      <dgm:t>
        <a:bodyPr anchor="b"/>
        <a:lstStyle/>
        <a:p>
          <a:r>
            <a:rPr lang="en-GB" sz="1800" dirty="0"/>
            <a:t>16in </a:t>
          </a:r>
        </a:p>
      </dgm:t>
    </dgm:pt>
    <dgm:pt modelId="{A9336FD6-8607-394B-B0DD-BBD0774BC85A}" type="parTrans" cxnId="{A3CFD4BC-8232-2E42-A00F-CC294223A23B}">
      <dgm:prSet/>
      <dgm:spPr/>
      <dgm:t>
        <a:bodyPr/>
        <a:lstStyle/>
        <a:p>
          <a:endParaRPr lang="en-GB"/>
        </a:p>
      </dgm:t>
    </dgm:pt>
    <dgm:pt modelId="{7BF00D8E-ACC8-E748-A7C2-EAA110DB9035}" type="sibTrans" cxnId="{A3CFD4BC-8232-2E42-A00F-CC294223A23B}">
      <dgm:prSet/>
      <dgm:spPr/>
      <dgm:t>
        <a:bodyPr/>
        <a:lstStyle/>
        <a:p>
          <a:endParaRPr lang="en-GB"/>
        </a:p>
      </dgm:t>
    </dgm:pt>
    <dgm:pt modelId="{37F28CC0-3342-224A-AD9F-395AB38438B9}">
      <dgm:prSet custT="1"/>
      <dgm:spPr/>
      <dgm:t>
        <a:bodyPr anchor="b"/>
        <a:lstStyle/>
        <a:p>
          <a:endParaRPr lang="en-GB" sz="1800" dirty="0"/>
        </a:p>
      </dgm:t>
    </dgm:pt>
    <dgm:pt modelId="{A52AACB7-A1F2-0845-B99C-E3C5606AA725}" type="parTrans" cxnId="{FF2A6C72-28CE-D54C-AA7F-E614A87C3FED}">
      <dgm:prSet/>
      <dgm:spPr/>
      <dgm:t>
        <a:bodyPr/>
        <a:lstStyle/>
        <a:p>
          <a:endParaRPr lang="en-GB"/>
        </a:p>
      </dgm:t>
    </dgm:pt>
    <dgm:pt modelId="{3AB3A623-1399-D14B-8F2E-DA494913D7D8}" type="sibTrans" cxnId="{FF2A6C72-28CE-D54C-AA7F-E614A87C3FED}">
      <dgm:prSet/>
      <dgm:spPr/>
      <dgm:t>
        <a:bodyPr/>
        <a:lstStyle/>
        <a:p>
          <a:endParaRPr lang="en-GB"/>
        </a:p>
      </dgm:t>
    </dgm:pt>
    <dgm:pt modelId="{A9B8D92B-9213-6049-B8D2-DD42EB90F43F}">
      <dgm:prSet custT="1"/>
      <dgm:spPr/>
      <dgm:t>
        <a:bodyPr anchor="b"/>
        <a:lstStyle/>
        <a:p>
          <a:r>
            <a:rPr lang="en-GB" sz="1800" dirty="0"/>
            <a:t>3in</a:t>
          </a:r>
        </a:p>
      </dgm:t>
    </dgm:pt>
    <dgm:pt modelId="{77FA7FF1-C2C1-C441-BE4A-70DEFC4E86DF}" type="parTrans" cxnId="{F1C7D737-EB92-9B48-963F-339B047E04DF}">
      <dgm:prSet/>
      <dgm:spPr/>
      <dgm:t>
        <a:bodyPr/>
        <a:lstStyle/>
        <a:p>
          <a:endParaRPr lang="en-GB"/>
        </a:p>
      </dgm:t>
    </dgm:pt>
    <dgm:pt modelId="{C3FE1F91-BA36-B944-BB28-3D445D421825}" type="sibTrans" cxnId="{F1C7D737-EB92-9B48-963F-339B047E04DF}">
      <dgm:prSet/>
      <dgm:spPr/>
      <dgm:t>
        <a:bodyPr/>
        <a:lstStyle/>
        <a:p>
          <a:endParaRPr lang="en-GB"/>
        </a:p>
      </dgm:t>
    </dgm:pt>
    <dgm:pt modelId="{2F73A4B6-9577-4447-940B-7FE7A55ADAC4}">
      <dgm:prSet custT="1"/>
      <dgm:spPr/>
      <dgm:t>
        <a:bodyPr anchor="b"/>
        <a:lstStyle/>
        <a:p>
          <a:endParaRPr lang="en-GB" sz="1800" dirty="0"/>
        </a:p>
      </dgm:t>
    </dgm:pt>
    <dgm:pt modelId="{34450980-C681-2B41-B743-A823C53706A4}" type="parTrans" cxnId="{CB6C60FC-5B86-6141-A8F3-A21088E4DB08}">
      <dgm:prSet/>
      <dgm:spPr/>
      <dgm:t>
        <a:bodyPr/>
        <a:lstStyle/>
        <a:p>
          <a:endParaRPr lang="en-GB"/>
        </a:p>
      </dgm:t>
    </dgm:pt>
    <dgm:pt modelId="{D0517314-059B-394C-9FD3-9E2D576C2738}" type="sibTrans" cxnId="{CB6C60FC-5B86-6141-A8F3-A21088E4DB08}">
      <dgm:prSet/>
      <dgm:spPr/>
      <dgm:t>
        <a:bodyPr/>
        <a:lstStyle/>
        <a:p>
          <a:endParaRPr lang="en-GB"/>
        </a:p>
      </dgm:t>
    </dgm:pt>
    <dgm:pt modelId="{DA7DB1E7-8188-8D42-8C77-6DCD60D37FAF}">
      <dgm:prSet custT="1"/>
      <dgm:spPr/>
      <dgm:t>
        <a:bodyPr anchor="b"/>
        <a:lstStyle/>
        <a:p>
          <a:r>
            <a:rPr lang="en-GB" sz="1800" dirty="0"/>
            <a:t>Phased array</a:t>
          </a:r>
        </a:p>
      </dgm:t>
    </dgm:pt>
    <dgm:pt modelId="{9AB1B0CF-B1DB-6D43-9430-AD3A6B25DEA7}" type="parTrans" cxnId="{9114672D-F802-EE47-AF8D-42E6F479FDA1}">
      <dgm:prSet/>
      <dgm:spPr/>
      <dgm:t>
        <a:bodyPr/>
        <a:lstStyle/>
        <a:p>
          <a:endParaRPr lang="en-GB"/>
        </a:p>
      </dgm:t>
    </dgm:pt>
    <dgm:pt modelId="{84FC7185-1C83-D148-8B60-8C8F985DFA9B}" type="sibTrans" cxnId="{9114672D-F802-EE47-AF8D-42E6F479FDA1}">
      <dgm:prSet/>
      <dgm:spPr/>
      <dgm:t>
        <a:bodyPr/>
        <a:lstStyle/>
        <a:p>
          <a:endParaRPr lang="en-GB"/>
        </a:p>
      </dgm:t>
    </dgm:pt>
    <dgm:pt modelId="{F17676BC-054A-F646-92A1-2FA2D47AAE35}">
      <dgm:prSet custT="1"/>
      <dgm:spPr/>
      <dgm:t>
        <a:bodyPr anchor="b"/>
        <a:lstStyle/>
        <a:p>
          <a:r>
            <a:rPr lang="en-GB" sz="1800" dirty="0"/>
            <a:t>APDS</a:t>
          </a:r>
        </a:p>
      </dgm:t>
    </dgm:pt>
    <dgm:pt modelId="{520776AC-235F-0443-946B-57BB4A56DDF1}" type="sibTrans" cxnId="{00AE8A7F-785F-DE43-A2F8-B0D6788CDBE6}">
      <dgm:prSet/>
      <dgm:spPr/>
      <dgm:t>
        <a:bodyPr/>
        <a:lstStyle/>
        <a:p>
          <a:endParaRPr lang="en-GB"/>
        </a:p>
      </dgm:t>
    </dgm:pt>
    <dgm:pt modelId="{225F4BD0-1A7F-A44F-B37E-C58E05B6E94D}" type="parTrans" cxnId="{00AE8A7F-785F-DE43-A2F8-B0D6788CDBE6}">
      <dgm:prSet/>
      <dgm:spPr/>
      <dgm:t>
        <a:bodyPr/>
        <a:lstStyle/>
        <a:p>
          <a:endParaRPr lang="en-GB"/>
        </a:p>
      </dgm:t>
    </dgm:pt>
    <dgm:pt modelId="{BAA0AF61-A838-364F-B642-3E1BD3CF0446}">
      <dgm:prSet custT="1"/>
      <dgm:spPr/>
      <dgm:t>
        <a:bodyPr anchor="b"/>
        <a:lstStyle/>
        <a:p>
          <a:r>
            <a:rPr lang="en-GB" sz="1800" dirty="0"/>
            <a:t>Beam riders</a:t>
          </a:r>
        </a:p>
      </dgm:t>
    </dgm:pt>
    <dgm:pt modelId="{635461BC-65C6-AD41-91FE-78DDA27C4ED1}" type="parTrans" cxnId="{CF16FE11-5508-4941-AF58-646343ECD60B}">
      <dgm:prSet/>
      <dgm:spPr/>
      <dgm:t>
        <a:bodyPr/>
        <a:lstStyle/>
        <a:p>
          <a:endParaRPr lang="en-GB"/>
        </a:p>
      </dgm:t>
    </dgm:pt>
    <dgm:pt modelId="{57205716-EFE6-C743-A9CF-CB7DAA0A2262}" type="sibTrans" cxnId="{CF16FE11-5508-4941-AF58-646343ECD60B}">
      <dgm:prSet/>
      <dgm:spPr/>
      <dgm:t>
        <a:bodyPr/>
        <a:lstStyle/>
        <a:p>
          <a:endParaRPr lang="en-GB"/>
        </a:p>
      </dgm:t>
    </dgm:pt>
    <dgm:pt modelId="{651B452D-8609-224E-83D1-D469AAC0288F}">
      <dgm:prSet phldrT="[Text]" custT="1"/>
      <dgm:spPr/>
      <dgm:t>
        <a:bodyPr anchor="b"/>
        <a:lstStyle/>
        <a:p>
          <a:r>
            <a:rPr lang="en-GB" sz="1400" dirty="0"/>
            <a:t>smokeless powder</a:t>
          </a:r>
        </a:p>
      </dgm:t>
    </dgm:pt>
    <dgm:pt modelId="{F891B550-25A2-084C-9711-3080E3A73313}" type="sibTrans" cxnId="{C67E9669-2997-444F-91E9-7020B2B957C0}">
      <dgm:prSet/>
      <dgm:spPr/>
      <dgm:t>
        <a:bodyPr/>
        <a:lstStyle/>
        <a:p>
          <a:endParaRPr lang="en-GB"/>
        </a:p>
      </dgm:t>
    </dgm:pt>
    <dgm:pt modelId="{48A9ED06-55E5-274B-9496-EE87B4F58CB1}" type="parTrans" cxnId="{C67E9669-2997-444F-91E9-7020B2B957C0}">
      <dgm:prSet/>
      <dgm:spPr/>
      <dgm:t>
        <a:bodyPr/>
        <a:lstStyle/>
        <a:p>
          <a:endParaRPr lang="en-GB"/>
        </a:p>
      </dgm:t>
    </dgm:pt>
    <dgm:pt modelId="{B7D7DC7F-B446-B140-A43E-3E2E627AE86F}">
      <dgm:prSet phldrT="[Text]" custT="1"/>
      <dgm:spPr/>
      <dgm:t>
        <a:bodyPr anchor="b"/>
        <a:lstStyle/>
        <a:p>
          <a:r>
            <a:rPr lang="en-GB" sz="1800" dirty="0"/>
            <a:t>Black powder</a:t>
          </a:r>
        </a:p>
      </dgm:t>
    </dgm:pt>
    <dgm:pt modelId="{65B8B421-7F90-234D-9E77-968A0822DD9E}" type="sibTrans" cxnId="{8542A5C0-E9CA-4640-B548-B0766056BE22}">
      <dgm:prSet/>
      <dgm:spPr/>
      <dgm:t>
        <a:bodyPr/>
        <a:lstStyle/>
        <a:p>
          <a:endParaRPr lang="en-GB"/>
        </a:p>
      </dgm:t>
    </dgm:pt>
    <dgm:pt modelId="{44EC7941-1B35-2B4C-BA39-2EA325947424}" type="parTrans" cxnId="{8542A5C0-E9CA-4640-B548-B0766056BE22}">
      <dgm:prSet/>
      <dgm:spPr/>
      <dgm:t>
        <a:bodyPr/>
        <a:lstStyle/>
        <a:p>
          <a:endParaRPr lang="en-GB"/>
        </a:p>
      </dgm:t>
    </dgm:pt>
    <dgm:pt modelId="{773C1966-BC47-EB44-A403-976CA2782DC2}">
      <dgm:prSet custT="1"/>
      <dgm:spPr/>
      <dgm:t>
        <a:bodyPr anchor="b"/>
        <a:lstStyle/>
        <a:p>
          <a:r>
            <a:rPr lang="en-GB" sz="1800" dirty="0"/>
            <a:t>MFR</a:t>
          </a:r>
        </a:p>
      </dgm:t>
    </dgm:pt>
    <dgm:pt modelId="{DCD4431A-CFE4-554A-8004-A8818F496E36}" type="parTrans" cxnId="{60108A47-D285-8747-BBC1-7940D9BEF8EA}">
      <dgm:prSet/>
      <dgm:spPr/>
      <dgm:t>
        <a:bodyPr/>
        <a:lstStyle/>
        <a:p>
          <a:endParaRPr lang="en-GB"/>
        </a:p>
      </dgm:t>
    </dgm:pt>
    <dgm:pt modelId="{72EB259C-02C9-B14B-BE66-897D5F511EDD}" type="sibTrans" cxnId="{60108A47-D285-8747-BBC1-7940D9BEF8EA}">
      <dgm:prSet/>
      <dgm:spPr/>
      <dgm:t>
        <a:bodyPr/>
        <a:lstStyle/>
        <a:p>
          <a:endParaRPr lang="en-GB"/>
        </a:p>
      </dgm:t>
    </dgm:pt>
    <dgm:pt modelId="{B33E35DC-43FB-FC45-B5C2-0CD934401DDB}">
      <dgm:prSet/>
      <dgm:spPr/>
      <dgm:t>
        <a:bodyPr/>
        <a:lstStyle/>
        <a:p>
          <a:endParaRPr lang="en-GB"/>
        </a:p>
      </dgm:t>
    </dgm:pt>
    <dgm:pt modelId="{79E1E366-EAE8-0241-8A23-8BA72D368F9F}" type="parTrans" cxnId="{CD98A07B-B357-754A-BBEB-36F967636AF2}">
      <dgm:prSet/>
      <dgm:spPr/>
      <dgm:t>
        <a:bodyPr/>
        <a:lstStyle/>
        <a:p>
          <a:endParaRPr lang="en-GB"/>
        </a:p>
      </dgm:t>
    </dgm:pt>
    <dgm:pt modelId="{52154C5C-54E9-9F4B-8870-1B3DB1668431}" type="sibTrans" cxnId="{CD98A07B-B357-754A-BBEB-36F967636AF2}">
      <dgm:prSet/>
      <dgm:spPr/>
      <dgm:t>
        <a:bodyPr/>
        <a:lstStyle/>
        <a:p>
          <a:endParaRPr lang="en-GB"/>
        </a:p>
      </dgm:t>
    </dgm:pt>
    <dgm:pt modelId="{D991A3B8-A3C8-6E43-B39F-EF08FBBA1C7C}" type="pres">
      <dgm:prSet presAssocID="{75A06751-3BE2-E14E-A1A5-50CACFFC1DB2}" presName="Name0" presStyleCnt="0">
        <dgm:presLayoutVars>
          <dgm:chPref val="3"/>
          <dgm:dir/>
          <dgm:animLvl val="lvl"/>
          <dgm:resizeHandles/>
        </dgm:presLayoutVars>
      </dgm:prSet>
      <dgm:spPr/>
    </dgm:pt>
    <dgm:pt modelId="{61D081E6-3768-D741-94FE-B1528A1FD4FA}" type="pres">
      <dgm:prSet presAssocID="{E493C38A-426C-014D-8CA9-3730966253A3}" presName="horFlow" presStyleCnt="0"/>
      <dgm:spPr/>
    </dgm:pt>
    <dgm:pt modelId="{0EF1580F-0C86-DF45-BBAF-AE1934F2BFC4}" type="pres">
      <dgm:prSet presAssocID="{E493C38A-426C-014D-8CA9-3730966253A3}" presName="bigChev" presStyleLbl="node1" presStyleIdx="0" presStyleCnt="4"/>
      <dgm:spPr/>
    </dgm:pt>
    <dgm:pt modelId="{56FF1772-4809-6F4E-B090-77FCA75A7B98}" type="pres">
      <dgm:prSet presAssocID="{44EC7941-1B35-2B4C-BA39-2EA325947424}" presName="parTrans" presStyleCnt="0"/>
      <dgm:spPr/>
    </dgm:pt>
    <dgm:pt modelId="{836ECE67-D91E-FD4E-90AF-0F1ADFC6968C}" type="pres">
      <dgm:prSet presAssocID="{B7D7DC7F-B446-B140-A43E-3E2E627AE86F}" presName="node" presStyleLbl="alignAccFollowNode1" presStyleIdx="0" presStyleCnt="18">
        <dgm:presLayoutVars>
          <dgm:bulletEnabled val="1"/>
        </dgm:presLayoutVars>
      </dgm:prSet>
      <dgm:spPr/>
    </dgm:pt>
    <dgm:pt modelId="{0E1D0A98-459D-C14C-A550-0A86B3874090}" type="pres">
      <dgm:prSet presAssocID="{65B8B421-7F90-234D-9E77-968A0822DD9E}" presName="sibTrans" presStyleCnt="0"/>
      <dgm:spPr/>
    </dgm:pt>
    <dgm:pt modelId="{3D336462-5CC6-3148-B4F4-7A2098F996B0}" type="pres">
      <dgm:prSet presAssocID="{651B452D-8609-224E-83D1-D469AAC0288F}" presName="node" presStyleLbl="alignAccFollowNode1" presStyleIdx="1" presStyleCnt="18" custScaleX="102253">
        <dgm:presLayoutVars>
          <dgm:bulletEnabled val="1"/>
        </dgm:presLayoutVars>
      </dgm:prSet>
      <dgm:spPr/>
    </dgm:pt>
    <dgm:pt modelId="{AE017DB3-9F9B-454B-A699-59B555920869}" type="pres">
      <dgm:prSet presAssocID="{E493C38A-426C-014D-8CA9-3730966253A3}" presName="vSp" presStyleCnt="0"/>
      <dgm:spPr/>
    </dgm:pt>
    <dgm:pt modelId="{4F21CBDC-4BD9-4947-8CC0-EDA1C9232DD6}" type="pres">
      <dgm:prSet presAssocID="{FF22C151-69D8-FB43-9D3F-CB09BA3DBEB1}" presName="horFlow" presStyleCnt="0"/>
      <dgm:spPr/>
    </dgm:pt>
    <dgm:pt modelId="{FB1E5228-7495-384C-BA11-478EEE3D18FF}" type="pres">
      <dgm:prSet presAssocID="{FF22C151-69D8-FB43-9D3F-CB09BA3DBEB1}" presName="bigChev" presStyleLbl="node1" presStyleIdx="1" presStyleCnt="4"/>
      <dgm:spPr/>
    </dgm:pt>
    <dgm:pt modelId="{E2AE950E-D20E-BD4B-87D6-3B9ADE300632}" type="pres">
      <dgm:prSet presAssocID="{8AD5D8AF-8491-F449-BE03-7A642783125B}" presName="parTrans" presStyleCnt="0"/>
      <dgm:spPr/>
    </dgm:pt>
    <dgm:pt modelId="{0C3CA691-E040-1746-83C6-3844D284C8C6}" type="pres">
      <dgm:prSet presAssocID="{5FFF5187-32C8-B743-BC9D-20BA4491CA7A}" presName="node" presStyleLbl="alignAccFollowNode1" presStyleIdx="2" presStyleCnt="18">
        <dgm:presLayoutVars>
          <dgm:bulletEnabled val="1"/>
        </dgm:presLayoutVars>
      </dgm:prSet>
      <dgm:spPr/>
    </dgm:pt>
    <dgm:pt modelId="{70D70A60-4C6F-FC45-B2B1-98A045A5A844}" type="pres">
      <dgm:prSet presAssocID="{8F10243B-AD0F-2247-B53F-A10DCB95BAFF}" presName="sibTrans" presStyleCnt="0"/>
      <dgm:spPr/>
    </dgm:pt>
    <dgm:pt modelId="{E43DC3A8-7EC8-D04C-A7E1-B9B6007C6B38}" type="pres">
      <dgm:prSet presAssocID="{30A10050-0B03-F04A-B09F-D47AEF30FD95}" presName="node" presStyleLbl="alignAccFollowNode1" presStyleIdx="3" presStyleCnt="18">
        <dgm:presLayoutVars>
          <dgm:bulletEnabled val="1"/>
        </dgm:presLayoutVars>
      </dgm:prSet>
      <dgm:spPr/>
    </dgm:pt>
    <dgm:pt modelId="{59F1356D-D429-2340-89FF-D2438FCE7DF5}" type="pres">
      <dgm:prSet presAssocID="{C8A6EBE0-070A-874F-BF6A-7991D5F2E427}" presName="sibTrans" presStyleCnt="0"/>
      <dgm:spPr/>
    </dgm:pt>
    <dgm:pt modelId="{BDAE4FBE-9D8D-4F47-A930-DABC94E8A760}" type="pres">
      <dgm:prSet presAssocID="{F17676BC-054A-F646-92A1-2FA2D47AAE35}" presName="node" presStyleLbl="alignAccFollowNode1" presStyleIdx="4" presStyleCnt="18">
        <dgm:presLayoutVars>
          <dgm:bulletEnabled val="1"/>
        </dgm:presLayoutVars>
      </dgm:prSet>
      <dgm:spPr/>
    </dgm:pt>
    <dgm:pt modelId="{A57682E7-5FFE-7342-8498-1DA10317CC3E}" type="pres">
      <dgm:prSet presAssocID="{520776AC-235F-0443-946B-57BB4A56DDF1}" presName="sibTrans" presStyleCnt="0"/>
      <dgm:spPr/>
    </dgm:pt>
    <dgm:pt modelId="{7CE7BB95-FC3C-7148-A83D-8136BB02672B}" type="pres">
      <dgm:prSet presAssocID="{129237A8-2B81-424A-A3E9-505F8369428B}" presName="node" presStyleLbl="alignAccFollowNode1" presStyleIdx="5" presStyleCnt="18">
        <dgm:presLayoutVars>
          <dgm:bulletEnabled val="1"/>
        </dgm:presLayoutVars>
      </dgm:prSet>
      <dgm:spPr/>
    </dgm:pt>
    <dgm:pt modelId="{4D1F350D-0934-F249-9362-8739501D3977}" type="pres">
      <dgm:prSet presAssocID="{D9BCBD6F-93C1-C74E-8B38-641CC4D9F24A}" presName="sibTrans" presStyleCnt="0"/>
      <dgm:spPr/>
    </dgm:pt>
    <dgm:pt modelId="{49C5C0FA-95E2-9442-85B3-B75C398C970F}" type="pres">
      <dgm:prSet presAssocID="{BAA0AF61-A838-364F-B642-3E1BD3CF0446}" presName="node" presStyleLbl="alignAccFollowNode1" presStyleIdx="6" presStyleCnt="18">
        <dgm:presLayoutVars>
          <dgm:bulletEnabled val="1"/>
        </dgm:presLayoutVars>
      </dgm:prSet>
      <dgm:spPr/>
    </dgm:pt>
    <dgm:pt modelId="{A7608A52-32FB-A54C-9B76-64231D6818D6}" type="pres">
      <dgm:prSet presAssocID="{FF22C151-69D8-FB43-9D3F-CB09BA3DBEB1}" presName="vSp" presStyleCnt="0"/>
      <dgm:spPr/>
    </dgm:pt>
    <dgm:pt modelId="{82820A95-4ADF-1444-98C1-AC5AC705AC92}" type="pres">
      <dgm:prSet presAssocID="{D814BC9C-37FA-DD4B-A8D1-6ADC0CA1064F}" presName="horFlow" presStyleCnt="0"/>
      <dgm:spPr/>
    </dgm:pt>
    <dgm:pt modelId="{52902268-C74D-D84B-AC14-60DDC316490F}" type="pres">
      <dgm:prSet presAssocID="{D814BC9C-37FA-DD4B-A8D1-6ADC0CA1064F}" presName="bigChev" presStyleLbl="node1" presStyleIdx="2" presStyleCnt="4"/>
      <dgm:spPr/>
    </dgm:pt>
    <dgm:pt modelId="{0B582F70-D6EA-F54E-8F05-FC6A71BADB91}" type="pres">
      <dgm:prSet presAssocID="{92BC8F27-6304-1841-B3A8-56054056C1DF}" presName="parTrans" presStyleCnt="0"/>
      <dgm:spPr/>
    </dgm:pt>
    <dgm:pt modelId="{3A11D1BA-997B-C44C-9D1A-9B7C76F012F4}" type="pres">
      <dgm:prSet presAssocID="{C523F746-451F-F84E-9A42-9938286CAD0E}" presName="node" presStyleLbl="alignAccFollowNode1" presStyleIdx="7" presStyleCnt="18">
        <dgm:presLayoutVars>
          <dgm:bulletEnabled val="1"/>
        </dgm:presLayoutVars>
      </dgm:prSet>
      <dgm:spPr/>
    </dgm:pt>
    <dgm:pt modelId="{442A7CB3-E60F-0848-BE82-1B013E6B304A}" type="pres">
      <dgm:prSet presAssocID="{FD5F9DA0-CD6B-A040-8455-2575693D6BD1}" presName="sibTrans" presStyleCnt="0"/>
      <dgm:spPr/>
    </dgm:pt>
    <dgm:pt modelId="{2C5D9E26-9083-F14E-B062-3D4767669297}" type="pres">
      <dgm:prSet presAssocID="{063BEE36-521D-0549-823D-86DA2580980D}" presName="node" presStyleLbl="alignAccFollowNode1" presStyleIdx="8" presStyleCnt="18">
        <dgm:presLayoutVars>
          <dgm:bulletEnabled val="1"/>
        </dgm:presLayoutVars>
      </dgm:prSet>
      <dgm:spPr/>
    </dgm:pt>
    <dgm:pt modelId="{3FC6BA4B-2FCB-C44D-9051-758755FC1D7F}" type="pres">
      <dgm:prSet presAssocID="{8E8D75F4-A866-9C4C-9A9D-D7B47C24D5DE}" presName="sibTrans" presStyleCnt="0"/>
      <dgm:spPr/>
    </dgm:pt>
    <dgm:pt modelId="{C73BA569-799D-3E44-A15C-CAD4A3F667B2}" type="pres">
      <dgm:prSet presAssocID="{92DDF72B-30C3-0B40-A680-8C17EB2E62EB}" presName="node" presStyleLbl="alignAccFollowNode1" presStyleIdx="9" presStyleCnt="18">
        <dgm:presLayoutVars>
          <dgm:bulletEnabled val="1"/>
        </dgm:presLayoutVars>
      </dgm:prSet>
      <dgm:spPr/>
    </dgm:pt>
    <dgm:pt modelId="{D8E4E612-C173-8944-857A-346B6D7782D9}" type="pres">
      <dgm:prSet presAssocID="{20074ACD-6B1F-D146-9B48-618ED854DA15}" presName="sibTrans" presStyleCnt="0"/>
      <dgm:spPr/>
    </dgm:pt>
    <dgm:pt modelId="{86971B79-1E63-964C-B982-B3A1C51D7C20}" type="pres">
      <dgm:prSet presAssocID="{96830E37-5213-3E43-BC11-3BC57C8DE906}" presName="node" presStyleLbl="alignAccFollowNode1" presStyleIdx="10" presStyleCnt="18">
        <dgm:presLayoutVars>
          <dgm:bulletEnabled val="1"/>
        </dgm:presLayoutVars>
      </dgm:prSet>
      <dgm:spPr/>
    </dgm:pt>
    <dgm:pt modelId="{03C7032E-05B1-6342-A4D2-197708846A74}" type="pres">
      <dgm:prSet presAssocID="{7BF00D8E-ACC8-E748-A7C2-EAA110DB9035}" presName="sibTrans" presStyleCnt="0"/>
      <dgm:spPr/>
    </dgm:pt>
    <dgm:pt modelId="{41A9D9A4-8162-9248-BE62-465F625F98AE}" type="pres">
      <dgm:prSet presAssocID="{A9B8D92B-9213-6049-B8D2-DD42EB90F43F}" presName="node" presStyleLbl="alignAccFollowNode1" presStyleIdx="11" presStyleCnt="18">
        <dgm:presLayoutVars>
          <dgm:bulletEnabled val="1"/>
        </dgm:presLayoutVars>
      </dgm:prSet>
      <dgm:spPr/>
    </dgm:pt>
    <dgm:pt modelId="{6CD86B3A-ED85-B940-9DFB-E268976FCC28}" type="pres">
      <dgm:prSet presAssocID="{D814BC9C-37FA-DD4B-A8D1-6ADC0CA1064F}" presName="vSp" presStyleCnt="0"/>
      <dgm:spPr/>
    </dgm:pt>
    <dgm:pt modelId="{CE250501-ED2C-9F41-9A92-8CF808958AF5}" type="pres">
      <dgm:prSet presAssocID="{C8BE3041-D3F8-A643-9F4F-7DCC2991AE94}" presName="horFlow" presStyleCnt="0"/>
      <dgm:spPr/>
    </dgm:pt>
    <dgm:pt modelId="{A642CAF5-54D3-824F-AA9D-C95BB9ACD98D}" type="pres">
      <dgm:prSet presAssocID="{C8BE3041-D3F8-A643-9F4F-7DCC2991AE94}" presName="bigChev" presStyleLbl="node1" presStyleIdx="3" presStyleCnt="4"/>
      <dgm:spPr/>
    </dgm:pt>
    <dgm:pt modelId="{21CF744C-D0CD-C84A-9247-8B737A89F2A6}" type="pres">
      <dgm:prSet presAssocID="{E667CCE4-A7E9-7747-B2AC-E47DFD4A9E0B}" presName="parTrans" presStyleCnt="0"/>
      <dgm:spPr/>
    </dgm:pt>
    <dgm:pt modelId="{3E3F18E7-2E2B-8B41-A137-05B4ED6A88FC}" type="pres">
      <dgm:prSet presAssocID="{438FFC3B-7C48-8949-BFA0-97B2268F13A9}" presName="node" presStyleLbl="alignAccFollowNode1" presStyleIdx="12" presStyleCnt="18">
        <dgm:presLayoutVars>
          <dgm:bulletEnabled val="1"/>
        </dgm:presLayoutVars>
      </dgm:prSet>
      <dgm:spPr/>
    </dgm:pt>
    <dgm:pt modelId="{D53B1634-0AA0-1544-BDFC-C6F6923706E8}" type="pres">
      <dgm:prSet presAssocID="{41D947C9-4C9F-034B-832B-8029DC5C53DF}" presName="sibTrans" presStyleCnt="0"/>
      <dgm:spPr/>
    </dgm:pt>
    <dgm:pt modelId="{6007BEA8-4817-7D43-A512-0EA4F4963766}" type="pres">
      <dgm:prSet presAssocID="{37F28CC0-3342-224A-AD9F-395AB38438B9}" presName="node" presStyleLbl="alignAccFollowNode1" presStyleIdx="13" presStyleCnt="18">
        <dgm:presLayoutVars>
          <dgm:bulletEnabled val="1"/>
        </dgm:presLayoutVars>
      </dgm:prSet>
      <dgm:spPr/>
    </dgm:pt>
    <dgm:pt modelId="{96139EB4-B1BC-1B46-986E-A57678946F8C}" type="pres">
      <dgm:prSet presAssocID="{3AB3A623-1399-D14B-8F2E-DA494913D7D8}" presName="sibTrans" presStyleCnt="0"/>
      <dgm:spPr/>
    </dgm:pt>
    <dgm:pt modelId="{12E4DDB4-B1A0-2B48-A88B-DEEBCE21D12D}" type="pres">
      <dgm:prSet presAssocID="{B33E35DC-43FB-FC45-B5C2-0CD934401DDB}" presName="node" presStyleLbl="alignAccFollowNode1" presStyleIdx="14" presStyleCnt="18">
        <dgm:presLayoutVars>
          <dgm:bulletEnabled val="1"/>
        </dgm:presLayoutVars>
      </dgm:prSet>
      <dgm:spPr/>
    </dgm:pt>
    <dgm:pt modelId="{B8DD2771-7E60-CA4D-81EB-F7F51765BABF}" type="pres">
      <dgm:prSet presAssocID="{52154C5C-54E9-9F4B-8870-1B3DB1668431}" presName="sibTrans" presStyleCnt="0"/>
      <dgm:spPr/>
    </dgm:pt>
    <dgm:pt modelId="{07A13AB1-C327-8547-95A9-9655AC651A7D}" type="pres">
      <dgm:prSet presAssocID="{2F73A4B6-9577-4447-940B-7FE7A55ADAC4}" presName="node" presStyleLbl="alignAccFollowNode1" presStyleIdx="15" presStyleCnt="18">
        <dgm:presLayoutVars>
          <dgm:bulletEnabled val="1"/>
        </dgm:presLayoutVars>
      </dgm:prSet>
      <dgm:spPr/>
    </dgm:pt>
    <dgm:pt modelId="{A1410168-D4B5-0C44-A557-E92A4D24AE1E}" type="pres">
      <dgm:prSet presAssocID="{D0517314-059B-394C-9FD3-9E2D576C2738}" presName="sibTrans" presStyleCnt="0"/>
      <dgm:spPr/>
    </dgm:pt>
    <dgm:pt modelId="{57E3C83A-47FF-E341-8FFA-851F1C00F839}" type="pres">
      <dgm:prSet presAssocID="{DA7DB1E7-8188-8D42-8C77-6DCD60D37FAF}" presName="node" presStyleLbl="alignAccFollowNode1" presStyleIdx="16" presStyleCnt="18">
        <dgm:presLayoutVars>
          <dgm:bulletEnabled val="1"/>
        </dgm:presLayoutVars>
      </dgm:prSet>
      <dgm:spPr/>
    </dgm:pt>
    <dgm:pt modelId="{A9BCCB33-176D-0B43-A637-678B166FE2B7}" type="pres">
      <dgm:prSet presAssocID="{84FC7185-1C83-D148-8B60-8C8F985DFA9B}" presName="sibTrans" presStyleCnt="0"/>
      <dgm:spPr/>
    </dgm:pt>
    <dgm:pt modelId="{7F1542A1-4C7F-7E44-8177-C390337EC611}" type="pres">
      <dgm:prSet presAssocID="{773C1966-BC47-EB44-A403-976CA2782DC2}" presName="node" presStyleLbl="alignAccFollowNode1" presStyleIdx="17" presStyleCnt="18">
        <dgm:presLayoutVars>
          <dgm:bulletEnabled val="1"/>
        </dgm:presLayoutVars>
      </dgm:prSet>
      <dgm:spPr/>
    </dgm:pt>
  </dgm:ptLst>
  <dgm:cxnLst>
    <dgm:cxn modelId="{7F76E900-FFE2-0443-9319-3D8A9E7A417B}" type="presOf" srcId="{96830E37-5213-3E43-BC11-3BC57C8DE906}" destId="{86971B79-1E63-964C-B982-B3A1C51D7C20}" srcOrd="0" destOrd="0" presId="urn:microsoft.com/office/officeart/2005/8/layout/lProcess3"/>
    <dgm:cxn modelId="{B1F00105-B113-5A4F-A0CA-5DA29B6AA079}" srcId="{FF22C151-69D8-FB43-9D3F-CB09BA3DBEB1}" destId="{5FFF5187-32C8-B743-BC9D-20BA4491CA7A}" srcOrd="0" destOrd="0" parTransId="{8AD5D8AF-8491-F449-BE03-7A642783125B}" sibTransId="{8F10243B-AD0F-2247-B53F-A10DCB95BAFF}"/>
    <dgm:cxn modelId="{E184C30A-965E-4045-9174-43C142B7115E}" type="presOf" srcId="{92DDF72B-30C3-0B40-A680-8C17EB2E62EB}" destId="{C73BA569-799D-3E44-A15C-CAD4A3F667B2}" srcOrd="0" destOrd="0" presId="urn:microsoft.com/office/officeart/2005/8/layout/lProcess3"/>
    <dgm:cxn modelId="{E4ECE90D-D268-5540-B173-F3EEB442CAB2}" type="presOf" srcId="{F17676BC-054A-F646-92A1-2FA2D47AAE35}" destId="{BDAE4FBE-9D8D-4F47-A930-DABC94E8A760}" srcOrd="0" destOrd="0" presId="urn:microsoft.com/office/officeart/2005/8/layout/lProcess3"/>
    <dgm:cxn modelId="{CF16FE11-5508-4941-AF58-646343ECD60B}" srcId="{FF22C151-69D8-FB43-9D3F-CB09BA3DBEB1}" destId="{BAA0AF61-A838-364F-B642-3E1BD3CF0446}" srcOrd="4" destOrd="0" parTransId="{635461BC-65C6-AD41-91FE-78DDA27C4ED1}" sibTransId="{57205716-EFE6-C743-A9CF-CB7DAA0A2262}"/>
    <dgm:cxn modelId="{AFB99E1F-7319-E348-8A53-BE6F2EA8338D}" type="presOf" srcId="{75A06751-3BE2-E14E-A1A5-50CACFFC1DB2}" destId="{D991A3B8-A3C8-6E43-B39F-EF08FBBA1C7C}" srcOrd="0" destOrd="0" presId="urn:microsoft.com/office/officeart/2005/8/layout/lProcess3"/>
    <dgm:cxn modelId="{19B04329-3101-6F47-9299-F0B7211486D1}" srcId="{C8BE3041-D3F8-A643-9F4F-7DCC2991AE94}" destId="{438FFC3B-7C48-8949-BFA0-97B2268F13A9}" srcOrd="0" destOrd="0" parTransId="{E667CCE4-A7E9-7747-B2AC-E47DFD4A9E0B}" sibTransId="{41D947C9-4C9F-034B-832B-8029DC5C53DF}"/>
    <dgm:cxn modelId="{9114672D-F802-EE47-AF8D-42E6F479FDA1}" srcId="{C8BE3041-D3F8-A643-9F4F-7DCC2991AE94}" destId="{DA7DB1E7-8188-8D42-8C77-6DCD60D37FAF}" srcOrd="4" destOrd="0" parTransId="{9AB1B0CF-B1DB-6D43-9430-AD3A6B25DEA7}" sibTransId="{84FC7185-1C83-D148-8B60-8C8F985DFA9B}"/>
    <dgm:cxn modelId="{2A1B5934-F547-A946-ACA5-D0486B8284B7}" srcId="{D814BC9C-37FA-DD4B-A8D1-6ADC0CA1064F}" destId="{063BEE36-521D-0549-823D-86DA2580980D}" srcOrd="1" destOrd="0" parTransId="{A858E711-EB37-A847-85EF-E7E6751AD2B1}" sibTransId="{8E8D75F4-A866-9C4C-9A9D-D7B47C24D5DE}"/>
    <dgm:cxn modelId="{03225B37-DE40-BE4D-8668-67180891BCEF}" srcId="{75A06751-3BE2-E14E-A1A5-50CACFFC1DB2}" destId="{FF22C151-69D8-FB43-9D3F-CB09BA3DBEB1}" srcOrd="1" destOrd="0" parTransId="{E2A84EF3-8B5E-784C-BFE6-8A430879F18F}" sibTransId="{FB12C7B1-4168-584A-9262-CDDA26F1E992}"/>
    <dgm:cxn modelId="{F1C7D737-EB92-9B48-963F-339B047E04DF}" srcId="{D814BC9C-37FA-DD4B-A8D1-6ADC0CA1064F}" destId="{A9B8D92B-9213-6049-B8D2-DD42EB90F43F}" srcOrd="4" destOrd="0" parTransId="{77FA7FF1-C2C1-C441-BE4A-70DEFC4E86DF}" sibTransId="{C3FE1F91-BA36-B944-BB28-3D445D421825}"/>
    <dgm:cxn modelId="{E5A98E39-AF72-984B-A823-36B247286FC1}" srcId="{FF22C151-69D8-FB43-9D3F-CB09BA3DBEB1}" destId="{129237A8-2B81-424A-A3E9-505F8369428B}" srcOrd="3" destOrd="0" parTransId="{1471025B-726C-C14F-AF81-8D4528598552}" sibTransId="{D9BCBD6F-93C1-C74E-8B38-641CC4D9F24A}"/>
    <dgm:cxn modelId="{B8FF453F-F9E1-0146-BA08-C9D4C6A9D072}" type="presOf" srcId="{DA7DB1E7-8188-8D42-8C77-6DCD60D37FAF}" destId="{57E3C83A-47FF-E341-8FFA-851F1C00F839}" srcOrd="0" destOrd="0" presId="urn:microsoft.com/office/officeart/2005/8/layout/lProcess3"/>
    <dgm:cxn modelId="{216D8C40-4DFE-584C-A265-06F9BAFE6372}" type="presOf" srcId="{773C1966-BC47-EB44-A403-976CA2782DC2}" destId="{7F1542A1-4C7F-7E44-8177-C390337EC611}" srcOrd="0" destOrd="0" presId="urn:microsoft.com/office/officeart/2005/8/layout/lProcess3"/>
    <dgm:cxn modelId="{625AA744-6B82-2049-A4FF-C8427D73B6FF}" type="presOf" srcId="{B33E35DC-43FB-FC45-B5C2-0CD934401DDB}" destId="{12E4DDB4-B1A0-2B48-A88B-DEEBCE21D12D}" srcOrd="0" destOrd="0" presId="urn:microsoft.com/office/officeart/2005/8/layout/lProcess3"/>
    <dgm:cxn modelId="{60108A47-D285-8747-BBC1-7940D9BEF8EA}" srcId="{C8BE3041-D3F8-A643-9F4F-7DCC2991AE94}" destId="{773C1966-BC47-EB44-A403-976CA2782DC2}" srcOrd="5" destOrd="0" parTransId="{DCD4431A-CFE4-554A-8004-A8818F496E36}" sibTransId="{72EB259C-02C9-B14B-BE66-897D5F511EDD}"/>
    <dgm:cxn modelId="{77FFB648-F03D-3546-9F74-69E4B6C4B141}" srcId="{D814BC9C-37FA-DD4B-A8D1-6ADC0CA1064F}" destId="{92DDF72B-30C3-0B40-A680-8C17EB2E62EB}" srcOrd="2" destOrd="0" parTransId="{4B28367E-6387-6646-9B65-740F5EE03A1B}" sibTransId="{20074ACD-6B1F-D146-9B48-618ED854DA15}"/>
    <dgm:cxn modelId="{3A92765E-6691-2141-A8DC-703F04D1CB84}" type="presOf" srcId="{D814BC9C-37FA-DD4B-A8D1-6ADC0CA1064F}" destId="{52902268-C74D-D84B-AC14-60DDC316490F}" srcOrd="0" destOrd="0" presId="urn:microsoft.com/office/officeart/2005/8/layout/lProcess3"/>
    <dgm:cxn modelId="{3C96DD5F-B408-4048-AC0E-B8473DEA9F4E}" type="presOf" srcId="{FF22C151-69D8-FB43-9D3F-CB09BA3DBEB1}" destId="{FB1E5228-7495-384C-BA11-478EEE3D18FF}" srcOrd="0" destOrd="0" presId="urn:microsoft.com/office/officeart/2005/8/layout/lProcess3"/>
    <dgm:cxn modelId="{C67E9669-2997-444F-91E9-7020B2B957C0}" srcId="{E493C38A-426C-014D-8CA9-3730966253A3}" destId="{651B452D-8609-224E-83D1-D469AAC0288F}" srcOrd="1" destOrd="0" parTransId="{48A9ED06-55E5-274B-9496-EE87B4F58CB1}" sibTransId="{F891B550-25A2-084C-9711-3080E3A73313}"/>
    <dgm:cxn modelId="{FF2A6C72-28CE-D54C-AA7F-E614A87C3FED}" srcId="{C8BE3041-D3F8-A643-9F4F-7DCC2991AE94}" destId="{37F28CC0-3342-224A-AD9F-395AB38438B9}" srcOrd="1" destOrd="0" parTransId="{A52AACB7-A1F2-0845-B99C-E3C5606AA725}" sibTransId="{3AB3A623-1399-D14B-8F2E-DA494913D7D8}"/>
    <dgm:cxn modelId="{AEB93E73-B256-4744-B9D3-33819A7F6DFB}" type="presOf" srcId="{30A10050-0B03-F04A-B09F-D47AEF30FD95}" destId="{E43DC3A8-7EC8-D04C-A7E1-B9B6007C6B38}" srcOrd="0" destOrd="0" presId="urn:microsoft.com/office/officeart/2005/8/layout/lProcess3"/>
    <dgm:cxn modelId="{78F85C73-8D95-1D40-B671-DA1A7C57EEB5}" srcId="{75A06751-3BE2-E14E-A1A5-50CACFFC1DB2}" destId="{D814BC9C-37FA-DD4B-A8D1-6ADC0CA1064F}" srcOrd="2" destOrd="0" parTransId="{FF4A2AD3-CEE6-5346-B182-8F42A69740F2}" sibTransId="{E7DC8EBB-5B7E-9F4A-8958-65775EA66D74}"/>
    <dgm:cxn modelId="{CD98A07B-B357-754A-BBEB-36F967636AF2}" srcId="{C8BE3041-D3F8-A643-9F4F-7DCC2991AE94}" destId="{B33E35DC-43FB-FC45-B5C2-0CD934401DDB}" srcOrd="2" destOrd="0" parTransId="{79E1E366-EAE8-0241-8A23-8BA72D368F9F}" sibTransId="{52154C5C-54E9-9F4B-8870-1B3DB1668431}"/>
    <dgm:cxn modelId="{D979B17C-820B-3245-9843-A208A7204A74}" type="presOf" srcId="{2F73A4B6-9577-4447-940B-7FE7A55ADAC4}" destId="{07A13AB1-C327-8547-95A9-9655AC651A7D}" srcOrd="0" destOrd="0" presId="urn:microsoft.com/office/officeart/2005/8/layout/lProcess3"/>
    <dgm:cxn modelId="{00AE8A7F-785F-DE43-A2F8-B0D6788CDBE6}" srcId="{FF22C151-69D8-FB43-9D3F-CB09BA3DBEB1}" destId="{F17676BC-054A-F646-92A1-2FA2D47AAE35}" srcOrd="2" destOrd="0" parTransId="{225F4BD0-1A7F-A44F-B37E-C58E05B6E94D}" sibTransId="{520776AC-235F-0443-946B-57BB4A56DDF1}"/>
    <dgm:cxn modelId="{8C650881-7031-DF42-A137-672CD3813DC5}" srcId="{75A06751-3BE2-E14E-A1A5-50CACFFC1DB2}" destId="{C8BE3041-D3F8-A643-9F4F-7DCC2991AE94}" srcOrd="3" destOrd="0" parTransId="{327B24AA-37D5-0843-8E0C-110BD93EF66E}" sibTransId="{16DFCE8C-2EE4-A14C-B097-F35B510498EB}"/>
    <dgm:cxn modelId="{1466C496-4BAB-B64D-9C08-A07CB9244582}" type="presOf" srcId="{B7D7DC7F-B446-B140-A43E-3E2E627AE86F}" destId="{836ECE67-D91E-FD4E-90AF-0F1ADFC6968C}" srcOrd="0" destOrd="0" presId="urn:microsoft.com/office/officeart/2005/8/layout/lProcess3"/>
    <dgm:cxn modelId="{EE36C598-EE76-C340-9735-69517852EDDA}" type="presOf" srcId="{C8BE3041-D3F8-A643-9F4F-7DCC2991AE94}" destId="{A642CAF5-54D3-824F-AA9D-C95BB9ACD98D}" srcOrd="0" destOrd="0" presId="urn:microsoft.com/office/officeart/2005/8/layout/lProcess3"/>
    <dgm:cxn modelId="{1B35539B-33E8-8E4F-93D4-942732D30609}" type="presOf" srcId="{438FFC3B-7C48-8949-BFA0-97B2268F13A9}" destId="{3E3F18E7-2E2B-8B41-A137-05B4ED6A88FC}" srcOrd="0" destOrd="0" presId="urn:microsoft.com/office/officeart/2005/8/layout/lProcess3"/>
    <dgm:cxn modelId="{DA2AAFA7-11DD-6745-BC51-37B9522A9548}" type="presOf" srcId="{A9B8D92B-9213-6049-B8D2-DD42EB90F43F}" destId="{41A9D9A4-8162-9248-BE62-465F625F98AE}" srcOrd="0" destOrd="0" presId="urn:microsoft.com/office/officeart/2005/8/layout/lProcess3"/>
    <dgm:cxn modelId="{A3CFD4BC-8232-2E42-A00F-CC294223A23B}" srcId="{D814BC9C-37FA-DD4B-A8D1-6ADC0CA1064F}" destId="{96830E37-5213-3E43-BC11-3BC57C8DE906}" srcOrd="3" destOrd="0" parTransId="{A9336FD6-8607-394B-B0DD-BBD0774BC85A}" sibTransId="{7BF00D8E-ACC8-E748-A7C2-EAA110DB9035}"/>
    <dgm:cxn modelId="{ACEEC0BD-F26E-D74E-897A-0476F7BB1F02}" srcId="{FF22C151-69D8-FB43-9D3F-CB09BA3DBEB1}" destId="{30A10050-0B03-F04A-B09F-D47AEF30FD95}" srcOrd="1" destOrd="0" parTransId="{C8DF279A-C779-E643-A4EA-F2AA36CF4115}" sibTransId="{C8A6EBE0-070A-874F-BF6A-7991D5F2E427}"/>
    <dgm:cxn modelId="{8542A5C0-E9CA-4640-B548-B0766056BE22}" srcId="{E493C38A-426C-014D-8CA9-3730966253A3}" destId="{B7D7DC7F-B446-B140-A43E-3E2E627AE86F}" srcOrd="0" destOrd="0" parTransId="{44EC7941-1B35-2B4C-BA39-2EA325947424}" sibTransId="{65B8B421-7F90-234D-9E77-968A0822DD9E}"/>
    <dgm:cxn modelId="{CD9A89C4-8CDE-F845-B2D4-4196303C7564}" srcId="{D814BC9C-37FA-DD4B-A8D1-6ADC0CA1064F}" destId="{C523F746-451F-F84E-9A42-9938286CAD0E}" srcOrd="0" destOrd="0" parTransId="{92BC8F27-6304-1841-B3A8-56054056C1DF}" sibTransId="{FD5F9DA0-CD6B-A040-8455-2575693D6BD1}"/>
    <dgm:cxn modelId="{51766CCE-D3D2-4A4D-98B0-1C16050013FC}" type="presOf" srcId="{5FFF5187-32C8-B743-BC9D-20BA4491CA7A}" destId="{0C3CA691-E040-1746-83C6-3844D284C8C6}" srcOrd="0" destOrd="0" presId="urn:microsoft.com/office/officeart/2005/8/layout/lProcess3"/>
    <dgm:cxn modelId="{A824CFD7-5718-0146-AEFE-B7CF097C24F8}" type="presOf" srcId="{651B452D-8609-224E-83D1-D469AAC0288F}" destId="{3D336462-5CC6-3148-B4F4-7A2098F996B0}" srcOrd="0" destOrd="0" presId="urn:microsoft.com/office/officeart/2005/8/layout/lProcess3"/>
    <dgm:cxn modelId="{CC0DBDD8-7D79-2248-9D59-D5ECD2969E6F}" type="presOf" srcId="{BAA0AF61-A838-364F-B642-3E1BD3CF0446}" destId="{49C5C0FA-95E2-9442-85B3-B75C398C970F}" srcOrd="0" destOrd="0" presId="urn:microsoft.com/office/officeart/2005/8/layout/lProcess3"/>
    <dgm:cxn modelId="{9CB5CAD9-509F-A147-BF3F-4F132F5A5675}" type="presOf" srcId="{E493C38A-426C-014D-8CA9-3730966253A3}" destId="{0EF1580F-0C86-DF45-BBAF-AE1934F2BFC4}" srcOrd="0" destOrd="0" presId="urn:microsoft.com/office/officeart/2005/8/layout/lProcess3"/>
    <dgm:cxn modelId="{A254FAED-242A-234D-993E-14D234853797}" srcId="{75A06751-3BE2-E14E-A1A5-50CACFFC1DB2}" destId="{E493C38A-426C-014D-8CA9-3730966253A3}" srcOrd="0" destOrd="0" parTransId="{4E07433D-FFB2-9044-9122-20A5D0FD1BCA}" sibTransId="{DB65030A-0378-5846-B4FE-EAD5B05EDFA7}"/>
    <dgm:cxn modelId="{78838EEE-10C0-AC4C-80F5-47890F248769}" type="presOf" srcId="{37F28CC0-3342-224A-AD9F-395AB38438B9}" destId="{6007BEA8-4817-7D43-A512-0EA4F4963766}" srcOrd="0" destOrd="0" presId="urn:microsoft.com/office/officeart/2005/8/layout/lProcess3"/>
    <dgm:cxn modelId="{F7AC9EF0-5E39-0949-AAA6-EF9CBAE904F6}" type="presOf" srcId="{C523F746-451F-F84E-9A42-9938286CAD0E}" destId="{3A11D1BA-997B-C44C-9D1A-9B7C76F012F4}" srcOrd="0" destOrd="0" presId="urn:microsoft.com/office/officeart/2005/8/layout/lProcess3"/>
    <dgm:cxn modelId="{FADF5AF7-A6CD-9045-9102-C2F657CF0ADD}" type="presOf" srcId="{063BEE36-521D-0549-823D-86DA2580980D}" destId="{2C5D9E26-9083-F14E-B062-3D4767669297}" srcOrd="0" destOrd="0" presId="urn:microsoft.com/office/officeart/2005/8/layout/lProcess3"/>
    <dgm:cxn modelId="{A8E110FA-DBAA-5643-90E4-EAB75B23B23B}" type="presOf" srcId="{129237A8-2B81-424A-A3E9-505F8369428B}" destId="{7CE7BB95-FC3C-7148-A83D-8136BB02672B}" srcOrd="0" destOrd="0" presId="urn:microsoft.com/office/officeart/2005/8/layout/lProcess3"/>
    <dgm:cxn modelId="{CB6C60FC-5B86-6141-A8F3-A21088E4DB08}" srcId="{C8BE3041-D3F8-A643-9F4F-7DCC2991AE94}" destId="{2F73A4B6-9577-4447-940B-7FE7A55ADAC4}" srcOrd="3" destOrd="0" parTransId="{34450980-C681-2B41-B743-A823C53706A4}" sibTransId="{D0517314-059B-394C-9FD3-9E2D576C2738}"/>
    <dgm:cxn modelId="{DED2BF27-024A-8846-93F4-B908F8849A7B}" type="presParOf" srcId="{D991A3B8-A3C8-6E43-B39F-EF08FBBA1C7C}" destId="{61D081E6-3768-D741-94FE-B1528A1FD4FA}" srcOrd="0" destOrd="0" presId="urn:microsoft.com/office/officeart/2005/8/layout/lProcess3"/>
    <dgm:cxn modelId="{F098112D-B5AC-C04D-8089-8DC839CB6AC6}" type="presParOf" srcId="{61D081E6-3768-D741-94FE-B1528A1FD4FA}" destId="{0EF1580F-0C86-DF45-BBAF-AE1934F2BFC4}" srcOrd="0" destOrd="0" presId="urn:microsoft.com/office/officeart/2005/8/layout/lProcess3"/>
    <dgm:cxn modelId="{ED39EE50-2098-7C46-ADB7-897FBF396FC5}" type="presParOf" srcId="{61D081E6-3768-D741-94FE-B1528A1FD4FA}" destId="{56FF1772-4809-6F4E-B090-77FCA75A7B98}" srcOrd="1" destOrd="0" presId="urn:microsoft.com/office/officeart/2005/8/layout/lProcess3"/>
    <dgm:cxn modelId="{274387CA-2F63-AF40-A15C-937B2578FD45}" type="presParOf" srcId="{61D081E6-3768-D741-94FE-B1528A1FD4FA}" destId="{836ECE67-D91E-FD4E-90AF-0F1ADFC6968C}" srcOrd="2" destOrd="0" presId="urn:microsoft.com/office/officeart/2005/8/layout/lProcess3"/>
    <dgm:cxn modelId="{E6C36239-A072-0D46-9670-530C407B10B4}" type="presParOf" srcId="{61D081E6-3768-D741-94FE-B1528A1FD4FA}" destId="{0E1D0A98-459D-C14C-A550-0A86B3874090}" srcOrd="3" destOrd="0" presId="urn:microsoft.com/office/officeart/2005/8/layout/lProcess3"/>
    <dgm:cxn modelId="{8496504C-CA94-7743-9534-11E2ED37F76C}" type="presParOf" srcId="{61D081E6-3768-D741-94FE-B1528A1FD4FA}" destId="{3D336462-5CC6-3148-B4F4-7A2098F996B0}" srcOrd="4" destOrd="0" presId="urn:microsoft.com/office/officeart/2005/8/layout/lProcess3"/>
    <dgm:cxn modelId="{0EA0E2FF-0F0E-4041-A45F-BAFCE51824A6}" type="presParOf" srcId="{D991A3B8-A3C8-6E43-B39F-EF08FBBA1C7C}" destId="{AE017DB3-9F9B-454B-A699-59B555920869}" srcOrd="1" destOrd="0" presId="urn:microsoft.com/office/officeart/2005/8/layout/lProcess3"/>
    <dgm:cxn modelId="{1F30EC99-55CE-9F47-B9E6-5F59DF55B874}" type="presParOf" srcId="{D991A3B8-A3C8-6E43-B39F-EF08FBBA1C7C}" destId="{4F21CBDC-4BD9-4947-8CC0-EDA1C9232DD6}" srcOrd="2" destOrd="0" presId="urn:microsoft.com/office/officeart/2005/8/layout/lProcess3"/>
    <dgm:cxn modelId="{C5603687-398D-CF4E-950E-B23A2E121C34}" type="presParOf" srcId="{4F21CBDC-4BD9-4947-8CC0-EDA1C9232DD6}" destId="{FB1E5228-7495-384C-BA11-478EEE3D18FF}" srcOrd="0" destOrd="0" presId="urn:microsoft.com/office/officeart/2005/8/layout/lProcess3"/>
    <dgm:cxn modelId="{215EAC4A-9B87-4547-B736-5AE8BD5142C1}" type="presParOf" srcId="{4F21CBDC-4BD9-4947-8CC0-EDA1C9232DD6}" destId="{E2AE950E-D20E-BD4B-87D6-3B9ADE300632}" srcOrd="1" destOrd="0" presId="urn:microsoft.com/office/officeart/2005/8/layout/lProcess3"/>
    <dgm:cxn modelId="{1667CA17-DBDF-F64A-ACA4-44EF79B523B1}" type="presParOf" srcId="{4F21CBDC-4BD9-4947-8CC0-EDA1C9232DD6}" destId="{0C3CA691-E040-1746-83C6-3844D284C8C6}" srcOrd="2" destOrd="0" presId="urn:microsoft.com/office/officeart/2005/8/layout/lProcess3"/>
    <dgm:cxn modelId="{E388117A-0DE2-B446-B1EA-50062C5B5EF0}" type="presParOf" srcId="{4F21CBDC-4BD9-4947-8CC0-EDA1C9232DD6}" destId="{70D70A60-4C6F-FC45-B2B1-98A045A5A844}" srcOrd="3" destOrd="0" presId="urn:microsoft.com/office/officeart/2005/8/layout/lProcess3"/>
    <dgm:cxn modelId="{E9127641-9CDC-E24E-88A9-CAE904450477}" type="presParOf" srcId="{4F21CBDC-4BD9-4947-8CC0-EDA1C9232DD6}" destId="{E43DC3A8-7EC8-D04C-A7E1-B9B6007C6B38}" srcOrd="4" destOrd="0" presId="urn:microsoft.com/office/officeart/2005/8/layout/lProcess3"/>
    <dgm:cxn modelId="{2E9EEDCA-5B79-F744-969C-AC55E72AC17F}" type="presParOf" srcId="{4F21CBDC-4BD9-4947-8CC0-EDA1C9232DD6}" destId="{59F1356D-D429-2340-89FF-D2438FCE7DF5}" srcOrd="5" destOrd="0" presId="urn:microsoft.com/office/officeart/2005/8/layout/lProcess3"/>
    <dgm:cxn modelId="{E42F9768-2A96-314F-99DB-E565E87A58E0}" type="presParOf" srcId="{4F21CBDC-4BD9-4947-8CC0-EDA1C9232DD6}" destId="{BDAE4FBE-9D8D-4F47-A930-DABC94E8A760}" srcOrd="6" destOrd="0" presId="urn:microsoft.com/office/officeart/2005/8/layout/lProcess3"/>
    <dgm:cxn modelId="{2C6715B1-5F31-9D43-8262-608417717E65}" type="presParOf" srcId="{4F21CBDC-4BD9-4947-8CC0-EDA1C9232DD6}" destId="{A57682E7-5FFE-7342-8498-1DA10317CC3E}" srcOrd="7" destOrd="0" presId="urn:microsoft.com/office/officeart/2005/8/layout/lProcess3"/>
    <dgm:cxn modelId="{DE1D74BD-AA1F-574D-BEBA-661AB46557F0}" type="presParOf" srcId="{4F21CBDC-4BD9-4947-8CC0-EDA1C9232DD6}" destId="{7CE7BB95-FC3C-7148-A83D-8136BB02672B}" srcOrd="8" destOrd="0" presId="urn:microsoft.com/office/officeart/2005/8/layout/lProcess3"/>
    <dgm:cxn modelId="{56B0BA08-B8D2-0944-BCAF-6ECBB8F61DD3}" type="presParOf" srcId="{4F21CBDC-4BD9-4947-8CC0-EDA1C9232DD6}" destId="{4D1F350D-0934-F249-9362-8739501D3977}" srcOrd="9" destOrd="0" presId="urn:microsoft.com/office/officeart/2005/8/layout/lProcess3"/>
    <dgm:cxn modelId="{50A578E1-A421-8F4E-8F7F-5E1D0C56C68B}" type="presParOf" srcId="{4F21CBDC-4BD9-4947-8CC0-EDA1C9232DD6}" destId="{49C5C0FA-95E2-9442-85B3-B75C398C970F}" srcOrd="10" destOrd="0" presId="urn:microsoft.com/office/officeart/2005/8/layout/lProcess3"/>
    <dgm:cxn modelId="{9242543C-CA63-3041-BA08-BE2DF5C3FA5B}" type="presParOf" srcId="{D991A3B8-A3C8-6E43-B39F-EF08FBBA1C7C}" destId="{A7608A52-32FB-A54C-9B76-64231D6818D6}" srcOrd="3" destOrd="0" presId="urn:microsoft.com/office/officeart/2005/8/layout/lProcess3"/>
    <dgm:cxn modelId="{47829066-EA91-404A-99A9-7A9FCABAFC4E}" type="presParOf" srcId="{D991A3B8-A3C8-6E43-B39F-EF08FBBA1C7C}" destId="{82820A95-4ADF-1444-98C1-AC5AC705AC92}" srcOrd="4" destOrd="0" presId="urn:microsoft.com/office/officeart/2005/8/layout/lProcess3"/>
    <dgm:cxn modelId="{C59791F8-4FEF-3E4F-8F16-25411A708344}" type="presParOf" srcId="{82820A95-4ADF-1444-98C1-AC5AC705AC92}" destId="{52902268-C74D-D84B-AC14-60DDC316490F}" srcOrd="0" destOrd="0" presId="urn:microsoft.com/office/officeart/2005/8/layout/lProcess3"/>
    <dgm:cxn modelId="{88104BD4-CA04-1D48-910F-A2DD798BD369}" type="presParOf" srcId="{82820A95-4ADF-1444-98C1-AC5AC705AC92}" destId="{0B582F70-D6EA-F54E-8F05-FC6A71BADB91}" srcOrd="1" destOrd="0" presId="urn:microsoft.com/office/officeart/2005/8/layout/lProcess3"/>
    <dgm:cxn modelId="{24B682D6-3408-B44F-BB9C-0D28B39870E6}" type="presParOf" srcId="{82820A95-4ADF-1444-98C1-AC5AC705AC92}" destId="{3A11D1BA-997B-C44C-9D1A-9B7C76F012F4}" srcOrd="2" destOrd="0" presId="urn:microsoft.com/office/officeart/2005/8/layout/lProcess3"/>
    <dgm:cxn modelId="{701B6365-420C-1640-B858-AAC5245BB66D}" type="presParOf" srcId="{82820A95-4ADF-1444-98C1-AC5AC705AC92}" destId="{442A7CB3-E60F-0848-BE82-1B013E6B304A}" srcOrd="3" destOrd="0" presId="urn:microsoft.com/office/officeart/2005/8/layout/lProcess3"/>
    <dgm:cxn modelId="{94D9C773-5D03-D44A-9D77-BE1F1C9F8C68}" type="presParOf" srcId="{82820A95-4ADF-1444-98C1-AC5AC705AC92}" destId="{2C5D9E26-9083-F14E-B062-3D4767669297}" srcOrd="4" destOrd="0" presId="urn:microsoft.com/office/officeart/2005/8/layout/lProcess3"/>
    <dgm:cxn modelId="{CF3EC51C-B7F2-6B43-A66F-B1C4F4D18F57}" type="presParOf" srcId="{82820A95-4ADF-1444-98C1-AC5AC705AC92}" destId="{3FC6BA4B-2FCB-C44D-9051-758755FC1D7F}" srcOrd="5" destOrd="0" presId="urn:microsoft.com/office/officeart/2005/8/layout/lProcess3"/>
    <dgm:cxn modelId="{2FB20FB1-8B61-E244-9D8B-03702D40A9CD}" type="presParOf" srcId="{82820A95-4ADF-1444-98C1-AC5AC705AC92}" destId="{C73BA569-799D-3E44-A15C-CAD4A3F667B2}" srcOrd="6" destOrd="0" presId="urn:microsoft.com/office/officeart/2005/8/layout/lProcess3"/>
    <dgm:cxn modelId="{88DFFC84-296A-684C-849A-560CA717057E}" type="presParOf" srcId="{82820A95-4ADF-1444-98C1-AC5AC705AC92}" destId="{D8E4E612-C173-8944-857A-346B6D7782D9}" srcOrd="7" destOrd="0" presId="urn:microsoft.com/office/officeart/2005/8/layout/lProcess3"/>
    <dgm:cxn modelId="{20255087-2791-A94F-83D7-17C8E4F65402}" type="presParOf" srcId="{82820A95-4ADF-1444-98C1-AC5AC705AC92}" destId="{86971B79-1E63-964C-B982-B3A1C51D7C20}" srcOrd="8" destOrd="0" presId="urn:microsoft.com/office/officeart/2005/8/layout/lProcess3"/>
    <dgm:cxn modelId="{7754CCF3-656B-F54F-B472-596FF83B3DF9}" type="presParOf" srcId="{82820A95-4ADF-1444-98C1-AC5AC705AC92}" destId="{03C7032E-05B1-6342-A4D2-197708846A74}" srcOrd="9" destOrd="0" presId="urn:microsoft.com/office/officeart/2005/8/layout/lProcess3"/>
    <dgm:cxn modelId="{FD5F62F6-E30D-FD45-80D3-9CEADC22AEE3}" type="presParOf" srcId="{82820A95-4ADF-1444-98C1-AC5AC705AC92}" destId="{41A9D9A4-8162-9248-BE62-465F625F98AE}" srcOrd="10" destOrd="0" presId="urn:microsoft.com/office/officeart/2005/8/layout/lProcess3"/>
    <dgm:cxn modelId="{0B094A05-C093-A949-828B-EEF5CB08FD5F}" type="presParOf" srcId="{D991A3B8-A3C8-6E43-B39F-EF08FBBA1C7C}" destId="{6CD86B3A-ED85-B940-9DFB-E268976FCC28}" srcOrd="5" destOrd="0" presId="urn:microsoft.com/office/officeart/2005/8/layout/lProcess3"/>
    <dgm:cxn modelId="{DC5EDB87-3425-9A4C-9773-482114DA9E96}" type="presParOf" srcId="{D991A3B8-A3C8-6E43-B39F-EF08FBBA1C7C}" destId="{CE250501-ED2C-9F41-9A92-8CF808958AF5}" srcOrd="6" destOrd="0" presId="urn:microsoft.com/office/officeart/2005/8/layout/lProcess3"/>
    <dgm:cxn modelId="{E89BB392-871E-DA4B-9F21-6574187E992C}" type="presParOf" srcId="{CE250501-ED2C-9F41-9A92-8CF808958AF5}" destId="{A642CAF5-54D3-824F-AA9D-C95BB9ACD98D}" srcOrd="0" destOrd="0" presId="urn:microsoft.com/office/officeart/2005/8/layout/lProcess3"/>
    <dgm:cxn modelId="{07F69B77-186F-4F40-9FD7-B480C54DC5A0}" type="presParOf" srcId="{CE250501-ED2C-9F41-9A92-8CF808958AF5}" destId="{21CF744C-D0CD-C84A-9247-8B737A89F2A6}" srcOrd="1" destOrd="0" presId="urn:microsoft.com/office/officeart/2005/8/layout/lProcess3"/>
    <dgm:cxn modelId="{B5BD16F5-BA8A-3D40-AD15-09CDED39E6CA}" type="presParOf" srcId="{CE250501-ED2C-9F41-9A92-8CF808958AF5}" destId="{3E3F18E7-2E2B-8B41-A137-05B4ED6A88FC}" srcOrd="2" destOrd="0" presId="urn:microsoft.com/office/officeart/2005/8/layout/lProcess3"/>
    <dgm:cxn modelId="{BECCF571-D212-6247-B9B6-A261CCA6F264}" type="presParOf" srcId="{CE250501-ED2C-9F41-9A92-8CF808958AF5}" destId="{D53B1634-0AA0-1544-BDFC-C6F6923706E8}" srcOrd="3" destOrd="0" presId="urn:microsoft.com/office/officeart/2005/8/layout/lProcess3"/>
    <dgm:cxn modelId="{8A70975A-DC7E-0047-876E-81BA2F02E54D}" type="presParOf" srcId="{CE250501-ED2C-9F41-9A92-8CF808958AF5}" destId="{6007BEA8-4817-7D43-A512-0EA4F4963766}" srcOrd="4" destOrd="0" presId="urn:microsoft.com/office/officeart/2005/8/layout/lProcess3"/>
    <dgm:cxn modelId="{F2EB8319-E234-2344-97F8-0443E691CAAD}" type="presParOf" srcId="{CE250501-ED2C-9F41-9A92-8CF808958AF5}" destId="{96139EB4-B1BC-1B46-986E-A57678946F8C}" srcOrd="5" destOrd="0" presId="urn:microsoft.com/office/officeart/2005/8/layout/lProcess3"/>
    <dgm:cxn modelId="{226D0A0A-695C-C041-AE28-AC78F7E61FC3}" type="presParOf" srcId="{CE250501-ED2C-9F41-9A92-8CF808958AF5}" destId="{12E4DDB4-B1A0-2B48-A88B-DEEBCE21D12D}" srcOrd="6" destOrd="0" presId="urn:microsoft.com/office/officeart/2005/8/layout/lProcess3"/>
    <dgm:cxn modelId="{6944F771-72FD-C848-A0C2-B09FD2BA2D20}" type="presParOf" srcId="{CE250501-ED2C-9F41-9A92-8CF808958AF5}" destId="{B8DD2771-7E60-CA4D-81EB-F7F51765BABF}" srcOrd="7" destOrd="0" presId="urn:microsoft.com/office/officeart/2005/8/layout/lProcess3"/>
    <dgm:cxn modelId="{7243F6B4-8026-3241-89B2-8448B0EA53E0}" type="presParOf" srcId="{CE250501-ED2C-9F41-9A92-8CF808958AF5}" destId="{07A13AB1-C327-8547-95A9-9655AC651A7D}" srcOrd="8" destOrd="0" presId="urn:microsoft.com/office/officeart/2005/8/layout/lProcess3"/>
    <dgm:cxn modelId="{A8B653AC-499B-494F-8705-A38FE0E6F9CD}" type="presParOf" srcId="{CE250501-ED2C-9F41-9A92-8CF808958AF5}" destId="{A1410168-D4B5-0C44-A557-E92A4D24AE1E}" srcOrd="9" destOrd="0" presId="urn:microsoft.com/office/officeart/2005/8/layout/lProcess3"/>
    <dgm:cxn modelId="{6BA94C55-F017-9B45-A471-C4875078D44B}" type="presParOf" srcId="{CE250501-ED2C-9F41-9A92-8CF808958AF5}" destId="{57E3C83A-47FF-E341-8FFA-851F1C00F839}" srcOrd="10" destOrd="0" presId="urn:microsoft.com/office/officeart/2005/8/layout/lProcess3"/>
    <dgm:cxn modelId="{1F6CE313-DA21-AC47-8BD9-65B4628EB87E}" type="presParOf" srcId="{CE250501-ED2C-9F41-9A92-8CF808958AF5}" destId="{A9BCCB33-176D-0B43-A637-678B166FE2B7}" srcOrd="11" destOrd="0" presId="urn:microsoft.com/office/officeart/2005/8/layout/lProcess3"/>
    <dgm:cxn modelId="{99D64032-D15D-494C-BB13-61C4981DD89D}" type="presParOf" srcId="{CE250501-ED2C-9F41-9A92-8CF808958AF5}" destId="{7F1542A1-4C7F-7E44-8177-C390337EC611}" srcOrd="1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D8C498-40AC-7C48-9980-430CACCBCFDE}" type="doc">
      <dgm:prSet loTypeId="urn:microsoft.com/office/officeart/2005/8/layout/chevron1" loCatId="" qsTypeId="urn:microsoft.com/office/officeart/2005/8/quickstyle/3d5" qsCatId="3D" csTypeId="urn:microsoft.com/office/officeart/2005/8/colors/accent1_3" csCatId="accent1" phldr="1"/>
      <dgm:spPr/>
    </dgm:pt>
    <dgm:pt modelId="{50A2D6AF-5DE8-5945-B92C-8287E083EE7D}">
      <dgm:prSet phldrT="[Text]" custT="1"/>
      <dgm:spPr/>
      <dgm:t>
        <a:bodyPr anchor="b"/>
        <a:lstStyle/>
        <a:p>
          <a:r>
            <a:rPr lang="en-GB" sz="2200" dirty="0">
              <a:latin typeface="+mj-lt"/>
            </a:rPr>
            <a:t>Broadside</a:t>
          </a:r>
        </a:p>
      </dgm:t>
    </dgm:pt>
    <dgm:pt modelId="{C5C009A7-604C-6949-89DF-94A82446DBC9}" type="parTrans" cxnId="{F8075AE5-92E7-4F45-A82E-9CEA605C9A23}">
      <dgm:prSet/>
      <dgm:spPr/>
      <dgm:t>
        <a:bodyPr/>
        <a:lstStyle/>
        <a:p>
          <a:endParaRPr lang="en-GB" sz="2800">
            <a:latin typeface="+mj-lt"/>
          </a:endParaRPr>
        </a:p>
      </dgm:t>
    </dgm:pt>
    <dgm:pt modelId="{C3E2D3E1-B51A-1546-B2C3-AE6A05D43B83}" type="sibTrans" cxnId="{F8075AE5-92E7-4F45-A82E-9CEA605C9A23}">
      <dgm:prSet/>
      <dgm:spPr/>
      <dgm:t>
        <a:bodyPr/>
        <a:lstStyle/>
        <a:p>
          <a:endParaRPr lang="en-GB" sz="2800">
            <a:latin typeface="+mj-lt"/>
          </a:endParaRPr>
        </a:p>
      </dgm:t>
    </dgm:pt>
    <dgm:pt modelId="{5351A430-EC8D-7D48-9ABE-204ACF10BCC9}">
      <dgm:prSet phldrT="[Text]" custT="1"/>
      <dgm:spPr/>
      <dgm:t>
        <a:bodyPr anchor="b"/>
        <a:lstStyle/>
        <a:p>
          <a:r>
            <a:rPr lang="en-GB" sz="2200" dirty="0">
              <a:latin typeface="+mj-lt"/>
            </a:rPr>
            <a:t>Central Battery</a:t>
          </a:r>
        </a:p>
      </dgm:t>
    </dgm:pt>
    <dgm:pt modelId="{A66C3F02-0777-BF45-8C3D-D0AD146BE49E}" type="parTrans" cxnId="{DA9AD00C-2400-BB46-BBCF-F35EBCBAE86D}">
      <dgm:prSet/>
      <dgm:spPr/>
      <dgm:t>
        <a:bodyPr/>
        <a:lstStyle/>
        <a:p>
          <a:endParaRPr lang="en-GB" sz="2800">
            <a:latin typeface="+mj-lt"/>
          </a:endParaRPr>
        </a:p>
      </dgm:t>
    </dgm:pt>
    <dgm:pt modelId="{986FCF2C-1548-B443-BA94-AA198BE7C73D}" type="sibTrans" cxnId="{DA9AD00C-2400-BB46-BBCF-F35EBCBAE86D}">
      <dgm:prSet/>
      <dgm:spPr/>
      <dgm:t>
        <a:bodyPr/>
        <a:lstStyle/>
        <a:p>
          <a:endParaRPr lang="en-GB" sz="2800">
            <a:latin typeface="+mj-lt"/>
          </a:endParaRPr>
        </a:p>
      </dgm:t>
    </dgm:pt>
    <dgm:pt modelId="{A6201BF8-DF03-F44E-8049-FE775D5CAD67}">
      <dgm:prSet phldrT="[Text]" custT="1"/>
      <dgm:spPr/>
      <dgm:t>
        <a:bodyPr anchor="b"/>
        <a:lstStyle/>
        <a:p>
          <a:r>
            <a:rPr lang="en-GB" sz="2200" dirty="0">
              <a:latin typeface="+mj-lt"/>
            </a:rPr>
            <a:t>Barbette &amp; Turret</a:t>
          </a:r>
        </a:p>
      </dgm:t>
    </dgm:pt>
    <dgm:pt modelId="{52644648-4B47-BF48-A365-6D2AC666F6FF}" type="parTrans" cxnId="{FF50FD01-E198-7147-99AA-4D0C8C569EB3}">
      <dgm:prSet/>
      <dgm:spPr/>
      <dgm:t>
        <a:bodyPr/>
        <a:lstStyle/>
        <a:p>
          <a:endParaRPr lang="en-GB" sz="2800">
            <a:latin typeface="+mj-lt"/>
          </a:endParaRPr>
        </a:p>
      </dgm:t>
    </dgm:pt>
    <dgm:pt modelId="{F0E07685-2A15-924F-A135-1F9A49611529}" type="sibTrans" cxnId="{FF50FD01-E198-7147-99AA-4D0C8C569EB3}">
      <dgm:prSet/>
      <dgm:spPr/>
      <dgm:t>
        <a:bodyPr/>
        <a:lstStyle/>
        <a:p>
          <a:endParaRPr lang="en-GB" sz="2800">
            <a:latin typeface="+mj-lt"/>
          </a:endParaRPr>
        </a:p>
      </dgm:t>
    </dgm:pt>
    <dgm:pt modelId="{F59F8D58-6B77-5D42-9871-8FBE2219FC96}">
      <dgm:prSet custT="1"/>
      <dgm:spPr/>
      <dgm:t>
        <a:bodyPr anchor="b"/>
        <a:lstStyle/>
        <a:p>
          <a:r>
            <a:rPr lang="en-GB" sz="2000" dirty="0">
              <a:latin typeface="+mj-lt"/>
            </a:rPr>
            <a:t>Modern design</a:t>
          </a:r>
        </a:p>
      </dgm:t>
    </dgm:pt>
    <dgm:pt modelId="{1B8AD946-B79F-F943-A1E1-CE20278640E6}" type="parTrans" cxnId="{8A2AFCAA-5AB4-D347-9F7B-87D1D6FE1F24}">
      <dgm:prSet/>
      <dgm:spPr/>
      <dgm:t>
        <a:bodyPr/>
        <a:lstStyle/>
        <a:p>
          <a:endParaRPr lang="en-GB"/>
        </a:p>
      </dgm:t>
    </dgm:pt>
    <dgm:pt modelId="{84FEDE4A-131C-CB47-BAED-FAE8CAA93F48}" type="sibTrans" cxnId="{8A2AFCAA-5AB4-D347-9F7B-87D1D6FE1F24}">
      <dgm:prSet/>
      <dgm:spPr/>
      <dgm:t>
        <a:bodyPr/>
        <a:lstStyle/>
        <a:p>
          <a:endParaRPr lang="en-GB"/>
        </a:p>
      </dgm:t>
    </dgm:pt>
    <dgm:pt modelId="{8EB68CEC-577A-3543-9EAF-B03EC216B386}" type="pres">
      <dgm:prSet presAssocID="{BFD8C498-40AC-7C48-9980-430CACCBCFDE}" presName="Name0" presStyleCnt="0">
        <dgm:presLayoutVars>
          <dgm:dir/>
          <dgm:animLvl val="lvl"/>
          <dgm:resizeHandles val="exact"/>
        </dgm:presLayoutVars>
      </dgm:prSet>
      <dgm:spPr/>
    </dgm:pt>
    <dgm:pt modelId="{8E4C098B-6DE7-8644-8F32-315CEF3A3087}" type="pres">
      <dgm:prSet presAssocID="{50A2D6AF-5DE8-5945-B92C-8287E083EE7D}" presName="parTxOnly" presStyleLbl="node1" presStyleIdx="0" presStyleCnt="4" custScaleY="103886">
        <dgm:presLayoutVars>
          <dgm:chMax val="0"/>
          <dgm:chPref val="0"/>
          <dgm:bulletEnabled val="1"/>
        </dgm:presLayoutVars>
      </dgm:prSet>
      <dgm:spPr/>
    </dgm:pt>
    <dgm:pt modelId="{7239FDD8-1F8F-314F-BC1B-6D20648726D3}" type="pres">
      <dgm:prSet presAssocID="{C3E2D3E1-B51A-1546-B2C3-AE6A05D43B83}" presName="parTxOnlySpace" presStyleCnt="0"/>
      <dgm:spPr/>
    </dgm:pt>
    <dgm:pt modelId="{A738E836-9B5B-1C48-AC22-EE624568F0FD}" type="pres">
      <dgm:prSet presAssocID="{5351A430-EC8D-7D48-9ABE-204ACF10BCC9}" presName="parTxOnly" presStyleLbl="node1" presStyleIdx="1" presStyleCnt="4" custScaleX="103734" custScaleY="109353">
        <dgm:presLayoutVars>
          <dgm:chMax val="0"/>
          <dgm:chPref val="0"/>
          <dgm:bulletEnabled val="1"/>
        </dgm:presLayoutVars>
      </dgm:prSet>
      <dgm:spPr/>
    </dgm:pt>
    <dgm:pt modelId="{FBB05F73-30F9-7C47-AA68-B8AED3492492}" type="pres">
      <dgm:prSet presAssocID="{986FCF2C-1548-B443-BA94-AA198BE7C73D}" presName="parTxOnlySpace" presStyleCnt="0"/>
      <dgm:spPr/>
    </dgm:pt>
    <dgm:pt modelId="{52DEEA3D-B497-E741-859C-AB32BAF9CC50}" type="pres">
      <dgm:prSet presAssocID="{A6201BF8-DF03-F44E-8049-FE775D5CAD67}" presName="parTxOnly" presStyleLbl="node1" presStyleIdx="2" presStyleCnt="4" custScaleX="113244" custScaleY="109353">
        <dgm:presLayoutVars>
          <dgm:chMax val="0"/>
          <dgm:chPref val="0"/>
          <dgm:bulletEnabled val="1"/>
        </dgm:presLayoutVars>
      </dgm:prSet>
      <dgm:spPr/>
    </dgm:pt>
    <dgm:pt modelId="{EF1C32B2-62D0-FF4E-827F-AE2F11CE21F0}" type="pres">
      <dgm:prSet presAssocID="{F0E07685-2A15-924F-A135-1F9A49611529}" presName="parTxOnlySpace" presStyleCnt="0"/>
      <dgm:spPr/>
    </dgm:pt>
    <dgm:pt modelId="{45F5EBF3-D1C6-A448-B413-4E9304FBD47E}" type="pres">
      <dgm:prSet presAssocID="{F59F8D58-6B77-5D42-9871-8FBE2219FC96}" presName="parTxOnly" presStyleLbl="node1" presStyleIdx="3" presStyleCnt="4" custScaleX="112072" custScaleY="109353">
        <dgm:presLayoutVars>
          <dgm:chMax val="0"/>
          <dgm:chPref val="0"/>
          <dgm:bulletEnabled val="1"/>
        </dgm:presLayoutVars>
      </dgm:prSet>
      <dgm:spPr/>
    </dgm:pt>
  </dgm:ptLst>
  <dgm:cxnLst>
    <dgm:cxn modelId="{FF50FD01-E198-7147-99AA-4D0C8C569EB3}" srcId="{BFD8C498-40AC-7C48-9980-430CACCBCFDE}" destId="{A6201BF8-DF03-F44E-8049-FE775D5CAD67}" srcOrd="2" destOrd="0" parTransId="{52644648-4B47-BF48-A365-6D2AC666F6FF}" sibTransId="{F0E07685-2A15-924F-A135-1F9A49611529}"/>
    <dgm:cxn modelId="{DA9AD00C-2400-BB46-BBCF-F35EBCBAE86D}" srcId="{BFD8C498-40AC-7C48-9980-430CACCBCFDE}" destId="{5351A430-EC8D-7D48-9ABE-204ACF10BCC9}" srcOrd="1" destOrd="0" parTransId="{A66C3F02-0777-BF45-8C3D-D0AD146BE49E}" sibTransId="{986FCF2C-1548-B443-BA94-AA198BE7C73D}"/>
    <dgm:cxn modelId="{38B6014B-BCD1-6F4D-A0DF-92DC4B0C413A}" type="presOf" srcId="{F59F8D58-6B77-5D42-9871-8FBE2219FC96}" destId="{45F5EBF3-D1C6-A448-B413-4E9304FBD47E}" srcOrd="0" destOrd="0" presId="urn:microsoft.com/office/officeart/2005/8/layout/chevron1"/>
    <dgm:cxn modelId="{1BEB5E4D-6F98-904D-B39C-BEA173777671}" type="presOf" srcId="{A6201BF8-DF03-F44E-8049-FE775D5CAD67}" destId="{52DEEA3D-B497-E741-859C-AB32BAF9CC50}" srcOrd="0" destOrd="0" presId="urn:microsoft.com/office/officeart/2005/8/layout/chevron1"/>
    <dgm:cxn modelId="{AE3CD088-C42F-8E41-9AB9-57B1A9D849EF}" type="presOf" srcId="{50A2D6AF-5DE8-5945-B92C-8287E083EE7D}" destId="{8E4C098B-6DE7-8644-8F32-315CEF3A3087}" srcOrd="0" destOrd="0" presId="urn:microsoft.com/office/officeart/2005/8/layout/chevron1"/>
    <dgm:cxn modelId="{75454EA2-DBB7-324D-A81E-FFC1EBB04E40}" type="presOf" srcId="{5351A430-EC8D-7D48-9ABE-204ACF10BCC9}" destId="{A738E836-9B5B-1C48-AC22-EE624568F0FD}" srcOrd="0" destOrd="0" presId="urn:microsoft.com/office/officeart/2005/8/layout/chevron1"/>
    <dgm:cxn modelId="{D4B0CBA5-F315-4643-8B67-2429AF967676}" type="presOf" srcId="{BFD8C498-40AC-7C48-9980-430CACCBCFDE}" destId="{8EB68CEC-577A-3543-9EAF-B03EC216B386}" srcOrd="0" destOrd="0" presId="urn:microsoft.com/office/officeart/2005/8/layout/chevron1"/>
    <dgm:cxn modelId="{8A2AFCAA-5AB4-D347-9F7B-87D1D6FE1F24}" srcId="{BFD8C498-40AC-7C48-9980-430CACCBCFDE}" destId="{F59F8D58-6B77-5D42-9871-8FBE2219FC96}" srcOrd="3" destOrd="0" parTransId="{1B8AD946-B79F-F943-A1E1-CE20278640E6}" sibTransId="{84FEDE4A-131C-CB47-BAED-FAE8CAA93F48}"/>
    <dgm:cxn modelId="{F8075AE5-92E7-4F45-A82E-9CEA605C9A23}" srcId="{BFD8C498-40AC-7C48-9980-430CACCBCFDE}" destId="{50A2D6AF-5DE8-5945-B92C-8287E083EE7D}" srcOrd="0" destOrd="0" parTransId="{C5C009A7-604C-6949-89DF-94A82446DBC9}" sibTransId="{C3E2D3E1-B51A-1546-B2C3-AE6A05D43B83}"/>
    <dgm:cxn modelId="{120144A7-7360-E34A-AD60-9A90633276C1}" type="presParOf" srcId="{8EB68CEC-577A-3543-9EAF-B03EC216B386}" destId="{8E4C098B-6DE7-8644-8F32-315CEF3A3087}" srcOrd="0" destOrd="0" presId="urn:microsoft.com/office/officeart/2005/8/layout/chevron1"/>
    <dgm:cxn modelId="{1F664650-2B2D-634C-AAC5-E002EC399BA9}" type="presParOf" srcId="{8EB68CEC-577A-3543-9EAF-B03EC216B386}" destId="{7239FDD8-1F8F-314F-BC1B-6D20648726D3}" srcOrd="1" destOrd="0" presId="urn:microsoft.com/office/officeart/2005/8/layout/chevron1"/>
    <dgm:cxn modelId="{91D23897-D677-8C46-B2F2-5A19E676538B}" type="presParOf" srcId="{8EB68CEC-577A-3543-9EAF-B03EC216B386}" destId="{A738E836-9B5B-1C48-AC22-EE624568F0FD}" srcOrd="2" destOrd="0" presId="urn:microsoft.com/office/officeart/2005/8/layout/chevron1"/>
    <dgm:cxn modelId="{1E2BA597-449E-FF4D-9AA0-8C2FB0BF22A5}" type="presParOf" srcId="{8EB68CEC-577A-3543-9EAF-B03EC216B386}" destId="{FBB05F73-30F9-7C47-AA68-B8AED3492492}" srcOrd="3" destOrd="0" presId="urn:microsoft.com/office/officeart/2005/8/layout/chevron1"/>
    <dgm:cxn modelId="{A5C78CFE-38C4-5D4F-A0E0-123E873CE02B}" type="presParOf" srcId="{8EB68CEC-577A-3543-9EAF-B03EC216B386}" destId="{52DEEA3D-B497-E741-859C-AB32BAF9CC50}" srcOrd="4" destOrd="0" presId="urn:microsoft.com/office/officeart/2005/8/layout/chevron1"/>
    <dgm:cxn modelId="{C624CF7C-5C01-3A45-B1B6-B5241787CD3C}" type="presParOf" srcId="{8EB68CEC-577A-3543-9EAF-B03EC216B386}" destId="{EF1C32B2-62D0-FF4E-827F-AE2F11CE21F0}" srcOrd="5" destOrd="0" presId="urn:microsoft.com/office/officeart/2005/8/layout/chevron1"/>
    <dgm:cxn modelId="{27F28375-6C28-2A4D-872A-9754F5D2A36F}" type="presParOf" srcId="{8EB68CEC-577A-3543-9EAF-B03EC216B386}" destId="{45F5EBF3-D1C6-A448-B413-4E9304FBD47E}"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D8C498-40AC-7C48-9980-430CACCBCFDE}" type="doc">
      <dgm:prSet loTypeId="urn:microsoft.com/office/officeart/2005/8/layout/chevron1" loCatId="" qsTypeId="urn:microsoft.com/office/officeart/2005/8/quickstyle/3d5" qsCatId="3D" csTypeId="urn:microsoft.com/office/officeart/2005/8/colors/accent1_3" csCatId="accent1" phldr="1"/>
      <dgm:spPr/>
    </dgm:pt>
    <dgm:pt modelId="{50A2D6AF-5DE8-5945-B92C-8287E083EE7D}">
      <dgm:prSet phldrT="[Text]" custT="1"/>
      <dgm:spPr/>
      <dgm:t>
        <a:bodyPr anchor="b"/>
        <a:lstStyle/>
        <a:p>
          <a:r>
            <a:rPr lang="en-GB" sz="1600">
              <a:latin typeface="+mj-lt"/>
            </a:rPr>
            <a:t>Cannon</a:t>
          </a:r>
          <a:endParaRPr lang="en-GB" sz="1600" dirty="0">
            <a:latin typeface="+mj-lt"/>
          </a:endParaRPr>
        </a:p>
      </dgm:t>
    </dgm:pt>
    <dgm:pt modelId="{C5C009A7-604C-6949-89DF-94A82446DBC9}" type="parTrans" cxnId="{F8075AE5-92E7-4F45-A82E-9CEA605C9A23}">
      <dgm:prSet/>
      <dgm:spPr/>
      <dgm:t>
        <a:bodyPr/>
        <a:lstStyle/>
        <a:p>
          <a:endParaRPr lang="en-GB" sz="2800">
            <a:latin typeface="+mj-lt"/>
          </a:endParaRPr>
        </a:p>
      </dgm:t>
    </dgm:pt>
    <dgm:pt modelId="{C3E2D3E1-B51A-1546-B2C3-AE6A05D43B83}" type="sibTrans" cxnId="{F8075AE5-92E7-4F45-A82E-9CEA605C9A23}">
      <dgm:prSet/>
      <dgm:spPr/>
      <dgm:t>
        <a:bodyPr/>
        <a:lstStyle/>
        <a:p>
          <a:endParaRPr lang="en-GB" sz="2800">
            <a:latin typeface="+mj-lt"/>
          </a:endParaRPr>
        </a:p>
      </dgm:t>
    </dgm:pt>
    <dgm:pt modelId="{5351A430-EC8D-7D48-9ABE-204ACF10BCC9}">
      <dgm:prSet phldrT="[Text]" custT="1"/>
      <dgm:spPr/>
      <dgm:t>
        <a:bodyPr anchor="b"/>
        <a:lstStyle/>
        <a:p>
          <a:r>
            <a:rPr lang="en-GB" sz="1600" dirty="0">
              <a:latin typeface="+mj-lt"/>
            </a:rPr>
            <a:t>Dahlgren gun</a:t>
          </a:r>
        </a:p>
      </dgm:t>
    </dgm:pt>
    <dgm:pt modelId="{A66C3F02-0777-BF45-8C3D-D0AD146BE49E}" type="parTrans" cxnId="{DA9AD00C-2400-BB46-BBCF-F35EBCBAE86D}">
      <dgm:prSet/>
      <dgm:spPr/>
      <dgm:t>
        <a:bodyPr/>
        <a:lstStyle/>
        <a:p>
          <a:endParaRPr lang="en-GB" sz="2800">
            <a:latin typeface="+mj-lt"/>
          </a:endParaRPr>
        </a:p>
      </dgm:t>
    </dgm:pt>
    <dgm:pt modelId="{986FCF2C-1548-B443-BA94-AA198BE7C73D}" type="sibTrans" cxnId="{DA9AD00C-2400-BB46-BBCF-F35EBCBAE86D}">
      <dgm:prSet/>
      <dgm:spPr/>
      <dgm:t>
        <a:bodyPr/>
        <a:lstStyle/>
        <a:p>
          <a:endParaRPr lang="en-GB" sz="2800">
            <a:latin typeface="+mj-lt"/>
          </a:endParaRPr>
        </a:p>
      </dgm:t>
    </dgm:pt>
    <dgm:pt modelId="{A6201BF8-DF03-F44E-8049-FE775D5CAD67}">
      <dgm:prSet phldrT="[Text]" custT="1"/>
      <dgm:spPr/>
      <dgm:t>
        <a:bodyPr anchor="b"/>
        <a:lstStyle/>
        <a:p>
          <a:r>
            <a:rPr lang="en-GB" sz="1600" dirty="0">
              <a:latin typeface="+mj-lt"/>
            </a:rPr>
            <a:t>5in</a:t>
          </a:r>
        </a:p>
      </dgm:t>
    </dgm:pt>
    <dgm:pt modelId="{52644648-4B47-BF48-A365-6D2AC666F6FF}" type="parTrans" cxnId="{FF50FD01-E198-7147-99AA-4D0C8C569EB3}">
      <dgm:prSet/>
      <dgm:spPr/>
      <dgm:t>
        <a:bodyPr/>
        <a:lstStyle/>
        <a:p>
          <a:endParaRPr lang="en-GB" sz="2800">
            <a:latin typeface="+mj-lt"/>
          </a:endParaRPr>
        </a:p>
      </dgm:t>
    </dgm:pt>
    <dgm:pt modelId="{F0E07685-2A15-924F-A135-1F9A49611529}" type="sibTrans" cxnId="{FF50FD01-E198-7147-99AA-4D0C8C569EB3}">
      <dgm:prSet/>
      <dgm:spPr/>
      <dgm:t>
        <a:bodyPr/>
        <a:lstStyle/>
        <a:p>
          <a:endParaRPr lang="en-GB" sz="2800">
            <a:latin typeface="+mj-lt"/>
          </a:endParaRPr>
        </a:p>
      </dgm:t>
    </dgm:pt>
    <dgm:pt modelId="{F59F8D58-6B77-5D42-9871-8FBE2219FC96}">
      <dgm:prSet custT="1"/>
      <dgm:spPr/>
      <dgm:t>
        <a:bodyPr anchor="b"/>
        <a:lstStyle/>
        <a:p>
          <a:r>
            <a:rPr lang="en-GB" sz="1600" dirty="0">
              <a:latin typeface="+mj-lt"/>
            </a:rPr>
            <a:t>16in</a:t>
          </a:r>
        </a:p>
      </dgm:t>
    </dgm:pt>
    <dgm:pt modelId="{1B8AD946-B79F-F943-A1E1-CE20278640E6}" type="parTrans" cxnId="{8A2AFCAA-5AB4-D347-9F7B-87D1D6FE1F24}">
      <dgm:prSet/>
      <dgm:spPr/>
      <dgm:t>
        <a:bodyPr/>
        <a:lstStyle/>
        <a:p>
          <a:endParaRPr lang="en-GB"/>
        </a:p>
      </dgm:t>
    </dgm:pt>
    <dgm:pt modelId="{84FEDE4A-131C-CB47-BAED-FAE8CAA93F48}" type="sibTrans" cxnId="{8A2AFCAA-5AB4-D347-9F7B-87D1D6FE1F24}">
      <dgm:prSet/>
      <dgm:spPr/>
      <dgm:t>
        <a:bodyPr/>
        <a:lstStyle/>
        <a:p>
          <a:endParaRPr lang="en-GB"/>
        </a:p>
      </dgm:t>
    </dgm:pt>
    <dgm:pt modelId="{ED77803A-F38D-C54B-A899-183E78C4793B}">
      <dgm:prSet custT="1"/>
      <dgm:spPr/>
      <dgm:t>
        <a:bodyPr anchor="b"/>
        <a:lstStyle/>
        <a:p>
          <a:r>
            <a:rPr lang="en-GB" sz="1600" dirty="0">
              <a:latin typeface="+mj-lt"/>
            </a:rPr>
            <a:t>Modern design</a:t>
          </a:r>
        </a:p>
      </dgm:t>
    </dgm:pt>
    <dgm:pt modelId="{AFA4A8D0-3277-CA4E-84E9-23A40F8BF9B7}" type="parTrans" cxnId="{FD830353-7348-1541-8433-791B15527F81}">
      <dgm:prSet/>
      <dgm:spPr/>
      <dgm:t>
        <a:bodyPr/>
        <a:lstStyle/>
        <a:p>
          <a:endParaRPr lang="en-GB"/>
        </a:p>
      </dgm:t>
    </dgm:pt>
    <dgm:pt modelId="{5ADA7789-9CEF-2247-BC68-63FFBBB73674}" type="sibTrans" cxnId="{FD830353-7348-1541-8433-791B15527F81}">
      <dgm:prSet/>
      <dgm:spPr/>
      <dgm:t>
        <a:bodyPr/>
        <a:lstStyle/>
        <a:p>
          <a:endParaRPr lang="en-GB"/>
        </a:p>
      </dgm:t>
    </dgm:pt>
    <dgm:pt modelId="{8EB68CEC-577A-3543-9EAF-B03EC216B386}" type="pres">
      <dgm:prSet presAssocID="{BFD8C498-40AC-7C48-9980-430CACCBCFDE}" presName="Name0" presStyleCnt="0">
        <dgm:presLayoutVars>
          <dgm:dir/>
          <dgm:animLvl val="lvl"/>
          <dgm:resizeHandles val="exact"/>
        </dgm:presLayoutVars>
      </dgm:prSet>
      <dgm:spPr/>
    </dgm:pt>
    <dgm:pt modelId="{8E4C098B-6DE7-8644-8F32-315CEF3A3087}" type="pres">
      <dgm:prSet presAssocID="{50A2D6AF-5DE8-5945-B92C-8287E083EE7D}" presName="parTxOnly" presStyleLbl="node1" presStyleIdx="0" presStyleCnt="5" custScaleY="103886">
        <dgm:presLayoutVars>
          <dgm:chMax val="0"/>
          <dgm:chPref val="0"/>
          <dgm:bulletEnabled val="1"/>
        </dgm:presLayoutVars>
      </dgm:prSet>
      <dgm:spPr/>
    </dgm:pt>
    <dgm:pt modelId="{7239FDD8-1F8F-314F-BC1B-6D20648726D3}" type="pres">
      <dgm:prSet presAssocID="{C3E2D3E1-B51A-1546-B2C3-AE6A05D43B83}" presName="parTxOnlySpace" presStyleCnt="0"/>
      <dgm:spPr/>
    </dgm:pt>
    <dgm:pt modelId="{A738E836-9B5B-1C48-AC22-EE624568F0FD}" type="pres">
      <dgm:prSet presAssocID="{5351A430-EC8D-7D48-9ABE-204ACF10BCC9}" presName="parTxOnly" presStyleLbl="node1" presStyleIdx="1" presStyleCnt="5" custScaleX="103734" custScaleY="109353">
        <dgm:presLayoutVars>
          <dgm:chMax val="0"/>
          <dgm:chPref val="0"/>
          <dgm:bulletEnabled val="1"/>
        </dgm:presLayoutVars>
      </dgm:prSet>
      <dgm:spPr/>
    </dgm:pt>
    <dgm:pt modelId="{FBB05F73-30F9-7C47-AA68-B8AED3492492}" type="pres">
      <dgm:prSet presAssocID="{986FCF2C-1548-B443-BA94-AA198BE7C73D}" presName="parTxOnlySpace" presStyleCnt="0"/>
      <dgm:spPr/>
    </dgm:pt>
    <dgm:pt modelId="{52DEEA3D-B497-E741-859C-AB32BAF9CC50}" type="pres">
      <dgm:prSet presAssocID="{A6201BF8-DF03-F44E-8049-FE775D5CAD67}" presName="parTxOnly" presStyleLbl="node1" presStyleIdx="2" presStyleCnt="5" custScaleX="113244" custScaleY="109353">
        <dgm:presLayoutVars>
          <dgm:chMax val="0"/>
          <dgm:chPref val="0"/>
          <dgm:bulletEnabled val="1"/>
        </dgm:presLayoutVars>
      </dgm:prSet>
      <dgm:spPr/>
    </dgm:pt>
    <dgm:pt modelId="{EF1C32B2-62D0-FF4E-827F-AE2F11CE21F0}" type="pres">
      <dgm:prSet presAssocID="{F0E07685-2A15-924F-A135-1F9A49611529}" presName="parTxOnlySpace" presStyleCnt="0"/>
      <dgm:spPr/>
    </dgm:pt>
    <dgm:pt modelId="{45F5EBF3-D1C6-A448-B413-4E9304FBD47E}" type="pres">
      <dgm:prSet presAssocID="{F59F8D58-6B77-5D42-9871-8FBE2219FC96}" presName="parTxOnly" presStyleLbl="node1" presStyleIdx="3" presStyleCnt="5" custScaleX="112072" custScaleY="109353">
        <dgm:presLayoutVars>
          <dgm:chMax val="0"/>
          <dgm:chPref val="0"/>
          <dgm:bulletEnabled val="1"/>
        </dgm:presLayoutVars>
      </dgm:prSet>
      <dgm:spPr/>
    </dgm:pt>
    <dgm:pt modelId="{95DE84E4-8BAD-5E46-8A4E-943617446DBC}" type="pres">
      <dgm:prSet presAssocID="{84FEDE4A-131C-CB47-BAED-FAE8CAA93F48}" presName="parTxOnlySpace" presStyleCnt="0"/>
      <dgm:spPr/>
    </dgm:pt>
    <dgm:pt modelId="{4254A459-5369-DB4C-8C78-7D40F5FC8E05}" type="pres">
      <dgm:prSet presAssocID="{ED77803A-F38D-C54B-A899-183E78C4793B}" presName="parTxOnly" presStyleLbl="node1" presStyleIdx="4" presStyleCnt="5" custScaleX="110755">
        <dgm:presLayoutVars>
          <dgm:chMax val="0"/>
          <dgm:chPref val="0"/>
          <dgm:bulletEnabled val="1"/>
        </dgm:presLayoutVars>
      </dgm:prSet>
      <dgm:spPr/>
    </dgm:pt>
  </dgm:ptLst>
  <dgm:cxnLst>
    <dgm:cxn modelId="{FF50FD01-E198-7147-99AA-4D0C8C569EB3}" srcId="{BFD8C498-40AC-7C48-9980-430CACCBCFDE}" destId="{A6201BF8-DF03-F44E-8049-FE775D5CAD67}" srcOrd="2" destOrd="0" parTransId="{52644648-4B47-BF48-A365-6D2AC666F6FF}" sibTransId="{F0E07685-2A15-924F-A135-1F9A49611529}"/>
    <dgm:cxn modelId="{DA9AD00C-2400-BB46-BBCF-F35EBCBAE86D}" srcId="{BFD8C498-40AC-7C48-9980-430CACCBCFDE}" destId="{5351A430-EC8D-7D48-9ABE-204ACF10BCC9}" srcOrd="1" destOrd="0" parTransId="{A66C3F02-0777-BF45-8C3D-D0AD146BE49E}" sibTransId="{986FCF2C-1548-B443-BA94-AA198BE7C73D}"/>
    <dgm:cxn modelId="{38B6014B-BCD1-6F4D-A0DF-92DC4B0C413A}" type="presOf" srcId="{F59F8D58-6B77-5D42-9871-8FBE2219FC96}" destId="{45F5EBF3-D1C6-A448-B413-4E9304FBD47E}" srcOrd="0" destOrd="0" presId="urn:microsoft.com/office/officeart/2005/8/layout/chevron1"/>
    <dgm:cxn modelId="{1BEB5E4D-6F98-904D-B39C-BEA173777671}" type="presOf" srcId="{A6201BF8-DF03-F44E-8049-FE775D5CAD67}" destId="{52DEEA3D-B497-E741-859C-AB32BAF9CC50}" srcOrd="0" destOrd="0" presId="urn:microsoft.com/office/officeart/2005/8/layout/chevron1"/>
    <dgm:cxn modelId="{FD830353-7348-1541-8433-791B15527F81}" srcId="{BFD8C498-40AC-7C48-9980-430CACCBCFDE}" destId="{ED77803A-F38D-C54B-A899-183E78C4793B}" srcOrd="4" destOrd="0" parTransId="{AFA4A8D0-3277-CA4E-84E9-23A40F8BF9B7}" sibTransId="{5ADA7789-9CEF-2247-BC68-63FFBBB73674}"/>
    <dgm:cxn modelId="{AE3CD088-C42F-8E41-9AB9-57B1A9D849EF}" type="presOf" srcId="{50A2D6AF-5DE8-5945-B92C-8287E083EE7D}" destId="{8E4C098B-6DE7-8644-8F32-315CEF3A3087}" srcOrd="0" destOrd="0" presId="urn:microsoft.com/office/officeart/2005/8/layout/chevron1"/>
    <dgm:cxn modelId="{75454EA2-DBB7-324D-A81E-FFC1EBB04E40}" type="presOf" srcId="{5351A430-EC8D-7D48-9ABE-204ACF10BCC9}" destId="{A738E836-9B5B-1C48-AC22-EE624568F0FD}" srcOrd="0" destOrd="0" presId="urn:microsoft.com/office/officeart/2005/8/layout/chevron1"/>
    <dgm:cxn modelId="{D4B0CBA5-F315-4643-8B67-2429AF967676}" type="presOf" srcId="{BFD8C498-40AC-7C48-9980-430CACCBCFDE}" destId="{8EB68CEC-577A-3543-9EAF-B03EC216B386}" srcOrd="0" destOrd="0" presId="urn:microsoft.com/office/officeart/2005/8/layout/chevron1"/>
    <dgm:cxn modelId="{8A2AFCAA-5AB4-D347-9F7B-87D1D6FE1F24}" srcId="{BFD8C498-40AC-7C48-9980-430CACCBCFDE}" destId="{F59F8D58-6B77-5D42-9871-8FBE2219FC96}" srcOrd="3" destOrd="0" parTransId="{1B8AD946-B79F-F943-A1E1-CE20278640E6}" sibTransId="{84FEDE4A-131C-CB47-BAED-FAE8CAA93F48}"/>
    <dgm:cxn modelId="{D6EDCCD7-C8F6-4E4E-B5EA-37375115A574}" type="presOf" srcId="{ED77803A-F38D-C54B-A899-183E78C4793B}" destId="{4254A459-5369-DB4C-8C78-7D40F5FC8E05}" srcOrd="0" destOrd="0" presId="urn:microsoft.com/office/officeart/2005/8/layout/chevron1"/>
    <dgm:cxn modelId="{F8075AE5-92E7-4F45-A82E-9CEA605C9A23}" srcId="{BFD8C498-40AC-7C48-9980-430CACCBCFDE}" destId="{50A2D6AF-5DE8-5945-B92C-8287E083EE7D}" srcOrd="0" destOrd="0" parTransId="{C5C009A7-604C-6949-89DF-94A82446DBC9}" sibTransId="{C3E2D3E1-B51A-1546-B2C3-AE6A05D43B83}"/>
    <dgm:cxn modelId="{120144A7-7360-E34A-AD60-9A90633276C1}" type="presParOf" srcId="{8EB68CEC-577A-3543-9EAF-B03EC216B386}" destId="{8E4C098B-6DE7-8644-8F32-315CEF3A3087}" srcOrd="0" destOrd="0" presId="urn:microsoft.com/office/officeart/2005/8/layout/chevron1"/>
    <dgm:cxn modelId="{1F664650-2B2D-634C-AAC5-E002EC399BA9}" type="presParOf" srcId="{8EB68CEC-577A-3543-9EAF-B03EC216B386}" destId="{7239FDD8-1F8F-314F-BC1B-6D20648726D3}" srcOrd="1" destOrd="0" presId="urn:microsoft.com/office/officeart/2005/8/layout/chevron1"/>
    <dgm:cxn modelId="{91D23897-D677-8C46-B2F2-5A19E676538B}" type="presParOf" srcId="{8EB68CEC-577A-3543-9EAF-B03EC216B386}" destId="{A738E836-9B5B-1C48-AC22-EE624568F0FD}" srcOrd="2" destOrd="0" presId="urn:microsoft.com/office/officeart/2005/8/layout/chevron1"/>
    <dgm:cxn modelId="{1E2BA597-449E-FF4D-9AA0-8C2FB0BF22A5}" type="presParOf" srcId="{8EB68CEC-577A-3543-9EAF-B03EC216B386}" destId="{FBB05F73-30F9-7C47-AA68-B8AED3492492}" srcOrd="3" destOrd="0" presId="urn:microsoft.com/office/officeart/2005/8/layout/chevron1"/>
    <dgm:cxn modelId="{A5C78CFE-38C4-5D4F-A0E0-123E873CE02B}" type="presParOf" srcId="{8EB68CEC-577A-3543-9EAF-B03EC216B386}" destId="{52DEEA3D-B497-E741-859C-AB32BAF9CC50}" srcOrd="4" destOrd="0" presId="urn:microsoft.com/office/officeart/2005/8/layout/chevron1"/>
    <dgm:cxn modelId="{C624CF7C-5C01-3A45-B1B6-B5241787CD3C}" type="presParOf" srcId="{8EB68CEC-577A-3543-9EAF-B03EC216B386}" destId="{EF1C32B2-62D0-FF4E-827F-AE2F11CE21F0}" srcOrd="5" destOrd="0" presId="urn:microsoft.com/office/officeart/2005/8/layout/chevron1"/>
    <dgm:cxn modelId="{27F28375-6C28-2A4D-872A-9754F5D2A36F}" type="presParOf" srcId="{8EB68CEC-577A-3543-9EAF-B03EC216B386}" destId="{45F5EBF3-D1C6-A448-B413-4E9304FBD47E}" srcOrd="6" destOrd="0" presId="urn:microsoft.com/office/officeart/2005/8/layout/chevron1"/>
    <dgm:cxn modelId="{84CBF229-477B-AE47-819F-27CFAF6F485B}" type="presParOf" srcId="{8EB68CEC-577A-3543-9EAF-B03EC216B386}" destId="{95DE84E4-8BAD-5E46-8A4E-943617446DBC}" srcOrd="7" destOrd="0" presId="urn:microsoft.com/office/officeart/2005/8/layout/chevron1"/>
    <dgm:cxn modelId="{843AA8DF-2B4F-2B48-8B02-E88600C56B77}" type="presParOf" srcId="{8EB68CEC-577A-3543-9EAF-B03EC216B386}" destId="{4254A459-5369-DB4C-8C78-7D40F5FC8E05}" srcOrd="8"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F1580F-0C86-DF45-BBAF-AE1934F2BFC4}">
      <dsp:nvSpPr>
        <dsp:cNvPr id="0" name=""/>
        <dsp:cNvSpPr/>
      </dsp:nvSpPr>
      <dsp:spPr>
        <a:xfrm>
          <a:off x="3308" y="1158297"/>
          <a:ext cx="2587475" cy="1034990"/>
        </a:xfrm>
        <a:prstGeom prst="chevron">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n-GB" sz="2800" kern="1200" dirty="0"/>
            <a:t>Explosives</a:t>
          </a:r>
        </a:p>
      </dsp:txBody>
      <dsp:txXfrm>
        <a:off x="520803" y="1158297"/>
        <a:ext cx="1552485" cy="1034990"/>
      </dsp:txXfrm>
    </dsp:sp>
    <dsp:sp modelId="{836ECE67-D91E-FD4E-90AF-0F1ADFC6968C}">
      <dsp:nvSpPr>
        <dsp:cNvPr id="0" name=""/>
        <dsp:cNvSpPr/>
      </dsp:nvSpPr>
      <dsp:spPr>
        <a:xfrm>
          <a:off x="2254412" y="1246271"/>
          <a:ext cx="2147604" cy="859041"/>
        </a:xfrm>
        <a:prstGeom prst="chevron">
          <a:avLst/>
        </a:prstGeom>
        <a:solidFill>
          <a:schemeClr val="accent1">
            <a:alpha val="90000"/>
            <a:tint val="4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22860" tIns="11430" rIns="0" bIns="11430" numCol="1" spcCol="1270" anchor="b" anchorCtr="0">
          <a:noAutofit/>
        </a:bodyPr>
        <a:lstStyle/>
        <a:p>
          <a:pPr marL="0" lvl="0" indent="0" algn="ctr" defTabSz="800100">
            <a:lnSpc>
              <a:spcPct val="90000"/>
            </a:lnSpc>
            <a:spcBef>
              <a:spcPct val="0"/>
            </a:spcBef>
            <a:spcAft>
              <a:spcPct val="35000"/>
            </a:spcAft>
            <a:buNone/>
          </a:pPr>
          <a:r>
            <a:rPr lang="en-GB" sz="1800" kern="1200" dirty="0"/>
            <a:t>Black powder</a:t>
          </a:r>
        </a:p>
      </dsp:txBody>
      <dsp:txXfrm>
        <a:off x="2683933" y="1246271"/>
        <a:ext cx="1288563" cy="859041"/>
      </dsp:txXfrm>
    </dsp:sp>
    <dsp:sp modelId="{3D336462-5CC6-3148-B4F4-7A2098F996B0}">
      <dsp:nvSpPr>
        <dsp:cNvPr id="0" name=""/>
        <dsp:cNvSpPr/>
      </dsp:nvSpPr>
      <dsp:spPr>
        <a:xfrm>
          <a:off x="4101352" y="1246271"/>
          <a:ext cx="2195990" cy="859041"/>
        </a:xfrm>
        <a:prstGeom prst="chevron">
          <a:avLst/>
        </a:prstGeom>
        <a:solidFill>
          <a:schemeClr val="accent1">
            <a:alpha val="90000"/>
            <a:tint val="4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17780" tIns="8890" rIns="0" bIns="8890" numCol="1" spcCol="1270" anchor="b" anchorCtr="0">
          <a:noAutofit/>
        </a:bodyPr>
        <a:lstStyle/>
        <a:p>
          <a:pPr marL="0" lvl="0" indent="0" algn="ctr" defTabSz="622300">
            <a:lnSpc>
              <a:spcPct val="90000"/>
            </a:lnSpc>
            <a:spcBef>
              <a:spcPct val="0"/>
            </a:spcBef>
            <a:spcAft>
              <a:spcPct val="35000"/>
            </a:spcAft>
            <a:buNone/>
          </a:pPr>
          <a:r>
            <a:rPr lang="en-GB" sz="1400" kern="1200" dirty="0"/>
            <a:t>smokeless powder</a:t>
          </a:r>
        </a:p>
      </dsp:txBody>
      <dsp:txXfrm>
        <a:off x="4530873" y="1246271"/>
        <a:ext cx="1336949" cy="859041"/>
      </dsp:txXfrm>
    </dsp:sp>
    <dsp:sp modelId="{FB1E5228-7495-384C-BA11-478EEE3D18FF}">
      <dsp:nvSpPr>
        <dsp:cNvPr id="0" name=""/>
        <dsp:cNvSpPr/>
      </dsp:nvSpPr>
      <dsp:spPr>
        <a:xfrm>
          <a:off x="3308" y="2338186"/>
          <a:ext cx="2587475" cy="1034990"/>
        </a:xfrm>
        <a:prstGeom prst="chevron">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n-GB" sz="2800" kern="1200" dirty="0"/>
            <a:t>Ammo</a:t>
          </a:r>
        </a:p>
      </dsp:txBody>
      <dsp:txXfrm>
        <a:off x="520803" y="2338186"/>
        <a:ext cx="1552485" cy="1034990"/>
      </dsp:txXfrm>
    </dsp:sp>
    <dsp:sp modelId="{0C3CA691-E040-1746-83C6-3844D284C8C6}">
      <dsp:nvSpPr>
        <dsp:cNvPr id="0" name=""/>
        <dsp:cNvSpPr/>
      </dsp:nvSpPr>
      <dsp:spPr>
        <a:xfrm>
          <a:off x="2254412" y="2426160"/>
          <a:ext cx="2147604" cy="859041"/>
        </a:xfrm>
        <a:prstGeom prst="chevron">
          <a:avLst/>
        </a:prstGeom>
        <a:solidFill>
          <a:schemeClr val="accent1">
            <a:alpha val="90000"/>
            <a:tint val="4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22860" tIns="11430" rIns="0" bIns="11430" numCol="1" spcCol="1270" anchor="b" anchorCtr="0">
          <a:noAutofit/>
        </a:bodyPr>
        <a:lstStyle/>
        <a:p>
          <a:pPr marL="0" lvl="0" indent="0" algn="ctr" defTabSz="800100">
            <a:lnSpc>
              <a:spcPct val="90000"/>
            </a:lnSpc>
            <a:spcBef>
              <a:spcPct val="0"/>
            </a:spcBef>
            <a:spcAft>
              <a:spcPct val="35000"/>
            </a:spcAft>
            <a:buNone/>
          </a:pPr>
          <a:r>
            <a:rPr lang="en-GB" sz="1800" kern="1200" dirty="0"/>
            <a:t>shots</a:t>
          </a:r>
        </a:p>
      </dsp:txBody>
      <dsp:txXfrm>
        <a:off x="2683933" y="2426160"/>
        <a:ext cx="1288563" cy="859041"/>
      </dsp:txXfrm>
    </dsp:sp>
    <dsp:sp modelId="{E43DC3A8-7EC8-D04C-A7E1-B9B6007C6B38}">
      <dsp:nvSpPr>
        <dsp:cNvPr id="0" name=""/>
        <dsp:cNvSpPr/>
      </dsp:nvSpPr>
      <dsp:spPr>
        <a:xfrm>
          <a:off x="4101352" y="2426160"/>
          <a:ext cx="2147604" cy="859041"/>
        </a:xfrm>
        <a:prstGeom prst="chevron">
          <a:avLst/>
        </a:prstGeom>
        <a:solidFill>
          <a:schemeClr val="accent1">
            <a:alpha val="90000"/>
            <a:tint val="4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22860" tIns="11430" rIns="0" bIns="11430" numCol="1" spcCol="1270" anchor="b" anchorCtr="0">
          <a:noAutofit/>
        </a:bodyPr>
        <a:lstStyle/>
        <a:p>
          <a:pPr marL="0" lvl="0" indent="0" algn="ctr" defTabSz="800100">
            <a:lnSpc>
              <a:spcPct val="90000"/>
            </a:lnSpc>
            <a:spcBef>
              <a:spcPct val="0"/>
            </a:spcBef>
            <a:spcAft>
              <a:spcPct val="35000"/>
            </a:spcAft>
            <a:buNone/>
          </a:pPr>
          <a:r>
            <a:rPr lang="en-GB" sz="1800" kern="1200" dirty="0"/>
            <a:t>shells</a:t>
          </a:r>
        </a:p>
      </dsp:txBody>
      <dsp:txXfrm>
        <a:off x="4530873" y="2426160"/>
        <a:ext cx="1288563" cy="859041"/>
      </dsp:txXfrm>
    </dsp:sp>
    <dsp:sp modelId="{BDAE4FBE-9D8D-4F47-A930-DABC94E8A760}">
      <dsp:nvSpPr>
        <dsp:cNvPr id="0" name=""/>
        <dsp:cNvSpPr/>
      </dsp:nvSpPr>
      <dsp:spPr>
        <a:xfrm>
          <a:off x="5948292" y="2426160"/>
          <a:ext cx="2147604" cy="859041"/>
        </a:xfrm>
        <a:prstGeom prst="chevron">
          <a:avLst/>
        </a:prstGeom>
        <a:solidFill>
          <a:schemeClr val="accent1">
            <a:alpha val="90000"/>
            <a:tint val="4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22860" tIns="11430" rIns="0" bIns="11430" numCol="1" spcCol="1270" anchor="b" anchorCtr="0">
          <a:noAutofit/>
        </a:bodyPr>
        <a:lstStyle/>
        <a:p>
          <a:pPr marL="0" lvl="0" indent="0" algn="ctr" defTabSz="800100">
            <a:lnSpc>
              <a:spcPct val="90000"/>
            </a:lnSpc>
            <a:spcBef>
              <a:spcPct val="0"/>
            </a:spcBef>
            <a:spcAft>
              <a:spcPct val="35000"/>
            </a:spcAft>
            <a:buNone/>
          </a:pPr>
          <a:r>
            <a:rPr lang="en-GB" sz="1800" kern="1200" dirty="0"/>
            <a:t>APDS</a:t>
          </a:r>
        </a:p>
      </dsp:txBody>
      <dsp:txXfrm>
        <a:off x="6377813" y="2426160"/>
        <a:ext cx="1288563" cy="859041"/>
      </dsp:txXfrm>
    </dsp:sp>
    <dsp:sp modelId="{7CE7BB95-FC3C-7148-A83D-8136BB02672B}">
      <dsp:nvSpPr>
        <dsp:cNvPr id="0" name=""/>
        <dsp:cNvSpPr/>
      </dsp:nvSpPr>
      <dsp:spPr>
        <a:xfrm>
          <a:off x="7795231" y="2426160"/>
          <a:ext cx="2147604" cy="859041"/>
        </a:xfrm>
        <a:prstGeom prst="chevron">
          <a:avLst/>
        </a:prstGeom>
        <a:solidFill>
          <a:schemeClr val="accent1">
            <a:alpha val="90000"/>
            <a:tint val="4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17780" tIns="8890" rIns="0" bIns="8890" numCol="1" spcCol="1270" anchor="b" anchorCtr="0">
          <a:noAutofit/>
        </a:bodyPr>
        <a:lstStyle/>
        <a:p>
          <a:pPr marL="0" lvl="0" indent="0" algn="ctr" defTabSz="622300">
            <a:lnSpc>
              <a:spcPct val="90000"/>
            </a:lnSpc>
            <a:spcBef>
              <a:spcPct val="0"/>
            </a:spcBef>
            <a:spcAft>
              <a:spcPct val="35000"/>
            </a:spcAft>
            <a:buNone/>
          </a:pPr>
          <a:r>
            <a:rPr lang="en-GB" sz="1400" kern="1200" dirty="0"/>
            <a:t>Range enhanced</a:t>
          </a:r>
        </a:p>
      </dsp:txBody>
      <dsp:txXfrm>
        <a:off x="8224752" y="2426160"/>
        <a:ext cx="1288563" cy="859041"/>
      </dsp:txXfrm>
    </dsp:sp>
    <dsp:sp modelId="{49C5C0FA-95E2-9442-85B3-B75C398C970F}">
      <dsp:nvSpPr>
        <dsp:cNvPr id="0" name=""/>
        <dsp:cNvSpPr/>
      </dsp:nvSpPr>
      <dsp:spPr>
        <a:xfrm>
          <a:off x="9642171" y="2426160"/>
          <a:ext cx="2147604" cy="859041"/>
        </a:xfrm>
        <a:prstGeom prst="chevron">
          <a:avLst/>
        </a:prstGeom>
        <a:solidFill>
          <a:schemeClr val="accent1">
            <a:alpha val="90000"/>
            <a:tint val="4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22860" tIns="11430" rIns="0" bIns="11430" numCol="1" spcCol="1270" anchor="b" anchorCtr="0">
          <a:noAutofit/>
        </a:bodyPr>
        <a:lstStyle/>
        <a:p>
          <a:pPr marL="0" lvl="0" indent="0" algn="ctr" defTabSz="800100">
            <a:lnSpc>
              <a:spcPct val="90000"/>
            </a:lnSpc>
            <a:spcBef>
              <a:spcPct val="0"/>
            </a:spcBef>
            <a:spcAft>
              <a:spcPct val="35000"/>
            </a:spcAft>
            <a:buNone/>
          </a:pPr>
          <a:r>
            <a:rPr lang="en-GB" sz="1800" kern="1200" dirty="0"/>
            <a:t>Beam riders</a:t>
          </a:r>
        </a:p>
      </dsp:txBody>
      <dsp:txXfrm>
        <a:off x="10071692" y="2426160"/>
        <a:ext cx="1288563" cy="859041"/>
      </dsp:txXfrm>
    </dsp:sp>
    <dsp:sp modelId="{52902268-C74D-D84B-AC14-60DDC316490F}">
      <dsp:nvSpPr>
        <dsp:cNvPr id="0" name=""/>
        <dsp:cNvSpPr/>
      </dsp:nvSpPr>
      <dsp:spPr>
        <a:xfrm>
          <a:off x="3308" y="3518074"/>
          <a:ext cx="2587475" cy="1034990"/>
        </a:xfrm>
        <a:prstGeom prst="chevron">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n-GB" sz="2800" kern="1200" dirty="0"/>
            <a:t>Guns</a:t>
          </a:r>
        </a:p>
      </dsp:txBody>
      <dsp:txXfrm>
        <a:off x="520803" y="3518074"/>
        <a:ext cx="1552485" cy="1034990"/>
      </dsp:txXfrm>
    </dsp:sp>
    <dsp:sp modelId="{3A11D1BA-997B-C44C-9D1A-9B7C76F012F4}">
      <dsp:nvSpPr>
        <dsp:cNvPr id="0" name=""/>
        <dsp:cNvSpPr/>
      </dsp:nvSpPr>
      <dsp:spPr>
        <a:xfrm>
          <a:off x="2254412" y="3606048"/>
          <a:ext cx="2147604" cy="859041"/>
        </a:xfrm>
        <a:prstGeom prst="chevron">
          <a:avLst/>
        </a:prstGeom>
        <a:solidFill>
          <a:schemeClr val="accent1">
            <a:alpha val="90000"/>
            <a:tint val="4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22860" tIns="11430" rIns="0" bIns="11430" numCol="1" spcCol="1270" anchor="b" anchorCtr="0">
          <a:noAutofit/>
        </a:bodyPr>
        <a:lstStyle/>
        <a:p>
          <a:pPr marL="0" lvl="0" indent="0" algn="ctr" defTabSz="800100">
            <a:lnSpc>
              <a:spcPct val="90000"/>
            </a:lnSpc>
            <a:spcBef>
              <a:spcPct val="0"/>
            </a:spcBef>
            <a:spcAft>
              <a:spcPct val="35000"/>
            </a:spcAft>
            <a:buNone/>
          </a:pPr>
          <a:r>
            <a:rPr lang="en-GB" sz="1800" kern="1200" dirty="0"/>
            <a:t>cannon</a:t>
          </a:r>
        </a:p>
      </dsp:txBody>
      <dsp:txXfrm>
        <a:off x="2683933" y="3606048"/>
        <a:ext cx="1288563" cy="859041"/>
      </dsp:txXfrm>
    </dsp:sp>
    <dsp:sp modelId="{2C5D9E26-9083-F14E-B062-3D4767669297}">
      <dsp:nvSpPr>
        <dsp:cNvPr id="0" name=""/>
        <dsp:cNvSpPr/>
      </dsp:nvSpPr>
      <dsp:spPr>
        <a:xfrm>
          <a:off x="4101352" y="3606048"/>
          <a:ext cx="2147604" cy="859041"/>
        </a:xfrm>
        <a:prstGeom prst="chevron">
          <a:avLst/>
        </a:prstGeom>
        <a:solidFill>
          <a:schemeClr val="accent1">
            <a:alpha val="90000"/>
            <a:tint val="4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22860" tIns="11430" rIns="0" bIns="11430" numCol="1" spcCol="1270" anchor="b" anchorCtr="0">
          <a:noAutofit/>
        </a:bodyPr>
        <a:lstStyle/>
        <a:p>
          <a:pPr marL="0" lvl="0" indent="0" algn="ctr" defTabSz="800100">
            <a:lnSpc>
              <a:spcPct val="90000"/>
            </a:lnSpc>
            <a:spcBef>
              <a:spcPct val="0"/>
            </a:spcBef>
            <a:spcAft>
              <a:spcPct val="35000"/>
            </a:spcAft>
            <a:buNone/>
          </a:pPr>
          <a:r>
            <a:rPr lang="en-GB" sz="1800" kern="1200"/>
            <a:t>Dahlgren </a:t>
          </a:r>
          <a:r>
            <a:rPr lang="en-GB" sz="1800" kern="1200" dirty="0"/>
            <a:t>gun</a:t>
          </a:r>
        </a:p>
      </dsp:txBody>
      <dsp:txXfrm>
        <a:off x="4530873" y="3606048"/>
        <a:ext cx="1288563" cy="859041"/>
      </dsp:txXfrm>
    </dsp:sp>
    <dsp:sp modelId="{C73BA569-799D-3E44-A15C-CAD4A3F667B2}">
      <dsp:nvSpPr>
        <dsp:cNvPr id="0" name=""/>
        <dsp:cNvSpPr/>
      </dsp:nvSpPr>
      <dsp:spPr>
        <a:xfrm>
          <a:off x="5948292" y="3606048"/>
          <a:ext cx="2147604" cy="859041"/>
        </a:xfrm>
        <a:prstGeom prst="chevron">
          <a:avLst/>
        </a:prstGeom>
        <a:solidFill>
          <a:schemeClr val="accent1">
            <a:alpha val="90000"/>
            <a:tint val="4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22860" tIns="11430" rIns="0" bIns="11430" numCol="1" spcCol="1270" anchor="b" anchorCtr="0">
          <a:noAutofit/>
        </a:bodyPr>
        <a:lstStyle/>
        <a:p>
          <a:pPr marL="0" lvl="0" indent="0" algn="ctr" defTabSz="800100">
            <a:lnSpc>
              <a:spcPct val="90000"/>
            </a:lnSpc>
            <a:spcBef>
              <a:spcPct val="0"/>
            </a:spcBef>
            <a:spcAft>
              <a:spcPct val="35000"/>
            </a:spcAft>
            <a:buNone/>
          </a:pPr>
          <a:r>
            <a:rPr lang="en-GB" sz="1800" kern="1200" dirty="0"/>
            <a:t>5in</a:t>
          </a:r>
        </a:p>
      </dsp:txBody>
      <dsp:txXfrm>
        <a:off x="6377813" y="3606048"/>
        <a:ext cx="1288563" cy="859041"/>
      </dsp:txXfrm>
    </dsp:sp>
    <dsp:sp modelId="{86971B79-1E63-964C-B982-B3A1C51D7C20}">
      <dsp:nvSpPr>
        <dsp:cNvPr id="0" name=""/>
        <dsp:cNvSpPr/>
      </dsp:nvSpPr>
      <dsp:spPr>
        <a:xfrm>
          <a:off x="7795231" y="3606048"/>
          <a:ext cx="2147604" cy="859041"/>
        </a:xfrm>
        <a:prstGeom prst="chevron">
          <a:avLst/>
        </a:prstGeom>
        <a:solidFill>
          <a:schemeClr val="accent1">
            <a:alpha val="90000"/>
            <a:tint val="4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22860" tIns="11430" rIns="0" bIns="11430" numCol="1" spcCol="1270" anchor="b" anchorCtr="0">
          <a:noAutofit/>
        </a:bodyPr>
        <a:lstStyle/>
        <a:p>
          <a:pPr marL="0" lvl="0" indent="0" algn="ctr" defTabSz="800100">
            <a:lnSpc>
              <a:spcPct val="90000"/>
            </a:lnSpc>
            <a:spcBef>
              <a:spcPct val="0"/>
            </a:spcBef>
            <a:spcAft>
              <a:spcPct val="35000"/>
            </a:spcAft>
            <a:buNone/>
          </a:pPr>
          <a:r>
            <a:rPr lang="en-GB" sz="1800" kern="1200" dirty="0"/>
            <a:t>16in </a:t>
          </a:r>
        </a:p>
      </dsp:txBody>
      <dsp:txXfrm>
        <a:off x="8224752" y="3606048"/>
        <a:ext cx="1288563" cy="859041"/>
      </dsp:txXfrm>
    </dsp:sp>
    <dsp:sp modelId="{41A9D9A4-8162-9248-BE62-465F625F98AE}">
      <dsp:nvSpPr>
        <dsp:cNvPr id="0" name=""/>
        <dsp:cNvSpPr/>
      </dsp:nvSpPr>
      <dsp:spPr>
        <a:xfrm>
          <a:off x="9642171" y="3606048"/>
          <a:ext cx="2147604" cy="859041"/>
        </a:xfrm>
        <a:prstGeom prst="chevron">
          <a:avLst/>
        </a:prstGeom>
        <a:solidFill>
          <a:schemeClr val="accent1">
            <a:alpha val="90000"/>
            <a:tint val="4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22860" tIns="11430" rIns="0" bIns="11430" numCol="1" spcCol="1270" anchor="b" anchorCtr="0">
          <a:noAutofit/>
        </a:bodyPr>
        <a:lstStyle/>
        <a:p>
          <a:pPr marL="0" lvl="0" indent="0" algn="ctr" defTabSz="800100">
            <a:lnSpc>
              <a:spcPct val="90000"/>
            </a:lnSpc>
            <a:spcBef>
              <a:spcPct val="0"/>
            </a:spcBef>
            <a:spcAft>
              <a:spcPct val="35000"/>
            </a:spcAft>
            <a:buNone/>
          </a:pPr>
          <a:r>
            <a:rPr lang="en-GB" sz="1800" kern="1200" dirty="0"/>
            <a:t>3in</a:t>
          </a:r>
        </a:p>
      </dsp:txBody>
      <dsp:txXfrm>
        <a:off x="10071692" y="3606048"/>
        <a:ext cx="1288563" cy="859041"/>
      </dsp:txXfrm>
    </dsp:sp>
    <dsp:sp modelId="{A642CAF5-54D3-824F-AA9D-C95BB9ACD98D}">
      <dsp:nvSpPr>
        <dsp:cNvPr id="0" name=""/>
        <dsp:cNvSpPr/>
      </dsp:nvSpPr>
      <dsp:spPr>
        <a:xfrm>
          <a:off x="3308" y="4697963"/>
          <a:ext cx="2587475" cy="1034990"/>
        </a:xfrm>
        <a:prstGeom prst="chevron">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n-GB" sz="2800" kern="1200" dirty="0"/>
            <a:t>Fire control</a:t>
          </a:r>
        </a:p>
      </dsp:txBody>
      <dsp:txXfrm>
        <a:off x="520803" y="4697963"/>
        <a:ext cx="1552485" cy="1034990"/>
      </dsp:txXfrm>
    </dsp:sp>
    <dsp:sp modelId="{3E3F18E7-2E2B-8B41-A137-05B4ED6A88FC}">
      <dsp:nvSpPr>
        <dsp:cNvPr id="0" name=""/>
        <dsp:cNvSpPr/>
      </dsp:nvSpPr>
      <dsp:spPr>
        <a:xfrm>
          <a:off x="2254412" y="4785937"/>
          <a:ext cx="2147604" cy="859041"/>
        </a:xfrm>
        <a:prstGeom prst="chevron">
          <a:avLst/>
        </a:prstGeom>
        <a:solidFill>
          <a:schemeClr val="accent1">
            <a:alpha val="90000"/>
            <a:tint val="4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22860" tIns="11430" rIns="0" bIns="11430" numCol="1" spcCol="1270" anchor="b" anchorCtr="0">
          <a:noAutofit/>
        </a:bodyPr>
        <a:lstStyle/>
        <a:p>
          <a:pPr marL="0" lvl="0" indent="0" algn="ctr" defTabSz="800100">
            <a:lnSpc>
              <a:spcPct val="90000"/>
            </a:lnSpc>
            <a:spcBef>
              <a:spcPct val="0"/>
            </a:spcBef>
            <a:spcAft>
              <a:spcPct val="35000"/>
            </a:spcAft>
            <a:buNone/>
          </a:pPr>
          <a:r>
            <a:rPr lang="en-GB" sz="1800" kern="1200" dirty="0"/>
            <a:t>Rangefinder</a:t>
          </a:r>
        </a:p>
      </dsp:txBody>
      <dsp:txXfrm>
        <a:off x="2683933" y="4785937"/>
        <a:ext cx="1288563" cy="859041"/>
      </dsp:txXfrm>
    </dsp:sp>
    <dsp:sp modelId="{6007BEA8-4817-7D43-A512-0EA4F4963766}">
      <dsp:nvSpPr>
        <dsp:cNvPr id="0" name=""/>
        <dsp:cNvSpPr/>
      </dsp:nvSpPr>
      <dsp:spPr>
        <a:xfrm>
          <a:off x="4101352" y="4785937"/>
          <a:ext cx="2147604" cy="859041"/>
        </a:xfrm>
        <a:prstGeom prst="chevron">
          <a:avLst/>
        </a:prstGeom>
        <a:solidFill>
          <a:schemeClr val="accent1">
            <a:alpha val="90000"/>
            <a:tint val="4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22860" tIns="11430" rIns="0" bIns="11430" numCol="1" spcCol="1270" anchor="b" anchorCtr="0">
          <a:noAutofit/>
        </a:bodyPr>
        <a:lstStyle/>
        <a:p>
          <a:pPr marL="0" lvl="0" indent="0" algn="ctr" defTabSz="800100">
            <a:lnSpc>
              <a:spcPct val="90000"/>
            </a:lnSpc>
            <a:spcBef>
              <a:spcPct val="0"/>
            </a:spcBef>
            <a:spcAft>
              <a:spcPct val="35000"/>
            </a:spcAft>
            <a:buNone/>
          </a:pPr>
          <a:endParaRPr lang="en-GB" sz="1800" kern="1200" dirty="0"/>
        </a:p>
      </dsp:txBody>
      <dsp:txXfrm>
        <a:off x="4530873" y="4785937"/>
        <a:ext cx="1288563" cy="859041"/>
      </dsp:txXfrm>
    </dsp:sp>
    <dsp:sp modelId="{12E4DDB4-B1A0-2B48-A88B-DEEBCE21D12D}">
      <dsp:nvSpPr>
        <dsp:cNvPr id="0" name=""/>
        <dsp:cNvSpPr/>
      </dsp:nvSpPr>
      <dsp:spPr>
        <a:xfrm>
          <a:off x="5948292" y="4785937"/>
          <a:ext cx="2147604" cy="859041"/>
        </a:xfrm>
        <a:prstGeom prst="chevron">
          <a:avLst/>
        </a:prstGeom>
        <a:solidFill>
          <a:schemeClr val="accent1">
            <a:alpha val="90000"/>
            <a:tint val="4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71120" tIns="35560" rIns="0" bIns="35560" numCol="1" spcCol="1270" anchor="ctr" anchorCtr="0">
          <a:noAutofit/>
        </a:bodyPr>
        <a:lstStyle/>
        <a:p>
          <a:pPr marL="0" lvl="0" indent="0" algn="ctr" defTabSz="2489200">
            <a:lnSpc>
              <a:spcPct val="90000"/>
            </a:lnSpc>
            <a:spcBef>
              <a:spcPct val="0"/>
            </a:spcBef>
            <a:spcAft>
              <a:spcPct val="35000"/>
            </a:spcAft>
            <a:buNone/>
          </a:pPr>
          <a:endParaRPr lang="en-GB" sz="5600" kern="1200"/>
        </a:p>
      </dsp:txBody>
      <dsp:txXfrm>
        <a:off x="6377813" y="4785937"/>
        <a:ext cx="1288563" cy="859041"/>
      </dsp:txXfrm>
    </dsp:sp>
    <dsp:sp modelId="{07A13AB1-C327-8547-95A9-9655AC651A7D}">
      <dsp:nvSpPr>
        <dsp:cNvPr id="0" name=""/>
        <dsp:cNvSpPr/>
      </dsp:nvSpPr>
      <dsp:spPr>
        <a:xfrm>
          <a:off x="7795231" y="4785937"/>
          <a:ext cx="2147604" cy="859041"/>
        </a:xfrm>
        <a:prstGeom prst="chevron">
          <a:avLst/>
        </a:prstGeom>
        <a:solidFill>
          <a:schemeClr val="accent1">
            <a:alpha val="90000"/>
            <a:tint val="4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22860" tIns="11430" rIns="0" bIns="11430" numCol="1" spcCol="1270" anchor="b" anchorCtr="0">
          <a:noAutofit/>
        </a:bodyPr>
        <a:lstStyle/>
        <a:p>
          <a:pPr marL="0" lvl="0" indent="0" algn="ctr" defTabSz="800100">
            <a:lnSpc>
              <a:spcPct val="90000"/>
            </a:lnSpc>
            <a:spcBef>
              <a:spcPct val="0"/>
            </a:spcBef>
            <a:spcAft>
              <a:spcPct val="35000"/>
            </a:spcAft>
            <a:buNone/>
          </a:pPr>
          <a:endParaRPr lang="en-GB" sz="1800" kern="1200" dirty="0"/>
        </a:p>
      </dsp:txBody>
      <dsp:txXfrm>
        <a:off x="8224752" y="4785937"/>
        <a:ext cx="1288563" cy="859041"/>
      </dsp:txXfrm>
    </dsp:sp>
    <dsp:sp modelId="{57E3C83A-47FF-E341-8FFA-851F1C00F839}">
      <dsp:nvSpPr>
        <dsp:cNvPr id="0" name=""/>
        <dsp:cNvSpPr/>
      </dsp:nvSpPr>
      <dsp:spPr>
        <a:xfrm>
          <a:off x="9642171" y="4785937"/>
          <a:ext cx="2147604" cy="859041"/>
        </a:xfrm>
        <a:prstGeom prst="chevron">
          <a:avLst/>
        </a:prstGeom>
        <a:solidFill>
          <a:schemeClr val="accent1">
            <a:alpha val="90000"/>
            <a:tint val="4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22860" tIns="11430" rIns="0" bIns="11430" numCol="1" spcCol="1270" anchor="b" anchorCtr="0">
          <a:noAutofit/>
        </a:bodyPr>
        <a:lstStyle/>
        <a:p>
          <a:pPr marL="0" lvl="0" indent="0" algn="ctr" defTabSz="800100">
            <a:lnSpc>
              <a:spcPct val="90000"/>
            </a:lnSpc>
            <a:spcBef>
              <a:spcPct val="0"/>
            </a:spcBef>
            <a:spcAft>
              <a:spcPct val="35000"/>
            </a:spcAft>
            <a:buNone/>
          </a:pPr>
          <a:r>
            <a:rPr lang="en-GB" sz="1800" kern="1200" dirty="0"/>
            <a:t>Phased array</a:t>
          </a:r>
        </a:p>
      </dsp:txBody>
      <dsp:txXfrm>
        <a:off x="10071692" y="4785937"/>
        <a:ext cx="1288563" cy="859041"/>
      </dsp:txXfrm>
    </dsp:sp>
    <dsp:sp modelId="{7F1542A1-4C7F-7E44-8177-C390337EC611}">
      <dsp:nvSpPr>
        <dsp:cNvPr id="0" name=""/>
        <dsp:cNvSpPr/>
      </dsp:nvSpPr>
      <dsp:spPr>
        <a:xfrm>
          <a:off x="11489111" y="4785937"/>
          <a:ext cx="2147604" cy="859041"/>
        </a:xfrm>
        <a:prstGeom prst="chevron">
          <a:avLst/>
        </a:prstGeom>
        <a:solidFill>
          <a:schemeClr val="accent1">
            <a:alpha val="90000"/>
            <a:tint val="4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22860" tIns="11430" rIns="0" bIns="11430" numCol="1" spcCol="1270" anchor="b" anchorCtr="0">
          <a:noAutofit/>
        </a:bodyPr>
        <a:lstStyle/>
        <a:p>
          <a:pPr marL="0" lvl="0" indent="0" algn="ctr" defTabSz="800100">
            <a:lnSpc>
              <a:spcPct val="90000"/>
            </a:lnSpc>
            <a:spcBef>
              <a:spcPct val="0"/>
            </a:spcBef>
            <a:spcAft>
              <a:spcPct val="35000"/>
            </a:spcAft>
            <a:buNone/>
          </a:pPr>
          <a:r>
            <a:rPr lang="en-GB" sz="1800" kern="1200" dirty="0"/>
            <a:t>MFR</a:t>
          </a:r>
        </a:p>
      </dsp:txBody>
      <dsp:txXfrm>
        <a:off x="11918632" y="4785937"/>
        <a:ext cx="1288563" cy="8590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4C098B-6DE7-8644-8F32-315CEF3A3087}">
      <dsp:nvSpPr>
        <dsp:cNvPr id="0" name=""/>
        <dsp:cNvSpPr/>
      </dsp:nvSpPr>
      <dsp:spPr>
        <a:xfrm>
          <a:off x="2600" y="2496299"/>
          <a:ext cx="3053953" cy="1269051"/>
        </a:xfrm>
        <a:prstGeom prst="chevron">
          <a:avLst/>
        </a:prstGeom>
        <a:solidFill>
          <a:schemeClr val="accent1">
            <a:shade val="8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b" anchorCtr="0">
          <a:noAutofit/>
        </a:bodyPr>
        <a:lstStyle/>
        <a:p>
          <a:pPr marL="0" lvl="0" indent="0" algn="ctr" defTabSz="977900">
            <a:lnSpc>
              <a:spcPct val="90000"/>
            </a:lnSpc>
            <a:spcBef>
              <a:spcPct val="0"/>
            </a:spcBef>
            <a:spcAft>
              <a:spcPct val="35000"/>
            </a:spcAft>
            <a:buNone/>
          </a:pPr>
          <a:r>
            <a:rPr lang="en-GB" sz="2200" kern="1200" dirty="0">
              <a:latin typeface="+mj-lt"/>
            </a:rPr>
            <a:t>Broadside</a:t>
          </a:r>
        </a:p>
      </dsp:txBody>
      <dsp:txXfrm>
        <a:off x="637126" y="2496299"/>
        <a:ext cx="1784902" cy="1269051"/>
      </dsp:txXfrm>
    </dsp:sp>
    <dsp:sp modelId="{A738E836-9B5B-1C48-AC22-EE624568F0FD}">
      <dsp:nvSpPr>
        <dsp:cNvPr id="0" name=""/>
        <dsp:cNvSpPr/>
      </dsp:nvSpPr>
      <dsp:spPr>
        <a:xfrm>
          <a:off x="2751157" y="2462907"/>
          <a:ext cx="3167987" cy="1335835"/>
        </a:xfrm>
        <a:prstGeom prst="chevron">
          <a:avLst/>
        </a:prstGeom>
        <a:solidFill>
          <a:schemeClr val="accent1">
            <a:shade val="80000"/>
            <a:hueOff val="116428"/>
            <a:satOff val="-2085"/>
            <a:lumOff val="886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b" anchorCtr="0">
          <a:noAutofit/>
        </a:bodyPr>
        <a:lstStyle/>
        <a:p>
          <a:pPr marL="0" lvl="0" indent="0" algn="ctr" defTabSz="977900">
            <a:lnSpc>
              <a:spcPct val="90000"/>
            </a:lnSpc>
            <a:spcBef>
              <a:spcPct val="0"/>
            </a:spcBef>
            <a:spcAft>
              <a:spcPct val="35000"/>
            </a:spcAft>
            <a:buNone/>
          </a:pPr>
          <a:r>
            <a:rPr lang="en-GB" sz="2200" kern="1200" dirty="0">
              <a:latin typeface="+mj-lt"/>
            </a:rPr>
            <a:t>Central Battery</a:t>
          </a:r>
        </a:p>
      </dsp:txBody>
      <dsp:txXfrm>
        <a:off x="3419075" y="2462907"/>
        <a:ext cx="1832152" cy="1335835"/>
      </dsp:txXfrm>
    </dsp:sp>
    <dsp:sp modelId="{52DEEA3D-B497-E741-859C-AB32BAF9CC50}">
      <dsp:nvSpPr>
        <dsp:cNvPr id="0" name=""/>
        <dsp:cNvSpPr/>
      </dsp:nvSpPr>
      <dsp:spPr>
        <a:xfrm>
          <a:off x="5613750" y="2462907"/>
          <a:ext cx="3458418" cy="1335835"/>
        </a:xfrm>
        <a:prstGeom prst="chevron">
          <a:avLst/>
        </a:prstGeom>
        <a:solidFill>
          <a:schemeClr val="accent1">
            <a:shade val="80000"/>
            <a:hueOff val="232855"/>
            <a:satOff val="-4171"/>
            <a:lumOff val="1772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b" anchorCtr="0">
          <a:noAutofit/>
        </a:bodyPr>
        <a:lstStyle/>
        <a:p>
          <a:pPr marL="0" lvl="0" indent="0" algn="ctr" defTabSz="977900">
            <a:lnSpc>
              <a:spcPct val="90000"/>
            </a:lnSpc>
            <a:spcBef>
              <a:spcPct val="0"/>
            </a:spcBef>
            <a:spcAft>
              <a:spcPct val="35000"/>
            </a:spcAft>
            <a:buNone/>
          </a:pPr>
          <a:r>
            <a:rPr lang="en-GB" sz="2200" kern="1200" dirty="0">
              <a:latin typeface="+mj-lt"/>
            </a:rPr>
            <a:t>Barbette &amp; Turret</a:t>
          </a:r>
        </a:p>
      </dsp:txBody>
      <dsp:txXfrm>
        <a:off x="6281668" y="2462907"/>
        <a:ext cx="2122583" cy="1335835"/>
      </dsp:txXfrm>
    </dsp:sp>
    <dsp:sp modelId="{45F5EBF3-D1C6-A448-B413-4E9304FBD47E}">
      <dsp:nvSpPr>
        <dsp:cNvPr id="0" name=""/>
        <dsp:cNvSpPr/>
      </dsp:nvSpPr>
      <dsp:spPr>
        <a:xfrm>
          <a:off x="8766773" y="2462907"/>
          <a:ext cx="3422626" cy="1335835"/>
        </a:xfrm>
        <a:prstGeom prst="chevron">
          <a:avLst/>
        </a:prstGeom>
        <a:solidFill>
          <a:schemeClr val="accent1">
            <a:shade val="80000"/>
            <a:hueOff val="349283"/>
            <a:satOff val="-6256"/>
            <a:lumOff val="2658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b" anchorCtr="0">
          <a:noAutofit/>
        </a:bodyPr>
        <a:lstStyle/>
        <a:p>
          <a:pPr marL="0" lvl="0" indent="0" algn="ctr" defTabSz="889000">
            <a:lnSpc>
              <a:spcPct val="90000"/>
            </a:lnSpc>
            <a:spcBef>
              <a:spcPct val="0"/>
            </a:spcBef>
            <a:spcAft>
              <a:spcPct val="35000"/>
            </a:spcAft>
            <a:buNone/>
          </a:pPr>
          <a:r>
            <a:rPr lang="en-GB" sz="2000" kern="1200" dirty="0">
              <a:latin typeface="+mj-lt"/>
            </a:rPr>
            <a:t>Modern design</a:t>
          </a:r>
        </a:p>
      </dsp:txBody>
      <dsp:txXfrm>
        <a:off x="9434691" y="2462907"/>
        <a:ext cx="2086791" cy="13358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4C098B-6DE7-8644-8F32-315CEF3A3087}">
      <dsp:nvSpPr>
        <dsp:cNvPr id="0" name=""/>
        <dsp:cNvSpPr/>
      </dsp:nvSpPr>
      <dsp:spPr>
        <a:xfrm>
          <a:off x="3865" y="2624317"/>
          <a:ext cx="2437804" cy="1013015"/>
        </a:xfrm>
        <a:prstGeom prst="chevron">
          <a:avLst/>
        </a:prstGeom>
        <a:solidFill>
          <a:schemeClr val="accent1">
            <a:shade val="8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b" anchorCtr="0">
          <a:noAutofit/>
        </a:bodyPr>
        <a:lstStyle/>
        <a:p>
          <a:pPr marL="0" lvl="0" indent="0" algn="ctr" defTabSz="711200">
            <a:lnSpc>
              <a:spcPct val="90000"/>
            </a:lnSpc>
            <a:spcBef>
              <a:spcPct val="0"/>
            </a:spcBef>
            <a:spcAft>
              <a:spcPct val="35000"/>
            </a:spcAft>
            <a:buNone/>
          </a:pPr>
          <a:r>
            <a:rPr lang="en-GB" sz="1600" kern="1200">
              <a:latin typeface="+mj-lt"/>
            </a:rPr>
            <a:t>Cannon</a:t>
          </a:r>
          <a:endParaRPr lang="en-GB" sz="1600" kern="1200" dirty="0">
            <a:latin typeface="+mj-lt"/>
          </a:endParaRPr>
        </a:p>
      </dsp:txBody>
      <dsp:txXfrm>
        <a:off x="510373" y="2624317"/>
        <a:ext cx="1424789" cy="1013015"/>
      </dsp:txXfrm>
    </dsp:sp>
    <dsp:sp modelId="{A738E836-9B5B-1C48-AC22-EE624568F0FD}">
      <dsp:nvSpPr>
        <dsp:cNvPr id="0" name=""/>
        <dsp:cNvSpPr/>
      </dsp:nvSpPr>
      <dsp:spPr>
        <a:xfrm>
          <a:off x="2197889" y="2597662"/>
          <a:ext cx="2528832" cy="1066325"/>
        </a:xfrm>
        <a:prstGeom prst="chevron">
          <a:avLst/>
        </a:prstGeom>
        <a:solidFill>
          <a:schemeClr val="accent1">
            <a:shade val="80000"/>
            <a:hueOff val="87321"/>
            <a:satOff val="-1564"/>
            <a:lumOff val="664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b" anchorCtr="0">
          <a:noAutofit/>
        </a:bodyPr>
        <a:lstStyle/>
        <a:p>
          <a:pPr marL="0" lvl="0" indent="0" algn="ctr" defTabSz="711200">
            <a:lnSpc>
              <a:spcPct val="90000"/>
            </a:lnSpc>
            <a:spcBef>
              <a:spcPct val="0"/>
            </a:spcBef>
            <a:spcAft>
              <a:spcPct val="35000"/>
            </a:spcAft>
            <a:buNone/>
          </a:pPr>
          <a:r>
            <a:rPr lang="en-GB" sz="1600" kern="1200" dirty="0">
              <a:latin typeface="+mj-lt"/>
            </a:rPr>
            <a:t>Dahlgren gun</a:t>
          </a:r>
        </a:p>
      </dsp:txBody>
      <dsp:txXfrm>
        <a:off x="2731052" y="2597662"/>
        <a:ext cx="1462507" cy="1066325"/>
      </dsp:txXfrm>
    </dsp:sp>
    <dsp:sp modelId="{52DEEA3D-B497-E741-859C-AB32BAF9CC50}">
      <dsp:nvSpPr>
        <dsp:cNvPr id="0" name=""/>
        <dsp:cNvSpPr/>
      </dsp:nvSpPr>
      <dsp:spPr>
        <a:xfrm>
          <a:off x="4482941" y="2597662"/>
          <a:ext cx="2760667" cy="1066325"/>
        </a:xfrm>
        <a:prstGeom prst="chevron">
          <a:avLst/>
        </a:prstGeom>
        <a:solidFill>
          <a:schemeClr val="accent1">
            <a:shade val="80000"/>
            <a:hueOff val="174641"/>
            <a:satOff val="-3128"/>
            <a:lumOff val="1329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b" anchorCtr="0">
          <a:noAutofit/>
        </a:bodyPr>
        <a:lstStyle/>
        <a:p>
          <a:pPr marL="0" lvl="0" indent="0" algn="ctr" defTabSz="711200">
            <a:lnSpc>
              <a:spcPct val="90000"/>
            </a:lnSpc>
            <a:spcBef>
              <a:spcPct val="0"/>
            </a:spcBef>
            <a:spcAft>
              <a:spcPct val="35000"/>
            </a:spcAft>
            <a:buNone/>
          </a:pPr>
          <a:r>
            <a:rPr lang="en-GB" sz="1600" kern="1200" dirty="0">
              <a:latin typeface="+mj-lt"/>
            </a:rPr>
            <a:t>5in</a:t>
          </a:r>
        </a:p>
      </dsp:txBody>
      <dsp:txXfrm>
        <a:off x="5016104" y="2597662"/>
        <a:ext cx="1694342" cy="1066325"/>
      </dsp:txXfrm>
    </dsp:sp>
    <dsp:sp modelId="{45F5EBF3-D1C6-A448-B413-4E9304FBD47E}">
      <dsp:nvSpPr>
        <dsp:cNvPr id="0" name=""/>
        <dsp:cNvSpPr/>
      </dsp:nvSpPr>
      <dsp:spPr>
        <a:xfrm>
          <a:off x="6999828" y="2597662"/>
          <a:ext cx="2732096" cy="1066325"/>
        </a:xfrm>
        <a:prstGeom prst="chevron">
          <a:avLst/>
        </a:prstGeom>
        <a:solidFill>
          <a:schemeClr val="accent1">
            <a:shade val="80000"/>
            <a:hueOff val="261962"/>
            <a:satOff val="-4692"/>
            <a:lumOff val="19939"/>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b" anchorCtr="0">
          <a:noAutofit/>
        </a:bodyPr>
        <a:lstStyle/>
        <a:p>
          <a:pPr marL="0" lvl="0" indent="0" algn="ctr" defTabSz="711200">
            <a:lnSpc>
              <a:spcPct val="90000"/>
            </a:lnSpc>
            <a:spcBef>
              <a:spcPct val="0"/>
            </a:spcBef>
            <a:spcAft>
              <a:spcPct val="35000"/>
            </a:spcAft>
            <a:buNone/>
          </a:pPr>
          <a:r>
            <a:rPr lang="en-GB" sz="1600" kern="1200" dirty="0">
              <a:latin typeface="+mj-lt"/>
            </a:rPr>
            <a:t>16in</a:t>
          </a:r>
        </a:p>
      </dsp:txBody>
      <dsp:txXfrm>
        <a:off x="7532991" y="2597662"/>
        <a:ext cx="1665771" cy="1066325"/>
      </dsp:txXfrm>
    </dsp:sp>
    <dsp:sp modelId="{4254A459-5369-DB4C-8C78-7D40F5FC8E05}">
      <dsp:nvSpPr>
        <dsp:cNvPr id="0" name=""/>
        <dsp:cNvSpPr/>
      </dsp:nvSpPr>
      <dsp:spPr>
        <a:xfrm>
          <a:off x="9488144" y="2643264"/>
          <a:ext cx="2699990" cy="975121"/>
        </a:xfrm>
        <a:prstGeom prst="chevron">
          <a:avLst/>
        </a:prstGeom>
        <a:solidFill>
          <a:schemeClr val="accent1">
            <a:shade val="80000"/>
            <a:hueOff val="349283"/>
            <a:satOff val="-6256"/>
            <a:lumOff val="2658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b" anchorCtr="0">
          <a:noAutofit/>
        </a:bodyPr>
        <a:lstStyle/>
        <a:p>
          <a:pPr marL="0" lvl="0" indent="0" algn="ctr" defTabSz="711200">
            <a:lnSpc>
              <a:spcPct val="90000"/>
            </a:lnSpc>
            <a:spcBef>
              <a:spcPct val="0"/>
            </a:spcBef>
            <a:spcAft>
              <a:spcPct val="35000"/>
            </a:spcAft>
            <a:buNone/>
          </a:pPr>
          <a:r>
            <a:rPr lang="en-GB" sz="1600" kern="1200" dirty="0">
              <a:latin typeface="+mj-lt"/>
            </a:rPr>
            <a:t>Modern design</a:t>
          </a:r>
        </a:p>
      </dsp:txBody>
      <dsp:txXfrm>
        <a:off x="9975705" y="2643264"/>
        <a:ext cx="1724869" cy="97512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616E46-28C8-4C41-9ED1-1308F993C520}" type="datetimeFigureOut">
              <a:rPr lang="en-GR" smtClean="0"/>
              <a:t>13/3/24</a:t>
            </a:fld>
            <a:endParaRPr lang="en-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BBAF5C-03DE-1E48-B0C7-610B9B32F2A7}" type="slidenum">
              <a:rPr lang="en-GR" smtClean="0"/>
              <a:t>‹#›</a:t>
            </a:fld>
            <a:endParaRPr lang="en-GR"/>
          </a:p>
        </p:txBody>
      </p:sp>
    </p:spTree>
    <p:extLst>
      <p:ext uri="{BB962C8B-B14F-4D97-AF65-F5344CB8AC3E}">
        <p14:creationId xmlns:p14="http://schemas.microsoft.com/office/powerpoint/2010/main" val="2295484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9BBBAF5C-03DE-1E48-B0C7-610B9B32F2A7}" type="slidenum">
              <a:rPr lang="en-GR" smtClean="0"/>
              <a:t>2</a:t>
            </a:fld>
            <a:endParaRPr lang="en-GR"/>
          </a:p>
        </p:txBody>
      </p:sp>
    </p:spTree>
    <p:extLst>
      <p:ext uri="{BB962C8B-B14F-4D97-AF65-F5344CB8AC3E}">
        <p14:creationId xmlns:p14="http://schemas.microsoft.com/office/powerpoint/2010/main" val="962989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9BBBAF5C-03DE-1E48-B0C7-610B9B32F2A7}" type="slidenum">
              <a:rPr lang="en-GR" smtClean="0"/>
              <a:t>3</a:t>
            </a:fld>
            <a:endParaRPr lang="en-GR"/>
          </a:p>
        </p:txBody>
      </p:sp>
    </p:spTree>
    <p:extLst>
      <p:ext uri="{BB962C8B-B14F-4D97-AF65-F5344CB8AC3E}">
        <p14:creationId xmlns:p14="http://schemas.microsoft.com/office/powerpoint/2010/main" val="1899475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9BBBAF5C-03DE-1E48-B0C7-610B9B32F2A7}" type="slidenum">
              <a:rPr lang="en-GR" smtClean="0"/>
              <a:t>14</a:t>
            </a:fld>
            <a:endParaRPr lang="en-GR"/>
          </a:p>
        </p:txBody>
      </p:sp>
    </p:spTree>
    <p:extLst>
      <p:ext uri="{BB962C8B-B14F-4D97-AF65-F5344CB8AC3E}">
        <p14:creationId xmlns:p14="http://schemas.microsoft.com/office/powerpoint/2010/main" val="3223370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solidFill>
                  <a:schemeClr val="bg1"/>
                </a:solidFill>
                <a:effectLst/>
              </a:rPr>
              <a:t>Γραφική απεικόνιση πολεμικών πλοίων πέριξ το 1880, ενδεικτική του πειραματισμού σχετικά με την τοποθέτηση του οπλισμού </a:t>
            </a:r>
            <a:endParaRPr lang="en-GR" dirty="0">
              <a:solidFill>
                <a:schemeClr val="bg1"/>
              </a:solidFill>
            </a:endParaRPr>
          </a:p>
        </p:txBody>
      </p:sp>
      <p:sp>
        <p:nvSpPr>
          <p:cNvPr id="4" name="Slide Number Placeholder 3"/>
          <p:cNvSpPr>
            <a:spLocks noGrp="1"/>
          </p:cNvSpPr>
          <p:nvPr>
            <p:ph type="sldNum" sz="quarter" idx="5"/>
          </p:nvPr>
        </p:nvSpPr>
        <p:spPr/>
        <p:txBody>
          <a:bodyPr/>
          <a:lstStyle/>
          <a:p>
            <a:fld id="{16EF35D7-BC1E-9F48-951D-49C2430388F8}" type="slidenum">
              <a:rPr lang="en-US" smtClean="0"/>
              <a:t>29</a:t>
            </a:fld>
            <a:endParaRPr lang="en-US"/>
          </a:p>
        </p:txBody>
      </p:sp>
    </p:spTree>
    <p:extLst>
      <p:ext uri="{BB962C8B-B14F-4D97-AF65-F5344CB8AC3E}">
        <p14:creationId xmlns:p14="http://schemas.microsoft.com/office/powerpoint/2010/main" val="1708183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9BBBAF5C-03DE-1E48-B0C7-610B9B32F2A7}" type="slidenum">
              <a:rPr lang="en-GR" smtClean="0"/>
              <a:t>32</a:t>
            </a:fld>
            <a:endParaRPr lang="en-GR"/>
          </a:p>
        </p:txBody>
      </p:sp>
    </p:spTree>
    <p:extLst>
      <p:ext uri="{BB962C8B-B14F-4D97-AF65-F5344CB8AC3E}">
        <p14:creationId xmlns:p14="http://schemas.microsoft.com/office/powerpoint/2010/main" val="1910225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F29B5-B2A8-E44D-E801-506B38D37CF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R"/>
          </a:p>
        </p:txBody>
      </p:sp>
      <p:sp>
        <p:nvSpPr>
          <p:cNvPr id="3" name="Subtitle 2">
            <a:extLst>
              <a:ext uri="{FF2B5EF4-FFF2-40B4-BE49-F238E27FC236}">
                <a16:creationId xmlns:a16="http://schemas.microsoft.com/office/drawing/2014/main" id="{C1F8A02F-50B0-C83D-2D56-B42F89E087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R"/>
          </a:p>
        </p:txBody>
      </p:sp>
      <p:sp>
        <p:nvSpPr>
          <p:cNvPr id="4" name="Date Placeholder 3">
            <a:extLst>
              <a:ext uri="{FF2B5EF4-FFF2-40B4-BE49-F238E27FC236}">
                <a16:creationId xmlns:a16="http://schemas.microsoft.com/office/drawing/2014/main" id="{E013A48D-4442-32D5-20D2-6A9E6FB95F62}"/>
              </a:ext>
            </a:extLst>
          </p:cNvPr>
          <p:cNvSpPr>
            <a:spLocks noGrp="1"/>
          </p:cNvSpPr>
          <p:nvPr>
            <p:ph type="dt" sz="half" idx="10"/>
          </p:nvPr>
        </p:nvSpPr>
        <p:spPr/>
        <p:txBody>
          <a:bodyPr/>
          <a:lstStyle/>
          <a:p>
            <a:fld id="{B489735F-3730-D14D-8CA2-6063CBC4410B}" type="datetimeFigureOut">
              <a:rPr lang="en-GR" smtClean="0"/>
              <a:t>13/3/24</a:t>
            </a:fld>
            <a:endParaRPr lang="en-GR"/>
          </a:p>
        </p:txBody>
      </p:sp>
      <p:sp>
        <p:nvSpPr>
          <p:cNvPr id="5" name="Footer Placeholder 4">
            <a:extLst>
              <a:ext uri="{FF2B5EF4-FFF2-40B4-BE49-F238E27FC236}">
                <a16:creationId xmlns:a16="http://schemas.microsoft.com/office/drawing/2014/main" id="{AE291353-F3A2-E7F1-7C10-BEFDD20985F3}"/>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645CE787-71D8-F3CC-C48A-4F347B7F1EE1}"/>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3220722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115DC-7B0A-2D52-8AE0-EB5194167BC1}"/>
              </a:ext>
            </a:extLst>
          </p:cNvPr>
          <p:cNvSpPr>
            <a:spLocks noGrp="1"/>
          </p:cNvSpPr>
          <p:nvPr>
            <p:ph type="title"/>
          </p:nvPr>
        </p:nvSpPr>
        <p:spPr/>
        <p:txBody>
          <a:bodyPr/>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3EE0A503-359D-7D91-A78D-7A7F574BF1B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D4295461-EC79-0CF9-7B67-774F80797A83}"/>
              </a:ext>
            </a:extLst>
          </p:cNvPr>
          <p:cNvSpPr>
            <a:spLocks noGrp="1"/>
          </p:cNvSpPr>
          <p:nvPr>
            <p:ph type="dt" sz="half" idx="10"/>
          </p:nvPr>
        </p:nvSpPr>
        <p:spPr/>
        <p:txBody>
          <a:bodyPr/>
          <a:lstStyle/>
          <a:p>
            <a:fld id="{B489735F-3730-D14D-8CA2-6063CBC4410B}" type="datetimeFigureOut">
              <a:rPr lang="en-GR" smtClean="0"/>
              <a:t>13/3/24</a:t>
            </a:fld>
            <a:endParaRPr lang="en-GR"/>
          </a:p>
        </p:txBody>
      </p:sp>
      <p:sp>
        <p:nvSpPr>
          <p:cNvPr id="5" name="Footer Placeholder 4">
            <a:extLst>
              <a:ext uri="{FF2B5EF4-FFF2-40B4-BE49-F238E27FC236}">
                <a16:creationId xmlns:a16="http://schemas.microsoft.com/office/drawing/2014/main" id="{2406B302-B6C8-A415-D4C2-6C9E86DB50A8}"/>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19B40324-16DF-F717-0DBB-75762B290968}"/>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4116258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13B718-A0A4-C849-57D9-5E8FA371C4D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FC0E76FB-4582-5512-CACF-0AFAC5B6AEF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5861B3B9-2332-11E2-9EB0-0AD82D1DA5A1}"/>
              </a:ext>
            </a:extLst>
          </p:cNvPr>
          <p:cNvSpPr>
            <a:spLocks noGrp="1"/>
          </p:cNvSpPr>
          <p:nvPr>
            <p:ph type="dt" sz="half" idx="10"/>
          </p:nvPr>
        </p:nvSpPr>
        <p:spPr/>
        <p:txBody>
          <a:bodyPr/>
          <a:lstStyle/>
          <a:p>
            <a:fld id="{B489735F-3730-D14D-8CA2-6063CBC4410B}" type="datetimeFigureOut">
              <a:rPr lang="en-GR" smtClean="0"/>
              <a:t>13/3/24</a:t>
            </a:fld>
            <a:endParaRPr lang="en-GR"/>
          </a:p>
        </p:txBody>
      </p:sp>
      <p:sp>
        <p:nvSpPr>
          <p:cNvPr id="5" name="Footer Placeholder 4">
            <a:extLst>
              <a:ext uri="{FF2B5EF4-FFF2-40B4-BE49-F238E27FC236}">
                <a16:creationId xmlns:a16="http://schemas.microsoft.com/office/drawing/2014/main" id="{2374F77B-6961-3973-451E-E7690BED790B}"/>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0E663587-52EF-F408-BB68-4B4C103FF1FC}"/>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1745651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EF2D-B06E-082F-DDE0-FF8D6B8997F6}"/>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7FB5615C-C3D4-DA96-6A46-C3D702FBC26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9B6FA7E8-9051-3AE2-8CAE-A269651231C4}"/>
              </a:ext>
            </a:extLst>
          </p:cNvPr>
          <p:cNvSpPr>
            <a:spLocks noGrp="1"/>
          </p:cNvSpPr>
          <p:nvPr>
            <p:ph type="dt" sz="half" idx="10"/>
          </p:nvPr>
        </p:nvSpPr>
        <p:spPr/>
        <p:txBody>
          <a:bodyPr/>
          <a:lstStyle/>
          <a:p>
            <a:fld id="{B489735F-3730-D14D-8CA2-6063CBC4410B}" type="datetimeFigureOut">
              <a:rPr lang="en-GR" smtClean="0"/>
              <a:t>13/3/24</a:t>
            </a:fld>
            <a:endParaRPr lang="en-GR"/>
          </a:p>
        </p:txBody>
      </p:sp>
      <p:sp>
        <p:nvSpPr>
          <p:cNvPr id="5" name="Footer Placeholder 4">
            <a:extLst>
              <a:ext uri="{FF2B5EF4-FFF2-40B4-BE49-F238E27FC236}">
                <a16:creationId xmlns:a16="http://schemas.microsoft.com/office/drawing/2014/main" id="{F88EC0E6-58BD-82B9-B6B9-A1B93EE0408F}"/>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65850AD5-A22E-06EF-40CC-87A9D774ADE3}"/>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1177460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F684D-DBA7-4A5D-F9F0-76EAE96412E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R"/>
          </a:p>
        </p:txBody>
      </p:sp>
      <p:sp>
        <p:nvSpPr>
          <p:cNvPr id="3" name="Text Placeholder 2">
            <a:extLst>
              <a:ext uri="{FF2B5EF4-FFF2-40B4-BE49-F238E27FC236}">
                <a16:creationId xmlns:a16="http://schemas.microsoft.com/office/drawing/2014/main" id="{D88BD7A9-DF15-B7AE-C1E7-A0D3C5B636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DED003D-36BF-4BCD-F967-E6F9556EAC7A}"/>
              </a:ext>
            </a:extLst>
          </p:cNvPr>
          <p:cNvSpPr>
            <a:spLocks noGrp="1"/>
          </p:cNvSpPr>
          <p:nvPr>
            <p:ph type="dt" sz="half" idx="10"/>
          </p:nvPr>
        </p:nvSpPr>
        <p:spPr/>
        <p:txBody>
          <a:bodyPr/>
          <a:lstStyle/>
          <a:p>
            <a:fld id="{B489735F-3730-D14D-8CA2-6063CBC4410B}" type="datetimeFigureOut">
              <a:rPr lang="en-GR" smtClean="0"/>
              <a:t>13/3/24</a:t>
            </a:fld>
            <a:endParaRPr lang="en-GR"/>
          </a:p>
        </p:txBody>
      </p:sp>
      <p:sp>
        <p:nvSpPr>
          <p:cNvPr id="5" name="Footer Placeholder 4">
            <a:extLst>
              <a:ext uri="{FF2B5EF4-FFF2-40B4-BE49-F238E27FC236}">
                <a16:creationId xmlns:a16="http://schemas.microsoft.com/office/drawing/2014/main" id="{0E669398-2A4B-E598-B8E3-A87DE56A5AEA}"/>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2007EF4B-3EED-BF3D-2D35-88952241B3B4}"/>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3179889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44981-CB92-35F3-A2E0-60D1FCEC2F32}"/>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E7E4D781-8CCE-B344-C870-E72DBA40FB9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Content Placeholder 3">
            <a:extLst>
              <a:ext uri="{FF2B5EF4-FFF2-40B4-BE49-F238E27FC236}">
                <a16:creationId xmlns:a16="http://schemas.microsoft.com/office/drawing/2014/main" id="{25B38D27-2156-76EF-3187-4D6DF4D7FC6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Date Placeholder 4">
            <a:extLst>
              <a:ext uri="{FF2B5EF4-FFF2-40B4-BE49-F238E27FC236}">
                <a16:creationId xmlns:a16="http://schemas.microsoft.com/office/drawing/2014/main" id="{C9ECFF95-0CD6-8343-6AD2-DAA5A3D8188D}"/>
              </a:ext>
            </a:extLst>
          </p:cNvPr>
          <p:cNvSpPr>
            <a:spLocks noGrp="1"/>
          </p:cNvSpPr>
          <p:nvPr>
            <p:ph type="dt" sz="half" idx="10"/>
          </p:nvPr>
        </p:nvSpPr>
        <p:spPr/>
        <p:txBody>
          <a:bodyPr/>
          <a:lstStyle/>
          <a:p>
            <a:fld id="{B489735F-3730-D14D-8CA2-6063CBC4410B}" type="datetimeFigureOut">
              <a:rPr lang="en-GR" smtClean="0"/>
              <a:t>13/3/24</a:t>
            </a:fld>
            <a:endParaRPr lang="en-GR"/>
          </a:p>
        </p:txBody>
      </p:sp>
      <p:sp>
        <p:nvSpPr>
          <p:cNvPr id="6" name="Footer Placeholder 5">
            <a:extLst>
              <a:ext uri="{FF2B5EF4-FFF2-40B4-BE49-F238E27FC236}">
                <a16:creationId xmlns:a16="http://schemas.microsoft.com/office/drawing/2014/main" id="{54B6AE6D-D1E1-2BAE-459B-D23FFDBA75B2}"/>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621FE7FA-3F01-B3B4-2FB7-ED85E4112F96}"/>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3457722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EE358-EEB7-1D67-C5BE-09659B8355D8}"/>
              </a:ext>
            </a:extLst>
          </p:cNvPr>
          <p:cNvSpPr>
            <a:spLocks noGrp="1"/>
          </p:cNvSpPr>
          <p:nvPr>
            <p:ph type="title"/>
          </p:nvPr>
        </p:nvSpPr>
        <p:spPr>
          <a:xfrm>
            <a:off x="839788" y="365125"/>
            <a:ext cx="10515600" cy="1325563"/>
          </a:xfrm>
        </p:spPr>
        <p:txBody>
          <a:bodyPr/>
          <a:lstStyle/>
          <a:p>
            <a:r>
              <a:rPr lang="en-GB"/>
              <a:t>Click to edit Master title style</a:t>
            </a:r>
            <a:endParaRPr lang="en-GR"/>
          </a:p>
        </p:txBody>
      </p:sp>
      <p:sp>
        <p:nvSpPr>
          <p:cNvPr id="3" name="Text Placeholder 2">
            <a:extLst>
              <a:ext uri="{FF2B5EF4-FFF2-40B4-BE49-F238E27FC236}">
                <a16:creationId xmlns:a16="http://schemas.microsoft.com/office/drawing/2014/main" id="{AD87CC98-7F91-ED8C-6633-086C85D8AF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B4E8EB0-8EF5-29D6-D6E3-AB3BF02062D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Text Placeholder 4">
            <a:extLst>
              <a:ext uri="{FF2B5EF4-FFF2-40B4-BE49-F238E27FC236}">
                <a16:creationId xmlns:a16="http://schemas.microsoft.com/office/drawing/2014/main" id="{FA50B667-4C7A-9274-6DB9-077DC02725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3A4C043-F96A-0E9B-CCAF-1D634029DFE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7" name="Date Placeholder 6">
            <a:extLst>
              <a:ext uri="{FF2B5EF4-FFF2-40B4-BE49-F238E27FC236}">
                <a16:creationId xmlns:a16="http://schemas.microsoft.com/office/drawing/2014/main" id="{98A45ADA-DC11-2083-DA3C-B53BD881DA52}"/>
              </a:ext>
            </a:extLst>
          </p:cNvPr>
          <p:cNvSpPr>
            <a:spLocks noGrp="1"/>
          </p:cNvSpPr>
          <p:nvPr>
            <p:ph type="dt" sz="half" idx="10"/>
          </p:nvPr>
        </p:nvSpPr>
        <p:spPr/>
        <p:txBody>
          <a:bodyPr/>
          <a:lstStyle/>
          <a:p>
            <a:fld id="{B489735F-3730-D14D-8CA2-6063CBC4410B}" type="datetimeFigureOut">
              <a:rPr lang="en-GR" smtClean="0"/>
              <a:t>13/3/24</a:t>
            </a:fld>
            <a:endParaRPr lang="en-GR"/>
          </a:p>
        </p:txBody>
      </p:sp>
      <p:sp>
        <p:nvSpPr>
          <p:cNvPr id="8" name="Footer Placeholder 7">
            <a:extLst>
              <a:ext uri="{FF2B5EF4-FFF2-40B4-BE49-F238E27FC236}">
                <a16:creationId xmlns:a16="http://schemas.microsoft.com/office/drawing/2014/main" id="{E0C1E0A3-424C-EC93-0036-F2E737FC2B0D}"/>
              </a:ext>
            </a:extLst>
          </p:cNvPr>
          <p:cNvSpPr>
            <a:spLocks noGrp="1"/>
          </p:cNvSpPr>
          <p:nvPr>
            <p:ph type="ftr" sz="quarter" idx="11"/>
          </p:nvPr>
        </p:nvSpPr>
        <p:spPr/>
        <p:txBody>
          <a:bodyPr/>
          <a:lstStyle/>
          <a:p>
            <a:endParaRPr lang="en-GR"/>
          </a:p>
        </p:txBody>
      </p:sp>
      <p:sp>
        <p:nvSpPr>
          <p:cNvPr id="9" name="Slide Number Placeholder 8">
            <a:extLst>
              <a:ext uri="{FF2B5EF4-FFF2-40B4-BE49-F238E27FC236}">
                <a16:creationId xmlns:a16="http://schemas.microsoft.com/office/drawing/2014/main" id="{EE6F4114-D0D2-EF50-6B3B-39E13A02CFEE}"/>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726852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B89CE-BCE4-B943-1C90-CB77715B2410}"/>
              </a:ext>
            </a:extLst>
          </p:cNvPr>
          <p:cNvSpPr>
            <a:spLocks noGrp="1"/>
          </p:cNvSpPr>
          <p:nvPr>
            <p:ph type="title"/>
          </p:nvPr>
        </p:nvSpPr>
        <p:spPr/>
        <p:txBody>
          <a:bodyPr/>
          <a:lstStyle/>
          <a:p>
            <a:r>
              <a:rPr lang="en-GB"/>
              <a:t>Click to edit Master title style</a:t>
            </a:r>
            <a:endParaRPr lang="en-GR"/>
          </a:p>
        </p:txBody>
      </p:sp>
      <p:sp>
        <p:nvSpPr>
          <p:cNvPr id="3" name="Date Placeholder 2">
            <a:extLst>
              <a:ext uri="{FF2B5EF4-FFF2-40B4-BE49-F238E27FC236}">
                <a16:creationId xmlns:a16="http://schemas.microsoft.com/office/drawing/2014/main" id="{33904288-0EE5-D488-CA9F-7C00FFA1BAA7}"/>
              </a:ext>
            </a:extLst>
          </p:cNvPr>
          <p:cNvSpPr>
            <a:spLocks noGrp="1"/>
          </p:cNvSpPr>
          <p:nvPr>
            <p:ph type="dt" sz="half" idx="10"/>
          </p:nvPr>
        </p:nvSpPr>
        <p:spPr/>
        <p:txBody>
          <a:bodyPr/>
          <a:lstStyle/>
          <a:p>
            <a:fld id="{B489735F-3730-D14D-8CA2-6063CBC4410B}" type="datetimeFigureOut">
              <a:rPr lang="en-GR" smtClean="0"/>
              <a:t>13/3/24</a:t>
            </a:fld>
            <a:endParaRPr lang="en-GR"/>
          </a:p>
        </p:txBody>
      </p:sp>
      <p:sp>
        <p:nvSpPr>
          <p:cNvPr id="4" name="Footer Placeholder 3">
            <a:extLst>
              <a:ext uri="{FF2B5EF4-FFF2-40B4-BE49-F238E27FC236}">
                <a16:creationId xmlns:a16="http://schemas.microsoft.com/office/drawing/2014/main" id="{5210FBE4-FEA9-5685-DCDA-82C8413D9DD9}"/>
              </a:ext>
            </a:extLst>
          </p:cNvPr>
          <p:cNvSpPr>
            <a:spLocks noGrp="1"/>
          </p:cNvSpPr>
          <p:nvPr>
            <p:ph type="ftr" sz="quarter" idx="11"/>
          </p:nvPr>
        </p:nvSpPr>
        <p:spPr/>
        <p:txBody>
          <a:bodyPr/>
          <a:lstStyle/>
          <a:p>
            <a:endParaRPr lang="en-GR"/>
          </a:p>
        </p:txBody>
      </p:sp>
      <p:sp>
        <p:nvSpPr>
          <p:cNvPr id="5" name="Slide Number Placeholder 4">
            <a:extLst>
              <a:ext uri="{FF2B5EF4-FFF2-40B4-BE49-F238E27FC236}">
                <a16:creationId xmlns:a16="http://schemas.microsoft.com/office/drawing/2014/main" id="{AD9CD95E-8FB3-291C-224F-B9C56E40DBDE}"/>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1356572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B3DBD3-C9F8-8192-FC64-EDCE3B2F831C}"/>
              </a:ext>
            </a:extLst>
          </p:cNvPr>
          <p:cNvSpPr>
            <a:spLocks noGrp="1"/>
          </p:cNvSpPr>
          <p:nvPr>
            <p:ph type="dt" sz="half" idx="10"/>
          </p:nvPr>
        </p:nvSpPr>
        <p:spPr/>
        <p:txBody>
          <a:bodyPr/>
          <a:lstStyle/>
          <a:p>
            <a:fld id="{B489735F-3730-D14D-8CA2-6063CBC4410B}" type="datetimeFigureOut">
              <a:rPr lang="en-GR" smtClean="0"/>
              <a:t>13/3/24</a:t>
            </a:fld>
            <a:endParaRPr lang="en-GR"/>
          </a:p>
        </p:txBody>
      </p:sp>
      <p:sp>
        <p:nvSpPr>
          <p:cNvPr id="3" name="Footer Placeholder 2">
            <a:extLst>
              <a:ext uri="{FF2B5EF4-FFF2-40B4-BE49-F238E27FC236}">
                <a16:creationId xmlns:a16="http://schemas.microsoft.com/office/drawing/2014/main" id="{4C239F3F-2E2B-48D8-CA0B-7050D40EF54E}"/>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986E0ECA-0F69-12DE-95FF-435BF27BF7AE}"/>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1289412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CF83F-B5DE-88C9-DBF5-D4B99CAF9C3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R"/>
          </a:p>
        </p:txBody>
      </p:sp>
      <p:sp>
        <p:nvSpPr>
          <p:cNvPr id="3" name="Content Placeholder 2">
            <a:extLst>
              <a:ext uri="{FF2B5EF4-FFF2-40B4-BE49-F238E27FC236}">
                <a16:creationId xmlns:a16="http://schemas.microsoft.com/office/drawing/2014/main" id="{6446C013-9797-746A-029A-422AC9A971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Text Placeholder 3">
            <a:extLst>
              <a:ext uri="{FF2B5EF4-FFF2-40B4-BE49-F238E27FC236}">
                <a16:creationId xmlns:a16="http://schemas.microsoft.com/office/drawing/2014/main" id="{F0EC3AC4-D18E-F442-4575-71EF5E9A18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1BCB09D-FF42-F3D4-468F-774CD1CE9FC6}"/>
              </a:ext>
            </a:extLst>
          </p:cNvPr>
          <p:cNvSpPr>
            <a:spLocks noGrp="1"/>
          </p:cNvSpPr>
          <p:nvPr>
            <p:ph type="dt" sz="half" idx="10"/>
          </p:nvPr>
        </p:nvSpPr>
        <p:spPr/>
        <p:txBody>
          <a:bodyPr/>
          <a:lstStyle/>
          <a:p>
            <a:fld id="{B489735F-3730-D14D-8CA2-6063CBC4410B}" type="datetimeFigureOut">
              <a:rPr lang="en-GR" smtClean="0"/>
              <a:t>13/3/24</a:t>
            </a:fld>
            <a:endParaRPr lang="en-GR"/>
          </a:p>
        </p:txBody>
      </p:sp>
      <p:sp>
        <p:nvSpPr>
          <p:cNvPr id="6" name="Footer Placeholder 5">
            <a:extLst>
              <a:ext uri="{FF2B5EF4-FFF2-40B4-BE49-F238E27FC236}">
                <a16:creationId xmlns:a16="http://schemas.microsoft.com/office/drawing/2014/main" id="{DD515BB1-B1FB-6E13-F050-10C0D4773A0A}"/>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C46A9D88-215E-ABC6-7944-46521119D9AE}"/>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2221484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2D473-3EC3-2080-A060-72459A2E922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R"/>
          </a:p>
        </p:txBody>
      </p:sp>
      <p:sp>
        <p:nvSpPr>
          <p:cNvPr id="3" name="Picture Placeholder 2">
            <a:extLst>
              <a:ext uri="{FF2B5EF4-FFF2-40B4-BE49-F238E27FC236}">
                <a16:creationId xmlns:a16="http://schemas.microsoft.com/office/drawing/2014/main" id="{CFBA5510-60BF-5333-73E9-0A6CD26BC6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R"/>
          </a:p>
        </p:txBody>
      </p:sp>
      <p:sp>
        <p:nvSpPr>
          <p:cNvPr id="4" name="Text Placeholder 3">
            <a:extLst>
              <a:ext uri="{FF2B5EF4-FFF2-40B4-BE49-F238E27FC236}">
                <a16:creationId xmlns:a16="http://schemas.microsoft.com/office/drawing/2014/main" id="{BFF0F43E-271E-213D-122B-C10EB24C71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3620511-6962-DFAB-8049-4D14C1EFCF82}"/>
              </a:ext>
            </a:extLst>
          </p:cNvPr>
          <p:cNvSpPr>
            <a:spLocks noGrp="1"/>
          </p:cNvSpPr>
          <p:nvPr>
            <p:ph type="dt" sz="half" idx="10"/>
          </p:nvPr>
        </p:nvSpPr>
        <p:spPr/>
        <p:txBody>
          <a:bodyPr/>
          <a:lstStyle/>
          <a:p>
            <a:fld id="{B489735F-3730-D14D-8CA2-6063CBC4410B}" type="datetimeFigureOut">
              <a:rPr lang="en-GR" smtClean="0"/>
              <a:t>13/3/24</a:t>
            </a:fld>
            <a:endParaRPr lang="en-GR"/>
          </a:p>
        </p:txBody>
      </p:sp>
      <p:sp>
        <p:nvSpPr>
          <p:cNvPr id="6" name="Footer Placeholder 5">
            <a:extLst>
              <a:ext uri="{FF2B5EF4-FFF2-40B4-BE49-F238E27FC236}">
                <a16:creationId xmlns:a16="http://schemas.microsoft.com/office/drawing/2014/main" id="{88735D52-7051-6D10-1C0E-F49C51AB610C}"/>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CE8425D4-CAF5-DE13-AD75-C90C884D9BC5}"/>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295230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9AE38D-7788-7F30-D9AB-2DDCA5C79C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R"/>
          </a:p>
        </p:txBody>
      </p:sp>
      <p:sp>
        <p:nvSpPr>
          <p:cNvPr id="3" name="Text Placeholder 2">
            <a:extLst>
              <a:ext uri="{FF2B5EF4-FFF2-40B4-BE49-F238E27FC236}">
                <a16:creationId xmlns:a16="http://schemas.microsoft.com/office/drawing/2014/main" id="{C077FFAF-4AF7-E50A-6541-487B23406D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AB505231-DDCA-31F3-D4CD-D5F9CB2D42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89735F-3730-D14D-8CA2-6063CBC4410B}" type="datetimeFigureOut">
              <a:rPr lang="en-GR" smtClean="0"/>
              <a:t>13/3/24</a:t>
            </a:fld>
            <a:endParaRPr lang="en-GR"/>
          </a:p>
        </p:txBody>
      </p:sp>
      <p:sp>
        <p:nvSpPr>
          <p:cNvPr id="5" name="Footer Placeholder 4">
            <a:extLst>
              <a:ext uri="{FF2B5EF4-FFF2-40B4-BE49-F238E27FC236}">
                <a16:creationId xmlns:a16="http://schemas.microsoft.com/office/drawing/2014/main" id="{DA984AEF-288E-0DF2-BA4A-DAA7A4318A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R"/>
          </a:p>
        </p:txBody>
      </p:sp>
      <p:sp>
        <p:nvSpPr>
          <p:cNvPr id="6" name="Slide Number Placeholder 5">
            <a:extLst>
              <a:ext uri="{FF2B5EF4-FFF2-40B4-BE49-F238E27FC236}">
                <a16:creationId xmlns:a16="http://schemas.microsoft.com/office/drawing/2014/main" id="{AF4BAA3C-D446-99C9-26A9-33822A9E3B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9E1508-CBAC-AD42-953D-4AD2CC2289A6}" type="slidenum">
              <a:rPr lang="en-GR" smtClean="0"/>
              <a:t>‹#›</a:t>
            </a:fld>
            <a:endParaRPr lang="en-GR"/>
          </a:p>
        </p:txBody>
      </p:sp>
    </p:spTree>
    <p:extLst>
      <p:ext uri="{BB962C8B-B14F-4D97-AF65-F5344CB8AC3E}">
        <p14:creationId xmlns:p14="http://schemas.microsoft.com/office/powerpoint/2010/main" val="1930951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reddit.com/r/WarshipPorn/comments/pmrpp9/french_sailor_leaning_against_a_27cm_gun_mle_1870/" TargetMode="Externa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hdphoto" Target="../media/hdphoto17.wdp"/><Relationship Id="rId13" Type="http://schemas.microsoft.com/office/2007/relationships/hdphoto" Target="../media/hdphoto19.wdp"/><Relationship Id="rId3" Type="http://schemas.openxmlformats.org/officeDocument/2006/relationships/diagramLayout" Target="../diagrams/layout2.xml"/><Relationship Id="rId7" Type="http://schemas.openxmlformats.org/officeDocument/2006/relationships/image" Target="../media/image47.png"/><Relationship Id="rId12" Type="http://schemas.openxmlformats.org/officeDocument/2006/relationships/image" Target="../media/image50.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49.png"/><Relationship Id="rId5" Type="http://schemas.openxmlformats.org/officeDocument/2006/relationships/diagramColors" Target="../diagrams/colors2.xml"/><Relationship Id="rId10" Type="http://schemas.microsoft.com/office/2007/relationships/hdphoto" Target="../media/hdphoto18.wdp"/><Relationship Id="rId4" Type="http://schemas.openxmlformats.org/officeDocument/2006/relationships/diagramQuickStyle" Target="../diagrams/quickStyle2.xml"/><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3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6.png"/><Relationship Id="rId3" Type="http://schemas.openxmlformats.org/officeDocument/2006/relationships/diagramLayout" Target="../diagrams/layout3.xml"/><Relationship Id="rId7" Type="http://schemas.openxmlformats.org/officeDocument/2006/relationships/image" Target="../media/image11.png"/><Relationship Id="rId12" Type="http://schemas.microsoft.com/office/2007/relationships/hdphoto" Target="../media/hdphoto6.wdp"/><Relationship Id="rId2" Type="http://schemas.openxmlformats.org/officeDocument/2006/relationships/diagramData" Target="../diagrams/data3.xml"/><Relationship Id="rId16" Type="http://schemas.microsoft.com/office/2007/relationships/hdphoto" Target="../media/hdphoto8.wdp"/><Relationship Id="rId1" Type="http://schemas.openxmlformats.org/officeDocument/2006/relationships/slideLayout" Target="../slideLayouts/slideLayout2.xml"/><Relationship Id="rId6" Type="http://schemas.microsoft.com/office/2007/relationships/diagramDrawing" Target="../diagrams/drawing3.xml"/><Relationship Id="rId11" Type="http://schemas.openxmlformats.org/officeDocument/2006/relationships/image" Target="../media/image15.png"/><Relationship Id="rId5" Type="http://schemas.openxmlformats.org/officeDocument/2006/relationships/diagramColors" Target="../diagrams/colors3.xml"/><Relationship Id="rId15" Type="http://schemas.openxmlformats.org/officeDocument/2006/relationships/image" Target="../media/image17.png"/><Relationship Id="rId10" Type="http://schemas.microsoft.com/office/2007/relationships/hdphoto" Target="../media/hdphoto20.wdp"/><Relationship Id="rId4" Type="http://schemas.openxmlformats.org/officeDocument/2006/relationships/diagramQuickStyle" Target="../diagrams/quickStyle3.xml"/><Relationship Id="rId9" Type="http://schemas.openxmlformats.org/officeDocument/2006/relationships/image" Target="../media/image62.png"/><Relationship Id="rId14" Type="http://schemas.microsoft.com/office/2007/relationships/hdphoto" Target="../media/hdphoto7.wdp"/></Relationships>
</file>

<file path=ppt/slides/_rels/slide3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microsoft.com/office/2007/relationships/hdphoto" Target="../media/hdphoto21.wdp"/><Relationship Id="rId7" Type="http://schemas.microsoft.com/office/2007/relationships/hdphoto" Target="../media/hdphoto23.wdp"/><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1.png"/><Relationship Id="rId5" Type="http://schemas.microsoft.com/office/2007/relationships/hdphoto" Target="../media/hdphoto22.wdp"/><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microsoft.com/office/2007/relationships/hdphoto" Target="../media/hdphoto21.wdp"/><Relationship Id="rId7" Type="http://schemas.microsoft.com/office/2007/relationships/hdphoto" Target="../media/hdphoto23.wdp"/><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1.png"/><Relationship Id="rId5" Type="http://schemas.microsoft.com/office/2007/relationships/hdphoto" Target="../media/hdphoto22.wdp"/><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microsoft.com/office/2007/relationships/hdphoto" Target="../media/hdphoto21.wdp"/><Relationship Id="rId7" Type="http://schemas.microsoft.com/office/2007/relationships/hdphoto" Target="../media/hdphoto23.wdp"/><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1.png"/><Relationship Id="rId5" Type="http://schemas.microsoft.com/office/2007/relationships/hdphoto" Target="../media/hdphoto22.wdp"/><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3" Type="http://schemas.microsoft.com/office/2007/relationships/hdphoto" Target="../media/hdphoto3.wdp"/><Relationship Id="rId18" Type="http://schemas.openxmlformats.org/officeDocument/2006/relationships/image" Target="../media/image15.png"/><Relationship Id="rId26" Type="http://schemas.openxmlformats.org/officeDocument/2006/relationships/image" Target="../media/image19.png"/><Relationship Id="rId39" Type="http://schemas.microsoft.com/office/2007/relationships/hdphoto" Target="../media/hdphoto15.wdp"/><Relationship Id="rId21" Type="http://schemas.microsoft.com/office/2007/relationships/hdphoto" Target="../media/hdphoto7.wdp"/><Relationship Id="rId34" Type="http://schemas.microsoft.com/office/2007/relationships/hdphoto" Target="../media/hdphoto13.wdp"/><Relationship Id="rId42" Type="http://schemas.openxmlformats.org/officeDocument/2006/relationships/image" Target="../media/image27.png"/><Relationship Id="rId7" Type="http://schemas.microsoft.com/office/2007/relationships/diagramDrawing" Target="../diagrams/drawing1.xml"/><Relationship Id="rId2" Type="http://schemas.openxmlformats.org/officeDocument/2006/relationships/image" Target="../media/image9.png"/><Relationship Id="rId16" Type="http://schemas.openxmlformats.org/officeDocument/2006/relationships/image" Target="../media/image14.png"/><Relationship Id="rId20" Type="http://schemas.openxmlformats.org/officeDocument/2006/relationships/image" Target="../media/image16.png"/><Relationship Id="rId29" Type="http://schemas.microsoft.com/office/2007/relationships/hdphoto" Target="../media/hdphoto11.wdp"/><Relationship Id="rId41" Type="http://schemas.microsoft.com/office/2007/relationships/hdphoto" Target="../media/hdphoto16.wdp"/><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microsoft.com/office/2007/relationships/hdphoto" Target="../media/hdphoto2.wdp"/><Relationship Id="rId24" Type="http://schemas.openxmlformats.org/officeDocument/2006/relationships/image" Target="../media/image18.png"/><Relationship Id="rId32" Type="http://schemas.microsoft.com/office/2007/relationships/hdphoto" Target="../media/hdphoto12.wdp"/><Relationship Id="rId37" Type="http://schemas.microsoft.com/office/2007/relationships/hdphoto" Target="../media/hdphoto14.wdp"/><Relationship Id="rId40" Type="http://schemas.openxmlformats.org/officeDocument/2006/relationships/image" Target="../media/image26.png"/><Relationship Id="rId5" Type="http://schemas.openxmlformats.org/officeDocument/2006/relationships/diagramQuickStyle" Target="../diagrams/quickStyle1.xml"/><Relationship Id="rId15" Type="http://schemas.microsoft.com/office/2007/relationships/hdphoto" Target="../media/hdphoto4.wdp"/><Relationship Id="rId23" Type="http://schemas.microsoft.com/office/2007/relationships/hdphoto" Target="../media/hdphoto8.wdp"/><Relationship Id="rId28" Type="http://schemas.openxmlformats.org/officeDocument/2006/relationships/image" Target="../media/image20.png"/><Relationship Id="rId36" Type="http://schemas.openxmlformats.org/officeDocument/2006/relationships/image" Target="../media/image24.png"/><Relationship Id="rId10" Type="http://schemas.openxmlformats.org/officeDocument/2006/relationships/image" Target="../media/image11.png"/><Relationship Id="rId19" Type="http://schemas.microsoft.com/office/2007/relationships/hdphoto" Target="../media/hdphoto6.wdp"/><Relationship Id="rId31" Type="http://schemas.openxmlformats.org/officeDocument/2006/relationships/image" Target="../media/image21.png"/><Relationship Id="rId4" Type="http://schemas.openxmlformats.org/officeDocument/2006/relationships/diagramLayout" Target="../diagrams/layout1.xml"/><Relationship Id="rId9" Type="http://schemas.microsoft.com/office/2007/relationships/hdphoto" Target="../media/hdphoto1.wdp"/><Relationship Id="rId14" Type="http://schemas.openxmlformats.org/officeDocument/2006/relationships/image" Target="../media/image13.png"/><Relationship Id="rId22" Type="http://schemas.openxmlformats.org/officeDocument/2006/relationships/image" Target="../media/image17.png"/><Relationship Id="rId27" Type="http://schemas.microsoft.com/office/2007/relationships/hdphoto" Target="../media/hdphoto10.wdp"/><Relationship Id="rId30" Type="http://schemas.openxmlformats.org/officeDocument/2006/relationships/hyperlink" Target="file:////Users/menight/Library/Mobile%20Documents/com~apple~CloudDocs/%25CE%25A3%25CE%259D%25CE%2594/%25CE%2594%25CE%25B9%25CE%25B4%25CE%25B1%25CF%2583%25CE%25BA%25CE%25B1%25CE%25BB%25CE%25AF%25CE%25B1/%25CE%2592%25CE%25BB%25CE%25B7%25CF%2584%25CE%25B9%25CE%25BA%25CE%25AE/%25CE%259C%25CE%25AC%25CE%25B8%25CE%25B7%25CE%25BC%25CE%25B1%203%20%25CE%25A0%25CF%2585%25CF%2581%25CE%25BF%25CE%25BC%25CE%25B1%25CF%2587%25CE%25B9%25CE%25BA%25CE%25AC/videos/APDS%20slo-mo.mp4" TargetMode="External"/><Relationship Id="rId35" Type="http://schemas.openxmlformats.org/officeDocument/2006/relationships/image" Target="../media/image23.png"/><Relationship Id="rId8" Type="http://schemas.openxmlformats.org/officeDocument/2006/relationships/image" Target="../media/image10.png"/><Relationship Id="rId3" Type="http://schemas.openxmlformats.org/officeDocument/2006/relationships/diagramData" Target="../diagrams/data1.xml"/><Relationship Id="rId12" Type="http://schemas.openxmlformats.org/officeDocument/2006/relationships/image" Target="../media/image12.png"/><Relationship Id="rId17" Type="http://schemas.microsoft.com/office/2007/relationships/hdphoto" Target="../media/hdphoto5.wdp"/><Relationship Id="rId25" Type="http://schemas.microsoft.com/office/2007/relationships/hdphoto" Target="../media/hdphoto9.wdp"/><Relationship Id="rId33" Type="http://schemas.openxmlformats.org/officeDocument/2006/relationships/image" Target="../media/image22.png"/><Relationship Id="rId38" Type="http://schemas.openxmlformats.org/officeDocument/2006/relationships/image" Target="../media/image25.png"/></Relationships>
</file>

<file path=ppt/slides/_rels/slide6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97.png"/><Relationship Id="rId1" Type="http://schemas.openxmlformats.org/officeDocument/2006/relationships/slideLayout" Target="../slideLayouts/slideLayout2.xml"/><Relationship Id="rId6" Type="http://schemas.microsoft.com/office/2007/relationships/hdphoto" Target="../media/hdphoto26.wdp"/><Relationship Id="rId5" Type="http://schemas.openxmlformats.org/officeDocument/2006/relationships/image" Target="../media/image99.png"/><Relationship Id="rId4" Type="http://schemas.openxmlformats.org/officeDocument/2006/relationships/image" Target="../media/image98.jpeg"/></Relationships>
</file>

<file path=ppt/slides/_rels/slide67.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6781501693_aa4bc9c3cf_b.jpg">
            <a:extLst>
              <a:ext uri="{FF2B5EF4-FFF2-40B4-BE49-F238E27FC236}">
                <a16:creationId xmlns:a16="http://schemas.microsoft.com/office/drawing/2014/main" id="{E1FE2441-551E-5660-F266-EBC2DE27DA20}"/>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t="18347" b="5680"/>
          <a:stretch/>
        </p:blipFill>
        <p:spPr>
          <a:xfrm>
            <a:off x="0" y="0"/>
            <a:ext cx="12278758" cy="6858000"/>
          </a:xfrm>
          <a:prstGeom prst="rect">
            <a:avLst/>
          </a:prstGeom>
        </p:spPr>
      </p:pic>
      <p:sp>
        <p:nvSpPr>
          <p:cNvPr id="2" name="Title 1"/>
          <p:cNvSpPr>
            <a:spLocks noGrp="1"/>
          </p:cNvSpPr>
          <p:nvPr>
            <p:ph type="ctrTitle"/>
          </p:nvPr>
        </p:nvSpPr>
        <p:spPr/>
        <p:txBody>
          <a:bodyPr/>
          <a:lstStyle/>
          <a:p>
            <a:r>
              <a:rPr lang="el-GR" dirty="0">
                <a:solidFill>
                  <a:schemeClr val="bg1"/>
                </a:solidFill>
              </a:rPr>
              <a:t>ΠΥΡΟΒΟΛΙΚΗ</a:t>
            </a:r>
            <a:endParaRPr lang="en-US" dirty="0">
              <a:solidFill>
                <a:schemeClr val="bg1"/>
              </a:solidFill>
            </a:endParaRPr>
          </a:p>
        </p:txBody>
      </p:sp>
      <p:sp>
        <p:nvSpPr>
          <p:cNvPr id="3" name="Subtitle 2"/>
          <p:cNvSpPr>
            <a:spLocks noGrp="1"/>
          </p:cNvSpPr>
          <p:nvPr>
            <p:ph type="subTitle" idx="1"/>
          </p:nvPr>
        </p:nvSpPr>
        <p:spPr/>
        <p:txBody>
          <a:bodyPr>
            <a:normAutofit/>
          </a:bodyPr>
          <a:lstStyle/>
          <a:p>
            <a:r>
              <a:rPr lang="el-GR" dirty="0">
                <a:solidFill>
                  <a:schemeClr val="bg1"/>
                </a:solidFill>
                <a:effectLst>
                  <a:outerShdw blurRad="50800" dist="38100" dir="2700000" algn="tl" rotWithShape="0">
                    <a:prstClr val="black">
                      <a:alpha val="40000"/>
                    </a:prstClr>
                  </a:outerShdw>
                </a:effectLst>
              </a:rPr>
              <a:t>ΔΙΑΛΕΞΗ </a:t>
            </a:r>
            <a:r>
              <a:rPr lang="en-US" dirty="0">
                <a:solidFill>
                  <a:schemeClr val="bg1"/>
                </a:solidFill>
                <a:effectLst>
                  <a:outerShdw blurRad="50800" dist="38100" dir="2700000" algn="tl" rotWithShape="0">
                    <a:prstClr val="black">
                      <a:alpha val="40000"/>
                    </a:prstClr>
                  </a:outerShdw>
                </a:effectLst>
              </a:rPr>
              <a:t>3</a:t>
            </a:r>
            <a:r>
              <a:rPr lang="el-GR" dirty="0">
                <a:solidFill>
                  <a:schemeClr val="bg1"/>
                </a:solidFill>
                <a:effectLst>
                  <a:outerShdw blurRad="50800" dist="38100" dir="2700000" algn="tl" rotWithShape="0">
                    <a:prstClr val="black">
                      <a:alpha val="40000"/>
                    </a:prstClr>
                  </a:outerShdw>
                </a:effectLst>
              </a:rPr>
              <a:t> </a:t>
            </a:r>
          </a:p>
          <a:p>
            <a:r>
              <a:rPr lang="en-US" sz="2100" dirty="0">
                <a:solidFill>
                  <a:schemeClr val="bg1"/>
                </a:solidFill>
                <a:effectLst>
                  <a:outerShdw blurRad="50800" dist="38100" dir="2700000" algn="tl" rotWithShape="0">
                    <a:prstClr val="black">
                      <a:alpha val="40000"/>
                    </a:prstClr>
                  </a:outerShdw>
                </a:effectLst>
              </a:rPr>
              <a:t>H </a:t>
            </a:r>
            <a:r>
              <a:rPr lang="el-GR" sz="2100" dirty="0">
                <a:solidFill>
                  <a:schemeClr val="bg1"/>
                </a:solidFill>
                <a:effectLst>
                  <a:outerShdw blurRad="50800" dist="38100" dir="2700000" algn="tl" rotWithShape="0">
                    <a:prstClr val="black">
                      <a:alpha val="40000"/>
                    </a:prstClr>
                  </a:outerShdw>
                </a:effectLst>
              </a:rPr>
              <a:t>Εξέλιξη του Ναυτικού Πυροβολικού</a:t>
            </a:r>
            <a:r>
              <a:rPr lang="en-US" sz="2100" dirty="0">
                <a:solidFill>
                  <a:schemeClr val="bg1"/>
                </a:solidFill>
                <a:effectLst>
                  <a:outerShdw blurRad="50800" dist="38100" dir="2700000" algn="tl" rotWithShape="0">
                    <a:prstClr val="black">
                      <a:alpha val="40000"/>
                    </a:prstClr>
                  </a:outerShdw>
                </a:effectLst>
              </a:rPr>
              <a:t>: </a:t>
            </a:r>
            <a:r>
              <a:rPr lang="el-GR" sz="2100" dirty="0">
                <a:solidFill>
                  <a:schemeClr val="bg1"/>
                </a:solidFill>
                <a:effectLst>
                  <a:outerShdw blurRad="50800" dist="38100" dir="2700000" algn="tl" rotWithShape="0">
                    <a:prstClr val="black">
                      <a:alpha val="40000"/>
                    </a:prstClr>
                  </a:outerShdw>
                </a:effectLst>
              </a:rPr>
              <a:t>βασικές έννοιες</a:t>
            </a:r>
            <a:r>
              <a:rPr lang="en-US" sz="2100" dirty="0">
                <a:solidFill>
                  <a:schemeClr val="bg1"/>
                </a:solidFill>
                <a:effectLst>
                  <a:outerShdw blurRad="50800" dist="38100" dir="2700000" algn="tl" rotWithShape="0">
                    <a:prstClr val="black">
                      <a:alpha val="40000"/>
                    </a:prstClr>
                  </a:outerShdw>
                </a:effectLst>
              </a:rPr>
              <a:t> &amp;</a:t>
            </a:r>
            <a:r>
              <a:rPr lang="el-GR" sz="2100" dirty="0">
                <a:solidFill>
                  <a:schemeClr val="bg1"/>
                </a:solidFill>
                <a:effectLst>
                  <a:outerShdw blurRad="50800" dist="38100" dir="2700000" algn="tl" rotWithShape="0">
                    <a:prstClr val="black">
                      <a:alpha val="40000"/>
                    </a:prstClr>
                  </a:outerShdw>
                </a:effectLst>
              </a:rPr>
              <a:t> θεμελιώδεις</a:t>
            </a:r>
            <a:r>
              <a:rPr lang="en-US" sz="2100" dirty="0">
                <a:solidFill>
                  <a:schemeClr val="bg1"/>
                </a:solidFill>
                <a:effectLst>
                  <a:outerShdw blurRad="50800" dist="38100" dir="2700000" algn="tl" rotWithShape="0">
                    <a:prstClr val="black">
                      <a:alpha val="40000"/>
                    </a:prstClr>
                  </a:outerShdw>
                </a:effectLst>
              </a:rPr>
              <a:t> </a:t>
            </a:r>
            <a:r>
              <a:rPr lang="el-GR" sz="2100" dirty="0">
                <a:solidFill>
                  <a:schemeClr val="bg1"/>
                </a:solidFill>
                <a:effectLst>
                  <a:outerShdw blurRad="50800" dist="38100" dir="2700000" algn="tl" rotWithShape="0">
                    <a:prstClr val="black">
                      <a:alpha val="40000"/>
                    </a:prstClr>
                  </a:outerShdw>
                </a:effectLst>
              </a:rPr>
              <a:t>αρχές</a:t>
            </a:r>
            <a:endParaRPr lang="en-US" sz="2100" dirty="0">
              <a:solidFill>
                <a:schemeClr val="bg1"/>
              </a:solidFill>
              <a:effectLst>
                <a:outerShdw blurRad="50800" dist="38100" dir="2700000" algn="tl" rotWithShape="0">
                  <a:prstClr val="black">
                    <a:alpha val="40000"/>
                  </a:prstClr>
                </a:outerShdw>
              </a:effectLst>
            </a:endParaRPr>
          </a:p>
          <a:p>
            <a:r>
              <a:rPr lang="en-US" sz="2100" dirty="0">
                <a:solidFill>
                  <a:schemeClr val="bg1"/>
                </a:solidFill>
                <a:effectLst>
                  <a:outerShdw blurRad="50800" dist="38100" dir="2700000" algn="tl" rotWithShape="0">
                    <a:prstClr val="black">
                      <a:alpha val="40000"/>
                    </a:prstClr>
                  </a:outerShdw>
                </a:effectLst>
              </a:rPr>
              <a:t>The Evolution of Naval Gunnery:</a:t>
            </a:r>
            <a:r>
              <a:rPr lang="el-GR" sz="2100" dirty="0">
                <a:solidFill>
                  <a:schemeClr val="bg1"/>
                </a:solidFill>
                <a:effectLst>
                  <a:outerShdw blurRad="50800" dist="38100" dir="2700000" algn="tl" rotWithShape="0">
                    <a:prstClr val="black">
                      <a:alpha val="40000"/>
                    </a:prstClr>
                  </a:outerShdw>
                </a:effectLst>
              </a:rPr>
              <a:t> </a:t>
            </a:r>
            <a:r>
              <a:rPr lang="en-US" sz="2100" dirty="0">
                <a:solidFill>
                  <a:schemeClr val="bg1"/>
                </a:solidFill>
                <a:effectLst>
                  <a:outerShdw blurRad="50800" dist="38100" dir="2700000" algn="tl" rotWithShape="0">
                    <a:prstClr val="black">
                      <a:alpha val="40000"/>
                    </a:prstClr>
                  </a:outerShdw>
                </a:effectLst>
              </a:rPr>
              <a:t>Basic concepts &amp; fundamental principles</a:t>
            </a:r>
          </a:p>
        </p:txBody>
      </p:sp>
      <p:sp>
        <p:nvSpPr>
          <p:cNvPr id="4" name="Rectangle 3">
            <a:extLst>
              <a:ext uri="{FF2B5EF4-FFF2-40B4-BE49-F238E27FC236}">
                <a16:creationId xmlns:a16="http://schemas.microsoft.com/office/drawing/2014/main" id="{CC8B7B4B-9631-B9EF-C2D4-6074AABFFF35}"/>
              </a:ext>
            </a:extLst>
          </p:cNvPr>
          <p:cNvSpPr/>
          <p:nvPr/>
        </p:nvSpPr>
        <p:spPr>
          <a:xfrm>
            <a:off x="4538331" y="6230578"/>
            <a:ext cx="3115339" cy="523220"/>
          </a:xfrm>
          <a:prstGeom prst="rect">
            <a:avLst/>
          </a:prstGeom>
        </p:spPr>
        <p:txBody>
          <a:bodyPr wrap="square" anchor="ctr">
            <a:spAutoFit/>
          </a:bodyPr>
          <a:lstStyle/>
          <a:p>
            <a:pPr algn="ctr">
              <a:defRPr/>
            </a:pPr>
            <a:r>
              <a:rPr lang="el-GR" sz="1400" dirty="0" err="1">
                <a:solidFill>
                  <a:schemeClr val="bg1"/>
                </a:solidFill>
                <a:effectLst>
                  <a:outerShdw blurRad="50800" dist="38100" dir="2700000" algn="tl" rotWithShape="0">
                    <a:prstClr val="black">
                      <a:alpha val="40000"/>
                    </a:prstClr>
                  </a:outerShdw>
                </a:effectLst>
                <a:latin typeface="+mj-lt"/>
                <a:cs typeface="Calibri Light" panose="020F0302020204030204" pitchFamily="34" charset="0"/>
              </a:rPr>
              <a:t>Αντιπλο</a:t>
            </a:r>
            <a:r>
              <a:rPr lang="en-US" sz="1400" dirty="0" err="1">
                <a:solidFill>
                  <a:schemeClr val="bg1"/>
                </a:solidFill>
                <a:effectLst>
                  <a:outerShdw blurRad="50800" dist="38100" dir="2700000" algn="tl" rotWithShape="0">
                    <a:prstClr val="black">
                      <a:alpha val="40000"/>
                    </a:prstClr>
                  </a:outerShdw>
                </a:effectLst>
                <a:latin typeface="+mj-lt"/>
                <a:cs typeface="Calibri Light" panose="020F0302020204030204" pitchFamily="34" charset="0"/>
              </a:rPr>
              <a:t>ί</a:t>
            </a:r>
            <a:r>
              <a:rPr lang="el-GR" sz="1400" dirty="0" err="1">
                <a:solidFill>
                  <a:schemeClr val="bg1"/>
                </a:solidFill>
                <a:effectLst>
                  <a:outerShdw blurRad="50800" dist="38100" dir="2700000" algn="tl" rotWithShape="0">
                    <a:prstClr val="black">
                      <a:alpha val="40000"/>
                    </a:prstClr>
                  </a:outerShdw>
                </a:effectLst>
                <a:latin typeface="+mj-lt"/>
                <a:cs typeface="Calibri Light" panose="020F0302020204030204" pitchFamily="34" charset="0"/>
              </a:rPr>
              <a:t>αρχος</a:t>
            </a:r>
            <a:r>
              <a:rPr lang="el-GR" sz="1400" dirty="0">
                <a:solidFill>
                  <a:schemeClr val="bg1"/>
                </a:solidFill>
                <a:effectLst>
                  <a:outerShdw blurRad="50800" dist="38100" dir="2700000" algn="tl" rotWithShape="0">
                    <a:prstClr val="black">
                      <a:alpha val="40000"/>
                    </a:prstClr>
                  </a:outerShdw>
                </a:effectLst>
                <a:latin typeface="+mj-lt"/>
                <a:cs typeface="Calibri Light" panose="020F0302020204030204" pitchFamily="34" charset="0"/>
              </a:rPr>
              <a:t> Χ. </a:t>
            </a:r>
            <a:r>
              <a:rPr lang="el-GR" sz="1400" dirty="0" err="1">
                <a:solidFill>
                  <a:schemeClr val="bg1"/>
                </a:solidFill>
                <a:effectLst>
                  <a:outerShdw blurRad="50800" dist="38100" dir="2700000" algn="tl" rotWithShape="0">
                    <a:prstClr val="black">
                      <a:alpha val="40000"/>
                    </a:prstClr>
                  </a:outerShdw>
                </a:effectLst>
                <a:latin typeface="+mj-lt"/>
                <a:cs typeface="Calibri Light" panose="020F0302020204030204" pitchFamily="34" charset="0"/>
              </a:rPr>
              <a:t>Μενύχτας</a:t>
            </a:r>
            <a:r>
              <a:rPr lang="el-GR" sz="1400" dirty="0">
                <a:solidFill>
                  <a:schemeClr val="bg1"/>
                </a:solidFill>
                <a:effectLst>
                  <a:outerShdw blurRad="50800" dist="38100" dir="2700000" algn="tl" rotWithShape="0">
                    <a:prstClr val="black">
                      <a:alpha val="40000"/>
                    </a:prstClr>
                  </a:outerShdw>
                </a:effectLst>
                <a:latin typeface="+mj-lt"/>
                <a:cs typeface="Calibri Light" panose="020F0302020204030204" pitchFamily="34" charset="0"/>
              </a:rPr>
              <a:t> ΠΝ</a:t>
            </a:r>
            <a:endParaRPr lang="en-US" sz="1400" dirty="0">
              <a:solidFill>
                <a:schemeClr val="bg1"/>
              </a:solidFill>
              <a:effectLst>
                <a:outerShdw blurRad="50800" dist="38100" dir="2700000" algn="tl" rotWithShape="0">
                  <a:prstClr val="black">
                    <a:alpha val="40000"/>
                  </a:prstClr>
                </a:outerShdw>
              </a:effectLst>
              <a:latin typeface="+mj-lt"/>
              <a:cs typeface="Calibri Light" panose="020F0302020204030204" pitchFamily="34" charset="0"/>
            </a:endParaRPr>
          </a:p>
          <a:p>
            <a:pPr algn="ctr">
              <a:defRPr/>
            </a:pPr>
            <a:r>
              <a:rPr lang="en-US" sz="1400" dirty="0" err="1">
                <a:solidFill>
                  <a:schemeClr val="bg1"/>
                </a:solidFill>
                <a:effectLst>
                  <a:outerShdw blurRad="50800" dist="38100" dir="2700000" algn="tl" rotWithShape="0">
                    <a:prstClr val="black">
                      <a:alpha val="40000"/>
                    </a:prstClr>
                  </a:outerShdw>
                </a:effectLst>
                <a:latin typeface="+mj-lt"/>
                <a:cs typeface="Calibri Light" panose="020F0302020204030204" pitchFamily="34" charset="0"/>
              </a:rPr>
              <a:t>B.Sc</a:t>
            </a:r>
            <a:r>
              <a:rPr lang="en-US" sz="1400" dirty="0">
                <a:solidFill>
                  <a:schemeClr val="bg1"/>
                </a:solidFill>
                <a:effectLst>
                  <a:outerShdw blurRad="50800" dist="38100" dir="2700000" algn="tl" rotWithShape="0">
                    <a:prstClr val="black">
                      <a:alpha val="40000"/>
                    </a:prstClr>
                  </a:outerShdw>
                </a:effectLst>
                <a:latin typeface="+mj-lt"/>
                <a:cs typeface="Calibri Light" panose="020F0302020204030204" pitchFamily="34" charset="0"/>
              </a:rPr>
              <a:t>, MA</a:t>
            </a:r>
            <a:r>
              <a:rPr lang="en-US" sz="1400" baseline="-25000" dirty="0">
                <a:solidFill>
                  <a:schemeClr val="bg1"/>
                </a:solidFill>
                <a:effectLst>
                  <a:outerShdw blurRad="50800" dist="38100" dir="2700000" algn="tl" rotWithShape="0">
                    <a:prstClr val="black">
                      <a:alpha val="40000"/>
                    </a:prstClr>
                  </a:outerShdw>
                </a:effectLst>
                <a:latin typeface="+mj-lt"/>
                <a:cs typeface="Calibri Light" panose="020F0302020204030204" pitchFamily="34" charset="0"/>
              </a:rPr>
              <a:t>IR</a:t>
            </a:r>
            <a:r>
              <a:rPr lang="en-US" sz="1400" dirty="0">
                <a:solidFill>
                  <a:schemeClr val="bg1"/>
                </a:solidFill>
                <a:effectLst>
                  <a:outerShdw blurRad="50800" dist="38100" dir="2700000" algn="tl" rotWithShape="0">
                    <a:prstClr val="black">
                      <a:alpha val="40000"/>
                    </a:prstClr>
                  </a:outerShdw>
                </a:effectLst>
                <a:latin typeface="+mj-lt"/>
                <a:cs typeface="Calibri Light" panose="020F0302020204030204" pitchFamily="34" charset="0"/>
              </a:rPr>
              <a:t>, </a:t>
            </a:r>
            <a:r>
              <a:rPr lang="en-US" sz="1400" dirty="0" err="1">
                <a:solidFill>
                  <a:schemeClr val="bg1"/>
                </a:solidFill>
                <a:effectLst>
                  <a:outerShdw blurRad="50800" dist="38100" dir="2700000" algn="tl" rotWithShape="0">
                    <a:prstClr val="black">
                      <a:alpha val="40000"/>
                    </a:prstClr>
                  </a:outerShdw>
                </a:effectLst>
                <a:latin typeface="+mj-lt"/>
                <a:cs typeface="Calibri Light" panose="020F0302020204030204" pitchFamily="34" charset="0"/>
              </a:rPr>
              <a:t>M.Sc</a:t>
            </a:r>
            <a:r>
              <a:rPr lang="en-US" sz="1400" dirty="0">
                <a:solidFill>
                  <a:schemeClr val="bg1"/>
                </a:solidFill>
                <a:effectLst>
                  <a:outerShdw blurRad="50800" dist="38100" dir="2700000" algn="tl" rotWithShape="0">
                    <a:prstClr val="black">
                      <a:alpha val="40000"/>
                    </a:prstClr>
                  </a:outerShdw>
                </a:effectLst>
                <a:latin typeface="+mj-lt"/>
                <a:cs typeface="Calibri Light" panose="020F0302020204030204" pitchFamily="34" charset="0"/>
              </a:rPr>
              <a:t>, LL.B, MA</a:t>
            </a:r>
            <a:r>
              <a:rPr lang="en-US" sz="1400" baseline="-25000" dirty="0">
                <a:solidFill>
                  <a:schemeClr val="bg1"/>
                </a:solidFill>
                <a:effectLst>
                  <a:outerShdw blurRad="50800" dist="38100" dir="2700000" algn="tl" rotWithShape="0">
                    <a:prstClr val="black">
                      <a:alpha val="40000"/>
                    </a:prstClr>
                  </a:outerShdw>
                </a:effectLst>
                <a:latin typeface="+mj-lt"/>
                <a:cs typeface="Calibri Light" panose="020F0302020204030204" pitchFamily="34" charset="0"/>
              </a:rPr>
              <a:t>DS</a:t>
            </a:r>
            <a:r>
              <a:rPr lang="en-US" sz="1400" dirty="0">
                <a:solidFill>
                  <a:schemeClr val="bg1"/>
                </a:solidFill>
                <a:effectLst>
                  <a:outerShdw blurRad="50800" dist="38100" dir="2700000" algn="tl" rotWithShape="0">
                    <a:prstClr val="black">
                      <a:alpha val="40000"/>
                    </a:prstClr>
                  </a:outerShdw>
                </a:effectLst>
                <a:latin typeface="+mj-lt"/>
                <a:cs typeface="Calibri Light" panose="020F0302020204030204" pitchFamily="34" charset="0"/>
              </a:rPr>
              <a:t> </a:t>
            </a:r>
          </a:p>
        </p:txBody>
      </p:sp>
    </p:spTree>
    <p:extLst>
      <p:ext uri="{BB962C8B-B14F-4D97-AF65-F5344CB8AC3E}">
        <p14:creationId xmlns:p14="http://schemas.microsoft.com/office/powerpoint/2010/main" val="365920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F3669-C4ED-F044-8714-02242FACF8F0}"/>
              </a:ext>
            </a:extLst>
          </p:cNvPr>
          <p:cNvSpPr>
            <a:spLocks noGrp="1"/>
          </p:cNvSpPr>
          <p:nvPr>
            <p:ph type="title"/>
          </p:nvPr>
        </p:nvSpPr>
        <p:spPr/>
        <p:txBody>
          <a:bodyPr/>
          <a:lstStyle/>
          <a:p>
            <a:endParaRPr lang="en-GR"/>
          </a:p>
        </p:txBody>
      </p:sp>
      <p:pic>
        <p:nvPicPr>
          <p:cNvPr id="5" name="Content Placeholder 4">
            <a:extLst>
              <a:ext uri="{FF2B5EF4-FFF2-40B4-BE49-F238E27FC236}">
                <a16:creationId xmlns:a16="http://schemas.microsoft.com/office/drawing/2014/main" id="{6DB723A3-632A-484B-A492-F57217DC2F8B}"/>
              </a:ext>
            </a:extLst>
          </p:cNvPr>
          <p:cNvPicPr>
            <a:picLocks noGrp="1" noChangeAspect="1"/>
          </p:cNvPicPr>
          <p:nvPr>
            <p:ph idx="1"/>
          </p:nvPr>
        </p:nvPicPr>
        <p:blipFill rotWithShape="1">
          <a:blip r:embed="rId2"/>
          <a:srcRect t="14417" b="10625"/>
          <a:stretch/>
        </p:blipFill>
        <p:spPr>
          <a:xfrm>
            <a:off x="0" y="-1"/>
            <a:ext cx="12192000" cy="6854157"/>
          </a:xfrm>
        </p:spPr>
      </p:pic>
      <p:sp>
        <p:nvSpPr>
          <p:cNvPr id="4" name="Rectangle 3">
            <a:extLst>
              <a:ext uri="{FF2B5EF4-FFF2-40B4-BE49-F238E27FC236}">
                <a16:creationId xmlns:a16="http://schemas.microsoft.com/office/drawing/2014/main" id="{8197A779-8CAB-8590-45EF-7C3486196B7F}"/>
              </a:ext>
            </a:extLst>
          </p:cNvPr>
          <p:cNvSpPr/>
          <p:nvPr/>
        </p:nvSpPr>
        <p:spPr>
          <a:xfrm>
            <a:off x="838200" y="6119794"/>
            <a:ext cx="10515600" cy="523220"/>
          </a:xfrm>
          <a:prstGeom prst="rect">
            <a:avLst/>
          </a:prstGeom>
          <a:effectLst>
            <a:outerShdw blurRad="50800" dist="38100" dir="2700000" algn="tl" rotWithShape="0">
              <a:prstClr val="black">
                <a:alpha val="40000"/>
              </a:prstClr>
            </a:outerShdw>
          </a:effectLst>
        </p:spPr>
        <p:txBody>
          <a:bodyPr wrap="square">
            <a:spAutoFit/>
          </a:bodyPr>
          <a:lstStyle/>
          <a:p>
            <a:pPr algn="just"/>
            <a:r>
              <a:rPr lang="en-US" sz="1400" dirty="0">
                <a:solidFill>
                  <a:schemeClr val="bg1"/>
                </a:solidFill>
                <a:effectLst>
                  <a:outerShdw blurRad="50800" dist="38100" dir="2700000" algn="tl" rotWithShape="0">
                    <a:prstClr val="black">
                      <a:alpha val="40000"/>
                    </a:prstClr>
                  </a:outerShdw>
                </a:effectLst>
                <a:latin typeface="+mj-lt"/>
              </a:rPr>
              <a:t>H broadside </a:t>
            </a:r>
            <a:r>
              <a:rPr lang="el-GR" sz="1400" dirty="0" err="1">
                <a:solidFill>
                  <a:schemeClr val="bg1"/>
                </a:solidFill>
                <a:effectLst>
                  <a:outerShdw blurRad="50800" dist="38100" dir="2700000" algn="tl" rotWithShape="0">
                    <a:prstClr val="black">
                      <a:alpha val="40000"/>
                    </a:prstClr>
                  </a:outerShdw>
                </a:effectLst>
                <a:latin typeface="+mj-lt"/>
              </a:rPr>
              <a:t>πλευρ</a:t>
            </a:r>
            <a:r>
              <a:rPr lang="en-US" sz="1400" dirty="0" err="1">
                <a:solidFill>
                  <a:schemeClr val="bg1"/>
                </a:solidFill>
                <a:effectLst>
                  <a:outerShdw blurRad="50800" dist="38100" dir="2700000" algn="tl" rotWithShape="0">
                    <a:prstClr val="black">
                      <a:alpha val="40000"/>
                    </a:prstClr>
                  </a:outerShdw>
                </a:effectLst>
                <a:latin typeface="+mj-lt"/>
              </a:rPr>
              <a:t>ά</a:t>
            </a:r>
            <a:r>
              <a:rPr lang="el-GR" sz="1400" dirty="0">
                <a:solidFill>
                  <a:schemeClr val="bg1"/>
                </a:solidFill>
                <a:effectLst>
                  <a:outerShdw blurRad="50800" dist="38100" dir="2700000" algn="tl" rotWithShape="0">
                    <a:prstClr val="black">
                      <a:alpha val="40000"/>
                    </a:prstClr>
                  </a:outerShdw>
                </a:effectLst>
                <a:latin typeface="+mj-lt"/>
              </a:rPr>
              <a:t> του</a:t>
            </a:r>
            <a:r>
              <a:rPr lang="en-US" sz="1400" dirty="0">
                <a:solidFill>
                  <a:schemeClr val="bg1"/>
                </a:solidFill>
                <a:effectLst>
                  <a:outerShdw blurRad="50800" dist="38100" dir="2700000" algn="tl" rotWithShape="0">
                    <a:prstClr val="black">
                      <a:alpha val="40000"/>
                    </a:prstClr>
                  </a:outerShdw>
                </a:effectLst>
                <a:latin typeface="+mj-lt"/>
              </a:rPr>
              <a:t> </a:t>
            </a:r>
            <a:r>
              <a:rPr lang="en-US" sz="1400" i="1" dirty="0">
                <a:solidFill>
                  <a:schemeClr val="bg1"/>
                </a:solidFill>
                <a:effectLst>
                  <a:outerShdw blurRad="50800" dist="38100" dir="2700000" algn="tl" rotWithShape="0">
                    <a:prstClr val="black">
                      <a:alpha val="40000"/>
                    </a:prstClr>
                  </a:outerShdw>
                </a:effectLst>
                <a:latin typeface="+mj-lt"/>
              </a:rPr>
              <a:t>HMS Warrior </a:t>
            </a:r>
            <a:r>
              <a:rPr lang="en-US" sz="1400" dirty="0">
                <a:solidFill>
                  <a:schemeClr val="bg1"/>
                </a:solidFill>
                <a:effectLst>
                  <a:outerShdw blurRad="50800" dist="38100" dir="2700000" algn="tl" rotWithShape="0">
                    <a:prstClr val="black">
                      <a:alpha val="40000"/>
                    </a:prstClr>
                  </a:outerShdw>
                </a:effectLst>
                <a:latin typeface="+mj-lt"/>
              </a:rPr>
              <a:t>(1860)</a:t>
            </a:r>
            <a:r>
              <a:rPr lang="en-GR" sz="1400" dirty="0">
                <a:solidFill>
                  <a:schemeClr val="bg1"/>
                </a:solidFill>
                <a:effectLst>
                  <a:outerShdw blurRad="50800" dist="38100" dir="2700000" algn="tl" rotWithShape="0">
                    <a:prstClr val="black">
                      <a:alpha val="40000"/>
                    </a:prstClr>
                  </a:outerShdw>
                </a:effectLst>
                <a:latin typeface="+mj-lt"/>
              </a:rPr>
              <a:t>,</a:t>
            </a:r>
            <a:r>
              <a:rPr lang="el-GR" sz="1400" dirty="0">
                <a:solidFill>
                  <a:schemeClr val="bg1"/>
                </a:solidFill>
                <a:effectLst>
                  <a:outerShdw blurRad="50800" dist="38100" dir="2700000" algn="tl" rotWithShape="0">
                    <a:prstClr val="black">
                      <a:alpha val="40000"/>
                    </a:prstClr>
                  </a:outerShdw>
                </a:effectLst>
                <a:latin typeface="+mj-lt"/>
              </a:rPr>
              <a:t> αγνώστου φωτογράφου, διαθέσιμη διαδικτυακά στη διεύθυνση </a:t>
            </a:r>
            <a:r>
              <a:rPr lang="en-GR" sz="1400" dirty="0">
                <a:solidFill>
                  <a:schemeClr val="bg1"/>
                </a:solidFill>
                <a:effectLst>
                  <a:outerShdw blurRad="50800" dist="38100" dir="2700000" algn="tl" rotWithShape="0">
                    <a:prstClr val="black">
                      <a:alpha val="40000"/>
                    </a:prstClr>
                  </a:outerShdw>
                </a:effectLst>
                <a:latin typeface="+mj-lt"/>
              </a:rPr>
              <a:t>https://commons.wikimedia.org/w/index.php?curid=11760704</a:t>
            </a:r>
          </a:p>
        </p:txBody>
      </p:sp>
    </p:spTree>
    <p:extLst>
      <p:ext uri="{BB962C8B-B14F-4D97-AF65-F5344CB8AC3E}">
        <p14:creationId xmlns:p14="http://schemas.microsoft.com/office/powerpoint/2010/main" val="2616542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4F9297A-97FD-3947-540E-E41ACCF284AC}"/>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solidFill>
                  <a:srgbClr val="FF0000"/>
                </a:solidFill>
                <a:effectLst>
                  <a:outerShdw blurRad="50800" dist="38100" dir="2700000" algn="tl" rotWithShape="0">
                    <a:prstClr val="black">
                      <a:alpha val="40000"/>
                    </a:prstClr>
                  </a:outerShdw>
                </a:effectLst>
              </a:rPr>
              <a:t>ΠΒ και πλοίο</a:t>
            </a:r>
            <a:endParaRPr lang="en-US" sz="1200" dirty="0">
              <a:solidFill>
                <a:srgbClr val="FF0000"/>
              </a:solidFill>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pic>
        <p:nvPicPr>
          <p:cNvPr id="4" name="Picture 2" descr="Dingyuan-class ironclad cutaway drawing">
            <a:extLst>
              <a:ext uri="{FF2B5EF4-FFF2-40B4-BE49-F238E27FC236}">
                <a16:creationId xmlns:a16="http://schemas.microsoft.com/office/drawing/2014/main" id="{1FD5E126-CA04-7CC0-789E-60338DA5A6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752" r="78696" b="10185"/>
          <a:stretch/>
        </p:blipFill>
        <p:spPr bwMode="auto">
          <a:xfrm flipH="1">
            <a:off x="8323902" y="0"/>
            <a:ext cx="20056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ingyuan-class ironclad cutaway drawing">
            <a:extLst>
              <a:ext uri="{FF2B5EF4-FFF2-40B4-BE49-F238E27FC236}">
                <a16:creationId xmlns:a16="http://schemas.microsoft.com/office/drawing/2014/main" id="{6638EB42-C8C8-FE8A-89BB-C3239B5361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941467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E8A079D-E3EA-44B2-DD33-5BECCD3C63F6}"/>
              </a:ext>
            </a:extLst>
          </p:cNvPr>
          <p:cNvSpPr/>
          <p:nvPr/>
        </p:nvSpPr>
        <p:spPr>
          <a:xfrm>
            <a:off x="2919046" y="6330937"/>
            <a:ext cx="7192108" cy="523220"/>
          </a:xfrm>
          <a:prstGeom prst="rect">
            <a:avLst/>
          </a:prstGeom>
        </p:spPr>
        <p:txBody>
          <a:bodyPr wrap="square">
            <a:spAutoFit/>
          </a:bodyPr>
          <a:lstStyle/>
          <a:p>
            <a:pPr algn="just"/>
            <a:r>
              <a:rPr lang="en-GB" sz="1400" dirty="0" err="1">
                <a:latin typeface="+mj-lt"/>
              </a:rPr>
              <a:t>Dingyuan</a:t>
            </a:r>
            <a:r>
              <a:rPr lang="en-GB" sz="1400" dirty="0">
                <a:latin typeface="+mj-lt"/>
              </a:rPr>
              <a:t> class ironclad </a:t>
            </a:r>
            <a:r>
              <a:rPr lang="en-GB" sz="1400" b="0" i="0" u="none" strike="noStrike" dirty="0">
                <a:latin typeface="+mj-lt"/>
              </a:rPr>
              <a:t>Cutaway Drawing</a:t>
            </a:r>
            <a:r>
              <a:rPr lang="el-GR" sz="1400" dirty="0">
                <a:latin typeface="+mj-lt"/>
              </a:rPr>
              <a:t>, διαθέσιμο στη διεύθυνση</a:t>
            </a:r>
            <a:r>
              <a:rPr lang="en-US" sz="1400" dirty="0">
                <a:latin typeface="+mj-lt"/>
              </a:rPr>
              <a:t>:</a:t>
            </a:r>
            <a:r>
              <a:rPr lang="en-GR" sz="1400" dirty="0">
                <a:latin typeface="+mj-lt"/>
              </a:rPr>
              <a:t> </a:t>
            </a:r>
            <a:r>
              <a:rPr lang="en-GB" sz="1400" dirty="0">
                <a:latin typeface="+mj-lt"/>
              </a:rPr>
              <a:t>https://</a:t>
            </a:r>
            <a:r>
              <a:rPr lang="en-GB" sz="1400" dirty="0" err="1">
                <a:latin typeface="+mj-lt"/>
              </a:rPr>
              <a:t>conceptbunny.com</a:t>
            </a:r>
            <a:r>
              <a:rPr lang="en-GB" sz="1400" dirty="0">
                <a:latin typeface="+mj-lt"/>
              </a:rPr>
              <a:t>/</a:t>
            </a:r>
            <a:r>
              <a:rPr lang="en-GB" sz="1400" dirty="0" err="1">
                <a:latin typeface="+mj-lt"/>
              </a:rPr>
              <a:t>dingyuan</a:t>
            </a:r>
            <a:r>
              <a:rPr lang="en-GB" sz="1400" dirty="0">
                <a:latin typeface="+mj-lt"/>
              </a:rPr>
              <a:t>-class-ironclad/</a:t>
            </a:r>
            <a:endParaRPr lang="en-GR" sz="1400" dirty="0">
              <a:latin typeface="+mj-lt"/>
            </a:endParaRPr>
          </a:p>
        </p:txBody>
      </p:sp>
    </p:spTree>
    <p:extLst>
      <p:ext uri="{BB962C8B-B14F-4D97-AF65-F5344CB8AC3E}">
        <p14:creationId xmlns:p14="http://schemas.microsoft.com/office/powerpoint/2010/main" val="4217992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6C853-9650-6BAE-0719-7031DC9F6E09}"/>
              </a:ext>
            </a:extLst>
          </p:cNvPr>
          <p:cNvSpPr>
            <a:spLocks noGrp="1"/>
          </p:cNvSpPr>
          <p:nvPr>
            <p:ph type="title"/>
          </p:nvPr>
        </p:nvSpPr>
        <p:spPr/>
        <p:txBody>
          <a:bodyPr/>
          <a:lstStyle/>
          <a:p>
            <a:endParaRPr lang="en-GR"/>
          </a:p>
        </p:txBody>
      </p:sp>
      <p:sp>
        <p:nvSpPr>
          <p:cNvPr id="3" name="Content Placeholder 2">
            <a:extLst>
              <a:ext uri="{FF2B5EF4-FFF2-40B4-BE49-F238E27FC236}">
                <a16:creationId xmlns:a16="http://schemas.microsoft.com/office/drawing/2014/main" id="{6A47952B-57C6-F8FD-82C9-9C4146CCCEFA}"/>
              </a:ext>
            </a:extLst>
          </p:cNvPr>
          <p:cNvSpPr>
            <a:spLocks noGrp="1"/>
          </p:cNvSpPr>
          <p:nvPr>
            <p:ph idx="1"/>
          </p:nvPr>
        </p:nvSpPr>
        <p:spPr/>
        <p:txBody>
          <a:bodyPr/>
          <a:lstStyle/>
          <a:p>
            <a:endParaRPr lang="en-GR"/>
          </a:p>
        </p:txBody>
      </p:sp>
      <p:pic>
        <p:nvPicPr>
          <p:cNvPr id="14338" name="Picture 2" descr="CDN media">
            <a:extLst>
              <a:ext uri="{FF2B5EF4-FFF2-40B4-BE49-F238E27FC236}">
                <a16:creationId xmlns:a16="http://schemas.microsoft.com/office/drawing/2014/main" id="{59876478-24D4-8895-FE5D-68693FB7C3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80" b="2460"/>
          <a:stretch/>
        </p:blipFill>
        <p:spPr bwMode="auto">
          <a:xfrm>
            <a:off x="0" y="0"/>
            <a:ext cx="1221567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386927F-B050-FE78-FA7B-B6827922D228}"/>
              </a:ext>
            </a:extLst>
          </p:cNvPr>
          <p:cNvSpPr/>
          <p:nvPr/>
        </p:nvSpPr>
        <p:spPr>
          <a:xfrm>
            <a:off x="838200" y="6350934"/>
            <a:ext cx="10515600" cy="276999"/>
          </a:xfrm>
          <a:prstGeom prst="rect">
            <a:avLst/>
          </a:prstGeom>
          <a:effectLst>
            <a:outerShdw blurRad="50800" dist="38100" dir="2700000" algn="tl" rotWithShape="0">
              <a:prstClr val="black">
                <a:alpha val="40000"/>
              </a:prstClr>
            </a:outerShdw>
          </a:effectLst>
        </p:spPr>
        <p:txBody>
          <a:bodyPr wrap="square">
            <a:spAutoFit/>
          </a:bodyPr>
          <a:lstStyle/>
          <a:p>
            <a:pPr algn="just"/>
            <a:r>
              <a:rPr lang="el-GR" sz="1200" dirty="0">
                <a:latin typeface="+mj-lt"/>
              </a:rPr>
              <a:t>Να</a:t>
            </a:r>
            <a:r>
              <a:rPr lang="en-GB" sz="1200" dirty="0" err="1">
                <a:latin typeface="+mj-lt"/>
              </a:rPr>
              <a:t>ύ</a:t>
            </a:r>
            <a:r>
              <a:rPr lang="el-GR" sz="1200" dirty="0">
                <a:latin typeface="+mj-lt"/>
              </a:rPr>
              <a:t>της σε </a:t>
            </a:r>
            <a:r>
              <a:rPr lang="en-GB" sz="1200" i="0" strike="noStrike" dirty="0">
                <a:latin typeface="+mj-lt"/>
              </a:rPr>
              <a:t> 27cm gun Mle 1870, </a:t>
            </a:r>
            <a:r>
              <a:rPr lang="el-GR" sz="1200" dirty="0">
                <a:latin typeface="+mj-lt"/>
              </a:rPr>
              <a:t>εντός της θωράκισης ενός </a:t>
            </a:r>
            <a:r>
              <a:rPr lang="en-GB" sz="1200" i="0" strike="noStrike" dirty="0">
                <a:latin typeface="+mj-lt"/>
              </a:rPr>
              <a:t>f a Colbert-class ironclad, </a:t>
            </a:r>
            <a:r>
              <a:rPr lang="el-GR" sz="1200" i="0" strike="noStrike" dirty="0">
                <a:latin typeface="+mj-lt"/>
              </a:rPr>
              <a:t>πίνακας του </a:t>
            </a:r>
            <a:r>
              <a:rPr lang="en-GB" sz="1200" i="0" strike="noStrike" dirty="0">
                <a:latin typeface="+mj-lt"/>
              </a:rPr>
              <a:t>Gustave Bourgain,</a:t>
            </a:r>
            <a:endParaRPr lang="en-GB" sz="1200" i="0" strike="noStrike" dirty="0">
              <a:latin typeface="+mj-lt"/>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759381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91071-4478-494E-9364-EB2A40264E6F}"/>
              </a:ext>
            </a:extLst>
          </p:cNvPr>
          <p:cNvSpPr>
            <a:spLocks noGrp="1"/>
          </p:cNvSpPr>
          <p:nvPr>
            <p:ph type="title"/>
          </p:nvPr>
        </p:nvSpPr>
        <p:spPr/>
        <p:txBody>
          <a:bodyPr/>
          <a:lstStyle/>
          <a:p>
            <a:endParaRPr lang="en-GR"/>
          </a:p>
        </p:txBody>
      </p:sp>
      <p:pic>
        <p:nvPicPr>
          <p:cNvPr id="5" name="Content Placeholder 4">
            <a:extLst>
              <a:ext uri="{FF2B5EF4-FFF2-40B4-BE49-F238E27FC236}">
                <a16:creationId xmlns:a16="http://schemas.microsoft.com/office/drawing/2014/main" id="{4622442A-5187-8E47-929B-EE06CE4D917D}"/>
              </a:ext>
            </a:extLst>
          </p:cNvPr>
          <p:cNvPicPr>
            <a:picLocks noGrp="1" noChangeAspect="1"/>
          </p:cNvPicPr>
          <p:nvPr>
            <p:ph idx="1"/>
          </p:nvPr>
        </p:nvPicPr>
        <p:blipFill rotWithShape="1">
          <a:blip r:embed="rId2"/>
          <a:srcRect l="3681" t="18961" r="3681" b="6234"/>
          <a:stretch/>
        </p:blipFill>
        <p:spPr>
          <a:xfrm>
            <a:off x="-1" y="0"/>
            <a:ext cx="12223749" cy="6858000"/>
          </a:xfrm>
        </p:spPr>
      </p:pic>
      <p:sp>
        <p:nvSpPr>
          <p:cNvPr id="4" name="Rectangle 3">
            <a:extLst>
              <a:ext uri="{FF2B5EF4-FFF2-40B4-BE49-F238E27FC236}">
                <a16:creationId xmlns:a16="http://schemas.microsoft.com/office/drawing/2014/main" id="{00C1285E-9AFE-A56F-B55A-F21F79AFE2F0}"/>
              </a:ext>
            </a:extLst>
          </p:cNvPr>
          <p:cNvSpPr/>
          <p:nvPr/>
        </p:nvSpPr>
        <p:spPr>
          <a:xfrm>
            <a:off x="838200" y="5903894"/>
            <a:ext cx="10515600" cy="738664"/>
          </a:xfrm>
          <a:prstGeom prst="rect">
            <a:avLst/>
          </a:prstGeom>
          <a:effectLst>
            <a:outerShdw blurRad="50800" dist="38100" dir="2700000" algn="tl" rotWithShape="0">
              <a:prstClr val="black">
                <a:alpha val="40000"/>
              </a:prstClr>
            </a:outerShdw>
          </a:effectLst>
        </p:spPr>
        <p:txBody>
          <a:bodyPr wrap="square">
            <a:spAutoFit/>
          </a:bodyPr>
          <a:lstStyle/>
          <a:p>
            <a:r>
              <a:rPr lang="el-GR" sz="1400" dirty="0">
                <a:solidFill>
                  <a:schemeClr val="bg1"/>
                </a:solidFill>
                <a:effectLst>
                  <a:outerShdw blurRad="50800" dist="38100" dir="2700000" algn="tl" rotWithShape="0">
                    <a:prstClr val="black">
                      <a:alpha val="40000"/>
                    </a:prstClr>
                  </a:outerShdw>
                </a:effectLst>
              </a:rPr>
              <a:t>Η </a:t>
            </a:r>
            <a:r>
              <a:rPr lang="el-GR" sz="1400" dirty="0" err="1">
                <a:solidFill>
                  <a:schemeClr val="bg1"/>
                </a:solidFill>
                <a:effectLst>
                  <a:outerShdw blurRad="50800" dist="38100" dir="2700000" algn="tl" rotWithShape="0">
                    <a:prstClr val="black">
                      <a:alpha val="40000"/>
                    </a:prstClr>
                  </a:outerShdw>
                </a:effectLst>
              </a:rPr>
              <a:t>πρ</a:t>
            </a:r>
            <a:r>
              <a:rPr lang="en-US" sz="1400" dirty="0" err="1">
                <a:solidFill>
                  <a:schemeClr val="bg1"/>
                </a:solidFill>
                <a:effectLst>
                  <a:outerShdw blurRad="50800" dist="38100" dir="2700000" algn="tl" rotWithShape="0">
                    <a:prstClr val="black">
                      <a:alpha val="40000"/>
                    </a:prstClr>
                  </a:outerShdw>
                </a:effectLst>
              </a:rPr>
              <a:t>ώ</a:t>
            </a:r>
            <a:r>
              <a:rPr lang="el-GR" sz="1400" dirty="0">
                <a:solidFill>
                  <a:schemeClr val="bg1"/>
                </a:solidFill>
                <a:effectLst>
                  <a:outerShdw blurRad="50800" dist="38100" dir="2700000" algn="tl" rotWithShape="0">
                    <a:prstClr val="black">
                      <a:alpha val="40000"/>
                    </a:prstClr>
                  </a:outerShdw>
                </a:effectLst>
              </a:rPr>
              <a:t>τη εμπλοκή</a:t>
            </a:r>
            <a:r>
              <a:rPr lang="en-US" sz="1400" dirty="0">
                <a:solidFill>
                  <a:schemeClr val="bg1"/>
                </a:solidFill>
                <a:effectLst>
                  <a:outerShdw blurRad="50800" dist="38100" dir="2700000" algn="tl" rotWithShape="0">
                    <a:prstClr val="black">
                      <a:alpha val="40000"/>
                    </a:prstClr>
                  </a:outerShdw>
                </a:effectLst>
              </a:rPr>
              <a:t> </a:t>
            </a:r>
            <a:r>
              <a:rPr lang="el-GR" sz="1400" dirty="0">
                <a:solidFill>
                  <a:schemeClr val="bg1"/>
                </a:solidFill>
                <a:effectLst>
                  <a:outerShdw blurRad="50800" dist="38100" dir="2700000" algn="tl" rotWithShape="0">
                    <a:prstClr val="black">
                      <a:alpha val="40000"/>
                    </a:prstClr>
                  </a:outerShdw>
                </a:effectLst>
              </a:rPr>
              <a:t>μεταξύ </a:t>
            </a:r>
            <a:r>
              <a:rPr lang="en-US" sz="1400" dirty="0">
                <a:solidFill>
                  <a:schemeClr val="bg1"/>
                </a:solidFill>
                <a:effectLst>
                  <a:outerShdw blurRad="50800" dist="38100" dir="2700000" algn="tl" rotWithShape="0">
                    <a:prstClr val="black">
                      <a:alpha val="40000"/>
                    </a:prstClr>
                  </a:outerShdw>
                </a:effectLst>
              </a:rPr>
              <a:t>ironclads:</a:t>
            </a:r>
            <a:r>
              <a:rPr lang="el-GR" sz="1400" dirty="0">
                <a:solidFill>
                  <a:schemeClr val="bg1"/>
                </a:solidFill>
                <a:effectLst>
                  <a:outerShdw blurRad="50800" dist="38100" dir="2700000" algn="tl" rotWithShape="0">
                    <a:prstClr val="black">
                      <a:alpha val="40000"/>
                    </a:prstClr>
                  </a:outerShdw>
                </a:effectLst>
              </a:rPr>
              <a:t> </a:t>
            </a:r>
            <a:r>
              <a:rPr lang="en-US" sz="1400" dirty="0">
                <a:solidFill>
                  <a:schemeClr val="bg1"/>
                </a:solidFill>
                <a:effectLst>
                  <a:outerShdw blurRad="50800" dist="38100" dir="2700000" algn="tl" rotWithShape="0">
                    <a:prstClr val="black">
                      <a:alpha val="40000"/>
                    </a:prstClr>
                  </a:outerShdw>
                </a:effectLst>
              </a:rPr>
              <a:t>CSS Virginia (</a:t>
            </a:r>
            <a:r>
              <a:rPr lang="el-GR" sz="1400" dirty="0">
                <a:solidFill>
                  <a:schemeClr val="bg1"/>
                </a:solidFill>
                <a:effectLst>
                  <a:outerShdw blurRad="50800" dist="38100" dir="2700000" algn="tl" rotWithShape="0">
                    <a:prstClr val="black">
                      <a:alpha val="40000"/>
                    </a:prstClr>
                  </a:outerShdw>
                </a:effectLst>
              </a:rPr>
              <a:t>ΑΡ) </a:t>
            </a:r>
            <a:r>
              <a:rPr lang="en-US" sz="1400" dirty="0">
                <a:solidFill>
                  <a:schemeClr val="bg1"/>
                </a:solidFill>
                <a:effectLst>
                  <a:outerShdw blurRad="50800" dist="38100" dir="2700000" algn="tl" rotWithShape="0">
                    <a:prstClr val="black">
                      <a:alpha val="40000"/>
                    </a:prstClr>
                  </a:outerShdw>
                </a:effectLst>
              </a:rPr>
              <a:t>vs USS Monitor (</a:t>
            </a:r>
            <a:r>
              <a:rPr lang="el-GR" sz="1400" dirty="0">
                <a:solidFill>
                  <a:schemeClr val="bg1"/>
                </a:solidFill>
                <a:effectLst>
                  <a:outerShdw blurRad="50800" dist="38100" dir="2700000" algn="tl" rotWithShape="0">
                    <a:prstClr val="black">
                      <a:alpha val="40000"/>
                    </a:prstClr>
                  </a:outerShdw>
                </a:effectLst>
              </a:rPr>
              <a:t>ΔΕ</a:t>
            </a:r>
            <a:r>
              <a:rPr lang="en-US" sz="1400" dirty="0">
                <a:solidFill>
                  <a:schemeClr val="bg1"/>
                </a:solidFill>
                <a:effectLst>
                  <a:outerShdw blurRad="50800" dist="38100" dir="2700000" algn="tl" rotWithShape="0">
                    <a:prstClr val="black">
                      <a:alpha val="40000"/>
                    </a:prstClr>
                  </a:outerShdw>
                </a:effectLst>
              </a:rPr>
              <a:t>)</a:t>
            </a:r>
            <a:r>
              <a:rPr lang="el-GR" sz="1400" dirty="0">
                <a:solidFill>
                  <a:schemeClr val="bg1"/>
                </a:solidFill>
                <a:effectLst>
                  <a:outerShdw blurRad="50800" dist="38100" dir="2700000" algn="tl" rotWithShape="0">
                    <a:prstClr val="black">
                      <a:alpha val="40000"/>
                    </a:prstClr>
                  </a:outerShdw>
                </a:effectLst>
              </a:rPr>
              <a:t> το Μάρτιο του 1862 κατά την μάχη του </a:t>
            </a:r>
            <a:r>
              <a:rPr lang="en-US" sz="1400" dirty="0">
                <a:solidFill>
                  <a:schemeClr val="bg1"/>
                </a:solidFill>
                <a:effectLst>
                  <a:outerShdw blurRad="50800" dist="38100" dir="2700000" algn="tl" rotWithShape="0">
                    <a:prstClr val="black">
                      <a:alpha val="40000"/>
                    </a:prstClr>
                  </a:outerShdw>
                </a:effectLst>
              </a:rPr>
              <a:t>Hampton Roads</a:t>
            </a:r>
            <a:r>
              <a:rPr lang="en-GR" sz="1400" dirty="0">
                <a:solidFill>
                  <a:schemeClr val="bg1"/>
                </a:solidFill>
                <a:effectLst>
                  <a:outerShdw blurRad="50800" dist="38100" dir="2700000" algn="tl" rotWithShape="0">
                    <a:prstClr val="black">
                      <a:alpha val="40000"/>
                    </a:prstClr>
                  </a:outerShdw>
                </a:effectLst>
              </a:rPr>
              <a:t>,</a:t>
            </a:r>
            <a:r>
              <a:rPr lang="el-GR" sz="1400" dirty="0">
                <a:solidFill>
                  <a:schemeClr val="bg1"/>
                </a:solidFill>
                <a:effectLst>
                  <a:outerShdw blurRad="50800" dist="38100" dir="2700000" algn="tl" rotWithShape="0">
                    <a:prstClr val="black">
                      <a:alpha val="40000"/>
                    </a:prstClr>
                  </a:outerShdw>
                </a:effectLst>
              </a:rPr>
              <a:t> λιθογραφία υπογεγραμμένη από τον</a:t>
            </a:r>
            <a:r>
              <a:rPr lang="en-GB" sz="1400" dirty="0">
                <a:solidFill>
                  <a:schemeClr val="bg1"/>
                </a:solidFill>
                <a:effectLst>
                  <a:outerShdw blurRad="50800" dist="38100" dir="2700000" algn="tl" rotWithShape="0">
                    <a:prstClr val="black">
                      <a:alpha val="40000"/>
                    </a:prstClr>
                  </a:outerShdw>
                </a:effectLst>
              </a:rPr>
              <a:t>"Jo Davidson»</a:t>
            </a:r>
            <a:r>
              <a:rPr lang="el-GR" sz="1400" dirty="0">
                <a:solidFill>
                  <a:schemeClr val="bg1"/>
                </a:solidFill>
                <a:effectLst>
                  <a:outerShdw blurRad="50800" dist="38100" dir="2700000" algn="tl" rotWithShape="0">
                    <a:prstClr val="black">
                      <a:alpha val="40000"/>
                    </a:prstClr>
                  </a:outerShdw>
                </a:effectLst>
              </a:rPr>
              <a:t>, στη βιβλιοθήκη του Κογκρέσου, με </a:t>
            </a:r>
            <a:r>
              <a:rPr lang="en-US" sz="1400" dirty="0">
                <a:solidFill>
                  <a:schemeClr val="bg1"/>
                </a:solidFill>
                <a:effectLst>
                  <a:outerShdw blurRad="50800" dist="38100" dir="2700000" algn="tl" rotWithShape="0">
                    <a:prstClr val="black">
                      <a:alpha val="40000"/>
                    </a:prstClr>
                  </a:outerShdw>
                </a:effectLst>
              </a:rPr>
              <a:t>digital ID </a:t>
            </a:r>
            <a:r>
              <a:rPr lang="en-US" sz="1400" dirty="0" err="1">
                <a:solidFill>
                  <a:schemeClr val="bg1"/>
                </a:solidFill>
                <a:effectLst>
                  <a:outerShdw blurRad="50800" dist="38100" dir="2700000" algn="tl" rotWithShape="0">
                    <a:prstClr val="black">
                      <a:alpha val="40000"/>
                    </a:prstClr>
                  </a:outerShdw>
                </a:effectLst>
              </a:rPr>
              <a:t>pga</a:t>
            </a:r>
            <a:r>
              <a:rPr lang="en-US" sz="1400" dirty="0">
                <a:solidFill>
                  <a:schemeClr val="bg1"/>
                </a:solidFill>
                <a:effectLst>
                  <a:outerShdw blurRad="50800" dist="38100" dir="2700000" algn="tl" rotWithShape="0">
                    <a:prstClr val="black">
                      <a:alpha val="40000"/>
                    </a:prstClr>
                  </a:outerShdw>
                </a:effectLst>
              </a:rPr>
              <a:t>. 04044</a:t>
            </a:r>
            <a:r>
              <a:rPr lang="el-GR" sz="1400" dirty="0">
                <a:solidFill>
                  <a:schemeClr val="bg1"/>
                </a:solidFill>
                <a:effectLst>
                  <a:outerShdw blurRad="50800" dist="38100" dir="2700000" algn="tl" rotWithShape="0">
                    <a:prstClr val="black">
                      <a:alpha val="40000"/>
                    </a:prstClr>
                  </a:outerShdw>
                </a:effectLst>
              </a:rPr>
              <a:t> διαθέσιμη διαδικτυακά στη διεύθυνση </a:t>
            </a:r>
            <a:r>
              <a:rPr lang="en-GB" sz="1400" dirty="0">
                <a:solidFill>
                  <a:schemeClr val="bg1"/>
                </a:solidFill>
                <a:effectLst>
                  <a:outerShdw blurRad="50800" dist="38100" dir="2700000" algn="tl" rotWithShape="0">
                    <a:prstClr val="black">
                      <a:alpha val="40000"/>
                    </a:prstClr>
                  </a:outerShdw>
                </a:effectLst>
              </a:rPr>
              <a:t>https://</a:t>
            </a:r>
            <a:r>
              <a:rPr lang="en-GB" sz="1400" dirty="0" err="1">
                <a:solidFill>
                  <a:schemeClr val="bg1"/>
                </a:solidFill>
                <a:effectLst>
                  <a:outerShdw blurRad="50800" dist="38100" dir="2700000" algn="tl" rotWithShape="0">
                    <a:prstClr val="black">
                      <a:alpha val="40000"/>
                    </a:prstClr>
                  </a:outerShdw>
                </a:effectLst>
              </a:rPr>
              <a:t>en.wikipedia.org</a:t>
            </a:r>
            <a:r>
              <a:rPr lang="en-GB" sz="1400" dirty="0">
                <a:solidFill>
                  <a:schemeClr val="bg1"/>
                </a:solidFill>
                <a:effectLst>
                  <a:outerShdw blurRad="50800" dist="38100" dir="2700000" algn="tl" rotWithShape="0">
                    <a:prstClr val="black">
                      <a:alpha val="40000"/>
                    </a:prstClr>
                  </a:outerShdw>
                </a:effectLst>
              </a:rPr>
              <a:t>/wiki/</a:t>
            </a:r>
            <a:r>
              <a:rPr lang="en-GB" sz="1400" dirty="0" err="1">
                <a:solidFill>
                  <a:schemeClr val="bg1"/>
                </a:solidFill>
                <a:effectLst>
                  <a:outerShdw blurRad="50800" dist="38100" dir="2700000" algn="tl" rotWithShape="0">
                    <a:prstClr val="black">
                      <a:alpha val="40000"/>
                    </a:prstClr>
                  </a:outerShdw>
                </a:effectLst>
              </a:rPr>
              <a:t>Ironclad_warship</a:t>
            </a:r>
            <a:r>
              <a:rPr lang="en-GB" sz="1400" dirty="0">
                <a:solidFill>
                  <a:schemeClr val="bg1"/>
                </a:solidFill>
                <a:effectLst>
                  <a:outerShdw blurRad="50800" dist="38100" dir="2700000" algn="tl" rotWithShape="0">
                    <a:prstClr val="black">
                      <a:alpha val="40000"/>
                    </a:prstClr>
                  </a:outerShdw>
                </a:effectLst>
              </a:rPr>
              <a:t>#/media/</a:t>
            </a:r>
            <a:r>
              <a:rPr lang="en-GB" sz="1400" dirty="0" err="1">
                <a:solidFill>
                  <a:schemeClr val="bg1"/>
                </a:solidFill>
                <a:effectLst>
                  <a:outerShdw blurRad="50800" dist="38100" dir="2700000" algn="tl" rotWithShape="0">
                    <a:prstClr val="black">
                      <a:alpha val="40000"/>
                    </a:prstClr>
                  </a:outerShdw>
                </a:effectLst>
              </a:rPr>
              <a:t>File:The_Monitor_and_Merrimac.jpg</a:t>
            </a:r>
            <a:endParaRPr lang="en-GR" sz="14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900804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FEFC3-CBA3-6E4A-B9FC-2839F9CC258A}"/>
              </a:ext>
            </a:extLst>
          </p:cNvPr>
          <p:cNvSpPr>
            <a:spLocks noGrp="1"/>
          </p:cNvSpPr>
          <p:nvPr>
            <p:ph type="title"/>
          </p:nvPr>
        </p:nvSpPr>
        <p:spPr/>
        <p:txBody>
          <a:bodyPr/>
          <a:lstStyle/>
          <a:p>
            <a:endParaRPr lang="en-GR"/>
          </a:p>
        </p:txBody>
      </p:sp>
      <p:pic>
        <p:nvPicPr>
          <p:cNvPr id="5" name="Content Placeholder 4">
            <a:extLst>
              <a:ext uri="{FF2B5EF4-FFF2-40B4-BE49-F238E27FC236}">
                <a16:creationId xmlns:a16="http://schemas.microsoft.com/office/drawing/2014/main" id="{845E91A4-65B5-4341-8226-368EE6C0E5C0}"/>
              </a:ext>
            </a:extLst>
          </p:cNvPr>
          <p:cNvPicPr>
            <a:picLocks noGrp="1" noChangeAspect="1"/>
          </p:cNvPicPr>
          <p:nvPr>
            <p:ph idx="1"/>
          </p:nvPr>
        </p:nvPicPr>
        <p:blipFill rotWithShape="1">
          <a:blip r:embed="rId3"/>
          <a:srcRect t="8395" r="-144" b="5052"/>
          <a:stretch/>
        </p:blipFill>
        <p:spPr>
          <a:xfrm>
            <a:off x="0" y="-1"/>
            <a:ext cx="12192000" cy="6854157"/>
          </a:xfrm>
        </p:spPr>
      </p:pic>
      <p:sp>
        <p:nvSpPr>
          <p:cNvPr id="6" name="Rectangle 5">
            <a:extLst>
              <a:ext uri="{FF2B5EF4-FFF2-40B4-BE49-F238E27FC236}">
                <a16:creationId xmlns:a16="http://schemas.microsoft.com/office/drawing/2014/main" id="{2B131C2E-938C-8B5C-0138-5F5A49485BAD}"/>
              </a:ext>
            </a:extLst>
          </p:cNvPr>
          <p:cNvSpPr/>
          <p:nvPr/>
        </p:nvSpPr>
        <p:spPr>
          <a:xfrm>
            <a:off x="838200" y="6119794"/>
            <a:ext cx="10515600" cy="523220"/>
          </a:xfrm>
          <a:prstGeom prst="rect">
            <a:avLst/>
          </a:prstGeom>
          <a:effectLst>
            <a:outerShdw blurRad="50800" dist="38100" dir="2700000" algn="tl" rotWithShape="0">
              <a:prstClr val="black">
                <a:alpha val="40000"/>
              </a:prstClr>
            </a:outerShdw>
          </a:effectLst>
        </p:spPr>
        <p:txBody>
          <a:bodyPr wrap="square">
            <a:spAutoFit/>
          </a:bodyPr>
          <a:lstStyle/>
          <a:p>
            <a:pPr algn="just"/>
            <a:r>
              <a:rPr lang="el-GR" sz="1400" dirty="0">
                <a:solidFill>
                  <a:schemeClr val="bg1"/>
                </a:solidFill>
                <a:effectLst>
                  <a:outerShdw blurRad="50800" dist="38100" dir="2700000" algn="tl" rotWithShape="0">
                    <a:prstClr val="black">
                      <a:alpha val="40000"/>
                    </a:prstClr>
                  </a:outerShdw>
                </a:effectLst>
                <a:latin typeface="+mj-lt"/>
              </a:rPr>
              <a:t>Το </a:t>
            </a:r>
            <a:r>
              <a:rPr lang="en-US" sz="1400" i="1" dirty="0">
                <a:solidFill>
                  <a:schemeClr val="bg1"/>
                </a:solidFill>
                <a:effectLst>
                  <a:outerShdw blurRad="50800" dist="38100" dir="2700000" algn="tl" rotWithShape="0">
                    <a:prstClr val="black">
                      <a:alpha val="40000"/>
                    </a:prstClr>
                  </a:outerShdw>
                </a:effectLst>
                <a:latin typeface="+mj-lt"/>
              </a:rPr>
              <a:t>USS Cairo (1862) </a:t>
            </a:r>
            <a:r>
              <a:rPr lang="el-GR" sz="1400" i="1" dirty="0">
                <a:solidFill>
                  <a:schemeClr val="bg1"/>
                </a:solidFill>
                <a:effectLst>
                  <a:outerShdw blurRad="50800" dist="38100" dir="2700000" algn="tl" rotWithShape="0">
                    <a:prstClr val="black">
                      <a:alpha val="40000"/>
                    </a:prstClr>
                  </a:outerShdw>
                </a:effectLst>
                <a:latin typeface="+mj-lt"/>
              </a:rPr>
              <a:t>στον ποταμό </a:t>
            </a:r>
            <a:r>
              <a:rPr lang="en-US" sz="1400" i="1" dirty="0">
                <a:solidFill>
                  <a:schemeClr val="bg1"/>
                </a:solidFill>
                <a:effectLst>
                  <a:outerShdw blurRad="50800" dist="38100" dir="2700000" algn="tl" rotWithShape="0">
                    <a:prstClr val="black">
                      <a:alpha val="40000"/>
                    </a:prstClr>
                  </a:outerShdw>
                </a:effectLst>
                <a:latin typeface="+mj-lt"/>
              </a:rPr>
              <a:t>Mississippi </a:t>
            </a:r>
            <a:r>
              <a:rPr lang="el-GR" sz="1400" i="1" dirty="0">
                <a:solidFill>
                  <a:schemeClr val="bg1"/>
                </a:solidFill>
                <a:effectLst>
                  <a:outerShdw blurRad="50800" dist="38100" dir="2700000" algn="tl" rotWithShape="0">
                    <a:prstClr val="black">
                      <a:alpha val="40000"/>
                    </a:prstClr>
                  </a:outerShdw>
                </a:effectLst>
                <a:latin typeface="+mj-lt"/>
              </a:rPr>
              <a:t> </a:t>
            </a:r>
            <a:r>
              <a:rPr lang="el-GR" sz="1400" i="1" dirty="0" err="1">
                <a:solidFill>
                  <a:schemeClr val="bg1"/>
                </a:solidFill>
                <a:effectLst>
                  <a:outerShdw blurRad="50800" dist="38100" dir="2700000" algn="tl" rotWithShape="0">
                    <a:prstClr val="black">
                      <a:alpha val="40000"/>
                    </a:prstClr>
                  </a:outerShdw>
                </a:effectLst>
                <a:latin typeface="+mj-lt"/>
              </a:rPr>
              <a:t>φωτό</a:t>
            </a:r>
            <a:r>
              <a:rPr lang="en-GR" sz="1400" dirty="0">
                <a:solidFill>
                  <a:schemeClr val="bg1"/>
                </a:solidFill>
                <a:effectLst>
                  <a:outerShdw blurRad="50800" dist="38100" dir="2700000" algn="tl" rotWithShape="0">
                    <a:prstClr val="black">
                      <a:alpha val="40000"/>
                    </a:prstClr>
                  </a:outerShdw>
                </a:effectLst>
                <a:latin typeface="+mj-lt"/>
              </a:rPr>
              <a:t>,</a:t>
            </a:r>
            <a:r>
              <a:rPr lang="el-GR" sz="1400" dirty="0">
                <a:solidFill>
                  <a:schemeClr val="bg1"/>
                </a:solidFill>
                <a:effectLst>
                  <a:outerShdw blurRad="50800" dist="38100" dir="2700000" algn="tl" rotWithShape="0">
                    <a:prstClr val="black">
                      <a:alpha val="40000"/>
                    </a:prstClr>
                  </a:outerShdw>
                </a:effectLst>
                <a:latin typeface="+mj-lt"/>
              </a:rPr>
              <a:t> αγνώστου φωτογράφου, διαθέσιμη στη διεύθυνση</a:t>
            </a:r>
            <a:r>
              <a:rPr lang="en-GR" sz="1400" dirty="0">
                <a:solidFill>
                  <a:schemeClr val="bg1"/>
                </a:solidFill>
                <a:effectLst>
                  <a:outerShdw blurRad="50800" dist="38100" dir="2700000" algn="tl" rotWithShape="0">
                    <a:prstClr val="black">
                      <a:alpha val="40000"/>
                    </a:prstClr>
                  </a:outerShdw>
                </a:effectLst>
                <a:latin typeface="+mj-lt"/>
              </a:rPr>
              <a:t> </a:t>
            </a:r>
            <a:r>
              <a:rPr lang="en-GB" sz="1400" dirty="0">
                <a:solidFill>
                  <a:schemeClr val="bg1"/>
                </a:solidFill>
                <a:effectLst>
                  <a:outerShdw blurRad="50800" dist="38100" dir="2700000" algn="tl" rotWithShape="0">
                    <a:prstClr val="black">
                      <a:alpha val="40000"/>
                    </a:prstClr>
                  </a:outerShdw>
                </a:effectLst>
                <a:latin typeface="+mj-lt"/>
              </a:rPr>
              <a:t>https://</a:t>
            </a:r>
            <a:r>
              <a:rPr lang="en-GB" sz="1400" dirty="0" err="1">
                <a:solidFill>
                  <a:schemeClr val="bg1"/>
                </a:solidFill>
                <a:effectLst>
                  <a:outerShdw blurRad="50800" dist="38100" dir="2700000" algn="tl" rotWithShape="0">
                    <a:prstClr val="black">
                      <a:alpha val="40000"/>
                    </a:prstClr>
                  </a:outerShdw>
                </a:effectLst>
                <a:latin typeface="+mj-lt"/>
              </a:rPr>
              <a:t>commons.wikimedia.org</a:t>
            </a:r>
            <a:r>
              <a:rPr lang="en-GB" sz="1400" dirty="0">
                <a:solidFill>
                  <a:schemeClr val="bg1"/>
                </a:solidFill>
                <a:effectLst>
                  <a:outerShdw blurRad="50800" dist="38100" dir="2700000" algn="tl" rotWithShape="0">
                    <a:prstClr val="black">
                      <a:alpha val="40000"/>
                    </a:prstClr>
                  </a:outerShdw>
                </a:effectLst>
                <a:latin typeface="+mj-lt"/>
              </a:rPr>
              <a:t>/wiki/File:Uss_Cairo_h61568.jpg</a:t>
            </a:r>
            <a:endParaRPr lang="en-GR" sz="140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1210615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2827A-DB98-7C8A-6774-695B3E47CB29}"/>
              </a:ext>
            </a:extLst>
          </p:cNvPr>
          <p:cNvSpPr>
            <a:spLocks noGrp="1"/>
          </p:cNvSpPr>
          <p:nvPr>
            <p:ph type="title"/>
          </p:nvPr>
        </p:nvSpPr>
        <p:spPr/>
        <p:txBody>
          <a:bodyPr/>
          <a:lstStyle/>
          <a:p>
            <a:endParaRPr lang="en-GR"/>
          </a:p>
        </p:txBody>
      </p:sp>
      <p:sp>
        <p:nvSpPr>
          <p:cNvPr id="3" name="Content Placeholder 2">
            <a:extLst>
              <a:ext uri="{FF2B5EF4-FFF2-40B4-BE49-F238E27FC236}">
                <a16:creationId xmlns:a16="http://schemas.microsoft.com/office/drawing/2014/main" id="{AE8852C1-B32A-293D-4CF0-F916908773F6}"/>
              </a:ext>
            </a:extLst>
          </p:cNvPr>
          <p:cNvSpPr>
            <a:spLocks noGrp="1"/>
          </p:cNvSpPr>
          <p:nvPr>
            <p:ph idx="1"/>
          </p:nvPr>
        </p:nvSpPr>
        <p:spPr/>
        <p:txBody>
          <a:bodyPr/>
          <a:lstStyle/>
          <a:p>
            <a:endParaRPr lang="en-GR"/>
          </a:p>
        </p:txBody>
      </p:sp>
      <p:pic>
        <p:nvPicPr>
          <p:cNvPr id="13314" name="Picture 2" descr="French Naval Cannon on Board Ironclad Ship">
            <a:extLst>
              <a:ext uri="{FF2B5EF4-FFF2-40B4-BE49-F238E27FC236}">
                <a16:creationId xmlns:a16="http://schemas.microsoft.com/office/drawing/2014/main" id="{5BAEB59A-9484-23B7-006B-4895D2361E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154" b="488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12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50A2B41-C645-0742-AC1E-D3D210BFC1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460" b="75000"/>
          <a:stretch/>
        </p:blipFill>
        <p:spPr bwMode="auto">
          <a:xfrm flipH="1">
            <a:off x="0" y="0"/>
            <a:ext cx="1032547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912F6B96-6F66-C8E9-F36D-EDED50CFE8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1046480"/>
            <a:ext cx="10325470" cy="58115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5466CB0-3869-9F55-0076-352B2ECFEA71}"/>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solidFill>
                  <a:srgbClr val="FF0000"/>
                </a:solidFill>
                <a:effectLst>
                  <a:outerShdw blurRad="50800" dist="38100" dir="2700000" algn="tl" rotWithShape="0">
                    <a:prstClr val="black">
                      <a:alpha val="40000"/>
                    </a:prstClr>
                  </a:outerShdw>
                </a:effectLst>
              </a:rPr>
              <a:t>ΠΒ και πλοίο</a:t>
            </a:r>
            <a:endParaRPr lang="en-US" sz="1200" dirty="0">
              <a:solidFill>
                <a:srgbClr val="FF0000"/>
              </a:solidFill>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spTree>
    <p:extLst>
      <p:ext uri="{BB962C8B-B14F-4D97-AF65-F5344CB8AC3E}">
        <p14:creationId xmlns:p14="http://schemas.microsoft.com/office/powerpoint/2010/main" val="3558756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66135D-0FC7-E303-6CF0-278933DA5DC5}"/>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solidFill>
                  <a:srgbClr val="FF0000"/>
                </a:solidFill>
                <a:effectLst>
                  <a:outerShdw blurRad="50800" dist="38100" dir="2700000" algn="tl" rotWithShape="0">
                    <a:prstClr val="black">
                      <a:alpha val="40000"/>
                    </a:prstClr>
                  </a:outerShdw>
                </a:effectLst>
              </a:rPr>
              <a:t>ΠΒ και πλοίο</a:t>
            </a:r>
            <a:endParaRPr lang="en-US" sz="1200" dirty="0">
              <a:solidFill>
                <a:srgbClr val="FF0000"/>
              </a:solidFill>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pic>
        <p:nvPicPr>
          <p:cNvPr id="5122" name="Picture 2">
            <a:extLst>
              <a:ext uri="{FF2B5EF4-FFF2-40B4-BE49-F238E27FC236}">
                <a16:creationId xmlns:a16="http://schemas.microsoft.com/office/drawing/2014/main" id="{8ECB50C9-108B-565F-5CD3-5B82ECD6E8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9176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56C06CF-3C1B-370C-52DE-8D1E95EE71E4}"/>
              </a:ext>
            </a:extLst>
          </p:cNvPr>
          <p:cNvSpPr/>
          <p:nvPr/>
        </p:nvSpPr>
        <p:spPr>
          <a:xfrm>
            <a:off x="838200" y="6492875"/>
            <a:ext cx="10515599" cy="307777"/>
          </a:xfrm>
          <a:prstGeom prst="rect">
            <a:avLst/>
          </a:prstGeom>
        </p:spPr>
        <p:txBody>
          <a:bodyPr wrap="square">
            <a:spAutoFit/>
          </a:bodyPr>
          <a:lstStyle/>
          <a:p>
            <a:pPr algn="just"/>
            <a:r>
              <a:rPr lang="en-GB" sz="1400" b="0" i="0" u="none" strike="noStrike" dirty="0">
                <a:latin typeface="+mj-lt"/>
              </a:rPr>
              <a:t>HMS </a:t>
            </a:r>
            <a:r>
              <a:rPr lang="en-GB" sz="1400" b="0" i="0" u="none" strike="noStrike" dirty="0" err="1">
                <a:latin typeface="+mj-lt"/>
              </a:rPr>
              <a:t>Warspite</a:t>
            </a:r>
            <a:r>
              <a:rPr lang="en-GB" sz="1400" b="0" i="0" u="none" strike="noStrike" dirty="0">
                <a:latin typeface="+mj-lt"/>
              </a:rPr>
              <a:t> Cutaway Drawing</a:t>
            </a:r>
            <a:r>
              <a:rPr lang="el-GR" sz="1400" dirty="0">
                <a:latin typeface="+mj-lt"/>
              </a:rPr>
              <a:t>, διαθέσιμο στη διεύθυνση</a:t>
            </a:r>
            <a:r>
              <a:rPr lang="en-US" sz="1400" dirty="0">
                <a:latin typeface="+mj-lt"/>
              </a:rPr>
              <a:t>:</a:t>
            </a:r>
            <a:r>
              <a:rPr lang="en-GR" sz="1400" dirty="0">
                <a:latin typeface="+mj-lt"/>
              </a:rPr>
              <a:t> </a:t>
            </a:r>
            <a:r>
              <a:rPr lang="en-GB" sz="1400" dirty="0">
                <a:latin typeface="+mj-lt"/>
              </a:rPr>
              <a:t>https://</a:t>
            </a:r>
            <a:r>
              <a:rPr lang="en-GB" sz="1400" dirty="0" err="1">
                <a:latin typeface="+mj-lt"/>
              </a:rPr>
              <a:t>conceptbunny.com</a:t>
            </a:r>
            <a:r>
              <a:rPr lang="en-GB" sz="1400" dirty="0">
                <a:latin typeface="+mj-lt"/>
              </a:rPr>
              <a:t>/</a:t>
            </a:r>
            <a:r>
              <a:rPr lang="en-GB" sz="1400" dirty="0" err="1">
                <a:latin typeface="+mj-lt"/>
              </a:rPr>
              <a:t>hms-warspite</a:t>
            </a:r>
            <a:r>
              <a:rPr lang="en-GB" sz="1400" dirty="0">
                <a:latin typeface="+mj-lt"/>
              </a:rPr>
              <a:t>/</a:t>
            </a:r>
            <a:endParaRPr lang="en-GR" sz="1400" dirty="0">
              <a:latin typeface="+mj-lt"/>
            </a:endParaRPr>
          </a:p>
        </p:txBody>
      </p:sp>
    </p:spTree>
    <p:extLst>
      <p:ext uri="{BB962C8B-B14F-4D97-AF65-F5344CB8AC3E}">
        <p14:creationId xmlns:p14="http://schemas.microsoft.com/office/powerpoint/2010/main" val="2543630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2EE490F3-EBE3-7BE8-9BF5-8DAC0D1FDC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68568" y="1706168"/>
            <a:ext cx="7733206"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1BF0553-ED6C-D838-F4F1-0ACE007173CF}"/>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solidFill>
                  <a:srgbClr val="FF0000"/>
                </a:solidFill>
                <a:effectLst>
                  <a:outerShdw blurRad="50800" dist="38100" dir="2700000" algn="tl" rotWithShape="0">
                    <a:prstClr val="black">
                      <a:alpha val="40000"/>
                    </a:prstClr>
                  </a:outerShdw>
                </a:effectLst>
              </a:rPr>
              <a:t>ΠΒ και πλοίο</a:t>
            </a:r>
            <a:endParaRPr lang="en-US" sz="1200" dirty="0">
              <a:solidFill>
                <a:srgbClr val="FF0000"/>
              </a:solidFill>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spTree>
    <p:extLst>
      <p:ext uri="{BB962C8B-B14F-4D97-AF65-F5344CB8AC3E}">
        <p14:creationId xmlns:p14="http://schemas.microsoft.com/office/powerpoint/2010/main" val="4041321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1B0BE5-6217-614D-B482-7984DD487513}"/>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solidFill>
                  <a:srgbClr val="FF0000"/>
                </a:solidFill>
                <a:effectLst>
                  <a:outerShdw blurRad="50800" dist="38100" dir="2700000" algn="tl" rotWithShape="0">
                    <a:prstClr val="black">
                      <a:alpha val="40000"/>
                    </a:prstClr>
                  </a:outerShdw>
                </a:effectLst>
              </a:rPr>
              <a:t>ΠΒ και πλοίο</a:t>
            </a:r>
            <a:endParaRPr lang="en-US" sz="1200" dirty="0">
              <a:solidFill>
                <a:srgbClr val="FF0000"/>
              </a:solidFill>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pic>
        <p:nvPicPr>
          <p:cNvPr id="10252" name="Picture 12">
            <a:extLst>
              <a:ext uri="{FF2B5EF4-FFF2-40B4-BE49-F238E27FC236}">
                <a16:creationId xmlns:a16="http://schemas.microsoft.com/office/drawing/2014/main" id="{50C372FD-A3CF-508D-A021-567789B5F0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594"/>
          <a:stretch/>
        </p:blipFill>
        <p:spPr bwMode="auto">
          <a:xfrm>
            <a:off x="0" y="0"/>
            <a:ext cx="10344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248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448206CF-18A2-DC0D-9BB1-939E2D05E347}"/>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b="17921"/>
          <a:stretch/>
        </p:blipFill>
        <p:spPr bwMode="auto">
          <a:xfrm>
            <a:off x="342753" y="887346"/>
            <a:ext cx="6323518" cy="56055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A19DFC4-01C2-9E94-9F04-0B5BD0DE1366}"/>
              </a:ext>
            </a:extLst>
          </p:cNvPr>
          <p:cNvSpPr>
            <a:spLocks noGrp="1"/>
          </p:cNvSpPr>
          <p:nvPr>
            <p:ph type="title"/>
          </p:nvPr>
        </p:nvSpPr>
        <p:spPr>
          <a:xfrm>
            <a:off x="838200" y="365125"/>
            <a:ext cx="9309100" cy="1325563"/>
          </a:xfrm>
        </p:spPr>
        <p:txBody>
          <a:bodyPr>
            <a:normAutofit/>
          </a:bodyPr>
          <a:lstStyle/>
          <a:p>
            <a:r>
              <a:rPr lang="el-GR" sz="3600" dirty="0"/>
              <a:t>ΔΟΜΗ ΜΑΘΗΜΑΤΟΣ</a:t>
            </a:r>
            <a:endParaRPr lang="en-GR" sz="3600" dirty="0"/>
          </a:p>
        </p:txBody>
      </p:sp>
      <p:sp>
        <p:nvSpPr>
          <p:cNvPr id="3" name="Rounded Rectangle 2">
            <a:extLst>
              <a:ext uri="{FF2B5EF4-FFF2-40B4-BE49-F238E27FC236}">
                <a16:creationId xmlns:a16="http://schemas.microsoft.com/office/drawing/2014/main" id="{ED704084-6322-E299-A3E1-0D4670E0F703}"/>
              </a:ext>
            </a:extLst>
          </p:cNvPr>
          <p:cNvSpPr/>
          <p:nvPr/>
        </p:nvSpPr>
        <p:spPr>
          <a:xfrm>
            <a:off x="9311547" y="-1"/>
            <a:ext cx="2839916" cy="6857999"/>
          </a:xfrm>
          <a:prstGeom prst="roundRect">
            <a:avLst/>
          </a:prstGeom>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l-GR" sz="1400" dirty="0">
                <a:solidFill>
                  <a:srgbClr val="FF0000"/>
                </a:solidFill>
                <a:effectLst>
                  <a:outerShdw blurRad="50800" dist="38100" dir="2700000" algn="tl" rotWithShape="0">
                    <a:prstClr val="black">
                      <a:alpha val="40000"/>
                    </a:prstClr>
                  </a:outerShdw>
                </a:effectLst>
              </a:rPr>
              <a:t>ΠΙΝΑΚΕΣ ΒΟΛΗΣ</a:t>
            </a:r>
            <a:endParaRPr lang="en-GR" sz="1400" dirty="0">
              <a:solidFill>
                <a:srgbClr val="FF0000"/>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n-GR" sz="1400" dirty="0">
                <a:solidFill>
                  <a:schemeClr val="bg1"/>
                </a:solidFill>
                <a:effectLst>
                  <a:outerShdw blurRad="50800" dist="38100" dir="2700000" algn="tl" rotWithShape="0">
                    <a:prstClr val="black">
                      <a:alpha val="40000"/>
                    </a:prstClr>
                  </a:outerShdw>
                </a:effectLst>
              </a:rPr>
              <a:t>Έ</a:t>
            </a:r>
            <a:r>
              <a:rPr lang="el-GR" sz="1400" dirty="0">
                <a:solidFill>
                  <a:schemeClr val="bg1"/>
                </a:solidFill>
                <a:effectLst>
                  <a:outerShdw blurRad="50800" dist="38100" dir="2700000" algn="tl" rotWithShape="0">
                    <a:prstClr val="black">
                      <a:alpha val="40000"/>
                    </a:prstClr>
                  </a:outerShdw>
                </a:effectLst>
              </a:rPr>
              <a:t>ννοια και χρησιμότητα</a:t>
            </a:r>
            <a:endParaRPr lang="en-GR" sz="1400" dirty="0">
              <a:solidFill>
                <a:schemeClr val="bg1"/>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Επίδραση παραμέτρων στην τροχιά</a:t>
            </a:r>
            <a:endParaRPr lang="en-GR" sz="1400" dirty="0">
              <a:solidFill>
                <a:schemeClr val="bg1"/>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Γεωμετρία βολής και τροχιά</a:t>
            </a: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Ασκήσεις</a:t>
            </a:r>
            <a:endParaRPr lang="en-GR" sz="1400" dirty="0">
              <a:solidFill>
                <a:schemeClr val="bg1"/>
              </a:solidFill>
              <a:effectLst>
                <a:outerShdw blurRad="50800" dist="38100" dir="2700000" algn="tl" rotWithShape="0">
                  <a:prstClr val="black">
                    <a:alpha val="40000"/>
                  </a:prstClr>
                </a:outerShdw>
              </a:effectLst>
            </a:endParaRPr>
          </a:p>
          <a:p>
            <a:pPr marL="214313" indent="-214313">
              <a:buFont typeface="Arial" panose="020B0604020202020204" pitchFamily="34" charset="0"/>
              <a:buChar char="•"/>
            </a:pPr>
            <a:r>
              <a:rPr lang="en-GR" sz="1400" dirty="0">
                <a:solidFill>
                  <a:srgbClr val="FF0000"/>
                </a:solidFill>
                <a:effectLst>
                  <a:outerShdw blurRad="50800" dist="38100" dir="2700000" algn="tl" rotWithShape="0">
                    <a:prstClr val="black">
                      <a:alpha val="40000"/>
                    </a:prstClr>
                  </a:outerShdw>
                </a:effectLst>
              </a:rPr>
              <a:t>NAVAL ARTILLERY SYSTEM SETTING PHASES</a:t>
            </a:r>
          </a:p>
          <a:p>
            <a:pPr marL="421200" lvl="1" indent="-214313">
              <a:buFont typeface="Courier New" panose="02070309020205020404" pitchFamily="49" charset="0"/>
              <a:buChar char="o"/>
            </a:pPr>
            <a:r>
              <a:rPr lang="el-GR" sz="1400" dirty="0" err="1">
                <a:solidFill>
                  <a:schemeClr val="bg1"/>
                </a:solidFill>
                <a:effectLst>
                  <a:outerShdw blurRad="50800" dist="38100" dir="2700000" algn="tl" rotWithShape="0">
                    <a:prstClr val="black">
                      <a:alpha val="40000"/>
                    </a:prstClr>
                  </a:outerShdw>
                </a:effectLst>
              </a:rPr>
              <a:t>Παραλληλ</a:t>
            </a:r>
            <a:r>
              <a:rPr lang="en-GR" sz="1400" dirty="0">
                <a:solidFill>
                  <a:schemeClr val="bg1"/>
                </a:solidFill>
                <a:effectLst>
                  <a:outerShdw blurRad="50800" dist="38100" dir="2700000" algn="tl" rotWithShape="0">
                    <a:prstClr val="black">
                      <a:alpha val="40000"/>
                    </a:prstClr>
                  </a:outerShdw>
                </a:effectLst>
              </a:rPr>
              <a:t>ό</a:t>
            </a:r>
            <a:r>
              <a:rPr lang="el-GR" sz="1400" dirty="0" err="1">
                <a:solidFill>
                  <a:schemeClr val="bg1"/>
                </a:solidFill>
                <a:effectLst>
                  <a:outerShdw blurRad="50800" dist="38100" dir="2700000" algn="tl" rotWithShape="0">
                    <a:prstClr val="black">
                      <a:alpha val="40000"/>
                    </a:prstClr>
                  </a:outerShdw>
                </a:effectLst>
              </a:rPr>
              <a:t>τητα</a:t>
            </a:r>
            <a:r>
              <a:rPr lang="el-GR" sz="1400" dirty="0">
                <a:solidFill>
                  <a:schemeClr val="bg1"/>
                </a:solidFill>
                <a:effectLst>
                  <a:outerShdw blurRad="50800" dist="38100" dir="2700000" algn="tl" rotWithShape="0">
                    <a:prstClr val="black">
                      <a:alpha val="40000"/>
                    </a:prstClr>
                  </a:outerShdw>
                </a:effectLst>
              </a:rPr>
              <a:t> </a:t>
            </a:r>
            <a:r>
              <a:rPr lang="en-US" sz="1400" dirty="0">
                <a:solidFill>
                  <a:schemeClr val="bg1"/>
                </a:solidFill>
                <a:effectLst>
                  <a:outerShdw blurRad="50800" dist="38100" dir="2700000" algn="tl" rotWithShape="0">
                    <a:prstClr val="black">
                      <a:alpha val="40000"/>
                    </a:prstClr>
                  </a:outerShdw>
                </a:effectLst>
              </a:rPr>
              <a:t>LOF-LOS, </a:t>
            </a:r>
            <a:r>
              <a:rPr lang="el-GR" sz="1400" dirty="0">
                <a:solidFill>
                  <a:schemeClr val="bg1"/>
                </a:solidFill>
                <a:effectLst>
                  <a:outerShdw blurRad="50800" dist="38100" dir="2700000" algn="tl" rotWithShape="0">
                    <a:prstClr val="black">
                      <a:alpha val="40000"/>
                    </a:prstClr>
                  </a:outerShdw>
                </a:effectLst>
              </a:rPr>
              <a:t>επιπέδων έδρασης</a:t>
            </a:r>
            <a:endParaRPr lang="en-GR" sz="1400" dirty="0">
              <a:solidFill>
                <a:schemeClr val="bg1"/>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Ευθυγραμμίσεις</a:t>
            </a:r>
            <a:endParaRPr lang="en-GR" sz="1400" dirty="0">
              <a:solidFill>
                <a:schemeClr val="bg1"/>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Καθιζήσεις</a:t>
            </a:r>
            <a:endParaRPr lang="en-GR" sz="1400" dirty="0">
              <a:solidFill>
                <a:schemeClr val="bg1"/>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Παραλληλισμός</a:t>
            </a: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Στάδια ρύθμισης ΠΒ</a:t>
            </a: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Βρόχος εμπλοκής</a:t>
            </a: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Στάδια πυρών</a:t>
            </a:r>
            <a:endParaRPr lang="en-GR" sz="1400" dirty="0">
              <a:solidFill>
                <a:schemeClr val="bg1"/>
              </a:solidFill>
              <a:effectLst>
                <a:outerShdw blurRad="50800" dist="38100" dir="2700000" algn="tl" rotWithShape="0">
                  <a:prstClr val="black">
                    <a:alpha val="40000"/>
                  </a:prstClr>
                </a:outerShdw>
              </a:effectLst>
            </a:endParaRPr>
          </a:p>
          <a:p>
            <a:pPr marL="214313" indent="-214313">
              <a:buFont typeface="Arial" panose="020B0604020202020204" pitchFamily="34" charset="0"/>
              <a:buChar char="•"/>
            </a:pPr>
            <a:r>
              <a:rPr lang="el-GR" sz="1400" dirty="0">
                <a:solidFill>
                  <a:srgbClr val="FF0000"/>
                </a:solidFill>
                <a:effectLst>
                  <a:outerShdw blurRad="50800" dist="38100" dir="2700000" algn="tl" rotWithShape="0">
                    <a:prstClr val="black">
                      <a:alpha val="40000"/>
                    </a:prstClr>
                  </a:outerShdw>
                </a:effectLst>
              </a:rPr>
              <a:t>ΤΥΠΟΛΟΓΙΑ ΠΥΡΩΝ</a:t>
            </a:r>
            <a:endParaRPr lang="en-GR" sz="1400" dirty="0">
              <a:solidFill>
                <a:srgbClr val="FF0000"/>
              </a:solidFill>
              <a:effectLst>
                <a:outerShdw blurRad="50800" dist="38100" dir="2700000" algn="tl" rotWithShape="0">
                  <a:prstClr val="black">
                    <a:alpha val="40000"/>
                  </a:prstClr>
                </a:outerShdw>
              </a:effectLst>
            </a:endParaRPr>
          </a:p>
          <a:p>
            <a:pPr marL="671513"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Πυρά Α/Α</a:t>
            </a:r>
          </a:p>
          <a:p>
            <a:pPr marL="671513"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Πυρά Α/Ε</a:t>
            </a:r>
          </a:p>
          <a:p>
            <a:pPr marL="671513"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Βολή Φωτιστικών</a:t>
            </a:r>
          </a:p>
          <a:p>
            <a:pPr marL="671513"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Ν. Βομβαρδισμός</a:t>
            </a:r>
          </a:p>
          <a:p>
            <a:pPr marL="671513"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Κριτήρια επιλογής τύπου αναλόγως στόχου- τακτικής κατάστασης</a:t>
            </a:r>
            <a:endParaRPr lang="en-GR" sz="1400" dirty="0">
              <a:solidFill>
                <a:schemeClr val="bg1"/>
              </a:solidFill>
              <a:effectLst>
                <a:outerShdw blurRad="50800" dist="38100" dir="2700000" algn="tl" rotWithShape="0">
                  <a:prstClr val="black">
                    <a:alpha val="40000"/>
                  </a:prstClr>
                </a:outerShdw>
              </a:effectLst>
            </a:endParaRPr>
          </a:p>
          <a:p>
            <a:pPr marL="214313" indent="-214313">
              <a:buFont typeface="Arial" panose="020B0604020202020204" pitchFamily="34" charset="0"/>
              <a:buChar char="•"/>
            </a:pPr>
            <a:endParaRPr lang="en-GR" sz="1400" dirty="0">
              <a:solidFill>
                <a:schemeClr val="bg1"/>
              </a:solidFill>
              <a:effectLst>
                <a:outerShdw blurRad="50800" dist="38100" dir="2700000" algn="tl" rotWithShape="0">
                  <a:prstClr val="black">
                    <a:alpha val="40000"/>
                  </a:prstClr>
                </a:outerShdw>
              </a:effectLst>
            </a:endParaRPr>
          </a:p>
        </p:txBody>
      </p:sp>
      <p:sp>
        <p:nvSpPr>
          <p:cNvPr id="5" name="Rounded Rectangle 4">
            <a:extLst>
              <a:ext uri="{FF2B5EF4-FFF2-40B4-BE49-F238E27FC236}">
                <a16:creationId xmlns:a16="http://schemas.microsoft.com/office/drawing/2014/main" id="{54833868-D160-0531-EE40-1708FC495238}"/>
              </a:ext>
            </a:extLst>
          </p:cNvPr>
          <p:cNvSpPr/>
          <p:nvPr/>
        </p:nvSpPr>
        <p:spPr>
          <a:xfrm>
            <a:off x="6185452" y="0"/>
            <a:ext cx="3098021" cy="6857999"/>
          </a:xfrm>
          <a:prstGeom prst="roundRect">
            <a:avLst/>
          </a:prstGeom>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l-GR" sz="1400" dirty="0">
                <a:solidFill>
                  <a:srgbClr val="FF0000"/>
                </a:solidFill>
                <a:effectLst>
                  <a:outerShdw blurRad="50800" dist="38100" dir="2700000" algn="tl" rotWithShape="0">
                    <a:prstClr val="black">
                      <a:alpha val="40000"/>
                    </a:prstClr>
                  </a:outerShdw>
                </a:effectLst>
              </a:rPr>
              <a:t>ΕΙΣΑΓΩΓΗ</a:t>
            </a:r>
          </a:p>
          <a:p>
            <a:pPr marL="419513"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Γνωριμία</a:t>
            </a:r>
          </a:p>
          <a:p>
            <a:pPr marL="419513"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Επεξήγηση διαγράμματος ύλης </a:t>
            </a:r>
          </a:p>
          <a:p>
            <a:pPr marL="419513"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Διαπίστωση επιπέδου γνώσεων</a:t>
            </a:r>
            <a:endParaRPr lang="en-GR" sz="1400" dirty="0">
              <a:solidFill>
                <a:schemeClr val="bg1"/>
              </a:solidFill>
              <a:effectLst>
                <a:outerShdw blurRad="50800" dist="38100" dir="2700000" algn="tl" rotWithShape="0">
                  <a:prstClr val="black">
                    <a:alpha val="40000"/>
                  </a:prstClr>
                </a:outerShdw>
              </a:effectLst>
            </a:endParaRPr>
          </a:p>
          <a:p>
            <a:pPr marL="214313" indent="-214313">
              <a:buFont typeface="Arial" panose="020B0604020202020204" pitchFamily="34" charset="0"/>
              <a:buChar char="•"/>
            </a:pPr>
            <a:r>
              <a:rPr lang="el-GR" sz="1400" dirty="0">
                <a:solidFill>
                  <a:srgbClr val="FF0000"/>
                </a:solidFill>
                <a:effectLst>
                  <a:outerShdw blurRad="50800" dist="38100" dir="2700000" algn="tl" rotWithShape="0">
                    <a:prstClr val="black">
                      <a:alpha val="40000"/>
                    </a:prstClr>
                  </a:outerShdw>
                </a:effectLst>
              </a:rPr>
              <a:t>ΕΠΑΝΑΛΗΨΗ ΒΛΗΤΙΚΗΣ</a:t>
            </a:r>
            <a:endParaRPr lang="en-GR" sz="1400" dirty="0">
              <a:solidFill>
                <a:srgbClr val="FF0000"/>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n-GR" sz="1400" dirty="0">
                <a:solidFill>
                  <a:schemeClr val="bg1"/>
                </a:solidFill>
                <a:effectLst>
                  <a:outerShdw blurRad="50800" dist="38100" dir="2700000" algn="tl" rotWithShape="0">
                    <a:prstClr val="black">
                      <a:alpha val="40000"/>
                    </a:prstClr>
                  </a:outerShdw>
                </a:effectLst>
              </a:rPr>
              <a:t>Έ</a:t>
            </a:r>
            <a:r>
              <a:rPr lang="el-GR" sz="1400" dirty="0" err="1">
                <a:solidFill>
                  <a:schemeClr val="bg1"/>
                </a:solidFill>
                <a:effectLst>
                  <a:outerShdw blurRad="50800" dist="38100" dir="2700000" algn="tl" rotWithShape="0">
                    <a:prstClr val="black">
                      <a:alpha val="40000"/>
                    </a:prstClr>
                  </a:outerShdw>
                </a:effectLst>
              </a:rPr>
              <a:t>λεγχος</a:t>
            </a:r>
            <a:r>
              <a:rPr lang="el-GR" sz="1400" dirty="0">
                <a:solidFill>
                  <a:schemeClr val="bg1"/>
                </a:solidFill>
                <a:effectLst>
                  <a:outerShdw blurRad="50800" dist="38100" dir="2700000" algn="tl" rotWithShape="0">
                    <a:prstClr val="black">
                      <a:alpha val="40000"/>
                    </a:prstClr>
                  </a:outerShdw>
                </a:effectLst>
              </a:rPr>
              <a:t> γνώσεων</a:t>
            </a: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Υπενθύμιση βασικών εννοιών</a:t>
            </a:r>
            <a:endParaRPr lang="en-GR" sz="1400" dirty="0">
              <a:solidFill>
                <a:schemeClr val="bg1"/>
              </a:solidFill>
              <a:effectLst>
                <a:outerShdw blurRad="50800" dist="38100" dir="2700000" algn="tl" rotWithShape="0">
                  <a:prstClr val="black">
                    <a:alpha val="40000"/>
                  </a:prstClr>
                </a:outerShdw>
              </a:effectLst>
            </a:endParaRPr>
          </a:p>
          <a:p>
            <a:pPr marL="214313" indent="-214313">
              <a:buFont typeface="Arial" panose="020B0604020202020204" pitchFamily="34" charset="0"/>
              <a:buChar char="•"/>
            </a:pPr>
            <a:r>
              <a:rPr lang="el-GR" sz="1400" dirty="0">
                <a:solidFill>
                  <a:srgbClr val="FF0000"/>
                </a:solidFill>
                <a:effectLst>
                  <a:outerShdw blurRad="50800" dist="38100" dir="2700000" algn="tl" rotWithShape="0">
                    <a:prstClr val="black">
                      <a:alpha val="40000"/>
                    </a:prstClr>
                  </a:outerShdw>
                </a:effectLst>
              </a:rPr>
              <a:t>ΕΞΕΛΙΞΗ ΠΥΡΟΒΟΛΙΚΗΣ</a:t>
            </a:r>
            <a:endParaRPr lang="en-GR" sz="1400" dirty="0">
              <a:solidFill>
                <a:srgbClr val="FF0000"/>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Εξέλιξη </a:t>
            </a:r>
            <a:r>
              <a:rPr lang="en-US" sz="1400" dirty="0" err="1">
                <a:solidFill>
                  <a:schemeClr val="bg1"/>
                </a:solidFill>
                <a:effectLst>
                  <a:outerShdw blurRad="50800" dist="38100" dir="2700000" algn="tl" rotWithShape="0">
                    <a:prstClr val="black">
                      <a:alpha val="40000"/>
                    </a:prstClr>
                  </a:outerShdw>
                </a:effectLst>
              </a:rPr>
              <a:t>R</a:t>
            </a:r>
            <a:r>
              <a:rPr lang="en-US" sz="1400" baseline="-25000" dirty="0" err="1">
                <a:solidFill>
                  <a:schemeClr val="bg1"/>
                </a:solidFill>
                <a:effectLst>
                  <a:outerShdw blurRad="50800" dist="38100" dir="2700000" algn="tl" rotWithShape="0">
                    <a:prstClr val="black">
                      <a:alpha val="40000"/>
                    </a:prstClr>
                  </a:outerShdw>
                </a:effectLst>
              </a:rPr>
              <a:t>firing</a:t>
            </a:r>
            <a:r>
              <a:rPr lang="en-US" sz="1400" dirty="0">
                <a:solidFill>
                  <a:schemeClr val="bg1"/>
                </a:solidFill>
                <a:effectLst>
                  <a:outerShdw blurRad="50800" dist="38100" dir="2700000" algn="tl" rotWithShape="0">
                    <a:prstClr val="black">
                      <a:alpha val="40000"/>
                    </a:prstClr>
                  </a:outerShdw>
                </a:effectLst>
              </a:rPr>
              <a:t> </a:t>
            </a:r>
            <a:r>
              <a:rPr lang="el-GR" sz="1400" dirty="0">
                <a:solidFill>
                  <a:schemeClr val="bg1"/>
                </a:solidFill>
                <a:effectLst>
                  <a:outerShdw blurRad="50800" dist="38100" dir="2700000" algn="tl" rotWithShape="0">
                    <a:prstClr val="black">
                      <a:alpha val="40000"/>
                    </a:prstClr>
                  </a:outerShdw>
                </a:effectLst>
              </a:rPr>
              <a:t>και </a:t>
            </a:r>
            <a:r>
              <a:rPr lang="en-US" sz="1400" dirty="0" err="1">
                <a:solidFill>
                  <a:schemeClr val="bg1"/>
                </a:solidFill>
                <a:effectLst>
                  <a:outerShdw blurRad="50800" dist="38100" dir="2700000" algn="tl" rotWithShape="0">
                    <a:prstClr val="black">
                      <a:alpha val="40000"/>
                    </a:prstClr>
                  </a:outerShdw>
                </a:effectLst>
              </a:rPr>
              <a:t>P</a:t>
            </a:r>
            <a:r>
              <a:rPr lang="en-US" sz="1400" baseline="-25000" dirty="0" err="1">
                <a:solidFill>
                  <a:schemeClr val="bg1"/>
                </a:solidFill>
                <a:effectLst>
                  <a:outerShdw blurRad="50800" dist="38100" dir="2700000" algn="tl" rotWithShape="0">
                    <a:prstClr val="black">
                      <a:alpha val="40000"/>
                    </a:prstClr>
                  </a:outerShdw>
                </a:effectLst>
              </a:rPr>
              <a:t>hit</a:t>
            </a:r>
            <a:endParaRPr lang="en-GR" sz="1400" baseline="-25000" dirty="0">
              <a:solidFill>
                <a:schemeClr val="bg1"/>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Αλληλεπίδραση ναυτικού πυροβολικού και ναυπηγικής</a:t>
            </a: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Το πρόβλημα του πυροβολικού</a:t>
            </a: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Παράμετροι αποτελεσματικότητας πυρών-ικανότητα </a:t>
            </a:r>
            <a:r>
              <a:rPr lang="el-GR" sz="1400" dirty="0" err="1">
                <a:solidFill>
                  <a:schemeClr val="bg1"/>
                </a:solidFill>
                <a:effectLst>
                  <a:outerShdw blurRad="50800" dist="38100" dir="2700000" algn="tl" rotWithShape="0">
                    <a:prstClr val="black">
                      <a:alpha val="40000"/>
                    </a:prstClr>
                  </a:outerShdw>
                </a:effectLst>
              </a:rPr>
              <a:t>Αξκού</a:t>
            </a:r>
            <a:r>
              <a:rPr lang="el-GR" sz="1400" dirty="0">
                <a:solidFill>
                  <a:schemeClr val="bg1"/>
                </a:solidFill>
                <a:effectLst>
                  <a:outerShdw blurRad="50800" dist="38100" dir="2700000" algn="tl" rotWithShape="0">
                    <a:prstClr val="black">
                      <a:alpha val="40000"/>
                    </a:prstClr>
                  </a:outerShdw>
                </a:effectLst>
              </a:rPr>
              <a:t> ΠΒ</a:t>
            </a:r>
            <a:endParaRPr lang="en-GR" sz="1400" dirty="0">
              <a:solidFill>
                <a:schemeClr val="bg1"/>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n-US" sz="1400" dirty="0">
                <a:solidFill>
                  <a:schemeClr val="bg1"/>
                </a:solidFill>
                <a:effectLst>
                  <a:outerShdw blurRad="50800" dist="38100" dir="2700000" algn="tl" rotWithShape="0">
                    <a:prstClr val="black">
                      <a:alpha val="40000"/>
                    </a:prstClr>
                  </a:outerShdw>
                </a:effectLst>
              </a:rPr>
              <a:t>KPIs</a:t>
            </a:r>
            <a:endParaRPr lang="en-GR" sz="1400" dirty="0">
              <a:solidFill>
                <a:schemeClr val="bg1"/>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n-GR" sz="1400" dirty="0">
                <a:solidFill>
                  <a:schemeClr val="bg1"/>
                </a:solidFill>
                <a:effectLst>
                  <a:outerShdw blurRad="50800" dist="38100" dir="2700000" algn="tl" rotWithShape="0">
                    <a:prstClr val="black">
                      <a:alpha val="40000"/>
                    </a:prstClr>
                  </a:outerShdw>
                </a:effectLst>
              </a:rPr>
              <a:t>Central Fire Control Elements</a:t>
            </a:r>
          </a:p>
          <a:p>
            <a:pPr marL="421200" lvl="1" indent="-214313">
              <a:buFont typeface="Courier New" panose="02070309020205020404" pitchFamily="49" charset="0"/>
              <a:buChar char="o"/>
            </a:pPr>
            <a:r>
              <a:rPr lang="en-GR" sz="1400" dirty="0">
                <a:solidFill>
                  <a:schemeClr val="bg1"/>
                </a:solidFill>
                <a:effectLst>
                  <a:outerShdw blurRad="50800" dist="38100" dir="2700000" algn="tl" rotWithShape="0">
                    <a:prstClr val="black">
                      <a:alpha val="40000"/>
                    </a:prstClr>
                  </a:outerShdw>
                </a:effectLst>
              </a:rPr>
              <a:t>Modern Navy</a:t>
            </a:r>
          </a:p>
          <a:p>
            <a:pPr marL="100013" indent="-214313">
              <a:buFont typeface="Arial" panose="020B0604020202020204" pitchFamily="34" charset="0"/>
              <a:buChar char="•"/>
            </a:pPr>
            <a:r>
              <a:rPr lang="el-GR" sz="1400" dirty="0">
                <a:solidFill>
                  <a:srgbClr val="FF0000"/>
                </a:solidFill>
                <a:effectLst>
                  <a:outerShdw blurRad="50800" dist="38100" dir="2700000" algn="tl" rotWithShape="0">
                    <a:prstClr val="black">
                      <a:alpha val="40000"/>
                    </a:prstClr>
                  </a:outerShdw>
                </a:effectLst>
              </a:rPr>
              <a:t>ΣΤΟΙΧΕΙΑ ΔΙΕΥΘΥΝΣΗΣ ΒΟΛΗΣ</a:t>
            </a:r>
            <a:endParaRPr lang="en-GR" sz="1400" dirty="0">
              <a:solidFill>
                <a:srgbClr val="FF0000"/>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n-GR" sz="1400" dirty="0">
                <a:solidFill>
                  <a:schemeClr val="bg1"/>
                </a:solidFill>
                <a:effectLst>
                  <a:outerShdw blurRad="50800" dist="38100" dir="2700000" algn="tl" rotWithShape="0">
                    <a:prstClr val="black">
                      <a:alpha val="40000"/>
                    </a:prstClr>
                  </a:outerShdw>
                </a:effectLst>
              </a:rPr>
              <a:t>Detect to engage sequence</a:t>
            </a:r>
          </a:p>
          <a:p>
            <a:pPr marL="421200" lvl="1" indent="-214313">
              <a:buFont typeface="Courier New" panose="02070309020205020404" pitchFamily="49" charset="0"/>
              <a:buChar char="o"/>
            </a:pPr>
            <a:r>
              <a:rPr lang="en-GR" sz="1400" dirty="0">
                <a:solidFill>
                  <a:schemeClr val="bg1"/>
                </a:solidFill>
                <a:effectLst>
                  <a:outerShdw blurRad="50800" dist="38100" dir="2700000" algn="tl" rotWithShape="0">
                    <a:prstClr val="black">
                      <a:alpha val="40000"/>
                    </a:prstClr>
                  </a:outerShdw>
                </a:effectLst>
              </a:rPr>
              <a:t>Fire control operation phases</a:t>
            </a:r>
          </a:p>
          <a:p>
            <a:pPr algn="ctr"/>
            <a:endParaRPr lang="en-GR" sz="1400" dirty="0">
              <a:solidFill>
                <a:schemeClr val="bg1"/>
              </a:solidFill>
              <a:effectLst>
                <a:outerShdw blurRad="50800" dist="38100" dir="2700000" algn="tl" rotWithShape="0">
                  <a:prstClr val="black">
                    <a:alpha val="40000"/>
                  </a:prstClr>
                </a:outerShdw>
              </a:effectLst>
            </a:endParaRPr>
          </a:p>
        </p:txBody>
      </p:sp>
      <p:sp>
        <p:nvSpPr>
          <p:cNvPr id="4" name="Rounded Rectangle 3">
            <a:extLst>
              <a:ext uri="{FF2B5EF4-FFF2-40B4-BE49-F238E27FC236}">
                <a16:creationId xmlns:a16="http://schemas.microsoft.com/office/drawing/2014/main" id="{48A984E8-B2BF-1524-7F2F-12425E8B3520}"/>
              </a:ext>
            </a:extLst>
          </p:cNvPr>
          <p:cNvSpPr/>
          <p:nvPr/>
        </p:nvSpPr>
        <p:spPr>
          <a:xfrm>
            <a:off x="6367825" y="2671498"/>
            <a:ext cx="2733274" cy="2589615"/>
          </a:xfrm>
          <a:prstGeom prst="roundRect">
            <a:avLst/>
          </a:prstGeom>
          <a:solidFill>
            <a:srgbClr val="FF0000">
              <a:alpha val="40000"/>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pic>
        <p:nvPicPr>
          <p:cNvPr id="8" name="Picture 7">
            <a:extLst>
              <a:ext uri="{FF2B5EF4-FFF2-40B4-BE49-F238E27FC236}">
                <a16:creationId xmlns:a16="http://schemas.microsoft.com/office/drawing/2014/main" id="{4F79F10F-E2FD-FA05-D3D3-40B941088A88}"/>
              </a:ext>
            </a:extLst>
          </p:cNvPr>
          <p:cNvPicPr>
            <a:picLocks noChangeAspect="1"/>
          </p:cNvPicPr>
          <p:nvPr/>
        </p:nvPicPr>
        <p:blipFill>
          <a:blip r:embed="rId4"/>
          <a:stretch>
            <a:fillRect/>
          </a:stretch>
        </p:blipFill>
        <p:spPr>
          <a:xfrm>
            <a:off x="3977316" y="2228076"/>
            <a:ext cx="2136002" cy="1004189"/>
          </a:xfrm>
          <a:prstGeom prst="rect">
            <a:avLst/>
          </a:prstGeom>
          <a:scene3d>
            <a:camera prst="orthographicFront">
              <a:rot lat="1740000" lon="3000000" rev="0"/>
            </a:camera>
            <a:lightRig rig="threePt" dir="t"/>
          </a:scene3d>
        </p:spPr>
      </p:pic>
    </p:spTree>
    <p:extLst>
      <p:ext uri="{BB962C8B-B14F-4D97-AF65-F5344CB8AC3E}">
        <p14:creationId xmlns:p14="http://schemas.microsoft.com/office/powerpoint/2010/main" val="126174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SS North Carolina cutaway drawing">
            <a:extLst>
              <a:ext uri="{FF2B5EF4-FFF2-40B4-BE49-F238E27FC236}">
                <a16:creationId xmlns:a16="http://schemas.microsoft.com/office/drawing/2014/main" id="{B4AA7FAE-E2C8-327E-A4A2-7BCEE15533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968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6994980-005D-9F8F-578D-5EB256568E11}"/>
              </a:ext>
            </a:extLst>
          </p:cNvPr>
          <p:cNvSpPr/>
          <p:nvPr/>
        </p:nvSpPr>
        <p:spPr>
          <a:xfrm>
            <a:off x="838200" y="6492875"/>
            <a:ext cx="10515599" cy="307777"/>
          </a:xfrm>
          <a:prstGeom prst="rect">
            <a:avLst/>
          </a:prstGeom>
        </p:spPr>
        <p:txBody>
          <a:bodyPr wrap="square">
            <a:spAutoFit/>
          </a:bodyPr>
          <a:lstStyle/>
          <a:p>
            <a:pPr algn="just"/>
            <a:r>
              <a:rPr lang="en-GB" sz="1400" b="0" i="0" u="none" strike="noStrike" dirty="0">
                <a:latin typeface="+mj-lt"/>
              </a:rPr>
              <a:t>USS North Carolina Cutaway Drawing</a:t>
            </a:r>
            <a:r>
              <a:rPr lang="el-GR" sz="1400" dirty="0">
                <a:latin typeface="+mj-lt"/>
              </a:rPr>
              <a:t>, διαθέσιμο στη διεύθυνση</a:t>
            </a:r>
            <a:r>
              <a:rPr lang="en-US" sz="1400" dirty="0">
                <a:latin typeface="+mj-lt"/>
              </a:rPr>
              <a:t>:</a:t>
            </a:r>
            <a:r>
              <a:rPr lang="en-GR" sz="1400" dirty="0">
                <a:latin typeface="+mj-lt"/>
              </a:rPr>
              <a:t> </a:t>
            </a:r>
            <a:r>
              <a:rPr lang="en-GB" sz="1400" dirty="0">
                <a:latin typeface="+mj-lt"/>
              </a:rPr>
              <a:t>https://</a:t>
            </a:r>
            <a:r>
              <a:rPr lang="en-GB" sz="1400" dirty="0" err="1">
                <a:latin typeface="+mj-lt"/>
              </a:rPr>
              <a:t>conceptbunny.com</a:t>
            </a:r>
            <a:r>
              <a:rPr lang="en-GB" sz="1400" dirty="0">
                <a:latin typeface="+mj-lt"/>
              </a:rPr>
              <a:t>/</a:t>
            </a:r>
            <a:r>
              <a:rPr lang="en-GB" sz="1400" dirty="0" err="1">
                <a:latin typeface="+mj-lt"/>
              </a:rPr>
              <a:t>uss</a:t>
            </a:r>
            <a:r>
              <a:rPr lang="en-GB" sz="1400" dirty="0">
                <a:latin typeface="+mj-lt"/>
              </a:rPr>
              <a:t>-north-</a:t>
            </a:r>
            <a:r>
              <a:rPr lang="en-GB" sz="1400" dirty="0" err="1">
                <a:latin typeface="+mj-lt"/>
              </a:rPr>
              <a:t>carolina</a:t>
            </a:r>
            <a:r>
              <a:rPr lang="en-GB" sz="1400" dirty="0">
                <a:latin typeface="+mj-lt"/>
              </a:rPr>
              <a:t>/</a:t>
            </a:r>
            <a:endParaRPr lang="en-GR" sz="1400" dirty="0">
              <a:latin typeface="+mj-lt"/>
            </a:endParaRPr>
          </a:p>
        </p:txBody>
      </p:sp>
      <p:sp>
        <p:nvSpPr>
          <p:cNvPr id="6" name="Rectangle 5">
            <a:extLst>
              <a:ext uri="{FF2B5EF4-FFF2-40B4-BE49-F238E27FC236}">
                <a16:creationId xmlns:a16="http://schemas.microsoft.com/office/drawing/2014/main" id="{DD6B3D77-7826-44DE-AE0C-AEFAE5D34808}"/>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solidFill>
                  <a:srgbClr val="FF0000"/>
                </a:solidFill>
                <a:effectLst>
                  <a:outerShdw blurRad="50800" dist="38100" dir="2700000" algn="tl" rotWithShape="0">
                    <a:prstClr val="black">
                      <a:alpha val="40000"/>
                    </a:prstClr>
                  </a:outerShdw>
                </a:effectLst>
              </a:rPr>
              <a:t>ΠΒ και πλοίο</a:t>
            </a:r>
            <a:endParaRPr lang="en-US" sz="1200" dirty="0">
              <a:solidFill>
                <a:srgbClr val="FF0000"/>
              </a:solidFill>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spTree>
    <p:extLst>
      <p:ext uri="{BB962C8B-B14F-4D97-AF65-F5344CB8AC3E}">
        <p14:creationId xmlns:p14="http://schemas.microsoft.com/office/powerpoint/2010/main" val="2231227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6A90152-3760-9B7E-2FDD-B21FADCE748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689" y="629920"/>
            <a:ext cx="9830311" cy="55049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8247FBE-B465-C1D0-F474-1744814ACAC7}"/>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solidFill>
                  <a:srgbClr val="FF0000"/>
                </a:solidFill>
                <a:effectLst>
                  <a:outerShdw blurRad="50800" dist="38100" dir="2700000" algn="tl" rotWithShape="0">
                    <a:prstClr val="black">
                      <a:alpha val="40000"/>
                    </a:prstClr>
                  </a:outerShdw>
                </a:effectLst>
              </a:rPr>
              <a:t>ΠΒ και πλοίο</a:t>
            </a:r>
            <a:endParaRPr lang="en-US" sz="1200" dirty="0">
              <a:solidFill>
                <a:srgbClr val="FF0000"/>
              </a:solidFill>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sp>
        <p:nvSpPr>
          <p:cNvPr id="8" name="Rectangle 7">
            <a:extLst>
              <a:ext uri="{FF2B5EF4-FFF2-40B4-BE49-F238E27FC236}">
                <a16:creationId xmlns:a16="http://schemas.microsoft.com/office/drawing/2014/main" id="{7CC2FE7D-7D50-A9D9-5925-5DEE7511C669}"/>
              </a:ext>
            </a:extLst>
          </p:cNvPr>
          <p:cNvSpPr/>
          <p:nvPr/>
        </p:nvSpPr>
        <p:spPr>
          <a:xfrm>
            <a:off x="838200" y="6119794"/>
            <a:ext cx="9362440" cy="523220"/>
          </a:xfrm>
          <a:prstGeom prst="rect">
            <a:avLst/>
          </a:prstGeom>
          <a:effectLst/>
        </p:spPr>
        <p:txBody>
          <a:bodyPr wrap="square">
            <a:spAutoFit/>
          </a:bodyPr>
          <a:lstStyle/>
          <a:p>
            <a:pPr algn="just"/>
            <a:r>
              <a:rPr lang="en-GB" sz="1400" b="0" i="0" u="none" strike="noStrike" dirty="0">
                <a:solidFill>
                  <a:srgbClr val="202122"/>
                </a:solidFill>
                <a:latin typeface="+mj-lt"/>
              </a:rPr>
              <a:t>Iowa class battleship main battery turret</a:t>
            </a:r>
            <a:r>
              <a:rPr lang="en-GB" sz="1400" dirty="0">
                <a:solidFill>
                  <a:srgbClr val="202122"/>
                </a:solidFill>
                <a:latin typeface="+mj-lt"/>
              </a:rPr>
              <a:t> cutaway diagram, </a:t>
            </a:r>
            <a:r>
              <a:rPr lang="el-GR" sz="1400" dirty="0">
                <a:solidFill>
                  <a:srgbClr val="202122"/>
                </a:solidFill>
                <a:latin typeface="+mj-lt"/>
              </a:rPr>
              <a:t>διαθέσιμο διαδικτυακά στη διεύθυνση</a:t>
            </a:r>
            <a:r>
              <a:rPr lang="en-US" sz="1400" dirty="0">
                <a:solidFill>
                  <a:srgbClr val="202122"/>
                </a:solidFill>
                <a:latin typeface="+mj-lt"/>
              </a:rPr>
              <a:t>: https://</a:t>
            </a:r>
            <a:r>
              <a:rPr lang="en-US" sz="1400" dirty="0" err="1">
                <a:solidFill>
                  <a:srgbClr val="202122"/>
                </a:solidFill>
                <a:latin typeface="+mj-lt"/>
              </a:rPr>
              <a:t>upload.wikimedia.org</a:t>
            </a:r>
            <a:r>
              <a:rPr lang="en-US" sz="1400" dirty="0">
                <a:solidFill>
                  <a:srgbClr val="202122"/>
                </a:solidFill>
                <a:latin typeface="+mj-lt"/>
              </a:rPr>
              <a:t>/</a:t>
            </a:r>
            <a:r>
              <a:rPr lang="en-US" sz="1400" dirty="0" err="1">
                <a:solidFill>
                  <a:srgbClr val="202122"/>
                </a:solidFill>
                <a:latin typeface="+mj-lt"/>
              </a:rPr>
              <a:t>wikipedia</a:t>
            </a:r>
            <a:r>
              <a:rPr lang="en-US" sz="1400" dirty="0">
                <a:solidFill>
                  <a:srgbClr val="202122"/>
                </a:solidFill>
                <a:latin typeface="+mj-lt"/>
              </a:rPr>
              <a:t>/commons/0/0b/Iowa_16_inch_Gun-EN.svg</a:t>
            </a:r>
            <a:endParaRPr lang="en-GR" sz="1400" dirty="0">
              <a:latin typeface="+mj-lt"/>
            </a:endParaRPr>
          </a:p>
        </p:txBody>
      </p:sp>
    </p:spTree>
    <p:extLst>
      <p:ext uri="{BB962C8B-B14F-4D97-AF65-F5344CB8AC3E}">
        <p14:creationId xmlns:p14="http://schemas.microsoft.com/office/powerpoint/2010/main" val="2736915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10400D1-B154-4B10-F556-9A12887B09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 r="66443" b="51410"/>
          <a:stretch/>
        </p:blipFill>
        <p:spPr bwMode="auto">
          <a:xfrm>
            <a:off x="0" y="1"/>
            <a:ext cx="1032256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729326B-014C-E335-224D-0AD813593507}"/>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7109" r="1610"/>
          <a:stretch/>
        </p:blipFill>
        <p:spPr bwMode="auto">
          <a:xfrm rot="271290">
            <a:off x="0" y="325120"/>
            <a:ext cx="10344150" cy="61264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9D9798D-1D1C-7377-0047-357526385A43}"/>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solidFill>
                  <a:srgbClr val="FF0000"/>
                </a:solidFill>
                <a:effectLst>
                  <a:outerShdw blurRad="50800" dist="38100" dir="2700000" algn="tl" rotWithShape="0">
                    <a:prstClr val="black">
                      <a:alpha val="40000"/>
                    </a:prstClr>
                  </a:outerShdw>
                </a:effectLst>
              </a:rPr>
              <a:t>ΠΒ και πλοίο</a:t>
            </a:r>
            <a:endParaRPr lang="en-US" sz="1200" dirty="0">
              <a:solidFill>
                <a:srgbClr val="FF0000"/>
              </a:solidFill>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spTree>
    <p:extLst>
      <p:ext uri="{BB962C8B-B14F-4D97-AF65-F5344CB8AC3E}">
        <p14:creationId xmlns:p14="http://schemas.microsoft.com/office/powerpoint/2010/main" val="2507261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3705FF-CBE7-5BBE-D2CC-EDE7620FFFBD}"/>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solidFill>
                  <a:srgbClr val="FF0000"/>
                </a:solidFill>
                <a:effectLst>
                  <a:outerShdw blurRad="50800" dist="38100" dir="2700000" algn="tl" rotWithShape="0">
                    <a:prstClr val="black">
                      <a:alpha val="40000"/>
                    </a:prstClr>
                  </a:outerShdw>
                </a:effectLst>
              </a:rPr>
              <a:t>ΠΒ και πλοίο</a:t>
            </a:r>
            <a:endParaRPr lang="en-US" sz="1200" dirty="0">
              <a:solidFill>
                <a:srgbClr val="FF0000"/>
              </a:solidFill>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pic>
        <p:nvPicPr>
          <p:cNvPr id="6146" name="Picture 2" descr="Type 052D destroyer cutaway drawing">
            <a:extLst>
              <a:ext uri="{FF2B5EF4-FFF2-40B4-BE49-F238E27FC236}">
                <a16:creationId xmlns:a16="http://schemas.microsoft.com/office/drawing/2014/main" id="{D9D7CB9D-96EE-8070-5E41-0A167F9692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34415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EE15420-4776-8437-EA03-0BB0E642CBEE}"/>
              </a:ext>
            </a:extLst>
          </p:cNvPr>
          <p:cNvSpPr/>
          <p:nvPr/>
        </p:nvSpPr>
        <p:spPr>
          <a:xfrm>
            <a:off x="838200" y="6492875"/>
            <a:ext cx="10515599" cy="307777"/>
          </a:xfrm>
          <a:prstGeom prst="rect">
            <a:avLst/>
          </a:prstGeom>
        </p:spPr>
        <p:txBody>
          <a:bodyPr wrap="square">
            <a:spAutoFit/>
          </a:bodyPr>
          <a:lstStyle/>
          <a:p>
            <a:pPr algn="just"/>
            <a:r>
              <a:rPr lang="en-GB" sz="1400" b="0" i="0" u="none" strike="noStrike" dirty="0">
                <a:latin typeface="+mj-lt"/>
              </a:rPr>
              <a:t>Type 052D Destroyer Cutaway Drawing</a:t>
            </a:r>
            <a:r>
              <a:rPr lang="el-GR" sz="1400" dirty="0">
                <a:latin typeface="+mj-lt"/>
              </a:rPr>
              <a:t>, διαθέσιμο στη διεύθυνση</a:t>
            </a:r>
            <a:r>
              <a:rPr lang="en-US" sz="1400" dirty="0">
                <a:latin typeface="+mj-lt"/>
              </a:rPr>
              <a:t>:</a:t>
            </a:r>
            <a:r>
              <a:rPr lang="en-GR" sz="1400" dirty="0">
                <a:latin typeface="+mj-lt"/>
              </a:rPr>
              <a:t> </a:t>
            </a:r>
            <a:r>
              <a:rPr lang="en-GB" sz="1400" dirty="0">
                <a:latin typeface="+mj-lt"/>
              </a:rPr>
              <a:t>https://</a:t>
            </a:r>
            <a:r>
              <a:rPr lang="en-GB" sz="1400" dirty="0" err="1">
                <a:latin typeface="+mj-lt"/>
              </a:rPr>
              <a:t>conceptbunny.com</a:t>
            </a:r>
            <a:r>
              <a:rPr lang="en-GB" sz="1400" dirty="0">
                <a:latin typeface="+mj-lt"/>
              </a:rPr>
              <a:t>/type-052d-destroyer/</a:t>
            </a:r>
            <a:endParaRPr lang="en-GR" sz="1400" dirty="0">
              <a:latin typeface="+mj-lt"/>
            </a:endParaRPr>
          </a:p>
        </p:txBody>
      </p:sp>
    </p:spTree>
    <p:extLst>
      <p:ext uri="{BB962C8B-B14F-4D97-AF65-F5344CB8AC3E}">
        <p14:creationId xmlns:p14="http://schemas.microsoft.com/office/powerpoint/2010/main" val="2703253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65D0B5-A6DF-7070-27CA-8C0B64B5359A}"/>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solidFill>
                  <a:srgbClr val="FF0000"/>
                </a:solidFill>
                <a:effectLst>
                  <a:outerShdw blurRad="50800" dist="38100" dir="2700000" algn="tl" rotWithShape="0">
                    <a:prstClr val="black">
                      <a:alpha val="40000"/>
                    </a:prstClr>
                  </a:outerShdw>
                </a:effectLst>
              </a:rPr>
              <a:t>ΠΒ και πλοίο</a:t>
            </a:r>
            <a:endParaRPr lang="en-US" sz="1200" dirty="0">
              <a:solidFill>
                <a:srgbClr val="FF0000"/>
              </a:solidFill>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pic>
        <p:nvPicPr>
          <p:cNvPr id="19458" name="Picture 2">
            <a:extLst>
              <a:ext uri="{FF2B5EF4-FFF2-40B4-BE49-F238E27FC236}">
                <a16:creationId xmlns:a16="http://schemas.microsoft.com/office/drawing/2014/main" id="{9649DE21-BAED-475C-CC1E-6F35FD698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85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FF0B5EA-1DA8-83D1-EA75-7F684D6BE595}"/>
              </a:ext>
            </a:extLst>
          </p:cNvPr>
          <p:cNvSpPr txBox="1"/>
          <p:nvPr/>
        </p:nvSpPr>
        <p:spPr>
          <a:xfrm>
            <a:off x="170482" y="6488668"/>
            <a:ext cx="6137328" cy="276999"/>
          </a:xfrm>
          <a:prstGeom prst="rect">
            <a:avLst/>
          </a:prstGeom>
          <a:noFill/>
        </p:spPr>
        <p:txBody>
          <a:bodyPr wrap="square">
            <a:spAutoFit/>
          </a:bodyPr>
          <a:lstStyle/>
          <a:p>
            <a:r>
              <a:rPr lang="en-GB" sz="1200" b="0" i="0" u="none" strike="noStrike" dirty="0">
                <a:effectLst/>
                <a:latin typeface="+mj-lt"/>
              </a:rPr>
              <a:t>Sketch copyrighted by BAE Systems</a:t>
            </a:r>
            <a:endParaRPr lang="en-GR" sz="1200" dirty="0">
              <a:latin typeface="+mj-lt"/>
            </a:endParaRPr>
          </a:p>
        </p:txBody>
      </p:sp>
    </p:spTree>
    <p:extLst>
      <p:ext uri="{BB962C8B-B14F-4D97-AF65-F5344CB8AC3E}">
        <p14:creationId xmlns:p14="http://schemas.microsoft.com/office/powerpoint/2010/main" val="2027633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0809284-D219-C947-A1C6-D8B88DC5B095}"/>
              </a:ext>
            </a:extLst>
          </p:cNvPr>
          <p:cNvGraphicFramePr>
            <a:graphicFrameLocks noGrp="1"/>
          </p:cNvGraphicFramePr>
          <p:nvPr>
            <p:ph idx="1"/>
            <p:extLst>
              <p:ext uri="{D42A27DB-BD31-4B8C-83A1-F6EECF244321}">
                <p14:modId xmlns:p14="http://schemas.microsoft.com/office/powerpoint/2010/main" val="2781484508"/>
              </p:ext>
            </p:extLst>
          </p:nvPr>
        </p:nvGraphicFramePr>
        <p:xfrm>
          <a:off x="0" y="596348"/>
          <a:ext cx="12192000" cy="62616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a:extLst>
              <a:ext uri="{FF2B5EF4-FFF2-40B4-BE49-F238E27FC236}">
                <a16:creationId xmlns:a16="http://schemas.microsoft.com/office/drawing/2014/main" id="{840B4E12-685F-8772-71CA-E0401758248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000" b="92375" l="8311" r="90000">
                        <a14:foregroundMark x1="8311" y1="57750" x2="8311" y2="57750"/>
                        <a14:foregroundMark x1="31824" y1="72250" x2="31824" y2="72250"/>
                        <a14:foregroundMark x1="84459" y1="92375" x2="84459" y2="92375"/>
                        <a14:foregroundMark x1="51689" y1="4000" x2="51689" y2="4000"/>
                        <a14:foregroundMark x1="52027" y1="5500" x2="52027" y2="5500"/>
                      </a14:backgroundRemoval>
                    </a14:imgEffect>
                  </a14:imgLayer>
                </a14:imgProps>
              </a:ext>
              <a:ext uri="{28A0092B-C50C-407E-A947-70E740481C1C}">
                <a14:useLocalDpi xmlns:a14="http://schemas.microsoft.com/office/drawing/2010/main" val="0"/>
              </a:ext>
            </a:extLst>
          </a:blip>
          <a:srcRect/>
          <a:stretch>
            <a:fillRect/>
          </a:stretch>
        </p:blipFill>
        <p:spPr bwMode="auto">
          <a:xfrm>
            <a:off x="8846164" y="3617842"/>
            <a:ext cx="2092170" cy="11302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a:extLst>
              <a:ext uri="{FF2B5EF4-FFF2-40B4-BE49-F238E27FC236}">
                <a16:creationId xmlns:a16="http://schemas.microsoft.com/office/drawing/2014/main" id="{B1856980-7F95-880F-DC8F-80A95AFAFEE7}"/>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2500" l="5046" r="91170">
                        <a14:foregroundMark x1="85780" y1="46389" x2="85780" y2="46389"/>
                        <a14:foregroundMark x1="90310" y1="49259" x2="90310" y2="49259"/>
                        <a14:foregroundMark x1="6479" y1="56852" x2="6479" y2="56852"/>
                        <a14:foregroundMark x1="6078" y1="42593" x2="6078" y2="42593"/>
                        <a14:foregroundMark x1="5046" y1="54537" x2="5046" y2="54537"/>
                        <a14:foregroundMark x1="9690" y1="92500" x2="9690" y2="92500"/>
                        <a14:foregroundMark x1="91170" y1="54537" x2="91170" y2="54537"/>
                        <a14:foregroundMark x1="5390" y1="40556" x2="5390" y2="40556"/>
                      </a14:backgroundRemoval>
                    </a14:imgEffect>
                  </a14:imgLayer>
                </a14:imgProps>
              </a:ext>
              <a:ext uri="{28A0092B-C50C-407E-A947-70E740481C1C}">
                <a14:useLocalDpi xmlns:a14="http://schemas.microsoft.com/office/drawing/2010/main" val="0"/>
              </a:ext>
            </a:extLst>
          </a:blip>
          <a:srcRect r="6594"/>
          <a:stretch/>
        </p:blipFill>
        <p:spPr bwMode="auto">
          <a:xfrm flipH="1">
            <a:off x="6235148" y="3076359"/>
            <a:ext cx="1933482" cy="12817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779CB9A-3461-DBC1-AE9D-E0BFFE6AFEA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1685699" y="2466444"/>
            <a:ext cx="1276162" cy="10628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7CEF4C8-7F42-C20A-7E7E-50DFAD359A8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36198" y1="26301" x2="36198" y2="26301"/>
                        <a14:foregroundMark x1="64427" y1="34778" x2="64427" y2="34778"/>
                        <a14:foregroundMark x1="37031" y1="28131" x2="37188" y2="32081"/>
                        <a14:foregroundMark x1="36823" y1="32659" x2="37031" y2="37765"/>
                        <a14:foregroundMark x1="65365" y1="34200" x2="65365" y2="50771"/>
                        <a14:foregroundMark x1="63438" y1="33911" x2="63438" y2="33911"/>
                      </a14:backgroundRemoval>
                    </a14:imgEffect>
                  </a14:imgLayer>
                </a14:imgProps>
              </a:ext>
              <a:ext uri="{28A0092B-C50C-407E-A947-70E740481C1C}">
                <a14:useLocalDpi xmlns:a14="http://schemas.microsoft.com/office/drawing/2010/main" val="0"/>
              </a:ext>
            </a:extLst>
          </a:blip>
          <a:srcRect l="24619" t="21190" r="19946" b="19053"/>
          <a:stretch/>
        </p:blipFill>
        <p:spPr bwMode="auto">
          <a:xfrm>
            <a:off x="4002155" y="2925650"/>
            <a:ext cx="1495825" cy="871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097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EA70A3-9CAD-4157-95A2-7E2BFC7528AA}"/>
              </a:ext>
            </a:extLst>
          </p:cNvPr>
          <p:cNvPicPr>
            <a:picLocks noChangeAspect="1"/>
          </p:cNvPicPr>
          <p:nvPr/>
        </p:nvPicPr>
        <p:blipFill rotWithShape="1">
          <a:blip r:embed="rId2"/>
          <a:srcRect t="8331"/>
          <a:stretch/>
        </p:blipFill>
        <p:spPr>
          <a:xfrm>
            <a:off x="1232637" y="0"/>
            <a:ext cx="3548063" cy="1829530"/>
          </a:xfrm>
          <a:prstGeom prst="rect">
            <a:avLst/>
          </a:prstGeom>
        </p:spPr>
      </p:pic>
      <p:pic>
        <p:nvPicPr>
          <p:cNvPr id="3074" name="Picture 2" descr="undefined">
            <a:extLst>
              <a:ext uri="{FF2B5EF4-FFF2-40B4-BE49-F238E27FC236}">
                <a16:creationId xmlns:a16="http://schemas.microsoft.com/office/drawing/2014/main" id="{EF1C6107-4AAF-055F-CE82-49A54E03A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7863" y="0"/>
            <a:ext cx="456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DDABE5D1-44C0-F4CD-3644-6488F434C869}"/>
              </a:ext>
            </a:extLst>
          </p:cNvPr>
          <p:cNvSpPr txBox="1">
            <a:spLocks/>
          </p:cNvSpPr>
          <p:nvPr/>
        </p:nvSpPr>
        <p:spPr>
          <a:xfrm>
            <a:off x="838201" y="1496291"/>
            <a:ext cx="4902200" cy="46806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sz="1600" dirty="0">
                <a:solidFill>
                  <a:srgbClr val="202122"/>
                </a:solidFill>
                <a:latin typeface="+mj-lt"/>
              </a:rPr>
              <a:t>A </a:t>
            </a:r>
            <a:r>
              <a:rPr lang="en-GB" sz="1600" b="1" dirty="0">
                <a:solidFill>
                  <a:srgbClr val="202122"/>
                </a:solidFill>
                <a:latin typeface="+mj-lt"/>
              </a:rPr>
              <a:t>broadside</a:t>
            </a:r>
            <a:r>
              <a:rPr lang="en-GB" sz="1600" dirty="0">
                <a:solidFill>
                  <a:srgbClr val="202122"/>
                </a:solidFill>
                <a:latin typeface="+mj-lt"/>
              </a:rPr>
              <a:t> is the side of a ship, or more specifically the battery of cannon on one side of a warship or their coordinated fire in naval warfare, or a measurement of a warship's maximum simultaneous firepower which can be delivered upon a single target (because this concentration is usually obtained by firing a broadside). </a:t>
            </a:r>
          </a:p>
          <a:p>
            <a:pPr algn="just"/>
            <a:r>
              <a:rPr lang="en-GB" sz="1600" dirty="0">
                <a:solidFill>
                  <a:srgbClr val="202122"/>
                </a:solidFill>
                <a:latin typeface="+mj-lt"/>
              </a:rPr>
              <a:t>From the 16th century until the early decades of the steamship, vessels had rows of guns set in each side of the hull. Firing all guns on one side of the ship became known as a "broadside". </a:t>
            </a:r>
          </a:p>
          <a:p>
            <a:pPr algn="just"/>
            <a:r>
              <a:rPr lang="en-GB" sz="1600" dirty="0">
                <a:solidFill>
                  <a:srgbClr val="202122"/>
                </a:solidFill>
                <a:latin typeface="+mj-lt"/>
              </a:rPr>
              <a:t>The cannon of 18th-century men of war were accurate only at short range, and their penetrating power mediocre, which meant that the thick hulls of wooden ships could only be pierced at short ranges. These wooden ships sailed closer and closer towards each other until cannon fire would be effective. Each tried to be the first to fire a broadside, often giving one party a decisive head start in the battle when it crippled the other ship.</a:t>
            </a:r>
            <a:endParaRPr lang="en-GR" sz="1600" dirty="0">
              <a:latin typeface="+mj-lt"/>
            </a:endParaRPr>
          </a:p>
        </p:txBody>
      </p:sp>
      <p:sp>
        <p:nvSpPr>
          <p:cNvPr id="9" name="TextBox 8">
            <a:extLst>
              <a:ext uri="{FF2B5EF4-FFF2-40B4-BE49-F238E27FC236}">
                <a16:creationId xmlns:a16="http://schemas.microsoft.com/office/drawing/2014/main" id="{64E0F56C-20AC-F2E5-4CBD-2A995A89CEB7}"/>
              </a:ext>
            </a:extLst>
          </p:cNvPr>
          <p:cNvSpPr txBox="1"/>
          <p:nvPr/>
        </p:nvSpPr>
        <p:spPr>
          <a:xfrm>
            <a:off x="1047404" y="6262042"/>
            <a:ext cx="4692997" cy="646331"/>
          </a:xfrm>
          <a:prstGeom prst="rect">
            <a:avLst/>
          </a:prstGeom>
          <a:noFill/>
        </p:spPr>
        <p:txBody>
          <a:bodyPr wrap="square">
            <a:spAutoFit/>
          </a:bodyPr>
          <a:lstStyle/>
          <a:p>
            <a:pPr algn="just"/>
            <a:r>
              <a:rPr lang="el-GR" sz="1200" dirty="0" err="1">
                <a:solidFill>
                  <a:srgbClr val="202122"/>
                </a:solidFill>
                <a:latin typeface="+mj-lt"/>
              </a:rPr>
              <a:t>Πηγ</a:t>
            </a:r>
            <a:r>
              <a:rPr lang="en-GB" sz="1200" dirty="0" err="1">
                <a:solidFill>
                  <a:srgbClr val="202122"/>
                </a:solidFill>
                <a:latin typeface="+mj-lt"/>
              </a:rPr>
              <a:t>ή</a:t>
            </a:r>
            <a:r>
              <a:rPr lang="en-GB" sz="1200" dirty="0">
                <a:solidFill>
                  <a:srgbClr val="202122"/>
                </a:solidFill>
                <a:latin typeface="+mj-lt"/>
              </a:rPr>
              <a:t>: </a:t>
            </a:r>
            <a:r>
              <a:rPr lang="en-GB" sz="1200" b="0" i="0" u="none" strike="noStrike" dirty="0">
                <a:solidFill>
                  <a:srgbClr val="202122"/>
                </a:solidFill>
                <a:effectLst/>
                <a:latin typeface="+mj-lt"/>
              </a:rPr>
              <a:t>Marsden, Peter, </a:t>
            </a:r>
            <a:r>
              <a:rPr lang="en-GB" sz="1200" b="0" i="1" u="none" strike="noStrike" dirty="0">
                <a:solidFill>
                  <a:srgbClr val="202122"/>
                </a:solidFill>
                <a:effectLst/>
                <a:latin typeface="+mj-lt"/>
              </a:rPr>
              <a:t>Sealed by Time: The Loss and Recovery of the Mary Rose.</a:t>
            </a:r>
            <a:r>
              <a:rPr lang="en-GB" sz="1200" b="0" i="0" u="none" strike="noStrike" dirty="0">
                <a:solidFill>
                  <a:srgbClr val="202122"/>
                </a:solidFill>
                <a:effectLst/>
                <a:latin typeface="+mj-lt"/>
              </a:rPr>
              <a:t> The Archaeology of the </a:t>
            </a:r>
            <a:r>
              <a:rPr lang="en-GB" sz="1200" b="0" i="1" u="none" strike="noStrike" dirty="0">
                <a:solidFill>
                  <a:srgbClr val="202122"/>
                </a:solidFill>
                <a:effectLst/>
                <a:latin typeface="+mj-lt"/>
              </a:rPr>
              <a:t>Mary Rose</a:t>
            </a:r>
            <a:r>
              <a:rPr lang="en-GB" sz="1200" b="0" i="0" u="none" strike="noStrike" dirty="0">
                <a:solidFill>
                  <a:srgbClr val="202122"/>
                </a:solidFill>
                <a:effectLst/>
                <a:latin typeface="+mj-lt"/>
              </a:rPr>
              <a:t>, Volume 1. The Mary Rose Trust, Portsmouth. 2003</a:t>
            </a:r>
          </a:p>
        </p:txBody>
      </p:sp>
      <p:sp>
        <p:nvSpPr>
          <p:cNvPr id="11" name="TextBox 10">
            <a:extLst>
              <a:ext uri="{FF2B5EF4-FFF2-40B4-BE49-F238E27FC236}">
                <a16:creationId xmlns:a16="http://schemas.microsoft.com/office/drawing/2014/main" id="{E5043308-CE1D-1971-75C0-A680063453DB}"/>
              </a:ext>
            </a:extLst>
          </p:cNvPr>
          <p:cNvSpPr txBox="1"/>
          <p:nvPr/>
        </p:nvSpPr>
        <p:spPr>
          <a:xfrm>
            <a:off x="5881255" y="6262042"/>
            <a:ext cx="4445433" cy="646331"/>
          </a:xfrm>
          <a:prstGeom prst="rect">
            <a:avLst/>
          </a:prstGeom>
          <a:noFill/>
        </p:spPr>
        <p:txBody>
          <a:bodyPr wrap="square">
            <a:spAutoFit/>
          </a:bodyPr>
          <a:lstStyle/>
          <a:p>
            <a:pPr algn="just"/>
            <a:r>
              <a:rPr lang="en-GB" sz="1200" b="0" i="0" u="none" strike="noStrike" dirty="0">
                <a:solidFill>
                  <a:schemeClr val="bg1"/>
                </a:solidFill>
                <a:effectLst/>
                <a:latin typeface="+mj-lt"/>
              </a:rPr>
              <a:t>Broadside of a French 74-gun ship of the line,</a:t>
            </a:r>
            <a:r>
              <a:rPr lang="el-GR" sz="1200" b="0" i="0" u="none" strike="noStrike" dirty="0" err="1">
                <a:solidFill>
                  <a:schemeClr val="bg1"/>
                </a:solidFill>
                <a:effectLst/>
                <a:latin typeface="+mj-lt"/>
              </a:rPr>
              <a:t>φώτο</a:t>
            </a:r>
            <a:r>
              <a:rPr lang="el-GR" sz="1200" b="0" i="0" u="none" strike="noStrike" dirty="0">
                <a:solidFill>
                  <a:schemeClr val="bg1"/>
                </a:solidFill>
                <a:effectLst/>
                <a:latin typeface="+mj-lt"/>
              </a:rPr>
              <a:t> διαθέσιμη στο</a:t>
            </a:r>
            <a:r>
              <a:rPr lang="en-US" sz="1200" b="0" i="0" u="none" strike="noStrike" dirty="0">
                <a:solidFill>
                  <a:schemeClr val="bg1"/>
                </a:solidFill>
                <a:effectLst/>
                <a:latin typeface="+mj-lt"/>
              </a:rPr>
              <a:t>: https://</a:t>
            </a:r>
            <a:r>
              <a:rPr lang="en-US" sz="1200" b="0" i="0" u="none" strike="noStrike" dirty="0" err="1">
                <a:solidFill>
                  <a:schemeClr val="bg1"/>
                </a:solidFill>
                <a:effectLst/>
                <a:latin typeface="+mj-lt"/>
              </a:rPr>
              <a:t>en.wikipedia.org</a:t>
            </a:r>
            <a:r>
              <a:rPr lang="en-US" sz="1200" b="0" i="0" u="none" strike="noStrike" dirty="0">
                <a:solidFill>
                  <a:schemeClr val="bg1"/>
                </a:solidFill>
                <a:effectLst/>
                <a:latin typeface="+mj-lt"/>
              </a:rPr>
              <a:t>/wiki/Broadside_(naval)#/media/File:Hull_model_by_Augustin_Pic_mp3h9729.jpg</a:t>
            </a:r>
            <a:endParaRPr lang="en-GR" sz="1200" dirty="0">
              <a:solidFill>
                <a:schemeClr val="bg1"/>
              </a:solidFill>
              <a:latin typeface="+mj-lt"/>
            </a:endParaRPr>
          </a:p>
        </p:txBody>
      </p:sp>
      <p:sp>
        <p:nvSpPr>
          <p:cNvPr id="15" name="Rectangle 14">
            <a:extLst>
              <a:ext uri="{FF2B5EF4-FFF2-40B4-BE49-F238E27FC236}">
                <a16:creationId xmlns:a16="http://schemas.microsoft.com/office/drawing/2014/main" id="{2E01DBFA-E14C-30AC-BBFC-6EECF07BA602}"/>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solidFill>
                  <a:srgbClr val="FF0000"/>
                </a:solidFill>
                <a:effectLst>
                  <a:outerShdw blurRad="50800" dist="38100" dir="2700000" algn="tl" rotWithShape="0">
                    <a:prstClr val="black">
                      <a:alpha val="40000"/>
                    </a:prstClr>
                  </a:outerShdw>
                </a:effectLst>
              </a:rPr>
              <a:t>ΠΒ και πλοίο</a:t>
            </a:r>
            <a:endParaRPr lang="en-US" sz="1200" dirty="0">
              <a:solidFill>
                <a:srgbClr val="FF0000"/>
              </a:solidFill>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spTree>
    <p:extLst>
      <p:ext uri="{BB962C8B-B14F-4D97-AF65-F5344CB8AC3E}">
        <p14:creationId xmlns:p14="http://schemas.microsoft.com/office/powerpoint/2010/main" val="352169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23F77-7144-D0FA-4FA9-3C1450FD5933}"/>
              </a:ext>
            </a:extLst>
          </p:cNvPr>
          <p:cNvSpPr>
            <a:spLocks noGrp="1"/>
          </p:cNvSpPr>
          <p:nvPr>
            <p:ph type="title"/>
          </p:nvPr>
        </p:nvSpPr>
        <p:spPr/>
        <p:txBody>
          <a:bodyPr/>
          <a:lstStyle/>
          <a:p>
            <a:endParaRPr lang="en-GR"/>
          </a:p>
        </p:txBody>
      </p:sp>
      <p:pic>
        <p:nvPicPr>
          <p:cNvPr id="6" name="Picture 5">
            <a:extLst>
              <a:ext uri="{FF2B5EF4-FFF2-40B4-BE49-F238E27FC236}">
                <a16:creationId xmlns:a16="http://schemas.microsoft.com/office/drawing/2014/main" id="{F9A083A2-BE87-BA50-94A7-1ABF3BD3D3C1}"/>
              </a:ext>
            </a:extLst>
          </p:cNvPr>
          <p:cNvPicPr>
            <a:picLocks noChangeAspect="1"/>
          </p:cNvPicPr>
          <p:nvPr/>
        </p:nvPicPr>
        <p:blipFill rotWithShape="1">
          <a:blip r:embed="rId2"/>
          <a:srcRect l="11902" t="17255" r="15331" b="17224"/>
          <a:stretch/>
        </p:blipFill>
        <p:spPr>
          <a:xfrm>
            <a:off x="-1" y="0"/>
            <a:ext cx="12192001" cy="6861095"/>
          </a:xfrm>
          <a:prstGeom prst="rect">
            <a:avLst/>
          </a:prstGeom>
        </p:spPr>
      </p:pic>
    </p:spTree>
    <p:extLst>
      <p:ext uri="{BB962C8B-B14F-4D97-AF65-F5344CB8AC3E}">
        <p14:creationId xmlns:p14="http://schemas.microsoft.com/office/powerpoint/2010/main" val="725314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B0B2D3-3390-3C52-B8EF-263822DCAA29}"/>
              </a:ext>
            </a:extLst>
          </p:cNvPr>
          <p:cNvPicPr>
            <a:picLocks noChangeAspect="1"/>
          </p:cNvPicPr>
          <p:nvPr/>
        </p:nvPicPr>
        <p:blipFill rotWithShape="1">
          <a:blip r:embed="rId2"/>
          <a:srcRect t="8331"/>
          <a:stretch/>
        </p:blipFill>
        <p:spPr>
          <a:xfrm>
            <a:off x="1232637" y="-1"/>
            <a:ext cx="3548063" cy="1829531"/>
          </a:xfrm>
          <a:prstGeom prst="rect">
            <a:avLst/>
          </a:prstGeom>
        </p:spPr>
      </p:pic>
      <p:sp>
        <p:nvSpPr>
          <p:cNvPr id="2" name="Title 1">
            <a:extLst>
              <a:ext uri="{FF2B5EF4-FFF2-40B4-BE49-F238E27FC236}">
                <a16:creationId xmlns:a16="http://schemas.microsoft.com/office/drawing/2014/main" id="{ED297B9C-2AD4-1E4B-9FD5-1FE1DF275AFD}"/>
              </a:ext>
            </a:extLst>
          </p:cNvPr>
          <p:cNvSpPr>
            <a:spLocks noGrp="1"/>
          </p:cNvSpPr>
          <p:nvPr>
            <p:ph type="title"/>
          </p:nvPr>
        </p:nvSpPr>
        <p:spPr>
          <a:xfrm>
            <a:off x="838200" y="365125"/>
            <a:ext cx="9286702" cy="1325563"/>
          </a:xfrm>
        </p:spPr>
        <p:txBody>
          <a:bodyPr/>
          <a:lstStyle/>
          <a:p>
            <a:pPr algn="r"/>
            <a:r>
              <a:rPr lang="en-GR" dirty="0">
                <a:solidFill>
                  <a:schemeClr val="bg1"/>
                </a:solidFill>
              </a:rPr>
              <a:t>Central Battery</a:t>
            </a:r>
          </a:p>
        </p:txBody>
      </p:sp>
      <p:sp>
        <p:nvSpPr>
          <p:cNvPr id="13" name="Content Placeholder 2">
            <a:extLst>
              <a:ext uri="{FF2B5EF4-FFF2-40B4-BE49-F238E27FC236}">
                <a16:creationId xmlns:a16="http://schemas.microsoft.com/office/drawing/2014/main" id="{6C56E0DE-5571-9785-FF04-A3161850BCF5}"/>
              </a:ext>
            </a:extLst>
          </p:cNvPr>
          <p:cNvSpPr txBox="1">
            <a:spLocks/>
          </p:cNvSpPr>
          <p:nvPr/>
        </p:nvSpPr>
        <p:spPr>
          <a:xfrm>
            <a:off x="838201" y="1496291"/>
            <a:ext cx="4802400" cy="46806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sz="1600" b="0" i="0" u="none" strike="noStrike" dirty="0">
                <a:solidFill>
                  <a:srgbClr val="202122"/>
                </a:solidFill>
                <a:effectLst/>
                <a:latin typeface="+mj-lt"/>
              </a:rPr>
              <a:t>The </a:t>
            </a:r>
            <a:r>
              <a:rPr lang="en-GB" sz="1600" b="1" i="0" u="none" strike="noStrike" dirty="0">
                <a:solidFill>
                  <a:srgbClr val="202122"/>
                </a:solidFill>
                <a:effectLst/>
                <a:latin typeface="+mj-lt"/>
              </a:rPr>
              <a:t>central battery ship</a:t>
            </a:r>
            <a:r>
              <a:rPr lang="en-GB" sz="1600" b="0" i="0" u="none" strike="noStrike" dirty="0">
                <a:solidFill>
                  <a:srgbClr val="202122"/>
                </a:solidFill>
                <a:effectLst/>
                <a:latin typeface="+mj-lt"/>
              </a:rPr>
              <a:t>, also known as a </a:t>
            </a:r>
            <a:r>
              <a:rPr lang="en-GB" sz="1600" b="1" i="0" u="none" strike="noStrike" dirty="0">
                <a:solidFill>
                  <a:srgbClr val="202122"/>
                </a:solidFill>
                <a:effectLst/>
                <a:latin typeface="+mj-lt"/>
              </a:rPr>
              <a:t>centre battery ship</a:t>
            </a:r>
            <a:r>
              <a:rPr lang="en-GB" sz="1600" b="0" i="0" u="none" strike="noStrike" dirty="0">
                <a:solidFill>
                  <a:srgbClr val="202122"/>
                </a:solidFill>
                <a:effectLst/>
                <a:latin typeface="+mj-lt"/>
              </a:rPr>
              <a:t> in the UK and as a </a:t>
            </a:r>
            <a:r>
              <a:rPr lang="en-GB" sz="1600" b="1" i="0" u="none" strike="noStrike" dirty="0">
                <a:solidFill>
                  <a:srgbClr val="202122"/>
                </a:solidFill>
                <a:effectLst/>
                <a:latin typeface="+mj-lt"/>
              </a:rPr>
              <a:t>casemate ship </a:t>
            </a:r>
            <a:r>
              <a:rPr lang="en-GB" sz="1600" b="0" i="0" u="none" strike="noStrike" dirty="0">
                <a:solidFill>
                  <a:srgbClr val="202122"/>
                </a:solidFill>
                <a:effectLst/>
                <a:latin typeface="+mj-lt"/>
              </a:rPr>
              <a:t>in European continental navies, was a development of the (high-freeboard) broadside ironclad of the 1860s, given a substantial boost due to the inspiration gained from the Battle of the Hampton Roads, the first battle between  ironclads fought in 1862 during the American civil war.</a:t>
            </a:r>
          </a:p>
          <a:p>
            <a:pPr algn="just"/>
            <a:r>
              <a:rPr lang="en-GB" sz="1600" b="0" i="0" u="none" strike="noStrike" dirty="0">
                <a:solidFill>
                  <a:srgbClr val="202122"/>
                </a:solidFill>
                <a:effectLst/>
                <a:latin typeface="+mj-lt"/>
              </a:rPr>
              <a:t> </a:t>
            </a:r>
            <a:r>
              <a:rPr lang="en-GB" sz="1600" b="0" i="0" u="sng" strike="noStrike" dirty="0">
                <a:solidFill>
                  <a:srgbClr val="202122"/>
                </a:solidFill>
                <a:effectLst/>
                <a:latin typeface="+mj-lt"/>
              </a:rPr>
              <a:t>The central battery ships had their main guns concentrated in the middle of the ship in an armoure</a:t>
            </a:r>
            <a:r>
              <a:rPr lang="en-GB" sz="1600" u="sng" dirty="0">
                <a:solidFill>
                  <a:srgbClr val="202122"/>
                </a:solidFill>
                <a:latin typeface="+mj-lt"/>
              </a:rPr>
              <a:t>d citadel. </a:t>
            </a:r>
            <a:r>
              <a:rPr lang="en-GB" sz="1600" b="0" i="0" u="sng" strike="noStrike" dirty="0">
                <a:solidFill>
                  <a:srgbClr val="202122"/>
                </a:solidFill>
                <a:effectLst/>
                <a:latin typeface="+mj-lt"/>
              </a:rPr>
              <a:t>The concentration of armament amidships meant the ship could be shorter and handier than a broadside type like previous warships. In this manner the design could maximize the thickness of armour in a limited area while still carrying a significant broadside.</a:t>
            </a:r>
            <a:r>
              <a:rPr lang="en-GB" sz="1600" b="0" i="0" u="none" strike="noStrike" dirty="0">
                <a:solidFill>
                  <a:srgbClr val="202122"/>
                </a:solidFill>
                <a:effectLst/>
                <a:latin typeface="+mj-lt"/>
              </a:rPr>
              <a:t> These ships meant the end of the armoured frigates with their full-length gun decks.</a:t>
            </a:r>
            <a:endParaRPr lang="en-GR" sz="2400" dirty="0">
              <a:latin typeface="+mj-lt"/>
            </a:endParaRPr>
          </a:p>
        </p:txBody>
      </p:sp>
      <p:sp>
        <p:nvSpPr>
          <p:cNvPr id="17" name="Rectangle 16">
            <a:extLst>
              <a:ext uri="{FF2B5EF4-FFF2-40B4-BE49-F238E27FC236}">
                <a16:creationId xmlns:a16="http://schemas.microsoft.com/office/drawing/2014/main" id="{23D0F710-AE66-B1A4-43D1-968866586D22}"/>
              </a:ext>
            </a:extLst>
          </p:cNvPr>
          <p:cNvSpPr/>
          <p:nvPr/>
        </p:nvSpPr>
        <p:spPr>
          <a:xfrm>
            <a:off x="5689505" y="3396301"/>
            <a:ext cx="4471159" cy="830997"/>
          </a:xfrm>
          <a:prstGeom prst="rect">
            <a:avLst/>
          </a:prstGeom>
        </p:spPr>
        <p:txBody>
          <a:bodyPr wrap="square">
            <a:spAutoFit/>
          </a:bodyPr>
          <a:lstStyle/>
          <a:p>
            <a:pPr algn="just"/>
            <a:r>
              <a:rPr lang="el-GR" sz="1200" dirty="0">
                <a:solidFill>
                  <a:srgbClr val="202122"/>
                </a:solidFill>
                <a:latin typeface="+mj-lt"/>
              </a:rPr>
              <a:t>Ναυπηγικά σχέδια του</a:t>
            </a:r>
            <a:r>
              <a:rPr lang="en-GB" sz="1200" b="0" i="0" u="none" strike="noStrike" dirty="0">
                <a:solidFill>
                  <a:srgbClr val="202122"/>
                </a:solidFill>
                <a:effectLst/>
                <a:latin typeface="+mj-lt"/>
              </a:rPr>
              <a:t> HMS </a:t>
            </a:r>
            <a:r>
              <a:rPr lang="en-GB" sz="1200" b="0" i="1" u="none" strike="noStrike" dirty="0">
                <a:solidFill>
                  <a:srgbClr val="202122"/>
                </a:solidFill>
                <a:effectLst/>
                <a:latin typeface="+mj-lt"/>
              </a:rPr>
              <a:t>Alexandra</a:t>
            </a:r>
            <a:r>
              <a:rPr lang="en-GB" sz="1200" b="0" i="0" u="none" strike="noStrike" dirty="0">
                <a:solidFill>
                  <a:srgbClr val="202122"/>
                </a:solidFill>
                <a:effectLst/>
                <a:latin typeface="+mj-lt"/>
              </a:rPr>
              <a:t>, </a:t>
            </a:r>
            <a:r>
              <a:rPr lang="el-GR" sz="1200" b="0" i="0" u="none" strike="noStrike" dirty="0">
                <a:solidFill>
                  <a:srgbClr val="202122"/>
                </a:solidFill>
                <a:effectLst/>
                <a:latin typeface="+mj-lt"/>
              </a:rPr>
              <a:t>καθελκυσθέν το </a:t>
            </a:r>
            <a:r>
              <a:rPr lang="en-GB" sz="1200" b="0" i="0" u="none" strike="noStrike" dirty="0">
                <a:solidFill>
                  <a:srgbClr val="202122"/>
                </a:solidFill>
                <a:effectLst/>
                <a:latin typeface="+mj-lt"/>
              </a:rPr>
              <a:t>1877. </a:t>
            </a:r>
            <a:r>
              <a:rPr lang="en-GR" sz="1200" dirty="0">
                <a:latin typeface="+mj-lt"/>
              </a:rPr>
              <a:t>By F.K. Barnes (1828-1908) - Brassey's Naval Annual 1888, Public Domain,</a:t>
            </a:r>
            <a:r>
              <a:rPr lang="el-GR" sz="1200" dirty="0">
                <a:latin typeface="+mj-lt"/>
              </a:rPr>
              <a:t> διαθέσιμο διαδικτυακά στη διεύθυνση</a:t>
            </a:r>
            <a:r>
              <a:rPr lang="en-US" sz="1200" dirty="0">
                <a:latin typeface="+mj-lt"/>
              </a:rPr>
              <a:t>:</a:t>
            </a:r>
            <a:r>
              <a:rPr lang="en-GR" sz="1200" dirty="0">
                <a:latin typeface="+mj-lt"/>
              </a:rPr>
              <a:t> https://commons.wikimedia.org/w/index.php?curid=49777088</a:t>
            </a:r>
          </a:p>
        </p:txBody>
      </p:sp>
      <p:pic>
        <p:nvPicPr>
          <p:cNvPr id="7170" name="Picture 2">
            <a:extLst>
              <a:ext uri="{FF2B5EF4-FFF2-40B4-BE49-F238E27FC236}">
                <a16:creationId xmlns:a16="http://schemas.microsoft.com/office/drawing/2014/main" id="{B37FBEF3-BBB1-4441-FA96-39E6143C36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9505" y="1481085"/>
            <a:ext cx="4416887" cy="194791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2299A25B-6253-550C-DAF6-30A71CF814AE}"/>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solidFill>
                  <a:srgbClr val="FF0000"/>
                </a:solidFill>
                <a:effectLst>
                  <a:outerShdw blurRad="50800" dist="38100" dir="2700000" algn="tl" rotWithShape="0">
                    <a:prstClr val="black">
                      <a:alpha val="40000"/>
                    </a:prstClr>
                  </a:outerShdw>
                </a:effectLst>
              </a:rPr>
              <a:t>ΠΒ και πλοίο</a:t>
            </a:r>
            <a:endParaRPr lang="en-US" sz="1200" dirty="0">
              <a:solidFill>
                <a:srgbClr val="FF0000"/>
              </a:solidFill>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spTree>
    <p:extLst>
      <p:ext uri="{BB962C8B-B14F-4D97-AF65-F5344CB8AC3E}">
        <p14:creationId xmlns:p14="http://schemas.microsoft.com/office/powerpoint/2010/main" val="1679929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7983AA5-510F-664C-BDDC-913724B46610}"/>
              </a:ext>
            </a:extLst>
          </p:cNvPr>
          <p:cNvPicPr>
            <a:picLocks noGrp="1" noChangeAspect="1"/>
          </p:cNvPicPr>
          <p:nvPr>
            <p:ph idx="1"/>
          </p:nvPr>
        </p:nvPicPr>
        <p:blipFill rotWithShape="1">
          <a:blip r:embed="rId3"/>
          <a:srcRect t="3696" b="3996"/>
          <a:stretch/>
        </p:blipFill>
        <p:spPr>
          <a:xfrm>
            <a:off x="0" y="0"/>
            <a:ext cx="10344150" cy="6858000"/>
          </a:xfrm>
        </p:spPr>
      </p:pic>
      <p:sp>
        <p:nvSpPr>
          <p:cNvPr id="2" name="Rectangle 1">
            <a:extLst>
              <a:ext uri="{FF2B5EF4-FFF2-40B4-BE49-F238E27FC236}">
                <a16:creationId xmlns:a16="http://schemas.microsoft.com/office/drawing/2014/main" id="{10A900DA-C785-0EDE-F5E5-93685044310F}"/>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solidFill>
                  <a:srgbClr val="FF0000"/>
                </a:solidFill>
                <a:effectLst>
                  <a:outerShdw blurRad="50800" dist="38100" dir="2700000" algn="tl" rotWithShape="0">
                    <a:prstClr val="black">
                      <a:alpha val="40000"/>
                    </a:prstClr>
                  </a:outerShdw>
                </a:effectLst>
              </a:rPr>
              <a:t>ΠΒ και πλοίο</a:t>
            </a:r>
            <a:endParaRPr lang="en-US" sz="1200" dirty="0">
              <a:solidFill>
                <a:srgbClr val="FF0000"/>
              </a:solidFill>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spTree>
    <p:extLst>
      <p:ext uri="{BB962C8B-B14F-4D97-AF65-F5344CB8AC3E}">
        <p14:creationId xmlns:p14="http://schemas.microsoft.com/office/powerpoint/2010/main" val="4099972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6C6302E-C0DC-5E74-6633-EAA9AF5F52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8220" y="284163"/>
            <a:ext cx="7903779" cy="5892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2A002A0-454B-32B5-5D63-518F729F1919}"/>
              </a:ext>
            </a:extLst>
          </p:cNvPr>
          <p:cNvSpPr>
            <a:spLocks noGrp="1"/>
          </p:cNvSpPr>
          <p:nvPr>
            <p:ph type="title"/>
          </p:nvPr>
        </p:nvSpPr>
        <p:spPr/>
        <p:txBody>
          <a:bodyPr/>
          <a:lstStyle/>
          <a:p>
            <a:r>
              <a:rPr lang="el-GR" dirty="0"/>
              <a:t>Περίγραμμα</a:t>
            </a:r>
            <a:endParaRPr lang="en-GR" dirty="0"/>
          </a:p>
        </p:txBody>
      </p:sp>
      <p:sp>
        <p:nvSpPr>
          <p:cNvPr id="3" name="Content Placeholder 2">
            <a:extLst>
              <a:ext uri="{FF2B5EF4-FFF2-40B4-BE49-F238E27FC236}">
                <a16:creationId xmlns:a16="http://schemas.microsoft.com/office/drawing/2014/main" id="{4811DA49-8E3D-58F0-7273-D87FDDA58446}"/>
              </a:ext>
            </a:extLst>
          </p:cNvPr>
          <p:cNvSpPr>
            <a:spLocks noGrp="1"/>
          </p:cNvSpPr>
          <p:nvPr>
            <p:ph idx="1"/>
          </p:nvPr>
        </p:nvSpPr>
        <p:spPr>
          <a:xfrm>
            <a:off x="838200" y="1825624"/>
            <a:ext cx="4679197" cy="5032375"/>
          </a:xfrm>
        </p:spPr>
        <p:txBody>
          <a:bodyPr>
            <a:normAutofit/>
          </a:bodyPr>
          <a:lstStyle/>
          <a:p>
            <a:pPr marL="285750" indent="-285750">
              <a:buFont typeface="Arial"/>
              <a:buChar char="•"/>
            </a:pPr>
            <a:r>
              <a:rPr lang="el-GR" sz="2400" dirty="0">
                <a:latin typeface="+mj-lt"/>
              </a:rPr>
              <a:t>Εισαγωγή</a:t>
            </a:r>
            <a:endParaRPr lang="el-GR" sz="2400" baseline="-25000" dirty="0">
              <a:latin typeface="+mj-lt"/>
            </a:endParaRPr>
          </a:p>
          <a:p>
            <a:pPr marL="285750" indent="-285750">
              <a:buFont typeface="Arial"/>
              <a:buChar char="•"/>
            </a:pPr>
            <a:r>
              <a:rPr lang="el-GR" sz="2400" dirty="0">
                <a:latin typeface="+mj-lt"/>
              </a:rPr>
              <a:t>ΠΒ και πλοίο</a:t>
            </a:r>
            <a:endParaRPr lang="en-US" sz="2000" dirty="0">
              <a:latin typeface="+mj-lt"/>
            </a:endParaRPr>
          </a:p>
          <a:p>
            <a:pPr marL="285750" indent="-285750">
              <a:buFont typeface="Arial"/>
              <a:buChar char="•"/>
            </a:pPr>
            <a:r>
              <a:rPr lang="el-GR" sz="2400" dirty="0">
                <a:latin typeface="+mj-lt"/>
              </a:rPr>
              <a:t>Το πρόβλημα της πυροβολικής</a:t>
            </a:r>
            <a:endParaRPr lang="en-US" sz="2400" dirty="0">
              <a:latin typeface="+mj-lt"/>
            </a:endParaRPr>
          </a:p>
          <a:p>
            <a:pPr marL="742950" lvl="1" indent="-285750">
              <a:buFont typeface="Arial"/>
              <a:buChar char="•"/>
            </a:pPr>
            <a:r>
              <a:rPr lang="el-GR" sz="2000" dirty="0">
                <a:latin typeface="+mj-lt"/>
              </a:rPr>
              <a:t>Ικανότητα Αξιωματικού ΠΒ</a:t>
            </a:r>
            <a:endParaRPr lang="en-US" sz="2000" dirty="0">
              <a:latin typeface="+mj-lt"/>
            </a:endParaRPr>
          </a:p>
          <a:p>
            <a:pPr marL="742950" lvl="1" indent="-285750">
              <a:buFont typeface="Arial"/>
              <a:buChar char="•"/>
            </a:pPr>
            <a:r>
              <a:rPr lang="en-US" sz="2000" dirty="0">
                <a:latin typeface="+mj-lt"/>
              </a:rPr>
              <a:t>Time</a:t>
            </a:r>
          </a:p>
          <a:p>
            <a:pPr marL="742950" lvl="1" indent="-285750">
              <a:buFont typeface="Arial"/>
              <a:buChar char="•"/>
            </a:pPr>
            <a:r>
              <a:rPr lang="en-US" sz="2000" dirty="0" err="1">
                <a:latin typeface="+mj-lt"/>
              </a:rPr>
              <a:t>P</a:t>
            </a:r>
            <a:r>
              <a:rPr lang="en-US" sz="2000" baseline="-25000" dirty="0" err="1">
                <a:latin typeface="+mj-lt"/>
              </a:rPr>
              <a:t>hit</a:t>
            </a:r>
            <a:endParaRPr lang="en-US" baseline="-25000" dirty="0">
              <a:latin typeface="+mj-lt"/>
            </a:endParaRPr>
          </a:p>
          <a:p>
            <a:pPr marL="285750" indent="-285750">
              <a:buFont typeface="Arial"/>
              <a:buChar char="•"/>
            </a:pPr>
            <a:r>
              <a:rPr lang="el-GR" sz="2400" dirty="0">
                <a:latin typeface="+mj-lt"/>
              </a:rPr>
              <a:t>Διεύθυνση βολής</a:t>
            </a:r>
          </a:p>
          <a:p>
            <a:pPr marL="742950" lvl="1" indent="-285750">
              <a:buFont typeface="Arial"/>
              <a:buChar char="•"/>
            </a:pPr>
            <a:r>
              <a:rPr lang="en-US" sz="2000" dirty="0">
                <a:latin typeface="+mj-lt"/>
              </a:rPr>
              <a:t>Central Fire Control</a:t>
            </a:r>
          </a:p>
          <a:p>
            <a:pPr marL="742950" lvl="1" indent="-285750">
              <a:buFont typeface="Arial"/>
              <a:buChar char="•"/>
            </a:pPr>
            <a:r>
              <a:rPr lang="en-US" sz="2000" dirty="0">
                <a:latin typeface="+mj-lt"/>
              </a:rPr>
              <a:t>Director</a:t>
            </a:r>
          </a:p>
          <a:p>
            <a:pPr marL="742950" lvl="1" indent="-285750">
              <a:buFont typeface="Arial"/>
              <a:buChar char="•"/>
            </a:pPr>
            <a:r>
              <a:rPr lang="en-US" sz="2000" dirty="0">
                <a:latin typeface="+mj-lt"/>
              </a:rPr>
              <a:t>Rangefinder</a:t>
            </a:r>
          </a:p>
          <a:p>
            <a:pPr marL="742950" lvl="1" indent="-285750">
              <a:buFont typeface="Arial"/>
              <a:buChar char="•"/>
            </a:pPr>
            <a:r>
              <a:rPr lang="en-US" sz="2000" dirty="0">
                <a:latin typeface="+mj-lt"/>
              </a:rPr>
              <a:t>Fire Control Computer</a:t>
            </a:r>
            <a:endParaRPr lang="el-GR" sz="2000" dirty="0">
              <a:latin typeface="+mj-lt"/>
            </a:endParaRPr>
          </a:p>
          <a:p>
            <a:pPr marL="285750" indent="-285750">
              <a:buFont typeface="Arial"/>
              <a:buChar char="•"/>
            </a:pPr>
            <a:r>
              <a:rPr lang="en-US" sz="2400" dirty="0">
                <a:latin typeface="+mj-lt"/>
              </a:rPr>
              <a:t>Modern Navy</a:t>
            </a:r>
          </a:p>
        </p:txBody>
      </p:sp>
      <p:pic>
        <p:nvPicPr>
          <p:cNvPr id="5" name="Picture 4">
            <a:extLst>
              <a:ext uri="{FF2B5EF4-FFF2-40B4-BE49-F238E27FC236}">
                <a16:creationId xmlns:a16="http://schemas.microsoft.com/office/drawing/2014/main" id="{BC631B8D-3299-911B-C0E6-17CA23C2EF28}"/>
              </a:ext>
            </a:extLst>
          </p:cNvPr>
          <p:cNvPicPr>
            <a:picLocks noChangeAspect="1"/>
          </p:cNvPicPr>
          <p:nvPr/>
        </p:nvPicPr>
        <p:blipFill>
          <a:blip r:embed="rId4"/>
          <a:stretch>
            <a:fillRect/>
          </a:stretch>
        </p:blipFill>
        <p:spPr>
          <a:xfrm>
            <a:off x="6140918" y="654589"/>
            <a:ext cx="4224260" cy="2200857"/>
          </a:xfrm>
          <a:prstGeom prst="rect">
            <a:avLst/>
          </a:prstGeom>
        </p:spPr>
      </p:pic>
    </p:spTree>
    <p:extLst>
      <p:ext uri="{BB962C8B-B14F-4D97-AF65-F5344CB8AC3E}">
        <p14:creationId xmlns:p14="http://schemas.microsoft.com/office/powerpoint/2010/main" val="2767239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A10A26-9BA1-025F-DBBC-D1FB91E95167}"/>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solidFill>
                  <a:srgbClr val="FF0000"/>
                </a:solidFill>
                <a:effectLst>
                  <a:outerShdw blurRad="50800" dist="38100" dir="2700000" algn="tl" rotWithShape="0">
                    <a:prstClr val="black">
                      <a:alpha val="40000"/>
                    </a:prstClr>
                  </a:outerShdw>
                </a:effectLst>
              </a:rPr>
              <a:t>ΠΒ και πλοίο</a:t>
            </a:r>
            <a:endParaRPr lang="en-US" sz="1200" dirty="0">
              <a:solidFill>
                <a:srgbClr val="FF0000"/>
              </a:solidFill>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pic>
        <p:nvPicPr>
          <p:cNvPr id="5" name="Content Placeholder 4">
            <a:extLst>
              <a:ext uri="{FF2B5EF4-FFF2-40B4-BE49-F238E27FC236}">
                <a16:creationId xmlns:a16="http://schemas.microsoft.com/office/drawing/2014/main" id="{3DCBA5F9-E5E1-1C49-A928-703E23867A8E}"/>
              </a:ext>
            </a:extLst>
          </p:cNvPr>
          <p:cNvPicPr>
            <a:picLocks noGrp="1" noChangeAspect="1"/>
          </p:cNvPicPr>
          <p:nvPr>
            <p:ph idx="1"/>
          </p:nvPr>
        </p:nvPicPr>
        <p:blipFill rotWithShape="1">
          <a:blip r:embed="rId2"/>
          <a:srcRect t="11260" b="2952"/>
          <a:stretch/>
        </p:blipFill>
        <p:spPr>
          <a:xfrm>
            <a:off x="0" y="-1"/>
            <a:ext cx="10344150" cy="6858001"/>
          </a:xfrm>
        </p:spPr>
      </p:pic>
      <p:sp>
        <p:nvSpPr>
          <p:cNvPr id="6" name="Rectangle 5">
            <a:extLst>
              <a:ext uri="{FF2B5EF4-FFF2-40B4-BE49-F238E27FC236}">
                <a16:creationId xmlns:a16="http://schemas.microsoft.com/office/drawing/2014/main" id="{0F52563A-6388-62DE-50A3-6DE80CC4E362}"/>
              </a:ext>
            </a:extLst>
          </p:cNvPr>
          <p:cNvSpPr/>
          <p:nvPr/>
        </p:nvSpPr>
        <p:spPr>
          <a:xfrm>
            <a:off x="838200" y="6156975"/>
            <a:ext cx="9350829" cy="523220"/>
          </a:xfrm>
          <a:prstGeom prst="rect">
            <a:avLst/>
          </a:prstGeom>
        </p:spPr>
        <p:txBody>
          <a:bodyPr wrap="square">
            <a:spAutoFit/>
          </a:bodyPr>
          <a:lstStyle/>
          <a:p>
            <a:pPr algn="just"/>
            <a:r>
              <a:rPr lang="el-GR" sz="1400" dirty="0" err="1">
                <a:solidFill>
                  <a:schemeClr val="bg1"/>
                </a:solidFill>
                <a:effectLst>
                  <a:outerShdw blurRad="50800" dist="38100" dir="2700000" algn="tl" rotWithShape="0">
                    <a:prstClr val="black">
                      <a:alpha val="40000"/>
                    </a:prstClr>
                  </a:outerShdw>
                </a:effectLst>
                <a:latin typeface="+mj-lt"/>
              </a:rPr>
              <a:t>Φωτό</a:t>
            </a:r>
            <a:r>
              <a:rPr lang="en-US" sz="1400" dirty="0">
                <a:solidFill>
                  <a:schemeClr val="bg1"/>
                </a:solidFill>
                <a:effectLst>
                  <a:outerShdw blurRad="50800" dist="38100" dir="2700000" algn="tl" rotWithShape="0">
                    <a:prstClr val="black">
                      <a:alpha val="40000"/>
                    </a:prstClr>
                  </a:outerShdw>
                </a:effectLst>
                <a:latin typeface="+mj-lt"/>
              </a:rPr>
              <a:t> </a:t>
            </a:r>
            <a:r>
              <a:rPr lang="el-GR" sz="1400" dirty="0">
                <a:solidFill>
                  <a:schemeClr val="bg1"/>
                </a:solidFill>
                <a:effectLst>
                  <a:outerShdw blurRad="50800" dist="38100" dir="2700000" algn="tl" rotWithShape="0">
                    <a:prstClr val="black">
                      <a:alpha val="40000"/>
                    </a:prstClr>
                  </a:outerShdw>
                </a:effectLst>
                <a:latin typeface="+mj-lt"/>
              </a:rPr>
              <a:t>ΠΒ 24</a:t>
            </a:r>
            <a:r>
              <a:rPr lang="en-US" sz="1400" dirty="0">
                <a:solidFill>
                  <a:schemeClr val="bg1"/>
                </a:solidFill>
                <a:effectLst>
                  <a:outerShdw blurRad="50800" dist="38100" dir="2700000" algn="tl" rotWithShape="0">
                    <a:prstClr val="black">
                      <a:alpha val="40000"/>
                    </a:prstClr>
                  </a:outerShdw>
                </a:effectLst>
                <a:latin typeface="+mj-lt"/>
              </a:rPr>
              <a:t>cm </a:t>
            </a:r>
            <a:r>
              <a:rPr lang="el-GR" sz="1400" dirty="0">
                <a:solidFill>
                  <a:schemeClr val="bg1"/>
                </a:solidFill>
                <a:effectLst>
                  <a:outerShdw blurRad="50800" dist="38100" dir="2700000" algn="tl" rotWithShape="0">
                    <a:prstClr val="black">
                      <a:alpha val="40000"/>
                    </a:prstClr>
                  </a:outerShdw>
                </a:effectLst>
                <a:latin typeface="+mj-lt"/>
              </a:rPr>
              <a:t>(1884) του</a:t>
            </a:r>
            <a:r>
              <a:rPr lang="en-GR" sz="1400" dirty="0">
                <a:solidFill>
                  <a:schemeClr val="bg1"/>
                </a:solidFill>
                <a:effectLst>
                  <a:outerShdw blurRad="50800" dist="38100" dir="2700000" algn="tl" rotWithShape="0">
                    <a:prstClr val="black">
                      <a:alpha val="40000"/>
                    </a:prstClr>
                  </a:outerShdw>
                </a:effectLst>
                <a:latin typeface="+mj-lt"/>
              </a:rPr>
              <a:t> Neurdein, </a:t>
            </a:r>
            <a:r>
              <a:rPr lang="el-GR" sz="1400" dirty="0" err="1">
                <a:solidFill>
                  <a:schemeClr val="bg1"/>
                </a:solidFill>
                <a:effectLst>
                  <a:outerShdw blurRad="50800" dist="38100" dir="2700000" algn="tl" rotWithShape="0">
                    <a:prstClr val="black">
                      <a:alpha val="40000"/>
                    </a:prstClr>
                  </a:outerShdw>
                </a:effectLst>
                <a:latin typeface="+mj-lt"/>
              </a:rPr>
              <a:t>απ</a:t>
            </a:r>
            <a:r>
              <a:rPr lang="en-US" sz="1400" dirty="0" err="1">
                <a:solidFill>
                  <a:schemeClr val="bg1"/>
                </a:solidFill>
                <a:effectLst>
                  <a:outerShdw blurRad="50800" dist="38100" dir="2700000" algn="tl" rotWithShape="0">
                    <a:prstClr val="black">
                      <a:alpha val="40000"/>
                    </a:prstClr>
                  </a:outerShdw>
                </a:effectLst>
                <a:latin typeface="+mj-lt"/>
              </a:rPr>
              <a:t>ό</a:t>
            </a:r>
            <a:r>
              <a:rPr lang="el-GR" sz="1400" dirty="0">
                <a:solidFill>
                  <a:schemeClr val="bg1"/>
                </a:solidFill>
                <a:effectLst>
                  <a:outerShdw blurRad="50800" dist="38100" dir="2700000" algn="tl" rotWithShape="0">
                    <a:prstClr val="black">
                      <a:alpha val="40000"/>
                    </a:prstClr>
                  </a:outerShdw>
                </a:effectLst>
                <a:latin typeface="+mj-lt"/>
              </a:rPr>
              <a:t> το </a:t>
            </a:r>
            <a:r>
              <a:rPr lang="en-GR" sz="1400" dirty="0">
                <a:solidFill>
                  <a:schemeClr val="bg1"/>
                </a:solidFill>
                <a:effectLst>
                  <a:outerShdw blurRad="50800" dist="38100" dir="2700000" algn="tl" rotWithShape="0">
                    <a:prstClr val="black">
                      <a:alpha val="40000"/>
                    </a:prstClr>
                  </a:outerShdw>
                </a:effectLst>
                <a:latin typeface="+mj-lt"/>
              </a:rPr>
              <a:t>Histoire de la Marine française illustrée, Larousse, 1934, Public Domain,</a:t>
            </a:r>
            <a:r>
              <a:rPr lang="el-GR" sz="1400" dirty="0">
                <a:solidFill>
                  <a:schemeClr val="bg1"/>
                </a:solidFill>
                <a:effectLst>
                  <a:outerShdw blurRad="50800" dist="38100" dir="2700000" algn="tl" rotWithShape="0">
                    <a:prstClr val="black">
                      <a:alpha val="40000"/>
                    </a:prstClr>
                  </a:outerShdw>
                </a:effectLst>
                <a:latin typeface="+mj-lt"/>
              </a:rPr>
              <a:t> διαθέσιμη διαδικτυακά στη διεύθυνση</a:t>
            </a:r>
            <a:r>
              <a:rPr lang="en-US" sz="1400" dirty="0">
                <a:solidFill>
                  <a:schemeClr val="bg1"/>
                </a:solidFill>
                <a:effectLst>
                  <a:outerShdw blurRad="50800" dist="38100" dir="2700000" algn="tl" rotWithShape="0">
                    <a:prstClr val="black">
                      <a:alpha val="40000"/>
                    </a:prstClr>
                  </a:outerShdw>
                </a:effectLst>
                <a:latin typeface="+mj-lt"/>
              </a:rPr>
              <a:t>:</a:t>
            </a:r>
            <a:r>
              <a:rPr lang="en-GR" sz="1400" dirty="0">
                <a:solidFill>
                  <a:schemeClr val="bg1"/>
                </a:solidFill>
                <a:effectLst>
                  <a:outerShdw blurRad="50800" dist="38100" dir="2700000" algn="tl" rotWithShape="0">
                    <a:prstClr val="black">
                      <a:alpha val="40000"/>
                    </a:prstClr>
                  </a:outerShdw>
                </a:effectLst>
                <a:latin typeface="+mj-lt"/>
              </a:rPr>
              <a:t>  https://commons.wikimedia.org/w/index.php?curid=7544629</a:t>
            </a:r>
          </a:p>
        </p:txBody>
      </p:sp>
    </p:spTree>
    <p:extLst>
      <p:ext uri="{BB962C8B-B14F-4D97-AF65-F5344CB8AC3E}">
        <p14:creationId xmlns:p14="http://schemas.microsoft.com/office/powerpoint/2010/main" val="35910025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undefined">
            <a:extLst>
              <a:ext uri="{FF2B5EF4-FFF2-40B4-BE49-F238E27FC236}">
                <a16:creationId xmlns:a16="http://schemas.microsoft.com/office/drawing/2014/main" id="{75C4722E-836C-4876-7FFE-3214CBFB5A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25" r="14167"/>
          <a:stretch/>
        </p:blipFill>
        <p:spPr bwMode="auto">
          <a:xfrm>
            <a:off x="5740401" y="0"/>
            <a:ext cx="460374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EFDE4B7-EE0A-F15E-CC43-BA7C43F558B6}"/>
              </a:ext>
            </a:extLst>
          </p:cNvPr>
          <p:cNvPicPr>
            <a:picLocks noChangeAspect="1"/>
          </p:cNvPicPr>
          <p:nvPr/>
        </p:nvPicPr>
        <p:blipFill rotWithShape="1">
          <a:blip r:embed="rId3"/>
          <a:srcRect t="8331"/>
          <a:stretch/>
        </p:blipFill>
        <p:spPr>
          <a:xfrm>
            <a:off x="1232636" y="0"/>
            <a:ext cx="3548063" cy="1829530"/>
          </a:xfrm>
          <a:prstGeom prst="rect">
            <a:avLst/>
          </a:prstGeom>
        </p:spPr>
      </p:pic>
      <p:sp>
        <p:nvSpPr>
          <p:cNvPr id="2" name="Title 1">
            <a:extLst>
              <a:ext uri="{FF2B5EF4-FFF2-40B4-BE49-F238E27FC236}">
                <a16:creationId xmlns:a16="http://schemas.microsoft.com/office/drawing/2014/main" id="{ED297B9C-2AD4-1E4B-9FD5-1FE1DF275AFD}"/>
              </a:ext>
            </a:extLst>
          </p:cNvPr>
          <p:cNvSpPr>
            <a:spLocks noGrp="1"/>
          </p:cNvSpPr>
          <p:nvPr>
            <p:ph type="title"/>
          </p:nvPr>
        </p:nvSpPr>
        <p:spPr>
          <a:xfrm>
            <a:off x="838200" y="365125"/>
            <a:ext cx="9286702" cy="1325563"/>
          </a:xfrm>
        </p:spPr>
        <p:txBody>
          <a:bodyPr/>
          <a:lstStyle/>
          <a:p>
            <a:pPr algn="r"/>
            <a:r>
              <a:rPr lang="en-GR" dirty="0">
                <a:solidFill>
                  <a:schemeClr val="bg1"/>
                </a:solidFill>
                <a:effectLst>
                  <a:outerShdw blurRad="50800" dist="38100" dir="2700000" algn="tl" rotWithShape="0">
                    <a:prstClr val="black">
                      <a:alpha val="40000"/>
                    </a:prstClr>
                  </a:outerShdw>
                </a:effectLst>
              </a:rPr>
              <a:t>Barbette</a:t>
            </a:r>
          </a:p>
        </p:txBody>
      </p:sp>
      <p:sp>
        <p:nvSpPr>
          <p:cNvPr id="4" name="Rectangle 3">
            <a:extLst>
              <a:ext uri="{FF2B5EF4-FFF2-40B4-BE49-F238E27FC236}">
                <a16:creationId xmlns:a16="http://schemas.microsoft.com/office/drawing/2014/main" id="{3FCA022A-195D-D2C5-37C9-1597D58A7996}"/>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solidFill>
                  <a:srgbClr val="FF0000"/>
                </a:solidFill>
                <a:effectLst>
                  <a:outerShdw blurRad="50800" dist="38100" dir="2700000" algn="tl" rotWithShape="0">
                    <a:prstClr val="black">
                      <a:alpha val="40000"/>
                    </a:prstClr>
                  </a:outerShdw>
                </a:effectLst>
              </a:rPr>
              <a:t>ΠΒ και πλοίο</a:t>
            </a:r>
            <a:endParaRPr lang="en-US" sz="1200" dirty="0">
              <a:solidFill>
                <a:srgbClr val="FF0000"/>
              </a:solidFill>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sp>
        <p:nvSpPr>
          <p:cNvPr id="13" name="Content Placeholder 2">
            <a:extLst>
              <a:ext uri="{FF2B5EF4-FFF2-40B4-BE49-F238E27FC236}">
                <a16:creationId xmlns:a16="http://schemas.microsoft.com/office/drawing/2014/main" id="{6C56E0DE-5571-9785-FF04-A3161850BCF5}"/>
              </a:ext>
            </a:extLst>
          </p:cNvPr>
          <p:cNvSpPr txBox="1">
            <a:spLocks/>
          </p:cNvSpPr>
          <p:nvPr/>
        </p:nvSpPr>
        <p:spPr>
          <a:xfrm>
            <a:off x="838201" y="1496291"/>
            <a:ext cx="4796117" cy="36705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sz="1200" b="0" i="0" u="none" strike="noStrike" dirty="0">
                <a:solidFill>
                  <a:srgbClr val="202122"/>
                </a:solidFill>
                <a:effectLst/>
                <a:latin typeface="+mj-lt"/>
              </a:rPr>
              <a:t>In naval warfare, a barbette is a protective circular armour support for a heavy gun turret. This evolved from earlier forms of gun protection that eventually led to the pre-dreadnaught . The name </a:t>
            </a:r>
            <a:r>
              <a:rPr lang="en-GB" sz="1200" b="0" i="1" u="none" strike="noStrike" dirty="0">
                <a:solidFill>
                  <a:srgbClr val="202122"/>
                </a:solidFill>
                <a:effectLst/>
                <a:latin typeface="+mj-lt"/>
              </a:rPr>
              <a:t> </a:t>
            </a:r>
            <a:r>
              <a:rPr lang="en-GB" sz="1200" b="0" i="0" u="none" strike="noStrike" dirty="0">
                <a:solidFill>
                  <a:srgbClr val="202122"/>
                </a:solidFill>
                <a:effectLst/>
                <a:latin typeface="+mj-lt"/>
              </a:rPr>
              <a:t>ultimately comes from fortification, as it originally meant a raised platform or mound, as in the French phrase </a:t>
            </a:r>
            <a:r>
              <a:rPr lang="en-GB" sz="1200" b="0" i="1" u="none" strike="noStrike" dirty="0" err="1">
                <a:solidFill>
                  <a:srgbClr val="202122"/>
                </a:solidFill>
                <a:effectLst/>
                <a:latin typeface="+mj-lt"/>
              </a:rPr>
              <a:t>en</a:t>
            </a:r>
            <a:r>
              <a:rPr lang="en-GB" sz="1200" b="0" i="1" u="none" strike="noStrike" dirty="0">
                <a:solidFill>
                  <a:srgbClr val="202122"/>
                </a:solidFill>
                <a:effectLst/>
                <a:latin typeface="+mj-lt"/>
              </a:rPr>
              <a:t> barbette</a:t>
            </a:r>
            <a:r>
              <a:rPr lang="en-GB" sz="1200" b="0" i="0" u="none" strike="noStrike" dirty="0">
                <a:solidFill>
                  <a:srgbClr val="202122"/>
                </a:solidFill>
                <a:effectLst/>
                <a:latin typeface="+mj-lt"/>
              </a:rPr>
              <a:t>, which refers to the practice of firing a cannon over a parapet rather than through an embrasure in a fortification’s casemate. The former gives better angles of fire but less protection than the latter. Barbettes were primarily used in coastal defences, but saw some use in a handful of warships, and some inland fortifications. The term is also used for certain aircraft gun mounts.</a:t>
            </a:r>
          </a:p>
          <a:p>
            <a:pPr algn="just"/>
            <a:r>
              <a:rPr lang="en-GB" sz="1200" b="0" i="0" u="none" strike="noStrike" dirty="0">
                <a:solidFill>
                  <a:srgbClr val="202122"/>
                </a:solidFill>
                <a:effectLst/>
                <a:latin typeface="+mj-lt"/>
              </a:rPr>
              <a:t>Shipboard barbettes were primarily used in armoured warships, starting in the 1860s during a period of intense experimentation with other mounting systems for heavy guns at sea. In these, gun barrels usually protruded over the barbette edge, so barbettes provided only partial protection, mainly for the ammo supply. </a:t>
            </a:r>
          </a:p>
          <a:p>
            <a:pPr algn="just"/>
            <a:r>
              <a:rPr lang="en-GB" sz="1200" b="0" i="0" u="none" strike="noStrike" dirty="0">
                <a:solidFill>
                  <a:srgbClr val="202122"/>
                </a:solidFill>
                <a:effectLst/>
                <a:latin typeface="+mj-lt"/>
              </a:rPr>
              <a:t>Alternatives included the heavily-armoured gun turret and an armoured, fixed central gun battery. By the late 1880s, all three systems were replaced with a hybrid barbette-turret system that combined the benefits of both types. The armoured vertical tube that supported the new gun mount was referred to as a barbette.</a:t>
            </a:r>
          </a:p>
        </p:txBody>
      </p:sp>
      <p:sp>
        <p:nvSpPr>
          <p:cNvPr id="11" name="Rectangle 10">
            <a:extLst>
              <a:ext uri="{FF2B5EF4-FFF2-40B4-BE49-F238E27FC236}">
                <a16:creationId xmlns:a16="http://schemas.microsoft.com/office/drawing/2014/main" id="{AAB98ED3-1AA6-FF52-A796-D1130306342B}"/>
              </a:ext>
            </a:extLst>
          </p:cNvPr>
          <p:cNvSpPr/>
          <p:nvPr/>
        </p:nvSpPr>
        <p:spPr>
          <a:xfrm>
            <a:off x="5846484" y="5536807"/>
            <a:ext cx="4603748" cy="1200329"/>
          </a:xfrm>
          <a:prstGeom prst="rect">
            <a:avLst/>
          </a:prstGeom>
        </p:spPr>
        <p:txBody>
          <a:bodyPr wrap="square">
            <a:spAutoFit/>
          </a:bodyPr>
          <a:lstStyle/>
          <a:p>
            <a:pPr algn="just"/>
            <a:r>
              <a:rPr lang="el-GR" sz="1200" dirty="0">
                <a:solidFill>
                  <a:schemeClr val="bg1"/>
                </a:solidFill>
                <a:effectLst>
                  <a:outerShdw blurRad="50800" dist="38100" dir="2700000" algn="tl" rotWithShape="0">
                    <a:prstClr val="black">
                      <a:alpha val="40000"/>
                    </a:prstClr>
                  </a:outerShdw>
                </a:effectLst>
                <a:latin typeface="+mj-lt"/>
              </a:rPr>
              <a:t>ΔΕ</a:t>
            </a:r>
            <a:r>
              <a:rPr lang="en-GB" sz="1200" dirty="0">
                <a:solidFill>
                  <a:schemeClr val="bg1"/>
                </a:solidFill>
                <a:effectLst>
                  <a:outerShdw blurRad="50800" dist="38100" dir="2700000" algn="tl" rotWithShape="0">
                    <a:prstClr val="black">
                      <a:alpha val="40000"/>
                    </a:prstClr>
                  </a:outerShdw>
                </a:effectLst>
                <a:latin typeface="+mj-lt"/>
              </a:rPr>
              <a:t>:</a:t>
            </a:r>
            <a:r>
              <a:rPr lang="en-US" sz="1200" dirty="0">
                <a:solidFill>
                  <a:schemeClr val="bg1"/>
                </a:solidFill>
                <a:effectLst>
                  <a:outerShdw blurRad="50800" dist="38100" dir="2700000" algn="tl" rotWithShape="0">
                    <a:prstClr val="black">
                      <a:alpha val="40000"/>
                    </a:prstClr>
                  </a:outerShdw>
                </a:effectLst>
                <a:latin typeface="+mj-lt"/>
              </a:rPr>
              <a:t> </a:t>
            </a:r>
            <a:r>
              <a:rPr lang="el-GR" sz="1200" dirty="0" err="1">
                <a:solidFill>
                  <a:schemeClr val="bg1"/>
                </a:solidFill>
                <a:effectLst>
                  <a:outerShdw blurRad="50800" dist="38100" dir="2700000" algn="tl" rotWithShape="0">
                    <a:prstClr val="black">
                      <a:alpha val="40000"/>
                    </a:prstClr>
                  </a:outerShdw>
                </a:effectLst>
                <a:latin typeface="+mj-lt"/>
              </a:rPr>
              <a:t>φωτό</a:t>
            </a:r>
            <a:r>
              <a:rPr lang="el-GR" sz="1200" dirty="0">
                <a:solidFill>
                  <a:schemeClr val="bg1"/>
                </a:solidFill>
                <a:effectLst>
                  <a:outerShdw blurRad="50800" dist="38100" dir="2700000" algn="tl" rotWithShape="0">
                    <a:prstClr val="black">
                      <a:alpha val="40000"/>
                    </a:prstClr>
                  </a:outerShdw>
                </a:effectLst>
                <a:latin typeface="+mj-lt"/>
              </a:rPr>
              <a:t> από τη ναυπήγηση του</a:t>
            </a:r>
            <a:r>
              <a:rPr lang="en-GB" sz="1200" dirty="0">
                <a:solidFill>
                  <a:schemeClr val="bg1"/>
                </a:solidFill>
                <a:effectLst>
                  <a:outerShdw blurRad="50800" dist="38100" dir="2700000" algn="tl" rotWithShape="0">
                    <a:prstClr val="black">
                      <a:alpha val="40000"/>
                    </a:prstClr>
                  </a:outerShdw>
                </a:effectLst>
                <a:latin typeface="+mj-lt"/>
              </a:rPr>
              <a:t> USS Maryland </a:t>
            </a:r>
            <a:r>
              <a:rPr lang="el-GR" sz="1200" dirty="0">
                <a:solidFill>
                  <a:schemeClr val="bg1"/>
                </a:solidFill>
                <a:effectLst>
                  <a:outerShdw blurRad="50800" dist="38100" dir="2700000" algn="tl" rotWithShape="0">
                    <a:prstClr val="black">
                      <a:alpha val="40000"/>
                    </a:prstClr>
                  </a:outerShdw>
                </a:effectLst>
                <a:latin typeface="+mj-lt"/>
              </a:rPr>
              <a:t>το</a:t>
            </a:r>
            <a:r>
              <a:rPr lang="en-GB" sz="1200" dirty="0">
                <a:solidFill>
                  <a:schemeClr val="bg1"/>
                </a:solidFill>
                <a:effectLst>
                  <a:outerShdw blurRad="50800" dist="38100" dir="2700000" algn="tl" rotWithShape="0">
                    <a:prstClr val="black">
                      <a:alpha val="40000"/>
                    </a:prstClr>
                  </a:outerShdw>
                </a:effectLst>
                <a:latin typeface="+mj-lt"/>
              </a:rPr>
              <a:t> 1917, </a:t>
            </a:r>
            <a:r>
              <a:rPr lang="el-GR" sz="1200" dirty="0">
                <a:solidFill>
                  <a:schemeClr val="bg1"/>
                </a:solidFill>
                <a:effectLst>
                  <a:outerShdw blurRad="50800" dist="38100" dir="2700000" algn="tl" rotWithShape="0">
                    <a:prstClr val="black">
                      <a:alpha val="40000"/>
                    </a:prstClr>
                  </a:outerShdw>
                </a:effectLst>
                <a:latin typeface="+mj-lt"/>
              </a:rPr>
              <a:t>με εμφανή τα 2 </a:t>
            </a:r>
            <a:r>
              <a:rPr lang="en-GB" sz="1200" dirty="0">
                <a:solidFill>
                  <a:schemeClr val="bg1"/>
                </a:solidFill>
                <a:effectLst>
                  <a:outerShdw blurRad="50800" dist="38100" dir="2700000" algn="tl" rotWithShape="0">
                    <a:prstClr val="black">
                      <a:alpha val="40000"/>
                    </a:prstClr>
                  </a:outerShdw>
                </a:effectLst>
                <a:latin typeface="+mj-lt"/>
              </a:rPr>
              <a:t>barbettes</a:t>
            </a:r>
            <a:r>
              <a:rPr lang="el-GR" sz="1200" dirty="0">
                <a:solidFill>
                  <a:schemeClr val="bg1"/>
                </a:solidFill>
                <a:effectLst>
                  <a:outerShdw blurRad="50800" dist="38100" dir="2700000" algn="tl" rotWithShape="0">
                    <a:prstClr val="black">
                      <a:alpha val="40000"/>
                    </a:prstClr>
                  </a:outerShdw>
                </a:effectLst>
                <a:latin typeface="+mj-lt"/>
              </a:rPr>
              <a:t>, χωρίς τους πυργίσκους των ΠΒ (</a:t>
            </a:r>
            <a:r>
              <a:rPr lang="en-GB" sz="1200" dirty="0">
                <a:solidFill>
                  <a:schemeClr val="bg1"/>
                </a:solidFill>
                <a:effectLst>
                  <a:outerShdw blurRad="50800" dist="38100" dir="2700000" algn="tl" rotWithShape="0">
                    <a:prstClr val="black">
                      <a:alpha val="40000"/>
                    </a:prstClr>
                  </a:outerShdw>
                </a:effectLst>
                <a:latin typeface="+mj-lt"/>
              </a:rPr>
              <a:t>gun turrets</a:t>
            </a:r>
            <a:r>
              <a:rPr lang="el-GR" sz="1200" dirty="0">
                <a:solidFill>
                  <a:schemeClr val="bg1"/>
                </a:solidFill>
                <a:effectLst>
                  <a:outerShdw blurRad="50800" dist="38100" dir="2700000" algn="tl" rotWithShape="0">
                    <a:prstClr val="black">
                      <a:alpha val="40000"/>
                    </a:prstClr>
                  </a:outerShdw>
                </a:effectLst>
                <a:latin typeface="+mj-lt"/>
              </a:rPr>
              <a:t>), </a:t>
            </a:r>
            <a:r>
              <a:rPr lang="el-GR" sz="1200" dirty="0" err="1">
                <a:solidFill>
                  <a:schemeClr val="bg1"/>
                </a:solidFill>
                <a:effectLst>
                  <a:outerShdw blurRad="50800" dist="38100" dir="2700000" algn="tl" rotWithShape="0">
                    <a:prstClr val="black">
                      <a:alpha val="40000"/>
                    </a:prstClr>
                  </a:outerShdw>
                </a:effectLst>
                <a:latin typeface="+mj-lt"/>
              </a:rPr>
              <a:t>φωτ</a:t>
            </a:r>
            <a:r>
              <a:rPr lang="en-US" sz="1200" dirty="0" err="1">
                <a:solidFill>
                  <a:schemeClr val="bg1"/>
                </a:solidFill>
                <a:effectLst>
                  <a:outerShdw blurRad="50800" dist="38100" dir="2700000" algn="tl" rotWithShape="0">
                    <a:prstClr val="black">
                      <a:alpha val="40000"/>
                    </a:prstClr>
                  </a:outerShdw>
                </a:effectLst>
                <a:latin typeface="+mj-lt"/>
              </a:rPr>
              <a:t>ό</a:t>
            </a:r>
            <a:r>
              <a:rPr lang="el-GR" sz="1200" dirty="0">
                <a:solidFill>
                  <a:schemeClr val="bg1"/>
                </a:solidFill>
                <a:effectLst>
                  <a:outerShdw blurRad="50800" dist="38100" dir="2700000" algn="tl" rotWithShape="0">
                    <a:prstClr val="black">
                      <a:alpha val="40000"/>
                    </a:prstClr>
                  </a:outerShdw>
                </a:effectLst>
                <a:latin typeface="+mj-lt"/>
              </a:rPr>
              <a:t> από </a:t>
            </a:r>
            <a:r>
              <a:rPr lang="en-GB" sz="1200" b="0" i="0" u="none" strike="noStrike" dirty="0">
                <a:solidFill>
                  <a:schemeClr val="bg1"/>
                </a:solidFill>
                <a:effectLst>
                  <a:outerShdw blurRad="50800" dist="38100" dir="2700000" algn="tl" rotWithShape="0">
                    <a:prstClr val="black">
                      <a:alpha val="40000"/>
                    </a:prstClr>
                  </a:outerShdw>
                </a:effectLst>
                <a:latin typeface="+mj-lt"/>
              </a:rPr>
              <a:t>International Film Service - Popular Science Magazine, April 1919</a:t>
            </a:r>
            <a:r>
              <a:rPr lang="el-GR" sz="1200" b="0" i="0" u="none" strike="noStrike" dirty="0">
                <a:solidFill>
                  <a:schemeClr val="bg1"/>
                </a:solidFill>
                <a:effectLst>
                  <a:outerShdw blurRad="50800" dist="38100" dir="2700000" algn="tl" rotWithShape="0">
                    <a:prstClr val="black">
                      <a:alpha val="40000"/>
                    </a:prstClr>
                  </a:outerShdw>
                </a:effectLst>
                <a:latin typeface="+mj-lt"/>
              </a:rPr>
              <a:t>,</a:t>
            </a:r>
            <a:r>
              <a:rPr lang="en-GB" sz="1200" b="0" i="0" u="none" strike="noStrike" dirty="0">
                <a:solidFill>
                  <a:schemeClr val="bg1"/>
                </a:solidFill>
                <a:effectLst>
                  <a:outerShdw blurRad="50800" dist="38100" dir="2700000" algn="tl" rotWithShape="0">
                    <a:prstClr val="black">
                      <a:alpha val="40000"/>
                    </a:prstClr>
                  </a:outerShdw>
                </a:effectLst>
                <a:latin typeface="+mj-lt"/>
              </a:rPr>
              <a:t> p. 37</a:t>
            </a:r>
            <a:r>
              <a:rPr lang="el-GR" sz="1200" b="0" i="0" u="none" strike="noStrike" dirty="0">
                <a:solidFill>
                  <a:schemeClr val="bg1"/>
                </a:solidFill>
                <a:effectLst>
                  <a:outerShdw blurRad="50800" dist="38100" dir="2700000" algn="tl" rotWithShape="0">
                    <a:prstClr val="black">
                      <a:alpha val="40000"/>
                    </a:prstClr>
                  </a:outerShdw>
                </a:effectLst>
                <a:latin typeface="+mj-lt"/>
              </a:rPr>
              <a:t>, διαθέσιμο </a:t>
            </a:r>
            <a:r>
              <a:rPr lang="el-GR" sz="1200" dirty="0">
                <a:solidFill>
                  <a:schemeClr val="bg1"/>
                </a:solidFill>
                <a:effectLst>
                  <a:outerShdw blurRad="50800" dist="38100" dir="2700000" algn="tl" rotWithShape="0">
                    <a:prstClr val="black">
                      <a:alpha val="40000"/>
                    </a:prstClr>
                  </a:outerShdw>
                </a:effectLst>
                <a:latin typeface="+mj-lt"/>
              </a:rPr>
              <a:t>διαδικτυακά </a:t>
            </a:r>
            <a:r>
              <a:rPr lang="el-GR" sz="1200" b="0" i="0" u="none" strike="noStrike" dirty="0">
                <a:solidFill>
                  <a:schemeClr val="bg1"/>
                </a:solidFill>
                <a:effectLst>
                  <a:outerShdw blurRad="50800" dist="38100" dir="2700000" algn="tl" rotWithShape="0">
                    <a:prstClr val="black">
                      <a:alpha val="40000"/>
                    </a:prstClr>
                  </a:outerShdw>
                </a:effectLst>
                <a:latin typeface="+mj-lt"/>
              </a:rPr>
              <a:t>στη διεύθυνση</a:t>
            </a:r>
            <a:r>
              <a:rPr lang="en-US" sz="1200" b="0" i="0" u="none" strike="noStrike" dirty="0">
                <a:solidFill>
                  <a:schemeClr val="bg1"/>
                </a:solidFill>
                <a:effectLst>
                  <a:outerShdw blurRad="50800" dist="38100" dir="2700000" algn="tl" rotWithShape="0">
                    <a:prstClr val="black">
                      <a:alpha val="40000"/>
                    </a:prstClr>
                  </a:outerShdw>
                </a:effectLst>
                <a:latin typeface="+mj-lt"/>
              </a:rPr>
              <a:t>:</a:t>
            </a:r>
            <a:r>
              <a:rPr lang="el-GR" sz="1200" b="0" i="0" u="none" strike="noStrike" dirty="0">
                <a:solidFill>
                  <a:schemeClr val="bg1"/>
                </a:solidFill>
                <a:effectLst>
                  <a:outerShdw blurRad="50800" dist="38100" dir="2700000" algn="tl" rotWithShape="0">
                    <a:prstClr val="black">
                      <a:alpha val="40000"/>
                    </a:prstClr>
                  </a:outerShdw>
                </a:effectLst>
                <a:latin typeface="+mj-lt"/>
              </a:rPr>
              <a:t> </a:t>
            </a:r>
            <a:r>
              <a:rPr lang="en-GB" sz="1200" b="0" i="0" u="none" strike="noStrike" dirty="0">
                <a:solidFill>
                  <a:schemeClr val="bg1"/>
                </a:solidFill>
                <a:effectLst>
                  <a:outerShdw blurRad="50800" dist="38100" dir="2700000" algn="tl" rotWithShape="0">
                    <a:prstClr val="black">
                      <a:alpha val="40000"/>
                    </a:prstClr>
                  </a:outerShdw>
                </a:effectLst>
                <a:latin typeface="+mj-lt"/>
              </a:rPr>
              <a:t>https://</a:t>
            </a:r>
            <a:r>
              <a:rPr lang="en-GB" sz="1200" b="0" i="0" u="none" strike="noStrike" dirty="0" err="1">
                <a:solidFill>
                  <a:schemeClr val="bg1"/>
                </a:solidFill>
                <a:effectLst>
                  <a:outerShdw blurRad="50800" dist="38100" dir="2700000" algn="tl" rotWithShape="0">
                    <a:prstClr val="black">
                      <a:alpha val="40000"/>
                    </a:prstClr>
                  </a:outerShdw>
                </a:effectLst>
                <a:latin typeface="+mj-lt"/>
              </a:rPr>
              <a:t>en.wikipedia.org</a:t>
            </a:r>
            <a:r>
              <a:rPr lang="en-GB" sz="1200" b="0" i="0" u="none" strike="noStrike" dirty="0">
                <a:solidFill>
                  <a:schemeClr val="bg1"/>
                </a:solidFill>
                <a:effectLst>
                  <a:outerShdw blurRad="50800" dist="38100" dir="2700000" algn="tl" rotWithShape="0">
                    <a:prstClr val="black">
                      <a:alpha val="40000"/>
                    </a:prstClr>
                  </a:outerShdw>
                </a:effectLst>
                <a:latin typeface="+mj-lt"/>
              </a:rPr>
              <a:t>/wiki/Barbette#/media/File:USS_Maryland_BB-46_Laid_Down.jpg</a:t>
            </a:r>
            <a:endParaRPr lang="en-GB" sz="120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2616863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defined">
            <a:extLst>
              <a:ext uri="{FF2B5EF4-FFF2-40B4-BE49-F238E27FC236}">
                <a16:creationId xmlns:a16="http://schemas.microsoft.com/office/drawing/2014/main" id="{3720515E-C3DA-BF9A-946D-78560348FA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140" t="-1119" r="18153" b="-302"/>
          <a:stretch/>
        </p:blipFill>
        <p:spPr bwMode="auto">
          <a:xfrm>
            <a:off x="5740400" y="-97454"/>
            <a:ext cx="4603750" cy="69554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EFDE4B7-EE0A-F15E-CC43-BA7C43F558B6}"/>
              </a:ext>
            </a:extLst>
          </p:cNvPr>
          <p:cNvPicPr>
            <a:picLocks noChangeAspect="1"/>
          </p:cNvPicPr>
          <p:nvPr/>
        </p:nvPicPr>
        <p:blipFill rotWithShape="1">
          <a:blip r:embed="rId4"/>
          <a:srcRect t="8331"/>
          <a:stretch/>
        </p:blipFill>
        <p:spPr>
          <a:xfrm>
            <a:off x="1232636" y="0"/>
            <a:ext cx="3548063" cy="1829530"/>
          </a:xfrm>
          <a:prstGeom prst="rect">
            <a:avLst/>
          </a:prstGeom>
        </p:spPr>
      </p:pic>
      <p:sp>
        <p:nvSpPr>
          <p:cNvPr id="2" name="Title 1">
            <a:extLst>
              <a:ext uri="{FF2B5EF4-FFF2-40B4-BE49-F238E27FC236}">
                <a16:creationId xmlns:a16="http://schemas.microsoft.com/office/drawing/2014/main" id="{ED297B9C-2AD4-1E4B-9FD5-1FE1DF275AFD}"/>
              </a:ext>
            </a:extLst>
          </p:cNvPr>
          <p:cNvSpPr>
            <a:spLocks noGrp="1"/>
          </p:cNvSpPr>
          <p:nvPr>
            <p:ph type="title"/>
          </p:nvPr>
        </p:nvSpPr>
        <p:spPr>
          <a:xfrm>
            <a:off x="838200" y="365125"/>
            <a:ext cx="9286702" cy="1325563"/>
          </a:xfrm>
        </p:spPr>
        <p:txBody>
          <a:bodyPr/>
          <a:lstStyle/>
          <a:p>
            <a:pPr algn="r"/>
            <a:r>
              <a:rPr lang="en-US" dirty="0">
                <a:effectLst>
                  <a:outerShdw blurRad="50800" dist="38100" dir="2700000" algn="tl" rotWithShape="0">
                    <a:prstClr val="black">
                      <a:alpha val="40000"/>
                    </a:prstClr>
                  </a:outerShdw>
                </a:effectLst>
              </a:rPr>
              <a:t>Turret</a:t>
            </a:r>
            <a:endParaRPr lang="en-GR" dirty="0">
              <a:effectLst>
                <a:outerShdw blurRad="50800" dist="38100" dir="2700000" algn="tl" rotWithShape="0">
                  <a:prstClr val="black">
                    <a:alpha val="40000"/>
                  </a:prstClr>
                </a:outerShdw>
              </a:effectLst>
            </a:endParaRPr>
          </a:p>
        </p:txBody>
      </p:sp>
      <p:sp>
        <p:nvSpPr>
          <p:cNvPr id="4" name="Rectangle 3">
            <a:extLst>
              <a:ext uri="{FF2B5EF4-FFF2-40B4-BE49-F238E27FC236}">
                <a16:creationId xmlns:a16="http://schemas.microsoft.com/office/drawing/2014/main" id="{3FCA022A-195D-D2C5-37C9-1597D58A7996}"/>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solidFill>
                  <a:srgbClr val="FF0000"/>
                </a:solidFill>
                <a:effectLst>
                  <a:outerShdw blurRad="50800" dist="38100" dir="2700000" algn="tl" rotWithShape="0">
                    <a:prstClr val="black">
                      <a:alpha val="40000"/>
                    </a:prstClr>
                  </a:outerShdw>
                </a:effectLst>
              </a:rPr>
              <a:t>ΠΒ και πλοίο</a:t>
            </a:r>
            <a:endParaRPr lang="en-US" sz="1200" dirty="0">
              <a:solidFill>
                <a:srgbClr val="FF0000"/>
              </a:solidFill>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sp>
        <p:nvSpPr>
          <p:cNvPr id="13" name="Content Placeholder 2">
            <a:extLst>
              <a:ext uri="{FF2B5EF4-FFF2-40B4-BE49-F238E27FC236}">
                <a16:creationId xmlns:a16="http://schemas.microsoft.com/office/drawing/2014/main" id="{6C56E0DE-5571-9785-FF04-A3161850BCF5}"/>
              </a:ext>
            </a:extLst>
          </p:cNvPr>
          <p:cNvSpPr txBox="1">
            <a:spLocks/>
          </p:cNvSpPr>
          <p:nvPr/>
        </p:nvSpPr>
        <p:spPr>
          <a:xfrm>
            <a:off x="838201" y="1496291"/>
            <a:ext cx="4796117" cy="36705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sz="1200" b="0" i="0" u="none" strike="noStrike" dirty="0">
                <a:solidFill>
                  <a:srgbClr val="202122"/>
                </a:solidFill>
                <a:effectLst/>
                <a:latin typeface="+mj-lt"/>
              </a:rPr>
              <a:t>A </a:t>
            </a:r>
            <a:r>
              <a:rPr lang="en-GB" sz="1200" b="1" i="0" u="none" strike="noStrike" dirty="0">
                <a:solidFill>
                  <a:srgbClr val="202122"/>
                </a:solidFill>
                <a:effectLst/>
                <a:latin typeface="+mj-lt"/>
              </a:rPr>
              <a:t>gun turret</a:t>
            </a:r>
            <a:r>
              <a:rPr lang="en-GB" sz="1200" b="0" i="0" u="none" strike="noStrike" dirty="0">
                <a:solidFill>
                  <a:srgbClr val="202122"/>
                </a:solidFill>
                <a:effectLst/>
                <a:latin typeface="+mj-lt"/>
              </a:rPr>
              <a:t> (or simply </a:t>
            </a:r>
            <a:r>
              <a:rPr lang="en-GB" sz="1200" b="1" i="0" u="none" strike="noStrike" dirty="0">
                <a:solidFill>
                  <a:srgbClr val="202122"/>
                </a:solidFill>
                <a:effectLst/>
                <a:latin typeface="+mj-lt"/>
              </a:rPr>
              <a:t>turret</a:t>
            </a:r>
            <a:r>
              <a:rPr lang="en-GB" sz="1200" b="0" i="0" u="none" strike="noStrike" dirty="0">
                <a:solidFill>
                  <a:srgbClr val="202122"/>
                </a:solidFill>
                <a:effectLst/>
                <a:latin typeface="+mj-lt"/>
              </a:rPr>
              <a:t>) is a mounting platform from which weapons can be fired that affords </a:t>
            </a:r>
            <a:r>
              <a:rPr lang="en-GB" sz="1200" b="0" i="0" u="sng" strike="noStrike" dirty="0">
                <a:solidFill>
                  <a:srgbClr val="202122"/>
                </a:solidFill>
                <a:effectLst/>
                <a:latin typeface="+mj-lt"/>
              </a:rPr>
              <a:t>protection, visibility and ability to turn and aim</a:t>
            </a:r>
            <a:r>
              <a:rPr lang="en-GB" sz="1200" b="0" i="0" u="none" strike="noStrike" dirty="0">
                <a:solidFill>
                  <a:srgbClr val="202122"/>
                </a:solidFill>
                <a:effectLst/>
                <a:latin typeface="+mj-lt"/>
              </a:rPr>
              <a:t>. A modern gun turret is generally a rotatable weapon mount that houses the crew or mechanism of a projectile-firing weapon and at the same time lets the weapon be aimed and fired in some degree of azimuth &amp; elevation.</a:t>
            </a:r>
          </a:p>
          <a:p>
            <a:pPr algn="just"/>
            <a:r>
              <a:rPr lang="en-GB" sz="1200" b="0" i="0" u="none" strike="noStrike" dirty="0">
                <a:solidFill>
                  <a:srgbClr val="202122"/>
                </a:solidFill>
                <a:effectLst/>
                <a:latin typeface="+mj-lt"/>
              </a:rPr>
              <a:t>Rotating gun turrets protect the weapon and its crew as they rotate. When this meaning of the word "turret" started being used at the beginning of the 1860s, turrets were normally cylindrical. </a:t>
            </a:r>
          </a:p>
          <a:p>
            <a:pPr algn="just"/>
            <a:r>
              <a:rPr lang="en-GB" sz="1200" dirty="0">
                <a:solidFill>
                  <a:srgbClr val="202122"/>
                </a:solidFill>
                <a:latin typeface="+mj-lt"/>
              </a:rPr>
              <a:t>Barbettes</a:t>
            </a:r>
            <a:r>
              <a:rPr lang="en-GB" sz="1200" b="0" i="0" u="none" strike="noStrike" dirty="0">
                <a:solidFill>
                  <a:srgbClr val="202122"/>
                </a:solidFill>
                <a:effectLst/>
                <a:latin typeface="+mj-lt"/>
              </a:rPr>
              <a:t> were an alternative to turrets; </a:t>
            </a:r>
            <a:r>
              <a:rPr lang="en-GB" sz="1200" b="0" i="0" u="sng" strike="noStrike" dirty="0">
                <a:solidFill>
                  <a:srgbClr val="202122"/>
                </a:solidFill>
                <a:effectLst/>
                <a:latin typeface="+mj-lt"/>
              </a:rPr>
              <a:t>with a barbette the protection was fixed, and the weapon and crew were on a rotating platform inside the barbette</a:t>
            </a:r>
            <a:r>
              <a:rPr lang="en-GB" sz="1200" b="0" i="0" u="none" strike="noStrike" dirty="0">
                <a:solidFill>
                  <a:srgbClr val="202122"/>
                </a:solidFill>
                <a:effectLst/>
                <a:latin typeface="+mj-lt"/>
              </a:rPr>
              <a:t>. In the 1890s, armoured hoods (also known as "gun houses") were added to barbettes; these rotated with the platform (hence the term "hooded barbette"). By the early 20th century, these hoods were known as turrets. Modern warships have gun-mountings described as turrets, though the "protection" on them is limited to protection from the weather.</a:t>
            </a:r>
          </a:p>
        </p:txBody>
      </p:sp>
      <p:sp>
        <p:nvSpPr>
          <p:cNvPr id="6" name="Rectangle 5">
            <a:extLst>
              <a:ext uri="{FF2B5EF4-FFF2-40B4-BE49-F238E27FC236}">
                <a16:creationId xmlns:a16="http://schemas.microsoft.com/office/drawing/2014/main" id="{A9DD1755-7E37-B481-8F69-18BA7F1A37F3}"/>
              </a:ext>
            </a:extLst>
          </p:cNvPr>
          <p:cNvSpPr/>
          <p:nvPr/>
        </p:nvSpPr>
        <p:spPr>
          <a:xfrm>
            <a:off x="5846484" y="5551098"/>
            <a:ext cx="4603748" cy="1015663"/>
          </a:xfrm>
          <a:prstGeom prst="rect">
            <a:avLst/>
          </a:prstGeom>
        </p:spPr>
        <p:txBody>
          <a:bodyPr wrap="square">
            <a:spAutoFit/>
          </a:bodyPr>
          <a:lstStyle/>
          <a:p>
            <a:pPr algn="just"/>
            <a:r>
              <a:rPr lang="en-GB" sz="1200" b="0" i="0" u="none" strike="noStrike" dirty="0">
                <a:solidFill>
                  <a:schemeClr val="bg1"/>
                </a:solidFill>
                <a:effectLst>
                  <a:outerShdw blurRad="50800" dist="38100" dir="2700000" algn="tl" rotWithShape="0">
                    <a:prstClr val="black">
                      <a:alpha val="40000"/>
                    </a:prstClr>
                  </a:outerShdw>
                </a:effectLst>
                <a:latin typeface="+mj-lt"/>
              </a:rPr>
              <a:t>USS Monitor (1862) View on deck looking forward on the starboard side, while the ship was in the James River, Virginia, 9 July 1862, </a:t>
            </a:r>
            <a:r>
              <a:rPr lang="el-GR" sz="1200" b="0" i="0" u="none" strike="noStrike" dirty="0" err="1">
                <a:solidFill>
                  <a:schemeClr val="bg1"/>
                </a:solidFill>
                <a:effectLst>
                  <a:outerShdw blurRad="50800" dist="38100" dir="2700000" algn="tl" rotWithShape="0">
                    <a:prstClr val="black">
                      <a:alpha val="40000"/>
                    </a:prstClr>
                  </a:outerShdw>
                </a:effectLst>
                <a:latin typeface="+mj-lt"/>
              </a:rPr>
              <a:t>φωτό</a:t>
            </a:r>
            <a:r>
              <a:rPr lang="el-GR" sz="1200" b="0" i="0" u="none" strike="noStrike" dirty="0">
                <a:solidFill>
                  <a:schemeClr val="bg1"/>
                </a:solidFill>
                <a:effectLst>
                  <a:outerShdw blurRad="50800" dist="38100" dir="2700000" algn="tl" rotWithShape="0">
                    <a:prstClr val="black">
                      <a:alpha val="40000"/>
                    </a:prstClr>
                  </a:outerShdw>
                </a:effectLst>
                <a:latin typeface="+mj-lt"/>
              </a:rPr>
              <a:t> διαθέσιμη διαδικτυακά στη διεύθυνση </a:t>
            </a:r>
            <a:r>
              <a:rPr lang="en-GB" sz="1200" b="0" i="0" u="none" strike="noStrike" dirty="0">
                <a:solidFill>
                  <a:schemeClr val="bg1"/>
                </a:solidFill>
                <a:effectLst>
                  <a:outerShdw blurRad="50800" dist="38100" dir="2700000" algn="tl" rotWithShape="0">
                    <a:prstClr val="black">
                      <a:alpha val="40000"/>
                    </a:prstClr>
                  </a:outerShdw>
                </a:effectLst>
                <a:latin typeface="+mj-lt"/>
              </a:rPr>
              <a:t>https://</a:t>
            </a:r>
            <a:r>
              <a:rPr lang="en-GB" sz="1200" b="0" i="0" u="none" strike="noStrike" dirty="0" err="1">
                <a:solidFill>
                  <a:schemeClr val="bg1"/>
                </a:solidFill>
                <a:effectLst>
                  <a:outerShdw blurRad="50800" dist="38100" dir="2700000" algn="tl" rotWithShape="0">
                    <a:prstClr val="black">
                      <a:alpha val="40000"/>
                    </a:prstClr>
                  </a:outerShdw>
                </a:effectLst>
                <a:latin typeface="+mj-lt"/>
              </a:rPr>
              <a:t>en.wikipedia.org</a:t>
            </a:r>
            <a:r>
              <a:rPr lang="en-GB" sz="1200" b="0" i="0" u="none" strike="noStrike" dirty="0">
                <a:solidFill>
                  <a:schemeClr val="bg1"/>
                </a:solidFill>
                <a:effectLst>
                  <a:outerShdw blurRad="50800" dist="38100" dir="2700000" algn="tl" rotWithShape="0">
                    <a:prstClr val="black">
                      <a:alpha val="40000"/>
                    </a:prstClr>
                  </a:outerShdw>
                </a:effectLst>
                <a:latin typeface="+mj-lt"/>
              </a:rPr>
              <a:t>/wiki/</a:t>
            </a:r>
            <a:r>
              <a:rPr lang="en-GB" sz="1200" b="0" i="0" u="none" strike="noStrike" dirty="0" err="1">
                <a:solidFill>
                  <a:schemeClr val="bg1"/>
                </a:solidFill>
                <a:effectLst>
                  <a:outerShdw blurRad="50800" dist="38100" dir="2700000" algn="tl" rotWithShape="0">
                    <a:prstClr val="black">
                      <a:alpha val="40000"/>
                    </a:prstClr>
                  </a:outerShdw>
                </a:effectLst>
                <a:latin typeface="+mj-lt"/>
              </a:rPr>
              <a:t>Gun_turret</a:t>
            </a:r>
            <a:r>
              <a:rPr lang="en-GB" sz="1200" b="0" i="0" u="none" strike="noStrike" dirty="0">
                <a:solidFill>
                  <a:schemeClr val="bg1"/>
                </a:solidFill>
                <a:effectLst>
                  <a:outerShdw blurRad="50800" dist="38100" dir="2700000" algn="tl" rotWithShape="0">
                    <a:prstClr val="black">
                      <a:alpha val="40000"/>
                    </a:prstClr>
                  </a:outerShdw>
                </a:effectLst>
                <a:latin typeface="+mj-lt"/>
              </a:rPr>
              <a:t>#/media/File:USSMonitor1862.3.ws.jpg.</a:t>
            </a:r>
            <a:endParaRPr lang="en-GB" sz="120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806390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A1410-C4B7-B44E-881F-87A490658E8E}"/>
              </a:ext>
            </a:extLst>
          </p:cNvPr>
          <p:cNvSpPr>
            <a:spLocks noGrp="1"/>
          </p:cNvSpPr>
          <p:nvPr>
            <p:ph type="title"/>
          </p:nvPr>
        </p:nvSpPr>
        <p:spPr/>
        <p:txBody>
          <a:bodyPr/>
          <a:lstStyle/>
          <a:p>
            <a:endParaRPr lang="en-GR"/>
          </a:p>
        </p:txBody>
      </p:sp>
      <p:pic>
        <p:nvPicPr>
          <p:cNvPr id="5" name="Content Placeholder 4">
            <a:extLst>
              <a:ext uri="{FF2B5EF4-FFF2-40B4-BE49-F238E27FC236}">
                <a16:creationId xmlns:a16="http://schemas.microsoft.com/office/drawing/2014/main" id="{B56528E4-213E-DA4E-9F39-1EFDCD552941}"/>
              </a:ext>
            </a:extLst>
          </p:cNvPr>
          <p:cNvPicPr>
            <a:picLocks noGrp="1" noChangeAspect="1"/>
          </p:cNvPicPr>
          <p:nvPr>
            <p:ph idx="1"/>
          </p:nvPr>
        </p:nvPicPr>
        <p:blipFill rotWithShape="1">
          <a:blip r:embed="rId2"/>
          <a:srcRect t="25635" b="-2617"/>
          <a:stretch/>
        </p:blipFill>
        <p:spPr>
          <a:xfrm>
            <a:off x="0" y="0"/>
            <a:ext cx="12192000" cy="7088187"/>
          </a:xfrm>
        </p:spPr>
      </p:pic>
      <p:sp>
        <p:nvSpPr>
          <p:cNvPr id="4" name="Rectangle 3">
            <a:extLst>
              <a:ext uri="{FF2B5EF4-FFF2-40B4-BE49-F238E27FC236}">
                <a16:creationId xmlns:a16="http://schemas.microsoft.com/office/drawing/2014/main" id="{662E9E1B-7D68-E119-74BC-4062321BE7B1}"/>
              </a:ext>
            </a:extLst>
          </p:cNvPr>
          <p:cNvSpPr/>
          <p:nvPr/>
        </p:nvSpPr>
        <p:spPr>
          <a:xfrm>
            <a:off x="838200" y="6103293"/>
            <a:ext cx="10515600" cy="523220"/>
          </a:xfrm>
          <a:prstGeom prst="rect">
            <a:avLst/>
          </a:prstGeom>
          <a:effectLst>
            <a:outerShdw blurRad="50800" dist="38100" dir="2700000" algn="tl" rotWithShape="0">
              <a:prstClr val="black">
                <a:alpha val="40000"/>
              </a:prstClr>
            </a:outerShdw>
          </a:effectLst>
        </p:spPr>
        <p:txBody>
          <a:bodyPr wrap="square">
            <a:spAutoFit/>
          </a:bodyPr>
          <a:lstStyle/>
          <a:p>
            <a:r>
              <a:rPr lang="en-US" sz="1400" dirty="0">
                <a:solidFill>
                  <a:schemeClr val="bg1"/>
                </a:solidFill>
                <a:effectLst>
                  <a:outerShdw blurRad="50800" dist="38100" dir="2700000" algn="tl" rotWithShape="0">
                    <a:prstClr val="black">
                      <a:alpha val="40000"/>
                    </a:prstClr>
                  </a:outerShdw>
                </a:effectLst>
              </a:rPr>
              <a:t>O </a:t>
            </a:r>
            <a:r>
              <a:rPr lang="el-GR" sz="1400" dirty="0">
                <a:solidFill>
                  <a:schemeClr val="bg1"/>
                </a:solidFill>
                <a:effectLst>
                  <a:outerShdw blurRad="50800" dist="38100" dir="2700000" algn="tl" rotWithShape="0">
                    <a:prstClr val="black">
                      <a:alpha val="40000"/>
                    </a:prstClr>
                  </a:outerShdw>
                </a:effectLst>
              </a:rPr>
              <a:t>πυργίσκος των τετράδυμων ΠΒ του </a:t>
            </a:r>
            <a:r>
              <a:rPr lang="en-US" sz="1400" dirty="0">
                <a:solidFill>
                  <a:schemeClr val="bg1"/>
                </a:solidFill>
                <a:effectLst>
                  <a:outerShdw blurRad="50800" dist="38100" dir="2700000" algn="tl" rotWithShape="0">
                    <a:prstClr val="black">
                      <a:alpha val="40000"/>
                    </a:prstClr>
                  </a:outerShdw>
                </a:effectLst>
              </a:rPr>
              <a:t>HMS King George, </a:t>
            </a:r>
            <a:r>
              <a:rPr lang="en-GB" sz="1400" dirty="0">
                <a:solidFill>
                  <a:schemeClr val="bg1"/>
                </a:solidFill>
                <a:effectLst>
                  <a:outerShdw blurRad="50800" dist="38100" dir="2700000" algn="tl" rotWithShape="0">
                    <a:prstClr val="black">
                      <a:alpha val="40000"/>
                    </a:prstClr>
                  </a:outerShdw>
                </a:effectLst>
              </a:rPr>
              <a:t>By Tyne &amp; Wear Archives &amp; Museums –</a:t>
            </a:r>
            <a:r>
              <a:rPr lang="el-GR" sz="1400" dirty="0">
                <a:solidFill>
                  <a:schemeClr val="bg1"/>
                </a:solidFill>
                <a:effectLst>
                  <a:outerShdw blurRad="50800" dist="38100" dir="2700000" algn="tl" rotWithShape="0">
                    <a:prstClr val="black">
                      <a:alpha val="40000"/>
                    </a:prstClr>
                  </a:outerShdw>
                </a:effectLst>
              </a:rPr>
              <a:t>διαθέσιμη διαδικτυακά στη διεύθυνση </a:t>
            </a:r>
            <a:r>
              <a:rPr lang="en-GB" sz="1400" dirty="0">
                <a:solidFill>
                  <a:schemeClr val="bg1"/>
                </a:solidFill>
                <a:effectLst>
                  <a:outerShdw blurRad="50800" dist="38100" dir="2700000" algn="tl" rotWithShape="0">
                    <a:prstClr val="black">
                      <a:alpha val="40000"/>
                    </a:prstClr>
                  </a:outerShdw>
                </a:effectLst>
              </a:rPr>
              <a:t>https://</a:t>
            </a:r>
            <a:r>
              <a:rPr lang="en-GB" sz="1400" dirty="0" err="1">
                <a:solidFill>
                  <a:schemeClr val="bg1"/>
                </a:solidFill>
                <a:effectLst>
                  <a:outerShdw blurRad="50800" dist="38100" dir="2700000" algn="tl" rotWithShape="0">
                    <a:prstClr val="black">
                      <a:alpha val="40000"/>
                    </a:prstClr>
                  </a:outerShdw>
                </a:effectLst>
              </a:rPr>
              <a:t>www.flickr.com</a:t>
            </a:r>
            <a:r>
              <a:rPr lang="en-GB" sz="1400" dirty="0">
                <a:solidFill>
                  <a:schemeClr val="bg1"/>
                </a:solidFill>
                <a:effectLst>
                  <a:outerShdw blurRad="50800" dist="38100" dir="2700000" algn="tl" rotWithShape="0">
                    <a:prstClr val="black">
                      <a:alpha val="40000"/>
                    </a:prstClr>
                  </a:outerShdw>
                </a:effectLst>
              </a:rPr>
              <a:t>/photos/</a:t>
            </a:r>
            <a:r>
              <a:rPr lang="en-GB" sz="1400" dirty="0" err="1">
                <a:solidFill>
                  <a:schemeClr val="bg1"/>
                </a:solidFill>
                <a:effectLst>
                  <a:outerShdw blurRad="50800" dist="38100" dir="2700000" algn="tl" rotWithShape="0">
                    <a:prstClr val="black">
                      <a:alpha val="40000"/>
                    </a:prstClr>
                  </a:outerShdw>
                </a:effectLst>
              </a:rPr>
              <a:t>twm_news</a:t>
            </a:r>
            <a:r>
              <a:rPr lang="en-GB" sz="1400" dirty="0">
                <a:solidFill>
                  <a:schemeClr val="bg1"/>
                </a:solidFill>
                <a:effectLst>
                  <a:outerShdw blurRad="50800" dist="38100" dir="2700000" algn="tl" rotWithShape="0">
                    <a:prstClr val="black">
                      <a:alpha val="40000"/>
                    </a:prstClr>
                  </a:outerShdw>
                </a:effectLst>
              </a:rPr>
              <a:t>/26345255273/, No restrictions, </a:t>
            </a:r>
            <a:endParaRPr lang="en-GR" sz="14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7364766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0809284-D219-C947-A1C6-D8B88DC5B095}"/>
              </a:ext>
            </a:extLst>
          </p:cNvPr>
          <p:cNvGraphicFramePr>
            <a:graphicFrameLocks noGrp="1"/>
          </p:cNvGraphicFramePr>
          <p:nvPr>
            <p:ph idx="1"/>
            <p:extLst>
              <p:ext uri="{D42A27DB-BD31-4B8C-83A1-F6EECF244321}">
                <p14:modId xmlns:p14="http://schemas.microsoft.com/office/powerpoint/2010/main" val="2467837944"/>
              </p:ext>
            </p:extLst>
          </p:nvPr>
        </p:nvGraphicFramePr>
        <p:xfrm>
          <a:off x="0" y="596348"/>
          <a:ext cx="12192000" cy="62616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C7F03D56-0DF1-99DD-8293-FDD1CF339458}"/>
              </a:ext>
            </a:extLst>
          </p:cNvPr>
          <p:cNvSpPr>
            <a:spLocks noGrp="1"/>
          </p:cNvSpPr>
          <p:nvPr>
            <p:ph type="title"/>
          </p:nvPr>
        </p:nvSpPr>
        <p:spPr>
          <a:xfrm>
            <a:off x="838200" y="365125"/>
            <a:ext cx="10515600" cy="1325563"/>
          </a:xfrm>
        </p:spPr>
        <p:txBody>
          <a:bodyPr/>
          <a:lstStyle/>
          <a:p>
            <a:r>
              <a:rPr lang="el-GR" dirty="0"/>
              <a:t>Εξέλιξη του ναυτικού πυροβόλου</a:t>
            </a:r>
            <a:endParaRPr lang="en-GR" dirty="0"/>
          </a:p>
        </p:txBody>
      </p:sp>
      <p:pic>
        <p:nvPicPr>
          <p:cNvPr id="3" name="Picture 2">
            <a:extLst>
              <a:ext uri="{FF2B5EF4-FFF2-40B4-BE49-F238E27FC236}">
                <a16:creationId xmlns:a16="http://schemas.microsoft.com/office/drawing/2014/main" id="{35850931-ED5A-ABC4-FA2A-A85E3104848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23" b="91811" l="10000" r="90000">
                        <a14:foregroundMark x1="23802" y1="36031" x2="23802" y2="36031"/>
                        <a14:foregroundMark x1="78698" y1="40077" x2="78698" y2="40077"/>
                        <a14:foregroundMark x1="75365" y1="49326" x2="75365" y2="49326"/>
                        <a14:foregroundMark x1="73438" y1="56551" x2="73438" y2="56551"/>
                        <a14:foregroundMark x1="74427" y1="52601" x2="70365" y2="68690"/>
                        <a14:foregroundMark x1="78906" y1="59152" x2="78281" y2="66859"/>
                        <a14:foregroundMark x1="78281" y1="66859" x2="72396" y2="61850"/>
                        <a14:foregroundMark x1="39427" y1="91811" x2="39427" y2="91811"/>
                        <a14:foregroundMark x1="78438" y1="69075" x2="78438" y2="69075"/>
                        <a14:foregroundMark x1="75000" y1="50193" x2="74271" y2="54817"/>
                        <a14:foregroundMark x1="50104" y1="78131" x2="50104" y2="78131"/>
                        <a14:foregroundMark x1="48594" y1="77264" x2="52396" y2="78131"/>
                        <a14:foregroundMark x1="52135" y1="79480" x2="55677" y2="83333"/>
                        <a14:foregroundMark x1="55677" y1="83333" x2="59740" y2="81696"/>
                        <a14:foregroundMark x1="85260" y1="10308" x2="85260" y2="10308"/>
                        <a14:foregroundMark x1="88229" y1="14740" x2="88594" y2="17148"/>
                        <a14:foregroundMark x1="88333" y1="14740" x2="88906" y2="21291"/>
                        <a14:foregroundMark x1="88438" y1="14740" x2="89063" y2="22158"/>
                        <a14:foregroundMark x1="89063" y1="22158" x2="89063" y2="22158"/>
                        <a14:foregroundMark x1="33698" y1="28805" x2="32031" y2="29865"/>
                        <a14:foregroundMark x1="27031" y1="31214" x2="30938" y2="30347"/>
                        <a14:foregroundMark x1="30938" y1="30347" x2="30938" y2="30347"/>
                        <a14:foregroundMark x1="19740" y1="57225" x2="19740" y2="57225"/>
                        <a14:foregroundMark x1="79896" y1="60501" x2="79896" y2="60501"/>
                        <a14:backgroundMark x1="32031" y1="89114" x2="32031" y2="89114"/>
                        <a14:backgroundMark x1="31094" y1="87380" x2="31094" y2="87380"/>
                        <a14:backgroundMark x1="29167" y1="86031" x2="29167" y2="86031"/>
                        <a14:backgroundMark x1="46198" y1="89403" x2="45573" y2="77457"/>
                      </a14:backgroundRemoval>
                    </a14:imgEffect>
                  </a14:imgLayer>
                </a14:imgProps>
              </a:ext>
              <a:ext uri="{28A0092B-C50C-407E-A947-70E740481C1C}">
                <a14:useLocalDpi xmlns:a14="http://schemas.microsoft.com/office/drawing/2010/main" val="0"/>
              </a:ext>
            </a:extLst>
          </a:blip>
          <a:srcRect/>
          <a:stretch>
            <a:fillRect/>
          </a:stretch>
        </p:blipFill>
        <p:spPr bwMode="auto">
          <a:xfrm>
            <a:off x="1337370" y="2704701"/>
            <a:ext cx="1155650" cy="624773"/>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a:extLst>
              <a:ext uri="{FF2B5EF4-FFF2-40B4-BE49-F238E27FC236}">
                <a16:creationId xmlns:a16="http://schemas.microsoft.com/office/drawing/2014/main" id="{6CF10606-5FA1-FDBA-A7B0-2CA2599E829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167" b="99167" l="625" r="90000">
                        <a14:foregroundMark x1="45938" y1="72778" x2="45938" y2="72778"/>
                        <a14:foregroundMark x1="5625" y1="68611" x2="5625" y2="68611"/>
                        <a14:foregroundMark x1="6719" y1="98333" x2="6719" y2="98333"/>
                        <a14:foregroundMark x1="50000" y1="72222" x2="50000" y2="72222"/>
                        <a14:foregroundMark x1="69375" y1="56944" x2="69375" y2="56944"/>
                        <a14:foregroundMark x1="78750" y1="45833" x2="78750" y2="45833"/>
                        <a14:foregroundMark x1="66250" y1="9167" x2="66250" y2="9167"/>
                        <a14:foregroundMark x1="3594" y1="57500" x2="3594" y2="57500"/>
                        <a14:foregroundMark x1="27187" y1="99444" x2="27187" y2="99444"/>
                        <a14:foregroundMark x1="625" y1="71389" x2="625" y2="71389"/>
                        <a14:foregroundMark x1="22344" y1="26389" x2="22344" y2="26389"/>
                        <a14:foregroundMark x1="20469" y1="25000" x2="20469" y2="25000"/>
                        <a14:backgroundMark x1="6875" y1="61111" x2="6875" y2="61111"/>
                        <a14:backgroundMark x1="9688" y1="59722" x2="9688" y2="59722"/>
                        <a14:backgroundMark x1="8438" y1="80278" x2="8438" y2="80278"/>
                        <a14:backgroundMark x1="9531" y1="79722" x2="9531" y2="79722"/>
                        <a14:backgroundMark x1="59375" y1="37778" x2="59375" y2="37778"/>
                        <a14:backgroundMark x1="58594" y1="36944" x2="58594" y2="36944"/>
                        <a14:backgroundMark x1="60313" y1="36944" x2="60313" y2="36944"/>
                      </a14:backgroundRemoval>
                    </a14:imgEffect>
                  </a14:imgLayer>
                </a14:imgProps>
              </a:ext>
              <a:ext uri="{28A0092B-C50C-407E-A947-70E740481C1C}">
                <a14:useLocalDpi xmlns:a14="http://schemas.microsoft.com/office/drawing/2010/main" val="0"/>
              </a:ext>
            </a:extLst>
          </a:blip>
          <a:srcRect/>
          <a:stretch>
            <a:fillRect/>
          </a:stretch>
        </p:blipFill>
        <p:spPr bwMode="auto">
          <a:xfrm>
            <a:off x="3547323" y="3023102"/>
            <a:ext cx="1112524" cy="6257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D8BAD405-F2B3-A63A-2428-311E7F047D2E}"/>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3354" r="26422"/>
          <a:stretch/>
        </p:blipFill>
        <p:spPr bwMode="auto">
          <a:xfrm flipH="1">
            <a:off x="5481744" y="3179887"/>
            <a:ext cx="938307" cy="8768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AEE28E1B-9A95-5E27-1425-BDC7AF816E26}"/>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5650" r="90000">
                        <a14:foregroundMark x1="6367" y1="52075" x2="6367" y2="52075"/>
                        <a14:foregroundMark x1="5650" y1="52075" x2="9483" y2="52425"/>
                        <a14:backgroundMark x1="43483" y1="62850" x2="43483" y2="62850"/>
                        <a14:backgroundMark x1="43250" y1="62850" x2="78933" y2="65000"/>
                        <a14:backgroundMark x1="85400" y1="56375" x2="85400" y2="56375"/>
                        <a14:backgroundMark x1="88983" y1="48125" x2="82283" y2="58525"/>
                        <a14:backgroundMark x1="82283" y1="58525" x2="82283" y2="58525"/>
                        <a14:backgroundMark x1="31517" y1="53875" x2="35583" y2="53500"/>
                      </a14:backgroundRemoval>
                    </a14:imgEffect>
                  </a14:imgLayer>
                </a14:imgProps>
              </a:ext>
              <a:ext uri="{28A0092B-C50C-407E-A947-70E740481C1C}">
                <a14:useLocalDpi xmlns:a14="http://schemas.microsoft.com/office/drawing/2010/main" val="0"/>
              </a:ext>
            </a:extLst>
          </a:blip>
          <a:srcRect t="15065" r="7778" b="26805"/>
          <a:stretch/>
        </p:blipFill>
        <p:spPr bwMode="auto">
          <a:xfrm flipH="1">
            <a:off x="7461393" y="3617842"/>
            <a:ext cx="1686621" cy="7089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a:extLst>
              <a:ext uri="{FF2B5EF4-FFF2-40B4-BE49-F238E27FC236}">
                <a16:creationId xmlns:a16="http://schemas.microsoft.com/office/drawing/2014/main" id="{BF2BBFAD-C2E2-4BB2-030E-C81642944807}"/>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9338873" y="3648896"/>
            <a:ext cx="1402921" cy="1016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413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3315447-421E-1548-B230-301A1FB111BC}"/>
              </a:ext>
            </a:extLst>
          </p:cNvPr>
          <p:cNvPicPr>
            <a:picLocks noGrp="1" noChangeAspect="1"/>
          </p:cNvPicPr>
          <p:nvPr>
            <p:ph idx="1"/>
          </p:nvPr>
        </p:nvPicPr>
        <p:blipFill rotWithShape="1">
          <a:blip r:embed="rId2"/>
          <a:srcRect t="21459" b="3541"/>
          <a:stretch/>
        </p:blipFill>
        <p:spPr>
          <a:xfrm>
            <a:off x="0" y="0"/>
            <a:ext cx="12192000" cy="6858000"/>
          </a:xfrm>
        </p:spPr>
      </p:pic>
    </p:spTree>
    <p:extLst>
      <p:ext uri="{BB962C8B-B14F-4D97-AF65-F5344CB8AC3E}">
        <p14:creationId xmlns:p14="http://schemas.microsoft.com/office/powerpoint/2010/main" val="639923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ED675-0FAD-8342-9F67-14575237C962}"/>
              </a:ext>
            </a:extLst>
          </p:cNvPr>
          <p:cNvSpPr>
            <a:spLocks noGrp="1"/>
          </p:cNvSpPr>
          <p:nvPr>
            <p:ph type="title"/>
          </p:nvPr>
        </p:nvSpPr>
        <p:spPr/>
        <p:txBody>
          <a:bodyPr/>
          <a:lstStyle/>
          <a:p>
            <a:endParaRPr lang="en-GR"/>
          </a:p>
        </p:txBody>
      </p:sp>
      <p:pic>
        <p:nvPicPr>
          <p:cNvPr id="5" name="Content Placeholder 4">
            <a:extLst>
              <a:ext uri="{FF2B5EF4-FFF2-40B4-BE49-F238E27FC236}">
                <a16:creationId xmlns:a16="http://schemas.microsoft.com/office/drawing/2014/main" id="{935F6A63-18A5-E849-951B-FAF862278AE2}"/>
              </a:ext>
            </a:extLst>
          </p:cNvPr>
          <p:cNvPicPr>
            <a:picLocks noGrp="1" noChangeAspect="1"/>
          </p:cNvPicPr>
          <p:nvPr>
            <p:ph idx="1"/>
          </p:nvPr>
        </p:nvPicPr>
        <p:blipFill rotWithShape="1">
          <a:blip r:embed="rId2"/>
          <a:srcRect t="24443" b="5405"/>
          <a:stretch/>
        </p:blipFill>
        <p:spPr>
          <a:xfrm>
            <a:off x="0" y="-1"/>
            <a:ext cx="12192000" cy="6847249"/>
          </a:xfrm>
        </p:spPr>
      </p:pic>
      <p:sp>
        <p:nvSpPr>
          <p:cNvPr id="3" name="Rectangle 2">
            <a:extLst>
              <a:ext uri="{FF2B5EF4-FFF2-40B4-BE49-F238E27FC236}">
                <a16:creationId xmlns:a16="http://schemas.microsoft.com/office/drawing/2014/main" id="{5EA51FF0-4FAC-00A9-DDD7-C4C41FD0F75F}"/>
              </a:ext>
            </a:extLst>
          </p:cNvPr>
          <p:cNvSpPr/>
          <p:nvPr/>
        </p:nvSpPr>
        <p:spPr>
          <a:xfrm>
            <a:off x="838200" y="6119794"/>
            <a:ext cx="10515600" cy="523220"/>
          </a:xfrm>
          <a:prstGeom prst="rect">
            <a:avLst/>
          </a:prstGeom>
          <a:effectLst>
            <a:outerShdw blurRad="50800" dist="38100" dir="2700000" algn="tl" rotWithShape="0">
              <a:prstClr val="black">
                <a:alpha val="40000"/>
              </a:prstClr>
            </a:outerShdw>
          </a:effectLst>
        </p:spPr>
        <p:txBody>
          <a:bodyPr wrap="square">
            <a:spAutoFit/>
          </a:bodyPr>
          <a:lstStyle/>
          <a:p>
            <a:pPr algn="just"/>
            <a:r>
              <a:rPr lang="el-GR" sz="1400" dirty="0">
                <a:solidFill>
                  <a:schemeClr val="bg1"/>
                </a:solidFill>
                <a:effectLst>
                  <a:outerShdw blurRad="50800" dist="38100" dir="2700000" algn="tl" rotWithShape="0">
                    <a:prstClr val="black">
                      <a:alpha val="40000"/>
                    </a:prstClr>
                  </a:outerShdw>
                </a:effectLst>
                <a:latin typeface="+mj-lt"/>
              </a:rPr>
              <a:t>Η ομοχειρία πυροβολικού ενός </a:t>
            </a:r>
            <a:r>
              <a:rPr lang="en-US" sz="1400" i="1" dirty="0" err="1">
                <a:solidFill>
                  <a:schemeClr val="bg1"/>
                </a:solidFill>
                <a:effectLst>
                  <a:outerShdw blurRad="50800" dist="38100" dir="2700000" algn="tl" rotWithShape="0">
                    <a:prstClr val="black">
                      <a:alpha val="40000"/>
                    </a:prstClr>
                  </a:outerShdw>
                </a:effectLst>
                <a:latin typeface="+mj-lt"/>
              </a:rPr>
              <a:t>Dahlgen</a:t>
            </a:r>
            <a:r>
              <a:rPr lang="en-US" sz="1400" i="1" dirty="0">
                <a:solidFill>
                  <a:schemeClr val="bg1"/>
                </a:solidFill>
                <a:effectLst>
                  <a:outerShdw blurRad="50800" dist="38100" dir="2700000" algn="tl" rotWithShape="0">
                    <a:prstClr val="black">
                      <a:alpha val="40000"/>
                    </a:prstClr>
                  </a:outerShdw>
                </a:effectLst>
                <a:latin typeface="+mj-lt"/>
              </a:rPr>
              <a:t> Gun </a:t>
            </a:r>
            <a:r>
              <a:rPr lang="el-GR" sz="1400" dirty="0">
                <a:solidFill>
                  <a:schemeClr val="bg1"/>
                </a:solidFill>
                <a:effectLst>
                  <a:outerShdw blurRad="50800" dist="38100" dir="2700000" algn="tl" rotWithShape="0">
                    <a:prstClr val="black">
                      <a:alpha val="40000"/>
                    </a:prstClr>
                  </a:outerShdw>
                </a:effectLst>
                <a:latin typeface="+mj-lt"/>
              </a:rPr>
              <a:t>επί του </a:t>
            </a:r>
            <a:r>
              <a:rPr lang="en-US" sz="1400" dirty="0">
                <a:solidFill>
                  <a:schemeClr val="bg1"/>
                </a:solidFill>
                <a:effectLst>
                  <a:outerShdw blurRad="50800" dist="38100" dir="2700000" algn="tl" rotWithShape="0">
                    <a:prstClr val="black">
                      <a:alpha val="40000"/>
                    </a:prstClr>
                  </a:outerShdw>
                </a:effectLst>
                <a:latin typeface="+mj-lt"/>
              </a:rPr>
              <a:t>Gunboat </a:t>
            </a:r>
            <a:r>
              <a:rPr lang="en-US" sz="1400" i="1" dirty="0">
                <a:solidFill>
                  <a:schemeClr val="bg1"/>
                </a:solidFill>
                <a:effectLst>
                  <a:outerShdw blurRad="50800" dist="38100" dir="2700000" algn="tl" rotWithShape="0">
                    <a:prstClr val="black">
                      <a:alpha val="40000"/>
                    </a:prstClr>
                  </a:outerShdw>
                </a:effectLst>
                <a:latin typeface="+mj-lt"/>
              </a:rPr>
              <a:t>USS Mendota </a:t>
            </a:r>
            <a:r>
              <a:rPr lang="el-GR" sz="1400" dirty="0">
                <a:solidFill>
                  <a:schemeClr val="bg1"/>
                </a:solidFill>
                <a:effectLst>
                  <a:outerShdw blurRad="50800" dist="38100" dir="2700000" algn="tl" rotWithShape="0">
                    <a:prstClr val="black">
                      <a:alpha val="40000"/>
                    </a:prstClr>
                  </a:outerShdw>
                </a:effectLst>
                <a:latin typeface="+mj-lt"/>
              </a:rPr>
              <a:t>περί το 1864, φ</a:t>
            </a:r>
            <a:r>
              <a:rPr lang="en-US" sz="1400" dirty="0" err="1">
                <a:solidFill>
                  <a:schemeClr val="bg1"/>
                </a:solidFill>
                <a:effectLst>
                  <a:outerShdw blurRad="50800" dist="38100" dir="2700000" algn="tl" rotWithShape="0">
                    <a:prstClr val="black">
                      <a:alpha val="40000"/>
                    </a:prstClr>
                  </a:outerShdw>
                </a:effectLst>
                <a:latin typeface="+mj-lt"/>
              </a:rPr>
              <a:t>ώ</a:t>
            </a:r>
            <a:r>
              <a:rPr lang="el-GR" sz="1400" dirty="0">
                <a:solidFill>
                  <a:schemeClr val="bg1"/>
                </a:solidFill>
                <a:effectLst>
                  <a:outerShdw blurRad="50800" dist="38100" dir="2700000" algn="tl" rotWithShape="0">
                    <a:prstClr val="black">
                      <a:alpha val="40000"/>
                    </a:prstClr>
                  </a:outerShdw>
                </a:effectLst>
                <a:latin typeface="+mj-lt"/>
              </a:rPr>
              <a:t>το αγνώστου φωτογράφου, διαθέσιμη διαδικτυακά στη διεύθυνση </a:t>
            </a:r>
            <a:r>
              <a:rPr lang="el-GR" sz="1400" dirty="0" err="1">
                <a:solidFill>
                  <a:schemeClr val="bg1"/>
                </a:solidFill>
                <a:effectLst>
                  <a:outerShdw blurRad="50800" dist="38100" dir="2700000" algn="tl" rotWithShape="0">
                    <a:prstClr val="black">
                      <a:alpha val="40000"/>
                    </a:prstClr>
                  </a:outerShdw>
                </a:effectLst>
                <a:latin typeface="+mj-lt"/>
              </a:rPr>
              <a:t>https</a:t>
            </a:r>
            <a:r>
              <a:rPr lang="el-GR" sz="1400" dirty="0">
                <a:solidFill>
                  <a:schemeClr val="bg1"/>
                </a:solidFill>
                <a:effectLst>
                  <a:outerShdw blurRad="50800" dist="38100" dir="2700000" algn="tl" rotWithShape="0">
                    <a:prstClr val="black">
                      <a:alpha val="40000"/>
                    </a:prstClr>
                  </a:outerShdw>
                </a:effectLst>
                <a:latin typeface="+mj-lt"/>
              </a:rPr>
              <a:t>://</a:t>
            </a:r>
            <a:r>
              <a:rPr lang="el-GR" sz="1400" dirty="0" err="1">
                <a:solidFill>
                  <a:schemeClr val="bg1"/>
                </a:solidFill>
                <a:effectLst>
                  <a:outerShdw blurRad="50800" dist="38100" dir="2700000" algn="tl" rotWithShape="0">
                    <a:prstClr val="black">
                      <a:alpha val="40000"/>
                    </a:prstClr>
                  </a:outerShdw>
                </a:effectLst>
                <a:latin typeface="+mj-lt"/>
              </a:rPr>
              <a:t>www.civilwarphotos.net</a:t>
            </a:r>
            <a:r>
              <a:rPr lang="el-GR" sz="1400" dirty="0">
                <a:solidFill>
                  <a:schemeClr val="bg1"/>
                </a:solidFill>
                <a:effectLst>
                  <a:outerShdw blurRad="50800" dist="38100" dir="2700000" algn="tl" rotWithShape="0">
                    <a:prstClr val="black">
                      <a:alpha val="40000"/>
                    </a:prstClr>
                  </a:outerShdw>
                </a:effectLst>
                <a:latin typeface="+mj-lt"/>
              </a:rPr>
              <a:t>/</a:t>
            </a:r>
            <a:r>
              <a:rPr lang="el-GR" sz="1400" dirty="0" err="1">
                <a:solidFill>
                  <a:schemeClr val="bg1"/>
                </a:solidFill>
                <a:effectLst>
                  <a:outerShdw blurRad="50800" dist="38100" dir="2700000" algn="tl" rotWithShape="0">
                    <a:prstClr val="black">
                      <a:alpha val="40000"/>
                    </a:prstClr>
                  </a:outerShdw>
                </a:effectLst>
                <a:latin typeface="+mj-lt"/>
              </a:rPr>
              <a:t>files</a:t>
            </a:r>
            <a:r>
              <a:rPr lang="el-GR" sz="1400" dirty="0">
                <a:solidFill>
                  <a:schemeClr val="bg1"/>
                </a:solidFill>
                <a:effectLst>
                  <a:outerShdw blurRad="50800" dist="38100" dir="2700000" algn="tl" rotWithShape="0">
                    <a:prstClr val="black">
                      <a:alpha val="40000"/>
                    </a:prstClr>
                  </a:outerShdw>
                </a:effectLst>
                <a:latin typeface="+mj-lt"/>
              </a:rPr>
              <a:t>/</a:t>
            </a:r>
            <a:r>
              <a:rPr lang="el-GR" sz="1400" dirty="0" err="1">
                <a:solidFill>
                  <a:schemeClr val="bg1"/>
                </a:solidFill>
                <a:effectLst>
                  <a:outerShdw blurRad="50800" dist="38100" dir="2700000" algn="tl" rotWithShape="0">
                    <a:prstClr val="black">
                      <a:alpha val="40000"/>
                    </a:prstClr>
                  </a:outerShdw>
                </a:effectLst>
                <a:latin typeface="+mj-lt"/>
              </a:rPr>
              <a:t>images</a:t>
            </a:r>
            <a:r>
              <a:rPr lang="el-GR" sz="1400" dirty="0">
                <a:solidFill>
                  <a:schemeClr val="bg1"/>
                </a:solidFill>
                <a:effectLst>
                  <a:outerShdw blurRad="50800" dist="38100" dir="2700000" algn="tl" rotWithShape="0">
                    <a:prstClr val="black">
                      <a:alpha val="40000"/>
                    </a:prstClr>
                  </a:outerShdw>
                </a:effectLst>
                <a:latin typeface="+mj-lt"/>
              </a:rPr>
              <a:t>/051.jpg</a:t>
            </a:r>
            <a:endParaRPr lang="en-GR" sz="140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35106303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E97B1-5C75-B71C-EBE6-BA17616EC987}"/>
              </a:ext>
            </a:extLst>
          </p:cNvPr>
          <p:cNvSpPr>
            <a:spLocks noGrp="1"/>
          </p:cNvSpPr>
          <p:nvPr>
            <p:ph type="title"/>
          </p:nvPr>
        </p:nvSpPr>
        <p:spPr/>
        <p:txBody>
          <a:bodyPr/>
          <a:lstStyle/>
          <a:p>
            <a:endParaRPr lang="en-GR"/>
          </a:p>
        </p:txBody>
      </p:sp>
      <p:sp>
        <p:nvSpPr>
          <p:cNvPr id="3" name="Content Placeholder 2">
            <a:extLst>
              <a:ext uri="{FF2B5EF4-FFF2-40B4-BE49-F238E27FC236}">
                <a16:creationId xmlns:a16="http://schemas.microsoft.com/office/drawing/2014/main" id="{5486D7BD-EE42-6AF4-9B36-B61016AA3AF8}"/>
              </a:ext>
            </a:extLst>
          </p:cNvPr>
          <p:cNvSpPr>
            <a:spLocks noGrp="1"/>
          </p:cNvSpPr>
          <p:nvPr>
            <p:ph idx="1"/>
          </p:nvPr>
        </p:nvSpPr>
        <p:spPr/>
        <p:txBody>
          <a:bodyPr/>
          <a:lstStyle/>
          <a:p>
            <a:endParaRPr lang="en-GR"/>
          </a:p>
        </p:txBody>
      </p:sp>
      <p:pic>
        <p:nvPicPr>
          <p:cNvPr id="24582" name="Picture 6" descr="5&quot;/38 Caliber MK12 Guns on USS The Sullivans (DD-537) Unit… | Flickr">
            <a:extLst>
              <a:ext uri="{FF2B5EF4-FFF2-40B4-BE49-F238E27FC236}">
                <a16:creationId xmlns:a16="http://schemas.microsoft.com/office/drawing/2014/main" id="{9DCE2E69-A95E-7DD0-A1CB-F9890F5F06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03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482FCF7-02DC-509F-ACF7-370B5F8452E1}"/>
              </a:ext>
            </a:extLst>
          </p:cNvPr>
          <p:cNvSpPr/>
          <p:nvPr/>
        </p:nvSpPr>
        <p:spPr>
          <a:xfrm>
            <a:off x="838200" y="6119794"/>
            <a:ext cx="10515600" cy="523220"/>
          </a:xfrm>
          <a:prstGeom prst="rect">
            <a:avLst/>
          </a:prstGeom>
          <a:effectLst>
            <a:outerShdw blurRad="50800" dist="38100" dir="2700000" algn="tl" rotWithShape="0">
              <a:prstClr val="black">
                <a:alpha val="40000"/>
              </a:prstClr>
            </a:outerShdw>
          </a:effectLst>
        </p:spPr>
        <p:txBody>
          <a:bodyPr wrap="square">
            <a:spAutoFit/>
          </a:bodyPr>
          <a:lstStyle/>
          <a:p>
            <a:pPr algn="just"/>
            <a:r>
              <a:rPr lang="el-GR" sz="1400" dirty="0">
                <a:solidFill>
                  <a:schemeClr val="bg1"/>
                </a:solidFill>
                <a:effectLst>
                  <a:outerShdw blurRad="50800" dist="38100" dir="2700000" algn="tl" rotWithShape="0">
                    <a:prstClr val="black">
                      <a:alpha val="40000"/>
                    </a:prstClr>
                  </a:outerShdw>
                </a:effectLst>
                <a:latin typeface="+mj-lt"/>
              </a:rPr>
              <a:t>ΠΒ </a:t>
            </a:r>
            <a:r>
              <a:rPr lang="en-GB" sz="1400" i="0" u="none" strike="noStrike" dirty="0">
                <a:solidFill>
                  <a:schemeClr val="bg1"/>
                </a:solidFill>
                <a:effectLst>
                  <a:outerShdw blurRad="50800" dist="38100" dir="2700000" algn="tl" rotWithShape="0">
                    <a:prstClr val="black">
                      <a:alpha val="40000"/>
                    </a:prstClr>
                  </a:outerShdw>
                </a:effectLst>
                <a:latin typeface="+mj-lt"/>
              </a:rPr>
              <a:t>5"/38 MK12  </a:t>
            </a:r>
            <a:r>
              <a:rPr lang="el-GR" sz="1400" dirty="0">
                <a:solidFill>
                  <a:schemeClr val="bg1"/>
                </a:solidFill>
                <a:effectLst>
                  <a:outerShdw blurRad="50800" dist="38100" dir="2700000" algn="tl" rotWithShape="0">
                    <a:prstClr val="black">
                      <a:alpha val="40000"/>
                    </a:prstClr>
                  </a:outerShdw>
                </a:effectLst>
                <a:latin typeface="+mj-lt"/>
              </a:rPr>
              <a:t>επί</a:t>
            </a:r>
            <a:r>
              <a:rPr lang="el-GR" sz="1400" i="0" u="none" strike="noStrike" dirty="0">
                <a:solidFill>
                  <a:schemeClr val="bg1"/>
                </a:solidFill>
                <a:effectLst>
                  <a:outerShdw blurRad="50800" dist="38100" dir="2700000" algn="tl" rotWithShape="0">
                    <a:prstClr val="black">
                      <a:alpha val="40000"/>
                    </a:prstClr>
                  </a:outerShdw>
                </a:effectLst>
                <a:latin typeface="+mj-lt"/>
              </a:rPr>
              <a:t> του</a:t>
            </a:r>
            <a:r>
              <a:rPr lang="en-GB" sz="1400" i="0" u="none" strike="noStrike" dirty="0">
                <a:solidFill>
                  <a:schemeClr val="bg1"/>
                </a:solidFill>
                <a:effectLst>
                  <a:outerShdw blurRad="50800" dist="38100" dir="2700000" algn="tl" rotWithShape="0">
                    <a:prstClr val="black">
                      <a:alpha val="40000"/>
                    </a:prstClr>
                  </a:outerShdw>
                </a:effectLst>
                <a:latin typeface="+mj-lt"/>
              </a:rPr>
              <a:t> USS The Sullivans (DD-537) United States Navy Fletcher-class Destroyer Buffalo New York America</a:t>
            </a:r>
            <a:r>
              <a:rPr lang="el-GR" sz="1400" i="0" u="none" strike="noStrike" dirty="0">
                <a:solidFill>
                  <a:schemeClr val="bg1"/>
                </a:solidFill>
                <a:effectLst>
                  <a:outerShdw blurRad="50800" dist="38100" dir="2700000" algn="tl" rotWithShape="0">
                    <a:prstClr val="black">
                      <a:alpha val="40000"/>
                    </a:prstClr>
                  </a:outerShdw>
                </a:effectLst>
                <a:latin typeface="+mj-lt"/>
              </a:rPr>
              <a:t>, </a:t>
            </a:r>
            <a:r>
              <a:rPr lang="el-GR" sz="1400" dirty="0" err="1">
                <a:solidFill>
                  <a:schemeClr val="bg1"/>
                </a:solidFill>
                <a:effectLst>
                  <a:outerShdw blurRad="50800" dist="38100" dir="2700000" algn="tl" rotWithShape="0">
                    <a:prstClr val="black">
                      <a:alpha val="40000"/>
                    </a:prstClr>
                  </a:outerShdw>
                </a:effectLst>
                <a:latin typeface="+mj-lt"/>
              </a:rPr>
              <a:t>φωτό</a:t>
            </a:r>
            <a:r>
              <a:rPr lang="el-GR" sz="1400" dirty="0">
                <a:solidFill>
                  <a:schemeClr val="bg1"/>
                </a:solidFill>
                <a:effectLst>
                  <a:outerShdw blurRad="50800" dist="38100" dir="2700000" algn="tl" rotWithShape="0">
                    <a:prstClr val="black">
                      <a:alpha val="40000"/>
                    </a:prstClr>
                  </a:outerShdw>
                </a:effectLst>
                <a:latin typeface="+mj-lt"/>
              </a:rPr>
              <a:t> διαθέσιμη διαδικτυακά στο</a:t>
            </a:r>
            <a:r>
              <a:rPr lang="en-US" sz="1400" dirty="0">
                <a:solidFill>
                  <a:schemeClr val="bg1"/>
                </a:solidFill>
                <a:effectLst>
                  <a:outerShdw blurRad="50800" dist="38100" dir="2700000" algn="tl" rotWithShape="0">
                    <a:prstClr val="black">
                      <a:alpha val="40000"/>
                    </a:prstClr>
                  </a:outerShdw>
                </a:effectLst>
                <a:latin typeface="+mj-lt"/>
              </a:rPr>
              <a:t>: https://</a:t>
            </a:r>
            <a:r>
              <a:rPr lang="en-US" sz="1400" dirty="0" err="1">
                <a:solidFill>
                  <a:schemeClr val="bg1"/>
                </a:solidFill>
                <a:effectLst>
                  <a:outerShdw blurRad="50800" dist="38100" dir="2700000" algn="tl" rotWithShape="0">
                    <a:prstClr val="black">
                      <a:alpha val="40000"/>
                    </a:prstClr>
                  </a:outerShdw>
                </a:effectLst>
                <a:latin typeface="+mj-lt"/>
              </a:rPr>
              <a:t>www.flickr.com</a:t>
            </a:r>
            <a:r>
              <a:rPr lang="en-US" sz="1400" dirty="0">
                <a:solidFill>
                  <a:schemeClr val="bg1"/>
                </a:solidFill>
                <a:effectLst>
                  <a:outerShdw blurRad="50800" dist="38100" dir="2700000" algn="tl" rotWithShape="0">
                    <a:prstClr val="black">
                      <a:alpha val="40000"/>
                    </a:prstClr>
                  </a:outerShdw>
                </a:effectLst>
                <a:latin typeface="+mj-lt"/>
              </a:rPr>
              <a:t>/photos/davids_world_2011/28436089820</a:t>
            </a:r>
            <a:endParaRPr lang="en-GR" sz="140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1436267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634BC-42B5-8045-BDAC-F28257C81B85}"/>
              </a:ext>
            </a:extLst>
          </p:cNvPr>
          <p:cNvSpPr>
            <a:spLocks noGrp="1"/>
          </p:cNvSpPr>
          <p:nvPr>
            <p:ph type="title"/>
          </p:nvPr>
        </p:nvSpPr>
        <p:spPr/>
        <p:txBody>
          <a:bodyPr/>
          <a:lstStyle/>
          <a:p>
            <a:endParaRPr lang="en-GR"/>
          </a:p>
        </p:txBody>
      </p:sp>
      <p:pic>
        <p:nvPicPr>
          <p:cNvPr id="5" name="Content Placeholder 4">
            <a:extLst>
              <a:ext uri="{FF2B5EF4-FFF2-40B4-BE49-F238E27FC236}">
                <a16:creationId xmlns:a16="http://schemas.microsoft.com/office/drawing/2014/main" id="{CC6BBE78-1577-6347-A914-F977AB69E58E}"/>
              </a:ext>
            </a:extLst>
          </p:cNvPr>
          <p:cNvPicPr>
            <a:picLocks noGrp="1" noChangeAspect="1"/>
          </p:cNvPicPr>
          <p:nvPr>
            <p:ph idx="1"/>
          </p:nvPr>
        </p:nvPicPr>
        <p:blipFill rotWithShape="1">
          <a:blip r:embed="rId2"/>
          <a:srcRect t="13445" b="13445"/>
          <a:stretch/>
        </p:blipFill>
        <p:spPr>
          <a:xfrm>
            <a:off x="-1" y="10752"/>
            <a:ext cx="12331123" cy="6836496"/>
          </a:xfrm>
        </p:spPr>
      </p:pic>
      <p:sp>
        <p:nvSpPr>
          <p:cNvPr id="3" name="Rectangle 2">
            <a:extLst>
              <a:ext uri="{FF2B5EF4-FFF2-40B4-BE49-F238E27FC236}">
                <a16:creationId xmlns:a16="http://schemas.microsoft.com/office/drawing/2014/main" id="{B5E77DC8-723E-2BA6-D2BB-0396271EEB57}"/>
              </a:ext>
            </a:extLst>
          </p:cNvPr>
          <p:cNvSpPr/>
          <p:nvPr/>
        </p:nvSpPr>
        <p:spPr>
          <a:xfrm>
            <a:off x="838200" y="6119794"/>
            <a:ext cx="10515600" cy="523220"/>
          </a:xfrm>
          <a:prstGeom prst="rect">
            <a:avLst/>
          </a:prstGeom>
          <a:effectLst>
            <a:outerShdw blurRad="50800" dist="38100" dir="2700000" algn="tl" rotWithShape="0">
              <a:prstClr val="black">
                <a:alpha val="40000"/>
              </a:prstClr>
            </a:outerShdw>
          </a:effectLst>
        </p:spPr>
        <p:txBody>
          <a:bodyPr wrap="square">
            <a:spAutoFit/>
          </a:bodyPr>
          <a:lstStyle/>
          <a:p>
            <a:pPr algn="just"/>
            <a:r>
              <a:rPr lang="el-GR" sz="1400" dirty="0">
                <a:solidFill>
                  <a:schemeClr val="bg1"/>
                </a:solidFill>
                <a:effectLst>
                  <a:outerShdw blurRad="50800" dist="38100" dir="2700000" algn="tl" rotWithShape="0">
                    <a:prstClr val="black">
                      <a:alpha val="40000"/>
                    </a:prstClr>
                  </a:outerShdw>
                </a:effectLst>
                <a:latin typeface="+mj-lt"/>
              </a:rPr>
              <a:t>Τα ΠΡ ΠΒ του </a:t>
            </a:r>
            <a:r>
              <a:rPr lang="en-US" sz="1400" dirty="0">
                <a:solidFill>
                  <a:schemeClr val="bg1"/>
                </a:solidFill>
                <a:effectLst>
                  <a:outerShdw blurRad="50800" dist="38100" dir="2700000" algn="tl" rotWithShape="0">
                    <a:prstClr val="black">
                      <a:alpha val="40000"/>
                    </a:prstClr>
                  </a:outerShdw>
                </a:effectLst>
                <a:latin typeface="+mj-lt"/>
              </a:rPr>
              <a:t>USS South Dakota (BB-57) </a:t>
            </a:r>
            <a:r>
              <a:rPr lang="en-GB" sz="1400" dirty="0">
                <a:solidFill>
                  <a:schemeClr val="bg1"/>
                </a:solidFill>
                <a:effectLst>
                  <a:outerShdw blurRad="50800" dist="38100" dir="2700000" algn="tl" rotWithShape="0">
                    <a:prstClr val="black">
                      <a:alpha val="40000"/>
                    </a:prstClr>
                  </a:outerShdw>
                </a:effectLst>
                <a:latin typeface="+mj-lt"/>
              </a:rPr>
              <a:t>US Navy - </a:t>
            </a:r>
            <a:r>
              <a:rPr lang="en-GB" sz="1400" dirty="0" err="1">
                <a:solidFill>
                  <a:schemeClr val="bg1"/>
                </a:solidFill>
                <a:effectLst>
                  <a:outerShdw blurRad="50800" dist="38100" dir="2700000" algn="tl" rotWithShape="0">
                    <a:prstClr val="black">
                      <a:alpha val="40000"/>
                    </a:prstClr>
                  </a:outerShdw>
                </a:effectLst>
                <a:latin typeface="+mj-lt"/>
              </a:rPr>
              <a:t>navsource.org</a:t>
            </a:r>
            <a:r>
              <a:rPr lang="en-GB" sz="1400" dirty="0">
                <a:solidFill>
                  <a:schemeClr val="bg1"/>
                </a:solidFill>
                <a:effectLst>
                  <a:outerShdw blurRad="50800" dist="38100" dir="2700000" algn="tl" rotWithShape="0">
                    <a:prstClr val="black">
                      <a:alpha val="40000"/>
                    </a:prstClr>
                  </a:outerShdw>
                </a:effectLst>
                <a:latin typeface="+mj-lt"/>
              </a:rPr>
              <a:t>, stated as USN photo, Public Domain, </a:t>
            </a:r>
            <a:r>
              <a:rPr lang="el-GR" sz="1400" dirty="0">
                <a:solidFill>
                  <a:schemeClr val="bg1"/>
                </a:solidFill>
                <a:effectLst>
                  <a:outerShdw blurRad="50800" dist="38100" dir="2700000" algn="tl" rotWithShape="0">
                    <a:prstClr val="black">
                      <a:alpha val="40000"/>
                    </a:prstClr>
                  </a:outerShdw>
                </a:effectLst>
                <a:latin typeface="+mj-lt"/>
              </a:rPr>
              <a:t>φ</a:t>
            </a:r>
            <a:r>
              <a:rPr lang="en-US" sz="1400" dirty="0" err="1">
                <a:solidFill>
                  <a:schemeClr val="bg1"/>
                </a:solidFill>
                <a:effectLst>
                  <a:outerShdw blurRad="50800" dist="38100" dir="2700000" algn="tl" rotWithShape="0">
                    <a:prstClr val="black">
                      <a:alpha val="40000"/>
                    </a:prstClr>
                  </a:outerShdw>
                </a:effectLst>
                <a:latin typeface="+mj-lt"/>
              </a:rPr>
              <a:t>ώ</a:t>
            </a:r>
            <a:r>
              <a:rPr lang="el-GR" sz="1400" dirty="0">
                <a:solidFill>
                  <a:schemeClr val="bg1"/>
                </a:solidFill>
                <a:effectLst>
                  <a:outerShdw blurRad="50800" dist="38100" dir="2700000" algn="tl" rotWithShape="0">
                    <a:prstClr val="black">
                      <a:alpha val="40000"/>
                    </a:prstClr>
                  </a:outerShdw>
                </a:effectLst>
                <a:latin typeface="+mj-lt"/>
              </a:rPr>
              <a:t>το αγνώστου φωτογράφου, διαθέσιμη διαδικτυακά στη διεύθυνση</a:t>
            </a:r>
            <a:r>
              <a:rPr lang="en-GB" sz="1400" dirty="0">
                <a:solidFill>
                  <a:schemeClr val="bg1"/>
                </a:solidFill>
                <a:effectLst>
                  <a:outerShdw blurRad="50800" dist="38100" dir="2700000" algn="tl" rotWithShape="0">
                    <a:prstClr val="black">
                      <a:alpha val="40000"/>
                    </a:prstClr>
                  </a:outerShdw>
                </a:effectLst>
                <a:latin typeface="+mj-lt"/>
              </a:rPr>
              <a:t> https://</a:t>
            </a:r>
            <a:r>
              <a:rPr lang="en-GB" sz="1400" dirty="0" err="1">
                <a:solidFill>
                  <a:schemeClr val="bg1"/>
                </a:solidFill>
                <a:effectLst>
                  <a:outerShdw blurRad="50800" dist="38100" dir="2700000" algn="tl" rotWithShape="0">
                    <a:prstClr val="black">
                      <a:alpha val="40000"/>
                    </a:prstClr>
                  </a:outerShdw>
                </a:effectLst>
                <a:latin typeface="+mj-lt"/>
              </a:rPr>
              <a:t>commons.wikimedia.org</a:t>
            </a:r>
            <a:r>
              <a:rPr lang="en-GB" sz="1400" dirty="0">
                <a:solidFill>
                  <a:schemeClr val="bg1"/>
                </a:solidFill>
                <a:effectLst>
                  <a:outerShdw blurRad="50800" dist="38100" dir="2700000" algn="tl" rotWithShape="0">
                    <a:prstClr val="black">
                      <a:alpha val="40000"/>
                    </a:prstClr>
                  </a:outerShdw>
                </a:effectLst>
                <a:latin typeface="+mj-lt"/>
              </a:rPr>
              <a:t>/w/</a:t>
            </a:r>
            <a:r>
              <a:rPr lang="en-GB" sz="1400" dirty="0" err="1">
                <a:solidFill>
                  <a:schemeClr val="bg1"/>
                </a:solidFill>
                <a:effectLst>
                  <a:outerShdw blurRad="50800" dist="38100" dir="2700000" algn="tl" rotWithShape="0">
                    <a:prstClr val="black">
                      <a:alpha val="40000"/>
                    </a:prstClr>
                  </a:outerShdw>
                </a:effectLst>
                <a:latin typeface="+mj-lt"/>
              </a:rPr>
              <a:t>index.php?curid</a:t>
            </a:r>
            <a:r>
              <a:rPr lang="en-GB" sz="1400" dirty="0">
                <a:solidFill>
                  <a:schemeClr val="bg1"/>
                </a:solidFill>
                <a:effectLst>
                  <a:outerShdw blurRad="50800" dist="38100" dir="2700000" algn="tl" rotWithShape="0">
                    <a:prstClr val="black">
                      <a:alpha val="40000"/>
                    </a:prstClr>
                  </a:outerShdw>
                </a:effectLst>
                <a:latin typeface="+mj-lt"/>
              </a:rPr>
              <a:t>=4915613</a:t>
            </a:r>
            <a:endParaRPr lang="el-GR" sz="140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39607851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2F607-A6CB-204F-8877-18A375C03D79}"/>
              </a:ext>
            </a:extLst>
          </p:cNvPr>
          <p:cNvSpPr>
            <a:spLocks noGrp="1"/>
          </p:cNvSpPr>
          <p:nvPr>
            <p:ph type="title"/>
          </p:nvPr>
        </p:nvSpPr>
        <p:spPr/>
        <p:txBody>
          <a:bodyPr/>
          <a:lstStyle/>
          <a:p>
            <a:endParaRPr lang="en-GR"/>
          </a:p>
        </p:txBody>
      </p:sp>
      <p:pic>
        <p:nvPicPr>
          <p:cNvPr id="5" name="Content Placeholder 4">
            <a:extLst>
              <a:ext uri="{FF2B5EF4-FFF2-40B4-BE49-F238E27FC236}">
                <a16:creationId xmlns:a16="http://schemas.microsoft.com/office/drawing/2014/main" id="{DE749FA6-C674-E746-939D-573295A84D6B}"/>
              </a:ext>
            </a:extLst>
          </p:cNvPr>
          <p:cNvPicPr>
            <a:picLocks noGrp="1" noChangeAspect="1"/>
          </p:cNvPicPr>
          <p:nvPr>
            <p:ph idx="1"/>
          </p:nvPr>
        </p:nvPicPr>
        <p:blipFill rotWithShape="1">
          <a:blip r:embed="rId2"/>
          <a:srcRect l="10725" r="-26"/>
          <a:stretch/>
        </p:blipFill>
        <p:spPr>
          <a:xfrm>
            <a:off x="0" y="0"/>
            <a:ext cx="12192000" cy="6858000"/>
          </a:xfrm>
        </p:spPr>
      </p:pic>
    </p:spTree>
    <p:extLst>
      <p:ext uri="{BB962C8B-B14F-4D97-AF65-F5344CB8AC3E}">
        <p14:creationId xmlns:p14="http://schemas.microsoft.com/office/powerpoint/2010/main" val="2644708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CA71BED-3314-46FA-D053-85FD92C24092}"/>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l="400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a:ln w="28575" cmpd="sng">
            <a:solidFill>
              <a:schemeClr val="tx1"/>
            </a:solidFill>
          </a:ln>
        </p:spPr>
        <p:txBody>
          <a:bodyPr>
            <a:noAutofit/>
          </a:bodyPr>
          <a:lstStyle/>
          <a:p>
            <a:pPr marL="0" indent="0" algn="just">
              <a:buNone/>
            </a:pPr>
            <a:r>
              <a:rPr lang="el-GR" sz="2400" dirty="0" err="1">
                <a:latin typeface="+mj-lt"/>
              </a:rPr>
              <a:t>Μελετ</a:t>
            </a:r>
            <a:r>
              <a:rPr lang="en-US" sz="2400" dirty="0" err="1">
                <a:latin typeface="+mj-lt"/>
              </a:rPr>
              <a:t>ώ</a:t>
            </a:r>
            <a:r>
              <a:rPr lang="el-GR" sz="2400" dirty="0">
                <a:latin typeface="+mj-lt"/>
              </a:rPr>
              <a:t>ντας την σημερινή διάλεξη</a:t>
            </a:r>
            <a:r>
              <a:rPr lang="en-US" sz="2400" dirty="0">
                <a:latin typeface="+mj-lt"/>
              </a:rPr>
              <a:t>, </a:t>
            </a:r>
            <a:r>
              <a:rPr lang="en-US" sz="2400" dirty="0" err="1">
                <a:latin typeface="+mj-lt"/>
              </a:rPr>
              <a:t>θ</a:t>
            </a:r>
            <a:r>
              <a:rPr lang="en-US" sz="2400" dirty="0">
                <a:latin typeface="+mj-lt"/>
              </a:rPr>
              <a:t>α </a:t>
            </a:r>
            <a:r>
              <a:rPr lang="el-GR" sz="2400" dirty="0">
                <a:latin typeface="+mj-lt"/>
              </a:rPr>
              <a:t>είστε ικανοί </a:t>
            </a:r>
            <a:r>
              <a:rPr lang="en-US" sz="2400" dirty="0" err="1">
                <a:latin typeface="+mj-lt"/>
              </a:rPr>
              <a:t>ν</a:t>
            </a:r>
            <a:r>
              <a:rPr lang="en-US" sz="2400" dirty="0">
                <a:latin typeface="+mj-lt"/>
              </a:rPr>
              <a:t>α:</a:t>
            </a:r>
          </a:p>
          <a:p>
            <a:pPr marL="0" indent="0">
              <a:buNone/>
            </a:pPr>
            <a:r>
              <a:rPr lang="en-US" sz="2400" dirty="0">
                <a:latin typeface="+mj-lt"/>
              </a:rPr>
              <a:t> </a:t>
            </a:r>
          </a:p>
          <a:p>
            <a:pPr lvl="0" algn="just"/>
            <a:r>
              <a:rPr lang="el-GR" sz="2400" dirty="0">
                <a:latin typeface="+mj-lt"/>
              </a:rPr>
              <a:t>Αντιληφθείτε τα πρώτα βήματα και τις βασικές αρχές της Πυροβολικής τέχνης κι Επιστήμης, όπως την γνωρίζουμε κι εξασκούμε σήμερα </a:t>
            </a:r>
            <a:endParaRPr lang="en-US" sz="2400" dirty="0">
              <a:latin typeface="+mj-lt"/>
            </a:endParaRPr>
          </a:p>
          <a:p>
            <a:pPr lvl="0" algn="just"/>
            <a:r>
              <a:rPr lang="el-GR" sz="2400" dirty="0">
                <a:latin typeface="+mj-lt"/>
              </a:rPr>
              <a:t>Γνωρίσετε την αλληλεπίδραση ναυτικού πυροβολικού και ναυπηγικής</a:t>
            </a:r>
          </a:p>
          <a:p>
            <a:pPr lvl="0" algn="just"/>
            <a:r>
              <a:rPr lang="el-GR" sz="2400" dirty="0">
                <a:latin typeface="+mj-lt"/>
              </a:rPr>
              <a:t>Κατανοήσετε τις κύριες παραμέτρους που καθιστούν αποτελεσματικά τα ναυτικά πυρά </a:t>
            </a:r>
          </a:p>
          <a:p>
            <a:pPr lvl="0" algn="just"/>
            <a:r>
              <a:rPr lang="el-GR" sz="2400" dirty="0">
                <a:latin typeface="+mj-lt"/>
              </a:rPr>
              <a:t>Αντιληφθείτε την έννοια</a:t>
            </a:r>
            <a:r>
              <a:rPr lang="en-US" sz="2400" dirty="0">
                <a:latin typeface="+mj-lt"/>
              </a:rPr>
              <a:t> </a:t>
            </a:r>
            <a:r>
              <a:rPr lang="el-GR" sz="2400" dirty="0">
                <a:latin typeface="+mj-lt"/>
              </a:rPr>
              <a:t>του </a:t>
            </a:r>
            <a:r>
              <a:rPr lang="en-US" sz="2400" dirty="0">
                <a:latin typeface="+mj-lt"/>
              </a:rPr>
              <a:t>splash pattern size</a:t>
            </a:r>
            <a:r>
              <a:rPr lang="el-GR" sz="2400" dirty="0">
                <a:latin typeface="+mj-lt"/>
              </a:rPr>
              <a:t>, της Διεύθυνσης Βολής (ΔΒ)</a:t>
            </a:r>
            <a:r>
              <a:rPr lang="en-US" sz="2400" dirty="0">
                <a:latin typeface="+mj-lt"/>
              </a:rPr>
              <a:t>, </a:t>
            </a:r>
            <a:r>
              <a:rPr lang="el-GR" sz="2400" dirty="0">
                <a:latin typeface="+mj-lt"/>
              </a:rPr>
              <a:t>του Κατευθυντήρα (</a:t>
            </a:r>
            <a:r>
              <a:rPr lang="en-US" sz="2400" dirty="0">
                <a:latin typeface="+mj-lt"/>
              </a:rPr>
              <a:t>Director), </a:t>
            </a:r>
            <a:r>
              <a:rPr lang="el-GR" sz="2400" dirty="0">
                <a:latin typeface="+mj-lt"/>
              </a:rPr>
              <a:t>του Υπολογιστήρα Πυρός (</a:t>
            </a:r>
            <a:r>
              <a:rPr lang="en-US" sz="2400" dirty="0">
                <a:latin typeface="+mj-lt"/>
              </a:rPr>
              <a:t>Fire Control Computer</a:t>
            </a:r>
            <a:r>
              <a:rPr lang="el-GR" sz="2400" dirty="0">
                <a:latin typeface="+mj-lt"/>
              </a:rPr>
              <a:t>) και του </a:t>
            </a:r>
            <a:r>
              <a:rPr lang="en-US" sz="2400" dirty="0">
                <a:latin typeface="+mj-lt"/>
              </a:rPr>
              <a:t>radar </a:t>
            </a:r>
            <a:r>
              <a:rPr lang="el-GR" sz="2400" dirty="0">
                <a:latin typeface="+mj-lt"/>
              </a:rPr>
              <a:t>Πυροβολικού (</a:t>
            </a:r>
            <a:r>
              <a:rPr lang="en-US" sz="2400" dirty="0">
                <a:latin typeface="+mj-lt"/>
              </a:rPr>
              <a:t>Fire Control Radar</a:t>
            </a:r>
            <a:r>
              <a:rPr lang="el-GR" sz="2400" dirty="0">
                <a:latin typeface="+mj-lt"/>
              </a:rPr>
              <a:t>)</a:t>
            </a:r>
            <a:endParaRPr lang="en-US" sz="2400" dirty="0">
              <a:latin typeface="+mj-lt"/>
            </a:endParaRPr>
          </a:p>
        </p:txBody>
      </p:sp>
    </p:spTree>
    <p:extLst>
      <p:ext uri="{BB962C8B-B14F-4D97-AF65-F5344CB8AC3E}">
        <p14:creationId xmlns:p14="http://schemas.microsoft.com/office/powerpoint/2010/main" val="1380648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348E2-A349-0145-9780-534C0B203252}"/>
              </a:ext>
            </a:extLst>
          </p:cNvPr>
          <p:cNvSpPr>
            <a:spLocks noGrp="1"/>
          </p:cNvSpPr>
          <p:nvPr>
            <p:ph type="title"/>
          </p:nvPr>
        </p:nvSpPr>
        <p:spPr/>
        <p:txBody>
          <a:bodyPr/>
          <a:lstStyle/>
          <a:p>
            <a:endParaRPr lang="en-GR"/>
          </a:p>
        </p:txBody>
      </p:sp>
      <p:pic>
        <p:nvPicPr>
          <p:cNvPr id="5" name="Content Placeholder 4">
            <a:extLst>
              <a:ext uri="{FF2B5EF4-FFF2-40B4-BE49-F238E27FC236}">
                <a16:creationId xmlns:a16="http://schemas.microsoft.com/office/drawing/2014/main" id="{E35AA6C0-F218-C24E-A44B-1F18EE2A4BE4}"/>
              </a:ext>
            </a:extLst>
          </p:cNvPr>
          <p:cNvPicPr>
            <a:picLocks noGrp="1" noChangeAspect="1"/>
          </p:cNvPicPr>
          <p:nvPr>
            <p:ph idx="1"/>
          </p:nvPr>
        </p:nvPicPr>
        <p:blipFill rotWithShape="1">
          <a:blip r:embed="rId2"/>
          <a:srcRect t="9334" r="-94" b="14467"/>
          <a:stretch/>
        </p:blipFill>
        <p:spPr>
          <a:xfrm>
            <a:off x="0" y="0"/>
            <a:ext cx="12192000" cy="6858000"/>
          </a:xfrm>
        </p:spPr>
      </p:pic>
    </p:spTree>
    <p:extLst>
      <p:ext uri="{BB962C8B-B14F-4D97-AF65-F5344CB8AC3E}">
        <p14:creationId xmlns:p14="http://schemas.microsoft.com/office/powerpoint/2010/main" val="6888627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A7D3A483-56C9-C269-19DF-99C70DA4B3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922"/>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DF67288-6CAB-630C-2380-24389A81C29B}"/>
              </a:ext>
            </a:extLst>
          </p:cNvPr>
          <p:cNvSpPr>
            <a:spLocks noGrp="1"/>
          </p:cNvSpPr>
          <p:nvPr>
            <p:ph type="title"/>
          </p:nvPr>
        </p:nvSpPr>
        <p:spPr/>
        <p:txBody>
          <a:bodyPr/>
          <a:lstStyle/>
          <a:p>
            <a:r>
              <a:rPr lang="en-US" dirty="0">
                <a:solidFill>
                  <a:schemeClr val="bg1"/>
                </a:solidFill>
              </a:rPr>
              <a:t>Section II</a:t>
            </a:r>
            <a:endParaRPr lang="en-GR" dirty="0">
              <a:solidFill>
                <a:schemeClr val="bg1"/>
              </a:solidFill>
            </a:endParaRPr>
          </a:p>
        </p:txBody>
      </p:sp>
      <p:sp>
        <p:nvSpPr>
          <p:cNvPr id="5" name="Text Placeholder 4">
            <a:extLst>
              <a:ext uri="{FF2B5EF4-FFF2-40B4-BE49-F238E27FC236}">
                <a16:creationId xmlns:a16="http://schemas.microsoft.com/office/drawing/2014/main" id="{A746FFA9-AF09-A2B7-0A99-A6CED88F5D31}"/>
              </a:ext>
            </a:extLst>
          </p:cNvPr>
          <p:cNvSpPr>
            <a:spLocks noGrp="1"/>
          </p:cNvSpPr>
          <p:nvPr>
            <p:ph type="body" idx="1"/>
          </p:nvPr>
        </p:nvSpPr>
        <p:spPr/>
        <p:txBody>
          <a:bodyPr/>
          <a:lstStyle/>
          <a:p>
            <a:r>
              <a:rPr lang="en-US" dirty="0">
                <a:solidFill>
                  <a:schemeClr val="bg1"/>
                </a:solidFill>
                <a:latin typeface="+mj-lt"/>
              </a:rPr>
              <a:t>T</a:t>
            </a:r>
            <a:r>
              <a:rPr lang="el-GR" dirty="0">
                <a:solidFill>
                  <a:schemeClr val="bg1"/>
                </a:solidFill>
                <a:latin typeface="+mj-lt"/>
              </a:rPr>
              <a:t>ο πρόβλημα της Πυροβολικής</a:t>
            </a:r>
            <a:endParaRPr lang="en-GR" dirty="0">
              <a:solidFill>
                <a:schemeClr val="bg1"/>
              </a:solidFill>
            </a:endParaRPr>
          </a:p>
        </p:txBody>
      </p:sp>
      <p:sp>
        <p:nvSpPr>
          <p:cNvPr id="3" name="TextBox 2">
            <a:extLst>
              <a:ext uri="{FF2B5EF4-FFF2-40B4-BE49-F238E27FC236}">
                <a16:creationId xmlns:a16="http://schemas.microsoft.com/office/drawing/2014/main" id="{C4901A63-2921-846D-A69F-355273762504}"/>
              </a:ext>
            </a:extLst>
          </p:cNvPr>
          <p:cNvSpPr txBox="1"/>
          <p:nvPr/>
        </p:nvSpPr>
        <p:spPr>
          <a:xfrm>
            <a:off x="10844213" y="-728663"/>
            <a:ext cx="184731" cy="369332"/>
          </a:xfrm>
          <a:prstGeom prst="rect">
            <a:avLst/>
          </a:prstGeom>
          <a:noFill/>
        </p:spPr>
        <p:txBody>
          <a:bodyPr wrap="none" rtlCol="0">
            <a:spAutoFit/>
          </a:bodyPr>
          <a:lstStyle/>
          <a:p>
            <a:endParaRPr lang="en-GR" dirty="0">
              <a:solidFill>
                <a:schemeClr val="bg1"/>
              </a:solidFill>
            </a:endParaRPr>
          </a:p>
        </p:txBody>
      </p:sp>
    </p:spTree>
    <p:extLst>
      <p:ext uri="{BB962C8B-B14F-4D97-AF65-F5344CB8AC3E}">
        <p14:creationId xmlns:p14="http://schemas.microsoft.com/office/powerpoint/2010/main" val="22114156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81837"/>
            <a:ext cx="9505950" cy="4351338"/>
          </a:xfrm>
        </p:spPr>
        <p:txBody>
          <a:bodyPr>
            <a:normAutofit/>
          </a:bodyPr>
          <a:lstStyle/>
          <a:p>
            <a:pPr marL="0" indent="0" algn="just">
              <a:buNone/>
            </a:pPr>
            <a:r>
              <a:rPr lang="el-GR" sz="2600" dirty="0">
                <a:latin typeface="+mj-lt"/>
              </a:rPr>
              <a:t>Το ζήτημα με το οποίο καταπιάνεται το πυροβολικό, είναι ο τρόπος (και χρόνος) επίτευξης πλήγματος στο στόχο. Πρακτικά, το παραπάνω ερώτημα μπορεί να διατυπωθεί στην κάτωθι υπεραπλουστευμένη μορφή</a:t>
            </a:r>
            <a:r>
              <a:rPr lang="en-US" sz="2600" dirty="0">
                <a:latin typeface="+mj-lt"/>
              </a:rPr>
              <a:t>:</a:t>
            </a:r>
            <a:endParaRPr lang="el-GR" sz="2600" dirty="0">
              <a:latin typeface="+mj-lt"/>
            </a:endParaRPr>
          </a:p>
        </p:txBody>
      </p:sp>
      <p:grpSp>
        <p:nvGrpSpPr>
          <p:cNvPr id="6" name="Group 5">
            <a:extLst>
              <a:ext uri="{FF2B5EF4-FFF2-40B4-BE49-F238E27FC236}">
                <a16:creationId xmlns:a16="http://schemas.microsoft.com/office/drawing/2014/main" id="{92A033A4-024E-AC91-0914-B757F1A891F9}"/>
              </a:ext>
            </a:extLst>
          </p:cNvPr>
          <p:cNvGrpSpPr/>
          <p:nvPr/>
        </p:nvGrpSpPr>
        <p:grpSpPr>
          <a:xfrm>
            <a:off x="-104944" y="3813011"/>
            <a:ext cx="10452100" cy="2823607"/>
            <a:chOff x="215900" y="4438650"/>
            <a:chExt cx="10452100" cy="2823607"/>
          </a:xfrm>
        </p:grpSpPr>
        <p:grpSp>
          <p:nvGrpSpPr>
            <p:cNvPr id="5" name="Group 4">
              <a:extLst>
                <a:ext uri="{FF2B5EF4-FFF2-40B4-BE49-F238E27FC236}">
                  <a16:creationId xmlns:a16="http://schemas.microsoft.com/office/drawing/2014/main" id="{92B8C35C-75A1-5641-8A74-04442F9265AD}"/>
                </a:ext>
              </a:extLst>
            </p:cNvPr>
            <p:cNvGrpSpPr/>
            <p:nvPr/>
          </p:nvGrpSpPr>
          <p:grpSpPr>
            <a:xfrm>
              <a:off x="215900" y="4438650"/>
              <a:ext cx="8077200" cy="2823607"/>
              <a:chOff x="-1308100" y="4438649"/>
              <a:chExt cx="8077200" cy="2823607"/>
            </a:xfrm>
          </p:grpSpPr>
          <p:grpSp>
            <p:nvGrpSpPr>
              <p:cNvPr id="20" name="Group 19">
                <a:extLst>
                  <a:ext uri="{FF2B5EF4-FFF2-40B4-BE49-F238E27FC236}">
                    <a16:creationId xmlns:a16="http://schemas.microsoft.com/office/drawing/2014/main" id="{BF2421EE-B6C1-3244-8FBD-4D33EADE3A4D}"/>
                  </a:ext>
                </a:extLst>
              </p:cNvPr>
              <p:cNvGrpSpPr/>
              <p:nvPr/>
            </p:nvGrpSpPr>
            <p:grpSpPr>
              <a:xfrm>
                <a:off x="-1308100" y="4438649"/>
                <a:ext cx="8077200" cy="2823607"/>
                <a:chOff x="-1308100" y="4438649"/>
                <a:chExt cx="8077200" cy="2823607"/>
              </a:xfrm>
            </p:grpSpPr>
            <p:sp>
              <p:nvSpPr>
                <p:cNvPr id="24" name="Block Arc 23">
                  <a:extLst>
                    <a:ext uri="{FF2B5EF4-FFF2-40B4-BE49-F238E27FC236}">
                      <a16:creationId xmlns:a16="http://schemas.microsoft.com/office/drawing/2014/main" id="{D4B19513-28FD-5547-8244-74651E885DAF}"/>
                    </a:ext>
                  </a:extLst>
                </p:cNvPr>
                <p:cNvSpPr>
                  <a:spLocks noChangeAspect="1"/>
                </p:cNvSpPr>
                <p:nvPr/>
              </p:nvSpPr>
              <p:spPr>
                <a:xfrm>
                  <a:off x="182812" y="5654174"/>
                  <a:ext cx="2115345" cy="1074617"/>
                </a:xfrm>
                <a:prstGeom prst="blockArc">
                  <a:avLst>
                    <a:gd name="adj1" fmla="val 18218730"/>
                    <a:gd name="adj2" fmla="val 21569426"/>
                    <a:gd name="adj3" fmla="val 45431"/>
                  </a:avLst>
                </a:prstGeom>
                <a:solidFill>
                  <a:schemeClr val="tx2">
                    <a:lumMod val="60000"/>
                    <a:lumOff val="40000"/>
                    <a:alpha val="6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0F53FC6D-A620-3748-907F-E24483C8F95C}"/>
                    </a:ext>
                  </a:extLst>
                </p:cNvPr>
                <p:cNvGrpSpPr/>
                <p:nvPr/>
              </p:nvGrpSpPr>
              <p:grpSpPr>
                <a:xfrm>
                  <a:off x="-1308100" y="4438649"/>
                  <a:ext cx="8077200" cy="2823607"/>
                  <a:chOff x="-1257300" y="2901729"/>
                  <a:chExt cx="8077200" cy="2823607"/>
                </a:xfrm>
              </p:grpSpPr>
              <p:cxnSp>
                <p:nvCxnSpPr>
                  <p:cNvPr id="27" name="Straight Connector 26">
                    <a:extLst>
                      <a:ext uri="{FF2B5EF4-FFF2-40B4-BE49-F238E27FC236}">
                        <a16:creationId xmlns:a16="http://schemas.microsoft.com/office/drawing/2014/main" id="{A8F63394-D488-3644-B636-6F65CC71B4C2}"/>
                      </a:ext>
                    </a:extLst>
                  </p:cNvPr>
                  <p:cNvCxnSpPr/>
                  <p:nvPr/>
                </p:nvCxnSpPr>
                <p:spPr>
                  <a:xfrm flipV="1">
                    <a:off x="1289050" y="3225699"/>
                    <a:ext cx="0" cy="1409801"/>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28" name="Group 27">
                    <a:extLst>
                      <a:ext uri="{FF2B5EF4-FFF2-40B4-BE49-F238E27FC236}">
                        <a16:creationId xmlns:a16="http://schemas.microsoft.com/office/drawing/2014/main" id="{9FFAFEFD-CC2C-B845-BB9C-29CD72EF97F9}"/>
                      </a:ext>
                    </a:extLst>
                  </p:cNvPr>
                  <p:cNvGrpSpPr/>
                  <p:nvPr/>
                </p:nvGrpSpPr>
                <p:grpSpPr>
                  <a:xfrm>
                    <a:off x="-1257300" y="2901729"/>
                    <a:ext cx="8077200" cy="2823607"/>
                    <a:chOff x="3210323" y="2730380"/>
                    <a:chExt cx="8077200" cy="2823607"/>
                  </a:xfrm>
                </p:grpSpPr>
                <p:grpSp>
                  <p:nvGrpSpPr>
                    <p:cNvPr id="29" name="Group 28">
                      <a:extLst>
                        <a:ext uri="{FF2B5EF4-FFF2-40B4-BE49-F238E27FC236}">
                          <a16:creationId xmlns:a16="http://schemas.microsoft.com/office/drawing/2014/main" id="{019DACE7-D932-4B41-841C-5029519D234D}"/>
                        </a:ext>
                      </a:extLst>
                    </p:cNvPr>
                    <p:cNvGrpSpPr/>
                    <p:nvPr/>
                  </p:nvGrpSpPr>
                  <p:grpSpPr>
                    <a:xfrm>
                      <a:off x="3210323" y="2730380"/>
                      <a:ext cx="8077200" cy="2823607"/>
                      <a:chOff x="2181623" y="1937946"/>
                      <a:chExt cx="8077200" cy="2823607"/>
                    </a:xfrm>
                  </p:grpSpPr>
                  <p:cxnSp>
                    <p:nvCxnSpPr>
                      <p:cNvPr id="34" name="Straight Connector 33">
                        <a:extLst>
                          <a:ext uri="{FF2B5EF4-FFF2-40B4-BE49-F238E27FC236}">
                            <a16:creationId xmlns:a16="http://schemas.microsoft.com/office/drawing/2014/main" id="{CACC4162-4940-5942-AC01-197E20571DFF}"/>
                          </a:ext>
                        </a:extLst>
                      </p:cNvPr>
                      <p:cNvCxnSpPr/>
                      <p:nvPr/>
                    </p:nvCxnSpPr>
                    <p:spPr>
                      <a:xfrm flipV="1">
                        <a:off x="4010750" y="1937946"/>
                        <a:ext cx="1866573" cy="2823607"/>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D6E66AFD-660A-EC49-ABD5-51032A2E17D9}"/>
                          </a:ext>
                        </a:extLst>
                      </p:cNvPr>
                      <p:cNvCxnSpPr/>
                      <p:nvPr/>
                    </p:nvCxnSpPr>
                    <p:spPr>
                      <a:xfrm>
                        <a:off x="2181623" y="3684913"/>
                        <a:ext cx="8077200" cy="0"/>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AAA9C02F-2EC0-604A-A664-F4A326A1FE74}"/>
                          </a:ext>
                        </a:extLst>
                      </p:cNvPr>
                      <p:cNvSpPr>
                        <a:spLocks noChangeAspect="1"/>
                      </p:cNvSpPr>
                      <p:nvPr/>
                    </p:nvSpPr>
                    <p:spPr>
                      <a:xfrm>
                        <a:off x="2571496" y="2588852"/>
                        <a:ext cx="4319998" cy="216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37" name="Oval 36">
                        <a:extLst>
                          <a:ext uri="{FF2B5EF4-FFF2-40B4-BE49-F238E27FC236}">
                            <a16:creationId xmlns:a16="http://schemas.microsoft.com/office/drawing/2014/main" id="{DB51976C-8154-084D-A855-9CCC8363AB44}"/>
                          </a:ext>
                        </a:extLst>
                      </p:cNvPr>
                      <p:cNvSpPr>
                        <a:spLocks noChangeAspect="1"/>
                      </p:cNvSpPr>
                      <p:nvPr/>
                    </p:nvSpPr>
                    <p:spPr>
                      <a:xfrm>
                        <a:off x="3647677" y="3134542"/>
                        <a:ext cx="2153446" cy="1076723"/>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grpSp>
                <p:sp>
                  <p:nvSpPr>
                    <p:cNvPr id="30" name="Oval 29">
                      <a:extLst>
                        <a:ext uri="{FF2B5EF4-FFF2-40B4-BE49-F238E27FC236}">
                          <a16:creationId xmlns:a16="http://schemas.microsoft.com/office/drawing/2014/main" id="{1F826069-48C9-6D4A-9B23-4B8A3E69D389}"/>
                        </a:ext>
                      </a:extLst>
                    </p:cNvPr>
                    <p:cNvSpPr>
                      <a:spLocks noChangeAspect="1"/>
                    </p:cNvSpPr>
                    <p:nvPr/>
                  </p:nvSpPr>
                  <p:spPr>
                    <a:xfrm>
                      <a:off x="4310003" y="3762930"/>
                      <a:ext cx="2873434" cy="1436717"/>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31" name="Oval 30">
                      <a:extLst>
                        <a:ext uri="{FF2B5EF4-FFF2-40B4-BE49-F238E27FC236}">
                          <a16:creationId xmlns:a16="http://schemas.microsoft.com/office/drawing/2014/main" id="{1B27D529-5767-C74D-A146-A89922AE2004}"/>
                        </a:ext>
                      </a:extLst>
                    </p:cNvPr>
                    <p:cNvSpPr>
                      <a:spLocks noChangeAspect="1"/>
                    </p:cNvSpPr>
                    <p:nvPr/>
                  </p:nvSpPr>
                  <p:spPr>
                    <a:xfrm>
                      <a:off x="5033100" y="4115958"/>
                      <a:ext cx="1440000" cy="72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32" name="Oval 31">
                      <a:extLst>
                        <a:ext uri="{FF2B5EF4-FFF2-40B4-BE49-F238E27FC236}">
                          <a16:creationId xmlns:a16="http://schemas.microsoft.com/office/drawing/2014/main" id="{282A2DBF-AEAB-1540-8D9D-36AFAE35A00B}"/>
                        </a:ext>
                      </a:extLst>
                    </p:cNvPr>
                    <p:cNvSpPr>
                      <a:spLocks noChangeAspect="1"/>
                    </p:cNvSpPr>
                    <p:nvPr/>
                  </p:nvSpPr>
                  <p:spPr>
                    <a:xfrm>
                      <a:off x="5388700" y="4293758"/>
                      <a:ext cx="720000" cy="36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33" name="Oval 32">
                      <a:extLst>
                        <a:ext uri="{FF2B5EF4-FFF2-40B4-BE49-F238E27FC236}">
                          <a16:creationId xmlns:a16="http://schemas.microsoft.com/office/drawing/2014/main" id="{7C4606D0-BCB8-3848-BEFA-8E52158FBDC5}"/>
                        </a:ext>
                      </a:extLst>
                    </p:cNvPr>
                    <p:cNvSpPr>
                      <a:spLocks noChangeAspect="1"/>
                    </p:cNvSpPr>
                    <p:nvPr/>
                  </p:nvSpPr>
                  <p:spPr>
                    <a:xfrm>
                      <a:off x="3969086" y="3559343"/>
                      <a:ext cx="3593428" cy="1796714"/>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grpSp>
            </p:grpSp>
            <p:pic>
              <p:nvPicPr>
                <p:cNvPr id="26" name="Picture 25" descr="H3.jpgAA139073-876B-4F71-B9D6-38849B7BC110Default.jpg">
                  <a:extLst>
                    <a:ext uri="{FF2B5EF4-FFF2-40B4-BE49-F238E27FC236}">
                      <a16:creationId xmlns:a16="http://schemas.microsoft.com/office/drawing/2014/main" id="{E05DFE56-09FF-5740-A6AF-A46EFCC3F24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3125" l="0" r="100000"/>
                          </a14:imgEffect>
                        </a14:imgLayer>
                      </a14:imgProps>
                    </a:ext>
                    <a:ext uri="{28A0092B-C50C-407E-A947-70E740481C1C}">
                      <a14:useLocalDpi xmlns:a14="http://schemas.microsoft.com/office/drawing/2010/main" val="0"/>
                    </a:ext>
                  </a:extLst>
                </a:blip>
                <a:stretch>
                  <a:fillRect/>
                </a:stretch>
              </p:blipFill>
              <p:spPr>
                <a:xfrm flipH="1">
                  <a:off x="498475" y="5616818"/>
                  <a:ext cx="1181100" cy="855089"/>
                </a:xfrm>
                <a:prstGeom prst="rect">
                  <a:avLst/>
                </a:prstGeom>
              </p:spPr>
            </p:pic>
          </p:grpSp>
          <p:grpSp>
            <p:nvGrpSpPr>
              <p:cNvPr id="21" name="Group 20">
                <a:extLst>
                  <a:ext uri="{FF2B5EF4-FFF2-40B4-BE49-F238E27FC236}">
                    <a16:creationId xmlns:a16="http://schemas.microsoft.com/office/drawing/2014/main" id="{45738A51-DB06-354D-AFBB-7E1D6ECDDDCC}"/>
                  </a:ext>
                </a:extLst>
              </p:cNvPr>
              <p:cNvGrpSpPr/>
              <p:nvPr/>
            </p:nvGrpSpPr>
            <p:grpSpPr>
              <a:xfrm>
                <a:off x="1605372" y="5425316"/>
                <a:ext cx="1056468" cy="1294044"/>
                <a:chOff x="1605372" y="5425316"/>
                <a:chExt cx="1056468" cy="1294044"/>
              </a:xfrm>
            </p:grpSpPr>
            <p:sp>
              <p:nvSpPr>
                <p:cNvPr id="22" name="TextBox 21">
                  <a:extLst>
                    <a:ext uri="{FF2B5EF4-FFF2-40B4-BE49-F238E27FC236}">
                      <a16:creationId xmlns:a16="http://schemas.microsoft.com/office/drawing/2014/main" id="{C321E4AB-3EBD-C44D-92FA-D20A94A2239E}"/>
                    </a:ext>
                  </a:extLst>
                </p:cNvPr>
                <p:cNvSpPr txBox="1"/>
                <p:nvPr/>
              </p:nvSpPr>
              <p:spPr>
                <a:xfrm>
                  <a:off x="1605372" y="5425316"/>
                  <a:ext cx="712379" cy="338554"/>
                </a:xfrm>
                <a:prstGeom prst="rect">
                  <a:avLst/>
                </a:prstGeom>
                <a:noFill/>
              </p:spPr>
              <p:txBody>
                <a:bodyPr wrap="square" rtlCol="0">
                  <a:spAutoFit/>
                </a:bodyPr>
                <a:lstStyle/>
                <a:p>
                  <a:r>
                    <a:rPr lang="el-GR" sz="1600" dirty="0">
                      <a:solidFill>
                        <a:srgbClr val="0000FF"/>
                      </a:solidFill>
                    </a:rPr>
                    <a:t>φ</a:t>
                  </a:r>
                  <a:r>
                    <a:rPr lang="en-US" sz="1600" baseline="-25000" dirty="0">
                      <a:solidFill>
                        <a:srgbClr val="0000FF"/>
                      </a:solidFill>
                    </a:rPr>
                    <a:t>train</a:t>
                  </a:r>
                </a:p>
              </p:txBody>
            </p:sp>
            <p:sp>
              <p:nvSpPr>
                <p:cNvPr id="23" name="TextBox 22">
                  <a:extLst>
                    <a:ext uri="{FF2B5EF4-FFF2-40B4-BE49-F238E27FC236}">
                      <a16:creationId xmlns:a16="http://schemas.microsoft.com/office/drawing/2014/main" id="{920BE00B-0186-CA43-9958-ECD7781035A0}"/>
                    </a:ext>
                  </a:extLst>
                </p:cNvPr>
                <p:cNvSpPr txBox="1"/>
                <p:nvPr/>
              </p:nvSpPr>
              <p:spPr>
                <a:xfrm>
                  <a:off x="2045301" y="6380806"/>
                  <a:ext cx="616539" cy="338554"/>
                </a:xfrm>
                <a:prstGeom prst="rect">
                  <a:avLst/>
                </a:prstGeom>
                <a:noFill/>
              </p:spPr>
              <p:txBody>
                <a:bodyPr wrap="square" rtlCol="0">
                  <a:spAutoFit/>
                </a:bodyPr>
                <a:lstStyle/>
                <a:p>
                  <a:r>
                    <a:rPr lang="en-US" sz="1600" dirty="0" err="1">
                      <a:solidFill>
                        <a:srgbClr val="FF0000"/>
                      </a:solidFill>
                    </a:rPr>
                    <a:t>Brn</a:t>
                  </a:r>
                  <a:r>
                    <a:rPr lang="en-US" sz="1600" baseline="-25000" dirty="0" err="1">
                      <a:solidFill>
                        <a:srgbClr val="FF0000"/>
                      </a:solidFill>
                    </a:rPr>
                    <a:t>rel</a:t>
                  </a:r>
                  <a:endParaRPr lang="en-US" sz="1600" baseline="-25000" dirty="0">
                    <a:solidFill>
                      <a:srgbClr val="FF0000"/>
                    </a:solidFill>
                  </a:endParaRPr>
                </a:p>
              </p:txBody>
            </p:sp>
          </p:grpSp>
        </p:grpSp>
        <p:sp>
          <p:nvSpPr>
            <p:cNvPr id="7" name="Block Arc 6">
              <a:extLst>
                <a:ext uri="{FF2B5EF4-FFF2-40B4-BE49-F238E27FC236}">
                  <a16:creationId xmlns:a16="http://schemas.microsoft.com/office/drawing/2014/main" id="{BF8E69F4-FAB9-5146-9211-F884C0FD94FC}"/>
                </a:ext>
              </a:extLst>
            </p:cNvPr>
            <p:cNvSpPr/>
            <p:nvPr/>
          </p:nvSpPr>
          <p:spPr>
            <a:xfrm>
              <a:off x="1643456" y="5645701"/>
              <a:ext cx="2191944" cy="1072488"/>
            </a:xfrm>
            <a:prstGeom prst="blockArc">
              <a:avLst>
                <a:gd name="adj1" fmla="val 21592990"/>
                <a:gd name="adj2" fmla="val 1383920"/>
                <a:gd name="adj3" fmla="val 48034"/>
              </a:avLst>
            </a:prstGeom>
            <a:solidFill>
              <a:srgbClr val="FF00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8" name="Picture 7" descr="H3.jpgAA139073-876B-4F71-B9D6-38849B7BC110Default.jpg">
              <a:extLst>
                <a:ext uri="{FF2B5EF4-FFF2-40B4-BE49-F238E27FC236}">
                  <a16:creationId xmlns:a16="http://schemas.microsoft.com/office/drawing/2014/main" id="{0CB0518E-ED3C-364B-B56F-98D8362A3F2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3125" l="0" r="100000"/>
                      </a14:imgEffect>
                    </a14:imgLayer>
                  </a14:imgProps>
                </a:ext>
                <a:ext uri="{28A0092B-C50C-407E-A947-70E740481C1C}">
                  <a14:useLocalDpi xmlns:a14="http://schemas.microsoft.com/office/drawing/2010/main" val="0"/>
                </a:ext>
              </a:extLst>
            </a:blip>
            <a:stretch>
              <a:fillRect/>
            </a:stretch>
          </p:blipFill>
          <p:spPr>
            <a:xfrm flipH="1">
              <a:off x="2022475" y="5616819"/>
              <a:ext cx="1181100" cy="855089"/>
            </a:xfrm>
            <a:prstGeom prst="rect">
              <a:avLst/>
            </a:prstGeom>
          </p:spPr>
        </p:pic>
        <p:pic>
          <p:nvPicPr>
            <p:cNvPr id="10" name="Picture 9" descr="R2.jpg9084E95A-7147-4E4D-8F15-6BFF0ACC2BF5Default.jpg">
              <a:extLst>
                <a:ext uri="{FF2B5EF4-FFF2-40B4-BE49-F238E27FC236}">
                  <a16:creationId xmlns:a16="http://schemas.microsoft.com/office/drawing/2014/main" id="{FD8649D2-9C36-274F-B27D-12846BA496A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1250" l="4467" r="100000">
                          <a14:foregroundMark x1="4467" y1="56750" x2="4467" y2="56750"/>
                          <a14:backgroundMark x1="68824" y1="85375" x2="68824" y2="85375"/>
                          <a14:backgroundMark x1="63537" y1="81375" x2="63537" y2="81375"/>
                          <a14:backgroundMark x1="64266" y1="81875" x2="64266" y2="81875"/>
                          <a14:backgroundMark x1="27256" y1="29875" x2="27256" y2="29875"/>
                          <a14:backgroundMark x1="26709" y1="31000" x2="26709" y2="31000"/>
                          <a14:backgroundMark x1="24886" y1="29375" x2="24886" y2="29375"/>
                          <a14:backgroundMark x1="33637" y1="29375" x2="33637" y2="29375"/>
                        </a14:backgroundRemoval>
                      </a14:imgEffect>
                    </a14:imgLayer>
                  </a14:imgProps>
                </a:ext>
                <a:ext uri="{28A0092B-C50C-407E-A947-70E740481C1C}">
                  <a14:useLocalDpi xmlns:a14="http://schemas.microsoft.com/office/drawing/2010/main" val="0"/>
                </a:ext>
              </a:extLst>
            </a:blip>
            <a:srcRect l="11111" t="15344" r="1875" b="7999"/>
            <a:stretch/>
          </p:blipFill>
          <p:spPr>
            <a:xfrm>
              <a:off x="9566322" y="5767509"/>
              <a:ext cx="1101678" cy="707782"/>
            </a:xfrm>
            <a:prstGeom prst="rect">
              <a:avLst/>
            </a:prstGeom>
          </p:spPr>
        </p:pic>
        <p:cxnSp>
          <p:nvCxnSpPr>
            <p:cNvPr id="12" name="Straight Connector 11">
              <a:extLst>
                <a:ext uri="{FF2B5EF4-FFF2-40B4-BE49-F238E27FC236}">
                  <a16:creationId xmlns:a16="http://schemas.microsoft.com/office/drawing/2014/main" id="{F9AEFFD2-D3D1-9342-948A-73DD02E5A810}"/>
                </a:ext>
              </a:extLst>
            </p:cNvPr>
            <p:cNvCxnSpPr/>
            <p:nvPr/>
          </p:nvCxnSpPr>
          <p:spPr>
            <a:xfrm>
              <a:off x="2819400" y="6153150"/>
              <a:ext cx="6838950" cy="19766"/>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15" name="Block Arc 14">
              <a:extLst>
                <a:ext uri="{FF2B5EF4-FFF2-40B4-BE49-F238E27FC236}">
                  <a16:creationId xmlns:a16="http://schemas.microsoft.com/office/drawing/2014/main" id="{F64C1F68-D2CF-F040-9881-5F6EA69F8BA6}"/>
                </a:ext>
              </a:extLst>
            </p:cNvPr>
            <p:cNvSpPr>
              <a:spLocks noChangeAspect="1"/>
            </p:cNvSpPr>
            <p:nvPr/>
          </p:nvSpPr>
          <p:spPr>
            <a:xfrm rot="6936933">
              <a:off x="3263516" y="5336557"/>
              <a:ext cx="1249728" cy="1239484"/>
            </a:xfrm>
            <a:prstGeom prst="blockArc">
              <a:avLst>
                <a:gd name="adj1" fmla="val 11697412"/>
                <a:gd name="adj2" fmla="val 15738073"/>
                <a:gd name="adj3" fmla="val 0"/>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4A3A06A3-77BA-6043-8E42-0B0F8655B55C}"/>
                </a:ext>
              </a:extLst>
            </p:cNvPr>
            <p:cNvSpPr txBox="1"/>
            <p:nvPr/>
          </p:nvSpPr>
          <p:spPr>
            <a:xfrm>
              <a:off x="4431540" y="5526011"/>
              <a:ext cx="919143" cy="338554"/>
            </a:xfrm>
            <a:prstGeom prst="rect">
              <a:avLst/>
            </a:prstGeom>
            <a:noFill/>
          </p:spPr>
          <p:txBody>
            <a:bodyPr wrap="square" rtlCol="0">
              <a:spAutoFit/>
            </a:bodyPr>
            <a:lstStyle/>
            <a:p>
              <a:r>
                <a:rPr lang="el-GR" sz="1600" dirty="0">
                  <a:solidFill>
                    <a:srgbClr val="0000FF"/>
                  </a:solidFill>
                </a:rPr>
                <a:t>φ</a:t>
              </a:r>
              <a:r>
                <a:rPr lang="en-US" sz="1600" baseline="-25000" dirty="0">
                  <a:solidFill>
                    <a:srgbClr val="0000FF"/>
                  </a:solidFill>
                </a:rPr>
                <a:t>elevation</a:t>
              </a:r>
            </a:p>
          </p:txBody>
        </p:sp>
        <p:cxnSp>
          <p:nvCxnSpPr>
            <p:cNvPr id="17" name="Straight Connector 16">
              <a:extLst>
                <a:ext uri="{FF2B5EF4-FFF2-40B4-BE49-F238E27FC236}">
                  <a16:creationId xmlns:a16="http://schemas.microsoft.com/office/drawing/2014/main" id="{4FDAB823-85F4-ED41-B04B-759CF7AAFB40}"/>
                </a:ext>
              </a:extLst>
            </p:cNvPr>
            <p:cNvCxnSpPr>
              <a:cxnSpLocks/>
            </p:cNvCxnSpPr>
            <p:nvPr/>
          </p:nvCxnSpPr>
          <p:spPr>
            <a:xfrm flipV="1">
              <a:off x="2819400" y="4815889"/>
              <a:ext cx="3107788" cy="1310275"/>
            </a:xfrm>
            <a:prstGeom prst="line">
              <a:avLst/>
            </a:prstGeom>
            <a:ln>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18" name="Picture 17" descr="explosion2.pngd5ebeac7-47d4-4c03-be6c-8f5442db9211Original.jpg">
              <a:extLst>
                <a:ext uri="{FF2B5EF4-FFF2-40B4-BE49-F238E27FC236}">
                  <a16:creationId xmlns:a16="http://schemas.microsoft.com/office/drawing/2014/main" id="{015F1076-FD87-FE4A-93AE-38C597BF27E2}"/>
                </a:ext>
              </a:extLst>
            </p:cNvPr>
            <p:cNvPicPr>
              <a:picLocks noChangeAspect="1"/>
            </p:cNvPicPr>
            <p:nvPr/>
          </p:nvPicPr>
          <p:blipFill rotWithShape="1">
            <a:blip r:embed="rId6">
              <a:alphaModFix amt="57000"/>
              <a:extLst>
                <a:ext uri="{BEBA8EAE-BF5A-486C-A8C5-ECC9F3942E4B}">
                  <a14:imgProps xmlns:a14="http://schemas.microsoft.com/office/drawing/2010/main">
                    <a14:imgLayer r:embed="rId7">
                      <a14:imgEffect>
                        <a14:backgroundRemoval t="23000" b="94125" l="26336" r="70288"/>
                      </a14:imgEffect>
                    </a14:imgLayer>
                  </a14:imgProps>
                </a:ext>
                <a:ext uri="{28A0092B-C50C-407E-A947-70E740481C1C}">
                  <a14:useLocalDpi xmlns:a14="http://schemas.microsoft.com/office/drawing/2010/main" val="0"/>
                </a:ext>
              </a:extLst>
            </a:blip>
            <a:srcRect l="27778" t="23832" r="33333" b="8031"/>
            <a:stretch/>
          </p:blipFill>
          <p:spPr>
            <a:xfrm>
              <a:off x="9632089" y="5608842"/>
              <a:ext cx="416984" cy="411027"/>
            </a:xfrm>
            <a:prstGeom prst="rect">
              <a:avLst/>
            </a:prstGeom>
          </p:spPr>
        </p:pic>
        <p:sp>
          <p:nvSpPr>
            <p:cNvPr id="19" name="TextBox 18">
              <a:extLst>
                <a:ext uri="{FF2B5EF4-FFF2-40B4-BE49-F238E27FC236}">
                  <a16:creationId xmlns:a16="http://schemas.microsoft.com/office/drawing/2014/main" id="{A3089A0D-8CA3-E846-80F9-3CD3A8DC8601}"/>
                </a:ext>
              </a:extLst>
            </p:cNvPr>
            <p:cNvSpPr txBox="1"/>
            <p:nvPr/>
          </p:nvSpPr>
          <p:spPr>
            <a:xfrm>
              <a:off x="8523618" y="5985760"/>
              <a:ext cx="554965" cy="338554"/>
            </a:xfrm>
            <a:prstGeom prst="rect">
              <a:avLst/>
            </a:prstGeom>
            <a:solidFill>
              <a:srgbClr val="FFFFFF"/>
            </a:solidFill>
          </p:spPr>
          <p:txBody>
            <a:bodyPr wrap="square" rtlCol="0">
              <a:spAutoFit/>
            </a:bodyPr>
            <a:lstStyle/>
            <a:p>
              <a:r>
                <a:rPr lang="en-US" sz="1600" dirty="0" err="1">
                  <a:solidFill>
                    <a:srgbClr val="0000FF"/>
                  </a:solidFill>
                </a:rPr>
                <a:t>Rng</a:t>
              </a:r>
              <a:endParaRPr lang="en-US" sz="1600" baseline="-25000" dirty="0">
                <a:solidFill>
                  <a:srgbClr val="0000FF"/>
                </a:solidFill>
              </a:endParaRPr>
            </a:p>
          </p:txBody>
        </p:sp>
        <p:sp>
          <p:nvSpPr>
            <p:cNvPr id="38" name="Freeform 37">
              <a:extLst>
                <a:ext uri="{FF2B5EF4-FFF2-40B4-BE49-F238E27FC236}">
                  <a16:creationId xmlns:a16="http://schemas.microsoft.com/office/drawing/2014/main" id="{5AC3F2E0-8D44-B044-BAB4-2870135A60C0}"/>
                </a:ext>
              </a:extLst>
            </p:cNvPr>
            <p:cNvSpPr/>
            <p:nvPr/>
          </p:nvSpPr>
          <p:spPr>
            <a:xfrm>
              <a:off x="2957015" y="4815888"/>
              <a:ext cx="6837528" cy="1243719"/>
            </a:xfrm>
            <a:custGeom>
              <a:avLst/>
              <a:gdLst>
                <a:gd name="connsiteX0" fmla="*/ 0 w 6837528"/>
                <a:gd name="connsiteY0" fmla="*/ 1243719 h 1243719"/>
                <a:gd name="connsiteX1" fmla="*/ 4476466 w 6837528"/>
                <a:gd name="connsiteY1" fmla="*/ 1773 h 1243719"/>
                <a:gd name="connsiteX2" fmla="*/ 6837528 w 6837528"/>
                <a:gd name="connsiteY2" fmla="*/ 1025355 h 1243719"/>
              </a:gdLst>
              <a:ahLst/>
              <a:cxnLst>
                <a:cxn ang="0">
                  <a:pos x="connsiteX0" y="connsiteY0"/>
                </a:cxn>
                <a:cxn ang="0">
                  <a:pos x="connsiteX1" y="connsiteY1"/>
                </a:cxn>
                <a:cxn ang="0">
                  <a:pos x="connsiteX2" y="connsiteY2"/>
                </a:cxn>
              </a:cxnLst>
              <a:rect l="l" t="t" r="r" b="b"/>
              <a:pathLst>
                <a:path w="6837528" h="1243719">
                  <a:moveTo>
                    <a:pt x="0" y="1243719"/>
                  </a:moveTo>
                  <a:cubicBezTo>
                    <a:pt x="1668439" y="640943"/>
                    <a:pt x="3336878" y="38167"/>
                    <a:pt x="4476466" y="1773"/>
                  </a:cubicBezTo>
                  <a:cubicBezTo>
                    <a:pt x="5616054" y="-34621"/>
                    <a:pt x="6226791" y="495367"/>
                    <a:pt x="6837528" y="1025355"/>
                  </a:cubicBezTo>
                </a:path>
              </a:pathLst>
            </a:cu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grpSp>
      <p:sp>
        <p:nvSpPr>
          <p:cNvPr id="2" name="Rectangle 1">
            <a:extLst>
              <a:ext uri="{FF2B5EF4-FFF2-40B4-BE49-F238E27FC236}">
                <a16:creationId xmlns:a16="http://schemas.microsoft.com/office/drawing/2014/main" id="{6EF7C8D0-9A16-D63B-9859-0401561448B5}"/>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ΠΒ και πλοίο</a:t>
            </a:r>
            <a:endParaRPr lang="en-US" sz="1200" dirty="0">
              <a:effectLst>
                <a:outerShdw blurRad="50800" dist="38100" dir="2700000" algn="tl" rotWithShape="0">
                  <a:prstClr val="black">
                    <a:alpha val="40000"/>
                  </a:prstClr>
                </a:outerShdw>
              </a:effectLst>
            </a:endParaRPr>
          </a:p>
          <a:p>
            <a:pPr marL="285750" indent="-285750">
              <a:buFont typeface="Arial"/>
              <a:buChar char="•"/>
            </a:pPr>
            <a:r>
              <a:rPr lang="el-GR" sz="1200" dirty="0">
                <a:solidFill>
                  <a:srgbClr val="FF0000"/>
                </a:solidFill>
                <a:effectLst>
                  <a:outerShdw blurRad="50800" dist="38100" dir="2700000" algn="tl" rotWithShape="0">
                    <a:prstClr val="black">
                      <a:alpha val="40000"/>
                    </a:prstClr>
                  </a:outerShdw>
                </a:effectLst>
              </a:rPr>
              <a:t>Το πρόβλημα της πυροβολικής</a:t>
            </a:r>
            <a:endParaRPr lang="en-US" sz="1200" dirty="0">
              <a:solidFill>
                <a:srgbClr val="FF0000"/>
              </a:solidFill>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sp>
        <p:nvSpPr>
          <p:cNvPr id="9" name="TextBox 8">
            <a:extLst>
              <a:ext uri="{FF2B5EF4-FFF2-40B4-BE49-F238E27FC236}">
                <a16:creationId xmlns:a16="http://schemas.microsoft.com/office/drawing/2014/main" id="{64ADA5EB-C786-0CC2-43D2-C37A1863655D}"/>
              </a:ext>
            </a:extLst>
          </p:cNvPr>
          <p:cNvSpPr txBox="1"/>
          <p:nvPr/>
        </p:nvSpPr>
        <p:spPr>
          <a:xfrm>
            <a:off x="797423" y="2479980"/>
            <a:ext cx="9505949" cy="892552"/>
          </a:xfrm>
          <a:prstGeom prst="rect">
            <a:avLst/>
          </a:prstGeom>
          <a:noFill/>
          <a:ln w="25400">
            <a:solidFill>
              <a:schemeClr val="tx1"/>
            </a:solidFill>
          </a:ln>
        </p:spPr>
        <p:txBody>
          <a:bodyPr wrap="square">
            <a:spAutoFit/>
          </a:bodyPr>
          <a:lstStyle/>
          <a:p>
            <a:pPr marL="0" indent="0" algn="just">
              <a:buNone/>
            </a:pPr>
            <a:r>
              <a:rPr lang="el-GR" sz="2600" dirty="0">
                <a:latin typeface="+mj-lt"/>
              </a:rPr>
              <a:t>Τι στροφή</a:t>
            </a:r>
            <a:r>
              <a:rPr lang="en-US" sz="2600" dirty="0">
                <a:latin typeface="+mj-lt"/>
              </a:rPr>
              <a:t> (</a:t>
            </a:r>
            <a:r>
              <a:rPr lang="el-GR" sz="2600" dirty="0">
                <a:latin typeface="+mj-lt"/>
              </a:rPr>
              <a:t>φ</a:t>
            </a:r>
            <a:r>
              <a:rPr lang="en-US" sz="2600" baseline="-25000" dirty="0">
                <a:latin typeface="+mj-lt"/>
              </a:rPr>
              <a:t>train</a:t>
            </a:r>
            <a:r>
              <a:rPr lang="en-US" sz="2600" dirty="0">
                <a:latin typeface="+mj-lt"/>
              </a:rPr>
              <a:t>)</a:t>
            </a:r>
            <a:r>
              <a:rPr lang="el-GR" sz="2600" dirty="0">
                <a:latin typeface="+mj-lt"/>
              </a:rPr>
              <a:t> και ύψωση</a:t>
            </a:r>
            <a:r>
              <a:rPr lang="en-US" sz="2600" dirty="0">
                <a:latin typeface="+mj-lt"/>
              </a:rPr>
              <a:t> (</a:t>
            </a:r>
            <a:r>
              <a:rPr lang="el-GR" sz="2600" dirty="0">
                <a:latin typeface="+mj-lt"/>
              </a:rPr>
              <a:t>φ</a:t>
            </a:r>
            <a:r>
              <a:rPr lang="en-US" sz="2600" baseline="-25000" dirty="0">
                <a:latin typeface="+mj-lt"/>
              </a:rPr>
              <a:t>elevation</a:t>
            </a:r>
            <a:r>
              <a:rPr lang="en-US" sz="2600" dirty="0">
                <a:latin typeface="+mj-lt"/>
              </a:rPr>
              <a:t>)</a:t>
            </a:r>
            <a:r>
              <a:rPr lang="el-GR" sz="2600" dirty="0">
                <a:latin typeface="+mj-lt"/>
              </a:rPr>
              <a:t> πρέπει να λάβει η κάνη ώστε το βλήμα μου να πετύχει το στόχο.</a:t>
            </a:r>
          </a:p>
        </p:txBody>
      </p:sp>
    </p:spTree>
    <p:extLst>
      <p:ext uri="{BB962C8B-B14F-4D97-AF65-F5344CB8AC3E}">
        <p14:creationId xmlns:p14="http://schemas.microsoft.com/office/powerpoint/2010/main" val="4206419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417E0B2-A2D6-5F9D-7118-7FB06ACBFC5D}"/>
              </a:ext>
            </a:extLst>
          </p:cNvPr>
          <p:cNvGrpSpPr/>
          <p:nvPr/>
        </p:nvGrpSpPr>
        <p:grpSpPr>
          <a:xfrm>
            <a:off x="-393700" y="4438650"/>
            <a:ext cx="10452100" cy="2823607"/>
            <a:chOff x="-1308100" y="4438649"/>
            <a:chExt cx="10452100" cy="2823607"/>
          </a:xfrm>
        </p:grpSpPr>
        <p:grpSp>
          <p:nvGrpSpPr>
            <p:cNvPr id="40" name="Group 39">
              <a:extLst>
                <a:ext uri="{FF2B5EF4-FFF2-40B4-BE49-F238E27FC236}">
                  <a16:creationId xmlns:a16="http://schemas.microsoft.com/office/drawing/2014/main" id="{707B9C53-89B1-9876-1858-C12E5859D066}"/>
                </a:ext>
              </a:extLst>
            </p:cNvPr>
            <p:cNvGrpSpPr/>
            <p:nvPr/>
          </p:nvGrpSpPr>
          <p:grpSpPr>
            <a:xfrm>
              <a:off x="-1308100" y="4438649"/>
              <a:ext cx="8077200" cy="2823607"/>
              <a:chOff x="-1308100" y="4438649"/>
              <a:chExt cx="8077200" cy="2823607"/>
            </a:xfrm>
          </p:grpSpPr>
          <p:grpSp>
            <p:nvGrpSpPr>
              <p:cNvPr id="54" name="Group 53">
                <a:extLst>
                  <a:ext uri="{FF2B5EF4-FFF2-40B4-BE49-F238E27FC236}">
                    <a16:creationId xmlns:a16="http://schemas.microsoft.com/office/drawing/2014/main" id="{A795A5E6-31B3-6961-DCA2-55297913A22B}"/>
                  </a:ext>
                </a:extLst>
              </p:cNvPr>
              <p:cNvGrpSpPr/>
              <p:nvPr/>
            </p:nvGrpSpPr>
            <p:grpSpPr>
              <a:xfrm>
                <a:off x="-1308100" y="4438649"/>
                <a:ext cx="8077200" cy="2823607"/>
                <a:chOff x="-1308100" y="4438649"/>
                <a:chExt cx="8077200" cy="2823607"/>
              </a:xfrm>
            </p:grpSpPr>
            <p:sp>
              <p:nvSpPr>
                <p:cNvPr id="58" name="Block Arc 57">
                  <a:extLst>
                    <a:ext uri="{FF2B5EF4-FFF2-40B4-BE49-F238E27FC236}">
                      <a16:creationId xmlns:a16="http://schemas.microsoft.com/office/drawing/2014/main" id="{14E5F1B6-CBA6-7C94-F6F4-2AA4481A5086}"/>
                    </a:ext>
                  </a:extLst>
                </p:cNvPr>
                <p:cNvSpPr>
                  <a:spLocks noChangeAspect="1"/>
                </p:cNvSpPr>
                <p:nvPr/>
              </p:nvSpPr>
              <p:spPr>
                <a:xfrm>
                  <a:off x="190763" y="5640526"/>
                  <a:ext cx="2115345" cy="1074617"/>
                </a:xfrm>
                <a:prstGeom prst="blockArc">
                  <a:avLst>
                    <a:gd name="adj1" fmla="val 18218730"/>
                    <a:gd name="adj2" fmla="val 20952674"/>
                    <a:gd name="adj3" fmla="val 47532"/>
                  </a:avLst>
                </a:prstGeom>
                <a:solidFill>
                  <a:schemeClr val="tx2">
                    <a:lumMod val="60000"/>
                    <a:lumOff val="40000"/>
                    <a:alpha val="6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59" name="Group 58">
                  <a:extLst>
                    <a:ext uri="{FF2B5EF4-FFF2-40B4-BE49-F238E27FC236}">
                      <a16:creationId xmlns:a16="http://schemas.microsoft.com/office/drawing/2014/main" id="{A6374570-65B2-44E3-7CBA-5F6192524226}"/>
                    </a:ext>
                  </a:extLst>
                </p:cNvPr>
                <p:cNvGrpSpPr/>
                <p:nvPr/>
              </p:nvGrpSpPr>
              <p:grpSpPr>
                <a:xfrm>
                  <a:off x="-1308100" y="4438649"/>
                  <a:ext cx="8077200" cy="2823607"/>
                  <a:chOff x="-1257300" y="2901729"/>
                  <a:chExt cx="8077200" cy="2823607"/>
                </a:xfrm>
              </p:grpSpPr>
              <p:cxnSp>
                <p:nvCxnSpPr>
                  <p:cNvPr id="61" name="Straight Connector 60">
                    <a:extLst>
                      <a:ext uri="{FF2B5EF4-FFF2-40B4-BE49-F238E27FC236}">
                        <a16:creationId xmlns:a16="http://schemas.microsoft.com/office/drawing/2014/main" id="{2893F737-870D-1B77-A407-B26813CD6BF4}"/>
                      </a:ext>
                    </a:extLst>
                  </p:cNvPr>
                  <p:cNvCxnSpPr/>
                  <p:nvPr/>
                </p:nvCxnSpPr>
                <p:spPr>
                  <a:xfrm flipV="1">
                    <a:off x="1289050" y="3225699"/>
                    <a:ext cx="0" cy="1409801"/>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62" name="Group 61">
                    <a:extLst>
                      <a:ext uri="{FF2B5EF4-FFF2-40B4-BE49-F238E27FC236}">
                        <a16:creationId xmlns:a16="http://schemas.microsoft.com/office/drawing/2014/main" id="{9E164228-8C48-C94B-8D28-0B5FA495AF7C}"/>
                      </a:ext>
                    </a:extLst>
                  </p:cNvPr>
                  <p:cNvGrpSpPr/>
                  <p:nvPr/>
                </p:nvGrpSpPr>
                <p:grpSpPr>
                  <a:xfrm>
                    <a:off x="-1257300" y="2901729"/>
                    <a:ext cx="8077200" cy="2823607"/>
                    <a:chOff x="3210323" y="2730380"/>
                    <a:chExt cx="8077200" cy="2823607"/>
                  </a:xfrm>
                </p:grpSpPr>
                <p:grpSp>
                  <p:nvGrpSpPr>
                    <p:cNvPr id="63" name="Group 62">
                      <a:extLst>
                        <a:ext uri="{FF2B5EF4-FFF2-40B4-BE49-F238E27FC236}">
                          <a16:creationId xmlns:a16="http://schemas.microsoft.com/office/drawing/2014/main" id="{5672C58B-C9E9-3DC3-4F03-2FE30D5C4899}"/>
                        </a:ext>
                      </a:extLst>
                    </p:cNvPr>
                    <p:cNvGrpSpPr/>
                    <p:nvPr/>
                  </p:nvGrpSpPr>
                  <p:grpSpPr>
                    <a:xfrm>
                      <a:off x="3210323" y="2730380"/>
                      <a:ext cx="8077200" cy="2823607"/>
                      <a:chOff x="2181623" y="1937946"/>
                      <a:chExt cx="8077200" cy="2823607"/>
                    </a:xfrm>
                  </p:grpSpPr>
                  <p:cxnSp>
                    <p:nvCxnSpPr>
                      <p:cNvPr id="68" name="Straight Connector 67">
                        <a:extLst>
                          <a:ext uri="{FF2B5EF4-FFF2-40B4-BE49-F238E27FC236}">
                            <a16:creationId xmlns:a16="http://schemas.microsoft.com/office/drawing/2014/main" id="{69F1FF49-8712-61C4-8CCF-0B309AA6E731}"/>
                          </a:ext>
                        </a:extLst>
                      </p:cNvPr>
                      <p:cNvCxnSpPr/>
                      <p:nvPr/>
                    </p:nvCxnSpPr>
                    <p:spPr>
                      <a:xfrm flipV="1">
                        <a:off x="4010750" y="1937946"/>
                        <a:ext cx="1866573" cy="2823607"/>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EFD8B638-D589-1DB4-E875-D48D31C48A8C}"/>
                          </a:ext>
                        </a:extLst>
                      </p:cNvPr>
                      <p:cNvCxnSpPr/>
                      <p:nvPr/>
                    </p:nvCxnSpPr>
                    <p:spPr>
                      <a:xfrm>
                        <a:off x="2181623" y="3684913"/>
                        <a:ext cx="8077200" cy="0"/>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70" name="Oval 69">
                        <a:extLst>
                          <a:ext uri="{FF2B5EF4-FFF2-40B4-BE49-F238E27FC236}">
                            <a16:creationId xmlns:a16="http://schemas.microsoft.com/office/drawing/2014/main" id="{E1AED961-74F6-3653-D61D-C9A6C63D7869}"/>
                          </a:ext>
                        </a:extLst>
                      </p:cNvPr>
                      <p:cNvSpPr>
                        <a:spLocks noChangeAspect="1"/>
                      </p:cNvSpPr>
                      <p:nvPr/>
                    </p:nvSpPr>
                    <p:spPr>
                      <a:xfrm>
                        <a:off x="2571496" y="2588852"/>
                        <a:ext cx="4319998" cy="216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71" name="Oval 70">
                        <a:extLst>
                          <a:ext uri="{FF2B5EF4-FFF2-40B4-BE49-F238E27FC236}">
                            <a16:creationId xmlns:a16="http://schemas.microsoft.com/office/drawing/2014/main" id="{C47A479C-2EB8-6AC3-E14E-237309427572}"/>
                          </a:ext>
                        </a:extLst>
                      </p:cNvPr>
                      <p:cNvSpPr>
                        <a:spLocks noChangeAspect="1"/>
                      </p:cNvSpPr>
                      <p:nvPr/>
                    </p:nvSpPr>
                    <p:spPr>
                      <a:xfrm>
                        <a:off x="3647677" y="3134542"/>
                        <a:ext cx="2153446" cy="1076723"/>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grpSp>
                <p:sp>
                  <p:nvSpPr>
                    <p:cNvPr id="64" name="Oval 63">
                      <a:extLst>
                        <a:ext uri="{FF2B5EF4-FFF2-40B4-BE49-F238E27FC236}">
                          <a16:creationId xmlns:a16="http://schemas.microsoft.com/office/drawing/2014/main" id="{BB1B94D6-749E-99E7-71F4-AC42A55DAB31}"/>
                        </a:ext>
                      </a:extLst>
                    </p:cNvPr>
                    <p:cNvSpPr>
                      <a:spLocks noChangeAspect="1"/>
                    </p:cNvSpPr>
                    <p:nvPr/>
                  </p:nvSpPr>
                  <p:spPr>
                    <a:xfrm>
                      <a:off x="4310003" y="3762930"/>
                      <a:ext cx="2873434" cy="1436717"/>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65" name="Oval 64">
                      <a:extLst>
                        <a:ext uri="{FF2B5EF4-FFF2-40B4-BE49-F238E27FC236}">
                          <a16:creationId xmlns:a16="http://schemas.microsoft.com/office/drawing/2014/main" id="{172E6E20-7BA1-C443-05CB-9866D0B6AC19}"/>
                        </a:ext>
                      </a:extLst>
                    </p:cNvPr>
                    <p:cNvSpPr>
                      <a:spLocks noChangeAspect="1"/>
                    </p:cNvSpPr>
                    <p:nvPr/>
                  </p:nvSpPr>
                  <p:spPr>
                    <a:xfrm>
                      <a:off x="5033100" y="4115958"/>
                      <a:ext cx="1440000" cy="72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66" name="Oval 65">
                      <a:extLst>
                        <a:ext uri="{FF2B5EF4-FFF2-40B4-BE49-F238E27FC236}">
                          <a16:creationId xmlns:a16="http://schemas.microsoft.com/office/drawing/2014/main" id="{5E2CB914-C96A-6CEB-B2C4-20FF14722DB1}"/>
                        </a:ext>
                      </a:extLst>
                    </p:cNvPr>
                    <p:cNvSpPr>
                      <a:spLocks noChangeAspect="1"/>
                    </p:cNvSpPr>
                    <p:nvPr/>
                  </p:nvSpPr>
                  <p:spPr>
                    <a:xfrm>
                      <a:off x="5388700" y="4293758"/>
                      <a:ext cx="720000" cy="36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67" name="Oval 66">
                      <a:extLst>
                        <a:ext uri="{FF2B5EF4-FFF2-40B4-BE49-F238E27FC236}">
                          <a16:creationId xmlns:a16="http://schemas.microsoft.com/office/drawing/2014/main" id="{80CA0299-D487-1823-5DFA-69660B5E600B}"/>
                        </a:ext>
                      </a:extLst>
                    </p:cNvPr>
                    <p:cNvSpPr>
                      <a:spLocks noChangeAspect="1"/>
                    </p:cNvSpPr>
                    <p:nvPr/>
                  </p:nvSpPr>
                  <p:spPr>
                    <a:xfrm>
                      <a:off x="3969086" y="3559343"/>
                      <a:ext cx="3593428" cy="1796714"/>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grpSp>
            </p:grpSp>
            <p:pic>
              <p:nvPicPr>
                <p:cNvPr id="60" name="Picture 59" descr="H3.jpgAA139073-876B-4F71-B9D6-38849B7BC110Default.jpg">
                  <a:extLst>
                    <a:ext uri="{FF2B5EF4-FFF2-40B4-BE49-F238E27FC236}">
                      <a16:creationId xmlns:a16="http://schemas.microsoft.com/office/drawing/2014/main" id="{26EAA8B6-7E93-3A75-304C-96830F36639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3125" l="0" r="100000"/>
                          </a14:imgEffect>
                        </a14:imgLayer>
                      </a14:imgProps>
                    </a:ext>
                    <a:ext uri="{28A0092B-C50C-407E-A947-70E740481C1C}">
                      <a14:useLocalDpi xmlns:a14="http://schemas.microsoft.com/office/drawing/2010/main" val="0"/>
                    </a:ext>
                  </a:extLst>
                </a:blip>
                <a:stretch>
                  <a:fillRect/>
                </a:stretch>
              </p:blipFill>
              <p:spPr>
                <a:xfrm flipH="1">
                  <a:off x="498475" y="5616818"/>
                  <a:ext cx="1181100" cy="855089"/>
                </a:xfrm>
                <a:prstGeom prst="rect">
                  <a:avLst/>
                </a:prstGeom>
              </p:spPr>
            </p:pic>
          </p:grpSp>
          <p:grpSp>
            <p:nvGrpSpPr>
              <p:cNvPr id="55" name="Group 54">
                <a:extLst>
                  <a:ext uri="{FF2B5EF4-FFF2-40B4-BE49-F238E27FC236}">
                    <a16:creationId xmlns:a16="http://schemas.microsoft.com/office/drawing/2014/main" id="{20D26C97-AE99-6B6D-BB8B-AF716E5669D5}"/>
                  </a:ext>
                </a:extLst>
              </p:cNvPr>
              <p:cNvGrpSpPr/>
              <p:nvPr/>
            </p:nvGrpSpPr>
            <p:grpSpPr>
              <a:xfrm>
                <a:off x="1690698" y="5283704"/>
                <a:ext cx="971142" cy="1435656"/>
                <a:chOff x="1690698" y="5283704"/>
                <a:chExt cx="971142" cy="1435656"/>
              </a:xfrm>
            </p:grpSpPr>
            <p:sp>
              <p:nvSpPr>
                <p:cNvPr id="56" name="TextBox 55">
                  <a:extLst>
                    <a:ext uri="{FF2B5EF4-FFF2-40B4-BE49-F238E27FC236}">
                      <a16:creationId xmlns:a16="http://schemas.microsoft.com/office/drawing/2014/main" id="{16D0583A-AF14-BC64-FFD2-984E50235B60}"/>
                    </a:ext>
                  </a:extLst>
                </p:cNvPr>
                <p:cNvSpPr txBox="1"/>
                <p:nvPr/>
              </p:nvSpPr>
              <p:spPr>
                <a:xfrm>
                  <a:off x="1690698" y="5283704"/>
                  <a:ext cx="685032" cy="338554"/>
                </a:xfrm>
                <a:prstGeom prst="rect">
                  <a:avLst/>
                </a:prstGeom>
                <a:noFill/>
              </p:spPr>
              <p:txBody>
                <a:bodyPr wrap="square" rtlCol="0">
                  <a:spAutoFit/>
                </a:bodyPr>
                <a:lstStyle/>
                <a:p>
                  <a:r>
                    <a:rPr lang="el-GR" sz="1600" dirty="0">
                      <a:solidFill>
                        <a:srgbClr val="0000FF"/>
                      </a:solidFill>
                    </a:rPr>
                    <a:t>φ</a:t>
                  </a:r>
                  <a:r>
                    <a:rPr lang="en-US" sz="1600" baseline="-25000" dirty="0">
                      <a:solidFill>
                        <a:srgbClr val="0000FF"/>
                      </a:solidFill>
                    </a:rPr>
                    <a:t>train</a:t>
                  </a:r>
                </a:p>
              </p:txBody>
            </p:sp>
            <p:sp>
              <p:nvSpPr>
                <p:cNvPr id="57" name="TextBox 56">
                  <a:extLst>
                    <a:ext uri="{FF2B5EF4-FFF2-40B4-BE49-F238E27FC236}">
                      <a16:creationId xmlns:a16="http://schemas.microsoft.com/office/drawing/2014/main" id="{611E16F9-6EF7-C316-C834-92B125D12B2F}"/>
                    </a:ext>
                  </a:extLst>
                </p:cNvPr>
                <p:cNvSpPr txBox="1"/>
                <p:nvPr/>
              </p:nvSpPr>
              <p:spPr>
                <a:xfrm>
                  <a:off x="2045301" y="6380806"/>
                  <a:ext cx="616539" cy="338554"/>
                </a:xfrm>
                <a:prstGeom prst="rect">
                  <a:avLst/>
                </a:prstGeom>
                <a:noFill/>
              </p:spPr>
              <p:txBody>
                <a:bodyPr wrap="square" rtlCol="0">
                  <a:spAutoFit/>
                </a:bodyPr>
                <a:lstStyle/>
                <a:p>
                  <a:r>
                    <a:rPr lang="en-US" sz="1600" dirty="0" err="1">
                      <a:solidFill>
                        <a:srgbClr val="FF0000"/>
                      </a:solidFill>
                    </a:rPr>
                    <a:t>Brn</a:t>
                  </a:r>
                  <a:r>
                    <a:rPr lang="en-US" sz="1600" baseline="-25000" dirty="0" err="1">
                      <a:solidFill>
                        <a:srgbClr val="FF0000"/>
                      </a:solidFill>
                    </a:rPr>
                    <a:t>rel</a:t>
                  </a:r>
                  <a:endParaRPr lang="en-US" sz="1600" baseline="-25000" dirty="0">
                    <a:solidFill>
                      <a:srgbClr val="FF0000"/>
                    </a:solidFill>
                  </a:endParaRPr>
                </a:p>
              </p:txBody>
            </p:sp>
          </p:grpSp>
        </p:grpSp>
        <p:grpSp>
          <p:nvGrpSpPr>
            <p:cNvPr id="41" name="Group 40">
              <a:extLst>
                <a:ext uri="{FF2B5EF4-FFF2-40B4-BE49-F238E27FC236}">
                  <a16:creationId xmlns:a16="http://schemas.microsoft.com/office/drawing/2014/main" id="{26E4FBB3-D742-03BE-7288-58C57A3A5DC2}"/>
                </a:ext>
              </a:extLst>
            </p:cNvPr>
            <p:cNvGrpSpPr/>
            <p:nvPr/>
          </p:nvGrpSpPr>
          <p:grpSpPr>
            <a:xfrm>
              <a:off x="119456" y="4953915"/>
              <a:ext cx="9024544" cy="1764274"/>
              <a:chOff x="119456" y="4953915"/>
              <a:chExt cx="9024544" cy="1764274"/>
            </a:xfrm>
          </p:grpSpPr>
          <p:sp>
            <p:nvSpPr>
              <p:cNvPr id="42" name="Block Arc 41">
                <a:extLst>
                  <a:ext uri="{FF2B5EF4-FFF2-40B4-BE49-F238E27FC236}">
                    <a16:creationId xmlns:a16="http://schemas.microsoft.com/office/drawing/2014/main" id="{93D99A20-60DE-248B-0450-6FEB3B9E8526}"/>
                  </a:ext>
                </a:extLst>
              </p:cNvPr>
              <p:cNvSpPr/>
              <p:nvPr/>
            </p:nvSpPr>
            <p:spPr>
              <a:xfrm>
                <a:off x="119456" y="5645701"/>
                <a:ext cx="2191944" cy="1072488"/>
              </a:xfrm>
              <a:prstGeom prst="blockArc">
                <a:avLst>
                  <a:gd name="adj1" fmla="val 21104928"/>
                  <a:gd name="adj2" fmla="val 1383920"/>
                  <a:gd name="adj3" fmla="val 48034"/>
                </a:avLst>
              </a:prstGeom>
              <a:solidFill>
                <a:srgbClr val="FF00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43" name="Picture 42" descr="H3.jpgAA139073-876B-4F71-B9D6-38849B7BC110Default.jpg">
                <a:extLst>
                  <a:ext uri="{FF2B5EF4-FFF2-40B4-BE49-F238E27FC236}">
                    <a16:creationId xmlns:a16="http://schemas.microsoft.com/office/drawing/2014/main" id="{B1A85765-CA0D-69EA-C107-6296F50040D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3125" l="0" r="100000"/>
                        </a14:imgEffect>
                      </a14:imgLayer>
                    </a14:imgProps>
                  </a:ext>
                  <a:ext uri="{28A0092B-C50C-407E-A947-70E740481C1C}">
                    <a14:useLocalDpi xmlns:a14="http://schemas.microsoft.com/office/drawing/2010/main" val="0"/>
                  </a:ext>
                </a:extLst>
              </a:blip>
              <a:stretch>
                <a:fillRect/>
              </a:stretch>
            </p:blipFill>
            <p:spPr>
              <a:xfrm flipH="1">
                <a:off x="498475" y="5616818"/>
                <a:ext cx="1181100" cy="855089"/>
              </a:xfrm>
              <a:prstGeom prst="rect">
                <a:avLst/>
              </a:prstGeom>
            </p:spPr>
          </p:pic>
          <p:cxnSp>
            <p:nvCxnSpPr>
              <p:cNvPr id="44" name="Straight Arrow Connector 43">
                <a:extLst>
                  <a:ext uri="{FF2B5EF4-FFF2-40B4-BE49-F238E27FC236}">
                    <a16:creationId xmlns:a16="http://schemas.microsoft.com/office/drawing/2014/main" id="{57DC4FDA-8A63-2977-0C67-DAD594F295D4}"/>
                  </a:ext>
                </a:extLst>
              </p:cNvPr>
              <p:cNvCxnSpPr/>
              <p:nvPr/>
            </p:nvCxnSpPr>
            <p:spPr>
              <a:xfrm flipH="1" flipV="1">
                <a:off x="7270750" y="5588000"/>
                <a:ext cx="1615954" cy="736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5" name="Picture 44" descr="R2.jpg9084E95A-7147-4E4D-8F15-6BFF0ACC2BF5Default.jpg">
                <a:extLst>
                  <a:ext uri="{FF2B5EF4-FFF2-40B4-BE49-F238E27FC236}">
                    <a16:creationId xmlns:a16="http://schemas.microsoft.com/office/drawing/2014/main" id="{3EFCC629-F49D-F467-75E8-8A0391E0653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1250" l="4467" r="100000">
                            <a14:foregroundMark x1="4467" y1="56750" x2="4467" y2="56750"/>
                            <a14:backgroundMark x1="68824" y1="85375" x2="68824" y2="85375"/>
                            <a14:backgroundMark x1="63537" y1="81375" x2="63537" y2="81375"/>
                            <a14:backgroundMark x1="64266" y1="81875" x2="64266" y2="81875"/>
                            <a14:backgroundMark x1="27256" y1="29875" x2="27256" y2="29875"/>
                            <a14:backgroundMark x1="26709" y1="31000" x2="26709" y2="31000"/>
                            <a14:backgroundMark x1="24886" y1="29375" x2="24886" y2="29375"/>
                            <a14:backgroundMark x1="33637" y1="29375" x2="33637" y2="29375"/>
                          </a14:backgroundRemoval>
                        </a14:imgEffect>
                      </a14:imgLayer>
                    </a14:imgProps>
                  </a:ext>
                  <a:ext uri="{28A0092B-C50C-407E-A947-70E740481C1C}">
                    <a14:useLocalDpi xmlns:a14="http://schemas.microsoft.com/office/drawing/2010/main" val="0"/>
                  </a:ext>
                </a:extLst>
              </a:blip>
              <a:srcRect l="11111" t="15344" r="1875" b="7999"/>
              <a:stretch/>
            </p:blipFill>
            <p:spPr>
              <a:xfrm>
                <a:off x="8042322" y="5767509"/>
                <a:ext cx="1101678" cy="707782"/>
              </a:xfrm>
              <a:prstGeom prst="rect">
                <a:avLst/>
              </a:prstGeom>
            </p:spPr>
          </p:pic>
          <p:pic>
            <p:nvPicPr>
              <p:cNvPr id="46" name="Picture 45" descr="R2.jpg9084E95A-7147-4E4D-8F15-6BFF0ACC2BF5Default.jpg">
                <a:extLst>
                  <a:ext uri="{FF2B5EF4-FFF2-40B4-BE49-F238E27FC236}">
                    <a16:creationId xmlns:a16="http://schemas.microsoft.com/office/drawing/2014/main" id="{16D1FB77-E6F0-922B-884A-F7BCEA8A3A84}"/>
                  </a:ext>
                </a:extLst>
              </p:cNvPr>
              <p:cNvPicPr>
                <a:picLocks noChangeAspect="1"/>
              </p:cNvPicPr>
              <p:nvPr/>
            </p:nvPicPr>
            <p:blipFill rotWithShape="1">
              <a:blip r:embed="rId4">
                <a:alphaModFix amt="27000"/>
                <a:extLst>
                  <a:ext uri="{BEBA8EAE-BF5A-486C-A8C5-ECC9F3942E4B}">
                    <a14:imgProps xmlns:a14="http://schemas.microsoft.com/office/drawing/2010/main">
                      <a14:imgLayer r:embed="rId5">
                        <a14:imgEffect>
                          <a14:backgroundRemoval t="10000" b="91250" l="4467" r="100000">
                            <a14:foregroundMark x1="4467" y1="56750" x2="4467" y2="56750"/>
                            <a14:backgroundMark x1="68824" y1="85375" x2="68824" y2="85375"/>
                            <a14:backgroundMark x1="63537" y1="81375" x2="63537" y2="81375"/>
                            <a14:backgroundMark x1="64266" y1="81875" x2="64266" y2="81875"/>
                            <a14:backgroundMark x1="27256" y1="29875" x2="27256" y2="29875"/>
                            <a14:backgroundMark x1="26709" y1="31000" x2="26709" y2="31000"/>
                            <a14:backgroundMark x1="24886" y1="29375" x2="24886" y2="29375"/>
                            <a14:backgroundMark x1="33637" y1="29375" x2="33637" y2="29375"/>
                          </a14:backgroundRemoval>
                        </a14:imgEffect>
                      </a14:imgLayer>
                    </a14:imgProps>
                  </a:ext>
                  <a:ext uri="{28A0092B-C50C-407E-A947-70E740481C1C}">
                    <a14:useLocalDpi xmlns:a14="http://schemas.microsoft.com/office/drawing/2010/main" val="0"/>
                  </a:ext>
                </a:extLst>
              </a:blip>
              <a:srcRect l="11111" t="15344" r="1875" b="7999"/>
              <a:stretch/>
            </p:blipFill>
            <p:spPr>
              <a:xfrm>
                <a:off x="6302728" y="4956418"/>
                <a:ext cx="1101678" cy="707782"/>
              </a:xfrm>
              <a:prstGeom prst="rect">
                <a:avLst/>
              </a:prstGeom>
            </p:spPr>
          </p:pic>
          <p:cxnSp>
            <p:nvCxnSpPr>
              <p:cNvPr id="47" name="Straight Connector 46">
                <a:extLst>
                  <a:ext uri="{FF2B5EF4-FFF2-40B4-BE49-F238E27FC236}">
                    <a16:creationId xmlns:a16="http://schemas.microsoft.com/office/drawing/2014/main" id="{B5CB6D89-590B-BEF8-0024-7CBF2D715AE2}"/>
                  </a:ext>
                </a:extLst>
              </p:cNvPr>
              <p:cNvCxnSpPr/>
              <p:nvPr/>
            </p:nvCxnSpPr>
            <p:spPr>
              <a:xfrm>
                <a:off x="1295400" y="6153150"/>
                <a:ext cx="6838950" cy="19766"/>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B927A6F1-87DC-20C6-2DE5-3404CFEFBA91}"/>
                  </a:ext>
                </a:extLst>
              </p:cNvPr>
              <p:cNvCxnSpPr/>
              <p:nvPr/>
            </p:nvCxnSpPr>
            <p:spPr>
              <a:xfrm flipV="1">
                <a:off x="1308100" y="5348003"/>
                <a:ext cx="5200651" cy="810346"/>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49" name="Freeform 48">
                <a:extLst>
                  <a:ext uri="{FF2B5EF4-FFF2-40B4-BE49-F238E27FC236}">
                    <a16:creationId xmlns:a16="http://schemas.microsoft.com/office/drawing/2014/main" id="{72FD37F3-84BE-16DC-30BE-B0DDF2ADB170}"/>
                  </a:ext>
                </a:extLst>
              </p:cNvPr>
              <p:cNvSpPr/>
              <p:nvPr/>
            </p:nvSpPr>
            <p:spPr>
              <a:xfrm>
                <a:off x="1295400" y="4953915"/>
                <a:ext cx="5213351" cy="1142085"/>
              </a:xfrm>
              <a:custGeom>
                <a:avLst/>
                <a:gdLst>
                  <a:gd name="connsiteX0" fmla="*/ 0 w 5962650"/>
                  <a:gd name="connsiteY0" fmla="*/ 773397 h 773397"/>
                  <a:gd name="connsiteX1" fmla="*/ 3841750 w 5962650"/>
                  <a:gd name="connsiteY1" fmla="*/ 24097 h 773397"/>
                  <a:gd name="connsiteX2" fmla="*/ 5962650 w 5962650"/>
                  <a:gd name="connsiteY2" fmla="*/ 170147 h 773397"/>
                </a:gdLst>
                <a:ahLst/>
                <a:cxnLst>
                  <a:cxn ang="0">
                    <a:pos x="connsiteX0" y="connsiteY0"/>
                  </a:cxn>
                  <a:cxn ang="0">
                    <a:pos x="connsiteX1" y="connsiteY1"/>
                  </a:cxn>
                  <a:cxn ang="0">
                    <a:pos x="connsiteX2" y="connsiteY2"/>
                  </a:cxn>
                </a:cxnLst>
                <a:rect l="l" t="t" r="r" b="b"/>
                <a:pathLst>
                  <a:path w="5962650" h="773397">
                    <a:moveTo>
                      <a:pt x="0" y="773397"/>
                    </a:moveTo>
                    <a:cubicBezTo>
                      <a:pt x="1423987" y="449018"/>
                      <a:pt x="2847975" y="124639"/>
                      <a:pt x="3841750" y="24097"/>
                    </a:cubicBezTo>
                    <a:cubicBezTo>
                      <a:pt x="4835525" y="-76445"/>
                      <a:pt x="5962650" y="170147"/>
                      <a:pt x="5962650" y="170147"/>
                    </a:cubicBezTo>
                  </a:path>
                </a:pathLst>
              </a:custGeom>
              <a:ln>
                <a:solidFill>
                  <a:srgbClr val="FF0000"/>
                </a:solidFill>
                <a:prstDash val="dash"/>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Block Arc 49">
                <a:extLst>
                  <a:ext uri="{FF2B5EF4-FFF2-40B4-BE49-F238E27FC236}">
                    <a16:creationId xmlns:a16="http://schemas.microsoft.com/office/drawing/2014/main" id="{5D505674-27DA-6FCC-4534-A25E98619C88}"/>
                  </a:ext>
                </a:extLst>
              </p:cNvPr>
              <p:cNvSpPr>
                <a:spLocks noChangeAspect="1"/>
              </p:cNvSpPr>
              <p:nvPr/>
            </p:nvSpPr>
            <p:spPr>
              <a:xfrm rot="7701680">
                <a:off x="1711935" y="5217616"/>
                <a:ext cx="1249728" cy="1239484"/>
              </a:xfrm>
              <a:prstGeom prst="blockArc">
                <a:avLst>
                  <a:gd name="adj1" fmla="val 11697412"/>
                  <a:gd name="adj2" fmla="val 14227706"/>
                  <a:gd name="adj3" fmla="val 719"/>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1" name="TextBox 50">
                <a:extLst>
                  <a:ext uri="{FF2B5EF4-FFF2-40B4-BE49-F238E27FC236}">
                    <a16:creationId xmlns:a16="http://schemas.microsoft.com/office/drawing/2014/main" id="{6ABC83B0-573C-46C5-F35E-B812D4BCC9ED}"/>
                  </a:ext>
                </a:extLst>
              </p:cNvPr>
              <p:cNvSpPr txBox="1"/>
              <p:nvPr/>
            </p:nvSpPr>
            <p:spPr>
              <a:xfrm>
                <a:off x="2866595" y="5444123"/>
                <a:ext cx="919143" cy="338554"/>
              </a:xfrm>
              <a:prstGeom prst="rect">
                <a:avLst/>
              </a:prstGeom>
              <a:noFill/>
            </p:spPr>
            <p:txBody>
              <a:bodyPr wrap="square" rtlCol="0">
                <a:spAutoFit/>
              </a:bodyPr>
              <a:lstStyle/>
              <a:p>
                <a:r>
                  <a:rPr lang="el-GR" sz="1600" dirty="0">
                    <a:solidFill>
                      <a:srgbClr val="0000FF"/>
                    </a:solidFill>
                  </a:rPr>
                  <a:t>φ</a:t>
                </a:r>
                <a:r>
                  <a:rPr lang="en-US" sz="1600" baseline="-25000" dirty="0">
                    <a:solidFill>
                      <a:srgbClr val="0000FF"/>
                    </a:solidFill>
                  </a:rPr>
                  <a:t>elevation</a:t>
                </a:r>
              </a:p>
            </p:txBody>
          </p:sp>
          <p:pic>
            <p:nvPicPr>
              <p:cNvPr id="52" name="Picture 51" descr="explosion2.pngd5ebeac7-47d4-4c03-be6c-8f5442db9211Original.jpg">
                <a:extLst>
                  <a:ext uri="{FF2B5EF4-FFF2-40B4-BE49-F238E27FC236}">
                    <a16:creationId xmlns:a16="http://schemas.microsoft.com/office/drawing/2014/main" id="{CE885F8F-0CA3-3090-DF99-0475F2F4FA8B}"/>
                  </a:ext>
                </a:extLst>
              </p:cNvPr>
              <p:cNvPicPr>
                <a:picLocks noChangeAspect="1"/>
              </p:cNvPicPr>
              <p:nvPr/>
            </p:nvPicPr>
            <p:blipFill rotWithShape="1">
              <a:blip r:embed="rId6">
                <a:alphaModFix amt="57000"/>
                <a:extLst>
                  <a:ext uri="{BEBA8EAE-BF5A-486C-A8C5-ECC9F3942E4B}">
                    <a14:imgProps xmlns:a14="http://schemas.microsoft.com/office/drawing/2010/main">
                      <a14:imgLayer r:embed="rId7">
                        <a14:imgEffect>
                          <a14:backgroundRemoval t="23000" b="94125" l="26336" r="70288"/>
                        </a14:imgEffect>
                      </a14:imgLayer>
                    </a14:imgProps>
                  </a:ext>
                  <a:ext uri="{28A0092B-C50C-407E-A947-70E740481C1C}">
                    <a14:useLocalDpi xmlns:a14="http://schemas.microsoft.com/office/drawing/2010/main" val="0"/>
                  </a:ext>
                </a:extLst>
              </a:blip>
              <a:srcRect l="27778" t="23832" r="33333" b="8031"/>
              <a:stretch/>
            </p:blipFill>
            <p:spPr>
              <a:xfrm>
                <a:off x="6417533" y="4953915"/>
                <a:ext cx="416984" cy="411027"/>
              </a:xfrm>
              <a:prstGeom prst="rect">
                <a:avLst/>
              </a:prstGeom>
            </p:spPr>
          </p:pic>
          <p:sp>
            <p:nvSpPr>
              <p:cNvPr id="53" name="TextBox 52">
                <a:extLst>
                  <a:ext uri="{FF2B5EF4-FFF2-40B4-BE49-F238E27FC236}">
                    <a16:creationId xmlns:a16="http://schemas.microsoft.com/office/drawing/2014/main" id="{0143F220-5B98-4B5D-9284-3D792C429C75}"/>
                  </a:ext>
                </a:extLst>
              </p:cNvPr>
              <p:cNvSpPr txBox="1"/>
              <p:nvPr/>
            </p:nvSpPr>
            <p:spPr>
              <a:xfrm>
                <a:off x="6999617" y="5985760"/>
                <a:ext cx="554965" cy="338554"/>
              </a:xfrm>
              <a:prstGeom prst="rect">
                <a:avLst/>
              </a:prstGeom>
              <a:solidFill>
                <a:srgbClr val="FFFFFF"/>
              </a:solidFill>
            </p:spPr>
            <p:txBody>
              <a:bodyPr wrap="square" rtlCol="0">
                <a:spAutoFit/>
              </a:bodyPr>
              <a:lstStyle/>
              <a:p>
                <a:r>
                  <a:rPr lang="en-US" sz="1600" dirty="0" err="1">
                    <a:solidFill>
                      <a:srgbClr val="0000FF"/>
                    </a:solidFill>
                  </a:rPr>
                  <a:t>Rng</a:t>
                </a:r>
                <a:endParaRPr lang="en-US" sz="1600" baseline="-25000" dirty="0">
                  <a:solidFill>
                    <a:srgbClr val="0000FF"/>
                  </a:solidFill>
                </a:endParaRPr>
              </a:p>
            </p:txBody>
          </p:sp>
        </p:grpSp>
      </p:grpSp>
      <p:sp>
        <p:nvSpPr>
          <p:cNvPr id="72" name="TextBox 71">
            <a:extLst>
              <a:ext uri="{FF2B5EF4-FFF2-40B4-BE49-F238E27FC236}">
                <a16:creationId xmlns:a16="http://schemas.microsoft.com/office/drawing/2014/main" id="{1FB5E909-78EF-C484-DD7D-4223A25FDE0B}"/>
              </a:ext>
            </a:extLst>
          </p:cNvPr>
          <p:cNvSpPr txBox="1"/>
          <p:nvPr/>
        </p:nvSpPr>
        <p:spPr>
          <a:xfrm>
            <a:off x="8559799" y="4557933"/>
            <a:ext cx="2280774" cy="646331"/>
          </a:xfrm>
          <a:prstGeom prst="rect">
            <a:avLst/>
          </a:prstGeom>
          <a:noFill/>
        </p:spPr>
        <p:txBody>
          <a:bodyPr wrap="square" rtlCol="0">
            <a:spAutoFit/>
          </a:bodyPr>
          <a:lstStyle/>
          <a:p>
            <a:r>
              <a:rPr lang="el-GR" dirty="0"/>
              <a:t>Μέλλουσα θέση στόχου</a:t>
            </a:r>
            <a:endParaRPr lang="en-GR" dirty="0"/>
          </a:p>
        </p:txBody>
      </p:sp>
      <p:cxnSp>
        <p:nvCxnSpPr>
          <p:cNvPr id="73" name="Straight Connector 72">
            <a:extLst>
              <a:ext uri="{FF2B5EF4-FFF2-40B4-BE49-F238E27FC236}">
                <a16:creationId xmlns:a16="http://schemas.microsoft.com/office/drawing/2014/main" id="{27E1EB98-152F-802F-FFC8-54237B6199CF}"/>
              </a:ext>
            </a:extLst>
          </p:cNvPr>
          <p:cNvCxnSpPr>
            <a:cxnSpLocks/>
          </p:cNvCxnSpPr>
          <p:nvPr/>
        </p:nvCxnSpPr>
        <p:spPr>
          <a:xfrm flipV="1">
            <a:off x="3086100" y="4815889"/>
            <a:ext cx="3107788" cy="1310275"/>
          </a:xfrm>
          <a:prstGeom prst="line">
            <a:avLst/>
          </a:prstGeom>
          <a:ln>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 name="Content Placeholder 2">
            <a:extLst>
              <a:ext uri="{FF2B5EF4-FFF2-40B4-BE49-F238E27FC236}">
                <a16:creationId xmlns:a16="http://schemas.microsoft.com/office/drawing/2014/main" id="{573D6A86-8AC1-6910-6277-67C83979DFF0}"/>
              </a:ext>
            </a:extLst>
          </p:cNvPr>
          <p:cNvSpPr txBox="1">
            <a:spLocks/>
          </p:cNvSpPr>
          <p:nvPr/>
        </p:nvSpPr>
        <p:spPr>
          <a:xfrm>
            <a:off x="838200" y="381837"/>
            <a:ext cx="95059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l-GR" sz="2600" dirty="0">
                <a:latin typeface="+mj-lt"/>
              </a:rPr>
              <a:t>Το ζήτημα με το οποίο καταπιάνεται το πυροβολικό, είναι ο τρόπος (και χρόνος) επίτευξης πλήγματος στο στόχο. Πρακτικά, το παραπάνω ερώτημα μπορεί να διατυπωθεί στην κάτωθι υπεραπλουστευμένη μορφή</a:t>
            </a:r>
            <a:r>
              <a:rPr lang="en-US" sz="2600" dirty="0">
                <a:latin typeface="+mj-lt"/>
              </a:rPr>
              <a:t>:</a:t>
            </a:r>
            <a:endParaRPr lang="el-GR" sz="2600" dirty="0">
              <a:latin typeface="+mj-lt"/>
            </a:endParaRPr>
          </a:p>
        </p:txBody>
      </p:sp>
      <p:sp>
        <p:nvSpPr>
          <p:cNvPr id="12" name="TextBox 11">
            <a:extLst>
              <a:ext uri="{FF2B5EF4-FFF2-40B4-BE49-F238E27FC236}">
                <a16:creationId xmlns:a16="http://schemas.microsoft.com/office/drawing/2014/main" id="{4A33EBD1-3D8C-B209-3685-B15FB14DE97C}"/>
              </a:ext>
            </a:extLst>
          </p:cNvPr>
          <p:cNvSpPr txBox="1"/>
          <p:nvPr/>
        </p:nvSpPr>
        <p:spPr>
          <a:xfrm>
            <a:off x="797423" y="2479980"/>
            <a:ext cx="9505949" cy="892552"/>
          </a:xfrm>
          <a:prstGeom prst="rect">
            <a:avLst/>
          </a:prstGeom>
          <a:noFill/>
          <a:ln w="25400">
            <a:solidFill>
              <a:schemeClr val="tx1"/>
            </a:solidFill>
          </a:ln>
        </p:spPr>
        <p:txBody>
          <a:bodyPr wrap="square">
            <a:spAutoFit/>
          </a:bodyPr>
          <a:lstStyle/>
          <a:p>
            <a:pPr marL="0" indent="0" algn="just">
              <a:buNone/>
            </a:pPr>
            <a:r>
              <a:rPr lang="el-GR" sz="2600" dirty="0">
                <a:latin typeface="+mj-lt"/>
              </a:rPr>
              <a:t>Τι στροφή</a:t>
            </a:r>
            <a:r>
              <a:rPr lang="en-US" sz="2600" dirty="0">
                <a:latin typeface="+mj-lt"/>
              </a:rPr>
              <a:t> (</a:t>
            </a:r>
            <a:r>
              <a:rPr lang="el-GR" sz="2600" dirty="0">
                <a:latin typeface="+mj-lt"/>
              </a:rPr>
              <a:t>φ</a:t>
            </a:r>
            <a:r>
              <a:rPr lang="en-US" sz="2600" baseline="-25000" dirty="0">
                <a:latin typeface="+mj-lt"/>
              </a:rPr>
              <a:t>train</a:t>
            </a:r>
            <a:r>
              <a:rPr lang="en-US" sz="2600" dirty="0">
                <a:latin typeface="+mj-lt"/>
              </a:rPr>
              <a:t>)</a:t>
            </a:r>
            <a:r>
              <a:rPr lang="el-GR" sz="2600" dirty="0">
                <a:latin typeface="+mj-lt"/>
              </a:rPr>
              <a:t> και ύψωση</a:t>
            </a:r>
            <a:r>
              <a:rPr lang="en-US" sz="2600" dirty="0">
                <a:latin typeface="+mj-lt"/>
              </a:rPr>
              <a:t> (</a:t>
            </a:r>
            <a:r>
              <a:rPr lang="el-GR" sz="2600" dirty="0">
                <a:latin typeface="+mj-lt"/>
              </a:rPr>
              <a:t>φ</a:t>
            </a:r>
            <a:r>
              <a:rPr lang="en-US" sz="2600" baseline="-25000" dirty="0">
                <a:latin typeface="+mj-lt"/>
              </a:rPr>
              <a:t>elevation</a:t>
            </a:r>
            <a:r>
              <a:rPr lang="en-US" sz="2600" dirty="0">
                <a:latin typeface="+mj-lt"/>
              </a:rPr>
              <a:t>)</a:t>
            </a:r>
            <a:r>
              <a:rPr lang="el-GR" sz="2600" dirty="0">
                <a:latin typeface="+mj-lt"/>
              </a:rPr>
              <a:t> πρέπει να λάβει η κάνη ώστε το βλήμα μου να πετύχει το στόχο.</a:t>
            </a:r>
          </a:p>
        </p:txBody>
      </p:sp>
      <p:sp>
        <p:nvSpPr>
          <p:cNvPr id="2" name="Rectangle 1">
            <a:extLst>
              <a:ext uri="{FF2B5EF4-FFF2-40B4-BE49-F238E27FC236}">
                <a16:creationId xmlns:a16="http://schemas.microsoft.com/office/drawing/2014/main" id="{C44D9D58-054A-1DC5-394B-60B18F2A678F}"/>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ΠΒ και πλοίο</a:t>
            </a:r>
            <a:endParaRPr lang="en-US" sz="1200" dirty="0">
              <a:effectLst>
                <a:outerShdw blurRad="50800" dist="38100" dir="2700000" algn="tl" rotWithShape="0">
                  <a:prstClr val="black">
                    <a:alpha val="40000"/>
                  </a:prstClr>
                </a:outerShdw>
              </a:effectLst>
            </a:endParaRPr>
          </a:p>
          <a:p>
            <a:pPr marL="285750" indent="-285750">
              <a:buFont typeface="Arial"/>
              <a:buChar char="•"/>
            </a:pPr>
            <a:r>
              <a:rPr lang="el-GR" sz="1200" dirty="0">
                <a:solidFill>
                  <a:srgbClr val="FF0000"/>
                </a:solidFill>
                <a:effectLst>
                  <a:outerShdw blurRad="50800" dist="38100" dir="2700000" algn="tl" rotWithShape="0">
                    <a:prstClr val="black">
                      <a:alpha val="40000"/>
                    </a:prstClr>
                  </a:outerShdw>
                </a:effectLst>
              </a:rPr>
              <a:t>Το πρόβλημα της πυροβολικής</a:t>
            </a:r>
            <a:endParaRPr lang="en-US" sz="1200" dirty="0">
              <a:solidFill>
                <a:srgbClr val="FF0000"/>
              </a:solidFill>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spTree>
    <p:extLst>
      <p:ext uri="{BB962C8B-B14F-4D97-AF65-F5344CB8AC3E}">
        <p14:creationId xmlns:p14="http://schemas.microsoft.com/office/powerpoint/2010/main" val="23175795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extBox 114">
            <a:extLst>
              <a:ext uri="{FF2B5EF4-FFF2-40B4-BE49-F238E27FC236}">
                <a16:creationId xmlns:a16="http://schemas.microsoft.com/office/drawing/2014/main" id="{CDB44F72-598C-B760-7549-640052974505}"/>
              </a:ext>
            </a:extLst>
          </p:cNvPr>
          <p:cNvSpPr txBox="1"/>
          <p:nvPr/>
        </p:nvSpPr>
        <p:spPr>
          <a:xfrm>
            <a:off x="797423" y="2479980"/>
            <a:ext cx="9505949" cy="1692771"/>
          </a:xfrm>
          <a:prstGeom prst="rect">
            <a:avLst/>
          </a:prstGeom>
          <a:noFill/>
          <a:ln w="25400">
            <a:solidFill>
              <a:schemeClr val="tx1"/>
            </a:solidFill>
          </a:ln>
        </p:spPr>
        <p:txBody>
          <a:bodyPr wrap="square">
            <a:spAutoFit/>
          </a:bodyPr>
          <a:lstStyle/>
          <a:p>
            <a:pPr marL="0" indent="0" algn="just">
              <a:buNone/>
            </a:pPr>
            <a:r>
              <a:rPr lang="el-GR" sz="2600" dirty="0">
                <a:latin typeface="+mj-lt"/>
              </a:rPr>
              <a:t>Τι στροφή</a:t>
            </a:r>
            <a:r>
              <a:rPr lang="en-US" sz="2600" dirty="0">
                <a:latin typeface="+mj-lt"/>
              </a:rPr>
              <a:t> (</a:t>
            </a:r>
            <a:r>
              <a:rPr lang="el-GR" sz="2600" dirty="0">
                <a:latin typeface="+mj-lt"/>
              </a:rPr>
              <a:t>φ</a:t>
            </a:r>
            <a:r>
              <a:rPr lang="en-US" sz="2600" baseline="-25000" dirty="0">
                <a:latin typeface="+mj-lt"/>
              </a:rPr>
              <a:t>train</a:t>
            </a:r>
            <a:r>
              <a:rPr lang="en-US" sz="2600" dirty="0">
                <a:latin typeface="+mj-lt"/>
              </a:rPr>
              <a:t>)</a:t>
            </a:r>
            <a:r>
              <a:rPr lang="el-GR" sz="2600" dirty="0">
                <a:latin typeface="+mj-lt"/>
              </a:rPr>
              <a:t> και τι ύψωση</a:t>
            </a:r>
            <a:r>
              <a:rPr lang="en-US" sz="2600" dirty="0">
                <a:latin typeface="+mj-lt"/>
              </a:rPr>
              <a:t> (</a:t>
            </a:r>
            <a:r>
              <a:rPr lang="el-GR" sz="2600" dirty="0">
                <a:latin typeface="+mj-lt"/>
              </a:rPr>
              <a:t>φ</a:t>
            </a:r>
            <a:r>
              <a:rPr lang="en-US" sz="2600" baseline="-25000" dirty="0">
                <a:latin typeface="+mj-lt"/>
              </a:rPr>
              <a:t>elevation</a:t>
            </a:r>
            <a:r>
              <a:rPr lang="en-US" sz="2600" dirty="0">
                <a:latin typeface="+mj-lt"/>
              </a:rPr>
              <a:t>)</a:t>
            </a:r>
            <a:r>
              <a:rPr lang="el-GR" sz="2600" dirty="0">
                <a:latin typeface="+mj-lt"/>
              </a:rPr>
              <a:t> πρέπει να λάβει η κάνη ώστε το βλήμα που θα εξέλθει από αυτό με ταχύτητα </a:t>
            </a:r>
            <a:r>
              <a:rPr lang="en-US" sz="2600" dirty="0">
                <a:latin typeface="+mj-lt"/>
              </a:rPr>
              <a:t>V</a:t>
            </a:r>
            <a:r>
              <a:rPr lang="en-US" sz="2600" baseline="-25000" dirty="0">
                <a:latin typeface="+mj-lt"/>
              </a:rPr>
              <a:t>o</a:t>
            </a:r>
            <a:r>
              <a:rPr lang="el-GR" sz="2600" dirty="0">
                <a:latin typeface="+mj-lt"/>
              </a:rPr>
              <a:t> να πέσει ΕΠΙ στόχου που (θα) βρίσκεται σε απόσταση </a:t>
            </a:r>
            <a:r>
              <a:rPr lang="en-US" sz="2600" dirty="0" err="1">
                <a:latin typeface="+mj-lt"/>
              </a:rPr>
              <a:t>R</a:t>
            </a:r>
            <a:r>
              <a:rPr lang="en-US" sz="2600" baseline="-25000" dirty="0" err="1">
                <a:latin typeface="+mj-lt"/>
              </a:rPr>
              <a:t>firing</a:t>
            </a:r>
            <a:r>
              <a:rPr lang="en-US" sz="2600" dirty="0">
                <a:latin typeface="+mj-lt"/>
              </a:rPr>
              <a:t> </a:t>
            </a:r>
            <a:r>
              <a:rPr lang="en-US" sz="2600" dirty="0" err="1">
                <a:latin typeface="+mj-lt"/>
              </a:rPr>
              <a:t>XXXXyds</a:t>
            </a:r>
            <a:r>
              <a:rPr lang="el-GR" sz="2600" dirty="0">
                <a:latin typeface="+mj-lt"/>
              </a:rPr>
              <a:t> και διόπτευση </a:t>
            </a:r>
            <a:r>
              <a:rPr lang="el-GR" sz="2600" dirty="0" err="1">
                <a:latin typeface="+mj-lt"/>
              </a:rPr>
              <a:t>Αζλ</a:t>
            </a:r>
            <a:r>
              <a:rPr lang="en-US" sz="2600" dirty="0">
                <a:latin typeface="+mj-lt"/>
              </a:rPr>
              <a:t> </a:t>
            </a:r>
            <a:r>
              <a:rPr lang="en-US" sz="2600" dirty="0" err="1">
                <a:latin typeface="+mj-lt"/>
              </a:rPr>
              <a:t>XXX</a:t>
            </a:r>
            <a:r>
              <a:rPr lang="en-US" sz="2600" baseline="30000" dirty="0" err="1">
                <a:latin typeface="+mj-lt"/>
              </a:rPr>
              <a:t>o</a:t>
            </a:r>
            <a:r>
              <a:rPr lang="en-US" sz="2600" dirty="0">
                <a:latin typeface="+mj-lt"/>
              </a:rPr>
              <a:t>.</a:t>
            </a:r>
            <a:endParaRPr lang="el-GR" sz="2600" dirty="0">
              <a:latin typeface="+mj-lt"/>
            </a:endParaRPr>
          </a:p>
        </p:txBody>
      </p:sp>
      <p:sp>
        <p:nvSpPr>
          <p:cNvPr id="112" name="TextBox 111">
            <a:extLst>
              <a:ext uri="{FF2B5EF4-FFF2-40B4-BE49-F238E27FC236}">
                <a16:creationId xmlns:a16="http://schemas.microsoft.com/office/drawing/2014/main" id="{64C1D26D-E545-092D-0AAC-ABCED660D4A8}"/>
              </a:ext>
            </a:extLst>
          </p:cNvPr>
          <p:cNvSpPr txBox="1"/>
          <p:nvPr/>
        </p:nvSpPr>
        <p:spPr>
          <a:xfrm>
            <a:off x="864201" y="1631629"/>
            <a:ext cx="6343650" cy="461665"/>
          </a:xfrm>
          <a:prstGeom prst="rect">
            <a:avLst/>
          </a:prstGeom>
          <a:noFill/>
        </p:spPr>
        <p:txBody>
          <a:bodyPr wrap="square">
            <a:spAutoFit/>
          </a:bodyPr>
          <a:lstStyle/>
          <a:p>
            <a:pPr marL="514350" indent="-514350">
              <a:buFont typeface="Arial" panose="020B0604020202020204" pitchFamily="34" charset="0"/>
              <a:buChar char="•"/>
            </a:pPr>
            <a:r>
              <a:rPr lang="el-GR" sz="2400" dirty="0">
                <a:solidFill>
                  <a:srgbClr val="0000FF"/>
                </a:solidFill>
                <a:latin typeface="+mj-lt"/>
              </a:rPr>
              <a:t>Ποια είναι τα στοιχεία εξόδου</a:t>
            </a:r>
            <a:r>
              <a:rPr lang="en-US" sz="2400" dirty="0">
                <a:solidFill>
                  <a:srgbClr val="0000FF"/>
                </a:solidFill>
                <a:latin typeface="+mj-lt"/>
              </a:rPr>
              <a:t>;</a:t>
            </a:r>
          </a:p>
        </p:txBody>
      </p:sp>
      <p:grpSp>
        <p:nvGrpSpPr>
          <p:cNvPr id="36" name="Group 35">
            <a:extLst>
              <a:ext uri="{FF2B5EF4-FFF2-40B4-BE49-F238E27FC236}">
                <a16:creationId xmlns:a16="http://schemas.microsoft.com/office/drawing/2014/main" id="{4A978758-39E6-CE59-B3EB-5AE2A51B8023}"/>
              </a:ext>
            </a:extLst>
          </p:cNvPr>
          <p:cNvGrpSpPr/>
          <p:nvPr/>
        </p:nvGrpSpPr>
        <p:grpSpPr>
          <a:xfrm>
            <a:off x="-104944" y="3813011"/>
            <a:ext cx="10452100" cy="2823607"/>
            <a:chOff x="-1308100" y="4438649"/>
            <a:chExt cx="10452100" cy="2823607"/>
          </a:xfrm>
        </p:grpSpPr>
        <p:grpSp>
          <p:nvGrpSpPr>
            <p:cNvPr id="37" name="Group 36">
              <a:extLst>
                <a:ext uri="{FF2B5EF4-FFF2-40B4-BE49-F238E27FC236}">
                  <a16:creationId xmlns:a16="http://schemas.microsoft.com/office/drawing/2014/main" id="{CE97B12D-9CA2-06F7-AB49-8C798DE7C0D4}"/>
                </a:ext>
              </a:extLst>
            </p:cNvPr>
            <p:cNvGrpSpPr/>
            <p:nvPr/>
          </p:nvGrpSpPr>
          <p:grpSpPr>
            <a:xfrm>
              <a:off x="-1308100" y="4438649"/>
              <a:ext cx="8077200" cy="2823607"/>
              <a:chOff x="-1308100" y="4438649"/>
              <a:chExt cx="8077200" cy="2823607"/>
            </a:xfrm>
          </p:grpSpPr>
          <p:grpSp>
            <p:nvGrpSpPr>
              <p:cNvPr id="51" name="Group 50">
                <a:extLst>
                  <a:ext uri="{FF2B5EF4-FFF2-40B4-BE49-F238E27FC236}">
                    <a16:creationId xmlns:a16="http://schemas.microsoft.com/office/drawing/2014/main" id="{E1DC980B-EDFD-EF8A-CDCE-9DC0680BBA76}"/>
                  </a:ext>
                </a:extLst>
              </p:cNvPr>
              <p:cNvGrpSpPr/>
              <p:nvPr/>
            </p:nvGrpSpPr>
            <p:grpSpPr>
              <a:xfrm>
                <a:off x="-1308100" y="4438649"/>
                <a:ext cx="8077200" cy="2823607"/>
                <a:chOff x="-1308100" y="4438649"/>
                <a:chExt cx="8077200" cy="2823607"/>
              </a:xfrm>
            </p:grpSpPr>
            <p:sp>
              <p:nvSpPr>
                <p:cNvPr id="55" name="Block Arc 54">
                  <a:extLst>
                    <a:ext uri="{FF2B5EF4-FFF2-40B4-BE49-F238E27FC236}">
                      <a16:creationId xmlns:a16="http://schemas.microsoft.com/office/drawing/2014/main" id="{C4189C52-85EE-9B87-0052-25620275943A}"/>
                    </a:ext>
                  </a:extLst>
                </p:cNvPr>
                <p:cNvSpPr>
                  <a:spLocks noChangeAspect="1"/>
                </p:cNvSpPr>
                <p:nvPr/>
              </p:nvSpPr>
              <p:spPr>
                <a:xfrm>
                  <a:off x="190763" y="5640526"/>
                  <a:ext cx="2115345" cy="1074617"/>
                </a:xfrm>
                <a:prstGeom prst="blockArc">
                  <a:avLst>
                    <a:gd name="adj1" fmla="val 18218730"/>
                    <a:gd name="adj2" fmla="val 20952674"/>
                    <a:gd name="adj3" fmla="val 47532"/>
                  </a:avLst>
                </a:prstGeom>
                <a:solidFill>
                  <a:schemeClr val="tx2">
                    <a:lumMod val="60000"/>
                    <a:lumOff val="40000"/>
                    <a:alpha val="6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56" name="Group 55">
                  <a:extLst>
                    <a:ext uri="{FF2B5EF4-FFF2-40B4-BE49-F238E27FC236}">
                      <a16:creationId xmlns:a16="http://schemas.microsoft.com/office/drawing/2014/main" id="{4C050A0E-9FBF-4257-5920-A9C6E1E32189}"/>
                    </a:ext>
                  </a:extLst>
                </p:cNvPr>
                <p:cNvGrpSpPr/>
                <p:nvPr/>
              </p:nvGrpSpPr>
              <p:grpSpPr>
                <a:xfrm>
                  <a:off x="-1308100" y="4438649"/>
                  <a:ext cx="8077200" cy="2823607"/>
                  <a:chOff x="-1257300" y="2901729"/>
                  <a:chExt cx="8077200" cy="2823607"/>
                </a:xfrm>
              </p:grpSpPr>
              <p:cxnSp>
                <p:nvCxnSpPr>
                  <p:cNvPr id="58" name="Straight Connector 57">
                    <a:extLst>
                      <a:ext uri="{FF2B5EF4-FFF2-40B4-BE49-F238E27FC236}">
                        <a16:creationId xmlns:a16="http://schemas.microsoft.com/office/drawing/2014/main" id="{C1CF259F-F28C-E345-9BB1-7015913D251D}"/>
                      </a:ext>
                    </a:extLst>
                  </p:cNvPr>
                  <p:cNvCxnSpPr/>
                  <p:nvPr/>
                </p:nvCxnSpPr>
                <p:spPr>
                  <a:xfrm flipV="1">
                    <a:off x="1289050" y="3225699"/>
                    <a:ext cx="0" cy="1409801"/>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59" name="Group 58">
                    <a:extLst>
                      <a:ext uri="{FF2B5EF4-FFF2-40B4-BE49-F238E27FC236}">
                        <a16:creationId xmlns:a16="http://schemas.microsoft.com/office/drawing/2014/main" id="{F24B2EF5-C0DA-CFA0-81D9-FCECEEA909E8}"/>
                      </a:ext>
                    </a:extLst>
                  </p:cNvPr>
                  <p:cNvGrpSpPr/>
                  <p:nvPr/>
                </p:nvGrpSpPr>
                <p:grpSpPr>
                  <a:xfrm>
                    <a:off x="-1257300" y="2901729"/>
                    <a:ext cx="8077200" cy="2823607"/>
                    <a:chOff x="3210323" y="2730380"/>
                    <a:chExt cx="8077200" cy="2823607"/>
                  </a:xfrm>
                </p:grpSpPr>
                <p:grpSp>
                  <p:nvGrpSpPr>
                    <p:cNvPr id="60" name="Group 59">
                      <a:extLst>
                        <a:ext uri="{FF2B5EF4-FFF2-40B4-BE49-F238E27FC236}">
                          <a16:creationId xmlns:a16="http://schemas.microsoft.com/office/drawing/2014/main" id="{58A12AD8-78AD-DDA0-8337-0FD8ED5635C4}"/>
                        </a:ext>
                      </a:extLst>
                    </p:cNvPr>
                    <p:cNvGrpSpPr/>
                    <p:nvPr/>
                  </p:nvGrpSpPr>
                  <p:grpSpPr>
                    <a:xfrm>
                      <a:off x="3210323" y="2730380"/>
                      <a:ext cx="8077200" cy="2823607"/>
                      <a:chOff x="2181623" y="1937946"/>
                      <a:chExt cx="8077200" cy="2823607"/>
                    </a:xfrm>
                  </p:grpSpPr>
                  <p:cxnSp>
                    <p:nvCxnSpPr>
                      <p:cNvPr id="65" name="Straight Connector 64">
                        <a:extLst>
                          <a:ext uri="{FF2B5EF4-FFF2-40B4-BE49-F238E27FC236}">
                            <a16:creationId xmlns:a16="http://schemas.microsoft.com/office/drawing/2014/main" id="{11F31D11-9006-A0CC-330B-EEF9F2444497}"/>
                          </a:ext>
                        </a:extLst>
                      </p:cNvPr>
                      <p:cNvCxnSpPr/>
                      <p:nvPr/>
                    </p:nvCxnSpPr>
                    <p:spPr>
                      <a:xfrm flipV="1">
                        <a:off x="4010750" y="1937946"/>
                        <a:ext cx="1866573" cy="2823607"/>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B5E66F35-1422-3DE9-892B-D701772FA832}"/>
                          </a:ext>
                        </a:extLst>
                      </p:cNvPr>
                      <p:cNvCxnSpPr/>
                      <p:nvPr/>
                    </p:nvCxnSpPr>
                    <p:spPr>
                      <a:xfrm>
                        <a:off x="2181623" y="3684913"/>
                        <a:ext cx="8077200" cy="0"/>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67" name="Oval 66">
                        <a:extLst>
                          <a:ext uri="{FF2B5EF4-FFF2-40B4-BE49-F238E27FC236}">
                            <a16:creationId xmlns:a16="http://schemas.microsoft.com/office/drawing/2014/main" id="{F58091D5-B1D3-1E4D-AFE0-B5A72DB39DD0}"/>
                          </a:ext>
                        </a:extLst>
                      </p:cNvPr>
                      <p:cNvSpPr>
                        <a:spLocks noChangeAspect="1"/>
                      </p:cNvSpPr>
                      <p:nvPr/>
                    </p:nvSpPr>
                    <p:spPr>
                      <a:xfrm>
                        <a:off x="2571496" y="2588852"/>
                        <a:ext cx="4319998" cy="216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68" name="Oval 67">
                        <a:extLst>
                          <a:ext uri="{FF2B5EF4-FFF2-40B4-BE49-F238E27FC236}">
                            <a16:creationId xmlns:a16="http://schemas.microsoft.com/office/drawing/2014/main" id="{BD4B40C2-5E8F-41E6-AF6E-AA8930D646C8}"/>
                          </a:ext>
                        </a:extLst>
                      </p:cNvPr>
                      <p:cNvSpPr>
                        <a:spLocks noChangeAspect="1"/>
                      </p:cNvSpPr>
                      <p:nvPr/>
                    </p:nvSpPr>
                    <p:spPr>
                      <a:xfrm>
                        <a:off x="3647677" y="3134542"/>
                        <a:ext cx="2153446" cy="1076723"/>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grpSp>
                <p:sp>
                  <p:nvSpPr>
                    <p:cNvPr id="61" name="Oval 60">
                      <a:extLst>
                        <a:ext uri="{FF2B5EF4-FFF2-40B4-BE49-F238E27FC236}">
                          <a16:creationId xmlns:a16="http://schemas.microsoft.com/office/drawing/2014/main" id="{A5382AB2-4BDB-0C81-10A1-61066DA9E0FD}"/>
                        </a:ext>
                      </a:extLst>
                    </p:cNvPr>
                    <p:cNvSpPr>
                      <a:spLocks noChangeAspect="1"/>
                    </p:cNvSpPr>
                    <p:nvPr/>
                  </p:nvSpPr>
                  <p:spPr>
                    <a:xfrm>
                      <a:off x="4310003" y="3762930"/>
                      <a:ext cx="2873434" cy="1436717"/>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62" name="Oval 61">
                      <a:extLst>
                        <a:ext uri="{FF2B5EF4-FFF2-40B4-BE49-F238E27FC236}">
                          <a16:creationId xmlns:a16="http://schemas.microsoft.com/office/drawing/2014/main" id="{93B187BF-5EE7-6A97-4C69-B26991FE9817}"/>
                        </a:ext>
                      </a:extLst>
                    </p:cNvPr>
                    <p:cNvSpPr>
                      <a:spLocks noChangeAspect="1"/>
                    </p:cNvSpPr>
                    <p:nvPr/>
                  </p:nvSpPr>
                  <p:spPr>
                    <a:xfrm>
                      <a:off x="5033100" y="4115958"/>
                      <a:ext cx="1440000" cy="72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63" name="Oval 62">
                      <a:extLst>
                        <a:ext uri="{FF2B5EF4-FFF2-40B4-BE49-F238E27FC236}">
                          <a16:creationId xmlns:a16="http://schemas.microsoft.com/office/drawing/2014/main" id="{C73FB598-01B9-C82B-5257-720B08649CF2}"/>
                        </a:ext>
                      </a:extLst>
                    </p:cNvPr>
                    <p:cNvSpPr>
                      <a:spLocks noChangeAspect="1"/>
                    </p:cNvSpPr>
                    <p:nvPr/>
                  </p:nvSpPr>
                  <p:spPr>
                    <a:xfrm>
                      <a:off x="5388700" y="4293758"/>
                      <a:ext cx="720000" cy="36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64" name="Oval 63">
                      <a:extLst>
                        <a:ext uri="{FF2B5EF4-FFF2-40B4-BE49-F238E27FC236}">
                          <a16:creationId xmlns:a16="http://schemas.microsoft.com/office/drawing/2014/main" id="{7F894793-9051-6BAF-03BC-F7457E9A10AC}"/>
                        </a:ext>
                      </a:extLst>
                    </p:cNvPr>
                    <p:cNvSpPr>
                      <a:spLocks noChangeAspect="1"/>
                    </p:cNvSpPr>
                    <p:nvPr/>
                  </p:nvSpPr>
                  <p:spPr>
                    <a:xfrm>
                      <a:off x="3969086" y="3559343"/>
                      <a:ext cx="3593428" cy="1796714"/>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grpSp>
            </p:grpSp>
            <p:pic>
              <p:nvPicPr>
                <p:cNvPr id="57" name="Picture 56" descr="H3.jpgAA139073-876B-4F71-B9D6-38849B7BC110Default.jpg">
                  <a:extLst>
                    <a:ext uri="{FF2B5EF4-FFF2-40B4-BE49-F238E27FC236}">
                      <a16:creationId xmlns:a16="http://schemas.microsoft.com/office/drawing/2014/main" id="{FDBEFAE6-394C-F7C9-52DD-B6839514BA6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3125" l="0" r="100000"/>
                          </a14:imgEffect>
                        </a14:imgLayer>
                      </a14:imgProps>
                    </a:ext>
                    <a:ext uri="{28A0092B-C50C-407E-A947-70E740481C1C}">
                      <a14:useLocalDpi xmlns:a14="http://schemas.microsoft.com/office/drawing/2010/main" val="0"/>
                    </a:ext>
                  </a:extLst>
                </a:blip>
                <a:stretch>
                  <a:fillRect/>
                </a:stretch>
              </p:blipFill>
              <p:spPr>
                <a:xfrm flipH="1">
                  <a:off x="498475" y="5616818"/>
                  <a:ext cx="1181100" cy="855089"/>
                </a:xfrm>
                <a:prstGeom prst="rect">
                  <a:avLst/>
                </a:prstGeom>
              </p:spPr>
            </p:pic>
          </p:grpSp>
          <p:grpSp>
            <p:nvGrpSpPr>
              <p:cNvPr id="52" name="Group 51">
                <a:extLst>
                  <a:ext uri="{FF2B5EF4-FFF2-40B4-BE49-F238E27FC236}">
                    <a16:creationId xmlns:a16="http://schemas.microsoft.com/office/drawing/2014/main" id="{9C2C6A7C-7F58-5668-5382-33D188F2E37D}"/>
                  </a:ext>
                </a:extLst>
              </p:cNvPr>
              <p:cNvGrpSpPr/>
              <p:nvPr/>
            </p:nvGrpSpPr>
            <p:grpSpPr>
              <a:xfrm>
                <a:off x="1690698" y="5283704"/>
                <a:ext cx="971142" cy="1435656"/>
                <a:chOff x="1690698" y="5283704"/>
                <a:chExt cx="971142" cy="1435656"/>
              </a:xfrm>
            </p:grpSpPr>
            <p:sp>
              <p:nvSpPr>
                <p:cNvPr id="53" name="TextBox 52">
                  <a:extLst>
                    <a:ext uri="{FF2B5EF4-FFF2-40B4-BE49-F238E27FC236}">
                      <a16:creationId xmlns:a16="http://schemas.microsoft.com/office/drawing/2014/main" id="{8A610F7D-095A-8AA3-DC10-84F67ADFB840}"/>
                    </a:ext>
                  </a:extLst>
                </p:cNvPr>
                <p:cNvSpPr txBox="1"/>
                <p:nvPr/>
              </p:nvSpPr>
              <p:spPr>
                <a:xfrm>
                  <a:off x="1690698" y="5283704"/>
                  <a:ext cx="685032" cy="338554"/>
                </a:xfrm>
                <a:prstGeom prst="rect">
                  <a:avLst/>
                </a:prstGeom>
                <a:noFill/>
              </p:spPr>
              <p:txBody>
                <a:bodyPr wrap="square" rtlCol="0">
                  <a:spAutoFit/>
                </a:bodyPr>
                <a:lstStyle/>
                <a:p>
                  <a:r>
                    <a:rPr lang="el-GR" sz="1600" dirty="0">
                      <a:solidFill>
                        <a:srgbClr val="0000FF"/>
                      </a:solidFill>
                    </a:rPr>
                    <a:t>φ</a:t>
                  </a:r>
                  <a:r>
                    <a:rPr lang="en-US" sz="1600" baseline="-25000" dirty="0">
                      <a:solidFill>
                        <a:srgbClr val="0000FF"/>
                      </a:solidFill>
                    </a:rPr>
                    <a:t>train</a:t>
                  </a:r>
                </a:p>
              </p:txBody>
            </p:sp>
            <p:sp>
              <p:nvSpPr>
                <p:cNvPr id="54" name="TextBox 53">
                  <a:extLst>
                    <a:ext uri="{FF2B5EF4-FFF2-40B4-BE49-F238E27FC236}">
                      <a16:creationId xmlns:a16="http://schemas.microsoft.com/office/drawing/2014/main" id="{FD5798D4-A132-939D-6450-27CE7615B5ED}"/>
                    </a:ext>
                  </a:extLst>
                </p:cNvPr>
                <p:cNvSpPr txBox="1"/>
                <p:nvPr/>
              </p:nvSpPr>
              <p:spPr>
                <a:xfrm>
                  <a:off x="2045301" y="6380806"/>
                  <a:ext cx="616539" cy="338554"/>
                </a:xfrm>
                <a:prstGeom prst="rect">
                  <a:avLst/>
                </a:prstGeom>
                <a:noFill/>
              </p:spPr>
              <p:txBody>
                <a:bodyPr wrap="square" rtlCol="0">
                  <a:spAutoFit/>
                </a:bodyPr>
                <a:lstStyle/>
                <a:p>
                  <a:r>
                    <a:rPr lang="en-US" sz="1600" dirty="0" err="1">
                      <a:solidFill>
                        <a:srgbClr val="FF0000"/>
                      </a:solidFill>
                    </a:rPr>
                    <a:t>Brn</a:t>
                  </a:r>
                  <a:r>
                    <a:rPr lang="en-US" sz="1600" baseline="-25000" dirty="0" err="1">
                      <a:solidFill>
                        <a:srgbClr val="FF0000"/>
                      </a:solidFill>
                    </a:rPr>
                    <a:t>rel</a:t>
                  </a:r>
                  <a:endParaRPr lang="en-US" sz="1600" baseline="-25000" dirty="0">
                    <a:solidFill>
                      <a:srgbClr val="FF0000"/>
                    </a:solidFill>
                  </a:endParaRPr>
                </a:p>
              </p:txBody>
            </p:sp>
          </p:grpSp>
        </p:grpSp>
        <p:grpSp>
          <p:nvGrpSpPr>
            <p:cNvPr id="38" name="Group 37">
              <a:extLst>
                <a:ext uri="{FF2B5EF4-FFF2-40B4-BE49-F238E27FC236}">
                  <a16:creationId xmlns:a16="http://schemas.microsoft.com/office/drawing/2014/main" id="{41E5414D-702D-AA75-B53D-4ACDD2F4C4A0}"/>
                </a:ext>
              </a:extLst>
            </p:cNvPr>
            <p:cNvGrpSpPr/>
            <p:nvPr/>
          </p:nvGrpSpPr>
          <p:grpSpPr>
            <a:xfrm>
              <a:off x="119456" y="4953915"/>
              <a:ext cx="9024544" cy="1764274"/>
              <a:chOff x="119456" y="4953915"/>
              <a:chExt cx="9024544" cy="1764274"/>
            </a:xfrm>
          </p:grpSpPr>
          <p:sp>
            <p:nvSpPr>
              <p:cNvPr id="39" name="Block Arc 38">
                <a:extLst>
                  <a:ext uri="{FF2B5EF4-FFF2-40B4-BE49-F238E27FC236}">
                    <a16:creationId xmlns:a16="http://schemas.microsoft.com/office/drawing/2014/main" id="{F0DB5F82-02D8-BDAD-6EDC-C510DEBC29F7}"/>
                  </a:ext>
                </a:extLst>
              </p:cNvPr>
              <p:cNvSpPr/>
              <p:nvPr/>
            </p:nvSpPr>
            <p:spPr>
              <a:xfrm>
                <a:off x="119456" y="5645701"/>
                <a:ext cx="2191944" cy="1072488"/>
              </a:xfrm>
              <a:prstGeom prst="blockArc">
                <a:avLst>
                  <a:gd name="adj1" fmla="val 21104928"/>
                  <a:gd name="adj2" fmla="val 1383920"/>
                  <a:gd name="adj3" fmla="val 48034"/>
                </a:avLst>
              </a:prstGeom>
              <a:solidFill>
                <a:srgbClr val="FF00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40" name="Picture 39" descr="H3.jpgAA139073-876B-4F71-B9D6-38849B7BC110Default.jpg">
                <a:extLst>
                  <a:ext uri="{FF2B5EF4-FFF2-40B4-BE49-F238E27FC236}">
                    <a16:creationId xmlns:a16="http://schemas.microsoft.com/office/drawing/2014/main" id="{B71CF4D3-AE4D-EBB4-3A63-264265F5CE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3125" l="0" r="100000"/>
                        </a14:imgEffect>
                      </a14:imgLayer>
                    </a14:imgProps>
                  </a:ext>
                  <a:ext uri="{28A0092B-C50C-407E-A947-70E740481C1C}">
                    <a14:useLocalDpi xmlns:a14="http://schemas.microsoft.com/office/drawing/2010/main" val="0"/>
                  </a:ext>
                </a:extLst>
              </a:blip>
              <a:stretch>
                <a:fillRect/>
              </a:stretch>
            </p:blipFill>
            <p:spPr>
              <a:xfrm flipH="1">
                <a:off x="498475" y="5616818"/>
                <a:ext cx="1181100" cy="855089"/>
              </a:xfrm>
              <a:prstGeom prst="rect">
                <a:avLst/>
              </a:prstGeom>
            </p:spPr>
          </p:pic>
          <p:cxnSp>
            <p:nvCxnSpPr>
              <p:cNvPr id="41" name="Straight Arrow Connector 40">
                <a:extLst>
                  <a:ext uri="{FF2B5EF4-FFF2-40B4-BE49-F238E27FC236}">
                    <a16:creationId xmlns:a16="http://schemas.microsoft.com/office/drawing/2014/main" id="{AFB33C43-8B03-7DC6-770E-21B8BB0BD07C}"/>
                  </a:ext>
                </a:extLst>
              </p:cNvPr>
              <p:cNvCxnSpPr/>
              <p:nvPr/>
            </p:nvCxnSpPr>
            <p:spPr>
              <a:xfrm flipH="1" flipV="1">
                <a:off x="7270750" y="5588000"/>
                <a:ext cx="1615954" cy="736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2" name="Picture 41" descr="R2.jpg9084E95A-7147-4E4D-8F15-6BFF0ACC2BF5Default.jpg">
                <a:extLst>
                  <a:ext uri="{FF2B5EF4-FFF2-40B4-BE49-F238E27FC236}">
                    <a16:creationId xmlns:a16="http://schemas.microsoft.com/office/drawing/2014/main" id="{25525D17-1AAC-43F6-05F0-946C36A039D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1250" l="4467" r="100000">
                            <a14:foregroundMark x1="4467" y1="56750" x2="4467" y2="56750"/>
                            <a14:backgroundMark x1="68824" y1="85375" x2="68824" y2="85375"/>
                            <a14:backgroundMark x1="63537" y1="81375" x2="63537" y2="81375"/>
                            <a14:backgroundMark x1="64266" y1="81875" x2="64266" y2="81875"/>
                            <a14:backgroundMark x1="27256" y1="29875" x2="27256" y2="29875"/>
                            <a14:backgroundMark x1="26709" y1="31000" x2="26709" y2="31000"/>
                            <a14:backgroundMark x1="24886" y1="29375" x2="24886" y2="29375"/>
                            <a14:backgroundMark x1="33637" y1="29375" x2="33637" y2="29375"/>
                          </a14:backgroundRemoval>
                        </a14:imgEffect>
                      </a14:imgLayer>
                    </a14:imgProps>
                  </a:ext>
                  <a:ext uri="{28A0092B-C50C-407E-A947-70E740481C1C}">
                    <a14:useLocalDpi xmlns:a14="http://schemas.microsoft.com/office/drawing/2010/main" val="0"/>
                  </a:ext>
                </a:extLst>
              </a:blip>
              <a:srcRect l="11111" t="15344" r="1875" b="7999"/>
              <a:stretch/>
            </p:blipFill>
            <p:spPr>
              <a:xfrm>
                <a:off x="8042322" y="5767509"/>
                <a:ext cx="1101678" cy="707782"/>
              </a:xfrm>
              <a:prstGeom prst="rect">
                <a:avLst/>
              </a:prstGeom>
            </p:spPr>
          </p:pic>
          <p:pic>
            <p:nvPicPr>
              <p:cNvPr id="43" name="Picture 42" descr="R2.jpg9084E95A-7147-4E4D-8F15-6BFF0ACC2BF5Default.jpg">
                <a:extLst>
                  <a:ext uri="{FF2B5EF4-FFF2-40B4-BE49-F238E27FC236}">
                    <a16:creationId xmlns:a16="http://schemas.microsoft.com/office/drawing/2014/main" id="{C9D1A3AA-2073-D6B1-4C5D-72DD9CAA776C}"/>
                  </a:ext>
                </a:extLst>
              </p:cNvPr>
              <p:cNvPicPr>
                <a:picLocks noChangeAspect="1"/>
              </p:cNvPicPr>
              <p:nvPr/>
            </p:nvPicPr>
            <p:blipFill rotWithShape="1">
              <a:blip r:embed="rId4">
                <a:alphaModFix amt="27000"/>
                <a:extLst>
                  <a:ext uri="{BEBA8EAE-BF5A-486C-A8C5-ECC9F3942E4B}">
                    <a14:imgProps xmlns:a14="http://schemas.microsoft.com/office/drawing/2010/main">
                      <a14:imgLayer r:embed="rId5">
                        <a14:imgEffect>
                          <a14:backgroundRemoval t="10000" b="91250" l="4467" r="100000">
                            <a14:foregroundMark x1="4467" y1="56750" x2="4467" y2="56750"/>
                            <a14:backgroundMark x1="68824" y1="85375" x2="68824" y2="85375"/>
                            <a14:backgroundMark x1="63537" y1="81375" x2="63537" y2="81375"/>
                            <a14:backgroundMark x1="64266" y1="81875" x2="64266" y2="81875"/>
                            <a14:backgroundMark x1="27256" y1="29875" x2="27256" y2="29875"/>
                            <a14:backgroundMark x1="26709" y1="31000" x2="26709" y2="31000"/>
                            <a14:backgroundMark x1="24886" y1="29375" x2="24886" y2="29375"/>
                            <a14:backgroundMark x1="33637" y1="29375" x2="33637" y2="29375"/>
                          </a14:backgroundRemoval>
                        </a14:imgEffect>
                      </a14:imgLayer>
                    </a14:imgProps>
                  </a:ext>
                  <a:ext uri="{28A0092B-C50C-407E-A947-70E740481C1C}">
                    <a14:useLocalDpi xmlns:a14="http://schemas.microsoft.com/office/drawing/2010/main" val="0"/>
                  </a:ext>
                </a:extLst>
              </a:blip>
              <a:srcRect l="11111" t="15344" r="1875" b="7999"/>
              <a:stretch/>
            </p:blipFill>
            <p:spPr>
              <a:xfrm>
                <a:off x="6302728" y="4956418"/>
                <a:ext cx="1101678" cy="707782"/>
              </a:xfrm>
              <a:prstGeom prst="rect">
                <a:avLst/>
              </a:prstGeom>
            </p:spPr>
          </p:pic>
          <p:cxnSp>
            <p:nvCxnSpPr>
              <p:cNvPr id="44" name="Straight Connector 43">
                <a:extLst>
                  <a:ext uri="{FF2B5EF4-FFF2-40B4-BE49-F238E27FC236}">
                    <a16:creationId xmlns:a16="http://schemas.microsoft.com/office/drawing/2014/main" id="{8E44329B-1F3B-0453-3B4C-B425055D7811}"/>
                  </a:ext>
                </a:extLst>
              </p:cNvPr>
              <p:cNvCxnSpPr/>
              <p:nvPr/>
            </p:nvCxnSpPr>
            <p:spPr>
              <a:xfrm>
                <a:off x="1295400" y="6153150"/>
                <a:ext cx="6838950" cy="19766"/>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6200CF2C-723F-8A9B-9824-625F603C884D}"/>
                  </a:ext>
                </a:extLst>
              </p:cNvPr>
              <p:cNvCxnSpPr/>
              <p:nvPr/>
            </p:nvCxnSpPr>
            <p:spPr>
              <a:xfrm flipV="1">
                <a:off x="1308100" y="5348003"/>
                <a:ext cx="5200651" cy="810346"/>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46" name="Freeform 45">
                <a:extLst>
                  <a:ext uri="{FF2B5EF4-FFF2-40B4-BE49-F238E27FC236}">
                    <a16:creationId xmlns:a16="http://schemas.microsoft.com/office/drawing/2014/main" id="{FC9806E0-E8FC-A257-A497-495B4A0D216F}"/>
                  </a:ext>
                </a:extLst>
              </p:cNvPr>
              <p:cNvSpPr/>
              <p:nvPr/>
            </p:nvSpPr>
            <p:spPr>
              <a:xfrm>
                <a:off x="1295400" y="4953915"/>
                <a:ext cx="5213351" cy="1142085"/>
              </a:xfrm>
              <a:custGeom>
                <a:avLst/>
                <a:gdLst>
                  <a:gd name="connsiteX0" fmla="*/ 0 w 5962650"/>
                  <a:gd name="connsiteY0" fmla="*/ 773397 h 773397"/>
                  <a:gd name="connsiteX1" fmla="*/ 3841750 w 5962650"/>
                  <a:gd name="connsiteY1" fmla="*/ 24097 h 773397"/>
                  <a:gd name="connsiteX2" fmla="*/ 5962650 w 5962650"/>
                  <a:gd name="connsiteY2" fmla="*/ 170147 h 773397"/>
                </a:gdLst>
                <a:ahLst/>
                <a:cxnLst>
                  <a:cxn ang="0">
                    <a:pos x="connsiteX0" y="connsiteY0"/>
                  </a:cxn>
                  <a:cxn ang="0">
                    <a:pos x="connsiteX1" y="connsiteY1"/>
                  </a:cxn>
                  <a:cxn ang="0">
                    <a:pos x="connsiteX2" y="connsiteY2"/>
                  </a:cxn>
                </a:cxnLst>
                <a:rect l="l" t="t" r="r" b="b"/>
                <a:pathLst>
                  <a:path w="5962650" h="773397">
                    <a:moveTo>
                      <a:pt x="0" y="773397"/>
                    </a:moveTo>
                    <a:cubicBezTo>
                      <a:pt x="1423987" y="449018"/>
                      <a:pt x="2847975" y="124639"/>
                      <a:pt x="3841750" y="24097"/>
                    </a:cubicBezTo>
                    <a:cubicBezTo>
                      <a:pt x="4835525" y="-76445"/>
                      <a:pt x="5962650" y="170147"/>
                      <a:pt x="5962650" y="170147"/>
                    </a:cubicBezTo>
                  </a:path>
                </a:pathLst>
              </a:custGeom>
              <a:ln>
                <a:solidFill>
                  <a:srgbClr val="FF0000"/>
                </a:solidFill>
                <a:prstDash val="dash"/>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Block Arc 46">
                <a:extLst>
                  <a:ext uri="{FF2B5EF4-FFF2-40B4-BE49-F238E27FC236}">
                    <a16:creationId xmlns:a16="http://schemas.microsoft.com/office/drawing/2014/main" id="{8B19127A-84DC-7155-2213-6A97BEED69EC}"/>
                  </a:ext>
                </a:extLst>
              </p:cNvPr>
              <p:cNvSpPr>
                <a:spLocks noChangeAspect="1"/>
              </p:cNvSpPr>
              <p:nvPr/>
            </p:nvSpPr>
            <p:spPr>
              <a:xfrm rot="7701680">
                <a:off x="1711935" y="5217616"/>
                <a:ext cx="1249728" cy="1239484"/>
              </a:xfrm>
              <a:prstGeom prst="blockArc">
                <a:avLst>
                  <a:gd name="adj1" fmla="val 11697412"/>
                  <a:gd name="adj2" fmla="val 14227706"/>
                  <a:gd name="adj3" fmla="val 719"/>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8" name="TextBox 47">
                <a:extLst>
                  <a:ext uri="{FF2B5EF4-FFF2-40B4-BE49-F238E27FC236}">
                    <a16:creationId xmlns:a16="http://schemas.microsoft.com/office/drawing/2014/main" id="{6DEC64A5-059A-E44E-53BF-FED563E4E844}"/>
                  </a:ext>
                </a:extLst>
              </p:cNvPr>
              <p:cNvSpPr txBox="1"/>
              <p:nvPr/>
            </p:nvSpPr>
            <p:spPr>
              <a:xfrm>
                <a:off x="2866595" y="5444123"/>
                <a:ext cx="919143" cy="338554"/>
              </a:xfrm>
              <a:prstGeom prst="rect">
                <a:avLst/>
              </a:prstGeom>
              <a:noFill/>
            </p:spPr>
            <p:txBody>
              <a:bodyPr wrap="square" rtlCol="0">
                <a:spAutoFit/>
              </a:bodyPr>
              <a:lstStyle/>
              <a:p>
                <a:r>
                  <a:rPr lang="el-GR" sz="1600" dirty="0">
                    <a:solidFill>
                      <a:srgbClr val="0000FF"/>
                    </a:solidFill>
                  </a:rPr>
                  <a:t>φ</a:t>
                </a:r>
                <a:r>
                  <a:rPr lang="en-US" sz="1600" baseline="-25000" dirty="0">
                    <a:solidFill>
                      <a:srgbClr val="0000FF"/>
                    </a:solidFill>
                  </a:rPr>
                  <a:t>elevation</a:t>
                </a:r>
              </a:p>
            </p:txBody>
          </p:sp>
          <p:pic>
            <p:nvPicPr>
              <p:cNvPr id="49" name="Picture 48" descr="explosion2.pngd5ebeac7-47d4-4c03-be6c-8f5442db9211Original.jpg">
                <a:extLst>
                  <a:ext uri="{FF2B5EF4-FFF2-40B4-BE49-F238E27FC236}">
                    <a16:creationId xmlns:a16="http://schemas.microsoft.com/office/drawing/2014/main" id="{E4EDE03C-720C-14B0-5B95-461F1C7F641B}"/>
                  </a:ext>
                </a:extLst>
              </p:cNvPr>
              <p:cNvPicPr>
                <a:picLocks noChangeAspect="1"/>
              </p:cNvPicPr>
              <p:nvPr/>
            </p:nvPicPr>
            <p:blipFill rotWithShape="1">
              <a:blip r:embed="rId6">
                <a:alphaModFix amt="57000"/>
                <a:extLst>
                  <a:ext uri="{BEBA8EAE-BF5A-486C-A8C5-ECC9F3942E4B}">
                    <a14:imgProps xmlns:a14="http://schemas.microsoft.com/office/drawing/2010/main">
                      <a14:imgLayer r:embed="rId7">
                        <a14:imgEffect>
                          <a14:backgroundRemoval t="23000" b="94125" l="26336" r="70288"/>
                        </a14:imgEffect>
                      </a14:imgLayer>
                    </a14:imgProps>
                  </a:ext>
                  <a:ext uri="{28A0092B-C50C-407E-A947-70E740481C1C}">
                    <a14:useLocalDpi xmlns:a14="http://schemas.microsoft.com/office/drawing/2010/main" val="0"/>
                  </a:ext>
                </a:extLst>
              </a:blip>
              <a:srcRect l="27778" t="23832" r="33333" b="8031"/>
              <a:stretch/>
            </p:blipFill>
            <p:spPr>
              <a:xfrm>
                <a:off x="6417533" y="4953915"/>
                <a:ext cx="416984" cy="411027"/>
              </a:xfrm>
              <a:prstGeom prst="rect">
                <a:avLst/>
              </a:prstGeom>
            </p:spPr>
          </p:pic>
          <p:sp>
            <p:nvSpPr>
              <p:cNvPr id="50" name="TextBox 49">
                <a:extLst>
                  <a:ext uri="{FF2B5EF4-FFF2-40B4-BE49-F238E27FC236}">
                    <a16:creationId xmlns:a16="http://schemas.microsoft.com/office/drawing/2014/main" id="{B16E9ACB-02EF-C991-1D5A-D6611D61F5B8}"/>
                  </a:ext>
                </a:extLst>
              </p:cNvPr>
              <p:cNvSpPr txBox="1"/>
              <p:nvPr/>
            </p:nvSpPr>
            <p:spPr>
              <a:xfrm>
                <a:off x="6999617" y="5985760"/>
                <a:ext cx="554965" cy="338554"/>
              </a:xfrm>
              <a:prstGeom prst="rect">
                <a:avLst/>
              </a:prstGeom>
              <a:solidFill>
                <a:srgbClr val="FFFFFF"/>
              </a:solidFill>
            </p:spPr>
            <p:txBody>
              <a:bodyPr wrap="square" rtlCol="0">
                <a:spAutoFit/>
              </a:bodyPr>
              <a:lstStyle/>
              <a:p>
                <a:r>
                  <a:rPr lang="en-US" sz="1600" dirty="0" err="1">
                    <a:solidFill>
                      <a:srgbClr val="0000FF"/>
                    </a:solidFill>
                  </a:rPr>
                  <a:t>Rng</a:t>
                </a:r>
                <a:endParaRPr lang="en-US" sz="1600" baseline="-25000" dirty="0">
                  <a:solidFill>
                    <a:srgbClr val="0000FF"/>
                  </a:solidFill>
                </a:endParaRPr>
              </a:p>
            </p:txBody>
          </p:sp>
        </p:grpSp>
      </p:grpSp>
      <p:sp>
        <p:nvSpPr>
          <p:cNvPr id="107" name="TextBox 106">
            <a:extLst>
              <a:ext uri="{FF2B5EF4-FFF2-40B4-BE49-F238E27FC236}">
                <a16:creationId xmlns:a16="http://schemas.microsoft.com/office/drawing/2014/main" id="{7BDF1B75-DEAE-45B0-E94B-9DC07456666D}"/>
              </a:ext>
            </a:extLst>
          </p:cNvPr>
          <p:cNvSpPr txBox="1"/>
          <p:nvPr/>
        </p:nvSpPr>
        <p:spPr>
          <a:xfrm>
            <a:off x="864200" y="1120585"/>
            <a:ext cx="8864415" cy="461665"/>
          </a:xfrm>
          <a:prstGeom prst="rect">
            <a:avLst/>
          </a:prstGeom>
          <a:noFill/>
        </p:spPr>
        <p:txBody>
          <a:bodyPr wrap="square">
            <a:spAutoFit/>
          </a:bodyPr>
          <a:lstStyle/>
          <a:p>
            <a:pPr marL="514350" indent="-514350">
              <a:buFont typeface="Arial" panose="020B0604020202020204" pitchFamily="34" charset="0"/>
              <a:buChar char="•"/>
            </a:pPr>
            <a:r>
              <a:rPr lang="el-GR" sz="2400" dirty="0">
                <a:solidFill>
                  <a:srgbClr val="FF0000"/>
                </a:solidFill>
                <a:latin typeface="+mj-lt"/>
              </a:rPr>
              <a:t>Ποια είναι τα στοιχεία εισόδου του προβλήματος (γνωστά)</a:t>
            </a:r>
            <a:r>
              <a:rPr lang="en-US" sz="2400" dirty="0">
                <a:solidFill>
                  <a:srgbClr val="FF0000"/>
                </a:solidFill>
                <a:latin typeface="+mj-lt"/>
              </a:rPr>
              <a:t>;</a:t>
            </a:r>
            <a:endParaRPr lang="el-GR" sz="2400" dirty="0">
              <a:solidFill>
                <a:srgbClr val="FF0000"/>
              </a:solidFill>
              <a:latin typeface="+mj-lt"/>
            </a:endParaRPr>
          </a:p>
        </p:txBody>
      </p:sp>
      <p:sp>
        <p:nvSpPr>
          <p:cNvPr id="108" name="Rounded Rectangle 107">
            <a:extLst>
              <a:ext uri="{FF2B5EF4-FFF2-40B4-BE49-F238E27FC236}">
                <a16:creationId xmlns:a16="http://schemas.microsoft.com/office/drawing/2014/main" id="{AC86E7F9-CE57-2222-A4D9-2406846943AB}"/>
              </a:ext>
            </a:extLst>
          </p:cNvPr>
          <p:cNvSpPr/>
          <p:nvPr/>
        </p:nvSpPr>
        <p:spPr>
          <a:xfrm>
            <a:off x="6543556" y="2963210"/>
            <a:ext cx="1777042" cy="374912"/>
          </a:xfrm>
          <a:prstGeom prst="roundRect">
            <a:avLst/>
          </a:prstGeom>
          <a:solidFill>
            <a:srgbClr val="FF0000">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09" name="Rounded Rectangle 108">
            <a:extLst>
              <a:ext uri="{FF2B5EF4-FFF2-40B4-BE49-F238E27FC236}">
                <a16:creationId xmlns:a16="http://schemas.microsoft.com/office/drawing/2014/main" id="{08149E40-3A33-E464-9183-3D09796B4070}"/>
              </a:ext>
            </a:extLst>
          </p:cNvPr>
          <p:cNvSpPr/>
          <p:nvPr/>
        </p:nvSpPr>
        <p:spPr>
          <a:xfrm>
            <a:off x="838200" y="3690048"/>
            <a:ext cx="1235233" cy="422423"/>
          </a:xfrm>
          <a:prstGeom prst="roundRect">
            <a:avLst/>
          </a:prstGeom>
          <a:solidFill>
            <a:srgbClr val="FF0000">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GR" dirty="0"/>
          </a:p>
        </p:txBody>
      </p:sp>
      <p:sp>
        <p:nvSpPr>
          <p:cNvPr id="110" name="Rounded Rectangle 109">
            <a:extLst>
              <a:ext uri="{FF2B5EF4-FFF2-40B4-BE49-F238E27FC236}">
                <a16:creationId xmlns:a16="http://schemas.microsoft.com/office/drawing/2014/main" id="{4F690A66-483F-65E9-29D1-F167FE870B8F}"/>
              </a:ext>
            </a:extLst>
          </p:cNvPr>
          <p:cNvSpPr/>
          <p:nvPr/>
        </p:nvSpPr>
        <p:spPr>
          <a:xfrm>
            <a:off x="6370783" y="3343663"/>
            <a:ext cx="1872000" cy="452042"/>
          </a:xfrm>
          <a:prstGeom prst="roundRect">
            <a:avLst/>
          </a:prstGeom>
          <a:solidFill>
            <a:srgbClr val="FF0000">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13" name="Rounded Rectangle 112">
            <a:extLst>
              <a:ext uri="{FF2B5EF4-FFF2-40B4-BE49-F238E27FC236}">
                <a16:creationId xmlns:a16="http://schemas.microsoft.com/office/drawing/2014/main" id="{C6EFF3E1-1F81-106E-68D8-8B49A529D079}"/>
              </a:ext>
            </a:extLst>
          </p:cNvPr>
          <p:cNvSpPr/>
          <p:nvPr/>
        </p:nvSpPr>
        <p:spPr>
          <a:xfrm>
            <a:off x="1200846" y="2569653"/>
            <a:ext cx="1993673" cy="368592"/>
          </a:xfrm>
          <a:prstGeom prst="roundRect">
            <a:avLst/>
          </a:prstGeom>
          <a:solidFill>
            <a:srgbClr val="0070C0">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14" name="Rounded Rectangle 113">
            <a:extLst>
              <a:ext uri="{FF2B5EF4-FFF2-40B4-BE49-F238E27FC236}">
                <a16:creationId xmlns:a16="http://schemas.microsoft.com/office/drawing/2014/main" id="{51C8C8B1-B1BD-C4D8-188D-BCFE679F3FBD}"/>
              </a:ext>
            </a:extLst>
          </p:cNvPr>
          <p:cNvSpPr/>
          <p:nvPr/>
        </p:nvSpPr>
        <p:spPr>
          <a:xfrm>
            <a:off x="4972440" y="2543592"/>
            <a:ext cx="1334315" cy="394653"/>
          </a:xfrm>
          <a:prstGeom prst="roundRect">
            <a:avLst/>
          </a:prstGeom>
          <a:solidFill>
            <a:srgbClr val="0070C0">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06" name="Content Placeholder 2">
            <a:extLst>
              <a:ext uri="{FF2B5EF4-FFF2-40B4-BE49-F238E27FC236}">
                <a16:creationId xmlns:a16="http://schemas.microsoft.com/office/drawing/2014/main" id="{CF1E5851-AC7D-4F99-4D3E-A07753FBCC07}"/>
              </a:ext>
            </a:extLst>
          </p:cNvPr>
          <p:cNvSpPr txBox="1">
            <a:spLocks/>
          </p:cNvSpPr>
          <p:nvPr/>
        </p:nvSpPr>
        <p:spPr>
          <a:xfrm>
            <a:off x="838200" y="381837"/>
            <a:ext cx="95059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l-GR" sz="2600" dirty="0">
                <a:latin typeface="+mj-lt"/>
              </a:rPr>
              <a:t>Απομακρυνόμενοι από την προηγούμενη </a:t>
            </a:r>
            <a:r>
              <a:rPr lang="el-GR" sz="2600" dirty="0" err="1">
                <a:latin typeface="+mj-lt"/>
              </a:rPr>
              <a:t>υπεραπλούστευση</a:t>
            </a:r>
            <a:r>
              <a:rPr lang="el-GR" sz="2600" dirty="0">
                <a:latin typeface="+mj-lt"/>
              </a:rPr>
              <a:t>,  το πρόβλημα μπορεί να επαναδιατυπωθεί ως εξής</a:t>
            </a:r>
            <a:r>
              <a:rPr lang="en-US" sz="2600" dirty="0">
                <a:latin typeface="+mj-lt"/>
              </a:rPr>
              <a:t>:</a:t>
            </a:r>
            <a:endParaRPr lang="el-GR" sz="2600" dirty="0">
              <a:latin typeface="+mj-lt"/>
            </a:endParaRPr>
          </a:p>
        </p:txBody>
      </p:sp>
      <p:sp>
        <p:nvSpPr>
          <p:cNvPr id="2" name="Rectangle 1">
            <a:extLst>
              <a:ext uri="{FF2B5EF4-FFF2-40B4-BE49-F238E27FC236}">
                <a16:creationId xmlns:a16="http://schemas.microsoft.com/office/drawing/2014/main" id="{EB376DAA-54AA-73B6-82F0-240DEEAB6BC2}"/>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ΠΒ και πλοίο</a:t>
            </a:r>
            <a:endParaRPr lang="en-US" sz="1200" dirty="0">
              <a:effectLst>
                <a:outerShdw blurRad="50800" dist="38100" dir="2700000" algn="tl" rotWithShape="0">
                  <a:prstClr val="black">
                    <a:alpha val="40000"/>
                  </a:prstClr>
                </a:outerShdw>
              </a:effectLst>
            </a:endParaRPr>
          </a:p>
          <a:p>
            <a:pPr marL="285750" indent="-285750">
              <a:buFont typeface="Arial"/>
              <a:buChar char="•"/>
            </a:pPr>
            <a:r>
              <a:rPr lang="el-GR" sz="1200" dirty="0">
                <a:solidFill>
                  <a:srgbClr val="FF0000"/>
                </a:solidFill>
                <a:effectLst>
                  <a:outerShdw blurRad="50800" dist="38100" dir="2700000" algn="tl" rotWithShape="0">
                    <a:prstClr val="black">
                      <a:alpha val="40000"/>
                    </a:prstClr>
                  </a:outerShdw>
                </a:effectLst>
              </a:rPr>
              <a:t>Το πρόβλημα της πυροβολικής</a:t>
            </a:r>
            <a:endParaRPr lang="en-US" sz="1200" dirty="0">
              <a:solidFill>
                <a:srgbClr val="FF0000"/>
              </a:solidFill>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spTree>
    <p:extLst>
      <p:ext uri="{BB962C8B-B14F-4D97-AF65-F5344CB8AC3E}">
        <p14:creationId xmlns:p14="http://schemas.microsoft.com/office/powerpoint/2010/main" val="65408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dissolve">
                                      <p:cBhvr>
                                        <p:cTn id="7" dur="500"/>
                                        <p:tgtEl>
                                          <p:spTgt spid="1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dissolve">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dissolve">
                                      <p:cBhvr>
                                        <p:cTn id="17" dur="500"/>
                                        <p:tgtEl>
                                          <p:spTgt spid="10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dissolve">
                                      <p:cBhvr>
                                        <p:cTn id="22" dur="500"/>
                                        <p:tgtEl>
                                          <p:spTgt spid="1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dissolve">
                                      <p:cBhvr>
                                        <p:cTn id="27" dur="500"/>
                                        <p:tgtEl>
                                          <p:spTgt spid="10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2"/>
                                        </p:tgtEl>
                                        <p:attrNameLst>
                                          <p:attrName>style.visibility</p:attrName>
                                        </p:attrNameLst>
                                      </p:cBhvr>
                                      <p:to>
                                        <p:strVal val="visible"/>
                                      </p:to>
                                    </p:set>
                                    <p:animEffect transition="in" filter="dissolve">
                                      <p:cBhvr>
                                        <p:cTn id="32" dur="500"/>
                                        <p:tgtEl>
                                          <p:spTgt spid="11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dissolve">
                                      <p:cBhvr>
                                        <p:cTn id="37" dur="500"/>
                                        <p:tgtEl>
                                          <p:spTgt spid="11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14"/>
                                        </p:tgtEl>
                                        <p:attrNameLst>
                                          <p:attrName>style.visibility</p:attrName>
                                        </p:attrNameLst>
                                      </p:cBhvr>
                                      <p:to>
                                        <p:strVal val="visible"/>
                                      </p:to>
                                    </p:set>
                                    <p:animEffect transition="in" filter="dissolve">
                                      <p:cBhvr>
                                        <p:cTn id="42"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2" grpId="0"/>
      <p:bldP spid="107" grpId="0"/>
      <p:bldP spid="108" grpId="0" animBg="1"/>
      <p:bldP spid="109" grpId="0" animBg="1"/>
      <p:bldP spid="110" grpId="0" animBg="1"/>
      <p:bldP spid="113" grpId="0" animBg="1"/>
      <p:bldP spid="1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6AD7E9-5FC1-4E5F-FE57-44A5B1FDCD47}"/>
              </a:ext>
            </a:extLst>
          </p:cNvPr>
          <p:cNvPicPr>
            <a:picLocks noChangeAspect="1"/>
          </p:cNvPicPr>
          <p:nvPr/>
        </p:nvPicPr>
        <p:blipFill rotWithShape="1">
          <a:blip r:embed="rId2"/>
          <a:srcRect t="2466" b="2648"/>
          <a:stretch/>
        </p:blipFill>
        <p:spPr>
          <a:xfrm>
            <a:off x="14068" y="0"/>
            <a:ext cx="4712677" cy="6869570"/>
          </a:xfrm>
          <a:prstGeom prst="rect">
            <a:avLst/>
          </a:prstGeom>
        </p:spPr>
      </p:pic>
      <p:pic>
        <p:nvPicPr>
          <p:cNvPr id="6" name="Picture 5">
            <a:extLst>
              <a:ext uri="{FF2B5EF4-FFF2-40B4-BE49-F238E27FC236}">
                <a16:creationId xmlns:a16="http://schemas.microsoft.com/office/drawing/2014/main" id="{290D300C-2324-3B88-11A9-155D27ED6877}"/>
              </a:ext>
            </a:extLst>
          </p:cNvPr>
          <p:cNvPicPr>
            <a:picLocks noChangeAspect="1"/>
          </p:cNvPicPr>
          <p:nvPr/>
        </p:nvPicPr>
        <p:blipFill rotWithShape="1">
          <a:blip r:embed="rId3"/>
          <a:srcRect b="1866"/>
          <a:stretch/>
        </p:blipFill>
        <p:spPr>
          <a:xfrm>
            <a:off x="4632543" y="0"/>
            <a:ext cx="4346917" cy="6752491"/>
          </a:xfrm>
          <a:prstGeom prst="rect">
            <a:avLst/>
          </a:prstGeom>
        </p:spPr>
      </p:pic>
      <p:sp>
        <p:nvSpPr>
          <p:cNvPr id="2" name="Rectangle 1">
            <a:extLst>
              <a:ext uri="{FF2B5EF4-FFF2-40B4-BE49-F238E27FC236}">
                <a16:creationId xmlns:a16="http://schemas.microsoft.com/office/drawing/2014/main" id="{F5A5943A-9BAD-A396-0918-345A89927EB7}"/>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ΠΒ και πλοίο</a:t>
            </a:r>
            <a:endParaRPr lang="en-US" sz="1200" dirty="0">
              <a:effectLst>
                <a:outerShdw blurRad="50800" dist="38100" dir="2700000" algn="tl" rotWithShape="0">
                  <a:prstClr val="black">
                    <a:alpha val="40000"/>
                  </a:prstClr>
                </a:outerShdw>
              </a:effectLst>
            </a:endParaRPr>
          </a:p>
          <a:p>
            <a:pPr marL="285750" indent="-285750">
              <a:buFont typeface="Arial"/>
              <a:buChar char="•"/>
            </a:pPr>
            <a:r>
              <a:rPr lang="el-GR" sz="1200" dirty="0">
                <a:solidFill>
                  <a:srgbClr val="FF0000"/>
                </a:solidFill>
                <a:effectLst>
                  <a:outerShdw blurRad="50800" dist="38100" dir="2700000" algn="tl" rotWithShape="0">
                    <a:prstClr val="black">
                      <a:alpha val="40000"/>
                    </a:prstClr>
                  </a:outerShdw>
                </a:effectLst>
              </a:rPr>
              <a:t>Το πρόβλημα της πυροβολικής</a:t>
            </a:r>
            <a:endParaRPr lang="en-US" sz="1200" dirty="0">
              <a:solidFill>
                <a:srgbClr val="FF0000"/>
              </a:solidFill>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spTree>
    <p:extLst>
      <p:ext uri="{BB962C8B-B14F-4D97-AF65-F5344CB8AC3E}">
        <p14:creationId xmlns:p14="http://schemas.microsoft.com/office/powerpoint/2010/main" val="5984300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9E8CA-003A-305A-D7FA-E55C49B64F8E}"/>
              </a:ext>
            </a:extLst>
          </p:cNvPr>
          <p:cNvPicPr>
            <a:picLocks noChangeAspect="1"/>
          </p:cNvPicPr>
          <p:nvPr/>
        </p:nvPicPr>
        <p:blipFill>
          <a:blip r:embed="rId2"/>
          <a:stretch>
            <a:fillRect/>
          </a:stretch>
        </p:blipFill>
        <p:spPr>
          <a:xfrm>
            <a:off x="618897" y="429461"/>
            <a:ext cx="3597990" cy="4656222"/>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pic>
      <p:sp>
        <p:nvSpPr>
          <p:cNvPr id="9" name="Line Callout 1 (Border and Accent Bar) 8">
            <a:extLst>
              <a:ext uri="{FF2B5EF4-FFF2-40B4-BE49-F238E27FC236}">
                <a16:creationId xmlns:a16="http://schemas.microsoft.com/office/drawing/2014/main" id="{B566571E-865A-AA27-5D5D-B4A56D9E47F0}"/>
              </a:ext>
            </a:extLst>
          </p:cNvPr>
          <p:cNvSpPr/>
          <p:nvPr/>
        </p:nvSpPr>
        <p:spPr>
          <a:xfrm>
            <a:off x="4487227" y="429461"/>
            <a:ext cx="5656233" cy="4656222"/>
          </a:xfrm>
          <a:prstGeom prst="accentBorderCallout1">
            <a:avLst>
              <a:gd name="adj1" fmla="val 20577"/>
              <a:gd name="adj2" fmla="val -2161"/>
              <a:gd name="adj3" fmla="val 26925"/>
              <a:gd name="adj4" fmla="val -41273"/>
            </a:avLst>
          </a:prstGeom>
          <a:gradFill flip="none" rotWithShape="1">
            <a:gsLst>
              <a:gs pos="0">
                <a:schemeClr val="accent6">
                  <a:lumMod val="67000"/>
                </a:schemeClr>
              </a:gs>
              <a:gs pos="26000">
                <a:schemeClr val="accent6">
                  <a:alpha val="84000"/>
                  <a:lumMod val="75000"/>
                </a:schemeClr>
              </a:gs>
              <a:gs pos="100000">
                <a:schemeClr val="accent6">
                  <a:lumMod val="60000"/>
                  <a:lumOff val="40000"/>
                </a:schemeClr>
              </a:gs>
            </a:gsLst>
            <a:lin ang="16200000" scaled="1"/>
            <a:tileRect/>
          </a:gradFill>
          <a:ln w="254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200" dirty="0">
                <a:effectLst>
                  <a:outerShdw blurRad="50800" dist="38100" dir="2700000" algn="tl" rotWithShape="0">
                    <a:prstClr val="black">
                      <a:alpha val="40000"/>
                    </a:prstClr>
                  </a:outerShdw>
                </a:effectLst>
                <a:latin typeface="+mj-lt"/>
              </a:rPr>
              <a:t>Naval gunnery is unlike shooting a bb gun at an arcade, where hit-after-hit can be achieved by a skilled shooter. Naval gunnery is more comparable to a boy standing by a lake who throws rocks at a distant turtle. The splash of the first rock is short and the boy throws harder. Soon, the boy "finds the range"; but even then, he cannot repeatedly hit the target. The arc of the throw and variations of wind frustrate absolute accuracy. The best he can achieve is to drop rocks in a cluster, about the turtle. </a:t>
            </a:r>
            <a:r>
              <a:rPr lang="en-US" sz="2200" u="sng" dirty="0">
                <a:effectLst>
                  <a:outerShdw blurRad="50800" dist="38100" dir="2700000" algn="tl" rotWithShape="0">
                    <a:prstClr val="black">
                      <a:alpha val="40000"/>
                    </a:prstClr>
                  </a:outerShdw>
                </a:effectLst>
                <a:latin typeface="+mj-lt"/>
              </a:rPr>
              <a:t>After "the range is found", some statistical percentage will hit. Naval gunnery is much the same</a:t>
            </a:r>
          </a:p>
          <a:p>
            <a:pPr algn="just"/>
            <a:endParaRPr lang="en-GR" sz="2200" dirty="0">
              <a:effectLst>
                <a:outerShdw blurRad="50800" dist="38100" dir="2700000" algn="tl" rotWithShape="0">
                  <a:prstClr val="black">
                    <a:alpha val="40000"/>
                  </a:prstClr>
                </a:outerShdw>
              </a:effectLst>
            </a:endParaRPr>
          </a:p>
        </p:txBody>
      </p:sp>
      <p:sp>
        <p:nvSpPr>
          <p:cNvPr id="10" name="Rectangle 9">
            <a:extLst>
              <a:ext uri="{FF2B5EF4-FFF2-40B4-BE49-F238E27FC236}">
                <a16:creationId xmlns:a16="http://schemas.microsoft.com/office/drawing/2014/main" id="{9CD60C60-D58E-6CFA-7F81-E8ED4CCFFE11}"/>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ΠΒ και πλοίο</a:t>
            </a:r>
            <a:endParaRPr lang="en-US" sz="1200" dirty="0">
              <a:effectLst>
                <a:outerShdw blurRad="50800" dist="38100" dir="2700000" algn="tl" rotWithShape="0">
                  <a:prstClr val="black">
                    <a:alpha val="40000"/>
                  </a:prstClr>
                </a:outerShdw>
              </a:effectLst>
            </a:endParaRPr>
          </a:p>
          <a:p>
            <a:pPr marL="285750" indent="-285750">
              <a:buFont typeface="Arial"/>
              <a:buChar char="•"/>
            </a:pPr>
            <a:r>
              <a:rPr lang="el-GR" sz="1200" dirty="0">
                <a:solidFill>
                  <a:srgbClr val="FF0000"/>
                </a:solidFill>
                <a:effectLst>
                  <a:outerShdw blurRad="50800" dist="38100" dir="2700000" algn="tl" rotWithShape="0">
                    <a:prstClr val="black">
                      <a:alpha val="40000"/>
                    </a:prstClr>
                  </a:outerShdw>
                </a:effectLst>
              </a:rPr>
              <a:t>Το πρόβλημα της πυροβολικής</a:t>
            </a:r>
            <a:endParaRPr lang="en-US" sz="1200" dirty="0">
              <a:solidFill>
                <a:srgbClr val="FF0000"/>
              </a:solidFill>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solidFill>
                  <a:schemeClr val="bg1"/>
                </a:solidFill>
                <a:effectLst>
                  <a:outerShdw blurRad="50800" dist="38100" dir="2700000" algn="tl" rotWithShape="0">
                    <a:prstClr val="black">
                      <a:alpha val="40000"/>
                    </a:prstClr>
                  </a:outerShdw>
                </a:effectLst>
              </a:rPr>
              <a:t>Ικανότητα Αξιωματικού ΠΒ</a:t>
            </a:r>
            <a:endParaRPr lang="en-US" sz="1200" dirty="0">
              <a:solidFill>
                <a:schemeClr val="bg1"/>
              </a:solidFill>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spTree>
    <p:extLst>
      <p:ext uri="{BB962C8B-B14F-4D97-AF65-F5344CB8AC3E}">
        <p14:creationId xmlns:p14="http://schemas.microsoft.com/office/powerpoint/2010/main" val="42338622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9E8CA-003A-305A-D7FA-E55C49B64F8E}"/>
              </a:ext>
            </a:extLst>
          </p:cNvPr>
          <p:cNvPicPr>
            <a:picLocks noChangeAspect="1"/>
          </p:cNvPicPr>
          <p:nvPr/>
        </p:nvPicPr>
        <p:blipFill>
          <a:blip r:embed="rId2"/>
          <a:stretch>
            <a:fillRect/>
          </a:stretch>
        </p:blipFill>
        <p:spPr>
          <a:xfrm>
            <a:off x="618897" y="429461"/>
            <a:ext cx="3597990" cy="4656222"/>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pic>
      <p:sp>
        <p:nvSpPr>
          <p:cNvPr id="3" name="Line Callout 1 (Border and Accent Bar) 2">
            <a:extLst>
              <a:ext uri="{FF2B5EF4-FFF2-40B4-BE49-F238E27FC236}">
                <a16:creationId xmlns:a16="http://schemas.microsoft.com/office/drawing/2014/main" id="{57621EA6-FB74-3726-DD60-D0F5A30E014E}"/>
              </a:ext>
            </a:extLst>
          </p:cNvPr>
          <p:cNvSpPr/>
          <p:nvPr/>
        </p:nvSpPr>
        <p:spPr>
          <a:xfrm>
            <a:off x="4487227" y="429461"/>
            <a:ext cx="5656233" cy="5482242"/>
          </a:xfrm>
          <a:prstGeom prst="accentBorderCallout1">
            <a:avLst>
              <a:gd name="adj1" fmla="val 17676"/>
              <a:gd name="adj2" fmla="val -2161"/>
              <a:gd name="adj3" fmla="val 23149"/>
              <a:gd name="adj4" fmla="val -41704"/>
            </a:avLst>
          </a:prstGeom>
          <a:gradFill flip="none" rotWithShape="1">
            <a:gsLst>
              <a:gs pos="0">
                <a:schemeClr val="accent5">
                  <a:lumMod val="0"/>
                  <a:lumOff val="100000"/>
                </a:schemeClr>
              </a:gs>
              <a:gs pos="23000">
                <a:schemeClr val="accent5">
                  <a:lumMod val="0"/>
                  <a:lumOff val="100000"/>
                </a:schemeClr>
              </a:gs>
              <a:gs pos="100000">
                <a:schemeClr val="accent5">
                  <a:lumMod val="100000"/>
                </a:schemeClr>
              </a:gs>
            </a:gsLst>
            <a:path path="circle">
              <a:fillToRect l="50000" t="-80000" r="50000" b="180000"/>
            </a:path>
            <a:tileRect/>
          </a:gradFill>
          <a:ln w="254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just">
              <a:buNone/>
            </a:pPr>
            <a:r>
              <a:rPr lang="el-GR" dirty="0">
                <a:effectLst>
                  <a:outerShdw blurRad="50800" dist="38100" dir="2700000" algn="tl" rotWithShape="0">
                    <a:prstClr val="black">
                      <a:alpha val="40000"/>
                    </a:prstClr>
                  </a:outerShdw>
                </a:effectLst>
                <a:latin typeface="+mj-lt"/>
              </a:rPr>
              <a:t>Η Ναυτική Πυροβολική διαφέρει πολύ από τις βολές ενός αεροβόλου σε </a:t>
            </a:r>
            <a:r>
              <a:rPr lang="el-GR" dirty="0" err="1">
                <a:effectLst>
                  <a:outerShdw blurRad="50800" dist="38100" dir="2700000" algn="tl" rotWithShape="0">
                    <a:prstClr val="black">
                      <a:alpha val="40000"/>
                    </a:prstClr>
                  </a:outerShdw>
                </a:effectLst>
                <a:latin typeface="+mj-lt"/>
              </a:rPr>
              <a:t>λούνα</a:t>
            </a:r>
            <a:r>
              <a:rPr lang="el-GR" dirty="0">
                <a:effectLst>
                  <a:outerShdw blurRad="50800" dist="38100" dir="2700000" algn="tl" rotWithShape="0">
                    <a:prstClr val="black">
                      <a:alpha val="40000"/>
                    </a:prstClr>
                  </a:outerShdw>
                </a:effectLst>
                <a:latin typeface="+mj-lt"/>
              </a:rPr>
              <a:t> </a:t>
            </a:r>
            <a:r>
              <a:rPr lang="el-GR" dirty="0" err="1">
                <a:effectLst>
                  <a:outerShdw blurRad="50800" dist="38100" dir="2700000" algn="tl" rotWithShape="0">
                    <a:prstClr val="black">
                      <a:alpha val="40000"/>
                    </a:prstClr>
                  </a:outerShdw>
                </a:effectLst>
                <a:latin typeface="+mj-lt"/>
              </a:rPr>
              <a:t>παρκ</a:t>
            </a:r>
            <a:r>
              <a:rPr lang="en-US" dirty="0">
                <a:effectLst>
                  <a:outerShdw blurRad="50800" dist="38100" dir="2700000" algn="tl" rotWithShape="0">
                    <a:prstClr val="black">
                      <a:alpha val="40000"/>
                    </a:prstClr>
                  </a:outerShdw>
                </a:effectLst>
                <a:latin typeface="+mj-lt"/>
              </a:rPr>
              <a:t>,</a:t>
            </a:r>
            <a:r>
              <a:rPr lang="el-GR" dirty="0">
                <a:effectLst>
                  <a:outerShdw blurRad="50800" dist="38100" dir="2700000" algn="tl" rotWithShape="0">
                    <a:prstClr val="black">
                      <a:alpha val="40000"/>
                    </a:prstClr>
                  </a:outerShdw>
                </a:effectLst>
                <a:latin typeface="+mj-lt"/>
              </a:rPr>
              <a:t> όπου ένας ικανός σκοπευτής μπορεί να πετύχει συνεχόμενα το στόχο. Η πλέον δόκιμη παρομοίωση είναι αυτή ενός παιδιού που πετά βοτσαλάκια σε μια λίμνη προσπαθώντας να πετύχει ένα μακρινό ξύλο που επιπλέει. Το πρώτο βότσαλο δε φτάνει το ξύλο και το παιδί εκτοξεύει διαδοχικά κι άλλα βότσαλα μέχρι να βρει την κατάλληλη δύναμη με την οποία πρέπει να τα εκτοξεύσει ώστε να πετύχει τη σωστή απόσταση. Ακόμη, όμως, κι όταν βρει την κατάλληλη δύναμη, δε θα μπορέσει να πετύχει συνεχόμενα το ξύλο, καθώς η τροχιά της κάθε βολής του επηρεάζεται από </a:t>
            </a:r>
            <a:r>
              <a:rPr lang="el-GR" dirty="0" err="1">
                <a:effectLst>
                  <a:outerShdw blurRad="50800" dist="38100" dir="2700000" algn="tl" rotWithShape="0">
                    <a:prstClr val="black">
                      <a:alpha val="40000"/>
                    </a:prstClr>
                  </a:outerShdw>
                </a:effectLst>
                <a:latin typeface="+mj-lt"/>
              </a:rPr>
              <a:t>μικρο</a:t>
            </a:r>
            <a:r>
              <a:rPr lang="el-GR" dirty="0">
                <a:effectLst>
                  <a:outerShdw blurRad="50800" dist="38100" dir="2700000" algn="tl" rotWithShape="0">
                    <a:prstClr val="black">
                      <a:alpha val="40000"/>
                    </a:prstClr>
                  </a:outerShdw>
                </a:effectLst>
                <a:latin typeface="+mj-lt"/>
              </a:rPr>
              <a:t>-διαφοροποιήσεις στον άνεμο, οι οποίες επηρεάζουν την αποτελεσματικότητα των </a:t>
            </a:r>
            <a:r>
              <a:rPr lang="el-GR" dirty="0" err="1">
                <a:effectLst>
                  <a:outerShdw blurRad="50800" dist="38100" dir="2700000" algn="tl" rotWithShape="0">
                    <a:prstClr val="black">
                      <a:alpha val="40000"/>
                    </a:prstClr>
                  </a:outerShdw>
                </a:effectLst>
                <a:latin typeface="+mj-lt"/>
              </a:rPr>
              <a:t>ρίψεών</a:t>
            </a:r>
            <a:r>
              <a:rPr lang="el-GR" dirty="0">
                <a:effectLst>
                  <a:outerShdw blurRad="50800" dist="38100" dir="2700000" algn="tl" rotWithShape="0">
                    <a:prstClr val="black">
                      <a:alpha val="40000"/>
                    </a:prstClr>
                  </a:outerShdw>
                </a:effectLst>
                <a:latin typeface="+mj-lt"/>
              </a:rPr>
              <a:t> του. Το καλύτερο που μπορεί να κάνει είναι να σημειώσει μια αποδεκτή συγκέντρωση πτώσεων (</a:t>
            </a:r>
            <a:r>
              <a:rPr lang="en-US" dirty="0">
                <a:effectLst>
                  <a:outerShdw blurRad="50800" dist="38100" dir="2700000" algn="tl" rotWithShape="0">
                    <a:prstClr val="black">
                      <a:alpha val="40000"/>
                    </a:prstClr>
                  </a:outerShdw>
                </a:effectLst>
                <a:latin typeface="+mj-lt"/>
              </a:rPr>
              <a:t>cluster) </a:t>
            </a:r>
            <a:r>
              <a:rPr lang="el-GR" dirty="0">
                <a:effectLst>
                  <a:outerShdw blurRad="50800" dist="38100" dir="2700000" algn="tl" rotWithShape="0">
                    <a:prstClr val="black">
                      <a:alpha val="40000"/>
                    </a:prstClr>
                  </a:outerShdw>
                </a:effectLst>
                <a:latin typeface="+mj-lt"/>
              </a:rPr>
              <a:t>πέριξ του ξύλου. </a:t>
            </a:r>
            <a:r>
              <a:rPr lang="el-GR" u="sng" dirty="0">
                <a:effectLst>
                  <a:outerShdw blurRad="50800" dist="38100" dir="2700000" algn="tl" rotWithShape="0">
                    <a:prstClr val="black">
                      <a:alpha val="40000"/>
                    </a:prstClr>
                  </a:outerShdw>
                </a:effectLst>
                <a:latin typeface="+mj-lt"/>
              </a:rPr>
              <a:t>Αφού αντιληφθεί με πόση δύναμη πρέπει να εκτοξεύει τα βοτσαλάκια για την εν λόγω απόσταση, στατιστικά ένα ποσοστό αυτών θα πέσει πάνω στο ξύλο</a:t>
            </a:r>
            <a:r>
              <a:rPr lang="el-GR" dirty="0">
                <a:effectLst>
                  <a:outerShdw blurRad="50800" dist="38100" dir="2700000" algn="tl" rotWithShape="0">
                    <a:prstClr val="black">
                      <a:alpha val="40000"/>
                    </a:prstClr>
                  </a:outerShdw>
                </a:effectLst>
                <a:latin typeface="+mj-lt"/>
              </a:rPr>
              <a:t>. </a:t>
            </a:r>
            <a:endParaRPr lang="en-US" dirty="0">
              <a:effectLst>
                <a:outerShdw blurRad="50800" dist="38100" dir="2700000" algn="tl" rotWithShape="0">
                  <a:prstClr val="black">
                    <a:alpha val="40000"/>
                  </a:prstClr>
                </a:outerShdw>
              </a:effectLst>
              <a:latin typeface="+mj-lt"/>
            </a:endParaRPr>
          </a:p>
        </p:txBody>
      </p:sp>
      <p:sp>
        <p:nvSpPr>
          <p:cNvPr id="7" name="Rectangle 6">
            <a:extLst>
              <a:ext uri="{FF2B5EF4-FFF2-40B4-BE49-F238E27FC236}">
                <a16:creationId xmlns:a16="http://schemas.microsoft.com/office/drawing/2014/main" id="{F4E41E83-541E-FD02-B76A-24C9D3FC0F2C}"/>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ΠΒ και πλοίο</a:t>
            </a:r>
            <a:endParaRPr lang="en-US" sz="1200" dirty="0">
              <a:effectLst>
                <a:outerShdw blurRad="50800" dist="38100" dir="2700000" algn="tl" rotWithShape="0">
                  <a:prstClr val="black">
                    <a:alpha val="40000"/>
                  </a:prstClr>
                </a:outerShdw>
              </a:effectLst>
            </a:endParaRPr>
          </a:p>
          <a:p>
            <a:pPr marL="285750" indent="-285750">
              <a:buFont typeface="Arial"/>
              <a:buChar char="•"/>
            </a:pPr>
            <a:r>
              <a:rPr lang="el-GR" sz="1200" dirty="0">
                <a:solidFill>
                  <a:srgbClr val="FF0000"/>
                </a:solidFill>
                <a:effectLst>
                  <a:outerShdw blurRad="50800" dist="38100" dir="2700000" algn="tl" rotWithShape="0">
                    <a:prstClr val="black">
                      <a:alpha val="40000"/>
                    </a:prstClr>
                  </a:outerShdw>
                </a:effectLst>
              </a:rPr>
              <a:t>Το πρόβλημα της πυροβολικής</a:t>
            </a:r>
            <a:endParaRPr lang="en-US" sz="1200" dirty="0">
              <a:solidFill>
                <a:srgbClr val="FF0000"/>
              </a:solidFill>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solidFill>
                  <a:schemeClr val="bg1"/>
                </a:solidFill>
                <a:effectLst>
                  <a:outerShdw blurRad="50800" dist="38100" dir="2700000" algn="tl" rotWithShape="0">
                    <a:prstClr val="black">
                      <a:alpha val="40000"/>
                    </a:prstClr>
                  </a:outerShdw>
                </a:effectLst>
              </a:rPr>
              <a:t>Ικανότητα Αξιωματικού ΠΒ</a:t>
            </a:r>
            <a:endParaRPr lang="en-US" sz="1200" dirty="0">
              <a:solidFill>
                <a:schemeClr val="bg1"/>
              </a:solidFill>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spTree>
    <p:extLst>
      <p:ext uri="{BB962C8B-B14F-4D97-AF65-F5344CB8AC3E}">
        <p14:creationId xmlns:p14="http://schemas.microsoft.com/office/powerpoint/2010/main" val="21740504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6FDBD98-A864-D1ED-7819-1BD86CBF24F3}"/>
              </a:ext>
            </a:extLst>
          </p:cNvPr>
          <p:cNvPicPr>
            <a:picLocks noChangeAspect="1"/>
          </p:cNvPicPr>
          <p:nvPr/>
        </p:nvPicPr>
        <p:blipFill>
          <a:blip r:embed="rId2"/>
          <a:stretch>
            <a:fillRect/>
          </a:stretch>
        </p:blipFill>
        <p:spPr>
          <a:xfrm>
            <a:off x="618897" y="429461"/>
            <a:ext cx="3597990" cy="4656222"/>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pic>
      <p:sp>
        <p:nvSpPr>
          <p:cNvPr id="11" name="Line Callout 1 (Border and Accent Bar) 10">
            <a:extLst>
              <a:ext uri="{FF2B5EF4-FFF2-40B4-BE49-F238E27FC236}">
                <a16:creationId xmlns:a16="http://schemas.microsoft.com/office/drawing/2014/main" id="{3A7D730F-FC4A-D12A-657C-472C40BD7B24}"/>
              </a:ext>
            </a:extLst>
          </p:cNvPr>
          <p:cNvSpPr/>
          <p:nvPr/>
        </p:nvSpPr>
        <p:spPr>
          <a:xfrm>
            <a:off x="4487227" y="429461"/>
            <a:ext cx="5656233" cy="2328729"/>
          </a:xfrm>
          <a:prstGeom prst="accentBorderCallout1">
            <a:avLst>
              <a:gd name="adj1" fmla="val 39571"/>
              <a:gd name="adj2" fmla="val -2426"/>
              <a:gd name="adj3" fmla="val 92910"/>
              <a:gd name="adj4" fmla="val -15036"/>
            </a:avLst>
          </a:prstGeom>
          <a:gradFill flip="none" rotWithShape="1">
            <a:gsLst>
              <a:gs pos="0">
                <a:schemeClr val="accent6">
                  <a:lumMod val="67000"/>
                </a:schemeClr>
              </a:gs>
              <a:gs pos="26000">
                <a:schemeClr val="accent6">
                  <a:alpha val="84000"/>
                  <a:lumMod val="75000"/>
                </a:schemeClr>
              </a:gs>
              <a:gs pos="100000">
                <a:schemeClr val="accent6">
                  <a:lumMod val="60000"/>
                  <a:lumOff val="40000"/>
                </a:schemeClr>
              </a:gs>
            </a:gsLst>
            <a:lin ang="16200000" scaled="1"/>
            <a:tileRect/>
          </a:gradFill>
          <a:ln w="254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just">
              <a:buNone/>
            </a:pPr>
            <a:r>
              <a:rPr lang="en-US" sz="2400" dirty="0">
                <a:effectLst>
                  <a:outerShdw blurRad="50800" dist="38100" dir="2700000" algn="tl" rotWithShape="0">
                    <a:prstClr val="black">
                      <a:alpha val="40000"/>
                    </a:prstClr>
                  </a:outerShdw>
                </a:effectLst>
                <a:latin typeface="+mj-lt"/>
              </a:rPr>
              <a:t>For boy and naval gunnery alike, two parameters describe </a:t>
            </a:r>
            <a:r>
              <a:rPr lang="en-US" sz="2400" u="sng" dirty="0">
                <a:effectLst>
                  <a:outerShdw blurRad="50800" dist="38100" dir="2700000" algn="tl" rotWithShape="0">
                    <a:prstClr val="black">
                      <a:alpha val="40000"/>
                    </a:prstClr>
                  </a:outerShdw>
                </a:effectLst>
                <a:latin typeface="+mj-lt"/>
              </a:rPr>
              <a:t>capability</a:t>
            </a:r>
            <a:r>
              <a:rPr lang="en-US" sz="2400" dirty="0">
                <a:effectLst>
                  <a:outerShdw blurRad="50800" dist="38100" dir="2700000" algn="tl" rotWithShape="0">
                    <a:prstClr val="black">
                      <a:alpha val="40000"/>
                    </a:prstClr>
                  </a:outerShdw>
                </a:effectLst>
                <a:latin typeface="+mj-lt"/>
              </a:rPr>
              <a:t>: </a:t>
            </a:r>
          </a:p>
          <a:p>
            <a:pPr marL="342900" indent="-342900" algn="just">
              <a:buFont typeface="Arial" panose="020B0604020202020204" pitchFamily="34" charset="0"/>
              <a:buChar char="•"/>
            </a:pPr>
            <a:r>
              <a:rPr lang="en-US" sz="2400" dirty="0">
                <a:effectLst>
                  <a:outerShdw blurRad="50800" dist="38100" dir="2700000" algn="tl" rotWithShape="0">
                    <a:prstClr val="black">
                      <a:alpha val="40000"/>
                    </a:prstClr>
                  </a:outerShdw>
                </a:effectLst>
                <a:latin typeface="+mj-lt"/>
              </a:rPr>
              <a:t>The </a:t>
            </a:r>
            <a:r>
              <a:rPr lang="en-US" sz="2400" b="1" dirty="0">
                <a:solidFill>
                  <a:srgbClr val="FF0000"/>
                </a:solidFill>
                <a:effectLst>
                  <a:outerShdw blurRad="50800" dist="38100" dir="2700000" algn="tl" rotWithShape="0">
                    <a:prstClr val="black">
                      <a:alpha val="40000"/>
                    </a:prstClr>
                  </a:outerShdw>
                </a:effectLst>
                <a:latin typeface="+mj-lt"/>
              </a:rPr>
              <a:t>time</a:t>
            </a:r>
            <a:r>
              <a:rPr lang="en-US" sz="2400" dirty="0">
                <a:effectLst>
                  <a:outerShdw blurRad="50800" dist="38100" dir="2700000" algn="tl" rotWithShape="0">
                    <a:prstClr val="black">
                      <a:alpha val="40000"/>
                    </a:prstClr>
                  </a:outerShdw>
                </a:effectLst>
                <a:latin typeface="+mj-lt"/>
              </a:rPr>
              <a:t> required to "find the range" (i.e. throws before "clustering" about target) </a:t>
            </a:r>
          </a:p>
          <a:p>
            <a:pPr marL="342900" indent="-342900" algn="just">
              <a:buFont typeface="Arial" panose="020B0604020202020204" pitchFamily="34" charset="0"/>
              <a:buChar char="•"/>
            </a:pPr>
            <a:r>
              <a:rPr lang="en-US" sz="2400" dirty="0">
                <a:effectLst>
                  <a:outerShdw blurRad="50800" dist="38100" dir="2700000" algn="tl" rotWithShape="0">
                    <a:prstClr val="black">
                      <a:alpha val="40000"/>
                    </a:prstClr>
                  </a:outerShdw>
                </a:effectLst>
                <a:latin typeface="+mj-lt"/>
              </a:rPr>
              <a:t>The </a:t>
            </a:r>
            <a:r>
              <a:rPr lang="en-US" sz="2400" b="1" dirty="0">
                <a:solidFill>
                  <a:srgbClr val="FF0000"/>
                </a:solidFill>
                <a:effectLst>
                  <a:outerShdw blurRad="50800" dist="38100" dir="2700000" algn="tl" rotWithShape="0">
                    <a:prstClr val="black">
                      <a:alpha val="40000"/>
                    </a:prstClr>
                  </a:outerShdw>
                </a:effectLst>
                <a:latin typeface="+mj-lt"/>
              </a:rPr>
              <a:t>percentage</a:t>
            </a:r>
            <a:r>
              <a:rPr lang="en-US" sz="2400" dirty="0">
                <a:effectLst>
                  <a:outerShdw blurRad="50800" dist="38100" dir="2700000" algn="tl" rotWithShape="0">
                    <a:prstClr val="black">
                      <a:alpha val="40000"/>
                    </a:prstClr>
                  </a:outerShdw>
                </a:effectLst>
                <a:latin typeface="+mj-lt"/>
              </a:rPr>
              <a:t> of hits (</a:t>
            </a:r>
            <a:r>
              <a:rPr lang="en-US" sz="2400" dirty="0" err="1">
                <a:effectLst>
                  <a:outerShdw blurRad="50800" dist="38100" dir="2700000" algn="tl" rotWithShape="0">
                    <a:prstClr val="black">
                      <a:alpha val="40000"/>
                    </a:prstClr>
                  </a:outerShdw>
                </a:effectLst>
                <a:latin typeface="+mj-lt"/>
              </a:rPr>
              <a:t>P</a:t>
            </a:r>
            <a:r>
              <a:rPr lang="en-US" sz="2400" baseline="-25000" dirty="0" err="1">
                <a:effectLst>
                  <a:outerShdw blurRad="50800" dist="38100" dir="2700000" algn="tl" rotWithShape="0">
                    <a:prstClr val="black">
                      <a:alpha val="40000"/>
                    </a:prstClr>
                  </a:outerShdw>
                </a:effectLst>
                <a:latin typeface="+mj-lt"/>
              </a:rPr>
              <a:t>hit</a:t>
            </a:r>
            <a:r>
              <a:rPr lang="en-US" sz="2400" dirty="0">
                <a:effectLst>
                  <a:outerShdw blurRad="50800" dist="38100" dir="2700000" algn="tl" rotWithShape="0">
                    <a:prstClr val="black">
                      <a:alpha val="40000"/>
                    </a:prstClr>
                  </a:outerShdw>
                </a:effectLst>
                <a:latin typeface="+mj-lt"/>
              </a:rPr>
              <a:t>) achieved after "the range is found." </a:t>
            </a:r>
          </a:p>
        </p:txBody>
      </p:sp>
      <p:sp>
        <p:nvSpPr>
          <p:cNvPr id="14" name="Rectangle 13">
            <a:extLst>
              <a:ext uri="{FF2B5EF4-FFF2-40B4-BE49-F238E27FC236}">
                <a16:creationId xmlns:a16="http://schemas.microsoft.com/office/drawing/2014/main" id="{509597CE-9861-3218-A2CE-650429D6CB6D}"/>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ΠΒ και πλοίο</a:t>
            </a:r>
            <a:endParaRPr lang="en-US" sz="12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solidFill>
                  <a:srgbClr val="FF0000"/>
                </a:solidFill>
                <a:effectLst>
                  <a:outerShdw blurRad="50800" dist="38100" dir="2700000" algn="tl" rotWithShape="0">
                    <a:prstClr val="black">
                      <a:alpha val="40000"/>
                    </a:prstClr>
                  </a:outerShdw>
                </a:effectLst>
              </a:rPr>
              <a:t>Ικανότητα Αξιωματικού ΠΒ</a:t>
            </a:r>
            <a:endParaRPr lang="en-US" sz="1200" dirty="0">
              <a:solidFill>
                <a:srgbClr val="FF0000"/>
              </a:solidFill>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spTree>
    <p:extLst>
      <p:ext uri="{BB962C8B-B14F-4D97-AF65-F5344CB8AC3E}">
        <p14:creationId xmlns:p14="http://schemas.microsoft.com/office/powerpoint/2010/main" val="8735102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9E8CA-003A-305A-D7FA-E55C49B64F8E}"/>
              </a:ext>
            </a:extLst>
          </p:cNvPr>
          <p:cNvPicPr>
            <a:picLocks noChangeAspect="1"/>
          </p:cNvPicPr>
          <p:nvPr/>
        </p:nvPicPr>
        <p:blipFill>
          <a:blip r:embed="rId2"/>
          <a:stretch>
            <a:fillRect/>
          </a:stretch>
        </p:blipFill>
        <p:spPr>
          <a:xfrm>
            <a:off x="618897" y="429461"/>
            <a:ext cx="3597990" cy="4656222"/>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pic>
      <p:sp>
        <p:nvSpPr>
          <p:cNvPr id="2" name="Line Callout 1 (Border and Accent Bar) 1">
            <a:extLst>
              <a:ext uri="{FF2B5EF4-FFF2-40B4-BE49-F238E27FC236}">
                <a16:creationId xmlns:a16="http://schemas.microsoft.com/office/drawing/2014/main" id="{105CFB5B-0705-1CB0-8481-A00B0B2937CC}"/>
              </a:ext>
            </a:extLst>
          </p:cNvPr>
          <p:cNvSpPr/>
          <p:nvPr/>
        </p:nvSpPr>
        <p:spPr>
          <a:xfrm>
            <a:off x="4487227" y="429461"/>
            <a:ext cx="5656233" cy="3482972"/>
          </a:xfrm>
          <a:prstGeom prst="accentBorderCallout1">
            <a:avLst>
              <a:gd name="adj1" fmla="val 26962"/>
              <a:gd name="adj2" fmla="val -2477"/>
              <a:gd name="adj3" fmla="val 62314"/>
              <a:gd name="adj4" fmla="val -14937"/>
            </a:avLst>
          </a:prstGeom>
          <a:gradFill flip="none" rotWithShape="1">
            <a:gsLst>
              <a:gs pos="0">
                <a:schemeClr val="accent5">
                  <a:lumMod val="0"/>
                  <a:lumOff val="100000"/>
                </a:schemeClr>
              </a:gs>
              <a:gs pos="23000">
                <a:schemeClr val="accent5">
                  <a:lumMod val="0"/>
                  <a:lumOff val="100000"/>
                </a:schemeClr>
              </a:gs>
              <a:gs pos="100000">
                <a:schemeClr val="accent5">
                  <a:lumMod val="100000"/>
                </a:schemeClr>
              </a:gs>
            </a:gsLst>
            <a:path path="circle">
              <a:fillToRect l="50000" t="-80000" r="50000" b="180000"/>
            </a:path>
            <a:tileRect/>
          </a:gradFill>
          <a:ln w="254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just">
              <a:buNone/>
            </a:pPr>
            <a:r>
              <a:rPr lang="en-US" sz="1800" dirty="0" err="1">
                <a:effectLst>
                  <a:outerShdw blurRad="50800" dist="38100" dir="2700000" algn="tl" rotWithShape="0">
                    <a:prstClr val="black">
                      <a:alpha val="40000"/>
                    </a:prstClr>
                  </a:outerShdw>
                </a:effectLst>
                <a:latin typeface="+mj-lt"/>
              </a:rPr>
              <a:t>Ό</a:t>
            </a:r>
            <a:r>
              <a:rPr lang="el-GR" sz="1800" dirty="0">
                <a:effectLst>
                  <a:outerShdw blurRad="50800" dist="38100" dir="2700000" algn="tl" rotWithShape="0">
                    <a:prstClr val="black">
                      <a:alpha val="40000"/>
                    </a:prstClr>
                  </a:outerShdw>
                </a:effectLst>
                <a:latin typeface="+mj-lt"/>
              </a:rPr>
              <a:t>πως και στην περίπτωση του παιδιού που πετά βότσαλα στη λίμνη, στο ναυτικό πυροβολικό δυο είναι οι παράμετροι που ορίζουν την οικεία ικανότητα</a:t>
            </a:r>
            <a:r>
              <a:rPr lang="en-US" sz="1800" dirty="0">
                <a:effectLst>
                  <a:outerShdw blurRad="50800" dist="38100" dir="2700000" algn="tl" rotWithShape="0">
                    <a:prstClr val="black">
                      <a:alpha val="40000"/>
                    </a:prstClr>
                  </a:outerShdw>
                </a:effectLst>
                <a:latin typeface="+mj-lt"/>
              </a:rPr>
              <a:t>: </a:t>
            </a:r>
          </a:p>
          <a:p>
            <a:pPr marL="0" indent="0" algn="just">
              <a:buNone/>
            </a:pPr>
            <a:r>
              <a:rPr lang="en-US" sz="1800" dirty="0">
                <a:effectLst>
                  <a:outerShdw blurRad="50800" dist="38100" dir="2700000" algn="tl" rotWithShape="0">
                    <a:prstClr val="black">
                      <a:alpha val="40000"/>
                    </a:prstClr>
                  </a:outerShdw>
                </a:effectLst>
                <a:latin typeface="+mj-lt"/>
              </a:rPr>
              <a:t> </a:t>
            </a:r>
          </a:p>
          <a:p>
            <a:pPr algn="just"/>
            <a:r>
              <a:rPr lang="el-GR" sz="1800" dirty="0">
                <a:effectLst>
                  <a:outerShdw blurRad="50800" dist="38100" dir="2700000" algn="tl" rotWithShape="0">
                    <a:prstClr val="black">
                      <a:alpha val="40000"/>
                    </a:prstClr>
                  </a:outerShdw>
                </a:effectLst>
                <a:latin typeface="+mj-lt"/>
              </a:rPr>
              <a:t>Ο </a:t>
            </a:r>
            <a:r>
              <a:rPr lang="el-GR" sz="1800" b="1" dirty="0">
                <a:solidFill>
                  <a:srgbClr val="FF0000"/>
                </a:solidFill>
                <a:effectLst>
                  <a:outerShdw blurRad="50800" dist="38100" dir="2700000" algn="tl" rotWithShape="0">
                    <a:prstClr val="black">
                      <a:alpha val="40000"/>
                    </a:prstClr>
                  </a:outerShdw>
                </a:effectLst>
                <a:latin typeface="+mj-lt"/>
              </a:rPr>
              <a:t>χρόνος</a:t>
            </a:r>
            <a:r>
              <a:rPr lang="el-GR" sz="1800" dirty="0">
                <a:effectLst>
                  <a:outerShdw blurRad="50800" dist="38100" dir="2700000" algn="tl" rotWithShape="0">
                    <a:prstClr val="black">
                      <a:alpha val="40000"/>
                    </a:prstClr>
                  </a:outerShdw>
                </a:effectLst>
                <a:latin typeface="+mj-lt"/>
              </a:rPr>
              <a:t> που απαιτείται για να βρουν την σωστή </a:t>
            </a:r>
            <a:r>
              <a:rPr lang="el-GR" sz="1800" b="1" dirty="0">
                <a:solidFill>
                  <a:srgbClr val="FF0000"/>
                </a:solidFill>
                <a:effectLst>
                  <a:outerShdw blurRad="50800" dist="38100" dir="2700000" algn="tl" rotWithShape="0">
                    <a:prstClr val="black">
                      <a:alpha val="40000"/>
                    </a:prstClr>
                  </a:outerShdw>
                </a:effectLst>
                <a:latin typeface="+mj-lt"/>
              </a:rPr>
              <a:t>απόσταση</a:t>
            </a:r>
            <a:r>
              <a:rPr lang="en-US" sz="1800" dirty="0">
                <a:effectLst>
                  <a:outerShdw blurRad="50800" dist="38100" dir="2700000" algn="tl" rotWithShape="0">
                    <a:prstClr val="black">
                      <a:alpha val="40000"/>
                    </a:prstClr>
                  </a:outerShdw>
                </a:effectLst>
                <a:latin typeface="+mj-lt"/>
              </a:rPr>
              <a:t> </a:t>
            </a:r>
            <a:r>
              <a:rPr lang="en-US" sz="1800" b="1" dirty="0">
                <a:solidFill>
                  <a:srgbClr val="FF0000"/>
                </a:solidFill>
                <a:effectLst>
                  <a:outerShdw blurRad="50800" dist="38100" dir="2700000" algn="tl" rotWithShape="0">
                    <a:prstClr val="black">
                      <a:alpha val="40000"/>
                    </a:prstClr>
                  </a:outerShdw>
                </a:effectLst>
                <a:latin typeface="+mj-lt"/>
              </a:rPr>
              <a:t>(</a:t>
            </a:r>
            <a:r>
              <a:rPr lang="en-US" sz="1800" b="1" dirty="0" err="1">
                <a:solidFill>
                  <a:srgbClr val="FF0000"/>
                </a:solidFill>
                <a:effectLst>
                  <a:outerShdw blurRad="50800" dist="38100" dir="2700000" algn="tl" rotWithShape="0">
                    <a:prstClr val="black">
                      <a:alpha val="40000"/>
                    </a:prstClr>
                  </a:outerShdw>
                </a:effectLst>
                <a:latin typeface="+mj-lt"/>
              </a:rPr>
              <a:t>R</a:t>
            </a:r>
            <a:r>
              <a:rPr lang="en-US" sz="1800" b="1" baseline="-25000" dirty="0" err="1">
                <a:solidFill>
                  <a:srgbClr val="FF0000"/>
                </a:solidFill>
                <a:effectLst>
                  <a:outerShdw blurRad="50800" dist="38100" dir="2700000" algn="tl" rotWithShape="0">
                    <a:prstClr val="black">
                      <a:alpha val="40000"/>
                    </a:prstClr>
                  </a:outerShdw>
                </a:effectLst>
                <a:latin typeface="+mj-lt"/>
              </a:rPr>
              <a:t>firing</a:t>
            </a:r>
            <a:r>
              <a:rPr lang="en-US" sz="1800" b="1" dirty="0">
                <a:solidFill>
                  <a:srgbClr val="FF0000"/>
                </a:solidFill>
                <a:effectLst>
                  <a:outerShdw blurRad="50800" dist="38100" dir="2700000" algn="tl" rotWithShape="0">
                    <a:prstClr val="black">
                      <a:alpha val="40000"/>
                    </a:prstClr>
                  </a:outerShdw>
                </a:effectLst>
                <a:latin typeface="+mj-lt"/>
              </a:rPr>
              <a:t>) </a:t>
            </a:r>
            <a:r>
              <a:rPr lang="en-US" sz="1800" dirty="0">
                <a:effectLst>
                  <a:outerShdw blurRad="50800" dist="38100" dir="2700000" algn="tl" rotWithShape="0">
                    <a:prstClr val="black">
                      <a:alpha val="40000"/>
                    </a:prstClr>
                  </a:outerShdw>
                </a:effectLst>
                <a:latin typeface="+mj-lt"/>
              </a:rPr>
              <a:t>(</a:t>
            </a:r>
            <a:r>
              <a:rPr lang="el-GR" sz="1800" u="sng" dirty="0" err="1">
                <a:effectLst>
                  <a:outerShdw blurRad="50800" dist="38100" dir="2700000" algn="tl" rotWithShape="0">
                    <a:prstClr val="black">
                      <a:alpha val="40000"/>
                    </a:prstClr>
                  </a:outerShdw>
                </a:effectLst>
                <a:latin typeface="+mj-lt"/>
              </a:rPr>
              <a:t>δηλ</a:t>
            </a:r>
            <a:r>
              <a:rPr lang="el-GR" sz="1800" u="sng" dirty="0">
                <a:effectLst>
                  <a:outerShdw blurRad="50800" dist="38100" dir="2700000" algn="tl" rotWithShape="0">
                    <a:prstClr val="black">
                      <a:alpha val="40000"/>
                    </a:prstClr>
                  </a:outerShdw>
                </a:effectLst>
                <a:latin typeface="+mj-lt"/>
              </a:rPr>
              <a:t> για να προβούν στις απαιτούμενες διορθώσεις </a:t>
            </a:r>
            <a:r>
              <a:rPr lang="en-US" sz="1800" u="sng" dirty="0">
                <a:effectLst>
                  <a:outerShdw blurRad="50800" dist="38100" dir="2700000" algn="tl" rotWithShape="0">
                    <a:prstClr val="black">
                      <a:alpha val="40000"/>
                    </a:prstClr>
                  </a:outerShdw>
                </a:effectLst>
                <a:latin typeface="+mj-lt"/>
              </a:rPr>
              <a:t>ADD-DROP </a:t>
            </a:r>
            <a:r>
              <a:rPr lang="el-GR" sz="1800" u="sng" dirty="0">
                <a:effectLst>
                  <a:outerShdw blurRad="50800" dist="38100" dir="2700000" algn="tl" rotWithShape="0">
                    <a:prstClr val="black">
                      <a:alpha val="40000"/>
                    </a:prstClr>
                  </a:outerShdw>
                </a:effectLst>
                <a:latin typeface="+mj-lt"/>
              </a:rPr>
              <a:t>προτού εκκινήσουν τις βολές καταστροφής</a:t>
            </a:r>
            <a:r>
              <a:rPr lang="en-US" sz="1800" dirty="0">
                <a:effectLst>
                  <a:outerShdw blurRad="50800" dist="38100" dir="2700000" algn="tl" rotWithShape="0">
                    <a:prstClr val="black">
                      <a:alpha val="40000"/>
                    </a:prstClr>
                  </a:outerShdw>
                </a:effectLst>
                <a:latin typeface="+mj-lt"/>
              </a:rPr>
              <a:t>)</a:t>
            </a:r>
            <a:r>
              <a:rPr lang="el-GR" sz="1800" dirty="0">
                <a:effectLst>
                  <a:outerShdw blurRad="50800" dist="38100" dir="2700000" algn="tl" rotWithShape="0">
                    <a:prstClr val="black">
                      <a:alpha val="40000"/>
                    </a:prstClr>
                  </a:outerShdw>
                </a:effectLst>
                <a:latin typeface="+mj-lt"/>
              </a:rPr>
              <a:t>*</a:t>
            </a:r>
            <a:r>
              <a:rPr lang="en-US" sz="1800" dirty="0">
                <a:effectLst>
                  <a:outerShdw blurRad="50800" dist="38100" dir="2700000" algn="tl" rotWithShape="0">
                    <a:prstClr val="black">
                      <a:alpha val="40000"/>
                    </a:prstClr>
                  </a:outerShdw>
                </a:effectLst>
                <a:latin typeface="+mj-lt"/>
              </a:rPr>
              <a:t> </a:t>
            </a:r>
            <a:endParaRPr lang="el-GR" sz="1800" dirty="0">
              <a:effectLst>
                <a:outerShdw blurRad="50800" dist="38100" dir="2700000" algn="tl" rotWithShape="0">
                  <a:prstClr val="black">
                    <a:alpha val="40000"/>
                  </a:prstClr>
                </a:outerShdw>
              </a:effectLst>
              <a:latin typeface="+mj-lt"/>
            </a:endParaRPr>
          </a:p>
          <a:p>
            <a:pPr algn="just"/>
            <a:endParaRPr lang="en-US" sz="1800" dirty="0">
              <a:effectLst>
                <a:outerShdw blurRad="50800" dist="38100" dir="2700000" algn="tl" rotWithShape="0">
                  <a:prstClr val="black">
                    <a:alpha val="40000"/>
                  </a:prstClr>
                </a:outerShdw>
              </a:effectLst>
              <a:latin typeface="+mj-lt"/>
            </a:endParaRPr>
          </a:p>
          <a:p>
            <a:pPr algn="just"/>
            <a:r>
              <a:rPr lang="el-GR" sz="1800" dirty="0">
                <a:effectLst>
                  <a:outerShdw blurRad="50800" dist="38100" dir="2700000" algn="tl" rotWithShape="0">
                    <a:prstClr val="black">
                      <a:alpha val="40000"/>
                    </a:prstClr>
                  </a:outerShdw>
                </a:effectLst>
                <a:latin typeface="+mj-lt"/>
              </a:rPr>
              <a:t>Η τελική </a:t>
            </a:r>
            <a:r>
              <a:rPr lang="el-GR" sz="1800" b="1" dirty="0">
                <a:solidFill>
                  <a:srgbClr val="FF0000"/>
                </a:solidFill>
                <a:effectLst>
                  <a:outerShdw blurRad="50800" dist="38100" dir="2700000" algn="tl" rotWithShape="0">
                    <a:prstClr val="black">
                      <a:alpha val="40000"/>
                    </a:prstClr>
                  </a:outerShdw>
                </a:effectLst>
                <a:latin typeface="+mj-lt"/>
              </a:rPr>
              <a:t>αποτελεσματικότητα </a:t>
            </a:r>
            <a:r>
              <a:rPr lang="en-US" sz="1800" b="1" dirty="0">
                <a:solidFill>
                  <a:srgbClr val="FF0000"/>
                </a:solidFill>
                <a:effectLst>
                  <a:outerShdw blurRad="50800" dist="38100" dir="2700000" algn="tl" rotWithShape="0">
                    <a:prstClr val="black">
                      <a:alpha val="40000"/>
                    </a:prstClr>
                  </a:outerShdw>
                </a:effectLst>
                <a:latin typeface="+mj-lt"/>
              </a:rPr>
              <a:t>(</a:t>
            </a:r>
            <a:r>
              <a:rPr lang="en-US" sz="1800" b="1" dirty="0" err="1">
                <a:solidFill>
                  <a:srgbClr val="FF0000"/>
                </a:solidFill>
                <a:effectLst>
                  <a:outerShdw blurRad="50800" dist="38100" dir="2700000" algn="tl" rotWithShape="0">
                    <a:prstClr val="black">
                      <a:alpha val="40000"/>
                    </a:prstClr>
                  </a:outerShdw>
                </a:effectLst>
                <a:latin typeface="+mj-lt"/>
              </a:rPr>
              <a:t>P</a:t>
            </a:r>
            <a:r>
              <a:rPr lang="en-US" sz="1800" b="1" baseline="-25000" dirty="0" err="1">
                <a:solidFill>
                  <a:srgbClr val="FF0000"/>
                </a:solidFill>
                <a:effectLst>
                  <a:outerShdw blurRad="50800" dist="38100" dir="2700000" algn="tl" rotWithShape="0">
                    <a:prstClr val="black">
                      <a:alpha val="40000"/>
                    </a:prstClr>
                  </a:outerShdw>
                </a:effectLst>
                <a:latin typeface="+mj-lt"/>
              </a:rPr>
              <a:t>hit</a:t>
            </a:r>
            <a:r>
              <a:rPr lang="en-US" sz="1800" b="1" dirty="0">
                <a:solidFill>
                  <a:srgbClr val="FF0000"/>
                </a:solidFill>
                <a:effectLst>
                  <a:outerShdw blurRad="50800" dist="38100" dir="2700000" algn="tl" rotWithShape="0">
                    <a:prstClr val="black">
                      <a:alpha val="40000"/>
                    </a:prstClr>
                  </a:outerShdw>
                </a:effectLst>
                <a:latin typeface="+mj-lt"/>
              </a:rPr>
              <a:t>) </a:t>
            </a:r>
            <a:r>
              <a:rPr lang="el-GR" sz="1800" dirty="0">
                <a:effectLst>
                  <a:outerShdw blurRad="50800" dist="38100" dir="2700000" algn="tl" rotWithShape="0">
                    <a:prstClr val="black">
                      <a:alpha val="40000"/>
                    </a:prstClr>
                  </a:outerShdw>
                </a:effectLst>
                <a:latin typeface="+mj-lt"/>
              </a:rPr>
              <a:t>αφού βρουν την σωστή απόσταση (</a:t>
            </a:r>
            <a:r>
              <a:rPr lang="el-GR" sz="1800" u="sng" dirty="0">
                <a:effectLst>
                  <a:outerShdw blurRad="50800" dist="38100" dir="2700000" algn="tl" rotWithShape="0">
                    <a:prstClr val="black">
                      <a:alpha val="40000"/>
                    </a:prstClr>
                  </a:outerShdw>
                </a:effectLst>
                <a:latin typeface="+mj-lt"/>
              </a:rPr>
              <a:t>ήτοι το ποσοστό των βολών που τελικά πίπτουν επί του στόχου</a:t>
            </a:r>
            <a:r>
              <a:rPr lang="el-GR" sz="1800" dirty="0">
                <a:effectLst>
                  <a:outerShdw blurRad="50800" dist="38100" dir="2700000" algn="tl" rotWithShape="0">
                    <a:prstClr val="black">
                      <a:alpha val="40000"/>
                    </a:prstClr>
                  </a:outerShdw>
                </a:effectLst>
                <a:latin typeface="+mj-lt"/>
              </a:rPr>
              <a:t>)</a:t>
            </a:r>
            <a:endParaRPr lang="en-US" sz="1800" dirty="0">
              <a:effectLst>
                <a:outerShdw blurRad="50800" dist="38100" dir="2700000" algn="tl" rotWithShape="0">
                  <a:prstClr val="black">
                    <a:alpha val="40000"/>
                  </a:prstClr>
                </a:outerShdw>
              </a:effectLst>
              <a:latin typeface="+mj-lt"/>
            </a:endParaRPr>
          </a:p>
        </p:txBody>
      </p:sp>
      <p:sp>
        <p:nvSpPr>
          <p:cNvPr id="5" name="Rectangle 4">
            <a:extLst>
              <a:ext uri="{FF2B5EF4-FFF2-40B4-BE49-F238E27FC236}">
                <a16:creationId xmlns:a16="http://schemas.microsoft.com/office/drawing/2014/main" id="{8F935AAD-5920-1429-A66B-04A6CF8A4A10}"/>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ΠΒ και πλοίο</a:t>
            </a:r>
            <a:endParaRPr lang="en-US" sz="12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solidFill>
                  <a:srgbClr val="FF0000"/>
                </a:solidFill>
                <a:effectLst>
                  <a:outerShdw blurRad="50800" dist="38100" dir="2700000" algn="tl" rotWithShape="0">
                    <a:prstClr val="black">
                      <a:alpha val="40000"/>
                    </a:prstClr>
                  </a:outerShdw>
                </a:effectLst>
              </a:rPr>
              <a:t>Ικανότητα Αξιωματικού ΠΒ</a:t>
            </a:r>
            <a:endParaRPr lang="en-US" sz="1200" dirty="0">
              <a:solidFill>
                <a:srgbClr val="FF0000"/>
              </a:solidFill>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spTree>
    <p:extLst>
      <p:ext uri="{BB962C8B-B14F-4D97-AF65-F5344CB8AC3E}">
        <p14:creationId xmlns:p14="http://schemas.microsoft.com/office/powerpoint/2010/main" val="1378823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A510DB-C893-C845-A937-6AD36FBC1D43}"/>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solidFill>
                  <a:srgbClr val="FF0000"/>
                </a:solidFill>
                <a:effectLst>
                  <a:outerShdw blurRad="50800" dist="38100" dir="2700000" algn="tl" rotWithShape="0">
                    <a:prstClr val="black">
                      <a:alpha val="40000"/>
                    </a:prstClr>
                  </a:outerShdw>
                </a:effectLst>
              </a:rPr>
              <a:t>Εισαγωγή</a:t>
            </a:r>
            <a:endParaRPr lang="el-GR" sz="1200" baseline="-25000" dirty="0">
              <a:solidFill>
                <a:srgbClr val="FF0000"/>
              </a:solidFill>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ΠΒ και πλοίο</a:t>
            </a:r>
            <a:endParaRPr lang="en-US" sz="12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pic>
        <p:nvPicPr>
          <p:cNvPr id="16" name="Picture 10">
            <a:extLst>
              <a:ext uri="{FF2B5EF4-FFF2-40B4-BE49-F238E27FC236}">
                <a16:creationId xmlns:a16="http://schemas.microsoft.com/office/drawing/2014/main" id="{529E6D7B-A5AA-E505-2C49-745EB733F3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236" t="87171" r="5001"/>
          <a:stretch/>
        </p:blipFill>
        <p:spPr bwMode="auto">
          <a:xfrm>
            <a:off x="-1" y="-38408"/>
            <a:ext cx="1031626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4C3C7DF-B001-60E2-0BFF-E32E50E25715}"/>
              </a:ext>
            </a:extLst>
          </p:cNvPr>
          <p:cNvPicPr>
            <a:picLocks noChangeAspect="1"/>
          </p:cNvPicPr>
          <p:nvPr/>
        </p:nvPicPr>
        <p:blipFill>
          <a:blip r:embed="rId3"/>
          <a:stretch>
            <a:fillRect/>
          </a:stretch>
        </p:blipFill>
        <p:spPr>
          <a:xfrm>
            <a:off x="618897" y="429461"/>
            <a:ext cx="3597989" cy="4656221"/>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pic>
      <p:graphicFrame>
        <p:nvGraphicFramePr>
          <p:cNvPr id="7" name="Content Placeholder 3">
            <a:extLst>
              <a:ext uri="{FF2B5EF4-FFF2-40B4-BE49-F238E27FC236}">
                <a16:creationId xmlns:a16="http://schemas.microsoft.com/office/drawing/2014/main" id="{01B0ED47-FC71-08B1-471F-11016FB8A48D}"/>
              </a:ext>
            </a:extLst>
          </p:cNvPr>
          <p:cNvGraphicFramePr>
            <a:graphicFrameLocks/>
          </p:cNvGraphicFramePr>
          <p:nvPr>
            <p:extLst>
              <p:ext uri="{D42A27DB-BD31-4B8C-83A1-F6EECF244321}">
                <p14:modId xmlns:p14="http://schemas.microsoft.com/office/powerpoint/2010/main" val="3365216568"/>
              </p:ext>
            </p:extLst>
          </p:nvPr>
        </p:nvGraphicFramePr>
        <p:xfrm>
          <a:off x="4373216" y="-556381"/>
          <a:ext cx="6458729" cy="45980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ontent Placeholder 3">
            <a:extLst>
              <a:ext uri="{FF2B5EF4-FFF2-40B4-BE49-F238E27FC236}">
                <a16:creationId xmlns:a16="http://schemas.microsoft.com/office/drawing/2014/main" id="{4A30ED9F-9F34-CB1A-C518-1CEA3D46A0E8}"/>
              </a:ext>
            </a:extLst>
          </p:cNvPr>
          <p:cNvGraphicFramePr>
            <a:graphicFrameLocks/>
          </p:cNvGraphicFramePr>
          <p:nvPr>
            <p:extLst>
              <p:ext uri="{D42A27DB-BD31-4B8C-83A1-F6EECF244321}">
                <p14:modId xmlns:p14="http://schemas.microsoft.com/office/powerpoint/2010/main" val="1916478405"/>
              </p:ext>
            </p:extLst>
          </p:nvPr>
        </p:nvGraphicFramePr>
        <p:xfrm>
          <a:off x="4856209" y="-805542"/>
          <a:ext cx="5460056" cy="4598068"/>
        </p:xfrm>
        <a:graphic>
          <a:graphicData uri="http://schemas.openxmlformats.org/drawingml/2006/chart">
            <c:chart xmlns:c="http://schemas.openxmlformats.org/drawingml/2006/chart" xmlns:r="http://schemas.openxmlformats.org/officeDocument/2006/relationships" r:id="rId5"/>
          </a:graphicData>
        </a:graphic>
      </p:graphicFrame>
      <p:grpSp>
        <p:nvGrpSpPr>
          <p:cNvPr id="8" name="Group 7">
            <a:extLst>
              <a:ext uri="{FF2B5EF4-FFF2-40B4-BE49-F238E27FC236}">
                <a16:creationId xmlns:a16="http://schemas.microsoft.com/office/drawing/2014/main" id="{45974579-18F7-BAA1-F791-DCDAEF519A48}"/>
              </a:ext>
            </a:extLst>
          </p:cNvPr>
          <p:cNvGrpSpPr/>
          <p:nvPr/>
        </p:nvGrpSpPr>
        <p:grpSpPr>
          <a:xfrm>
            <a:off x="1150883" y="265254"/>
            <a:ext cx="9026786" cy="3379094"/>
            <a:chOff x="1150883" y="265254"/>
            <a:chExt cx="9026786" cy="3379094"/>
          </a:xfrm>
        </p:grpSpPr>
        <p:sp>
          <p:nvSpPr>
            <p:cNvPr id="2" name="Line Callout 1 (Accent Bar) 1">
              <a:extLst>
                <a:ext uri="{FF2B5EF4-FFF2-40B4-BE49-F238E27FC236}">
                  <a16:creationId xmlns:a16="http://schemas.microsoft.com/office/drawing/2014/main" id="{E200A1F0-F6EF-6958-C91F-B51EF673F4DB}"/>
                </a:ext>
              </a:extLst>
            </p:cNvPr>
            <p:cNvSpPr/>
            <p:nvPr/>
          </p:nvSpPr>
          <p:spPr>
            <a:xfrm>
              <a:off x="5221356" y="265254"/>
              <a:ext cx="4956313" cy="3379094"/>
            </a:xfrm>
            <a:prstGeom prst="accentCallout1">
              <a:avLst>
                <a:gd name="adj1" fmla="val 18750"/>
                <a:gd name="adj2" fmla="val -8333"/>
                <a:gd name="adj3" fmla="val 69752"/>
                <a:gd name="adj4" fmla="val -26143"/>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6" name="Rectangle 5">
              <a:extLst>
                <a:ext uri="{FF2B5EF4-FFF2-40B4-BE49-F238E27FC236}">
                  <a16:creationId xmlns:a16="http://schemas.microsoft.com/office/drawing/2014/main" id="{CB0B0507-9DFA-C820-316E-365A5EC638C0}"/>
                </a:ext>
              </a:extLst>
            </p:cNvPr>
            <p:cNvSpPr/>
            <p:nvPr/>
          </p:nvSpPr>
          <p:spPr>
            <a:xfrm>
              <a:off x="1150883" y="2049517"/>
              <a:ext cx="2790496" cy="1206062"/>
            </a:xfrm>
            <a:prstGeom prst="rect">
              <a:avLst/>
            </a:prstGeom>
            <a:solidFill>
              <a:schemeClr val="accent2">
                <a:alpha val="39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spTree>
    <p:extLst>
      <p:ext uri="{BB962C8B-B14F-4D97-AF65-F5344CB8AC3E}">
        <p14:creationId xmlns:p14="http://schemas.microsoft.com/office/powerpoint/2010/main" val="134826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ssolve">
                                      <p:cBhvr>
                                        <p:cTn id="1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22"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CDD56C8-E409-DD07-3692-D5DA359FBC1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93885" y="0"/>
            <a:ext cx="6874190" cy="68741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F6DB096-4E0B-D437-C0C4-1950E7DFB6AE}"/>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ΠΒ και πλοίο</a:t>
            </a:r>
            <a:endParaRPr lang="en-US" sz="12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solidFill>
                  <a:srgbClr val="FF0000"/>
                </a:solidFill>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pic>
        <p:nvPicPr>
          <p:cNvPr id="2052" name="Picture 4">
            <a:extLst>
              <a:ext uri="{FF2B5EF4-FFF2-40B4-BE49-F238E27FC236}">
                <a16:creationId xmlns:a16="http://schemas.microsoft.com/office/drawing/2014/main" id="{83491D9A-3183-720A-C41A-A9364B09A1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74" r="15500"/>
          <a:stretch/>
        </p:blipFill>
        <p:spPr bwMode="auto">
          <a:xfrm>
            <a:off x="0" y="217217"/>
            <a:ext cx="5167527" cy="665697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FCA825E8-ACB8-1215-115D-7851F94DE21A}"/>
              </a:ext>
            </a:extLst>
          </p:cNvPr>
          <p:cNvSpPr>
            <a:spLocks noGrp="1"/>
          </p:cNvSpPr>
          <p:nvPr>
            <p:ph type="title"/>
          </p:nvPr>
        </p:nvSpPr>
        <p:spPr>
          <a:xfrm>
            <a:off x="838200" y="365125"/>
            <a:ext cx="10515600" cy="1325563"/>
          </a:xfrm>
        </p:spPr>
        <p:txBody>
          <a:bodyPr/>
          <a:lstStyle/>
          <a:p>
            <a:r>
              <a:rPr lang="en-US" dirty="0"/>
              <a:t>Naval Rangefinder</a:t>
            </a:r>
          </a:p>
        </p:txBody>
      </p:sp>
    </p:spTree>
    <p:extLst>
      <p:ext uri="{BB962C8B-B14F-4D97-AF65-F5344CB8AC3E}">
        <p14:creationId xmlns:p14="http://schemas.microsoft.com/office/powerpoint/2010/main" val="15346299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Naval Rangefinder</a:t>
            </a:r>
          </a:p>
        </p:txBody>
      </p:sp>
      <p:pic>
        <p:nvPicPr>
          <p:cNvPr id="4" name="Content Placeholder 3" descr="Coincidence_rangefinder_(Warships_To-day,_1936).jpg"/>
          <p:cNvPicPr>
            <a:picLocks noGrp="1" noChangeAspect="1"/>
          </p:cNvPicPr>
          <p:nvPr>
            <p:ph idx="1"/>
          </p:nvPr>
        </p:nvPicPr>
        <p:blipFill rotWithShape="1">
          <a:blip r:embed="rId2">
            <a:extLst>
              <a:ext uri="{28A0092B-C50C-407E-A947-70E740481C1C}">
                <a14:useLocalDpi xmlns:a14="http://schemas.microsoft.com/office/drawing/2010/main" val="0"/>
              </a:ext>
            </a:extLst>
          </a:blip>
          <a:srcRect l="5157" r="2438"/>
          <a:stretch/>
        </p:blipFill>
        <p:spPr>
          <a:xfrm>
            <a:off x="389220" y="1214439"/>
            <a:ext cx="4515670" cy="4733154"/>
          </a:xfrm>
        </p:spPr>
      </p:pic>
      <p:sp>
        <p:nvSpPr>
          <p:cNvPr id="5" name="TextBox 4"/>
          <p:cNvSpPr txBox="1"/>
          <p:nvPr/>
        </p:nvSpPr>
        <p:spPr>
          <a:xfrm>
            <a:off x="478120" y="5871392"/>
            <a:ext cx="4292600" cy="523220"/>
          </a:xfrm>
          <a:prstGeom prst="rect">
            <a:avLst/>
          </a:prstGeom>
          <a:noFill/>
        </p:spPr>
        <p:txBody>
          <a:bodyPr wrap="square" rtlCol="0">
            <a:spAutoFit/>
          </a:bodyPr>
          <a:lstStyle/>
          <a:p>
            <a:pPr algn="ctr"/>
            <a:r>
              <a:rPr lang="en-US" sz="1400" i="1" dirty="0"/>
              <a:t>Eyepiece image of a naval rangefinder, showing the displaced image when not yet adjusted for range</a:t>
            </a:r>
          </a:p>
        </p:txBody>
      </p:sp>
      <p:pic>
        <p:nvPicPr>
          <p:cNvPr id="6" name="Picture 5" descr="640px-Polish_destroyer's_range-finder.JPG"/>
          <p:cNvPicPr>
            <a:picLocks noChangeAspect="1"/>
          </p:cNvPicPr>
          <p:nvPr/>
        </p:nvPicPr>
        <p:blipFill rotWithShape="1">
          <a:blip r:embed="rId3">
            <a:extLst>
              <a:ext uri="{28A0092B-C50C-407E-A947-70E740481C1C}">
                <a14:useLocalDpi xmlns:a14="http://schemas.microsoft.com/office/drawing/2010/main" val="0"/>
              </a:ext>
            </a:extLst>
          </a:blip>
          <a:srcRect l="5930" t="20838" b="1"/>
          <a:stretch/>
        </p:blipFill>
        <p:spPr>
          <a:xfrm>
            <a:off x="5100920" y="1417639"/>
            <a:ext cx="4432300" cy="5443243"/>
          </a:xfrm>
          <a:prstGeom prst="rect">
            <a:avLst/>
          </a:prstGeom>
        </p:spPr>
      </p:pic>
      <p:sp>
        <p:nvSpPr>
          <p:cNvPr id="7" name="Rectangle 6">
            <a:extLst>
              <a:ext uri="{FF2B5EF4-FFF2-40B4-BE49-F238E27FC236}">
                <a16:creationId xmlns:a16="http://schemas.microsoft.com/office/drawing/2014/main" id="{1311A7BD-8D6A-905A-6C53-5FFEEA2A3C6F}"/>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ΠΒ και πλοίο</a:t>
            </a:r>
            <a:endParaRPr lang="en-US" sz="12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solidFill>
                  <a:srgbClr val="FF0000"/>
                </a:solidFill>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spTree>
    <p:extLst>
      <p:ext uri="{BB962C8B-B14F-4D97-AF65-F5344CB8AC3E}">
        <p14:creationId xmlns:p14="http://schemas.microsoft.com/office/powerpoint/2010/main" val="27972660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6CBAA59-207C-6623-AA66-7B8C1325B321}"/>
              </a:ext>
            </a:extLst>
          </p:cNvPr>
          <p:cNvGrpSpPr/>
          <p:nvPr/>
        </p:nvGrpSpPr>
        <p:grpSpPr>
          <a:xfrm>
            <a:off x="55414" y="462396"/>
            <a:ext cx="10244667" cy="5682550"/>
            <a:chOff x="1219201" y="482601"/>
            <a:chExt cx="10244667" cy="5682550"/>
          </a:xfrm>
        </p:grpSpPr>
        <p:grpSp>
          <p:nvGrpSpPr>
            <p:cNvPr id="3" name="Group 2"/>
            <p:cNvGrpSpPr/>
            <p:nvPr/>
          </p:nvGrpSpPr>
          <p:grpSpPr>
            <a:xfrm>
              <a:off x="1219201" y="1282255"/>
              <a:ext cx="10244667" cy="4882896"/>
              <a:chOff x="-304800" y="1282255"/>
              <a:chExt cx="10244667" cy="4882896"/>
            </a:xfrm>
          </p:grpSpPr>
          <p:sp>
            <p:nvSpPr>
              <p:cNvPr id="4" name="Oval 3"/>
              <p:cNvSpPr>
                <a:spLocks noChangeAspect="1"/>
              </p:cNvSpPr>
              <p:nvPr/>
            </p:nvSpPr>
            <p:spPr>
              <a:xfrm>
                <a:off x="-205005" y="1282255"/>
                <a:ext cx="9765792" cy="4882896"/>
              </a:xfrm>
              <a:prstGeom prst="ellipse">
                <a:avLst/>
              </a:prstGeom>
              <a:no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solidFill>
                    <a:schemeClr val="tx1"/>
                  </a:solidFill>
                  <a:latin typeface="Arial"/>
                  <a:cs typeface="Arial"/>
                </a:endParaRPr>
              </a:p>
            </p:txBody>
          </p:sp>
          <p:cxnSp>
            <p:nvCxnSpPr>
              <p:cNvPr id="5" name="Straight Connector 4"/>
              <p:cNvCxnSpPr/>
              <p:nvPr/>
            </p:nvCxnSpPr>
            <p:spPr>
              <a:xfrm flipV="1">
                <a:off x="-304800" y="1422400"/>
                <a:ext cx="10244667" cy="4428068"/>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a:cxnSpLocks/>
              </p:cNvCxnSpPr>
              <p:nvPr/>
            </p:nvCxnSpPr>
            <p:spPr>
              <a:xfrm>
                <a:off x="-93133" y="2443556"/>
                <a:ext cx="10033000" cy="2710331"/>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7" name="Oval 6"/>
              <p:cNvSpPr>
                <a:spLocks noChangeAspect="1"/>
              </p:cNvSpPr>
              <p:nvPr/>
            </p:nvSpPr>
            <p:spPr>
              <a:xfrm>
                <a:off x="1042154" y="1857005"/>
                <a:ext cx="7324344" cy="3662173"/>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8" name="Oval 7"/>
              <p:cNvSpPr>
                <a:spLocks noChangeAspect="1"/>
              </p:cNvSpPr>
              <p:nvPr/>
            </p:nvSpPr>
            <p:spPr>
              <a:xfrm>
                <a:off x="2241296" y="2512653"/>
                <a:ext cx="4882896" cy="2441449"/>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9" name="Oval 8"/>
              <p:cNvSpPr>
                <a:spLocks noChangeAspect="1"/>
              </p:cNvSpPr>
              <p:nvPr/>
            </p:nvSpPr>
            <p:spPr>
              <a:xfrm>
                <a:off x="3470380" y="3108028"/>
                <a:ext cx="2441448" cy="1220724"/>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grpSp>
        <p:sp>
          <p:nvSpPr>
            <p:cNvPr id="28" name="Chord 27"/>
            <p:cNvSpPr/>
            <p:nvPr/>
          </p:nvSpPr>
          <p:spPr>
            <a:xfrm rot="935598" flipH="1">
              <a:off x="4089188" y="3141808"/>
              <a:ext cx="3443392" cy="823864"/>
            </a:xfrm>
            <a:prstGeom prst="chord">
              <a:avLst>
                <a:gd name="adj1" fmla="val 3063901"/>
                <a:gd name="adj2" fmla="val 12659168"/>
              </a:avLst>
            </a:prstGeom>
            <a:solidFill>
              <a:srgbClr val="FF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rot="20737562">
              <a:off x="1360259" y="4746678"/>
              <a:ext cx="2489200" cy="646331"/>
            </a:xfrm>
            <a:prstGeom prst="rect">
              <a:avLst/>
            </a:prstGeom>
            <a:noFill/>
            <a:scene3d>
              <a:camera prst="isometricOffAxis1Top"/>
              <a:lightRig rig="threePt" dir="t"/>
            </a:scene3d>
          </p:spPr>
          <p:txBody>
            <a:bodyPr wrap="square" rtlCol="0">
              <a:spAutoFit/>
            </a:bodyPr>
            <a:lstStyle/>
            <a:p>
              <a:r>
                <a:rPr lang="en-US" sz="3600" dirty="0"/>
                <a:t>Deflection</a:t>
              </a:r>
            </a:p>
          </p:txBody>
        </p:sp>
        <p:sp>
          <p:nvSpPr>
            <p:cNvPr id="32" name="TextBox 31"/>
            <p:cNvSpPr txBox="1"/>
            <p:nvPr/>
          </p:nvSpPr>
          <p:spPr>
            <a:xfrm rot="228624">
              <a:off x="1543541" y="2095071"/>
              <a:ext cx="1750538" cy="646331"/>
            </a:xfrm>
            <a:prstGeom prst="rect">
              <a:avLst/>
            </a:prstGeom>
            <a:noFill/>
            <a:scene3d>
              <a:camera prst="isometricOffAxis2Top"/>
              <a:lightRig rig="threePt" dir="t"/>
            </a:scene3d>
          </p:spPr>
          <p:txBody>
            <a:bodyPr wrap="square" rtlCol="0">
              <a:spAutoFit/>
            </a:bodyPr>
            <a:lstStyle/>
            <a:p>
              <a:r>
                <a:rPr lang="en-US" sz="3600" dirty="0">
                  <a:latin typeface="Arial"/>
                  <a:cs typeface="Arial"/>
                </a:rPr>
                <a:t>Range</a:t>
              </a:r>
            </a:p>
          </p:txBody>
        </p:sp>
        <p:sp>
          <p:nvSpPr>
            <p:cNvPr id="33" name="TextBox 32"/>
            <p:cNvSpPr txBox="1"/>
            <p:nvPr/>
          </p:nvSpPr>
          <p:spPr>
            <a:xfrm rot="20737562">
              <a:off x="7555823" y="2462688"/>
              <a:ext cx="933620" cy="646331"/>
            </a:xfrm>
            <a:prstGeom prst="rect">
              <a:avLst/>
            </a:prstGeom>
            <a:noFill/>
            <a:scene3d>
              <a:camera prst="isometricOffAxis1Top"/>
              <a:lightRig rig="threePt" dir="t"/>
            </a:scene3d>
          </p:spPr>
          <p:txBody>
            <a:bodyPr wrap="square" rtlCol="0">
              <a:spAutoFit/>
            </a:bodyPr>
            <a:lstStyle/>
            <a:p>
              <a:r>
                <a:rPr lang="en-US" sz="3600" dirty="0"/>
                <a:t>50</a:t>
              </a:r>
            </a:p>
          </p:txBody>
        </p:sp>
        <p:sp>
          <p:nvSpPr>
            <p:cNvPr id="34" name="TextBox 33"/>
            <p:cNvSpPr txBox="1"/>
            <p:nvPr/>
          </p:nvSpPr>
          <p:spPr>
            <a:xfrm rot="20737562">
              <a:off x="8512560" y="2045549"/>
              <a:ext cx="933620" cy="646331"/>
            </a:xfrm>
            <a:prstGeom prst="rect">
              <a:avLst/>
            </a:prstGeom>
            <a:noFill/>
            <a:scene3d>
              <a:camera prst="isometricOffAxis1Top"/>
              <a:lightRig rig="threePt" dir="t"/>
            </a:scene3d>
          </p:spPr>
          <p:txBody>
            <a:bodyPr wrap="square" rtlCol="0">
              <a:spAutoFit/>
            </a:bodyPr>
            <a:lstStyle/>
            <a:p>
              <a:r>
                <a:rPr lang="en-US" sz="3600" dirty="0"/>
                <a:t>100</a:t>
              </a:r>
            </a:p>
          </p:txBody>
        </p:sp>
        <p:sp>
          <p:nvSpPr>
            <p:cNvPr id="35" name="TextBox 34"/>
            <p:cNvSpPr txBox="1"/>
            <p:nvPr/>
          </p:nvSpPr>
          <p:spPr>
            <a:xfrm rot="20737562">
              <a:off x="9423688" y="1646718"/>
              <a:ext cx="933620" cy="646331"/>
            </a:xfrm>
            <a:prstGeom prst="rect">
              <a:avLst/>
            </a:prstGeom>
            <a:noFill/>
            <a:scene3d>
              <a:camera prst="isometricOffAxis1Top"/>
              <a:lightRig rig="threePt" dir="t"/>
            </a:scene3d>
          </p:spPr>
          <p:txBody>
            <a:bodyPr wrap="square" rtlCol="0">
              <a:spAutoFit/>
            </a:bodyPr>
            <a:lstStyle/>
            <a:p>
              <a:r>
                <a:rPr lang="en-US" sz="3600" dirty="0"/>
                <a:t>150</a:t>
              </a:r>
            </a:p>
          </p:txBody>
        </p:sp>
        <p:sp>
          <p:nvSpPr>
            <p:cNvPr id="36" name="TextBox 35"/>
            <p:cNvSpPr txBox="1"/>
            <p:nvPr/>
          </p:nvSpPr>
          <p:spPr>
            <a:xfrm rot="359365">
              <a:off x="7679532" y="4532385"/>
              <a:ext cx="1843639" cy="707886"/>
            </a:xfrm>
            <a:prstGeom prst="rect">
              <a:avLst/>
            </a:prstGeom>
            <a:noFill/>
            <a:scene3d>
              <a:camera prst="isometricOffAxis2Top"/>
              <a:lightRig rig="threePt" dir="t"/>
            </a:scene3d>
          </p:spPr>
          <p:txBody>
            <a:bodyPr wrap="square" rtlCol="0">
              <a:spAutoFit/>
            </a:bodyPr>
            <a:lstStyle/>
            <a:p>
              <a:r>
                <a:rPr lang="en-US" sz="4000" dirty="0" err="1">
                  <a:latin typeface="Arial"/>
                  <a:cs typeface="Arial"/>
                </a:rPr>
                <a:t>R</a:t>
              </a:r>
              <a:r>
                <a:rPr lang="en-US" sz="4000" baseline="-25000" dirty="0" err="1">
                  <a:latin typeface="Arial"/>
                  <a:cs typeface="Arial"/>
                </a:rPr>
                <a:t>effective</a:t>
              </a:r>
              <a:endParaRPr lang="el-GR" sz="4000" baseline="-25000" dirty="0">
                <a:latin typeface="Arial"/>
                <a:cs typeface="Arial"/>
              </a:endParaRPr>
            </a:p>
          </p:txBody>
        </p:sp>
        <p:cxnSp>
          <p:nvCxnSpPr>
            <p:cNvPr id="45" name="Straight Arrow Connector 44"/>
            <p:cNvCxnSpPr/>
            <p:nvPr/>
          </p:nvCxnSpPr>
          <p:spPr>
            <a:xfrm>
              <a:off x="1524000" y="2512653"/>
              <a:ext cx="4102100" cy="109048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rot="228624">
              <a:off x="1695941" y="2628471"/>
              <a:ext cx="1750538" cy="646331"/>
            </a:xfrm>
            <a:prstGeom prst="rect">
              <a:avLst/>
            </a:prstGeom>
            <a:noFill/>
            <a:scene3d>
              <a:camera prst="isometricOffAxis2Top"/>
              <a:lightRig rig="threePt" dir="t"/>
            </a:scene3d>
          </p:spPr>
          <p:txBody>
            <a:bodyPr wrap="square" rtlCol="0">
              <a:spAutoFit/>
            </a:bodyPr>
            <a:lstStyle/>
            <a:p>
              <a:r>
                <a:rPr lang="en-US" sz="3600" dirty="0">
                  <a:solidFill>
                    <a:srgbClr val="FF0000"/>
                  </a:solidFill>
                  <a:latin typeface="Arial"/>
                  <a:cs typeface="Arial"/>
                </a:rPr>
                <a:t>LOF</a:t>
              </a:r>
            </a:p>
          </p:txBody>
        </p:sp>
        <p:sp>
          <p:nvSpPr>
            <p:cNvPr id="10" name="Freeform 9"/>
            <p:cNvSpPr/>
            <p:nvPr/>
          </p:nvSpPr>
          <p:spPr>
            <a:xfrm>
              <a:off x="1524000" y="482601"/>
              <a:ext cx="5966210" cy="3613351"/>
            </a:xfrm>
            <a:custGeom>
              <a:avLst/>
              <a:gdLst>
                <a:gd name="connsiteX0" fmla="*/ 0 w 7353300"/>
                <a:gd name="connsiteY0" fmla="*/ 0 h 2743200"/>
                <a:gd name="connsiteX1" fmla="*/ 5105400 w 7353300"/>
                <a:gd name="connsiteY1" fmla="*/ 1651000 h 2743200"/>
                <a:gd name="connsiteX2" fmla="*/ 7353300 w 7353300"/>
                <a:gd name="connsiteY2" fmla="*/ 2743200 h 2743200"/>
              </a:gdLst>
              <a:ahLst/>
              <a:cxnLst>
                <a:cxn ang="0">
                  <a:pos x="connsiteX0" y="connsiteY0"/>
                </a:cxn>
                <a:cxn ang="0">
                  <a:pos x="connsiteX1" y="connsiteY1"/>
                </a:cxn>
                <a:cxn ang="0">
                  <a:pos x="connsiteX2" y="connsiteY2"/>
                </a:cxn>
              </a:cxnLst>
              <a:rect l="l" t="t" r="r" b="b"/>
              <a:pathLst>
                <a:path w="7353300" h="2743200">
                  <a:moveTo>
                    <a:pt x="0" y="0"/>
                  </a:moveTo>
                  <a:cubicBezTo>
                    <a:pt x="1939925" y="596900"/>
                    <a:pt x="3879850" y="1193800"/>
                    <a:pt x="5105400" y="1651000"/>
                  </a:cubicBezTo>
                  <a:cubicBezTo>
                    <a:pt x="6330950" y="2108200"/>
                    <a:pt x="7353300" y="2743200"/>
                    <a:pt x="7353300" y="2743200"/>
                  </a:cubicBezTo>
                </a:path>
              </a:pathLst>
            </a:custGeom>
            <a:ln w="19050" cmpd="sng">
              <a:solidFill>
                <a:srgbClr val="FF0000"/>
              </a:solidFill>
              <a:prstDash val="dot"/>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w="12700" cmpd="sng">
                  <a:solidFill>
                    <a:schemeClr val="tx1"/>
                  </a:solidFill>
                  <a:prstDash val="dot"/>
                </a:ln>
              </a:endParaRPr>
            </a:p>
          </p:txBody>
        </p:sp>
        <p:pic>
          <p:nvPicPr>
            <p:cNvPr id="19" name="Picture 18" descr="b0035881_477d3c9f546e2.jpg"/>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backgroundMark x1="66167" y1="64234" x2="66167" y2="64234"/>
                          <a14:backgroundMark x1="62500" y1="66180" x2="62500" y2="66180"/>
                          <a14:backgroundMark x1="71500" y1="59611" x2="71500" y2="59611"/>
                          <a14:backgroundMark x1="77000" y1="56448" x2="77000" y2="56448"/>
                          <a14:backgroundMark x1="80833" y1="53285" x2="80833" y2="53285"/>
                          <a14:backgroundMark x1="86500" y1="48418" x2="86500" y2="48418"/>
                          <a14:backgroundMark x1="91500" y1="43552" x2="91500" y2="43552"/>
                          <a14:backgroundMark x1="89333" y1="45499" x2="89333" y2="45499"/>
                          <a14:backgroundMark x1="92833" y1="39416" x2="92833" y2="39416"/>
                          <a14:backgroundMark x1="22500" y1="91484" x2="22500" y2="91484"/>
                          <a14:backgroundMark x1="12000" y1="86131" x2="12000" y2="86131"/>
                          <a14:backgroundMark x1="8000" y1="82725" x2="8000" y2="82725"/>
                          <a14:backgroundMark x1="37000" y1="80535" x2="37000" y2="80535"/>
                        </a14:backgroundRemoval>
                      </a14:imgEffect>
                    </a14:imgLayer>
                  </a14:imgProps>
                </a:ext>
                <a:ext uri="{28A0092B-C50C-407E-A947-70E740481C1C}">
                  <a14:useLocalDpi xmlns:a14="http://schemas.microsoft.com/office/drawing/2010/main" val="0"/>
                </a:ext>
              </a:extLst>
            </a:blip>
            <a:stretch>
              <a:fillRect/>
            </a:stretch>
          </p:blipFill>
          <p:spPr>
            <a:xfrm>
              <a:off x="5326280" y="3097610"/>
              <a:ext cx="1475998" cy="1011058"/>
            </a:xfrm>
            <a:prstGeom prst="rect">
              <a:avLst/>
            </a:prstGeom>
          </p:spPr>
        </p:pic>
        <p:sp>
          <p:nvSpPr>
            <p:cNvPr id="48" name="Oval 47"/>
            <p:cNvSpPr>
              <a:spLocks noChangeAspect="1"/>
            </p:cNvSpPr>
            <p:nvPr/>
          </p:nvSpPr>
          <p:spPr>
            <a:xfrm>
              <a:off x="4846860" y="3070610"/>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sp>
          <p:nvSpPr>
            <p:cNvPr id="49" name="Oval 48"/>
            <p:cNvSpPr>
              <a:spLocks noChangeAspect="1"/>
            </p:cNvSpPr>
            <p:nvPr/>
          </p:nvSpPr>
          <p:spPr>
            <a:xfrm>
              <a:off x="5207485" y="3608978"/>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sp>
          <p:nvSpPr>
            <p:cNvPr id="52" name="Oval 51"/>
            <p:cNvSpPr>
              <a:spLocks noChangeAspect="1"/>
            </p:cNvSpPr>
            <p:nvPr/>
          </p:nvSpPr>
          <p:spPr>
            <a:xfrm>
              <a:off x="5806816" y="3495139"/>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grpSp>
          <p:nvGrpSpPr>
            <p:cNvPr id="14" name="Group 13"/>
            <p:cNvGrpSpPr/>
            <p:nvPr/>
          </p:nvGrpSpPr>
          <p:grpSpPr>
            <a:xfrm>
              <a:off x="5454355" y="3130425"/>
              <a:ext cx="2371688" cy="1221627"/>
              <a:chOff x="3470380" y="4470237"/>
              <a:chExt cx="2371688" cy="1221627"/>
            </a:xfrm>
          </p:grpSpPr>
          <p:sp>
            <p:nvSpPr>
              <p:cNvPr id="50" name="Oval 49"/>
              <p:cNvSpPr>
                <a:spLocks noChangeAspect="1"/>
              </p:cNvSpPr>
              <p:nvPr/>
            </p:nvSpPr>
            <p:spPr>
              <a:xfrm>
                <a:off x="5734068" y="5583864"/>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grpSp>
            <p:nvGrpSpPr>
              <p:cNvPr id="12" name="Group 11"/>
              <p:cNvGrpSpPr/>
              <p:nvPr/>
            </p:nvGrpSpPr>
            <p:grpSpPr>
              <a:xfrm>
                <a:off x="3470380" y="4470237"/>
                <a:ext cx="2217431" cy="1221627"/>
                <a:chOff x="3433211" y="4351551"/>
                <a:chExt cx="2217431" cy="1221627"/>
              </a:xfrm>
            </p:grpSpPr>
            <p:grpSp>
              <p:nvGrpSpPr>
                <p:cNvPr id="11" name="Group 10"/>
                <p:cNvGrpSpPr/>
                <p:nvPr/>
              </p:nvGrpSpPr>
              <p:grpSpPr>
                <a:xfrm>
                  <a:off x="3433211" y="4565103"/>
                  <a:ext cx="2217431" cy="777998"/>
                  <a:chOff x="3765996" y="3437053"/>
                  <a:chExt cx="2217431" cy="777998"/>
                </a:xfrm>
              </p:grpSpPr>
              <p:grpSp>
                <p:nvGrpSpPr>
                  <p:cNvPr id="2" name="Group 1"/>
                  <p:cNvGrpSpPr/>
                  <p:nvPr/>
                </p:nvGrpSpPr>
                <p:grpSpPr>
                  <a:xfrm>
                    <a:off x="3765996" y="3437053"/>
                    <a:ext cx="1341131" cy="739898"/>
                    <a:chOff x="2537822" y="5230394"/>
                    <a:chExt cx="1341131" cy="739898"/>
                  </a:xfrm>
                </p:grpSpPr>
                <p:grpSp>
                  <p:nvGrpSpPr>
                    <p:cNvPr id="68" name="Group 67"/>
                    <p:cNvGrpSpPr/>
                    <p:nvPr/>
                  </p:nvGrpSpPr>
                  <p:grpSpPr>
                    <a:xfrm>
                      <a:off x="2537822" y="5230394"/>
                      <a:ext cx="1264458" cy="712898"/>
                      <a:chOff x="4983332" y="3857503"/>
                      <a:chExt cx="1264458" cy="712898"/>
                    </a:xfrm>
                  </p:grpSpPr>
                  <p:grpSp>
                    <p:nvGrpSpPr>
                      <p:cNvPr id="70" name="Group 69"/>
                      <p:cNvGrpSpPr/>
                      <p:nvPr/>
                    </p:nvGrpSpPr>
                    <p:grpSpPr>
                      <a:xfrm>
                        <a:off x="5322678" y="3857503"/>
                        <a:ext cx="925112" cy="712898"/>
                        <a:chOff x="5152596" y="301503"/>
                        <a:chExt cx="925112" cy="712898"/>
                      </a:xfrm>
                    </p:grpSpPr>
                    <p:sp>
                      <p:nvSpPr>
                        <p:cNvPr id="81" name="Oval 80"/>
                        <p:cNvSpPr>
                          <a:spLocks noChangeAspect="1"/>
                        </p:cNvSpPr>
                        <p:nvPr/>
                      </p:nvSpPr>
                      <p:spPr>
                        <a:xfrm>
                          <a:off x="5276800" y="473002"/>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sp>
                      <p:nvSpPr>
                        <p:cNvPr id="86" name="Oval 85"/>
                        <p:cNvSpPr>
                          <a:spLocks noChangeAspect="1"/>
                        </p:cNvSpPr>
                        <p:nvPr/>
                      </p:nvSpPr>
                      <p:spPr>
                        <a:xfrm>
                          <a:off x="5152596" y="960401"/>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sp>
                      <p:nvSpPr>
                        <p:cNvPr id="88" name="Oval 87"/>
                        <p:cNvSpPr>
                          <a:spLocks noChangeAspect="1"/>
                        </p:cNvSpPr>
                        <p:nvPr/>
                      </p:nvSpPr>
                      <p:spPr>
                        <a:xfrm>
                          <a:off x="5481181" y="419002"/>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sp>
                      <p:nvSpPr>
                        <p:cNvPr id="90" name="Oval 89"/>
                        <p:cNvSpPr>
                          <a:spLocks noChangeAspect="1"/>
                        </p:cNvSpPr>
                        <p:nvPr/>
                      </p:nvSpPr>
                      <p:spPr>
                        <a:xfrm>
                          <a:off x="5969708" y="301503"/>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grpSp>
                  <p:sp>
                    <p:nvSpPr>
                      <p:cNvPr id="73" name="Oval 72"/>
                      <p:cNvSpPr>
                        <a:spLocks noChangeAspect="1"/>
                      </p:cNvSpPr>
                      <p:nvPr/>
                    </p:nvSpPr>
                    <p:spPr>
                      <a:xfrm>
                        <a:off x="4983332" y="3967155"/>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grpSp>
                <p:sp>
                  <p:nvSpPr>
                    <p:cNvPr id="53" name="Oval 52"/>
                    <p:cNvSpPr>
                      <a:spLocks noChangeAspect="1"/>
                    </p:cNvSpPr>
                    <p:nvPr/>
                  </p:nvSpPr>
                  <p:spPr>
                    <a:xfrm>
                      <a:off x="3466153" y="5611492"/>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sp>
                  <p:nvSpPr>
                    <p:cNvPr id="54" name="Oval 53"/>
                    <p:cNvSpPr>
                      <a:spLocks noChangeAspect="1"/>
                    </p:cNvSpPr>
                    <p:nvPr/>
                  </p:nvSpPr>
                  <p:spPr>
                    <a:xfrm>
                      <a:off x="3618553" y="5763892"/>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sp>
                  <p:nvSpPr>
                    <p:cNvPr id="55" name="Oval 54"/>
                    <p:cNvSpPr>
                      <a:spLocks noChangeAspect="1"/>
                    </p:cNvSpPr>
                    <p:nvPr/>
                  </p:nvSpPr>
                  <p:spPr>
                    <a:xfrm>
                      <a:off x="3770953" y="5916292"/>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sp>
                  <p:nvSpPr>
                    <p:cNvPr id="59" name="Oval 58"/>
                    <p:cNvSpPr>
                      <a:spLocks noChangeAspect="1"/>
                    </p:cNvSpPr>
                    <p:nvPr/>
                  </p:nvSpPr>
                  <p:spPr>
                    <a:xfrm>
                      <a:off x="3097753" y="5664864"/>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sp>
                  <p:nvSpPr>
                    <p:cNvPr id="60" name="Oval 59"/>
                    <p:cNvSpPr>
                      <a:spLocks noChangeAspect="1"/>
                    </p:cNvSpPr>
                    <p:nvPr/>
                  </p:nvSpPr>
                  <p:spPr>
                    <a:xfrm>
                      <a:off x="2931168" y="5584492"/>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grpSp>
              <p:sp>
                <p:nvSpPr>
                  <p:cNvPr id="61" name="Oval 60"/>
                  <p:cNvSpPr>
                    <a:spLocks noChangeAspect="1"/>
                  </p:cNvSpPr>
                  <p:nvPr/>
                </p:nvSpPr>
                <p:spPr>
                  <a:xfrm>
                    <a:off x="5875427" y="4161051"/>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sp>
                <p:nvSpPr>
                  <p:cNvPr id="62" name="Oval 61"/>
                  <p:cNvSpPr>
                    <a:spLocks noChangeAspect="1"/>
                  </p:cNvSpPr>
                  <p:nvPr/>
                </p:nvSpPr>
                <p:spPr>
                  <a:xfrm>
                    <a:off x="5737354" y="3872151"/>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grpSp>
            <p:sp>
              <p:nvSpPr>
                <p:cNvPr id="64" name="Oval 63"/>
                <p:cNvSpPr>
                  <a:spLocks noChangeAspect="1"/>
                </p:cNvSpPr>
                <p:nvPr/>
              </p:nvSpPr>
              <p:spPr>
                <a:xfrm>
                  <a:off x="4923057" y="4731954"/>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sp>
              <p:nvSpPr>
                <p:cNvPr id="65" name="Oval 64"/>
                <p:cNvSpPr>
                  <a:spLocks noChangeAspect="1"/>
                </p:cNvSpPr>
                <p:nvPr/>
              </p:nvSpPr>
              <p:spPr>
                <a:xfrm>
                  <a:off x="4961027" y="4351551"/>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sp>
              <p:nvSpPr>
                <p:cNvPr id="91" name="Oval 90"/>
                <p:cNvSpPr>
                  <a:spLocks noChangeAspect="1"/>
                </p:cNvSpPr>
                <p:nvPr/>
              </p:nvSpPr>
              <p:spPr>
                <a:xfrm>
                  <a:off x="4253542" y="5519178"/>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grpSp>
        </p:grpSp>
        <p:sp>
          <p:nvSpPr>
            <p:cNvPr id="92" name="Oval 91"/>
            <p:cNvSpPr>
              <a:spLocks noChangeAspect="1"/>
            </p:cNvSpPr>
            <p:nvPr/>
          </p:nvSpPr>
          <p:spPr>
            <a:xfrm>
              <a:off x="5997316" y="3647539"/>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grpSp>
      <p:sp>
        <p:nvSpPr>
          <p:cNvPr id="16" name="Rectangle 15">
            <a:extLst>
              <a:ext uri="{FF2B5EF4-FFF2-40B4-BE49-F238E27FC236}">
                <a16:creationId xmlns:a16="http://schemas.microsoft.com/office/drawing/2014/main" id="{213D0397-99F3-21A8-84EA-23E4034563BA}"/>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ΠΒ και πλοίο</a:t>
            </a:r>
            <a:endParaRPr lang="en-US" sz="1200" dirty="0">
              <a:effectLst>
                <a:outerShdw blurRad="50800" dist="38100" dir="2700000" algn="tl" rotWithShape="0">
                  <a:prstClr val="black">
                    <a:alpha val="40000"/>
                  </a:prstClr>
                </a:outerShdw>
              </a:effectLst>
            </a:endParaRPr>
          </a:p>
          <a:p>
            <a:pPr marL="285750" indent="-285750">
              <a:buFont typeface="Arial"/>
              <a:buChar char="•"/>
            </a:pPr>
            <a:r>
              <a:rPr lang="el-GR" sz="1200" dirty="0">
                <a:solidFill>
                  <a:schemeClr val="bg1"/>
                </a:solidFill>
                <a:effectLst>
                  <a:outerShdw blurRad="50800" dist="38100" dir="2700000" algn="tl" rotWithShape="0">
                    <a:prstClr val="black">
                      <a:alpha val="40000"/>
                    </a:prstClr>
                  </a:outerShdw>
                </a:effectLst>
              </a:rPr>
              <a:t>Το πρόβλημα της πυροβολικής</a:t>
            </a:r>
            <a:endParaRPr lang="en-US" sz="1200" dirty="0">
              <a:solidFill>
                <a:schemeClr val="bg1"/>
              </a:solidFill>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solidFill>
                  <a:schemeClr val="bg1"/>
                </a:solidFill>
                <a:effectLst>
                  <a:outerShdw blurRad="50800" dist="38100" dir="2700000" algn="tl" rotWithShape="0">
                    <a:prstClr val="black">
                      <a:alpha val="40000"/>
                    </a:prstClr>
                  </a:outerShdw>
                </a:effectLst>
              </a:rPr>
              <a:t>Ικανότητα Αξιωματικού ΠΒ</a:t>
            </a:r>
            <a:endParaRPr lang="en-US" sz="1200" dirty="0">
              <a:solidFill>
                <a:schemeClr val="bg1"/>
              </a:solidFill>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solidFill>
                  <a:srgbClr val="FF0000"/>
                </a:solidFill>
                <a:effectLst>
                  <a:outerShdw blurRad="50800" dist="38100" dir="2700000" algn="tl" rotWithShape="0">
                    <a:prstClr val="black">
                      <a:alpha val="40000"/>
                    </a:prstClr>
                  </a:outerShdw>
                </a:effectLst>
              </a:rPr>
              <a:t>P</a:t>
            </a:r>
            <a:r>
              <a:rPr lang="en-US" sz="1200" baseline="-25000" dirty="0" err="1">
                <a:solidFill>
                  <a:srgbClr val="FF0000"/>
                </a:solidFill>
                <a:effectLst>
                  <a:outerShdw blurRad="50800" dist="38100" dir="2700000" algn="tl" rotWithShape="0">
                    <a:prstClr val="black">
                      <a:alpha val="40000"/>
                    </a:prstClr>
                  </a:outerShdw>
                </a:effectLst>
              </a:rPr>
              <a:t>hit</a:t>
            </a:r>
            <a:endParaRPr lang="en-US" sz="1200" baseline="-25000" dirty="0">
              <a:solidFill>
                <a:srgbClr val="FF0000"/>
              </a:solidFill>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spTree>
    <p:extLst>
      <p:ext uri="{BB962C8B-B14F-4D97-AF65-F5344CB8AC3E}">
        <p14:creationId xmlns:p14="http://schemas.microsoft.com/office/powerpoint/2010/main" val="2463042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5F80F718-1870-28C0-7A73-49F07D360E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9913" r="64792"/>
          <a:stretch/>
        </p:blipFill>
        <p:spPr bwMode="auto">
          <a:xfrm>
            <a:off x="-41994" y="-28576"/>
            <a:ext cx="10386144" cy="68865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A6A14EB-54F5-9924-B1E2-83643CA6E5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127"/>
          <a:stretch/>
        </p:blipFill>
        <p:spPr bwMode="auto">
          <a:xfrm>
            <a:off x="119651" y="330201"/>
            <a:ext cx="8506457" cy="48914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5448790" y="1100667"/>
            <a:ext cx="4808164" cy="5076943"/>
          </a:xfrm>
          <a:prstGeom prst="rect">
            <a:avLst/>
          </a:prstGeom>
        </p:spPr>
      </p:pic>
      <p:sp>
        <p:nvSpPr>
          <p:cNvPr id="3" name="Content Placeholder 2"/>
          <p:cNvSpPr>
            <a:spLocks noGrp="1"/>
          </p:cNvSpPr>
          <p:nvPr>
            <p:ph idx="1"/>
          </p:nvPr>
        </p:nvSpPr>
        <p:spPr>
          <a:xfrm>
            <a:off x="838200" y="4930588"/>
            <a:ext cx="4578350" cy="1597212"/>
          </a:xfrm>
        </p:spPr>
        <p:txBody>
          <a:bodyPr>
            <a:noAutofit/>
          </a:bodyPr>
          <a:lstStyle/>
          <a:p>
            <a:pPr marL="0" indent="0" algn="just">
              <a:buNone/>
            </a:pPr>
            <a:r>
              <a:rPr lang="en-US" sz="2400" dirty="0">
                <a:latin typeface="+mj-lt"/>
              </a:rPr>
              <a:t>The AH-64's standard of performance for aerial gunnery is to achieve at least </a:t>
            </a:r>
            <a:r>
              <a:rPr lang="en-US" sz="2400" u="sng" dirty="0">
                <a:solidFill>
                  <a:srgbClr val="FF0000"/>
                </a:solidFill>
                <a:latin typeface="+mj-lt"/>
              </a:rPr>
              <a:t>1 hit for every 30 shots fired at a wheeled vehicle at a range of 800–1,200 m</a:t>
            </a:r>
            <a:endParaRPr lang="en-US" sz="2400" dirty="0">
              <a:solidFill>
                <a:srgbClr val="FF0000"/>
              </a:solidFill>
              <a:latin typeface="+mj-lt"/>
            </a:endParaRPr>
          </a:p>
        </p:txBody>
      </p:sp>
      <p:sp>
        <p:nvSpPr>
          <p:cNvPr id="4" name="Content Placeholder 2"/>
          <p:cNvSpPr txBox="1">
            <a:spLocks/>
          </p:cNvSpPr>
          <p:nvPr/>
        </p:nvSpPr>
        <p:spPr>
          <a:xfrm>
            <a:off x="6426200" y="1752601"/>
            <a:ext cx="3784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sp>
        <p:nvSpPr>
          <p:cNvPr id="6" name="Content Placeholder 2"/>
          <p:cNvSpPr txBox="1">
            <a:spLocks/>
          </p:cNvSpPr>
          <p:nvPr/>
        </p:nvSpPr>
        <p:spPr>
          <a:xfrm>
            <a:off x="6426200" y="1752601"/>
            <a:ext cx="3784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sp>
        <p:nvSpPr>
          <p:cNvPr id="10" name="TextBox 9"/>
          <p:cNvSpPr txBox="1"/>
          <p:nvPr/>
        </p:nvSpPr>
        <p:spPr>
          <a:xfrm>
            <a:off x="5503746" y="6235700"/>
            <a:ext cx="4732454" cy="523220"/>
          </a:xfrm>
          <a:prstGeom prst="rect">
            <a:avLst/>
          </a:prstGeom>
          <a:noFill/>
        </p:spPr>
        <p:txBody>
          <a:bodyPr wrap="square" rtlCol="0">
            <a:spAutoFit/>
          </a:bodyPr>
          <a:lstStyle/>
          <a:p>
            <a:pPr algn="just"/>
            <a:r>
              <a:rPr lang="en-US" sz="1400" i="1" dirty="0">
                <a:latin typeface="+mj-lt"/>
              </a:rPr>
              <a:t>Extract from FM 1-140 Helicopter Gunnery, Department of the Army, Washington DC, March 1996</a:t>
            </a:r>
          </a:p>
        </p:txBody>
      </p:sp>
      <p:sp>
        <p:nvSpPr>
          <p:cNvPr id="7" name="Rounded Rectangle 6">
            <a:extLst>
              <a:ext uri="{FF2B5EF4-FFF2-40B4-BE49-F238E27FC236}">
                <a16:creationId xmlns:a16="http://schemas.microsoft.com/office/drawing/2014/main" id="{BF2A7F81-C69F-F02C-CABF-FAF1C14F3503}"/>
              </a:ext>
            </a:extLst>
          </p:cNvPr>
          <p:cNvSpPr/>
          <p:nvPr/>
        </p:nvSpPr>
        <p:spPr>
          <a:xfrm>
            <a:off x="5526860" y="2678464"/>
            <a:ext cx="4628644" cy="320429"/>
          </a:xfrm>
          <a:prstGeom prst="roundRect">
            <a:avLst/>
          </a:prstGeom>
          <a:solidFill>
            <a:srgbClr val="FF0000">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GR" dirty="0"/>
          </a:p>
        </p:txBody>
      </p:sp>
      <p:sp>
        <p:nvSpPr>
          <p:cNvPr id="9" name="Rectangle 8">
            <a:extLst>
              <a:ext uri="{FF2B5EF4-FFF2-40B4-BE49-F238E27FC236}">
                <a16:creationId xmlns:a16="http://schemas.microsoft.com/office/drawing/2014/main" id="{56A298A3-7643-005C-73A6-7814BF27F4EF}"/>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ΠΒ και πλοίο</a:t>
            </a:r>
            <a:endParaRPr lang="en-US" sz="1200" dirty="0">
              <a:effectLst>
                <a:outerShdw blurRad="50800" dist="38100" dir="2700000" algn="tl" rotWithShape="0">
                  <a:prstClr val="black">
                    <a:alpha val="40000"/>
                  </a:prstClr>
                </a:outerShdw>
              </a:effectLst>
            </a:endParaRPr>
          </a:p>
          <a:p>
            <a:pPr marL="285750" indent="-285750">
              <a:buFont typeface="Arial"/>
              <a:buChar char="•"/>
            </a:pPr>
            <a:r>
              <a:rPr lang="el-GR" sz="1200" dirty="0">
                <a:solidFill>
                  <a:schemeClr val="bg1"/>
                </a:solidFill>
                <a:effectLst>
                  <a:outerShdw blurRad="50800" dist="38100" dir="2700000" algn="tl" rotWithShape="0">
                    <a:prstClr val="black">
                      <a:alpha val="40000"/>
                    </a:prstClr>
                  </a:outerShdw>
                </a:effectLst>
              </a:rPr>
              <a:t>Το πρόβλημα της πυροβολικής</a:t>
            </a:r>
            <a:endParaRPr lang="en-US" sz="1200" dirty="0">
              <a:solidFill>
                <a:schemeClr val="bg1"/>
              </a:solidFill>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solidFill>
                  <a:srgbClr val="FF0000"/>
                </a:solidFill>
                <a:effectLst>
                  <a:outerShdw blurRad="50800" dist="38100" dir="2700000" algn="tl" rotWithShape="0">
                    <a:prstClr val="black">
                      <a:alpha val="40000"/>
                    </a:prstClr>
                  </a:outerShdw>
                </a:effectLst>
              </a:rPr>
              <a:t>P</a:t>
            </a:r>
            <a:r>
              <a:rPr lang="en-US" sz="1200" baseline="-25000" dirty="0" err="1">
                <a:solidFill>
                  <a:srgbClr val="FF0000"/>
                </a:solidFill>
                <a:effectLst>
                  <a:outerShdw blurRad="50800" dist="38100" dir="2700000" algn="tl" rotWithShape="0">
                    <a:prstClr val="black">
                      <a:alpha val="40000"/>
                    </a:prstClr>
                  </a:outerShdw>
                </a:effectLst>
              </a:rPr>
              <a:t>hit</a:t>
            </a:r>
            <a:endParaRPr lang="en-US" sz="1200" baseline="-25000" dirty="0">
              <a:solidFill>
                <a:srgbClr val="FF0000"/>
              </a:solidFill>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spTree>
    <p:extLst>
      <p:ext uri="{BB962C8B-B14F-4D97-AF65-F5344CB8AC3E}">
        <p14:creationId xmlns:p14="http://schemas.microsoft.com/office/powerpoint/2010/main" val="150132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8D5D7F2-20EF-15C7-6C52-97098958E13B}"/>
              </a:ext>
            </a:extLst>
          </p:cNvPr>
          <p:cNvPicPr>
            <a:picLocks noChangeAspect="1"/>
          </p:cNvPicPr>
          <p:nvPr/>
        </p:nvPicPr>
        <p:blipFill>
          <a:blip r:embed="rId2"/>
          <a:stretch>
            <a:fillRect/>
          </a:stretch>
        </p:blipFill>
        <p:spPr>
          <a:xfrm>
            <a:off x="618897" y="429462"/>
            <a:ext cx="3597990" cy="4656222"/>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pic>
      <p:sp>
        <p:nvSpPr>
          <p:cNvPr id="2" name="Line Callout 1 (Border and Accent Bar) 1">
            <a:extLst>
              <a:ext uri="{FF2B5EF4-FFF2-40B4-BE49-F238E27FC236}">
                <a16:creationId xmlns:a16="http://schemas.microsoft.com/office/drawing/2014/main" id="{105CFB5B-0705-1CB0-8481-A00B0B2937CC}"/>
              </a:ext>
            </a:extLst>
          </p:cNvPr>
          <p:cNvSpPr/>
          <p:nvPr/>
        </p:nvSpPr>
        <p:spPr>
          <a:xfrm>
            <a:off x="4487227" y="429461"/>
            <a:ext cx="5656233" cy="3482972"/>
          </a:xfrm>
          <a:prstGeom prst="accentBorderCallout1">
            <a:avLst>
              <a:gd name="adj1" fmla="val 26962"/>
              <a:gd name="adj2" fmla="val -2477"/>
              <a:gd name="adj3" fmla="val 58129"/>
              <a:gd name="adj4" fmla="val -9783"/>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254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b="1" dirty="0">
                <a:effectLst>
                  <a:outerShdw blurRad="50800" dist="38100" dir="2700000" algn="tl" rotWithShape="0">
                    <a:prstClr val="black">
                      <a:alpha val="40000"/>
                    </a:prstClr>
                  </a:outerShdw>
                </a:effectLst>
                <a:latin typeface="+mj-lt"/>
              </a:rPr>
              <a:t>Εισαγωγή του κλείστρου</a:t>
            </a:r>
            <a:endParaRPr lang="en-US" b="1" dirty="0">
              <a:effectLst>
                <a:outerShdw blurRad="50800" dist="38100" dir="2700000" algn="tl" rotWithShape="0">
                  <a:prstClr val="black">
                    <a:alpha val="40000"/>
                  </a:prstClr>
                </a:outerShdw>
              </a:effectLst>
              <a:latin typeface="+mj-lt"/>
            </a:endParaRPr>
          </a:p>
          <a:p>
            <a:pPr marL="0" indent="0" algn="just">
              <a:buNone/>
            </a:pPr>
            <a:r>
              <a:rPr lang="el-GR" i="1" dirty="0">
                <a:effectLst>
                  <a:outerShdw blurRad="50800" dist="38100" dir="2700000" algn="tl" rotWithShape="0">
                    <a:prstClr val="black">
                      <a:alpha val="40000"/>
                    </a:prstClr>
                  </a:outerShdw>
                </a:effectLst>
                <a:latin typeface="+mj-lt"/>
              </a:rPr>
              <a:t>«</a:t>
            </a:r>
            <a:r>
              <a:rPr lang="en-US" i="1" dirty="0">
                <a:effectLst>
                  <a:outerShdw blurRad="50800" dist="38100" dir="2700000" algn="tl" rotWithShape="0">
                    <a:prstClr val="black">
                      <a:alpha val="40000"/>
                    </a:prstClr>
                  </a:outerShdw>
                </a:effectLst>
                <a:latin typeface="+mj-lt"/>
              </a:rPr>
              <a:t>By 1890, technically advanced navies (France, US, Germany, UK, Russia, Austria &amp; Japan) employed high velocity, </a:t>
            </a:r>
            <a:r>
              <a:rPr lang="en-US" b="1" i="1" dirty="0">
                <a:solidFill>
                  <a:srgbClr val="FF0000"/>
                </a:solidFill>
                <a:effectLst>
                  <a:outerShdw blurRad="50800" dist="38100" dir="2700000" algn="tl" rotWithShape="0">
                    <a:prstClr val="black">
                      <a:alpha val="40000"/>
                    </a:prstClr>
                  </a:outerShdw>
                </a:effectLst>
                <a:latin typeface="+mj-lt"/>
              </a:rPr>
              <a:t>breach-loading </a:t>
            </a:r>
            <a:r>
              <a:rPr lang="en-US" i="1" dirty="0">
                <a:effectLst>
                  <a:outerShdw blurRad="50800" dist="38100" dir="2700000" algn="tl" rotWithShape="0">
                    <a:prstClr val="black">
                      <a:alpha val="40000"/>
                    </a:prstClr>
                  </a:outerShdw>
                </a:effectLst>
                <a:latin typeface="+mj-lt"/>
              </a:rPr>
              <a:t>guns</a:t>
            </a:r>
            <a:r>
              <a:rPr lang="el-GR" i="1" dirty="0">
                <a:effectLst>
                  <a:outerShdw blurRad="50800" dist="38100" dir="2700000" algn="tl" rotWithShape="0">
                    <a:prstClr val="black">
                      <a:alpha val="40000"/>
                    </a:prstClr>
                  </a:outerShdw>
                </a:effectLst>
                <a:latin typeface="+mj-lt"/>
              </a:rPr>
              <a:t>»</a:t>
            </a:r>
          </a:p>
          <a:p>
            <a:endParaRPr lang="el-GR" i="1" dirty="0">
              <a:effectLst>
                <a:outerShdw blurRad="50800" dist="38100" dir="2700000" algn="tl" rotWithShape="0">
                  <a:prstClr val="black">
                    <a:alpha val="40000"/>
                  </a:prstClr>
                </a:outerShdw>
              </a:effectLst>
              <a:latin typeface="+mj-lt"/>
            </a:endParaRPr>
          </a:p>
          <a:p>
            <a:r>
              <a:rPr lang="en-US" b="1" dirty="0">
                <a:effectLst>
                  <a:outerShdw blurRad="50800" dist="38100" dir="2700000" algn="tl" rotWithShape="0">
                    <a:prstClr val="black">
                      <a:alpha val="40000"/>
                    </a:prstClr>
                  </a:outerShdw>
                </a:effectLst>
                <a:latin typeface="+mj-lt"/>
              </a:rPr>
              <a:t>Quick Firing Guns vs Big Guns</a:t>
            </a:r>
          </a:p>
          <a:p>
            <a:pPr marL="0" indent="0">
              <a:buNone/>
            </a:pPr>
            <a:r>
              <a:rPr lang="en-US" i="1" dirty="0">
                <a:effectLst>
                  <a:outerShdw blurRad="50800" dist="38100" dir="2700000" algn="tl" rotWithShape="0">
                    <a:prstClr val="black">
                      <a:alpha val="40000"/>
                    </a:prstClr>
                  </a:outerShdw>
                </a:effectLst>
                <a:latin typeface="+mj-lt"/>
              </a:rPr>
              <a:t>“The inability to quantify the benefits of small, medium or large guns resulted in battleships of </a:t>
            </a:r>
            <a:r>
              <a:rPr lang="en-US" i="1" dirty="0">
                <a:solidFill>
                  <a:srgbClr val="FF0000"/>
                </a:solidFill>
                <a:effectLst>
                  <a:outerShdw blurRad="50800" dist="38100" dir="2700000" algn="tl" rotWithShape="0">
                    <a:prstClr val="black">
                      <a:alpha val="40000"/>
                    </a:prstClr>
                  </a:outerShdw>
                </a:effectLst>
                <a:latin typeface="+mj-lt"/>
              </a:rPr>
              <a:t>mixed battery </a:t>
            </a:r>
            <a:r>
              <a:rPr lang="en-US" i="1" dirty="0">
                <a:effectLst>
                  <a:outerShdw blurRad="50800" dist="38100" dir="2700000" algn="tl" rotWithShape="0">
                    <a:prstClr val="black">
                      <a:alpha val="40000"/>
                    </a:prstClr>
                  </a:outerShdw>
                </a:effectLst>
                <a:latin typeface="+mj-lt"/>
              </a:rPr>
              <a:t>”</a:t>
            </a:r>
          </a:p>
        </p:txBody>
      </p:sp>
      <p:sp>
        <p:nvSpPr>
          <p:cNvPr id="5" name="Rectangle 4">
            <a:extLst>
              <a:ext uri="{FF2B5EF4-FFF2-40B4-BE49-F238E27FC236}">
                <a16:creationId xmlns:a16="http://schemas.microsoft.com/office/drawing/2014/main" id="{8F935AAD-5920-1429-A66B-04A6CF8A4A10}"/>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ΠΒ και πλοίο</a:t>
            </a:r>
            <a:endParaRPr lang="en-US" sz="12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a:t>
            </a:r>
            <a:r>
              <a:rPr lang="el-GR" sz="1200" dirty="0">
                <a:solidFill>
                  <a:schemeClr val="bg1"/>
                </a:solidFill>
                <a:effectLst>
                  <a:outerShdw blurRad="50800" dist="38100" dir="2700000" algn="tl" rotWithShape="0">
                    <a:prstClr val="black">
                      <a:alpha val="40000"/>
                    </a:prstClr>
                  </a:outerShdw>
                </a:effectLst>
              </a:rPr>
              <a:t>Αξιωματικού ΠΒ</a:t>
            </a:r>
            <a:endParaRPr lang="en-US" sz="1200" dirty="0">
              <a:solidFill>
                <a:schemeClr val="bg1"/>
              </a:solidFill>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solidFill>
                  <a:schemeClr val="bg1"/>
                </a:solidFill>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solidFill>
                  <a:srgbClr val="FF0000"/>
                </a:solidFill>
                <a:effectLst>
                  <a:outerShdw blurRad="50800" dist="38100" dir="2700000" algn="tl" rotWithShape="0">
                    <a:prstClr val="black">
                      <a:alpha val="40000"/>
                    </a:prstClr>
                  </a:outerShdw>
                </a:effectLst>
              </a:rPr>
              <a:t>P</a:t>
            </a:r>
            <a:r>
              <a:rPr lang="en-US" sz="1200" baseline="-25000" dirty="0" err="1">
                <a:solidFill>
                  <a:srgbClr val="FF0000"/>
                </a:solidFill>
                <a:effectLst>
                  <a:outerShdw blurRad="50800" dist="38100" dir="2700000" algn="tl" rotWithShape="0">
                    <a:prstClr val="black">
                      <a:alpha val="40000"/>
                    </a:prstClr>
                  </a:outerShdw>
                </a:effectLst>
              </a:rPr>
              <a:t>hit</a:t>
            </a:r>
            <a:endParaRPr lang="en-US" sz="1200" baseline="-25000" dirty="0">
              <a:solidFill>
                <a:srgbClr val="FF0000"/>
              </a:solidFill>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pic>
        <p:nvPicPr>
          <p:cNvPr id="15" name="Content Placeholder 3" descr="Giorgios_Averoff_cruiser_diagrams_Brasseys_1923.jpg">
            <a:extLst>
              <a:ext uri="{FF2B5EF4-FFF2-40B4-BE49-F238E27FC236}">
                <a16:creationId xmlns:a16="http://schemas.microsoft.com/office/drawing/2014/main" id="{D6DB7684-72B7-8A69-9435-BD5BFB50B7C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949" b="376"/>
          <a:stretch/>
        </p:blipFill>
        <p:spPr>
          <a:xfrm>
            <a:off x="5010461" y="4102279"/>
            <a:ext cx="4609763" cy="2755721"/>
          </a:xfrm>
        </p:spPr>
      </p:pic>
    </p:spTree>
    <p:extLst>
      <p:ext uri="{BB962C8B-B14F-4D97-AF65-F5344CB8AC3E}">
        <p14:creationId xmlns:p14="http://schemas.microsoft.com/office/powerpoint/2010/main" val="38426710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8" name="Picture 8">
            <a:extLst>
              <a:ext uri="{FF2B5EF4-FFF2-40B4-BE49-F238E27FC236}">
                <a16:creationId xmlns:a16="http://schemas.microsoft.com/office/drawing/2014/main" id="{27906475-145C-788D-8726-CACC59645F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609" b="10609"/>
          <a:stretch/>
        </p:blipFill>
        <p:spPr bwMode="auto">
          <a:xfrm>
            <a:off x="-5255" y="-1"/>
            <a:ext cx="12197255"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DF67288-6CAB-630C-2380-24389A81C29B}"/>
              </a:ext>
            </a:extLst>
          </p:cNvPr>
          <p:cNvSpPr>
            <a:spLocks noGrp="1"/>
          </p:cNvSpPr>
          <p:nvPr>
            <p:ph type="title"/>
          </p:nvPr>
        </p:nvSpPr>
        <p:spPr/>
        <p:txBody>
          <a:bodyPr/>
          <a:lstStyle/>
          <a:p>
            <a:r>
              <a:rPr lang="en-US" dirty="0">
                <a:solidFill>
                  <a:schemeClr val="bg1"/>
                </a:solidFill>
              </a:rPr>
              <a:t>Section III</a:t>
            </a:r>
            <a:endParaRPr lang="en-GR" dirty="0">
              <a:solidFill>
                <a:schemeClr val="bg1"/>
              </a:solidFill>
            </a:endParaRPr>
          </a:p>
        </p:txBody>
      </p:sp>
      <p:sp>
        <p:nvSpPr>
          <p:cNvPr id="5" name="Text Placeholder 4">
            <a:extLst>
              <a:ext uri="{FF2B5EF4-FFF2-40B4-BE49-F238E27FC236}">
                <a16:creationId xmlns:a16="http://schemas.microsoft.com/office/drawing/2014/main" id="{A746FFA9-AF09-A2B7-0A99-A6CED88F5D31}"/>
              </a:ext>
            </a:extLst>
          </p:cNvPr>
          <p:cNvSpPr>
            <a:spLocks noGrp="1"/>
          </p:cNvSpPr>
          <p:nvPr>
            <p:ph type="body" idx="1"/>
          </p:nvPr>
        </p:nvSpPr>
        <p:spPr/>
        <p:txBody>
          <a:bodyPr/>
          <a:lstStyle/>
          <a:p>
            <a:r>
              <a:rPr lang="el-GR" dirty="0" err="1">
                <a:solidFill>
                  <a:schemeClr val="bg1"/>
                </a:solidFill>
                <a:latin typeface="+mj-lt"/>
              </a:rPr>
              <a:t>Διε</a:t>
            </a:r>
            <a:r>
              <a:rPr lang="en-US" dirty="0" err="1">
                <a:solidFill>
                  <a:schemeClr val="bg1"/>
                </a:solidFill>
                <a:latin typeface="+mj-lt"/>
              </a:rPr>
              <a:t>ύ</a:t>
            </a:r>
            <a:r>
              <a:rPr lang="el-GR" dirty="0" err="1">
                <a:solidFill>
                  <a:schemeClr val="bg1"/>
                </a:solidFill>
                <a:latin typeface="+mj-lt"/>
              </a:rPr>
              <a:t>θυνση</a:t>
            </a:r>
            <a:r>
              <a:rPr lang="el-GR" dirty="0">
                <a:solidFill>
                  <a:schemeClr val="bg1"/>
                </a:solidFill>
                <a:latin typeface="+mj-lt"/>
              </a:rPr>
              <a:t> βολής</a:t>
            </a:r>
            <a:endParaRPr lang="en-GR" dirty="0">
              <a:solidFill>
                <a:schemeClr val="bg1"/>
              </a:solidFill>
            </a:endParaRPr>
          </a:p>
        </p:txBody>
      </p:sp>
      <p:sp>
        <p:nvSpPr>
          <p:cNvPr id="3" name="TextBox 2">
            <a:extLst>
              <a:ext uri="{FF2B5EF4-FFF2-40B4-BE49-F238E27FC236}">
                <a16:creationId xmlns:a16="http://schemas.microsoft.com/office/drawing/2014/main" id="{C4901A63-2921-846D-A69F-355273762504}"/>
              </a:ext>
            </a:extLst>
          </p:cNvPr>
          <p:cNvSpPr txBox="1"/>
          <p:nvPr/>
        </p:nvSpPr>
        <p:spPr>
          <a:xfrm>
            <a:off x="10844213" y="-728663"/>
            <a:ext cx="184731" cy="369332"/>
          </a:xfrm>
          <a:prstGeom prst="rect">
            <a:avLst/>
          </a:prstGeom>
          <a:noFill/>
        </p:spPr>
        <p:txBody>
          <a:bodyPr wrap="none" rtlCol="0">
            <a:spAutoFit/>
          </a:bodyPr>
          <a:lstStyle/>
          <a:p>
            <a:endParaRPr lang="en-GR" dirty="0">
              <a:solidFill>
                <a:schemeClr val="bg1"/>
              </a:solidFill>
            </a:endParaRPr>
          </a:p>
        </p:txBody>
      </p:sp>
    </p:spTree>
    <p:extLst>
      <p:ext uri="{BB962C8B-B14F-4D97-AF65-F5344CB8AC3E}">
        <p14:creationId xmlns:p14="http://schemas.microsoft.com/office/powerpoint/2010/main" val="35357075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Title 335">
            <a:extLst>
              <a:ext uri="{FF2B5EF4-FFF2-40B4-BE49-F238E27FC236}">
                <a16:creationId xmlns:a16="http://schemas.microsoft.com/office/drawing/2014/main" id="{779A300E-AB73-35EF-2A3A-F00AA19FC34F}"/>
              </a:ext>
            </a:extLst>
          </p:cNvPr>
          <p:cNvSpPr>
            <a:spLocks noGrp="1"/>
          </p:cNvSpPr>
          <p:nvPr>
            <p:ph type="title"/>
          </p:nvPr>
        </p:nvSpPr>
        <p:spPr/>
        <p:txBody>
          <a:bodyPr/>
          <a:lstStyle/>
          <a:p>
            <a:r>
              <a:rPr lang="en-US" dirty="0"/>
              <a:t>Splash Pattern size</a:t>
            </a:r>
            <a:endParaRPr lang="en-GR" dirty="0"/>
          </a:p>
        </p:txBody>
      </p:sp>
      <p:grpSp>
        <p:nvGrpSpPr>
          <p:cNvPr id="15" name="Group 14">
            <a:extLst>
              <a:ext uri="{FF2B5EF4-FFF2-40B4-BE49-F238E27FC236}">
                <a16:creationId xmlns:a16="http://schemas.microsoft.com/office/drawing/2014/main" id="{1AC588A0-9924-85C6-FD72-B1710472EB31}"/>
              </a:ext>
            </a:extLst>
          </p:cNvPr>
          <p:cNvGrpSpPr/>
          <p:nvPr/>
        </p:nvGrpSpPr>
        <p:grpSpPr>
          <a:xfrm>
            <a:off x="831733" y="311150"/>
            <a:ext cx="6644171" cy="6237288"/>
            <a:chOff x="3044826" y="311150"/>
            <a:chExt cx="6644171" cy="6237288"/>
          </a:xfrm>
        </p:grpSpPr>
        <p:grpSp>
          <p:nvGrpSpPr>
            <p:cNvPr id="16" name="Group 15">
              <a:extLst>
                <a:ext uri="{FF2B5EF4-FFF2-40B4-BE49-F238E27FC236}">
                  <a16:creationId xmlns:a16="http://schemas.microsoft.com/office/drawing/2014/main" id="{2765E89F-240E-04D5-4FB2-94E955B6DEF5}"/>
                </a:ext>
              </a:extLst>
            </p:cNvPr>
            <p:cNvGrpSpPr/>
            <p:nvPr/>
          </p:nvGrpSpPr>
          <p:grpSpPr>
            <a:xfrm>
              <a:off x="3044826" y="311150"/>
              <a:ext cx="6644171" cy="6237288"/>
              <a:chOff x="1520825" y="311150"/>
              <a:chExt cx="6644171" cy="6237288"/>
            </a:xfrm>
          </p:grpSpPr>
          <p:grpSp>
            <p:nvGrpSpPr>
              <p:cNvPr id="325" name="Group 324">
                <a:extLst>
                  <a:ext uri="{FF2B5EF4-FFF2-40B4-BE49-F238E27FC236}">
                    <a16:creationId xmlns:a16="http://schemas.microsoft.com/office/drawing/2014/main" id="{D3A5D560-EF2E-BB15-F9EA-E19FEDAC4022}"/>
                  </a:ext>
                </a:extLst>
              </p:cNvPr>
              <p:cNvGrpSpPr/>
              <p:nvPr/>
            </p:nvGrpSpPr>
            <p:grpSpPr>
              <a:xfrm>
                <a:off x="1520825" y="311150"/>
                <a:ext cx="6237288" cy="6237288"/>
                <a:chOff x="1520825" y="311150"/>
                <a:chExt cx="6237288" cy="6237288"/>
              </a:xfrm>
            </p:grpSpPr>
            <p:grpSp>
              <p:nvGrpSpPr>
                <p:cNvPr id="329" name="Group 199">
                  <a:extLst>
                    <a:ext uri="{FF2B5EF4-FFF2-40B4-BE49-F238E27FC236}">
                      <a16:creationId xmlns:a16="http://schemas.microsoft.com/office/drawing/2014/main" id="{BDF17C7B-BD2E-9E8F-DBFF-3A9FD977E4E1}"/>
                    </a:ext>
                  </a:extLst>
                </p:cNvPr>
                <p:cNvGrpSpPr>
                  <a:grpSpLocks/>
                </p:cNvGrpSpPr>
                <p:nvPr/>
              </p:nvGrpSpPr>
              <p:grpSpPr bwMode="auto">
                <a:xfrm>
                  <a:off x="1520825" y="311150"/>
                  <a:ext cx="6237288" cy="6237288"/>
                  <a:chOff x="-621" y="1"/>
                  <a:chExt cx="8869895" cy="8869275"/>
                </a:xfrm>
                <a:effectLst/>
              </p:grpSpPr>
              <p:sp>
                <p:nvSpPr>
                  <p:cNvPr id="331" name="Shape 194">
                    <a:extLst>
                      <a:ext uri="{FF2B5EF4-FFF2-40B4-BE49-F238E27FC236}">
                        <a16:creationId xmlns:a16="http://schemas.microsoft.com/office/drawing/2014/main" id="{A35E243B-5ED6-55F1-D088-F8D5E325DE3F}"/>
                      </a:ext>
                    </a:extLst>
                  </p:cNvPr>
                  <p:cNvSpPr>
                    <a:spLocks noChangeArrowheads="1"/>
                  </p:cNvSpPr>
                  <p:nvPr/>
                </p:nvSpPr>
                <p:spPr bwMode="auto">
                  <a:xfrm>
                    <a:off x="1496132" y="1469561"/>
                    <a:ext cx="5907995" cy="5916611"/>
                  </a:xfrm>
                  <a:prstGeom prst="ellipse">
                    <a:avLst/>
                  </a:prstGeom>
                  <a:noFill/>
                  <a:ln w="3175" cmpd="sng">
                    <a:solidFill>
                      <a:srgbClr val="000000"/>
                    </a:solidFill>
                    <a:round/>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defTabSz="457184">
                      <a:defRPr sz="1706">
                        <a:latin typeface="Helvetica"/>
                        <a:ea typeface="Helvetica"/>
                        <a:cs typeface="Helvetica"/>
                        <a:sym typeface="Helvetica"/>
                      </a:defRPr>
                    </a:pPr>
                    <a:endParaRPr sz="1706">
                      <a:latin typeface="Helvetica"/>
                      <a:ea typeface="Helvetica"/>
                      <a:cs typeface="Helvetica"/>
                      <a:sym typeface="Helvetica"/>
                    </a:endParaRPr>
                  </a:p>
                </p:txBody>
              </p:sp>
              <p:sp>
                <p:nvSpPr>
                  <p:cNvPr id="332" name="Shape 195">
                    <a:extLst>
                      <a:ext uri="{FF2B5EF4-FFF2-40B4-BE49-F238E27FC236}">
                        <a16:creationId xmlns:a16="http://schemas.microsoft.com/office/drawing/2014/main" id="{9F955450-9B8C-B730-7734-3A69D2C71CAE}"/>
                      </a:ext>
                    </a:extLst>
                  </p:cNvPr>
                  <p:cNvSpPr>
                    <a:spLocks noChangeArrowheads="1"/>
                  </p:cNvSpPr>
                  <p:nvPr/>
                </p:nvSpPr>
                <p:spPr bwMode="auto">
                  <a:xfrm>
                    <a:off x="-621" y="1"/>
                    <a:ext cx="8869895" cy="8869275"/>
                  </a:xfrm>
                  <a:prstGeom prst="ellipse">
                    <a:avLst/>
                  </a:prstGeom>
                  <a:noFill/>
                  <a:ln w="3175" cmpd="sng">
                    <a:solidFill>
                      <a:srgbClr val="000000"/>
                    </a:solidFill>
                    <a:round/>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defTabSz="457184">
                      <a:defRPr sz="1706">
                        <a:latin typeface="Helvetica"/>
                        <a:ea typeface="Helvetica"/>
                        <a:cs typeface="Helvetica"/>
                        <a:sym typeface="Helvetica"/>
                      </a:defRPr>
                    </a:pPr>
                    <a:endParaRPr sz="1706">
                      <a:latin typeface="Helvetica"/>
                      <a:ea typeface="Helvetica"/>
                      <a:cs typeface="Helvetica"/>
                      <a:sym typeface="Helvetica"/>
                    </a:endParaRPr>
                  </a:p>
                </p:txBody>
              </p:sp>
              <p:sp>
                <p:nvSpPr>
                  <p:cNvPr id="333" name="Shape 196">
                    <a:extLst>
                      <a:ext uri="{FF2B5EF4-FFF2-40B4-BE49-F238E27FC236}">
                        <a16:creationId xmlns:a16="http://schemas.microsoft.com/office/drawing/2014/main" id="{E1DB2B92-A72E-52E9-7894-19B80393EED1}"/>
                      </a:ext>
                    </a:extLst>
                  </p:cNvPr>
                  <p:cNvSpPr>
                    <a:spLocks noChangeShapeType="1"/>
                  </p:cNvSpPr>
                  <p:nvPr/>
                </p:nvSpPr>
                <p:spPr bwMode="auto">
                  <a:xfrm>
                    <a:off x="-621" y="4404164"/>
                    <a:ext cx="8869895" cy="29345"/>
                  </a:xfrm>
                  <a:prstGeom prst="line">
                    <a:avLst/>
                  </a:prstGeom>
                  <a:noFill/>
                  <a:ln w="3175" cmpd="sng">
                    <a:solidFill>
                      <a:srgbClr val="000000"/>
                    </a:solidFill>
                    <a:round/>
                    <a:headEnd/>
                    <a:tailEn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txBody>
                  <a:bodyPr lIns="0" tIns="0" rIns="0" bIns="0"/>
                  <a:lstStyle/>
                  <a:p>
                    <a:pPr>
                      <a:defRPr/>
                    </a:pPr>
                    <a:endParaRPr lang="en-US"/>
                  </a:p>
                </p:txBody>
              </p:sp>
              <p:sp>
                <p:nvSpPr>
                  <p:cNvPr id="334" name="Shape 197">
                    <a:extLst>
                      <a:ext uri="{FF2B5EF4-FFF2-40B4-BE49-F238E27FC236}">
                        <a16:creationId xmlns:a16="http://schemas.microsoft.com/office/drawing/2014/main" id="{7EB80C17-F796-C96E-1C51-2986E76CCF6D}"/>
                      </a:ext>
                    </a:extLst>
                  </p:cNvPr>
                  <p:cNvSpPr>
                    <a:spLocks noChangeShapeType="1"/>
                  </p:cNvSpPr>
                  <p:nvPr/>
                </p:nvSpPr>
                <p:spPr bwMode="auto">
                  <a:xfrm>
                    <a:off x="4421910" y="15803"/>
                    <a:ext cx="13545" cy="8853473"/>
                  </a:xfrm>
                  <a:prstGeom prst="line">
                    <a:avLst/>
                  </a:prstGeom>
                  <a:noFill/>
                  <a:ln w="3175" cmpd="sng">
                    <a:solidFill>
                      <a:srgbClr val="000000"/>
                    </a:solidFill>
                    <a:round/>
                    <a:headEnd/>
                    <a:tailEn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txBody>
                  <a:bodyPr lIns="0" tIns="0" rIns="0" bIns="0"/>
                  <a:lstStyle/>
                  <a:p>
                    <a:pPr>
                      <a:defRPr/>
                    </a:pPr>
                    <a:endParaRPr lang="en-US"/>
                  </a:p>
                </p:txBody>
              </p:sp>
              <p:sp>
                <p:nvSpPr>
                  <p:cNvPr id="335" name="Shape 198">
                    <a:extLst>
                      <a:ext uri="{FF2B5EF4-FFF2-40B4-BE49-F238E27FC236}">
                        <a16:creationId xmlns:a16="http://schemas.microsoft.com/office/drawing/2014/main" id="{03A93B57-2A61-5A08-B6C5-10EF9AC543FE}"/>
                      </a:ext>
                    </a:extLst>
                  </p:cNvPr>
                  <p:cNvSpPr>
                    <a:spLocks noChangeArrowheads="1"/>
                  </p:cNvSpPr>
                  <p:nvPr/>
                </p:nvSpPr>
                <p:spPr bwMode="auto">
                  <a:xfrm>
                    <a:off x="2965793" y="2950406"/>
                    <a:ext cx="2957384" cy="2959434"/>
                  </a:xfrm>
                  <a:prstGeom prst="ellipse">
                    <a:avLst/>
                  </a:prstGeom>
                  <a:noFill/>
                  <a:ln w="3175" cmpd="sng">
                    <a:solidFill>
                      <a:srgbClr val="000000"/>
                    </a:solidFill>
                    <a:round/>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defTabSz="457184">
                      <a:defRPr sz="1706">
                        <a:latin typeface="Helvetica"/>
                        <a:ea typeface="Helvetica"/>
                        <a:cs typeface="Helvetica"/>
                        <a:sym typeface="Helvetica"/>
                      </a:defRPr>
                    </a:pPr>
                    <a:endParaRPr sz="1706">
                      <a:latin typeface="Helvetica"/>
                      <a:ea typeface="Helvetica"/>
                      <a:cs typeface="Helvetica"/>
                      <a:sym typeface="Helvetica"/>
                    </a:endParaRPr>
                  </a:p>
                </p:txBody>
              </p:sp>
            </p:grpSp>
            <p:pic>
              <p:nvPicPr>
                <p:cNvPr id="330" name="Picture 136" descr="sullivans.gif">
                  <a:extLst>
                    <a:ext uri="{FF2B5EF4-FFF2-40B4-BE49-F238E27FC236}">
                      <a16:creationId xmlns:a16="http://schemas.microsoft.com/office/drawing/2014/main" id="{C7771CA7-18E3-FDD0-DEFD-1A0EA73C4BEC}"/>
                    </a:ext>
                  </a:extLst>
                </p:cNvPr>
                <p:cNvPicPr>
                  <a:picLocks noChangeAspect="1"/>
                </p:cNvPicPr>
                <p:nvPr/>
              </p:nvPicPr>
              <p:blipFill>
                <a:blip r:embed="rId2">
                  <a:extLst>
                    <a:ext uri="{28A0092B-C50C-407E-A947-70E740481C1C}">
                      <a14:useLocalDpi xmlns:a14="http://schemas.microsoft.com/office/drawing/2010/main" val="0"/>
                    </a:ext>
                  </a:extLst>
                </a:blip>
                <a:srcRect l="12865" t="41551" b="37260"/>
                <a:stretch>
                  <a:fillRect/>
                </a:stretch>
              </p:blipFill>
              <p:spPr bwMode="auto">
                <a:xfrm flipV="1">
                  <a:off x="3319217" y="3224725"/>
                  <a:ext cx="2590516" cy="377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26" name="TextBox 325">
                <a:extLst>
                  <a:ext uri="{FF2B5EF4-FFF2-40B4-BE49-F238E27FC236}">
                    <a16:creationId xmlns:a16="http://schemas.microsoft.com/office/drawing/2014/main" id="{DB4FC868-2C98-CF39-3DCC-2285B1F6FB9A}"/>
                  </a:ext>
                </a:extLst>
              </p:cNvPr>
              <p:cNvSpPr txBox="1"/>
              <p:nvPr/>
            </p:nvSpPr>
            <p:spPr>
              <a:xfrm>
                <a:off x="6672159" y="3172034"/>
                <a:ext cx="500864" cy="307777"/>
              </a:xfrm>
              <a:prstGeom prst="rect">
                <a:avLst/>
              </a:prstGeom>
              <a:noFill/>
            </p:spPr>
            <p:txBody>
              <a:bodyPr wrap="square" rtlCol="0">
                <a:spAutoFit/>
              </a:bodyPr>
              <a:lstStyle/>
              <a:p>
                <a:r>
                  <a:rPr lang="en-US" sz="1400" dirty="0">
                    <a:latin typeface="Arial"/>
                    <a:cs typeface="Arial"/>
                  </a:rPr>
                  <a:t>100</a:t>
                </a:r>
              </a:p>
            </p:txBody>
          </p:sp>
          <p:sp>
            <p:nvSpPr>
              <p:cNvPr id="327" name="TextBox 326">
                <a:extLst>
                  <a:ext uri="{FF2B5EF4-FFF2-40B4-BE49-F238E27FC236}">
                    <a16:creationId xmlns:a16="http://schemas.microsoft.com/office/drawing/2014/main" id="{E440E274-6283-F4A1-6667-1662B5C00D0C}"/>
                  </a:ext>
                </a:extLst>
              </p:cNvPr>
              <p:cNvSpPr txBox="1"/>
              <p:nvPr/>
            </p:nvSpPr>
            <p:spPr>
              <a:xfrm>
                <a:off x="7664132" y="3163243"/>
                <a:ext cx="500864" cy="307777"/>
              </a:xfrm>
              <a:prstGeom prst="rect">
                <a:avLst/>
              </a:prstGeom>
              <a:noFill/>
            </p:spPr>
            <p:txBody>
              <a:bodyPr wrap="square" rtlCol="0">
                <a:spAutoFit/>
              </a:bodyPr>
              <a:lstStyle/>
              <a:p>
                <a:r>
                  <a:rPr lang="en-US" sz="1400" dirty="0">
                    <a:latin typeface="Arial"/>
                    <a:cs typeface="Arial"/>
                  </a:rPr>
                  <a:t>150</a:t>
                </a:r>
              </a:p>
            </p:txBody>
          </p:sp>
          <p:sp>
            <p:nvSpPr>
              <p:cNvPr id="328" name="TextBox 327">
                <a:extLst>
                  <a:ext uri="{FF2B5EF4-FFF2-40B4-BE49-F238E27FC236}">
                    <a16:creationId xmlns:a16="http://schemas.microsoft.com/office/drawing/2014/main" id="{A6DDCD96-5FD5-9C0F-03C8-C20477D090A4}"/>
                  </a:ext>
                </a:extLst>
              </p:cNvPr>
              <p:cNvSpPr txBox="1"/>
              <p:nvPr/>
            </p:nvSpPr>
            <p:spPr>
              <a:xfrm>
                <a:off x="5760901" y="3163243"/>
                <a:ext cx="500864" cy="307777"/>
              </a:xfrm>
              <a:prstGeom prst="rect">
                <a:avLst/>
              </a:prstGeom>
              <a:noFill/>
            </p:spPr>
            <p:txBody>
              <a:bodyPr wrap="square" rtlCol="0">
                <a:spAutoFit/>
              </a:bodyPr>
              <a:lstStyle/>
              <a:p>
                <a:r>
                  <a:rPr lang="en-US" sz="1400" dirty="0">
                    <a:latin typeface="Arial"/>
                    <a:cs typeface="Arial"/>
                  </a:rPr>
                  <a:t>50</a:t>
                </a:r>
              </a:p>
            </p:txBody>
          </p:sp>
        </p:grpSp>
        <p:grpSp>
          <p:nvGrpSpPr>
            <p:cNvPr id="19" name="Group 18">
              <a:extLst>
                <a:ext uri="{FF2B5EF4-FFF2-40B4-BE49-F238E27FC236}">
                  <a16:creationId xmlns:a16="http://schemas.microsoft.com/office/drawing/2014/main" id="{58A89136-3F94-F1A0-F945-0870A9F8CD5E}"/>
                </a:ext>
              </a:extLst>
            </p:cNvPr>
            <p:cNvGrpSpPr/>
            <p:nvPr/>
          </p:nvGrpSpPr>
          <p:grpSpPr>
            <a:xfrm>
              <a:off x="5371908" y="2704552"/>
              <a:ext cx="1566407" cy="1333865"/>
              <a:chOff x="4229332" y="3534311"/>
              <a:chExt cx="1566407" cy="1333865"/>
            </a:xfrm>
            <a:solidFill>
              <a:srgbClr val="FF0000"/>
            </a:solidFill>
          </p:grpSpPr>
          <p:sp>
            <p:nvSpPr>
              <p:cNvPr id="295" name="Shape 360">
                <a:extLst>
                  <a:ext uri="{FF2B5EF4-FFF2-40B4-BE49-F238E27FC236}">
                    <a16:creationId xmlns:a16="http://schemas.microsoft.com/office/drawing/2014/main" id="{9039647C-A37C-693C-07CD-DEE784DAEBE9}"/>
                  </a:ext>
                </a:extLst>
              </p:cNvPr>
              <p:cNvSpPr>
                <a:spLocks noChangeAspect="1" noChangeArrowheads="1"/>
              </p:cNvSpPr>
              <p:nvPr/>
            </p:nvSpPr>
            <p:spPr bwMode="auto">
              <a:xfrm>
                <a:off x="5044577" y="3872424"/>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96" name="Shape 360">
                <a:extLst>
                  <a:ext uri="{FF2B5EF4-FFF2-40B4-BE49-F238E27FC236}">
                    <a16:creationId xmlns:a16="http://schemas.microsoft.com/office/drawing/2014/main" id="{5799A865-FA7F-B38E-0B95-2EDAE811BAF0}"/>
                  </a:ext>
                </a:extLst>
              </p:cNvPr>
              <p:cNvSpPr>
                <a:spLocks noChangeAspect="1" noChangeArrowheads="1"/>
              </p:cNvSpPr>
              <p:nvPr/>
            </p:nvSpPr>
            <p:spPr bwMode="auto">
              <a:xfrm>
                <a:off x="4963551" y="3714204"/>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97" name="Shape 360">
                <a:extLst>
                  <a:ext uri="{FF2B5EF4-FFF2-40B4-BE49-F238E27FC236}">
                    <a16:creationId xmlns:a16="http://schemas.microsoft.com/office/drawing/2014/main" id="{F6B8B638-DE40-10AC-B049-EF48B48A53AA}"/>
                  </a:ext>
                </a:extLst>
              </p:cNvPr>
              <p:cNvSpPr>
                <a:spLocks noChangeAspect="1" noChangeArrowheads="1"/>
              </p:cNvSpPr>
              <p:nvPr/>
            </p:nvSpPr>
            <p:spPr bwMode="auto">
              <a:xfrm>
                <a:off x="4999037" y="4058043"/>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98" name="Shape 360">
                <a:extLst>
                  <a:ext uri="{FF2B5EF4-FFF2-40B4-BE49-F238E27FC236}">
                    <a16:creationId xmlns:a16="http://schemas.microsoft.com/office/drawing/2014/main" id="{5946E078-5F05-3B2A-07DB-2D5251B70B4F}"/>
                  </a:ext>
                </a:extLst>
              </p:cNvPr>
              <p:cNvSpPr>
                <a:spLocks noChangeAspect="1" noChangeArrowheads="1"/>
              </p:cNvSpPr>
              <p:nvPr/>
            </p:nvSpPr>
            <p:spPr bwMode="auto">
              <a:xfrm>
                <a:off x="4999037" y="3534311"/>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99" name="Shape 360">
                <a:extLst>
                  <a:ext uri="{FF2B5EF4-FFF2-40B4-BE49-F238E27FC236}">
                    <a16:creationId xmlns:a16="http://schemas.microsoft.com/office/drawing/2014/main" id="{7BF60F26-DD54-7D9C-FDEF-D6CD6C797106}"/>
                  </a:ext>
                </a:extLst>
              </p:cNvPr>
              <p:cNvSpPr>
                <a:spLocks noChangeAspect="1" noChangeArrowheads="1"/>
              </p:cNvSpPr>
              <p:nvPr/>
            </p:nvSpPr>
            <p:spPr bwMode="auto">
              <a:xfrm>
                <a:off x="4313758" y="3796574"/>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300" name="Shape 360">
                <a:extLst>
                  <a:ext uri="{FF2B5EF4-FFF2-40B4-BE49-F238E27FC236}">
                    <a16:creationId xmlns:a16="http://schemas.microsoft.com/office/drawing/2014/main" id="{0CEDB821-967E-71AB-207D-3F71077AF24E}"/>
                  </a:ext>
                </a:extLst>
              </p:cNvPr>
              <p:cNvSpPr>
                <a:spLocks noChangeAspect="1" noChangeArrowheads="1"/>
              </p:cNvSpPr>
              <p:nvPr/>
            </p:nvSpPr>
            <p:spPr bwMode="auto">
              <a:xfrm>
                <a:off x="5075239" y="3716662"/>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301" name="Shape 360">
                <a:extLst>
                  <a:ext uri="{FF2B5EF4-FFF2-40B4-BE49-F238E27FC236}">
                    <a16:creationId xmlns:a16="http://schemas.microsoft.com/office/drawing/2014/main" id="{FDB5AF78-E186-223A-BCAF-DAE4001AD43E}"/>
                  </a:ext>
                </a:extLst>
              </p:cNvPr>
              <p:cNvSpPr>
                <a:spLocks noChangeAspect="1" noChangeArrowheads="1"/>
              </p:cNvSpPr>
              <p:nvPr/>
            </p:nvSpPr>
            <p:spPr bwMode="auto">
              <a:xfrm>
                <a:off x="4588186" y="3788549"/>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302" name="Shape 360">
                <a:extLst>
                  <a:ext uri="{FF2B5EF4-FFF2-40B4-BE49-F238E27FC236}">
                    <a16:creationId xmlns:a16="http://schemas.microsoft.com/office/drawing/2014/main" id="{D95BE64C-A13D-FE8D-D02E-218A1979B5FB}"/>
                  </a:ext>
                </a:extLst>
              </p:cNvPr>
              <p:cNvSpPr>
                <a:spLocks noChangeAspect="1" noChangeArrowheads="1"/>
              </p:cNvSpPr>
              <p:nvPr/>
            </p:nvSpPr>
            <p:spPr bwMode="auto">
              <a:xfrm>
                <a:off x="5363644" y="3736794"/>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303" name="Shape 360">
                <a:extLst>
                  <a:ext uri="{FF2B5EF4-FFF2-40B4-BE49-F238E27FC236}">
                    <a16:creationId xmlns:a16="http://schemas.microsoft.com/office/drawing/2014/main" id="{3E4FB85F-C22C-89B5-72C6-7672FAD90128}"/>
                  </a:ext>
                </a:extLst>
              </p:cNvPr>
              <p:cNvSpPr>
                <a:spLocks noChangeAspect="1" noChangeArrowheads="1"/>
              </p:cNvSpPr>
              <p:nvPr/>
            </p:nvSpPr>
            <p:spPr bwMode="auto">
              <a:xfrm>
                <a:off x="5496206" y="3703463"/>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304" name="Shape 360">
                <a:extLst>
                  <a:ext uri="{FF2B5EF4-FFF2-40B4-BE49-F238E27FC236}">
                    <a16:creationId xmlns:a16="http://schemas.microsoft.com/office/drawing/2014/main" id="{AEC65280-EF5A-A184-3DE1-BD94E0936533}"/>
                  </a:ext>
                </a:extLst>
              </p:cNvPr>
              <p:cNvSpPr>
                <a:spLocks noChangeAspect="1" noChangeArrowheads="1"/>
              </p:cNvSpPr>
              <p:nvPr/>
            </p:nvSpPr>
            <p:spPr bwMode="auto">
              <a:xfrm>
                <a:off x="5208803" y="4113717"/>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305" name="Shape 360">
                <a:extLst>
                  <a:ext uri="{FF2B5EF4-FFF2-40B4-BE49-F238E27FC236}">
                    <a16:creationId xmlns:a16="http://schemas.microsoft.com/office/drawing/2014/main" id="{F097E457-00F8-0469-410D-2FB3B4896309}"/>
                  </a:ext>
                </a:extLst>
              </p:cNvPr>
              <p:cNvSpPr>
                <a:spLocks noChangeAspect="1" noChangeArrowheads="1"/>
              </p:cNvSpPr>
              <p:nvPr/>
            </p:nvSpPr>
            <p:spPr bwMode="auto">
              <a:xfrm>
                <a:off x="4623672" y="3941004"/>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306" name="Shape 360">
                <a:extLst>
                  <a:ext uri="{FF2B5EF4-FFF2-40B4-BE49-F238E27FC236}">
                    <a16:creationId xmlns:a16="http://schemas.microsoft.com/office/drawing/2014/main" id="{D926A61E-2D5D-C2D4-6C80-ADF766DAF042}"/>
                  </a:ext>
                </a:extLst>
              </p:cNvPr>
              <p:cNvSpPr>
                <a:spLocks noChangeAspect="1" noChangeArrowheads="1"/>
              </p:cNvSpPr>
              <p:nvPr/>
            </p:nvSpPr>
            <p:spPr bwMode="auto">
              <a:xfrm>
                <a:off x="4830495" y="4192495"/>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307" name="Shape 360">
                <a:extLst>
                  <a:ext uri="{FF2B5EF4-FFF2-40B4-BE49-F238E27FC236}">
                    <a16:creationId xmlns:a16="http://schemas.microsoft.com/office/drawing/2014/main" id="{459EAFFB-1156-D031-04F5-CC5E4EB9CF87}"/>
                  </a:ext>
                </a:extLst>
              </p:cNvPr>
              <p:cNvSpPr>
                <a:spLocks noChangeAspect="1" noChangeArrowheads="1"/>
              </p:cNvSpPr>
              <p:nvPr/>
            </p:nvSpPr>
            <p:spPr bwMode="auto">
              <a:xfrm>
                <a:off x="4830495" y="3553371"/>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308" name="Shape 360">
                <a:extLst>
                  <a:ext uri="{FF2B5EF4-FFF2-40B4-BE49-F238E27FC236}">
                    <a16:creationId xmlns:a16="http://schemas.microsoft.com/office/drawing/2014/main" id="{46D77060-881E-0F41-E8E9-9FE9F6059B0C}"/>
                  </a:ext>
                </a:extLst>
              </p:cNvPr>
              <p:cNvSpPr>
                <a:spLocks noChangeAspect="1" noChangeArrowheads="1"/>
              </p:cNvSpPr>
              <p:nvPr/>
            </p:nvSpPr>
            <p:spPr bwMode="auto">
              <a:xfrm>
                <a:off x="5724767" y="3814574"/>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309" name="Shape 360">
                <a:extLst>
                  <a:ext uri="{FF2B5EF4-FFF2-40B4-BE49-F238E27FC236}">
                    <a16:creationId xmlns:a16="http://schemas.microsoft.com/office/drawing/2014/main" id="{FE143E0F-46E6-CC77-0711-98D4C1F837B0}"/>
                  </a:ext>
                </a:extLst>
              </p:cNvPr>
              <p:cNvSpPr>
                <a:spLocks noChangeAspect="1" noChangeArrowheads="1"/>
              </p:cNvSpPr>
              <p:nvPr/>
            </p:nvSpPr>
            <p:spPr bwMode="auto">
              <a:xfrm>
                <a:off x="5047401" y="3995456"/>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310" name="Shape 360">
                <a:extLst>
                  <a:ext uri="{FF2B5EF4-FFF2-40B4-BE49-F238E27FC236}">
                    <a16:creationId xmlns:a16="http://schemas.microsoft.com/office/drawing/2014/main" id="{428EDCF4-A52C-4E9D-BBED-E345ED165A9A}"/>
                  </a:ext>
                </a:extLst>
              </p:cNvPr>
              <p:cNvSpPr>
                <a:spLocks noChangeAspect="1" noChangeArrowheads="1"/>
              </p:cNvSpPr>
              <p:nvPr/>
            </p:nvSpPr>
            <p:spPr bwMode="auto">
              <a:xfrm>
                <a:off x="5208803" y="3570311"/>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311" name="Shape 360">
                <a:extLst>
                  <a:ext uri="{FF2B5EF4-FFF2-40B4-BE49-F238E27FC236}">
                    <a16:creationId xmlns:a16="http://schemas.microsoft.com/office/drawing/2014/main" id="{8BF5F00C-FE1F-A077-861F-4B6B5BCFBB94}"/>
                  </a:ext>
                </a:extLst>
              </p:cNvPr>
              <p:cNvSpPr>
                <a:spLocks noChangeAspect="1" noChangeArrowheads="1"/>
              </p:cNvSpPr>
              <p:nvPr/>
            </p:nvSpPr>
            <p:spPr bwMode="auto">
              <a:xfrm>
                <a:off x="5460720" y="3929061"/>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312" name="Shape 360">
                <a:extLst>
                  <a:ext uri="{FF2B5EF4-FFF2-40B4-BE49-F238E27FC236}">
                    <a16:creationId xmlns:a16="http://schemas.microsoft.com/office/drawing/2014/main" id="{710BC362-7689-1896-3286-4BFDAB5A4C9C}"/>
                  </a:ext>
                </a:extLst>
              </p:cNvPr>
              <p:cNvSpPr>
                <a:spLocks noChangeAspect="1" noChangeArrowheads="1"/>
              </p:cNvSpPr>
              <p:nvPr/>
            </p:nvSpPr>
            <p:spPr bwMode="auto">
              <a:xfrm>
                <a:off x="4570443" y="3663146"/>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313" name="Shape 360">
                <a:extLst>
                  <a:ext uri="{FF2B5EF4-FFF2-40B4-BE49-F238E27FC236}">
                    <a16:creationId xmlns:a16="http://schemas.microsoft.com/office/drawing/2014/main" id="{0ACBFC87-2D1D-9960-DEA0-1A0F0DE4D604}"/>
                  </a:ext>
                </a:extLst>
              </p:cNvPr>
              <p:cNvSpPr>
                <a:spLocks noChangeAspect="1" noChangeArrowheads="1"/>
              </p:cNvSpPr>
              <p:nvPr/>
            </p:nvSpPr>
            <p:spPr bwMode="auto">
              <a:xfrm>
                <a:off x="4866261" y="3901445"/>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314" name="Shape 360">
                <a:extLst>
                  <a:ext uri="{FF2B5EF4-FFF2-40B4-BE49-F238E27FC236}">
                    <a16:creationId xmlns:a16="http://schemas.microsoft.com/office/drawing/2014/main" id="{917E1E62-8675-EEFC-9BDF-0C1021DF4DF1}"/>
                  </a:ext>
                </a:extLst>
              </p:cNvPr>
              <p:cNvSpPr>
                <a:spLocks noChangeAspect="1" noChangeArrowheads="1"/>
              </p:cNvSpPr>
              <p:nvPr/>
            </p:nvSpPr>
            <p:spPr bwMode="auto">
              <a:xfrm>
                <a:off x="4540001" y="3966416"/>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315" name="Shape 360">
                <a:extLst>
                  <a:ext uri="{FF2B5EF4-FFF2-40B4-BE49-F238E27FC236}">
                    <a16:creationId xmlns:a16="http://schemas.microsoft.com/office/drawing/2014/main" id="{D3B44E34-6B82-ABE1-8717-FB57E00072D9}"/>
                  </a:ext>
                </a:extLst>
              </p:cNvPr>
              <p:cNvSpPr>
                <a:spLocks noChangeAspect="1" noChangeArrowheads="1"/>
              </p:cNvSpPr>
              <p:nvPr/>
            </p:nvSpPr>
            <p:spPr bwMode="auto">
              <a:xfrm>
                <a:off x="4965689" y="4270209"/>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316" name="Shape 360">
                <a:extLst>
                  <a:ext uri="{FF2B5EF4-FFF2-40B4-BE49-F238E27FC236}">
                    <a16:creationId xmlns:a16="http://schemas.microsoft.com/office/drawing/2014/main" id="{5241DD83-553D-9B7B-A0FA-30E67B98A8CE}"/>
                  </a:ext>
                </a:extLst>
              </p:cNvPr>
              <p:cNvSpPr>
                <a:spLocks noChangeAspect="1" noChangeArrowheads="1"/>
              </p:cNvSpPr>
              <p:nvPr/>
            </p:nvSpPr>
            <p:spPr bwMode="auto">
              <a:xfrm>
                <a:off x="5098251" y="4236878"/>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317" name="Shape 360">
                <a:extLst>
                  <a:ext uri="{FF2B5EF4-FFF2-40B4-BE49-F238E27FC236}">
                    <a16:creationId xmlns:a16="http://schemas.microsoft.com/office/drawing/2014/main" id="{EBD9B47B-987B-D3A8-BE02-C0D8AF09421A}"/>
                  </a:ext>
                </a:extLst>
              </p:cNvPr>
              <p:cNvSpPr>
                <a:spLocks noChangeAspect="1" noChangeArrowheads="1"/>
              </p:cNvSpPr>
              <p:nvPr/>
            </p:nvSpPr>
            <p:spPr bwMode="auto">
              <a:xfrm>
                <a:off x="5062765" y="4462476"/>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318" name="Shape 360">
                <a:extLst>
                  <a:ext uri="{FF2B5EF4-FFF2-40B4-BE49-F238E27FC236}">
                    <a16:creationId xmlns:a16="http://schemas.microsoft.com/office/drawing/2014/main" id="{6A8D43AB-B96E-8267-2ECD-7FFE6931012D}"/>
                  </a:ext>
                </a:extLst>
              </p:cNvPr>
              <p:cNvSpPr>
                <a:spLocks noChangeAspect="1" noChangeArrowheads="1"/>
              </p:cNvSpPr>
              <p:nvPr/>
            </p:nvSpPr>
            <p:spPr bwMode="auto">
              <a:xfrm>
                <a:off x="4850657" y="4618309"/>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319" name="Shape 360">
                <a:extLst>
                  <a:ext uri="{FF2B5EF4-FFF2-40B4-BE49-F238E27FC236}">
                    <a16:creationId xmlns:a16="http://schemas.microsoft.com/office/drawing/2014/main" id="{77E68F48-221F-A4D4-47F5-BC39E34678A5}"/>
                  </a:ext>
                </a:extLst>
              </p:cNvPr>
              <p:cNvSpPr>
                <a:spLocks noChangeAspect="1" noChangeArrowheads="1"/>
              </p:cNvSpPr>
              <p:nvPr/>
            </p:nvSpPr>
            <p:spPr bwMode="auto">
              <a:xfrm>
                <a:off x="4886143" y="4770764"/>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320" name="Shape 360">
                <a:extLst>
                  <a:ext uri="{FF2B5EF4-FFF2-40B4-BE49-F238E27FC236}">
                    <a16:creationId xmlns:a16="http://schemas.microsoft.com/office/drawing/2014/main" id="{4BDADC89-AFBA-D92B-D556-9330283379F6}"/>
                  </a:ext>
                </a:extLst>
              </p:cNvPr>
              <p:cNvSpPr>
                <a:spLocks noChangeAspect="1" noChangeArrowheads="1"/>
              </p:cNvSpPr>
              <p:nvPr/>
            </p:nvSpPr>
            <p:spPr bwMode="auto">
              <a:xfrm>
                <a:off x="4832914" y="4492906"/>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321" name="Shape 360">
                <a:extLst>
                  <a:ext uri="{FF2B5EF4-FFF2-40B4-BE49-F238E27FC236}">
                    <a16:creationId xmlns:a16="http://schemas.microsoft.com/office/drawing/2014/main" id="{BF189F33-EF2C-547C-C06D-C8917C37B89E}"/>
                  </a:ext>
                </a:extLst>
              </p:cNvPr>
              <p:cNvSpPr>
                <a:spLocks noChangeAspect="1" noChangeArrowheads="1"/>
              </p:cNvSpPr>
              <p:nvPr/>
            </p:nvSpPr>
            <p:spPr bwMode="auto">
              <a:xfrm>
                <a:off x="4802472" y="4796176"/>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322" name="Shape 360">
                <a:extLst>
                  <a:ext uri="{FF2B5EF4-FFF2-40B4-BE49-F238E27FC236}">
                    <a16:creationId xmlns:a16="http://schemas.microsoft.com/office/drawing/2014/main" id="{4B78AF8D-C105-3C53-B11E-7B843911E111}"/>
                  </a:ext>
                </a:extLst>
              </p:cNvPr>
              <p:cNvSpPr>
                <a:spLocks noChangeAspect="1" noChangeArrowheads="1"/>
              </p:cNvSpPr>
              <p:nvPr/>
            </p:nvSpPr>
            <p:spPr bwMode="auto">
              <a:xfrm>
                <a:off x="4397874" y="4118528"/>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323" name="Shape 360">
                <a:extLst>
                  <a:ext uri="{FF2B5EF4-FFF2-40B4-BE49-F238E27FC236}">
                    <a16:creationId xmlns:a16="http://schemas.microsoft.com/office/drawing/2014/main" id="{BF99C955-885D-B8B6-01C0-52B25FEFD059}"/>
                  </a:ext>
                </a:extLst>
              </p:cNvPr>
              <p:cNvSpPr>
                <a:spLocks noChangeAspect="1" noChangeArrowheads="1"/>
              </p:cNvSpPr>
              <p:nvPr/>
            </p:nvSpPr>
            <p:spPr bwMode="auto">
              <a:xfrm>
                <a:off x="4229332" y="4137588"/>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324" name="Shape 360">
                <a:extLst>
                  <a:ext uri="{FF2B5EF4-FFF2-40B4-BE49-F238E27FC236}">
                    <a16:creationId xmlns:a16="http://schemas.microsoft.com/office/drawing/2014/main" id="{FE663D1A-4D6F-D7F8-E06C-FC849E4CAA8D}"/>
                  </a:ext>
                </a:extLst>
              </p:cNvPr>
              <p:cNvSpPr>
                <a:spLocks noChangeAspect="1" noChangeArrowheads="1"/>
              </p:cNvSpPr>
              <p:nvPr/>
            </p:nvSpPr>
            <p:spPr bwMode="auto">
              <a:xfrm>
                <a:off x="4607640" y="4154528"/>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grpSp>
        <p:grpSp>
          <p:nvGrpSpPr>
            <p:cNvPr id="20" name="Group 19">
              <a:extLst>
                <a:ext uri="{FF2B5EF4-FFF2-40B4-BE49-F238E27FC236}">
                  <a16:creationId xmlns:a16="http://schemas.microsoft.com/office/drawing/2014/main" id="{9FB297EB-8F43-9889-8110-7B7EC01525C0}"/>
                </a:ext>
              </a:extLst>
            </p:cNvPr>
            <p:cNvGrpSpPr/>
            <p:nvPr/>
          </p:nvGrpSpPr>
          <p:grpSpPr>
            <a:xfrm>
              <a:off x="5970433" y="3694282"/>
              <a:ext cx="1930345" cy="1100435"/>
              <a:chOff x="4306286" y="4410611"/>
              <a:chExt cx="1930345" cy="1100435"/>
            </a:xfrm>
            <a:solidFill>
              <a:srgbClr val="FF0000"/>
            </a:solidFill>
          </p:grpSpPr>
          <p:sp>
            <p:nvSpPr>
              <p:cNvPr id="267" name="Shape 360">
                <a:extLst>
                  <a:ext uri="{FF2B5EF4-FFF2-40B4-BE49-F238E27FC236}">
                    <a16:creationId xmlns:a16="http://schemas.microsoft.com/office/drawing/2014/main" id="{28997E80-007F-0AA7-BE08-679E8D647FCE}"/>
                  </a:ext>
                </a:extLst>
              </p:cNvPr>
              <p:cNvSpPr>
                <a:spLocks noChangeAspect="1" noChangeArrowheads="1"/>
              </p:cNvSpPr>
              <p:nvPr/>
            </p:nvSpPr>
            <p:spPr bwMode="auto">
              <a:xfrm>
                <a:off x="5214938" y="5003232"/>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68" name="Shape 360">
                <a:extLst>
                  <a:ext uri="{FF2B5EF4-FFF2-40B4-BE49-F238E27FC236}">
                    <a16:creationId xmlns:a16="http://schemas.microsoft.com/office/drawing/2014/main" id="{463666D1-77BD-637A-FEE3-8EE025B08A4F}"/>
                  </a:ext>
                </a:extLst>
              </p:cNvPr>
              <p:cNvSpPr>
                <a:spLocks noChangeAspect="1" noChangeArrowheads="1"/>
              </p:cNvSpPr>
              <p:nvPr/>
            </p:nvSpPr>
            <p:spPr bwMode="auto">
              <a:xfrm>
                <a:off x="5105930" y="5047699"/>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69" name="Shape 360">
                <a:extLst>
                  <a:ext uri="{FF2B5EF4-FFF2-40B4-BE49-F238E27FC236}">
                    <a16:creationId xmlns:a16="http://schemas.microsoft.com/office/drawing/2014/main" id="{2E838544-F722-B216-BD26-28856F971116}"/>
                  </a:ext>
                </a:extLst>
              </p:cNvPr>
              <p:cNvSpPr>
                <a:spLocks noChangeAspect="1" noChangeArrowheads="1"/>
              </p:cNvSpPr>
              <p:nvPr/>
            </p:nvSpPr>
            <p:spPr bwMode="auto">
              <a:xfrm>
                <a:off x="5243545" y="4784393"/>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70" name="Shape 360">
                <a:extLst>
                  <a:ext uri="{FF2B5EF4-FFF2-40B4-BE49-F238E27FC236}">
                    <a16:creationId xmlns:a16="http://schemas.microsoft.com/office/drawing/2014/main" id="{25136BBB-DD63-3925-6E6B-0D1DCA302EC5}"/>
                  </a:ext>
                </a:extLst>
              </p:cNvPr>
              <p:cNvSpPr>
                <a:spLocks noChangeAspect="1" noChangeArrowheads="1"/>
              </p:cNvSpPr>
              <p:nvPr/>
            </p:nvSpPr>
            <p:spPr bwMode="auto">
              <a:xfrm>
                <a:off x="5027051" y="4590504"/>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71" name="Shape 360">
                <a:extLst>
                  <a:ext uri="{FF2B5EF4-FFF2-40B4-BE49-F238E27FC236}">
                    <a16:creationId xmlns:a16="http://schemas.microsoft.com/office/drawing/2014/main" id="{B278EC49-DD87-3C6F-B30A-92473DC544F8}"/>
                  </a:ext>
                </a:extLst>
              </p:cNvPr>
              <p:cNvSpPr>
                <a:spLocks noChangeAspect="1" noChangeArrowheads="1"/>
              </p:cNvSpPr>
              <p:nvPr/>
            </p:nvSpPr>
            <p:spPr bwMode="auto">
              <a:xfrm>
                <a:off x="5062537" y="4934343"/>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72" name="Shape 360">
                <a:extLst>
                  <a:ext uri="{FF2B5EF4-FFF2-40B4-BE49-F238E27FC236}">
                    <a16:creationId xmlns:a16="http://schemas.microsoft.com/office/drawing/2014/main" id="{131495B4-EAEC-E9A9-6973-3312541C96C0}"/>
                  </a:ext>
                </a:extLst>
              </p:cNvPr>
              <p:cNvSpPr>
                <a:spLocks noChangeAspect="1" noChangeArrowheads="1"/>
              </p:cNvSpPr>
              <p:nvPr/>
            </p:nvSpPr>
            <p:spPr bwMode="auto">
              <a:xfrm>
                <a:off x="5062537" y="4410611"/>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73" name="Shape 360">
                <a:extLst>
                  <a:ext uri="{FF2B5EF4-FFF2-40B4-BE49-F238E27FC236}">
                    <a16:creationId xmlns:a16="http://schemas.microsoft.com/office/drawing/2014/main" id="{AFB80E4B-CB74-20BE-8B79-F88DB1DF1B59}"/>
                  </a:ext>
                </a:extLst>
              </p:cNvPr>
              <p:cNvSpPr>
                <a:spLocks noChangeAspect="1" noChangeArrowheads="1"/>
              </p:cNvSpPr>
              <p:nvPr/>
            </p:nvSpPr>
            <p:spPr bwMode="auto">
              <a:xfrm>
                <a:off x="4377258" y="4672874"/>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74" name="Shape 360">
                <a:extLst>
                  <a:ext uri="{FF2B5EF4-FFF2-40B4-BE49-F238E27FC236}">
                    <a16:creationId xmlns:a16="http://schemas.microsoft.com/office/drawing/2014/main" id="{E1F01343-93D2-6560-FF35-E343B61E9FDD}"/>
                  </a:ext>
                </a:extLst>
              </p:cNvPr>
              <p:cNvSpPr>
                <a:spLocks noChangeAspect="1" noChangeArrowheads="1"/>
              </p:cNvSpPr>
              <p:nvPr/>
            </p:nvSpPr>
            <p:spPr bwMode="auto">
              <a:xfrm>
                <a:off x="4651686" y="4664849"/>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75" name="Shape 360">
                <a:extLst>
                  <a:ext uri="{FF2B5EF4-FFF2-40B4-BE49-F238E27FC236}">
                    <a16:creationId xmlns:a16="http://schemas.microsoft.com/office/drawing/2014/main" id="{0AAC496D-E0C9-C1BE-EF6F-5E777A1B19B7}"/>
                  </a:ext>
                </a:extLst>
              </p:cNvPr>
              <p:cNvSpPr>
                <a:spLocks noChangeAspect="1" noChangeArrowheads="1"/>
              </p:cNvSpPr>
              <p:nvPr/>
            </p:nvSpPr>
            <p:spPr bwMode="auto">
              <a:xfrm>
                <a:off x="5156721" y="5232264"/>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76" name="Shape 360">
                <a:extLst>
                  <a:ext uri="{FF2B5EF4-FFF2-40B4-BE49-F238E27FC236}">
                    <a16:creationId xmlns:a16="http://schemas.microsoft.com/office/drawing/2014/main" id="{99E14AB5-F839-D93E-ECAD-C95652511AC9}"/>
                  </a:ext>
                </a:extLst>
              </p:cNvPr>
              <p:cNvSpPr>
                <a:spLocks noChangeAspect="1" noChangeArrowheads="1"/>
              </p:cNvSpPr>
              <p:nvPr/>
            </p:nvSpPr>
            <p:spPr bwMode="auto">
              <a:xfrm>
                <a:off x="5317588" y="5206857"/>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77" name="Shape 360">
                <a:extLst>
                  <a:ext uri="{FF2B5EF4-FFF2-40B4-BE49-F238E27FC236}">
                    <a16:creationId xmlns:a16="http://schemas.microsoft.com/office/drawing/2014/main" id="{7F25D9D4-AC35-7C2E-8FCF-0788B8313599}"/>
                  </a:ext>
                </a:extLst>
              </p:cNvPr>
              <p:cNvSpPr>
                <a:spLocks noChangeAspect="1" noChangeArrowheads="1"/>
              </p:cNvSpPr>
              <p:nvPr/>
            </p:nvSpPr>
            <p:spPr bwMode="auto">
              <a:xfrm>
                <a:off x="5427144" y="4613094"/>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78" name="Shape 360">
                <a:extLst>
                  <a:ext uri="{FF2B5EF4-FFF2-40B4-BE49-F238E27FC236}">
                    <a16:creationId xmlns:a16="http://schemas.microsoft.com/office/drawing/2014/main" id="{79D8031D-244F-30A2-6A65-C12A00DDCA17}"/>
                  </a:ext>
                </a:extLst>
              </p:cNvPr>
              <p:cNvSpPr>
                <a:spLocks noChangeAspect="1" noChangeArrowheads="1"/>
              </p:cNvSpPr>
              <p:nvPr/>
            </p:nvSpPr>
            <p:spPr bwMode="auto">
              <a:xfrm>
                <a:off x="5559706" y="4579763"/>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79" name="Shape 360">
                <a:extLst>
                  <a:ext uri="{FF2B5EF4-FFF2-40B4-BE49-F238E27FC236}">
                    <a16:creationId xmlns:a16="http://schemas.microsoft.com/office/drawing/2014/main" id="{9A6A8A77-7493-1DF9-C39E-C69D71EC680A}"/>
                  </a:ext>
                </a:extLst>
              </p:cNvPr>
              <p:cNvSpPr>
                <a:spLocks noChangeAspect="1" noChangeArrowheads="1"/>
              </p:cNvSpPr>
              <p:nvPr/>
            </p:nvSpPr>
            <p:spPr bwMode="auto">
              <a:xfrm>
                <a:off x="5384044" y="5048785"/>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80" name="Shape 360">
                <a:extLst>
                  <a:ext uri="{FF2B5EF4-FFF2-40B4-BE49-F238E27FC236}">
                    <a16:creationId xmlns:a16="http://schemas.microsoft.com/office/drawing/2014/main" id="{A0A0D8BA-0E05-749A-1CA1-DC1B7D7A59B7}"/>
                  </a:ext>
                </a:extLst>
              </p:cNvPr>
              <p:cNvSpPr>
                <a:spLocks noChangeAspect="1" noChangeArrowheads="1"/>
              </p:cNvSpPr>
              <p:nvPr/>
            </p:nvSpPr>
            <p:spPr bwMode="auto">
              <a:xfrm>
                <a:off x="5860859" y="5109168"/>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81" name="Shape 360">
                <a:extLst>
                  <a:ext uri="{FF2B5EF4-FFF2-40B4-BE49-F238E27FC236}">
                    <a16:creationId xmlns:a16="http://schemas.microsoft.com/office/drawing/2014/main" id="{A0EFFEB8-BB30-654F-D00A-ABC5E1B805F0}"/>
                  </a:ext>
                </a:extLst>
              </p:cNvPr>
              <p:cNvSpPr>
                <a:spLocks noChangeAspect="1" noChangeArrowheads="1"/>
              </p:cNvSpPr>
              <p:nvPr/>
            </p:nvSpPr>
            <p:spPr bwMode="auto">
              <a:xfrm>
                <a:off x="4687172" y="4817304"/>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82" name="Shape 360">
                <a:extLst>
                  <a:ext uri="{FF2B5EF4-FFF2-40B4-BE49-F238E27FC236}">
                    <a16:creationId xmlns:a16="http://schemas.microsoft.com/office/drawing/2014/main" id="{B9B40D03-22BF-7772-9F49-529A9B8BBD9D}"/>
                  </a:ext>
                </a:extLst>
              </p:cNvPr>
              <p:cNvSpPr>
                <a:spLocks noChangeAspect="1" noChangeArrowheads="1"/>
              </p:cNvSpPr>
              <p:nvPr/>
            </p:nvSpPr>
            <p:spPr bwMode="auto">
              <a:xfrm>
                <a:off x="5082928" y="4734723"/>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83" name="Shape 360">
                <a:extLst>
                  <a:ext uri="{FF2B5EF4-FFF2-40B4-BE49-F238E27FC236}">
                    <a16:creationId xmlns:a16="http://schemas.microsoft.com/office/drawing/2014/main" id="{467D01DE-1991-8EAD-7ED7-A8DCAEA8AD20}"/>
                  </a:ext>
                </a:extLst>
              </p:cNvPr>
              <p:cNvSpPr>
                <a:spLocks noChangeAspect="1" noChangeArrowheads="1"/>
              </p:cNvSpPr>
              <p:nvPr/>
            </p:nvSpPr>
            <p:spPr bwMode="auto">
              <a:xfrm>
                <a:off x="4893995" y="4429671"/>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84" name="Shape 360">
                <a:extLst>
                  <a:ext uri="{FF2B5EF4-FFF2-40B4-BE49-F238E27FC236}">
                    <a16:creationId xmlns:a16="http://schemas.microsoft.com/office/drawing/2014/main" id="{2592450F-EECA-C240-7DC8-E916AEF10A3B}"/>
                  </a:ext>
                </a:extLst>
              </p:cNvPr>
              <p:cNvSpPr>
                <a:spLocks noChangeAspect="1" noChangeArrowheads="1"/>
              </p:cNvSpPr>
              <p:nvPr/>
            </p:nvSpPr>
            <p:spPr bwMode="auto">
              <a:xfrm>
                <a:off x="5788267" y="4690874"/>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85" name="Shape 360">
                <a:extLst>
                  <a:ext uri="{FF2B5EF4-FFF2-40B4-BE49-F238E27FC236}">
                    <a16:creationId xmlns:a16="http://schemas.microsoft.com/office/drawing/2014/main" id="{433A7661-5160-FA1C-840D-8F1005E38EB8}"/>
                  </a:ext>
                </a:extLst>
              </p:cNvPr>
              <p:cNvSpPr>
                <a:spLocks noChangeAspect="1" noChangeArrowheads="1"/>
              </p:cNvSpPr>
              <p:nvPr/>
            </p:nvSpPr>
            <p:spPr bwMode="auto">
              <a:xfrm>
                <a:off x="5110901" y="4871756"/>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86" name="Shape 360">
                <a:extLst>
                  <a:ext uri="{FF2B5EF4-FFF2-40B4-BE49-F238E27FC236}">
                    <a16:creationId xmlns:a16="http://schemas.microsoft.com/office/drawing/2014/main" id="{8AF2B457-5B6B-EAF4-746A-FCFCFA3D483E}"/>
                  </a:ext>
                </a:extLst>
              </p:cNvPr>
              <p:cNvSpPr>
                <a:spLocks noChangeAspect="1" noChangeArrowheads="1"/>
              </p:cNvSpPr>
              <p:nvPr/>
            </p:nvSpPr>
            <p:spPr bwMode="auto">
              <a:xfrm>
                <a:off x="5524220" y="4805361"/>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87" name="Shape 360">
                <a:extLst>
                  <a:ext uri="{FF2B5EF4-FFF2-40B4-BE49-F238E27FC236}">
                    <a16:creationId xmlns:a16="http://schemas.microsoft.com/office/drawing/2014/main" id="{FBD8E7AB-AE9D-DC6A-BAAA-C120150CDAA9}"/>
                  </a:ext>
                </a:extLst>
              </p:cNvPr>
              <p:cNvSpPr>
                <a:spLocks noChangeAspect="1" noChangeArrowheads="1"/>
              </p:cNvSpPr>
              <p:nvPr/>
            </p:nvSpPr>
            <p:spPr bwMode="auto">
              <a:xfrm>
                <a:off x="4704915" y="5102381"/>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88" name="Shape 360">
                <a:extLst>
                  <a:ext uri="{FF2B5EF4-FFF2-40B4-BE49-F238E27FC236}">
                    <a16:creationId xmlns:a16="http://schemas.microsoft.com/office/drawing/2014/main" id="{C853766E-44CF-FD95-4DF1-63E0ECC361C6}"/>
                  </a:ext>
                </a:extLst>
              </p:cNvPr>
              <p:cNvSpPr>
                <a:spLocks noChangeAspect="1" noChangeArrowheads="1"/>
              </p:cNvSpPr>
              <p:nvPr/>
            </p:nvSpPr>
            <p:spPr bwMode="auto">
              <a:xfrm>
                <a:off x="4306286" y="5439046"/>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89" name="Shape 360">
                <a:extLst>
                  <a:ext uri="{FF2B5EF4-FFF2-40B4-BE49-F238E27FC236}">
                    <a16:creationId xmlns:a16="http://schemas.microsoft.com/office/drawing/2014/main" id="{BC0A7F5B-5ED9-AAAB-E0F2-791844FF44C8}"/>
                  </a:ext>
                </a:extLst>
              </p:cNvPr>
              <p:cNvSpPr>
                <a:spLocks noChangeAspect="1" noChangeArrowheads="1"/>
              </p:cNvSpPr>
              <p:nvPr/>
            </p:nvSpPr>
            <p:spPr bwMode="auto">
              <a:xfrm>
                <a:off x="4633943" y="4539446"/>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90" name="Shape 360">
                <a:extLst>
                  <a:ext uri="{FF2B5EF4-FFF2-40B4-BE49-F238E27FC236}">
                    <a16:creationId xmlns:a16="http://schemas.microsoft.com/office/drawing/2014/main" id="{7246EE67-5880-9F9F-4182-0BF935F28514}"/>
                  </a:ext>
                </a:extLst>
              </p:cNvPr>
              <p:cNvSpPr>
                <a:spLocks noChangeAspect="1" noChangeArrowheads="1"/>
              </p:cNvSpPr>
              <p:nvPr/>
            </p:nvSpPr>
            <p:spPr bwMode="auto">
              <a:xfrm>
                <a:off x="4929761" y="4777745"/>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91" name="Shape 360">
                <a:extLst>
                  <a:ext uri="{FF2B5EF4-FFF2-40B4-BE49-F238E27FC236}">
                    <a16:creationId xmlns:a16="http://schemas.microsoft.com/office/drawing/2014/main" id="{F571E50C-1119-CF5C-3B40-1E1BBCC07FF5}"/>
                  </a:ext>
                </a:extLst>
              </p:cNvPr>
              <p:cNvSpPr>
                <a:spLocks noChangeAspect="1" noChangeArrowheads="1"/>
              </p:cNvSpPr>
              <p:nvPr/>
            </p:nvSpPr>
            <p:spPr bwMode="auto">
              <a:xfrm>
                <a:off x="4603501" y="4842716"/>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92" name="Shape 360">
                <a:extLst>
                  <a:ext uri="{FF2B5EF4-FFF2-40B4-BE49-F238E27FC236}">
                    <a16:creationId xmlns:a16="http://schemas.microsoft.com/office/drawing/2014/main" id="{B827A8C0-0D71-3910-1F2B-E3BEE691F42A}"/>
                  </a:ext>
                </a:extLst>
              </p:cNvPr>
              <p:cNvSpPr>
                <a:spLocks noChangeAspect="1" noChangeArrowheads="1"/>
              </p:cNvSpPr>
              <p:nvPr/>
            </p:nvSpPr>
            <p:spPr bwMode="auto">
              <a:xfrm>
                <a:off x="5163048" y="5077300"/>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93" name="Shape 360">
                <a:extLst>
                  <a:ext uri="{FF2B5EF4-FFF2-40B4-BE49-F238E27FC236}">
                    <a16:creationId xmlns:a16="http://schemas.microsoft.com/office/drawing/2014/main" id="{6C34FBBF-D368-AE22-905A-3CC2CDD66320}"/>
                  </a:ext>
                </a:extLst>
              </p:cNvPr>
              <p:cNvSpPr>
                <a:spLocks noChangeAspect="1" noChangeArrowheads="1"/>
              </p:cNvSpPr>
              <p:nvPr/>
            </p:nvSpPr>
            <p:spPr bwMode="auto">
              <a:xfrm>
                <a:off x="6013259" y="5261568"/>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94" name="Shape 360">
                <a:extLst>
                  <a:ext uri="{FF2B5EF4-FFF2-40B4-BE49-F238E27FC236}">
                    <a16:creationId xmlns:a16="http://schemas.microsoft.com/office/drawing/2014/main" id="{D7034C90-D641-A7B1-E640-D0518C526224}"/>
                  </a:ext>
                </a:extLst>
              </p:cNvPr>
              <p:cNvSpPr>
                <a:spLocks noChangeAspect="1" noChangeArrowheads="1"/>
              </p:cNvSpPr>
              <p:nvPr/>
            </p:nvSpPr>
            <p:spPr bwMode="auto">
              <a:xfrm>
                <a:off x="6165659" y="5413968"/>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grpSp>
        <p:grpSp>
          <p:nvGrpSpPr>
            <p:cNvPr id="21" name="Group 20">
              <a:extLst>
                <a:ext uri="{FF2B5EF4-FFF2-40B4-BE49-F238E27FC236}">
                  <a16:creationId xmlns:a16="http://schemas.microsoft.com/office/drawing/2014/main" id="{CFEB4ECB-D34E-03C7-7BD3-9CB61244101F}"/>
                </a:ext>
              </a:extLst>
            </p:cNvPr>
            <p:cNvGrpSpPr/>
            <p:nvPr/>
          </p:nvGrpSpPr>
          <p:grpSpPr>
            <a:xfrm>
              <a:off x="6246562" y="4636758"/>
              <a:ext cx="2106117" cy="927581"/>
              <a:chOff x="4722561" y="5130130"/>
              <a:chExt cx="2106117" cy="927581"/>
            </a:xfrm>
            <a:solidFill>
              <a:srgbClr val="FF0000"/>
            </a:solidFill>
          </p:grpSpPr>
          <p:sp>
            <p:nvSpPr>
              <p:cNvPr id="54" name="Shape 360">
                <a:extLst>
                  <a:ext uri="{FF2B5EF4-FFF2-40B4-BE49-F238E27FC236}">
                    <a16:creationId xmlns:a16="http://schemas.microsoft.com/office/drawing/2014/main" id="{D661F075-D797-C89E-295B-980586900D90}"/>
                  </a:ext>
                </a:extLst>
              </p:cNvPr>
              <p:cNvSpPr>
                <a:spLocks noChangeAspect="1" noChangeArrowheads="1"/>
              </p:cNvSpPr>
              <p:nvPr/>
            </p:nvSpPr>
            <p:spPr bwMode="auto">
              <a:xfrm>
                <a:off x="4874962" y="5261606"/>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55" name="Shape 360">
                <a:extLst>
                  <a:ext uri="{FF2B5EF4-FFF2-40B4-BE49-F238E27FC236}">
                    <a16:creationId xmlns:a16="http://schemas.microsoft.com/office/drawing/2014/main" id="{A1F15DCE-0BCC-7AF5-012A-4FAFD5A184BB}"/>
                  </a:ext>
                </a:extLst>
              </p:cNvPr>
              <p:cNvSpPr>
                <a:spLocks noChangeAspect="1" noChangeArrowheads="1"/>
              </p:cNvSpPr>
              <p:nvPr/>
            </p:nvSpPr>
            <p:spPr bwMode="auto">
              <a:xfrm>
                <a:off x="4765954" y="5306073"/>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56" name="Shape 360">
                <a:extLst>
                  <a:ext uri="{FF2B5EF4-FFF2-40B4-BE49-F238E27FC236}">
                    <a16:creationId xmlns:a16="http://schemas.microsoft.com/office/drawing/2014/main" id="{0B3AEB2C-A12E-1AFA-1620-A0B744BF21EE}"/>
                  </a:ext>
                </a:extLst>
              </p:cNvPr>
              <p:cNvSpPr>
                <a:spLocks noChangeAspect="1" noChangeArrowheads="1"/>
              </p:cNvSpPr>
              <p:nvPr/>
            </p:nvSpPr>
            <p:spPr bwMode="auto">
              <a:xfrm>
                <a:off x="5690183" y="5721319"/>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57" name="Shape 360">
                <a:extLst>
                  <a:ext uri="{FF2B5EF4-FFF2-40B4-BE49-F238E27FC236}">
                    <a16:creationId xmlns:a16="http://schemas.microsoft.com/office/drawing/2014/main" id="{EF30B3D5-F7D8-A6D9-828E-C32EA19916E1}"/>
                  </a:ext>
                </a:extLst>
              </p:cNvPr>
              <p:cNvSpPr>
                <a:spLocks noChangeAspect="1" noChangeArrowheads="1"/>
              </p:cNvSpPr>
              <p:nvPr/>
            </p:nvSpPr>
            <p:spPr bwMode="auto">
              <a:xfrm>
                <a:off x="5473689" y="5527430"/>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58" name="Shape 360">
                <a:extLst>
                  <a:ext uri="{FF2B5EF4-FFF2-40B4-BE49-F238E27FC236}">
                    <a16:creationId xmlns:a16="http://schemas.microsoft.com/office/drawing/2014/main" id="{6A785197-810D-1531-E2DA-10B0F987B993}"/>
                  </a:ext>
                </a:extLst>
              </p:cNvPr>
              <p:cNvSpPr>
                <a:spLocks noChangeAspect="1" noChangeArrowheads="1"/>
              </p:cNvSpPr>
              <p:nvPr/>
            </p:nvSpPr>
            <p:spPr bwMode="auto">
              <a:xfrm>
                <a:off x="4722561" y="5192717"/>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59" name="Shape 360">
                <a:extLst>
                  <a:ext uri="{FF2B5EF4-FFF2-40B4-BE49-F238E27FC236}">
                    <a16:creationId xmlns:a16="http://schemas.microsoft.com/office/drawing/2014/main" id="{E0982C90-F716-9F0C-92F0-433B26064912}"/>
                  </a:ext>
                </a:extLst>
              </p:cNvPr>
              <p:cNvSpPr>
                <a:spLocks noChangeAspect="1" noChangeArrowheads="1"/>
              </p:cNvSpPr>
              <p:nvPr/>
            </p:nvSpPr>
            <p:spPr bwMode="auto">
              <a:xfrm>
                <a:off x="5509175" y="5347537"/>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60" name="Shape 360">
                <a:extLst>
                  <a:ext uri="{FF2B5EF4-FFF2-40B4-BE49-F238E27FC236}">
                    <a16:creationId xmlns:a16="http://schemas.microsoft.com/office/drawing/2014/main" id="{3E11CE50-D2B8-ECD4-CED9-6B0231A4D9C0}"/>
                  </a:ext>
                </a:extLst>
              </p:cNvPr>
              <p:cNvSpPr>
                <a:spLocks noChangeAspect="1" noChangeArrowheads="1"/>
              </p:cNvSpPr>
              <p:nvPr/>
            </p:nvSpPr>
            <p:spPr bwMode="auto">
              <a:xfrm>
                <a:off x="4823896" y="5609800"/>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61" name="Shape 360">
                <a:extLst>
                  <a:ext uri="{FF2B5EF4-FFF2-40B4-BE49-F238E27FC236}">
                    <a16:creationId xmlns:a16="http://schemas.microsoft.com/office/drawing/2014/main" id="{5B9B2501-D191-1E3F-8F99-12D00A9E8DDC}"/>
                  </a:ext>
                </a:extLst>
              </p:cNvPr>
              <p:cNvSpPr>
                <a:spLocks noChangeAspect="1" noChangeArrowheads="1"/>
              </p:cNvSpPr>
              <p:nvPr/>
            </p:nvSpPr>
            <p:spPr bwMode="auto">
              <a:xfrm>
                <a:off x="5098324" y="5601775"/>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62" name="Shape 360">
                <a:extLst>
                  <a:ext uri="{FF2B5EF4-FFF2-40B4-BE49-F238E27FC236}">
                    <a16:creationId xmlns:a16="http://schemas.microsoft.com/office/drawing/2014/main" id="{3F4DDF72-3D76-9F8C-C233-5E7491542F85}"/>
                  </a:ext>
                </a:extLst>
              </p:cNvPr>
              <p:cNvSpPr>
                <a:spLocks noChangeAspect="1" noChangeArrowheads="1"/>
              </p:cNvSpPr>
              <p:nvPr/>
            </p:nvSpPr>
            <p:spPr bwMode="auto">
              <a:xfrm>
                <a:off x="4816745" y="5490638"/>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63" name="Shape 360">
                <a:extLst>
                  <a:ext uri="{FF2B5EF4-FFF2-40B4-BE49-F238E27FC236}">
                    <a16:creationId xmlns:a16="http://schemas.microsoft.com/office/drawing/2014/main" id="{8C06D53E-120F-ACBA-9259-CB74DAAB01EA}"/>
                  </a:ext>
                </a:extLst>
              </p:cNvPr>
              <p:cNvSpPr>
                <a:spLocks noChangeAspect="1" noChangeArrowheads="1"/>
              </p:cNvSpPr>
              <p:nvPr/>
            </p:nvSpPr>
            <p:spPr bwMode="auto">
              <a:xfrm>
                <a:off x="4977612" y="5465231"/>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28" name="Shape 360">
                <a:extLst>
                  <a:ext uri="{FF2B5EF4-FFF2-40B4-BE49-F238E27FC236}">
                    <a16:creationId xmlns:a16="http://schemas.microsoft.com/office/drawing/2014/main" id="{BADBBF13-AC72-48D5-8076-75584F2728D5}"/>
                  </a:ext>
                </a:extLst>
              </p:cNvPr>
              <p:cNvSpPr>
                <a:spLocks noChangeAspect="1" noChangeArrowheads="1"/>
              </p:cNvSpPr>
              <p:nvPr/>
            </p:nvSpPr>
            <p:spPr bwMode="auto">
              <a:xfrm>
                <a:off x="5873782" y="5550020"/>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29" name="Shape 360">
                <a:extLst>
                  <a:ext uri="{FF2B5EF4-FFF2-40B4-BE49-F238E27FC236}">
                    <a16:creationId xmlns:a16="http://schemas.microsoft.com/office/drawing/2014/main" id="{D7D5026B-2FBE-AB6D-AFE5-C3E8B6933CE0}"/>
                  </a:ext>
                </a:extLst>
              </p:cNvPr>
              <p:cNvSpPr>
                <a:spLocks noChangeAspect="1" noChangeArrowheads="1"/>
              </p:cNvSpPr>
              <p:nvPr/>
            </p:nvSpPr>
            <p:spPr bwMode="auto">
              <a:xfrm>
                <a:off x="6006344" y="5516689"/>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51" name="Shape 360">
                <a:extLst>
                  <a:ext uri="{FF2B5EF4-FFF2-40B4-BE49-F238E27FC236}">
                    <a16:creationId xmlns:a16="http://schemas.microsoft.com/office/drawing/2014/main" id="{63CFEF38-038A-170F-91E6-EFD4D8CBE0A1}"/>
                  </a:ext>
                </a:extLst>
              </p:cNvPr>
              <p:cNvSpPr>
                <a:spLocks noChangeAspect="1" noChangeArrowheads="1"/>
              </p:cNvSpPr>
              <p:nvPr/>
            </p:nvSpPr>
            <p:spPr bwMode="auto">
              <a:xfrm>
                <a:off x="5830682" y="5985711"/>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52" name="Shape 360">
                <a:extLst>
                  <a:ext uri="{FF2B5EF4-FFF2-40B4-BE49-F238E27FC236}">
                    <a16:creationId xmlns:a16="http://schemas.microsoft.com/office/drawing/2014/main" id="{FBFB608F-B322-7650-9EF9-1603DF02B3B7}"/>
                  </a:ext>
                </a:extLst>
              </p:cNvPr>
              <p:cNvSpPr>
                <a:spLocks noChangeAspect="1" noChangeArrowheads="1"/>
              </p:cNvSpPr>
              <p:nvPr/>
            </p:nvSpPr>
            <p:spPr bwMode="auto">
              <a:xfrm>
                <a:off x="4910448" y="5678671"/>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53" name="Shape 360">
                <a:extLst>
                  <a:ext uri="{FF2B5EF4-FFF2-40B4-BE49-F238E27FC236}">
                    <a16:creationId xmlns:a16="http://schemas.microsoft.com/office/drawing/2014/main" id="{847A70AF-6696-B6FE-AD95-AFE7D22CD10E}"/>
                  </a:ext>
                </a:extLst>
              </p:cNvPr>
              <p:cNvSpPr>
                <a:spLocks noChangeAspect="1" noChangeArrowheads="1"/>
              </p:cNvSpPr>
              <p:nvPr/>
            </p:nvSpPr>
            <p:spPr bwMode="auto">
              <a:xfrm>
                <a:off x="5133810" y="5754230"/>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54" name="Shape 360">
                <a:extLst>
                  <a:ext uri="{FF2B5EF4-FFF2-40B4-BE49-F238E27FC236}">
                    <a16:creationId xmlns:a16="http://schemas.microsoft.com/office/drawing/2014/main" id="{F45B63E2-1B70-ACFC-01A8-FAA1235D12AE}"/>
                  </a:ext>
                </a:extLst>
              </p:cNvPr>
              <p:cNvSpPr>
                <a:spLocks noChangeAspect="1" noChangeArrowheads="1"/>
              </p:cNvSpPr>
              <p:nvPr/>
            </p:nvSpPr>
            <p:spPr bwMode="auto">
              <a:xfrm>
                <a:off x="5529566" y="5671649"/>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55" name="Shape 360">
                <a:extLst>
                  <a:ext uri="{FF2B5EF4-FFF2-40B4-BE49-F238E27FC236}">
                    <a16:creationId xmlns:a16="http://schemas.microsoft.com/office/drawing/2014/main" id="{DC5FB205-358E-76E8-8F60-5E7F3E24B1C8}"/>
                  </a:ext>
                </a:extLst>
              </p:cNvPr>
              <p:cNvSpPr>
                <a:spLocks noChangeAspect="1" noChangeArrowheads="1"/>
              </p:cNvSpPr>
              <p:nvPr/>
            </p:nvSpPr>
            <p:spPr bwMode="auto">
              <a:xfrm>
                <a:off x="5340633" y="5366597"/>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56" name="Shape 360">
                <a:extLst>
                  <a:ext uri="{FF2B5EF4-FFF2-40B4-BE49-F238E27FC236}">
                    <a16:creationId xmlns:a16="http://schemas.microsoft.com/office/drawing/2014/main" id="{EE53C610-8865-9D9D-EAAA-6A3FD85C9FCA}"/>
                  </a:ext>
                </a:extLst>
              </p:cNvPr>
              <p:cNvSpPr>
                <a:spLocks noChangeAspect="1" noChangeArrowheads="1"/>
              </p:cNvSpPr>
              <p:nvPr/>
            </p:nvSpPr>
            <p:spPr bwMode="auto">
              <a:xfrm>
                <a:off x="6234905" y="5627800"/>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57" name="Shape 360">
                <a:extLst>
                  <a:ext uri="{FF2B5EF4-FFF2-40B4-BE49-F238E27FC236}">
                    <a16:creationId xmlns:a16="http://schemas.microsoft.com/office/drawing/2014/main" id="{26ECF167-24B1-3485-6462-11B458E24425}"/>
                  </a:ext>
                </a:extLst>
              </p:cNvPr>
              <p:cNvSpPr>
                <a:spLocks noChangeAspect="1" noChangeArrowheads="1"/>
              </p:cNvSpPr>
              <p:nvPr/>
            </p:nvSpPr>
            <p:spPr bwMode="auto">
              <a:xfrm>
                <a:off x="4770925" y="5130130"/>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58" name="Shape 360">
                <a:extLst>
                  <a:ext uri="{FF2B5EF4-FFF2-40B4-BE49-F238E27FC236}">
                    <a16:creationId xmlns:a16="http://schemas.microsoft.com/office/drawing/2014/main" id="{87D25B1D-EEE6-18BD-4116-0F7435B37782}"/>
                  </a:ext>
                </a:extLst>
              </p:cNvPr>
              <p:cNvSpPr>
                <a:spLocks noChangeAspect="1" noChangeArrowheads="1"/>
              </p:cNvSpPr>
              <p:nvPr/>
            </p:nvSpPr>
            <p:spPr bwMode="auto">
              <a:xfrm>
                <a:off x="5970858" y="5742287"/>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59" name="Shape 360">
                <a:extLst>
                  <a:ext uri="{FF2B5EF4-FFF2-40B4-BE49-F238E27FC236}">
                    <a16:creationId xmlns:a16="http://schemas.microsoft.com/office/drawing/2014/main" id="{32256E2C-DB0F-641D-4A45-F0B2BEF797BE}"/>
                  </a:ext>
                </a:extLst>
              </p:cNvPr>
              <p:cNvSpPr>
                <a:spLocks noChangeAspect="1" noChangeArrowheads="1"/>
              </p:cNvSpPr>
              <p:nvPr/>
            </p:nvSpPr>
            <p:spPr bwMode="auto">
              <a:xfrm>
                <a:off x="6455420" y="5627800"/>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60" name="Shape 360">
                <a:extLst>
                  <a:ext uri="{FF2B5EF4-FFF2-40B4-BE49-F238E27FC236}">
                    <a16:creationId xmlns:a16="http://schemas.microsoft.com/office/drawing/2014/main" id="{4AABE632-2FF0-5C7E-AB74-916F45D9ACCB}"/>
                  </a:ext>
                </a:extLst>
              </p:cNvPr>
              <p:cNvSpPr>
                <a:spLocks noChangeAspect="1" noChangeArrowheads="1"/>
              </p:cNvSpPr>
              <p:nvPr/>
            </p:nvSpPr>
            <p:spPr bwMode="auto">
              <a:xfrm>
                <a:off x="6490906" y="5779642"/>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61" name="Shape 360">
                <a:extLst>
                  <a:ext uri="{FF2B5EF4-FFF2-40B4-BE49-F238E27FC236}">
                    <a16:creationId xmlns:a16="http://schemas.microsoft.com/office/drawing/2014/main" id="{F4707140-DB18-B3DC-FA8C-BF62577047DE}"/>
                  </a:ext>
                </a:extLst>
              </p:cNvPr>
              <p:cNvSpPr>
                <a:spLocks noChangeAspect="1" noChangeArrowheads="1"/>
              </p:cNvSpPr>
              <p:nvPr/>
            </p:nvSpPr>
            <p:spPr bwMode="auto">
              <a:xfrm>
                <a:off x="5080581" y="5476372"/>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62" name="Shape 360">
                <a:extLst>
                  <a:ext uri="{FF2B5EF4-FFF2-40B4-BE49-F238E27FC236}">
                    <a16:creationId xmlns:a16="http://schemas.microsoft.com/office/drawing/2014/main" id="{56B735D2-B57C-A61A-BC09-AA6E7BBF22DA}"/>
                  </a:ext>
                </a:extLst>
              </p:cNvPr>
              <p:cNvSpPr>
                <a:spLocks noChangeAspect="1" noChangeArrowheads="1"/>
              </p:cNvSpPr>
              <p:nvPr/>
            </p:nvSpPr>
            <p:spPr bwMode="auto">
              <a:xfrm>
                <a:off x="5376399" y="5714671"/>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63" name="Shape 360">
                <a:extLst>
                  <a:ext uri="{FF2B5EF4-FFF2-40B4-BE49-F238E27FC236}">
                    <a16:creationId xmlns:a16="http://schemas.microsoft.com/office/drawing/2014/main" id="{D7407FAD-9ADB-9DDA-209B-082938AB7418}"/>
                  </a:ext>
                </a:extLst>
              </p:cNvPr>
              <p:cNvSpPr>
                <a:spLocks noChangeAspect="1" noChangeArrowheads="1"/>
              </p:cNvSpPr>
              <p:nvPr/>
            </p:nvSpPr>
            <p:spPr bwMode="auto">
              <a:xfrm>
                <a:off x="5050139" y="5779642"/>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64" name="Shape 360">
                <a:extLst>
                  <a:ext uri="{FF2B5EF4-FFF2-40B4-BE49-F238E27FC236}">
                    <a16:creationId xmlns:a16="http://schemas.microsoft.com/office/drawing/2014/main" id="{2F7609A7-817E-3FDA-B17E-0E70F7E6A770}"/>
                  </a:ext>
                </a:extLst>
              </p:cNvPr>
              <p:cNvSpPr>
                <a:spLocks noChangeAspect="1" noChangeArrowheads="1"/>
              </p:cNvSpPr>
              <p:nvPr/>
            </p:nvSpPr>
            <p:spPr bwMode="auto">
              <a:xfrm>
                <a:off x="6757706" y="5542414"/>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65" name="Shape 360">
                <a:extLst>
                  <a:ext uri="{FF2B5EF4-FFF2-40B4-BE49-F238E27FC236}">
                    <a16:creationId xmlns:a16="http://schemas.microsoft.com/office/drawing/2014/main" id="{1B7DBCBA-CC0B-5E25-2A1D-F6A1CBC23AA6}"/>
                  </a:ext>
                </a:extLst>
              </p:cNvPr>
              <p:cNvSpPr>
                <a:spLocks noChangeAspect="1" noChangeArrowheads="1"/>
              </p:cNvSpPr>
              <p:nvPr/>
            </p:nvSpPr>
            <p:spPr bwMode="auto">
              <a:xfrm>
                <a:off x="5277390" y="5591800"/>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66" name="Shape 360">
                <a:extLst>
                  <a:ext uri="{FF2B5EF4-FFF2-40B4-BE49-F238E27FC236}">
                    <a16:creationId xmlns:a16="http://schemas.microsoft.com/office/drawing/2014/main" id="{CE7A95E1-E4AC-5C59-0068-E1729D6EAB86}"/>
                  </a:ext>
                </a:extLst>
              </p:cNvPr>
              <p:cNvSpPr>
                <a:spLocks noChangeAspect="1" noChangeArrowheads="1"/>
              </p:cNvSpPr>
              <p:nvPr/>
            </p:nvSpPr>
            <p:spPr bwMode="auto">
              <a:xfrm>
                <a:off x="6305877" y="5815642"/>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grpSp>
        <p:grpSp>
          <p:nvGrpSpPr>
            <p:cNvPr id="22" name="Group 21">
              <a:extLst>
                <a:ext uri="{FF2B5EF4-FFF2-40B4-BE49-F238E27FC236}">
                  <a16:creationId xmlns:a16="http://schemas.microsoft.com/office/drawing/2014/main" id="{0976211C-A4BE-79CB-68AA-959B76D2547B}"/>
                </a:ext>
              </a:extLst>
            </p:cNvPr>
            <p:cNvGrpSpPr/>
            <p:nvPr/>
          </p:nvGrpSpPr>
          <p:grpSpPr>
            <a:xfrm>
              <a:off x="5288469" y="1927176"/>
              <a:ext cx="1535173" cy="697547"/>
              <a:chOff x="3764468" y="2816175"/>
              <a:chExt cx="1535173" cy="697547"/>
            </a:xfrm>
            <a:solidFill>
              <a:srgbClr val="FF0000"/>
            </a:solidFill>
          </p:grpSpPr>
          <p:sp>
            <p:nvSpPr>
              <p:cNvPr id="24" name="Shape 360">
                <a:extLst>
                  <a:ext uri="{FF2B5EF4-FFF2-40B4-BE49-F238E27FC236}">
                    <a16:creationId xmlns:a16="http://schemas.microsoft.com/office/drawing/2014/main" id="{76118C47-2918-94E8-D9F7-6DCD2E53AA16}"/>
                  </a:ext>
                </a:extLst>
              </p:cNvPr>
              <p:cNvSpPr>
                <a:spLocks noChangeAspect="1" noChangeArrowheads="1"/>
              </p:cNvSpPr>
              <p:nvPr/>
            </p:nvSpPr>
            <p:spPr bwMode="auto">
              <a:xfrm>
                <a:off x="4777040" y="3043937"/>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5" name="Shape 360">
                <a:extLst>
                  <a:ext uri="{FF2B5EF4-FFF2-40B4-BE49-F238E27FC236}">
                    <a16:creationId xmlns:a16="http://schemas.microsoft.com/office/drawing/2014/main" id="{3CD9686D-08AE-B8B6-CAF9-F930B396C085}"/>
                  </a:ext>
                </a:extLst>
              </p:cNvPr>
              <p:cNvSpPr>
                <a:spLocks noChangeAspect="1" noChangeArrowheads="1"/>
              </p:cNvSpPr>
              <p:nvPr/>
            </p:nvSpPr>
            <p:spPr bwMode="auto">
              <a:xfrm>
                <a:off x="4696014" y="2885717"/>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6" name="Shape 360">
                <a:extLst>
                  <a:ext uri="{FF2B5EF4-FFF2-40B4-BE49-F238E27FC236}">
                    <a16:creationId xmlns:a16="http://schemas.microsoft.com/office/drawing/2014/main" id="{D549CE14-F1B5-0149-7C43-7BC240DBF690}"/>
                  </a:ext>
                </a:extLst>
              </p:cNvPr>
              <p:cNvSpPr>
                <a:spLocks noChangeAspect="1" noChangeArrowheads="1"/>
              </p:cNvSpPr>
              <p:nvPr/>
            </p:nvSpPr>
            <p:spPr bwMode="auto">
              <a:xfrm>
                <a:off x="4731500" y="3229556"/>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7" name="Shape 360">
                <a:extLst>
                  <a:ext uri="{FF2B5EF4-FFF2-40B4-BE49-F238E27FC236}">
                    <a16:creationId xmlns:a16="http://schemas.microsoft.com/office/drawing/2014/main" id="{1087DA7A-A284-E9AE-8019-5C1109F55CC4}"/>
                  </a:ext>
                </a:extLst>
              </p:cNvPr>
              <p:cNvSpPr>
                <a:spLocks noChangeAspect="1" noChangeArrowheads="1"/>
              </p:cNvSpPr>
              <p:nvPr/>
            </p:nvSpPr>
            <p:spPr bwMode="auto">
              <a:xfrm>
                <a:off x="4527752" y="2816175"/>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8" name="Shape 360">
                <a:extLst>
                  <a:ext uri="{FF2B5EF4-FFF2-40B4-BE49-F238E27FC236}">
                    <a16:creationId xmlns:a16="http://schemas.microsoft.com/office/drawing/2014/main" id="{9B8E910C-6478-5159-B8C0-53660AFBEDE1}"/>
                  </a:ext>
                </a:extLst>
              </p:cNvPr>
              <p:cNvSpPr>
                <a:spLocks noChangeAspect="1" noChangeArrowheads="1"/>
              </p:cNvSpPr>
              <p:nvPr/>
            </p:nvSpPr>
            <p:spPr bwMode="auto">
              <a:xfrm>
                <a:off x="4165823" y="2996062"/>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9" name="Shape 360">
                <a:extLst>
                  <a:ext uri="{FF2B5EF4-FFF2-40B4-BE49-F238E27FC236}">
                    <a16:creationId xmlns:a16="http://schemas.microsoft.com/office/drawing/2014/main" id="{593786D4-E2C0-46C9-51A9-01924D4BF6D3}"/>
                  </a:ext>
                </a:extLst>
              </p:cNvPr>
              <p:cNvSpPr>
                <a:spLocks noChangeAspect="1" noChangeArrowheads="1"/>
              </p:cNvSpPr>
              <p:nvPr/>
            </p:nvSpPr>
            <p:spPr bwMode="auto">
              <a:xfrm>
                <a:off x="4807702" y="2888175"/>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30" name="Shape 360">
                <a:extLst>
                  <a:ext uri="{FF2B5EF4-FFF2-40B4-BE49-F238E27FC236}">
                    <a16:creationId xmlns:a16="http://schemas.microsoft.com/office/drawing/2014/main" id="{108244A5-0FD6-5BD5-AB18-C93F45181251}"/>
                  </a:ext>
                </a:extLst>
              </p:cNvPr>
              <p:cNvSpPr>
                <a:spLocks noChangeAspect="1" noChangeArrowheads="1"/>
              </p:cNvSpPr>
              <p:nvPr/>
            </p:nvSpPr>
            <p:spPr bwMode="auto">
              <a:xfrm>
                <a:off x="4320649" y="2960062"/>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31" name="Shape 360">
                <a:extLst>
                  <a:ext uri="{FF2B5EF4-FFF2-40B4-BE49-F238E27FC236}">
                    <a16:creationId xmlns:a16="http://schemas.microsoft.com/office/drawing/2014/main" id="{F338B747-569A-F0AB-30BB-BC85C4D0C088}"/>
                  </a:ext>
                </a:extLst>
              </p:cNvPr>
              <p:cNvSpPr>
                <a:spLocks noChangeAspect="1" noChangeArrowheads="1"/>
              </p:cNvSpPr>
              <p:nvPr/>
            </p:nvSpPr>
            <p:spPr bwMode="auto">
              <a:xfrm>
                <a:off x="5096107" y="2908307"/>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32" name="Shape 360">
                <a:extLst>
                  <a:ext uri="{FF2B5EF4-FFF2-40B4-BE49-F238E27FC236}">
                    <a16:creationId xmlns:a16="http://schemas.microsoft.com/office/drawing/2014/main" id="{409DC005-65BC-DFA6-353E-97AD8C76C1F3}"/>
                  </a:ext>
                </a:extLst>
              </p:cNvPr>
              <p:cNvSpPr>
                <a:spLocks noChangeAspect="1" noChangeArrowheads="1"/>
              </p:cNvSpPr>
              <p:nvPr/>
            </p:nvSpPr>
            <p:spPr bwMode="auto">
              <a:xfrm>
                <a:off x="5228669" y="2874976"/>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33" name="Shape 360">
                <a:extLst>
                  <a:ext uri="{FF2B5EF4-FFF2-40B4-BE49-F238E27FC236}">
                    <a16:creationId xmlns:a16="http://schemas.microsoft.com/office/drawing/2014/main" id="{390F3ACF-8C09-FAC8-7C09-6228AF63B9EA}"/>
                  </a:ext>
                </a:extLst>
              </p:cNvPr>
              <p:cNvSpPr>
                <a:spLocks noChangeAspect="1" noChangeArrowheads="1"/>
              </p:cNvSpPr>
              <p:nvPr/>
            </p:nvSpPr>
            <p:spPr bwMode="auto">
              <a:xfrm>
                <a:off x="4941266" y="3285230"/>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34" name="Shape 360">
                <a:extLst>
                  <a:ext uri="{FF2B5EF4-FFF2-40B4-BE49-F238E27FC236}">
                    <a16:creationId xmlns:a16="http://schemas.microsoft.com/office/drawing/2014/main" id="{6A9A8874-E070-5E8D-5ADC-DF78B1168D03}"/>
                  </a:ext>
                </a:extLst>
              </p:cNvPr>
              <p:cNvSpPr>
                <a:spLocks noChangeAspect="1" noChangeArrowheads="1"/>
              </p:cNvSpPr>
              <p:nvPr/>
            </p:nvSpPr>
            <p:spPr bwMode="auto">
              <a:xfrm>
                <a:off x="4356135" y="3112517"/>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35" name="Shape 360">
                <a:extLst>
                  <a:ext uri="{FF2B5EF4-FFF2-40B4-BE49-F238E27FC236}">
                    <a16:creationId xmlns:a16="http://schemas.microsoft.com/office/drawing/2014/main" id="{60A7FBAE-35F2-F604-F1EF-9259E275CEE9}"/>
                  </a:ext>
                </a:extLst>
              </p:cNvPr>
              <p:cNvSpPr>
                <a:spLocks noChangeAspect="1" noChangeArrowheads="1"/>
              </p:cNvSpPr>
              <p:nvPr/>
            </p:nvSpPr>
            <p:spPr bwMode="auto">
              <a:xfrm>
                <a:off x="4562958" y="3364008"/>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36" name="Shape 360">
                <a:extLst>
                  <a:ext uri="{FF2B5EF4-FFF2-40B4-BE49-F238E27FC236}">
                    <a16:creationId xmlns:a16="http://schemas.microsoft.com/office/drawing/2014/main" id="{21B0E635-7D15-F5C9-7AED-2BEE013AA737}"/>
                  </a:ext>
                </a:extLst>
              </p:cNvPr>
              <p:cNvSpPr>
                <a:spLocks noChangeAspect="1" noChangeArrowheads="1"/>
              </p:cNvSpPr>
              <p:nvPr/>
            </p:nvSpPr>
            <p:spPr bwMode="auto">
              <a:xfrm>
                <a:off x="4491986" y="2973078"/>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37" name="Shape 360">
                <a:extLst>
                  <a:ext uri="{FF2B5EF4-FFF2-40B4-BE49-F238E27FC236}">
                    <a16:creationId xmlns:a16="http://schemas.microsoft.com/office/drawing/2014/main" id="{0F2CEB30-30B4-5CE1-8E29-1F98259D333F}"/>
                  </a:ext>
                </a:extLst>
              </p:cNvPr>
              <p:cNvSpPr>
                <a:spLocks noChangeAspect="1" noChangeArrowheads="1"/>
              </p:cNvSpPr>
              <p:nvPr/>
            </p:nvSpPr>
            <p:spPr bwMode="auto">
              <a:xfrm>
                <a:off x="5060621" y="3118503"/>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38" name="Shape 360">
                <a:extLst>
                  <a:ext uri="{FF2B5EF4-FFF2-40B4-BE49-F238E27FC236}">
                    <a16:creationId xmlns:a16="http://schemas.microsoft.com/office/drawing/2014/main" id="{7BF39F25-8208-624B-4675-C9F53759E988}"/>
                  </a:ext>
                </a:extLst>
              </p:cNvPr>
              <p:cNvSpPr>
                <a:spLocks noChangeAspect="1" noChangeArrowheads="1"/>
              </p:cNvSpPr>
              <p:nvPr/>
            </p:nvSpPr>
            <p:spPr bwMode="auto">
              <a:xfrm>
                <a:off x="4941266" y="3032062"/>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39" name="Shape 360">
                <a:extLst>
                  <a:ext uri="{FF2B5EF4-FFF2-40B4-BE49-F238E27FC236}">
                    <a16:creationId xmlns:a16="http://schemas.microsoft.com/office/drawing/2014/main" id="{2A3197E6-7805-11D3-68B1-5C5252A07F87}"/>
                  </a:ext>
                </a:extLst>
              </p:cNvPr>
              <p:cNvSpPr>
                <a:spLocks noChangeAspect="1" noChangeArrowheads="1"/>
              </p:cNvSpPr>
              <p:nvPr/>
            </p:nvSpPr>
            <p:spPr bwMode="auto">
              <a:xfrm>
                <a:off x="4941266" y="2849717"/>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40" name="Shape 360">
                <a:extLst>
                  <a:ext uri="{FF2B5EF4-FFF2-40B4-BE49-F238E27FC236}">
                    <a16:creationId xmlns:a16="http://schemas.microsoft.com/office/drawing/2014/main" id="{78312BE1-0F14-A954-E8D4-E6C3298877FF}"/>
                  </a:ext>
                </a:extLst>
              </p:cNvPr>
              <p:cNvSpPr>
                <a:spLocks noChangeAspect="1" noChangeArrowheads="1"/>
              </p:cNvSpPr>
              <p:nvPr/>
            </p:nvSpPr>
            <p:spPr bwMode="auto">
              <a:xfrm>
                <a:off x="5193183" y="3100574"/>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41" name="Shape 360">
                <a:extLst>
                  <a:ext uri="{FF2B5EF4-FFF2-40B4-BE49-F238E27FC236}">
                    <a16:creationId xmlns:a16="http://schemas.microsoft.com/office/drawing/2014/main" id="{B468820D-51C1-BCFF-839E-3A64CBD45FC5}"/>
                  </a:ext>
                </a:extLst>
              </p:cNvPr>
              <p:cNvSpPr>
                <a:spLocks noChangeAspect="1" noChangeArrowheads="1"/>
              </p:cNvSpPr>
              <p:nvPr/>
            </p:nvSpPr>
            <p:spPr bwMode="auto">
              <a:xfrm>
                <a:off x="4302906" y="2834659"/>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42" name="Shape 360">
                <a:extLst>
                  <a:ext uri="{FF2B5EF4-FFF2-40B4-BE49-F238E27FC236}">
                    <a16:creationId xmlns:a16="http://schemas.microsoft.com/office/drawing/2014/main" id="{99D7D512-DA10-C2BB-8468-29130C89C06A}"/>
                  </a:ext>
                </a:extLst>
              </p:cNvPr>
              <p:cNvSpPr>
                <a:spLocks noChangeAspect="1" noChangeArrowheads="1"/>
              </p:cNvSpPr>
              <p:nvPr/>
            </p:nvSpPr>
            <p:spPr bwMode="auto">
              <a:xfrm>
                <a:off x="4598724" y="3072958"/>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43" name="Shape 360">
                <a:extLst>
                  <a:ext uri="{FF2B5EF4-FFF2-40B4-BE49-F238E27FC236}">
                    <a16:creationId xmlns:a16="http://schemas.microsoft.com/office/drawing/2014/main" id="{A4ECC6B5-D4FA-5B25-8178-C4D2D92F06D5}"/>
                  </a:ext>
                </a:extLst>
              </p:cNvPr>
              <p:cNvSpPr>
                <a:spLocks noChangeAspect="1" noChangeArrowheads="1"/>
              </p:cNvSpPr>
              <p:nvPr/>
            </p:nvSpPr>
            <p:spPr bwMode="auto">
              <a:xfrm>
                <a:off x="4272464" y="3137929"/>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44" name="Shape 360">
                <a:extLst>
                  <a:ext uri="{FF2B5EF4-FFF2-40B4-BE49-F238E27FC236}">
                    <a16:creationId xmlns:a16="http://schemas.microsoft.com/office/drawing/2014/main" id="{D10C2C6E-DBD9-8900-0C4E-67442719798C}"/>
                  </a:ext>
                </a:extLst>
              </p:cNvPr>
              <p:cNvSpPr>
                <a:spLocks noChangeAspect="1" noChangeArrowheads="1"/>
              </p:cNvSpPr>
              <p:nvPr/>
            </p:nvSpPr>
            <p:spPr bwMode="auto">
              <a:xfrm>
                <a:off x="4698152" y="3441722"/>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45" name="Shape 360">
                <a:extLst>
                  <a:ext uri="{FF2B5EF4-FFF2-40B4-BE49-F238E27FC236}">
                    <a16:creationId xmlns:a16="http://schemas.microsoft.com/office/drawing/2014/main" id="{947D763F-E087-504A-9F91-6533046FBD92}"/>
                  </a:ext>
                </a:extLst>
              </p:cNvPr>
              <p:cNvSpPr>
                <a:spLocks noChangeAspect="1" noChangeArrowheads="1"/>
              </p:cNvSpPr>
              <p:nvPr/>
            </p:nvSpPr>
            <p:spPr bwMode="auto">
              <a:xfrm>
                <a:off x="4830714" y="3408391"/>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46" name="Shape 360">
                <a:extLst>
                  <a:ext uri="{FF2B5EF4-FFF2-40B4-BE49-F238E27FC236}">
                    <a16:creationId xmlns:a16="http://schemas.microsoft.com/office/drawing/2014/main" id="{F5D83A15-446D-7A7A-A554-44B66FB8C695}"/>
                  </a:ext>
                </a:extLst>
              </p:cNvPr>
              <p:cNvSpPr>
                <a:spLocks noChangeAspect="1" noChangeArrowheads="1"/>
              </p:cNvSpPr>
              <p:nvPr/>
            </p:nvSpPr>
            <p:spPr bwMode="auto">
              <a:xfrm>
                <a:off x="4901686" y="3160918"/>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47" name="Shape 360">
                <a:extLst>
                  <a:ext uri="{FF2B5EF4-FFF2-40B4-BE49-F238E27FC236}">
                    <a16:creationId xmlns:a16="http://schemas.microsoft.com/office/drawing/2014/main" id="{E652E5D6-C9C2-F4D3-3449-85514DCF82C8}"/>
                  </a:ext>
                </a:extLst>
              </p:cNvPr>
              <p:cNvSpPr>
                <a:spLocks noChangeAspect="1" noChangeArrowheads="1"/>
              </p:cNvSpPr>
              <p:nvPr/>
            </p:nvSpPr>
            <p:spPr bwMode="auto">
              <a:xfrm>
                <a:off x="3890823" y="3156629"/>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48" name="Shape 360">
                <a:extLst>
                  <a:ext uri="{FF2B5EF4-FFF2-40B4-BE49-F238E27FC236}">
                    <a16:creationId xmlns:a16="http://schemas.microsoft.com/office/drawing/2014/main" id="{EE4DB2AD-3025-22A6-B163-9FFD382966A6}"/>
                  </a:ext>
                </a:extLst>
              </p:cNvPr>
              <p:cNvSpPr>
                <a:spLocks noChangeAspect="1" noChangeArrowheads="1"/>
              </p:cNvSpPr>
              <p:nvPr/>
            </p:nvSpPr>
            <p:spPr bwMode="auto">
              <a:xfrm>
                <a:off x="4533364" y="3209929"/>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49" name="Shape 360">
                <a:extLst>
                  <a:ext uri="{FF2B5EF4-FFF2-40B4-BE49-F238E27FC236}">
                    <a16:creationId xmlns:a16="http://schemas.microsoft.com/office/drawing/2014/main" id="{23C1A292-000A-5DD1-2784-4064E69C6A80}"/>
                  </a:ext>
                </a:extLst>
              </p:cNvPr>
              <p:cNvSpPr>
                <a:spLocks noChangeAspect="1" noChangeArrowheads="1"/>
              </p:cNvSpPr>
              <p:nvPr/>
            </p:nvSpPr>
            <p:spPr bwMode="auto">
              <a:xfrm>
                <a:off x="4094851" y="3137929"/>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50" name="Shape 360">
                <a:extLst>
                  <a:ext uri="{FF2B5EF4-FFF2-40B4-BE49-F238E27FC236}">
                    <a16:creationId xmlns:a16="http://schemas.microsoft.com/office/drawing/2014/main" id="{F3EAAF96-4A05-B653-0287-45D9989F537B}"/>
                  </a:ext>
                </a:extLst>
              </p:cNvPr>
              <p:cNvSpPr>
                <a:spLocks noChangeAspect="1" noChangeArrowheads="1"/>
              </p:cNvSpPr>
              <p:nvPr/>
            </p:nvSpPr>
            <p:spPr bwMode="auto">
              <a:xfrm>
                <a:off x="3764468" y="3328008"/>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51" name="Shape 360">
                <a:extLst>
                  <a:ext uri="{FF2B5EF4-FFF2-40B4-BE49-F238E27FC236}">
                    <a16:creationId xmlns:a16="http://schemas.microsoft.com/office/drawing/2014/main" id="{5C375EE4-0F61-4AD0-AA6E-63DA00CBFB25}"/>
                  </a:ext>
                </a:extLst>
              </p:cNvPr>
              <p:cNvSpPr>
                <a:spLocks noChangeAspect="1" noChangeArrowheads="1"/>
              </p:cNvSpPr>
              <p:nvPr/>
            </p:nvSpPr>
            <p:spPr bwMode="auto">
              <a:xfrm>
                <a:off x="4130337" y="3290041"/>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52" name="Shape 360">
                <a:extLst>
                  <a:ext uri="{FF2B5EF4-FFF2-40B4-BE49-F238E27FC236}">
                    <a16:creationId xmlns:a16="http://schemas.microsoft.com/office/drawing/2014/main" id="{625A66C7-09E3-D448-C9AB-183EF40528F0}"/>
                  </a:ext>
                </a:extLst>
              </p:cNvPr>
              <p:cNvSpPr>
                <a:spLocks noChangeAspect="1" noChangeArrowheads="1"/>
              </p:cNvSpPr>
              <p:nvPr/>
            </p:nvSpPr>
            <p:spPr bwMode="auto">
              <a:xfrm>
                <a:off x="3961795" y="3309101"/>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53" name="Shape 360">
                <a:extLst>
                  <a:ext uri="{FF2B5EF4-FFF2-40B4-BE49-F238E27FC236}">
                    <a16:creationId xmlns:a16="http://schemas.microsoft.com/office/drawing/2014/main" id="{94B2E5E2-D841-358A-7BEE-8BC5A0273338}"/>
                  </a:ext>
                </a:extLst>
              </p:cNvPr>
              <p:cNvSpPr>
                <a:spLocks noChangeAspect="1" noChangeArrowheads="1"/>
              </p:cNvSpPr>
              <p:nvPr/>
            </p:nvSpPr>
            <p:spPr bwMode="auto">
              <a:xfrm>
                <a:off x="4340103" y="3326041"/>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grpSp>
        <p:sp>
          <p:nvSpPr>
            <p:cNvPr id="23" name="Freeform 22">
              <a:extLst>
                <a:ext uri="{FF2B5EF4-FFF2-40B4-BE49-F238E27FC236}">
                  <a16:creationId xmlns:a16="http://schemas.microsoft.com/office/drawing/2014/main" id="{405770D0-8F37-F448-B9C4-0F83BF1E5EF1}"/>
                </a:ext>
              </a:extLst>
            </p:cNvPr>
            <p:cNvSpPr/>
            <p:nvPr/>
          </p:nvSpPr>
          <p:spPr>
            <a:xfrm>
              <a:off x="5163494" y="1828801"/>
              <a:ext cx="3299188" cy="3926541"/>
            </a:xfrm>
            <a:custGeom>
              <a:avLst/>
              <a:gdLst>
                <a:gd name="connsiteX0" fmla="*/ 304977 w 3299188"/>
                <a:gd name="connsiteY0" fmla="*/ 340659 h 3926541"/>
                <a:gd name="connsiteX1" fmla="*/ 179471 w 3299188"/>
                <a:gd name="connsiteY1" fmla="*/ 430306 h 3926541"/>
                <a:gd name="connsiteX2" fmla="*/ 143612 w 3299188"/>
                <a:gd name="connsiteY2" fmla="*/ 484094 h 3926541"/>
                <a:gd name="connsiteX3" fmla="*/ 36035 w 3299188"/>
                <a:gd name="connsiteY3" fmla="*/ 555812 h 3926541"/>
                <a:gd name="connsiteX4" fmla="*/ 177 w 3299188"/>
                <a:gd name="connsiteY4" fmla="*/ 609600 h 3926541"/>
                <a:gd name="connsiteX5" fmla="*/ 36035 w 3299188"/>
                <a:gd name="connsiteY5" fmla="*/ 806824 h 3926541"/>
                <a:gd name="connsiteX6" fmla="*/ 107753 w 3299188"/>
                <a:gd name="connsiteY6" fmla="*/ 914400 h 3926541"/>
                <a:gd name="connsiteX7" fmla="*/ 161541 w 3299188"/>
                <a:gd name="connsiteY7" fmla="*/ 950259 h 3926541"/>
                <a:gd name="connsiteX8" fmla="*/ 197400 w 3299188"/>
                <a:gd name="connsiteY8" fmla="*/ 1004047 h 3926541"/>
                <a:gd name="connsiteX9" fmla="*/ 197400 w 3299188"/>
                <a:gd name="connsiteY9" fmla="*/ 1272988 h 3926541"/>
                <a:gd name="connsiteX10" fmla="*/ 179471 w 3299188"/>
                <a:gd name="connsiteY10" fmla="*/ 1326776 h 3926541"/>
                <a:gd name="connsiteX11" fmla="*/ 125682 w 3299188"/>
                <a:gd name="connsiteY11" fmla="*/ 1434353 h 3926541"/>
                <a:gd name="connsiteX12" fmla="*/ 161541 w 3299188"/>
                <a:gd name="connsiteY12" fmla="*/ 1703294 h 3926541"/>
                <a:gd name="connsiteX13" fmla="*/ 233259 w 3299188"/>
                <a:gd name="connsiteY13" fmla="*/ 1810871 h 3926541"/>
                <a:gd name="connsiteX14" fmla="*/ 448412 w 3299188"/>
                <a:gd name="connsiteY14" fmla="*/ 1882588 h 3926541"/>
                <a:gd name="connsiteX15" fmla="*/ 502200 w 3299188"/>
                <a:gd name="connsiteY15" fmla="*/ 1900518 h 3926541"/>
                <a:gd name="connsiteX16" fmla="*/ 555988 w 3299188"/>
                <a:gd name="connsiteY16" fmla="*/ 1918447 h 3926541"/>
                <a:gd name="connsiteX17" fmla="*/ 609777 w 3299188"/>
                <a:gd name="connsiteY17" fmla="*/ 1954306 h 3926541"/>
                <a:gd name="connsiteX18" fmla="*/ 681494 w 3299188"/>
                <a:gd name="connsiteY18" fmla="*/ 2061882 h 3926541"/>
                <a:gd name="connsiteX19" fmla="*/ 699424 w 3299188"/>
                <a:gd name="connsiteY19" fmla="*/ 2294965 h 3926541"/>
                <a:gd name="connsiteX20" fmla="*/ 717353 w 3299188"/>
                <a:gd name="connsiteY20" fmla="*/ 2384612 h 3926541"/>
                <a:gd name="connsiteX21" fmla="*/ 753212 w 3299188"/>
                <a:gd name="connsiteY21" fmla="*/ 2617694 h 3926541"/>
                <a:gd name="connsiteX22" fmla="*/ 735282 w 3299188"/>
                <a:gd name="connsiteY22" fmla="*/ 2779059 h 3926541"/>
                <a:gd name="connsiteX23" fmla="*/ 717353 w 3299188"/>
                <a:gd name="connsiteY23" fmla="*/ 2850776 h 3926541"/>
                <a:gd name="connsiteX24" fmla="*/ 735282 w 3299188"/>
                <a:gd name="connsiteY24" fmla="*/ 3065929 h 3926541"/>
                <a:gd name="connsiteX25" fmla="*/ 878718 w 3299188"/>
                <a:gd name="connsiteY25" fmla="*/ 3155576 h 3926541"/>
                <a:gd name="connsiteX26" fmla="*/ 932506 w 3299188"/>
                <a:gd name="connsiteY26" fmla="*/ 3173506 h 3926541"/>
                <a:gd name="connsiteX27" fmla="*/ 968365 w 3299188"/>
                <a:gd name="connsiteY27" fmla="*/ 3227294 h 3926541"/>
                <a:gd name="connsiteX28" fmla="*/ 1022153 w 3299188"/>
                <a:gd name="connsiteY28" fmla="*/ 3263153 h 3926541"/>
                <a:gd name="connsiteX29" fmla="*/ 1093871 w 3299188"/>
                <a:gd name="connsiteY29" fmla="*/ 3370729 h 3926541"/>
                <a:gd name="connsiteX30" fmla="*/ 1183518 w 3299188"/>
                <a:gd name="connsiteY30" fmla="*/ 3532094 h 3926541"/>
                <a:gd name="connsiteX31" fmla="*/ 1380741 w 3299188"/>
                <a:gd name="connsiteY31" fmla="*/ 3585882 h 3926541"/>
                <a:gd name="connsiteX32" fmla="*/ 1739330 w 3299188"/>
                <a:gd name="connsiteY32" fmla="*/ 3603812 h 3926541"/>
                <a:gd name="connsiteX33" fmla="*/ 1793118 w 3299188"/>
                <a:gd name="connsiteY33" fmla="*/ 3621741 h 3926541"/>
                <a:gd name="connsiteX34" fmla="*/ 1828977 w 3299188"/>
                <a:gd name="connsiteY34" fmla="*/ 3729318 h 3926541"/>
                <a:gd name="connsiteX35" fmla="*/ 1882765 w 3299188"/>
                <a:gd name="connsiteY35" fmla="*/ 3836894 h 3926541"/>
                <a:gd name="connsiteX36" fmla="*/ 2097918 w 3299188"/>
                <a:gd name="connsiteY36" fmla="*/ 3926541 h 3926541"/>
                <a:gd name="connsiteX37" fmla="*/ 2366859 w 3299188"/>
                <a:gd name="connsiteY37" fmla="*/ 3890682 h 3926541"/>
                <a:gd name="connsiteX38" fmla="*/ 2546153 w 3299188"/>
                <a:gd name="connsiteY38" fmla="*/ 3854824 h 3926541"/>
                <a:gd name="connsiteX39" fmla="*/ 2707518 w 3299188"/>
                <a:gd name="connsiteY39" fmla="*/ 3783106 h 3926541"/>
                <a:gd name="connsiteX40" fmla="*/ 2815094 w 3299188"/>
                <a:gd name="connsiteY40" fmla="*/ 3747247 h 3926541"/>
                <a:gd name="connsiteX41" fmla="*/ 2868882 w 3299188"/>
                <a:gd name="connsiteY41" fmla="*/ 3729318 h 3926541"/>
                <a:gd name="connsiteX42" fmla="*/ 2940600 w 3299188"/>
                <a:gd name="connsiteY42" fmla="*/ 3711388 h 3926541"/>
                <a:gd name="connsiteX43" fmla="*/ 3048177 w 3299188"/>
                <a:gd name="connsiteY43" fmla="*/ 3675529 h 3926541"/>
                <a:gd name="connsiteX44" fmla="*/ 3155753 w 3299188"/>
                <a:gd name="connsiteY44" fmla="*/ 3603812 h 3926541"/>
                <a:gd name="connsiteX45" fmla="*/ 3281259 w 3299188"/>
                <a:gd name="connsiteY45" fmla="*/ 3442447 h 3926541"/>
                <a:gd name="connsiteX46" fmla="*/ 3299188 w 3299188"/>
                <a:gd name="connsiteY46" fmla="*/ 3388659 h 3926541"/>
                <a:gd name="connsiteX47" fmla="*/ 3245400 w 3299188"/>
                <a:gd name="connsiteY47" fmla="*/ 3227294 h 3926541"/>
                <a:gd name="connsiteX48" fmla="*/ 3191612 w 3299188"/>
                <a:gd name="connsiteY48" fmla="*/ 3191435 h 3926541"/>
                <a:gd name="connsiteX49" fmla="*/ 3101965 w 3299188"/>
                <a:gd name="connsiteY49" fmla="*/ 3119718 h 3926541"/>
                <a:gd name="connsiteX50" fmla="*/ 2940600 w 3299188"/>
                <a:gd name="connsiteY50" fmla="*/ 3030071 h 3926541"/>
                <a:gd name="connsiteX51" fmla="*/ 2868882 w 3299188"/>
                <a:gd name="connsiteY51" fmla="*/ 2922494 h 3926541"/>
                <a:gd name="connsiteX52" fmla="*/ 2761306 w 3299188"/>
                <a:gd name="connsiteY52" fmla="*/ 2707341 h 3926541"/>
                <a:gd name="connsiteX53" fmla="*/ 2725447 w 3299188"/>
                <a:gd name="connsiteY53" fmla="*/ 2653553 h 3926541"/>
                <a:gd name="connsiteX54" fmla="*/ 2689588 w 3299188"/>
                <a:gd name="connsiteY54" fmla="*/ 2599765 h 3926541"/>
                <a:gd name="connsiteX55" fmla="*/ 2582012 w 3299188"/>
                <a:gd name="connsiteY55" fmla="*/ 2545976 h 3926541"/>
                <a:gd name="connsiteX56" fmla="*/ 2528224 w 3299188"/>
                <a:gd name="connsiteY56" fmla="*/ 2528047 h 3926541"/>
                <a:gd name="connsiteX57" fmla="*/ 2492365 w 3299188"/>
                <a:gd name="connsiteY57" fmla="*/ 2474259 h 3926541"/>
                <a:gd name="connsiteX58" fmla="*/ 2456506 w 3299188"/>
                <a:gd name="connsiteY58" fmla="*/ 2187388 h 3926541"/>
                <a:gd name="connsiteX59" fmla="*/ 2384788 w 3299188"/>
                <a:gd name="connsiteY59" fmla="*/ 2079812 h 3926541"/>
                <a:gd name="connsiteX60" fmla="*/ 2277212 w 3299188"/>
                <a:gd name="connsiteY60" fmla="*/ 1972235 h 3926541"/>
                <a:gd name="connsiteX61" fmla="*/ 2223424 w 3299188"/>
                <a:gd name="connsiteY61" fmla="*/ 1918447 h 3926541"/>
                <a:gd name="connsiteX62" fmla="*/ 1793118 w 3299188"/>
                <a:gd name="connsiteY62" fmla="*/ 1882588 h 3926541"/>
                <a:gd name="connsiteX63" fmla="*/ 1685541 w 3299188"/>
                <a:gd name="connsiteY63" fmla="*/ 1828800 h 3926541"/>
                <a:gd name="connsiteX64" fmla="*/ 1649682 w 3299188"/>
                <a:gd name="connsiteY64" fmla="*/ 1775012 h 3926541"/>
                <a:gd name="connsiteX65" fmla="*/ 1649682 w 3299188"/>
                <a:gd name="connsiteY65" fmla="*/ 1541929 h 3926541"/>
                <a:gd name="connsiteX66" fmla="*/ 1667612 w 3299188"/>
                <a:gd name="connsiteY66" fmla="*/ 1488141 h 3926541"/>
                <a:gd name="connsiteX67" fmla="*/ 1775188 w 3299188"/>
                <a:gd name="connsiteY67" fmla="*/ 1416424 h 3926541"/>
                <a:gd name="connsiteX68" fmla="*/ 1828977 w 3299188"/>
                <a:gd name="connsiteY68" fmla="*/ 1380565 h 3926541"/>
                <a:gd name="connsiteX69" fmla="*/ 1846906 w 3299188"/>
                <a:gd name="connsiteY69" fmla="*/ 1326776 h 3926541"/>
                <a:gd name="connsiteX70" fmla="*/ 1900694 w 3299188"/>
                <a:gd name="connsiteY70" fmla="*/ 1219200 h 3926541"/>
                <a:gd name="connsiteX71" fmla="*/ 1846906 w 3299188"/>
                <a:gd name="connsiteY71" fmla="*/ 1021976 h 3926541"/>
                <a:gd name="connsiteX72" fmla="*/ 1739330 w 3299188"/>
                <a:gd name="connsiteY72" fmla="*/ 986118 h 3926541"/>
                <a:gd name="connsiteX73" fmla="*/ 1667612 w 3299188"/>
                <a:gd name="connsiteY73" fmla="*/ 1004047 h 3926541"/>
                <a:gd name="connsiteX74" fmla="*/ 1488318 w 3299188"/>
                <a:gd name="connsiteY74" fmla="*/ 950259 h 3926541"/>
                <a:gd name="connsiteX75" fmla="*/ 1434530 w 3299188"/>
                <a:gd name="connsiteY75" fmla="*/ 932329 h 3926541"/>
                <a:gd name="connsiteX76" fmla="*/ 1416600 w 3299188"/>
                <a:gd name="connsiteY76" fmla="*/ 878541 h 3926541"/>
                <a:gd name="connsiteX77" fmla="*/ 1524177 w 3299188"/>
                <a:gd name="connsiteY77" fmla="*/ 788894 h 3926541"/>
                <a:gd name="connsiteX78" fmla="*/ 1631753 w 3299188"/>
                <a:gd name="connsiteY78" fmla="*/ 627529 h 3926541"/>
                <a:gd name="connsiteX79" fmla="*/ 1667612 w 3299188"/>
                <a:gd name="connsiteY79" fmla="*/ 573741 h 3926541"/>
                <a:gd name="connsiteX80" fmla="*/ 1703471 w 3299188"/>
                <a:gd name="connsiteY80" fmla="*/ 519953 h 3926541"/>
                <a:gd name="connsiteX81" fmla="*/ 1739330 w 3299188"/>
                <a:gd name="connsiteY81" fmla="*/ 394447 h 3926541"/>
                <a:gd name="connsiteX82" fmla="*/ 1721400 w 3299188"/>
                <a:gd name="connsiteY82" fmla="*/ 143435 h 3926541"/>
                <a:gd name="connsiteX83" fmla="*/ 1703471 w 3299188"/>
                <a:gd name="connsiteY83" fmla="*/ 89647 h 3926541"/>
                <a:gd name="connsiteX84" fmla="*/ 1649682 w 3299188"/>
                <a:gd name="connsiteY84" fmla="*/ 53788 h 3926541"/>
                <a:gd name="connsiteX85" fmla="*/ 1542106 w 3299188"/>
                <a:gd name="connsiteY85" fmla="*/ 17929 h 3926541"/>
                <a:gd name="connsiteX86" fmla="*/ 1416600 w 3299188"/>
                <a:gd name="connsiteY86" fmla="*/ 35859 h 3926541"/>
                <a:gd name="connsiteX87" fmla="*/ 1362812 w 3299188"/>
                <a:gd name="connsiteY87" fmla="*/ 53788 h 3926541"/>
                <a:gd name="connsiteX88" fmla="*/ 1291094 w 3299188"/>
                <a:gd name="connsiteY88" fmla="*/ 71718 h 3926541"/>
                <a:gd name="connsiteX89" fmla="*/ 932506 w 3299188"/>
                <a:gd name="connsiteY89" fmla="*/ 53788 h 3926541"/>
                <a:gd name="connsiteX90" fmla="*/ 878718 w 3299188"/>
                <a:gd name="connsiteY90" fmla="*/ 35859 h 3926541"/>
                <a:gd name="connsiteX91" fmla="*/ 824930 w 3299188"/>
                <a:gd name="connsiteY91" fmla="*/ 0 h 3926541"/>
                <a:gd name="connsiteX92" fmla="*/ 627706 w 3299188"/>
                <a:gd name="connsiteY92" fmla="*/ 17929 h 3926541"/>
                <a:gd name="connsiteX93" fmla="*/ 573918 w 3299188"/>
                <a:gd name="connsiteY93" fmla="*/ 71718 h 3926541"/>
                <a:gd name="connsiteX94" fmla="*/ 502200 w 3299188"/>
                <a:gd name="connsiteY94" fmla="*/ 179294 h 3926541"/>
                <a:gd name="connsiteX95" fmla="*/ 466341 w 3299188"/>
                <a:gd name="connsiteY95" fmla="*/ 233082 h 3926541"/>
                <a:gd name="connsiteX96" fmla="*/ 412553 w 3299188"/>
                <a:gd name="connsiteY96" fmla="*/ 251012 h 3926541"/>
                <a:gd name="connsiteX97" fmla="*/ 304977 w 3299188"/>
                <a:gd name="connsiteY97" fmla="*/ 340659 h 392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299188" h="3926541">
                  <a:moveTo>
                    <a:pt x="304977" y="340659"/>
                  </a:moveTo>
                  <a:cubicBezTo>
                    <a:pt x="266130" y="370541"/>
                    <a:pt x="217897" y="396150"/>
                    <a:pt x="179471" y="430306"/>
                  </a:cubicBezTo>
                  <a:cubicBezTo>
                    <a:pt x="163365" y="444622"/>
                    <a:pt x="159829" y="469904"/>
                    <a:pt x="143612" y="484094"/>
                  </a:cubicBezTo>
                  <a:cubicBezTo>
                    <a:pt x="111178" y="512474"/>
                    <a:pt x="36035" y="555812"/>
                    <a:pt x="36035" y="555812"/>
                  </a:cubicBezTo>
                  <a:cubicBezTo>
                    <a:pt x="24082" y="573741"/>
                    <a:pt x="2128" y="588140"/>
                    <a:pt x="177" y="609600"/>
                  </a:cubicBezTo>
                  <a:cubicBezTo>
                    <a:pt x="-1715" y="630416"/>
                    <a:pt x="11564" y="762775"/>
                    <a:pt x="36035" y="806824"/>
                  </a:cubicBezTo>
                  <a:cubicBezTo>
                    <a:pt x="56965" y="844497"/>
                    <a:pt x="71894" y="890494"/>
                    <a:pt x="107753" y="914400"/>
                  </a:cubicBezTo>
                  <a:lnTo>
                    <a:pt x="161541" y="950259"/>
                  </a:lnTo>
                  <a:cubicBezTo>
                    <a:pt x="173494" y="968188"/>
                    <a:pt x="187763" y="984774"/>
                    <a:pt x="197400" y="1004047"/>
                  </a:cubicBezTo>
                  <a:cubicBezTo>
                    <a:pt x="239946" y="1089137"/>
                    <a:pt x="209827" y="1179783"/>
                    <a:pt x="197400" y="1272988"/>
                  </a:cubicBezTo>
                  <a:cubicBezTo>
                    <a:pt x="194902" y="1291721"/>
                    <a:pt x="187923" y="1309872"/>
                    <a:pt x="179471" y="1326776"/>
                  </a:cubicBezTo>
                  <a:cubicBezTo>
                    <a:pt x="109954" y="1465811"/>
                    <a:pt x="170752" y="1299149"/>
                    <a:pt x="125682" y="1434353"/>
                  </a:cubicBezTo>
                  <a:cubicBezTo>
                    <a:pt x="126953" y="1449604"/>
                    <a:pt x="125642" y="1638675"/>
                    <a:pt x="161541" y="1703294"/>
                  </a:cubicBezTo>
                  <a:cubicBezTo>
                    <a:pt x="182471" y="1740968"/>
                    <a:pt x="192373" y="1797243"/>
                    <a:pt x="233259" y="1810871"/>
                  </a:cubicBezTo>
                  <a:lnTo>
                    <a:pt x="448412" y="1882588"/>
                  </a:lnTo>
                  <a:lnTo>
                    <a:pt x="502200" y="1900518"/>
                  </a:lnTo>
                  <a:lnTo>
                    <a:pt x="555988" y="1918447"/>
                  </a:lnTo>
                  <a:cubicBezTo>
                    <a:pt x="573918" y="1930400"/>
                    <a:pt x="595587" y="1938089"/>
                    <a:pt x="609777" y="1954306"/>
                  </a:cubicBezTo>
                  <a:cubicBezTo>
                    <a:pt x="638156" y="1986740"/>
                    <a:pt x="681494" y="2061882"/>
                    <a:pt x="681494" y="2061882"/>
                  </a:cubicBezTo>
                  <a:cubicBezTo>
                    <a:pt x="687471" y="2139576"/>
                    <a:pt x="690819" y="2217518"/>
                    <a:pt x="699424" y="2294965"/>
                  </a:cubicBezTo>
                  <a:cubicBezTo>
                    <a:pt x="702789" y="2325253"/>
                    <a:pt x="711902" y="2354629"/>
                    <a:pt x="717353" y="2384612"/>
                  </a:cubicBezTo>
                  <a:cubicBezTo>
                    <a:pt x="733935" y="2475817"/>
                    <a:pt x="739782" y="2523689"/>
                    <a:pt x="753212" y="2617694"/>
                  </a:cubicBezTo>
                  <a:cubicBezTo>
                    <a:pt x="747235" y="2671482"/>
                    <a:pt x="743511" y="2725569"/>
                    <a:pt x="735282" y="2779059"/>
                  </a:cubicBezTo>
                  <a:cubicBezTo>
                    <a:pt x="731535" y="2803414"/>
                    <a:pt x="717353" y="2826135"/>
                    <a:pt x="717353" y="2850776"/>
                  </a:cubicBezTo>
                  <a:cubicBezTo>
                    <a:pt x="717353" y="2922742"/>
                    <a:pt x="721168" y="2995360"/>
                    <a:pt x="735282" y="3065929"/>
                  </a:cubicBezTo>
                  <a:cubicBezTo>
                    <a:pt x="749489" y="3136963"/>
                    <a:pt x="825456" y="3137822"/>
                    <a:pt x="878718" y="3155576"/>
                  </a:cubicBezTo>
                  <a:lnTo>
                    <a:pt x="932506" y="3173506"/>
                  </a:lnTo>
                  <a:cubicBezTo>
                    <a:pt x="944459" y="3191435"/>
                    <a:pt x="953128" y="3212057"/>
                    <a:pt x="968365" y="3227294"/>
                  </a:cubicBezTo>
                  <a:cubicBezTo>
                    <a:pt x="983602" y="3242531"/>
                    <a:pt x="1007963" y="3246936"/>
                    <a:pt x="1022153" y="3263153"/>
                  </a:cubicBezTo>
                  <a:cubicBezTo>
                    <a:pt x="1050533" y="3295587"/>
                    <a:pt x="1093871" y="3370729"/>
                    <a:pt x="1093871" y="3370729"/>
                  </a:cubicBezTo>
                  <a:cubicBezTo>
                    <a:pt x="1109658" y="3418091"/>
                    <a:pt x="1137278" y="3516680"/>
                    <a:pt x="1183518" y="3532094"/>
                  </a:cubicBezTo>
                  <a:cubicBezTo>
                    <a:pt x="1245561" y="3552775"/>
                    <a:pt x="1314048" y="3580547"/>
                    <a:pt x="1380741" y="3585882"/>
                  </a:cubicBezTo>
                  <a:cubicBezTo>
                    <a:pt x="1500039" y="3595426"/>
                    <a:pt x="1619800" y="3597835"/>
                    <a:pt x="1739330" y="3603812"/>
                  </a:cubicBezTo>
                  <a:cubicBezTo>
                    <a:pt x="1757259" y="3609788"/>
                    <a:pt x="1782133" y="3606362"/>
                    <a:pt x="1793118" y="3621741"/>
                  </a:cubicBezTo>
                  <a:cubicBezTo>
                    <a:pt x="1815088" y="3652499"/>
                    <a:pt x="1817024" y="3693459"/>
                    <a:pt x="1828977" y="3729318"/>
                  </a:cubicBezTo>
                  <a:cubicBezTo>
                    <a:pt x="1841767" y="3767687"/>
                    <a:pt x="1850052" y="3808270"/>
                    <a:pt x="1882765" y="3836894"/>
                  </a:cubicBezTo>
                  <a:cubicBezTo>
                    <a:pt x="1980054" y="3922022"/>
                    <a:pt x="1982023" y="3907226"/>
                    <a:pt x="2097918" y="3926541"/>
                  </a:cubicBezTo>
                  <a:cubicBezTo>
                    <a:pt x="2281912" y="3889743"/>
                    <a:pt x="2087372" y="3925618"/>
                    <a:pt x="2366859" y="3890682"/>
                  </a:cubicBezTo>
                  <a:cubicBezTo>
                    <a:pt x="2454782" y="3879692"/>
                    <a:pt x="2468965" y="3874121"/>
                    <a:pt x="2546153" y="3854824"/>
                  </a:cubicBezTo>
                  <a:cubicBezTo>
                    <a:pt x="2631392" y="3797997"/>
                    <a:pt x="2579497" y="3825780"/>
                    <a:pt x="2707518" y="3783106"/>
                  </a:cubicBezTo>
                  <a:lnTo>
                    <a:pt x="2815094" y="3747247"/>
                  </a:lnTo>
                  <a:cubicBezTo>
                    <a:pt x="2833023" y="3741271"/>
                    <a:pt x="2850547" y="3733902"/>
                    <a:pt x="2868882" y="3729318"/>
                  </a:cubicBezTo>
                  <a:cubicBezTo>
                    <a:pt x="2892788" y="3723341"/>
                    <a:pt x="2916997" y="3718469"/>
                    <a:pt x="2940600" y="3711388"/>
                  </a:cubicBezTo>
                  <a:cubicBezTo>
                    <a:pt x="2976805" y="3700527"/>
                    <a:pt x="3016727" y="3696496"/>
                    <a:pt x="3048177" y="3675529"/>
                  </a:cubicBezTo>
                  <a:lnTo>
                    <a:pt x="3155753" y="3603812"/>
                  </a:lnTo>
                  <a:cubicBezTo>
                    <a:pt x="3241536" y="3475138"/>
                    <a:pt x="3196997" y="3526709"/>
                    <a:pt x="3281259" y="3442447"/>
                  </a:cubicBezTo>
                  <a:cubicBezTo>
                    <a:pt x="3287235" y="3424518"/>
                    <a:pt x="3299188" y="3407558"/>
                    <a:pt x="3299188" y="3388659"/>
                  </a:cubicBezTo>
                  <a:cubicBezTo>
                    <a:pt x="3299188" y="3328555"/>
                    <a:pt x="3288697" y="3270591"/>
                    <a:pt x="3245400" y="3227294"/>
                  </a:cubicBezTo>
                  <a:cubicBezTo>
                    <a:pt x="3230163" y="3212057"/>
                    <a:pt x="3209541" y="3203388"/>
                    <a:pt x="3191612" y="3191435"/>
                  </a:cubicBezTo>
                  <a:cubicBezTo>
                    <a:pt x="3125354" y="3092050"/>
                    <a:pt x="3193662" y="3170661"/>
                    <a:pt x="3101965" y="3119718"/>
                  </a:cubicBezTo>
                  <a:cubicBezTo>
                    <a:pt x="2917013" y="3016967"/>
                    <a:pt x="3062309" y="3070640"/>
                    <a:pt x="2940600" y="3030071"/>
                  </a:cubicBezTo>
                  <a:cubicBezTo>
                    <a:pt x="2916694" y="2994212"/>
                    <a:pt x="2882510" y="2963380"/>
                    <a:pt x="2868882" y="2922494"/>
                  </a:cubicBezTo>
                  <a:cubicBezTo>
                    <a:pt x="2819396" y="2774033"/>
                    <a:pt x="2853990" y="2846367"/>
                    <a:pt x="2761306" y="2707341"/>
                  </a:cubicBezTo>
                  <a:lnTo>
                    <a:pt x="2725447" y="2653553"/>
                  </a:lnTo>
                  <a:cubicBezTo>
                    <a:pt x="2713494" y="2635624"/>
                    <a:pt x="2710031" y="2606579"/>
                    <a:pt x="2689588" y="2599765"/>
                  </a:cubicBezTo>
                  <a:cubicBezTo>
                    <a:pt x="2554384" y="2554695"/>
                    <a:pt x="2721046" y="2615493"/>
                    <a:pt x="2582012" y="2545976"/>
                  </a:cubicBezTo>
                  <a:cubicBezTo>
                    <a:pt x="2565108" y="2537524"/>
                    <a:pt x="2546153" y="2534023"/>
                    <a:pt x="2528224" y="2528047"/>
                  </a:cubicBezTo>
                  <a:cubicBezTo>
                    <a:pt x="2516271" y="2510118"/>
                    <a:pt x="2502002" y="2493532"/>
                    <a:pt x="2492365" y="2474259"/>
                  </a:cubicBezTo>
                  <a:cubicBezTo>
                    <a:pt x="2449419" y="2388369"/>
                    <a:pt x="2477423" y="2266874"/>
                    <a:pt x="2456506" y="2187388"/>
                  </a:cubicBezTo>
                  <a:cubicBezTo>
                    <a:pt x="2445538" y="2145710"/>
                    <a:pt x="2415262" y="2110286"/>
                    <a:pt x="2384788" y="2079812"/>
                  </a:cubicBezTo>
                  <a:lnTo>
                    <a:pt x="2277212" y="1972235"/>
                  </a:lnTo>
                  <a:cubicBezTo>
                    <a:pt x="2259283" y="1954306"/>
                    <a:pt x="2247479" y="1926465"/>
                    <a:pt x="2223424" y="1918447"/>
                  </a:cubicBezTo>
                  <a:cubicBezTo>
                    <a:pt x="2050434" y="1860786"/>
                    <a:pt x="2188513" y="1901417"/>
                    <a:pt x="1793118" y="1882588"/>
                  </a:cubicBezTo>
                  <a:cubicBezTo>
                    <a:pt x="1749370" y="1868006"/>
                    <a:pt x="1720298" y="1863557"/>
                    <a:pt x="1685541" y="1828800"/>
                  </a:cubicBezTo>
                  <a:cubicBezTo>
                    <a:pt x="1670304" y="1813563"/>
                    <a:pt x="1661635" y="1792941"/>
                    <a:pt x="1649682" y="1775012"/>
                  </a:cubicBezTo>
                  <a:cubicBezTo>
                    <a:pt x="1615056" y="1671133"/>
                    <a:pt x="1622574" y="1718133"/>
                    <a:pt x="1649682" y="1541929"/>
                  </a:cubicBezTo>
                  <a:cubicBezTo>
                    <a:pt x="1652556" y="1523250"/>
                    <a:pt x="1654248" y="1501505"/>
                    <a:pt x="1667612" y="1488141"/>
                  </a:cubicBezTo>
                  <a:cubicBezTo>
                    <a:pt x="1698086" y="1457667"/>
                    <a:pt x="1739329" y="1440330"/>
                    <a:pt x="1775188" y="1416424"/>
                  </a:cubicBezTo>
                  <a:lnTo>
                    <a:pt x="1828977" y="1380565"/>
                  </a:lnTo>
                  <a:cubicBezTo>
                    <a:pt x="1834953" y="1362635"/>
                    <a:pt x="1838454" y="1343680"/>
                    <a:pt x="1846906" y="1326776"/>
                  </a:cubicBezTo>
                  <a:cubicBezTo>
                    <a:pt x="1916420" y="1187746"/>
                    <a:pt x="1855628" y="1354401"/>
                    <a:pt x="1900694" y="1219200"/>
                  </a:cubicBezTo>
                  <a:cubicBezTo>
                    <a:pt x="1896696" y="1187214"/>
                    <a:pt x="1902067" y="1056452"/>
                    <a:pt x="1846906" y="1021976"/>
                  </a:cubicBezTo>
                  <a:cubicBezTo>
                    <a:pt x="1814853" y="1001943"/>
                    <a:pt x="1739330" y="986118"/>
                    <a:pt x="1739330" y="986118"/>
                  </a:cubicBezTo>
                  <a:cubicBezTo>
                    <a:pt x="1715424" y="992094"/>
                    <a:pt x="1692254" y="1004047"/>
                    <a:pt x="1667612" y="1004047"/>
                  </a:cubicBezTo>
                  <a:cubicBezTo>
                    <a:pt x="1640512" y="1004047"/>
                    <a:pt x="1494582" y="952347"/>
                    <a:pt x="1488318" y="950259"/>
                  </a:cubicBezTo>
                  <a:lnTo>
                    <a:pt x="1434530" y="932329"/>
                  </a:lnTo>
                  <a:cubicBezTo>
                    <a:pt x="1428553" y="914400"/>
                    <a:pt x="1410624" y="896470"/>
                    <a:pt x="1416600" y="878541"/>
                  </a:cubicBezTo>
                  <a:cubicBezTo>
                    <a:pt x="1426461" y="848958"/>
                    <a:pt x="1499572" y="805297"/>
                    <a:pt x="1524177" y="788894"/>
                  </a:cubicBezTo>
                  <a:lnTo>
                    <a:pt x="1631753" y="627529"/>
                  </a:lnTo>
                  <a:lnTo>
                    <a:pt x="1667612" y="573741"/>
                  </a:lnTo>
                  <a:lnTo>
                    <a:pt x="1703471" y="519953"/>
                  </a:lnTo>
                  <a:cubicBezTo>
                    <a:pt x="1711925" y="494590"/>
                    <a:pt x="1739330" y="416957"/>
                    <a:pt x="1739330" y="394447"/>
                  </a:cubicBezTo>
                  <a:cubicBezTo>
                    <a:pt x="1739330" y="310563"/>
                    <a:pt x="1731201" y="226744"/>
                    <a:pt x="1721400" y="143435"/>
                  </a:cubicBezTo>
                  <a:cubicBezTo>
                    <a:pt x="1719192" y="124665"/>
                    <a:pt x="1715277" y="104405"/>
                    <a:pt x="1703471" y="89647"/>
                  </a:cubicBezTo>
                  <a:cubicBezTo>
                    <a:pt x="1690010" y="72820"/>
                    <a:pt x="1669373" y="62540"/>
                    <a:pt x="1649682" y="53788"/>
                  </a:cubicBezTo>
                  <a:cubicBezTo>
                    <a:pt x="1615141" y="38437"/>
                    <a:pt x="1542106" y="17929"/>
                    <a:pt x="1542106" y="17929"/>
                  </a:cubicBezTo>
                  <a:cubicBezTo>
                    <a:pt x="1500271" y="23906"/>
                    <a:pt x="1458039" y="27571"/>
                    <a:pt x="1416600" y="35859"/>
                  </a:cubicBezTo>
                  <a:cubicBezTo>
                    <a:pt x="1398068" y="39565"/>
                    <a:pt x="1380984" y="48596"/>
                    <a:pt x="1362812" y="53788"/>
                  </a:cubicBezTo>
                  <a:cubicBezTo>
                    <a:pt x="1339118" y="60558"/>
                    <a:pt x="1315000" y="65741"/>
                    <a:pt x="1291094" y="71718"/>
                  </a:cubicBezTo>
                  <a:cubicBezTo>
                    <a:pt x="1171565" y="65741"/>
                    <a:pt x="1051735" y="64156"/>
                    <a:pt x="932506" y="53788"/>
                  </a:cubicBezTo>
                  <a:cubicBezTo>
                    <a:pt x="913678" y="52151"/>
                    <a:pt x="895622" y="44311"/>
                    <a:pt x="878718" y="35859"/>
                  </a:cubicBezTo>
                  <a:cubicBezTo>
                    <a:pt x="859444" y="26222"/>
                    <a:pt x="842859" y="11953"/>
                    <a:pt x="824930" y="0"/>
                  </a:cubicBezTo>
                  <a:cubicBezTo>
                    <a:pt x="759189" y="5976"/>
                    <a:pt x="691179" y="-206"/>
                    <a:pt x="627706" y="17929"/>
                  </a:cubicBezTo>
                  <a:cubicBezTo>
                    <a:pt x="603325" y="24895"/>
                    <a:pt x="589485" y="51703"/>
                    <a:pt x="573918" y="71718"/>
                  </a:cubicBezTo>
                  <a:cubicBezTo>
                    <a:pt x="547459" y="105737"/>
                    <a:pt x="526106" y="143435"/>
                    <a:pt x="502200" y="179294"/>
                  </a:cubicBezTo>
                  <a:cubicBezTo>
                    <a:pt x="490247" y="197223"/>
                    <a:pt x="486784" y="226268"/>
                    <a:pt x="466341" y="233082"/>
                  </a:cubicBezTo>
                  <a:lnTo>
                    <a:pt x="412553" y="251012"/>
                  </a:lnTo>
                  <a:cubicBezTo>
                    <a:pt x="367317" y="318865"/>
                    <a:pt x="343824" y="310777"/>
                    <a:pt x="304977" y="340659"/>
                  </a:cubicBezTo>
                  <a:close/>
                </a:path>
              </a:pathLst>
            </a:custGeom>
            <a:solidFill>
              <a:srgbClr val="FF0000">
                <a:alpha val="20000"/>
              </a:srgb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grpSp>
      <p:sp>
        <p:nvSpPr>
          <p:cNvPr id="337" name="Content Placeholder 336">
            <a:extLst>
              <a:ext uri="{FF2B5EF4-FFF2-40B4-BE49-F238E27FC236}">
                <a16:creationId xmlns:a16="http://schemas.microsoft.com/office/drawing/2014/main" id="{4499E014-25C6-6804-4451-7AA93139FD7E}"/>
              </a:ext>
            </a:extLst>
          </p:cNvPr>
          <p:cNvSpPr>
            <a:spLocks noGrp="1"/>
          </p:cNvSpPr>
          <p:nvPr>
            <p:ph idx="1"/>
          </p:nvPr>
        </p:nvSpPr>
        <p:spPr>
          <a:xfrm>
            <a:off x="7249966" y="4133415"/>
            <a:ext cx="2928968" cy="2043547"/>
          </a:xfrm>
        </p:spPr>
        <p:txBody>
          <a:bodyPr/>
          <a:lstStyle/>
          <a:p>
            <a:pPr marL="0" indent="0" algn="just">
              <a:buNone/>
            </a:pPr>
            <a:r>
              <a:rPr lang="el-GR" sz="2800" dirty="0">
                <a:latin typeface="+mj-lt"/>
              </a:rPr>
              <a:t>το περίγραμμα των πτώσεων των ομοβροντιών (ή του ΤΣΠ) στο θαλάσσιο ύδωρ</a:t>
            </a:r>
            <a:endParaRPr lang="en-GR" sz="2800" dirty="0">
              <a:latin typeface="+mj-lt"/>
            </a:endParaRPr>
          </a:p>
          <a:p>
            <a:pPr marL="0" indent="0" algn="just">
              <a:buNone/>
            </a:pPr>
            <a:endParaRPr lang="en-GR" dirty="0">
              <a:latin typeface="+mj-lt"/>
            </a:endParaRPr>
          </a:p>
        </p:txBody>
      </p:sp>
      <p:sp>
        <p:nvSpPr>
          <p:cNvPr id="2" name="Rectangle 1">
            <a:extLst>
              <a:ext uri="{FF2B5EF4-FFF2-40B4-BE49-F238E27FC236}">
                <a16:creationId xmlns:a16="http://schemas.microsoft.com/office/drawing/2014/main" id="{DD4FDD30-74FB-282D-6AA0-B289C0781733}"/>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ΠΒ και πλοίο</a:t>
            </a:r>
            <a:endParaRPr lang="en-US" sz="12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solidFill>
                  <a:srgbClr val="FF0000"/>
                </a:solidFill>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spTree>
    <p:extLst>
      <p:ext uri="{BB962C8B-B14F-4D97-AF65-F5344CB8AC3E}">
        <p14:creationId xmlns:p14="http://schemas.microsoft.com/office/powerpoint/2010/main" val="40212826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EB6517-9B3D-1A47-BA59-C91689E9502C}"/>
              </a:ext>
            </a:extLst>
          </p:cNvPr>
          <p:cNvPicPr>
            <a:picLocks noChangeAspect="1"/>
          </p:cNvPicPr>
          <p:nvPr/>
        </p:nvPicPr>
        <p:blipFill>
          <a:blip r:embed="rId2"/>
          <a:stretch>
            <a:fillRect/>
          </a:stretch>
        </p:blipFill>
        <p:spPr>
          <a:xfrm>
            <a:off x="6777567" y="2649642"/>
            <a:ext cx="4085167" cy="3063875"/>
          </a:xfrm>
          <a:prstGeom prst="rect">
            <a:avLst/>
          </a:prstGeom>
        </p:spPr>
      </p:pic>
      <p:sp>
        <p:nvSpPr>
          <p:cNvPr id="2" name="Title 1">
            <a:extLst>
              <a:ext uri="{FF2B5EF4-FFF2-40B4-BE49-F238E27FC236}">
                <a16:creationId xmlns:a16="http://schemas.microsoft.com/office/drawing/2014/main" id="{F8DA0214-018D-F347-90AB-0002FF9527DA}"/>
              </a:ext>
            </a:extLst>
          </p:cNvPr>
          <p:cNvSpPr>
            <a:spLocks noGrp="1"/>
          </p:cNvSpPr>
          <p:nvPr>
            <p:ph type="title"/>
          </p:nvPr>
        </p:nvSpPr>
        <p:spPr/>
        <p:txBody>
          <a:bodyPr>
            <a:normAutofit/>
          </a:bodyPr>
          <a:lstStyle/>
          <a:p>
            <a:r>
              <a:rPr lang="en-GR" dirty="0"/>
              <a:t>Splash pattern size to number of guns</a:t>
            </a:r>
          </a:p>
        </p:txBody>
      </p:sp>
      <p:graphicFrame>
        <p:nvGraphicFramePr>
          <p:cNvPr id="4" name="Content Placeholder 3">
            <a:extLst>
              <a:ext uri="{FF2B5EF4-FFF2-40B4-BE49-F238E27FC236}">
                <a16:creationId xmlns:a16="http://schemas.microsoft.com/office/drawing/2014/main" id="{0C9EB6B3-A2E8-1A44-B4A5-A432DE3B6AF4}"/>
              </a:ext>
            </a:extLst>
          </p:cNvPr>
          <p:cNvGraphicFramePr>
            <a:graphicFrameLocks noGrp="1"/>
          </p:cNvGraphicFramePr>
          <p:nvPr>
            <p:ph idx="1"/>
            <p:extLst>
              <p:ext uri="{D42A27DB-BD31-4B8C-83A1-F6EECF244321}">
                <p14:modId xmlns:p14="http://schemas.microsoft.com/office/powerpoint/2010/main" val="2811580017"/>
              </p:ext>
            </p:extLst>
          </p:nvPr>
        </p:nvGraphicFramePr>
        <p:xfrm>
          <a:off x="590551" y="1509713"/>
          <a:ext cx="8229600" cy="498316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E008CADC-E469-5895-D626-E64318F921D4}"/>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ΠΒ και πλοίο</a:t>
            </a:r>
            <a:endParaRPr lang="en-US" sz="12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solidFill>
                  <a:srgbClr val="FF0000"/>
                </a:solidFill>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spTree>
    <p:extLst>
      <p:ext uri="{BB962C8B-B14F-4D97-AF65-F5344CB8AC3E}">
        <p14:creationId xmlns:p14="http://schemas.microsoft.com/office/powerpoint/2010/main" val="11278427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AEED1D1F-BCB1-A844-8A54-D019BDD27580}"/>
              </a:ext>
            </a:extLst>
          </p:cNvPr>
          <p:cNvSpPr>
            <a:spLocks noGrp="1"/>
          </p:cNvSpPr>
          <p:nvPr>
            <p:ph type="title"/>
          </p:nvPr>
        </p:nvSpPr>
        <p:spPr/>
        <p:txBody>
          <a:bodyPr/>
          <a:lstStyle/>
          <a:p>
            <a:r>
              <a:rPr lang="en-US" dirty="0"/>
              <a:t>Salvo by salvo analysis</a:t>
            </a:r>
            <a:endParaRPr lang="en-GR" dirty="0"/>
          </a:p>
        </p:txBody>
      </p:sp>
      <p:grpSp>
        <p:nvGrpSpPr>
          <p:cNvPr id="13" name="Group 12"/>
          <p:cNvGrpSpPr/>
          <p:nvPr/>
        </p:nvGrpSpPr>
        <p:grpSpPr>
          <a:xfrm>
            <a:off x="831710" y="311150"/>
            <a:ext cx="6644171" cy="6237288"/>
            <a:chOff x="1520825" y="311150"/>
            <a:chExt cx="6644171" cy="6237288"/>
          </a:xfrm>
        </p:grpSpPr>
        <p:grpSp>
          <p:nvGrpSpPr>
            <p:cNvPr id="9" name="Group 8"/>
            <p:cNvGrpSpPr/>
            <p:nvPr/>
          </p:nvGrpSpPr>
          <p:grpSpPr>
            <a:xfrm>
              <a:off x="1520825" y="311150"/>
              <a:ext cx="6237288" cy="6237288"/>
              <a:chOff x="1520825" y="311150"/>
              <a:chExt cx="6237288" cy="6237288"/>
            </a:xfrm>
          </p:grpSpPr>
          <p:grpSp>
            <p:nvGrpSpPr>
              <p:cNvPr id="2" name="Group 199"/>
              <p:cNvGrpSpPr>
                <a:grpSpLocks/>
              </p:cNvGrpSpPr>
              <p:nvPr/>
            </p:nvGrpSpPr>
            <p:grpSpPr bwMode="auto">
              <a:xfrm>
                <a:off x="1520825" y="311150"/>
                <a:ext cx="6237288" cy="6237288"/>
                <a:chOff x="-621" y="1"/>
                <a:chExt cx="8869895" cy="8869275"/>
              </a:xfrm>
              <a:effectLst/>
            </p:grpSpPr>
            <p:sp>
              <p:nvSpPr>
                <p:cNvPr id="3" name="Shape 194"/>
                <p:cNvSpPr>
                  <a:spLocks noChangeArrowheads="1"/>
                </p:cNvSpPr>
                <p:nvPr/>
              </p:nvSpPr>
              <p:spPr bwMode="auto">
                <a:xfrm>
                  <a:off x="1496132" y="1469561"/>
                  <a:ext cx="5907995" cy="5916611"/>
                </a:xfrm>
                <a:prstGeom prst="ellipse">
                  <a:avLst/>
                </a:prstGeom>
                <a:noFill/>
                <a:ln w="3175" cmpd="sng">
                  <a:solidFill>
                    <a:srgbClr val="000000"/>
                  </a:solidFill>
                  <a:round/>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defTabSz="457184">
                    <a:defRPr sz="1706">
                      <a:latin typeface="Helvetica"/>
                      <a:ea typeface="Helvetica"/>
                      <a:cs typeface="Helvetica"/>
                      <a:sym typeface="Helvetica"/>
                    </a:defRPr>
                  </a:pPr>
                  <a:endParaRPr sz="1706">
                    <a:latin typeface="Helvetica"/>
                    <a:ea typeface="Helvetica"/>
                    <a:cs typeface="Helvetica"/>
                    <a:sym typeface="Helvetica"/>
                  </a:endParaRPr>
                </a:p>
              </p:txBody>
            </p:sp>
            <p:sp>
              <p:nvSpPr>
                <p:cNvPr id="4" name="Shape 195"/>
                <p:cNvSpPr>
                  <a:spLocks noChangeArrowheads="1"/>
                </p:cNvSpPr>
                <p:nvPr/>
              </p:nvSpPr>
              <p:spPr bwMode="auto">
                <a:xfrm>
                  <a:off x="-621" y="1"/>
                  <a:ext cx="8869895" cy="8869275"/>
                </a:xfrm>
                <a:prstGeom prst="ellipse">
                  <a:avLst/>
                </a:prstGeom>
                <a:noFill/>
                <a:ln w="3175" cmpd="sng">
                  <a:solidFill>
                    <a:srgbClr val="000000"/>
                  </a:solidFill>
                  <a:round/>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defTabSz="457184">
                    <a:defRPr sz="1706">
                      <a:latin typeface="Helvetica"/>
                      <a:ea typeface="Helvetica"/>
                      <a:cs typeface="Helvetica"/>
                      <a:sym typeface="Helvetica"/>
                    </a:defRPr>
                  </a:pPr>
                  <a:endParaRPr sz="1706">
                    <a:latin typeface="Helvetica"/>
                    <a:ea typeface="Helvetica"/>
                    <a:cs typeface="Helvetica"/>
                    <a:sym typeface="Helvetica"/>
                  </a:endParaRPr>
                </a:p>
              </p:txBody>
            </p:sp>
            <p:sp>
              <p:nvSpPr>
                <p:cNvPr id="5" name="Shape 196"/>
                <p:cNvSpPr>
                  <a:spLocks noChangeShapeType="1"/>
                </p:cNvSpPr>
                <p:nvPr/>
              </p:nvSpPr>
              <p:spPr bwMode="auto">
                <a:xfrm>
                  <a:off x="-621" y="4404164"/>
                  <a:ext cx="8869895" cy="29345"/>
                </a:xfrm>
                <a:prstGeom prst="line">
                  <a:avLst/>
                </a:prstGeom>
                <a:noFill/>
                <a:ln w="3175" cmpd="sng">
                  <a:solidFill>
                    <a:srgbClr val="000000"/>
                  </a:solidFill>
                  <a:round/>
                  <a:headEnd/>
                  <a:tailEn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txBody>
                <a:bodyPr lIns="0" tIns="0" rIns="0" bIns="0"/>
                <a:lstStyle/>
                <a:p>
                  <a:pPr>
                    <a:defRPr/>
                  </a:pPr>
                  <a:endParaRPr lang="en-US"/>
                </a:p>
              </p:txBody>
            </p:sp>
            <p:sp>
              <p:nvSpPr>
                <p:cNvPr id="6" name="Shape 197"/>
                <p:cNvSpPr>
                  <a:spLocks noChangeShapeType="1"/>
                </p:cNvSpPr>
                <p:nvPr/>
              </p:nvSpPr>
              <p:spPr bwMode="auto">
                <a:xfrm>
                  <a:off x="4421910" y="15803"/>
                  <a:ext cx="13545" cy="8853473"/>
                </a:xfrm>
                <a:prstGeom prst="line">
                  <a:avLst/>
                </a:prstGeom>
                <a:noFill/>
                <a:ln w="3175" cmpd="sng">
                  <a:solidFill>
                    <a:srgbClr val="000000"/>
                  </a:solidFill>
                  <a:round/>
                  <a:headEnd/>
                  <a:tailEn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txBody>
                <a:bodyPr lIns="0" tIns="0" rIns="0" bIns="0"/>
                <a:lstStyle/>
                <a:p>
                  <a:pPr>
                    <a:defRPr/>
                  </a:pPr>
                  <a:endParaRPr lang="en-US"/>
                </a:p>
              </p:txBody>
            </p:sp>
            <p:sp>
              <p:nvSpPr>
                <p:cNvPr id="7" name="Shape 198"/>
                <p:cNvSpPr>
                  <a:spLocks noChangeArrowheads="1"/>
                </p:cNvSpPr>
                <p:nvPr/>
              </p:nvSpPr>
              <p:spPr bwMode="auto">
                <a:xfrm>
                  <a:off x="2965793" y="2950406"/>
                  <a:ext cx="2957384" cy="2959434"/>
                </a:xfrm>
                <a:prstGeom prst="ellipse">
                  <a:avLst/>
                </a:prstGeom>
                <a:noFill/>
                <a:ln w="3175" cmpd="sng">
                  <a:solidFill>
                    <a:srgbClr val="000000"/>
                  </a:solidFill>
                  <a:round/>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defTabSz="457184">
                    <a:defRPr sz="1706">
                      <a:latin typeface="Helvetica"/>
                      <a:ea typeface="Helvetica"/>
                      <a:cs typeface="Helvetica"/>
                      <a:sym typeface="Helvetica"/>
                    </a:defRPr>
                  </a:pPr>
                  <a:endParaRPr sz="1706">
                    <a:latin typeface="Helvetica"/>
                    <a:ea typeface="Helvetica"/>
                    <a:cs typeface="Helvetica"/>
                    <a:sym typeface="Helvetica"/>
                  </a:endParaRPr>
                </a:p>
              </p:txBody>
            </p:sp>
          </p:grpSp>
          <p:pic>
            <p:nvPicPr>
              <p:cNvPr id="8" name="Picture 136" descr="sullivans.gif"/>
              <p:cNvPicPr>
                <a:picLocks noChangeAspect="1"/>
              </p:cNvPicPr>
              <p:nvPr/>
            </p:nvPicPr>
            <p:blipFill>
              <a:blip r:embed="rId2">
                <a:extLst>
                  <a:ext uri="{28A0092B-C50C-407E-A947-70E740481C1C}">
                    <a14:useLocalDpi xmlns:a14="http://schemas.microsoft.com/office/drawing/2010/main" val="0"/>
                  </a:ext>
                </a:extLst>
              </a:blip>
              <a:srcRect l="12865" t="41551" b="37260"/>
              <a:stretch>
                <a:fillRect/>
              </a:stretch>
            </p:blipFill>
            <p:spPr bwMode="auto">
              <a:xfrm flipV="1">
                <a:off x="3319217" y="3224725"/>
                <a:ext cx="2590516" cy="377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 name="TextBox 9"/>
            <p:cNvSpPr txBox="1"/>
            <p:nvPr/>
          </p:nvSpPr>
          <p:spPr>
            <a:xfrm>
              <a:off x="6672159" y="3172034"/>
              <a:ext cx="500864" cy="307777"/>
            </a:xfrm>
            <a:prstGeom prst="rect">
              <a:avLst/>
            </a:prstGeom>
            <a:noFill/>
          </p:spPr>
          <p:txBody>
            <a:bodyPr wrap="square" rtlCol="0">
              <a:spAutoFit/>
            </a:bodyPr>
            <a:lstStyle/>
            <a:p>
              <a:r>
                <a:rPr lang="en-US" sz="1400" dirty="0">
                  <a:latin typeface="Arial"/>
                  <a:cs typeface="Arial"/>
                </a:rPr>
                <a:t>100</a:t>
              </a:r>
            </a:p>
          </p:txBody>
        </p:sp>
        <p:sp>
          <p:nvSpPr>
            <p:cNvPr id="11" name="TextBox 10"/>
            <p:cNvSpPr txBox="1"/>
            <p:nvPr/>
          </p:nvSpPr>
          <p:spPr>
            <a:xfrm>
              <a:off x="7664132" y="3163243"/>
              <a:ext cx="500864" cy="307777"/>
            </a:xfrm>
            <a:prstGeom prst="rect">
              <a:avLst/>
            </a:prstGeom>
            <a:noFill/>
          </p:spPr>
          <p:txBody>
            <a:bodyPr wrap="square" rtlCol="0">
              <a:spAutoFit/>
            </a:bodyPr>
            <a:lstStyle/>
            <a:p>
              <a:r>
                <a:rPr lang="en-US" sz="1400" dirty="0">
                  <a:latin typeface="Arial"/>
                  <a:cs typeface="Arial"/>
                </a:rPr>
                <a:t>150</a:t>
              </a:r>
            </a:p>
          </p:txBody>
        </p:sp>
        <p:sp>
          <p:nvSpPr>
            <p:cNvPr id="12" name="TextBox 11"/>
            <p:cNvSpPr txBox="1"/>
            <p:nvPr/>
          </p:nvSpPr>
          <p:spPr>
            <a:xfrm>
              <a:off x="5760901" y="3163243"/>
              <a:ext cx="500864" cy="307777"/>
            </a:xfrm>
            <a:prstGeom prst="rect">
              <a:avLst/>
            </a:prstGeom>
            <a:noFill/>
          </p:spPr>
          <p:txBody>
            <a:bodyPr wrap="square" rtlCol="0">
              <a:spAutoFit/>
            </a:bodyPr>
            <a:lstStyle/>
            <a:p>
              <a:r>
                <a:rPr lang="en-US" sz="1400" dirty="0">
                  <a:latin typeface="Arial"/>
                  <a:cs typeface="Arial"/>
                </a:rPr>
                <a:t>50</a:t>
              </a:r>
            </a:p>
          </p:txBody>
        </p:sp>
      </p:grpSp>
      <p:grpSp>
        <p:nvGrpSpPr>
          <p:cNvPr id="130" name="Group 129"/>
          <p:cNvGrpSpPr/>
          <p:nvPr/>
        </p:nvGrpSpPr>
        <p:grpSpPr>
          <a:xfrm>
            <a:off x="3158792" y="2704552"/>
            <a:ext cx="1566407" cy="1333865"/>
            <a:chOff x="4229332" y="3534311"/>
            <a:chExt cx="1566407" cy="1333865"/>
          </a:xfrm>
          <a:solidFill>
            <a:srgbClr val="FF0000"/>
          </a:solidFill>
        </p:grpSpPr>
        <p:sp>
          <p:nvSpPr>
            <p:cNvPr id="131" name="Shape 360"/>
            <p:cNvSpPr>
              <a:spLocks noChangeAspect="1" noChangeArrowheads="1"/>
            </p:cNvSpPr>
            <p:nvPr/>
          </p:nvSpPr>
          <p:spPr bwMode="auto">
            <a:xfrm>
              <a:off x="5044577" y="3872424"/>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32" name="Shape 360"/>
            <p:cNvSpPr>
              <a:spLocks noChangeAspect="1" noChangeArrowheads="1"/>
            </p:cNvSpPr>
            <p:nvPr/>
          </p:nvSpPr>
          <p:spPr bwMode="auto">
            <a:xfrm>
              <a:off x="4963551" y="3714204"/>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33" name="Shape 360"/>
            <p:cNvSpPr>
              <a:spLocks noChangeAspect="1" noChangeArrowheads="1"/>
            </p:cNvSpPr>
            <p:nvPr/>
          </p:nvSpPr>
          <p:spPr bwMode="auto">
            <a:xfrm>
              <a:off x="4999037" y="4058043"/>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34" name="Shape 360"/>
            <p:cNvSpPr>
              <a:spLocks noChangeAspect="1" noChangeArrowheads="1"/>
            </p:cNvSpPr>
            <p:nvPr/>
          </p:nvSpPr>
          <p:spPr bwMode="auto">
            <a:xfrm>
              <a:off x="4999037" y="3534311"/>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35" name="Shape 360"/>
            <p:cNvSpPr>
              <a:spLocks noChangeAspect="1" noChangeArrowheads="1"/>
            </p:cNvSpPr>
            <p:nvPr/>
          </p:nvSpPr>
          <p:spPr bwMode="auto">
            <a:xfrm>
              <a:off x="4313758" y="3796574"/>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36" name="Shape 360"/>
            <p:cNvSpPr>
              <a:spLocks noChangeAspect="1" noChangeArrowheads="1"/>
            </p:cNvSpPr>
            <p:nvPr/>
          </p:nvSpPr>
          <p:spPr bwMode="auto">
            <a:xfrm>
              <a:off x="5075239" y="3716662"/>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37" name="Shape 360"/>
            <p:cNvSpPr>
              <a:spLocks noChangeAspect="1" noChangeArrowheads="1"/>
            </p:cNvSpPr>
            <p:nvPr/>
          </p:nvSpPr>
          <p:spPr bwMode="auto">
            <a:xfrm>
              <a:off x="4588186" y="3788549"/>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38" name="Shape 360"/>
            <p:cNvSpPr>
              <a:spLocks noChangeAspect="1" noChangeArrowheads="1"/>
            </p:cNvSpPr>
            <p:nvPr/>
          </p:nvSpPr>
          <p:spPr bwMode="auto">
            <a:xfrm>
              <a:off x="5363644" y="3736794"/>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39" name="Shape 360"/>
            <p:cNvSpPr>
              <a:spLocks noChangeAspect="1" noChangeArrowheads="1"/>
            </p:cNvSpPr>
            <p:nvPr/>
          </p:nvSpPr>
          <p:spPr bwMode="auto">
            <a:xfrm>
              <a:off x="5496206" y="3703463"/>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40" name="Shape 360"/>
            <p:cNvSpPr>
              <a:spLocks noChangeAspect="1" noChangeArrowheads="1"/>
            </p:cNvSpPr>
            <p:nvPr/>
          </p:nvSpPr>
          <p:spPr bwMode="auto">
            <a:xfrm>
              <a:off x="5208803" y="4113717"/>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41" name="Shape 360"/>
            <p:cNvSpPr>
              <a:spLocks noChangeAspect="1" noChangeArrowheads="1"/>
            </p:cNvSpPr>
            <p:nvPr/>
          </p:nvSpPr>
          <p:spPr bwMode="auto">
            <a:xfrm>
              <a:off x="4623672" y="3941004"/>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42" name="Shape 360"/>
            <p:cNvSpPr>
              <a:spLocks noChangeAspect="1" noChangeArrowheads="1"/>
            </p:cNvSpPr>
            <p:nvPr/>
          </p:nvSpPr>
          <p:spPr bwMode="auto">
            <a:xfrm>
              <a:off x="4830495" y="4192495"/>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43" name="Shape 360"/>
            <p:cNvSpPr>
              <a:spLocks noChangeAspect="1" noChangeArrowheads="1"/>
            </p:cNvSpPr>
            <p:nvPr/>
          </p:nvSpPr>
          <p:spPr bwMode="auto">
            <a:xfrm>
              <a:off x="4830495" y="3553371"/>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44" name="Shape 360"/>
            <p:cNvSpPr>
              <a:spLocks noChangeAspect="1" noChangeArrowheads="1"/>
            </p:cNvSpPr>
            <p:nvPr/>
          </p:nvSpPr>
          <p:spPr bwMode="auto">
            <a:xfrm>
              <a:off x="5724767" y="3814574"/>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45" name="Shape 360"/>
            <p:cNvSpPr>
              <a:spLocks noChangeAspect="1" noChangeArrowheads="1"/>
            </p:cNvSpPr>
            <p:nvPr/>
          </p:nvSpPr>
          <p:spPr bwMode="auto">
            <a:xfrm>
              <a:off x="5047401" y="3995456"/>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46" name="Shape 360"/>
            <p:cNvSpPr>
              <a:spLocks noChangeAspect="1" noChangeArrowheads="1"/>
            </p:cNvSpPr>
            <p:nvPr/>
          </p:nvSpPr>
          <p:spPr bwMode="auto">
            <a:xfrm>
              <a:off x="5208803" y="3570311"/>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47" name="Shape 360"/>
            <p:cNvSpPr>
              <a:spLocks noChangeAspect="1" noChangeArrowheads="1"/>
            </p:cNvSpPr>
            <p:nvPr/>
          </p:nvSpPr>
          <p:spPr bwMode="auto">
            <a:xfrm>
              <a:off x="5460720" y="3929061"/>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48" name="Shape 360"/>
            <p:cNvSpPr>
              <a:spLocks noChangeAspect="1" noChangeArrowheads="1"/>
            </p:cNvSpPr>
            <p:nvPr/>
          </p:nvSpPr>
          <p:spPr bwMode="auto">
            <a:xfrm>
              <a:off x="4570443" y="3663146"/>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49" name="Shape 360"/>
            <p:cNvSpPr>
              <a:spLocks noChangeAspect="1" noChangeArrowheads="1"/>
            </p:cNvSpPr>
            <p:nvPr/>
          </p:nvSpPr>
          <p:spPr bwMode="auto">
            <a:xfrm>
              <a:off x="4866261" y="3901445"/>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50" name="Shape 360"/>
            <p:cNvSpPr>
              <a:spLocks noChangeAspect="1" noChangeArrowheads="1"/>
            </p:cNvSpPr>
            <p:nvPr/>
          </p:nvSpPr>
          <p:spPr bwMode="auto">
            <a:xfrm>
              <a:off x="4540001" y="3966416"/>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51" name="Shape 360"/>
            <p:cNvSpPr>
              <a:spLocks noChangeAspect="1" noChangeArrowheads="1"/>
            </p:cNvSpPr>
            <p:nvPr/>
          </p:nvSpPr>
          <p:spPr bwMode="auto">
            <a:xfrm>
              <a:off x="4965689" y="4270209"/>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52" name="Shape 360"/>
            <p:cNvSpPr>
              <a:spLocks noChangeAspect="1" noChangeArrowheads="1"/>
            </p:cNvSpPr>
            <p:nvPr/>
          </p:nvSpPr>
          <p:spPr bwMode="auto">
            <a:xfrm>
              <a:off x="5098251" y="4236878"/>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53" name="Shape 360"/>
            <p:cNvSpPr>
              <a:spLocks noChangeAspect="1" noChangeArrowheads="1"/>
            </p:cNvSpPr>
            <p:nvPr/>
          </p:nvSpPr>
          <p:spPr bwMode="auto">
            <a:xfrm>
              <a:off x="5062765" y="4462476"/>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54" name="Shape 360"/>
            <p:cNvSpPr>
              <a:spLocks noChangeAspect="1" noChangeArrowheads="1"/>
            </p:cNvSpPr>
            <p:nvPr/>
          </p:nvSpPr>
          <p:spPr bwMode="auto">
            <a:xfrm>
              <a:off x="4850657" y="4618309"/>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55" name="Shape 360"/>
            <p:cNvSpPr>
              <a:spLocks noChangeAspect="1" noChangeArrowheads="1"/>
            </p:cNvSpPr>
            <p:nvPr/>
          </p:nvSpPr>
          <p:spPr bwMode="auto">
            <a:xfrm>
              <a:off x="4886143" y="4770764"/>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56" name="Shape 360"/>
            <p:cNvSpPr>
              <a:spLocks noChangeAspect="1" noChangeArrowheads="1"/>
            </p:cNvSpPr>
            <p:nvPr/>
          </p:nvSpPr>
          <p:spPr bwMode="auto">
            <a:xfrm>
              <a:off x="4832914" y="4492906"/>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57" name="Shape 360"/>
            <p:cNvSpPr>
              <a:spLocks noChangeAspect="1" noChangeArrowheads="1"/>
            </p:cNvSpPr>
            <p:nvPr/>
          </p:nvSpPr>
          <p:spPr bwMode="auto">
            <a:xfrm>
              <a:off x="4802472" y="4796176"/>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58" name="Shape 360"/>
            <p:cNvSpPr>
              <a:spLocks noChangeAspect="1" noChangeArrowheads="1"/>
            </p:cNvSpPr>
            <p:nvPr/>
          </p:nvSpPr>
          <p:spPr bwMode="auto">
            <a:xfrm>
              <a:off x="4397874" y="4118528"/>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59" name="Shape 360"/>
            <p:cNvSpPr>
              <a:spLocks noChangeAspect="1" noChangeArrowheads="1"/>
            </p:cNvSpPr>
            <p:nvPr/>
          </p:nvSpPr>
          <p:spPr bwMode="auto">
            <a:xfrm>
              <a:off x="4229332" y="4137588"/>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60" name="Shape 360"/>
            <p:cNvSpPr>
              <a:spLocks noChangeAspect="1" noChangeArrowheads="1"/>
            </p:cNvSpPr>
            <p:nvPr/>
          </p:nvSpPr>
          <p:spPr bwMode="auto">
            <a:xfrm>
              <a:off x="4607640" y="4154528"/>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grpSp>
      <p:grpSp>
        <p:nvGrpSpPr>
          <p:cNvPr id="161" name="Group 160"/>
          <p:cNvGrpSpPr/>
          <p:nvPr/>
        </p:nvGrpSpPr>
        <p:grpSpPr>
          <a:xfrm>
            <a:off x="3757317" y="3694282"/>
            <a:ext cx="1930345" cy="1100435"/>
            <a:chOff x="4306286" y="4410611"/>
            <a:chExt cx="1930345" cy="1100435"/>
          </a:xfrm>
          <a:solidFill>
            <a:srgbClr val="FF0000"/>
          </a:solidFill>
        </p:grpSpPr>
        <p:sp>
          <p:nvSpPr>
            <p:cNvPr id="162" name="Shape 360"/>
            <p:cNvSpPr>
              <a:spLocks noChangeAspect="1" noChangeArrowheads="1"/>
            </p:cNvSpPr>
            <p:nvPr/>
          </p:nvSpPr>
          <p:spPr bwMode="auto">
            <a:xfrm>
              <a:off x="5214938" y="5003232"/>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63" name="Shape 360"/>
            <p:cNvSpPr>
              <a:spLocks noChangeAspect="1" noChangeArrowheads="1"/>
            </p:cNvSpPr>
            <p:nvPr/>
          </p:nvSpPr>
          <p:spPr bwMode="auto">
            <a:xfrm>
              <a:off x="5105930" y="5047699"/>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64" name="Shape 360"/>
            <p:cNvSpPr>
              <a:spLocks noChangeAspect="1" noChangeArrowheads="1"/>
            </p:cNvSpPr>
            <p:nvPr/>
          </p:nvSpPr>
          <p:spPr bwMode="auto">
            <a:xfrm>
              <a:off x="5243545" y="4784393"/>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65" name="Shape 360"/>
            <p:cNvSpPr>
              <a:spLocks noChangeAspect="1" noChangeArrowheads="1"/>
            </p:cNvSpPr>
            <p:nvPr/>
          </p:nvSpPr>
          <p:spPr bwMode="auto">
            <a:xfrm>
              <a:off x="5027051" y="4590504"/>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66" name="Shape 360"/>
            <p:cNvSpPr>
              <a:spLocks noChangeAspect="1" noChangeArrowheads="1"/>
            </p:cNvSpPr>
            <p:nvPr/>
          </p:nvSpPr>
          <p:spPr bwMode="auto">
            <a:xfrm>
              <a:off x="5062537" y="4934343"/>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67" name="Shape 360"/>
            <p:cNvSpPr>
              <a:spLocks noChangeAspect="1" noChangeArrowheads="1"/>
            </p:cNvSpPr>
            <p:nvPr/>
          </p:nvSpPr>
          <p:spPr bwMode="auto">
            <a:xfrm>
              <a:off x="5062537" y="4410611"/>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68" name="Shape 360"/>
            <p:cNvSpPr>
              <a:spLocks noChangeAspect="1" noChangeArrowheads="1"/>
            </p:cNvSpPr>
            <p:nvPr/>
          </p:nvSpPr>
          <p:spPr bwMode="auto">
            <a:xfrm>
              <a:off x="4377258" y="4672874"/>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69" name="Shape 360"/>
            <p:cNvSpPr>
              <a:spLocks noChangeAspect="1" noChangeArrowheads="1"/>
            </p:cNvSpPr>
            <p:nvPr/>
          </p:nvSpPr>
          <p:spPr bwMode="auto">
            <a:xfrm>
              <a:off x="4651686" y="4664849"/>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70" name="Shape 360"/>
            <p:cNvSpPr>
              <a:spLocks noChangeAspect="1" noChangeArrowheads="1"/>
            </p:cNvSpPr>
            <p:nvPr/>
          </p:nvSpPr>
          <p:spPr bwMode="auto">
            <a:xfrm>
              <a:off x="5156721" y="5232264"/>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71" name="Shape 360"/>
            <p:cNvSpPr>
              <a:spLocks noChangeAspect="1" noChangeArrowheads="1"/>
            </p:cNvSpPr>
            <p:nvPr/>
          </p:nvSpPr>
          <p:spPr bwMode="auto">
            <a:xfrm>
              <a:off x="5317588" y="5206857"/>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72" name="Shape 360"/>
            <p:cNvSpPr>
              <a:spLocks noChangeAspect="1" noChangeArrowheads="1"/>
            </p:cNvSpPr>
            <p:nvPr/>
          </p:nvSpPr>
          <p:spPr bwMode="auto">
            <a:xfrm>
              <a:off x="5427144" y="4613094"/>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73" name="Shape 360"/>
            <p:cNvSpPr>
              <a:spLocks noChangeAspect="1" noChangeArrowheads="1"/>
            </p:cNvSpPr>
            <p:nvPr/>
          </p:nvSpPr>
          <p:spPr bwMode="auto">
            <a:xfrm>
              <a:off x="5559706" y="4579763"/>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74" name="Shape 360"/>
            <p:cNvSpPr>
              <a:spLocks noChangeAspect="1" noChangeArrowheads="1"/>
            </p:cNvSpPr>
            <p:nvPr/>
          </p:nvSpPr>
          <p:spPr bwMode="auto">
            <a:xfrm>
              <a:off x="5384044" y="5048785"/>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75" name="Shape 360"/>
            <p:cNvSpPr>
              <a:spLocks noChangeAspect="1" noChangeArrowheads="1"/>
            </p:cNvSpPr>
            <p:nvPr/>
          </p:nvSpPr>
          <p:spPr bwMode="auto">
            <a:xfrm>
              <a:off x="5860859" y="5109168"/>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76" name="Shape 360"/>
            <p:cNvSpPr>
              <a:spLocks noChangeAspect="1" noChangeArrowheads="1"/>
            </p:cNvSpPr>
            <p:nvPr/>
          </p:nvSpPr>
          <p:spPr bwMode="auto">
            <a:xfrm>
              <a:off x="4687172" y="4817304"/>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77" name="Shape 360"/>
            <p:cNvSpPr>
              <a:spLocks noChangeAspect="1" noChangeArrowheads="1"/>
            </p:cNvSpPr>
            <p:nvPr/>
          </p:nvSpPr>
          <p:spPr bwMode="auto">
            <a:xfrm>
              <a:off x="5082928" y="4734723"/>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78" name="Shape 360"/>
            <p:cNvSpPr>
              <a:spLocks noChangeAspect="1" noChangeArrowheads="1"/>
            </p:cNvSpPr>
            <p:nvPr/>
          </p:nvSpPr>
          <p:spPr bwMode="auto">
            <a:xfrm>
              <a:off x="4893995" y="4429671"/>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79" name="Shape 360"/>
            <p:cNvSpPr>
              <a:spLocks noChangeAspect="1" noChangeArrowheads="1"/>
            </p:cNvSpPr>
            <p:nvPr/>
          </p:nvSpPr>
          <p:spPr bwMode="auto">
            <a:xfrm>
              <a:off x="5788267" y="4690874"/>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80" name="Shape 360"/>
            <p:cNvSpPr>
              <a:spLocks noChangeAspect="1" noChangeArrowheads="1"/>
            </p:cNvSpPr>
            <p:nvPr/>
          </p:nvSpPr>
          <p:spPr bwMode="auto">
            <a:xfrm>
              <a:off x="5110901" y="4871756"/>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81" name="Shape 360"/>
            <p:cNvSpPr>
              <a:spLocks noChangeAspect="1" noChangeArrowheads="1"/>
            </p:cNvSpPr>
            <p:nvPr/>
          </p:nvSpPr>
          <p:spPr bwMode="auto">
            <a:xfrm>
              <a:off x="5524220" y="4805361"/>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82" name="Shape 360"/>
            <p:cNvSpPr>
              <a:spLocks noChangeAspect="1" noChangeArrowheads="1"/>
            </p:cNvSpPr>
            <p:nvPr/>
          </p:nvSpPr>
          <p:spPr bwMode="auto">
            <a:xfrm>
              <a:off x="4704915" y="5102381"/>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83" name="Shape 360"/>
            <p:cNvSpPr>
              <a:spLocks noChangeAspect="1" noChangeArrowheads="1"/>
            </p:cNvSpPr>
            <p:nvPr/>
          </p:nvSpPr>
          <p:spPr bwMode="auto">
            <a:xfrm>
              <a:off x="4306286" y="5439046"/>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84" name="Shape 360"/>
            <p:cNvSpPr>
              <a:spLocks noChangeAspect="1" noChangeArrowheads="1"/>
            </p:cNvSpPr>
            <p:nvPr/>
          </p:nvSpPr>
          <p:spPr bwMode="auto">
            <a:xfrm>
              <a:off x="4633943" y="4539446"/>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85" name="Shape 360"/>
            <p:cNvSpPr>
              <a:spLocks noChangeAspect="1" noChangeArrowheads="1"/>
            </p:cNvSpPr>
            <p:nvPr/>
          </p:nvSpPr>
          <p:spPr bwMode="auto">
            <a:xfrm>
              <a:off x="4929761" y="4777745"/>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86" name="Shape 360"/>
            <p:cNvSpPr>
              <a:spLocks noChangeAspect="1" noChangeArrowheads="1"/>
            </p:cNvSpPr>
            <p:nvPr/>
          </p:nvSpPr>
          <p:spPr bwMode="auto">
            <a:xfrm>
              <a:off x="4603501" y="4842716"/>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87" name="Shape 360"/>
            <p:cNvSpPr>
              <a:spLocks noChangeAspect="1" noChangeArrowheads="1"/>
            </p:cNvSpPr>
            <p:nvPr/>
          </p:nvSpPr>
          <p:spPr bwMode="auto">
            <a:xfrm>
              <a:off x="5163048" y="5077300"/>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88" name="Shape 360"/>
            <p:cNvSpPr>
              <a:spLocks noChangeAspect="1" noChangeArrowheads="1"/>
            </p:cNvSpPr>
            <p:nvPr/>
          </p:nvSpPr>
          <p:spPr bwMode="auto">
            <a:xfrm>
              <a:off x="6013259" y="5261568"/>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89" name="Shape 360"/>
            <p:cNvSpPr>
              <a:spLocks noChangeAspect="1" noChangeArrowheads="1"/>
            </p:cNvSpPr>
            <p:nvPr/>
          </p:nvSpPr>
          <p:spPr bwMode="auto">
            <a:xfrm>
              <a:off x="6165659" y="5413968"/>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grpSp>
      <p:grpSp>
        <p:nvGrpSpPr>
          <p:cNvPr id="190" name="Group 189"/>
          <p:cNvGrpSpPr/>
          <p:nvPr/>
        </p:nvGrpSpPr>
        <p:grpSpPr>
          <a:xfrm>
            <a:off x="4033446" y="4636758"/>
            <a:ext cx="2106117" cy="927581"/>
            <a:chOff x="4722561" y="5130130"/>
            <a:chExt cx="2106117" cy="927581"/>
          </a:xfrm>
          <a:solidFill>
            <a:srgbClr val="FF0000"/>
          </a:solidFill>
        </p:grpSpPr>
        <p:sp>
          <p:nvSpPr>
            <p:cNvPr id="191" name="Shape 360"/>
            <p:cNvSpPr>
              <a:spLocks noChangeAspect="1" noChangeArrowheads="1"/>
            </p:cNvSpPr>
            <p:nvPr/>
          </p:nvSpPr>
          <p:spPr bwMode="auto">
            <a:xfrm>
              <a:off x="4874962" y="5261606"/>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92" name="Shape 360"/>
            <p:cNvSpPr>
              <a:spLocks noChangeAspect="1" noChangeArrowheads="1"/>
            </p:cNvSpPr>
            <p:nvPr/>
          </p:nvSpPr>
          <p:spPr bwMode="auto">
            <a:xfrm>
              <a:off x="4765954" y="5306073"/>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93" name="Shape 360"/>
            <p:cNvSpPr>
              <a:spLocks noChangeAspect="1" noChangeArrowheads="1"/>
            </p:cNvSpPr>
            <p:nvPr/>
          </p:nvSpPr>
          <p:spPr bwMode="auto">
            <a:xfrm>
              <a:off x="5690183" y="5721319"/>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94" name="Shape 360"/>
            <p:cNvSpPr>
              <a:spLocks noChangeAspect="1" noChangeArrowheads="1"/>
            </p:cNvSpPr>
            <p:nvPr/>
          </p:nvSpPr>
          <p:spPr bwMode="auto">
            <a:xfrm>
              <a:off x="5473689" y="5527430"/>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95" name="Shape 360"/>
            <p:cNvSpPr>
              <a:spLocks noChangeAspect="1" noChangeArrowheads="1"/>
            </p:cNvSpPr>
            <p:nvPr/>
          </p:nvSpPr>
          <p:spPr bwMode="auto">
            <a:xfrm>
              <a:off x="4722561" y="5192717"/>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96" name="Shape 360"/>
            <p:cNvSpPr>
              <a:spLocks noChangeAspect="1" noChangeArrowheads="1"/>
            </p:cNvSpPr>
            <p:nvPr/>
          </p:nvSpPr>
          <p:spPr bwMode="auto">
            <a:xfrm>
              <a:off x="5509175" y="5347537"/>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97" name="Shape 360"/>
            <p:cNvSpPr>
              <a:spLocks noChangeAspect="1" noChangeArrowheads="1"/>
            </p:cNvSpPr>
            <p:nvPr/>
          </p:nvSpPr>
          <p:spPr bwMode="auto">
            <a:xfrm>
              <a:off x="4823896" y="5609800"/>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98" name="Shape 360"/>
            <p:cNvSpPr>
              <a:spLocks noChangeAspect="1" noChangeArrowheads="1"/>
            </p:cNvSpPr>
            <p:nvPr/>
          </p:nvSpPr>
          <p:spPr bwMode="auto">
            <a:xfrm>
              <a:off x="5098324" y="5601775"/>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99" name="Shape 360"/>
            <p:cNvSpPr>
              <a:spLocks noChangeAspect="1" noChangeArrowheads="1"/>
            </p:cNvSpPr>
            <p:nvPr/>
          </p:nvSpPr>
          <p:spPr bwMode="auto">
            <a:xfrm>
              <a:off x="4816745" y="5490638"/>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00" name="Shape 360"/>
            <p:cNvSpPr>
              <a:spLocks noChangeAspect="1" noChangeArrowheads="1"/>
            </p:cNvSpPr>
            <p:nvPr/>
          </p:nvSpPr>
          <p:spPr bwMode="auto">
            <a:xfrm>
              <a:off x="4977612" y="5465231"/>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01" name="Shape 360"/>
            <p:cNvSpPr>
              <a:spLocks noChangeAspect="1" noChangeArrowheads="1"/>
            </p:cNvSpPr>
            <p:nvPr/>
          </p:nvSpPr>
          <p:spPr bwMode="auto">
            <a:xfrm>
              <a:off x="5873782" y="5550020"/>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02" name="Shape 360"/>
            <p:cNvSpPr>
              <a:spLocks noChangeAspect="1" noChangeArrowheads="1"/>
            </p:cNvSpPr>
            <p:nvPr/>
          </p:nvSpPr>
          <p:spPr bwMode="auto">
            <a:xfrm>
              <a:off x="6006344" y="5516689"/>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03" name="Shape 360"/>
            <p:cNvSpPr>
              <a:spLocks noChangeAspect="1" noChangeArrowheads="1"/>
            </p:cNvSpPr>
            <p:nvPr/>
          </p:nvSpPr>
          <p:spPr bwMode="auto">
            <a:xfrm>
              <a:off x="5830682" y="5985711"/>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04" name="Shape 360"/>
            <p:cNvSpPr>
              <a:spLocks noChangeAspect="1" noChangeArrowheads="1"/>
            </p:cNvSpPr>
            <p:nvPr/>
          </p:nvSpPr>
          <p:spPr bwMode="auto">
            <a:xfrm>
              <a:off x="4910448" y="5678671"/>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05" name="Shape 360"/>
            <p:cNvSpPr>
              <a:spLocks noChangeAspect="1" noChangeArrowheads="1"/>
            </p:cNvSpPr>
            <p:nvPr/>
          </p:nvSpPr>
          <p:spPr bwMode="auto">
            <a:xfrm>
              <a:off x="5133810" y="5754230"/>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06" name="Shape 360"/>
            <p:cNvSpPr>
              <a:spLocks noChangeAspect="1" noChangeArrowheads="1"/>
            </p:cNvSpPr>
            <p:nvPr/>
          </p:nvSpPr>
          <p:spPr bwMode="auto">
            <a:xfrm>
              <a:off x="5529566" y="5671649"/>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07" name="Shape 360"/>
            <p:cNvSpPr>
              <a:spLocks noChangeAspect="1" noChangeArrowheads="1"/>
            </p:cNvSpPr>
            <p:nvPr/>
          </p:nvSpPr>
          <p:spPr bwMode="auto">
            <a:xfrm>
              <a:off x="5340633" y="5366597"/>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08" name="Shape 360"/>
            <p:cNvSpPr>
              <a:spLocks noChangeAspect="1" noChangeArrowheads="1"/>
            </p:cNvSpPr>
            <p:nvPr/>
          </p:nvSpPr>
          <p:spPr bwMode="auto">
            <a:xfrm>
              <a:off x="6234905" y="5627800"/>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09" name="Shape 360"/>
            <p:cNvSpPr>
              <a:spLocks noChangeAspect="1" noChangeArrowheads="1"/>
            </p:cNvSpPr>
            <p:nvPr/>
          </p:nvSpPr>
          <p:spPr bwMode="auto">
            <a:xfrm>
              <a:off x="4770925" y="5130130"/>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10" name="Shape 360"/>
            <p:cNvSpPr>
              <a:spLocks noChangeAspect="1" noChangeArrowheads="1"/>
            </p:cNvSpPr>
            <p:nvPr/>
          </p:nvSpPr>
          <p:spPr bwMode="auto">
            <a:xfrm>
              <a:off x="5970858" y="5742287"/>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11" name="Shape 360"/>
            <p:cNvSpPr>
              <a:spLocks noChangeAspect="1" noChangeArrowheads="1"/>
            </p:cNvSpPr>
            <p:nvPr/>
          </p:nvSpPr>
          <p:spPr bwMode="auto">
            <a:xfrm>
              <a:off x="6455420" y="5627800"/>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12" name="Shape 360"/>
            <p:cNvSpPr>
              <a:spLocks noChangeAspect="1" noChangeArrowheads="1"/>
            </p:cNvSpPr>
            <p:nvPr/>
          </p:nvSpPr>
          <p:spPr bwMode="auto">
            <a:xfrm>
              <a:off x="6490906" y="5779642"/>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13" name="Shape 360"/>
            <p:cNvSpPr>
              <a:spLocks noChangeAspect="1" noChangeArrowheads="1"/>
            </p:cNvSpPr>
            <p:nvPr/>
          </p:nvSpPr>
          <p:spPr bwMode="auto">
            <a:xfrm>
              <a:off x="5080581" y="5476372"/>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14" name="Shape 360"/>
            <p:cNvSpPr>
              <a:spLocks noChangeAspect="1" noChangeArrowheads="1"/>
            </p:cNvSpPr>
            <p:nvPr/>
          </p:nvSpPr>
          <p:spPr bwMode="auto">
            <a:xfrm>
              <a:off x="5376399" y="5714671"/>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15" name="Shape 360"/>
            <p:cNvSpPr>
              <a:spLocks noChangeAspect="1" noChangeArrowheads="1"/>
            </p:cNvSpPr>
            <p:nvPr/>
          </p:nvSpPr>
          <p:spPr bwMode="auto">
            <a:xfrm>
              <a:off x="5050139" y="5779642"/>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16" name="Shape 360"/>
            <p:cNvSpPr>
              <a:spLocks noChangeAspect="1" noChangeArrowheads="1"/>
            </p:cNvSpPr>
            <p:nvPr/>
          </p:nvSpPr>
          <p:spPr bwMode="auto">
            <a:xfrm>
              <a:off x="6757706" y="5542414"/>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17" name="Shape 360"/>
            <p:cNvSpPr>
              <a:spLocks noChangeAspect="1" noChangeArrowheads="1"/>
            </p:cNvSpPr>
            <p:nvPr/>
          </p:nvSpPr>
          <p:spPr bwMode="auto">
            <a:xfrm>
              <a:off x="5277390" y="5591800"/>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18" name="Shape 360"/>
            <p:cNvSpPr>
              <a:spLocks noChangeAspect="1" noChangeArrowheads="1"/>
            </p:cNvSpPr>
            <p:nvPr/>
          </p:nvSpPr>
          <p:spPr bwMode="auto">
            <a:xfrm>
              <a:off x="6305877" y="5815642"/>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grpSp>
      <p:grpSp>
        <p:nvGrpSpPr>
          <p:cNvPr id="219" name="Group 218"/>
          <p:cNvGrpSpPr/>
          <p:nvPr/>
        </p:nvGrpSpPr>
        <p:grpSpPr>
          <a:xfrm>
            <a:off x="3075353" y="1927176"/>
            <a:ext cx="1535173" cy="697547"/>
            <a:chOff x="3764468" y="2816175"/>
            <a:chExt cx="1535173" cy="697547"/>
          </a:xfrm>
          <a:solidFill>
            <a:srgbClr val="FF0000"/>
          </a:solidFill>
        </p:grpSpPr>
        <p:sp>
          <p:nvSpPr>
            <p:cNvPr id="220" name="Shape 360"/>
            <p:cNvSpPr>
              <a:spLocks noChangeAspect="1" noChangeArrowheads="1"/>
            </p:cNvSpPr>
            <p:nvPr/>
          </p:nvSpPr>
          <p:spPr bwMode="auto">
            <a:xfrm>
              <a:off x="4777040" y="3043937"/>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21" name="Shape 360"/>
            <p:cNvSpPr>
              <a:spLocks noChangeAspect="1" noChangeArrowheads="1"/>
            </p:cNvSpPr>
            <p:nvPr/>
          </p:nvSpPr>
          <p:spPr bwMode="auto">
            <a:xfrm>
              <a:off x="4696014" y="2885717"/>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22" name="Shape 360"/>
            <p:cNvSpPr>
              <a:spLocks noChangeAspect="1" noChangeArrowheads="1"/>
            </p:cNvSpPr>
            <p:nvPr/>
          </p:nvSpPr>
          <p:spPr bwMode="auto">
            <a:xfrm>
              <a:off x="4731500" y="3229556"/>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23" name="Shape 360"/>
            <p:cNvSpPr>
              <a:spLocks noChangeAspect="1" noChangeArrowheads="1"/>
            </p:cNvSpPr>
            <p:nvPr/>
          </p:nvSpPr>
          <p:spPr bwMode="auto">
            <a:xfrm>
              <a:off x="4527752" y="2816175"/>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24" name="Shape 360"/>
            <p:cNvSpPr>
              <a:spLocks noChangeAspect="1" noChangeArrowheads="1"/>
            </p:cNvSpPr>
            <p:nvPr/>
          </p:nvSpPr>
          <p:spPr bwMode="auto">
            <a:xfrm>
              <a:off x="4165823" y="2996062"/>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25" name="Shape 360"/>
            <p:cNvSpPr>
              <a:spLocks noChangeAspect="1" noChangeArrowheads="1"/>
            </p:cNvSpPr>
            <p:nvPr/>
          </p:nvSpPr>
          <p:spPr bwMode="auto">
            <a:xfrm>
              <a:off x="4807702" y="2888175"/>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26" name="Shape 360"/>
            <p:cNvSpPr>
              <a:spLocks noChangeAspect="1" noChangeArrowheads="1"/>
            </p:cNvSpPr>
            <p:nvPr/>
          </p:nvSpPr>
          <p:spPr bwMode="auto">
            <a:xfrm>
              <a:off x="4320649" y="2960062"/>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27" name="Shape 360"/>
            <p:cNvSpPr>
              <a:spLocks noChangeAspect="1" noChangeArrowheads="1"/>
            </p:cNvSpPr>
            <p:nvPr/>
          </p:nvSpPr>
          <p:spPr bwMode="auto">
            <a:xfrm>
              <a:off x="5096107" y="2908307"/>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28" name="Shape 360"/>
            <p:cNvSpPr>
              <a:spLocks noChangeAspect="1" noChangeArrowheads="1"/>
            </p:cNvSpPr>
            <p:nvPr/>
          </p:nvSpPr>
          <p:spPr bwMode="auto">
            <a:xfrm>
              <a:off x="5228669" y="2874976"/>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29" name="Shape 360"/>
            <p:cNvSpPr>
              <a:spLocks noChangeAspect="1" noChangeArrowheads="1"/>
            </p:cNvSpPr>
            <p:nvPr/>
          </p:nvSpPr>
          <p:spPr bwMode="auto">
            <a:xfrm>
              <a:off x="4941266" y="3285230"/>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30" name="Shape 360"/>
            <p:cNvSpPr>
              <a:spLocks noChangeAspect="1" noChangeArrowheads="1"/>
            </p:cNvSpPr>
            <p:nvPr/>
          </p:nvSpPr>
          <p:spPr bwMode="auto">
            <a:xfrm>
              <a:off x="4356135" y="3112517"/>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31" name="Shape 360"/>
            <p:cNvSpPr>
              <a:spLocks noChangeAspect="1" noChangeArrowheads="1"/>
            </p:cNvSpPr>
            <p:nvPr/>
          </p:nvSpPr>
          <p:spPr bwMode="auto">
            <a:xfrm>
              <a:off x="4562958" y="3364008"/>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32" name="Shape 360"/>
            <p:cNvSpPr>
              <a:spLocks noChangeAspect="1" noChangeArrowheads="1"/>
            </p:cNvSpPr>
            <p:nvPr/>
          </p:nvSpPr>
          <p:spPr bwMode="auto">
            <a:xfrm>
              <a:off x="4491986" y="2973078"/>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33" name="Shape 360"/>
            <p:cNvSpPr>
              <a:spLocks noChangeAspect="1" noChangeArrowheads="1"/>
            </p:cNvSpPr>
            <p:nvPr/>
          </p:nvSpPr>
          <p:spPr bwMode="auto">
            <a:xfrm>
              <a:off x="5060621" y="3118503"/>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34" name="Shape 360"/>
            <p:cNvSpPr>
              <a:spLocks noChangeAspect="1" noChangeArrowheads="1"/>
            </p:cNvSpPr>
            <p:nvPr/>
          </p:nvSpPr>
          <p:spPr bwMode="auto">
            <a:xfrm>
              <a:off x="4941266" y="3032062"/>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35" name="Shape 360"/>
            <p:cNvSpPr>
              <a:spLocks noChangeAspect="1" noChangeArrowheads="1"/>
            </p:cNvSpPr>
            <p:nvPr/>
          </p:nvSpPr>
          <p:spPr bwMode="auto">
            <a:xfrm>
              <a:off x="4941266" y="2849717"/>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36" name="Shape 360"/>
            <p:cNvSpPr>
              <a:spLocks noChangeAspect="1" noChangeArrowheads="1"/>
            </p:cNvSpPr>
            <p:nvPr/>
          </p:nvSpPr>
          <p:spPr bwMode="auto">
            <a:xfrm>
              <a:off x="5193183" y="3100574"/>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37" name="Shape 360"/>
            <p:cNvSpPr>
              <a:spLocks noChangeAspect="1" noChangeArrowheads="1"/>
            </p:cNvSpPr>
            <p:nvPr/>
          </p:nvSpPr>
          <p:spPr bwMode="auto">
            <a:xfrm>
              <a:off x="4302906" y="2834659"/>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38" name="Shape 360"/>
            <p:cNvSpPr>
              <a:spLocks noChangeAspect="1" noChangeArrowheads="1"/>
            </p:cNvSpPr>
            <p:nvPr/>
          </p:nvSpPr>
          <p:spPr bwMode="auto">
            <a:xfrm>
              <a:off x="4598724" y="3072958"/>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39" name="Shape 360"/>
            <p:cNvSpPr>
              <a:spLocks noChangeAspect="1" noChangeArrowheads="1"/>
            </p:cNvSpPr>
            <p:nvPr/>
          </p:nvSpPr>
          <p:spPr bwMode="auto">
            <a:xfrm>
              <a:off x="4272464" y="3137929"/>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40" name="Shape 360"/>
            <p:cNvSpPr>
              <a:spLocks noChangeAspect="1" noChangeArrowheads="1"/>
            </p:cNvSpPr>
            <p:nvPr/>
          </p:nvSpPr>
          <p:spPr bwMode="auto">
            <a:xfrm>
              <a:off x="4698152" y="3441722"/>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41" name="Shape 360"/>
            <p:cNvSpPr>
              <a:spLocks noChangeAspect="1" noChangeArrowheads="1"/>
            </p:cNvSpPr>
            <p:nvPr/>
          </p:nvSpPr>
          <p:spPr bwMode="auto">
            <a:xfrm>
              <a:off x="4830714" y="3408391"/>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42" name="Shape 360"/>
            <p:cNvSpPr>
              <a:spLocks noChangeAspect="1" noChangeArrowheads="1"/>
            </p:cNvSpPr>
            <p:nvPr/>
          </p:nvSpPr>
          <p:spPr bwMode="auto">
            <a:xfrm>
              <a:off x="4901686" y="3160918"/>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43" name="Shape 360"/>
            <p:cNvSpPr>
              <a:spLocks noChangeAspect="1" noChangeArrowheads="1"/>
            </p:cNvSpPr>
            <p:nvPr/>
          </p:nvSpPr>
          <p:spPr bwMode="auto">
            <a:xfrm>
              <a:off x="3890823" y="3156629"/>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44" name="Shape 360"/>
            <p:cNvSpPr>
              <a:spLocks noChangeAspect="1" noChangeArrowheads="1"/>
            </p:cNvSpPr>
            <p:nvPr/>
          </p:nvSpPr>
          <p:spPr bwMode="auto">
            <a:xfrm>
              <a:off x="4533364" y="3209929"/>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45" name="Shape 360"/>
            <p:cNvSpPr>
              <a:spLocks noChangeAspect="1" noChangeArrowheads="1"/>
            </p:cNvSpPr>
            <p:nvPr/>
          </p:nvSpPr>
          <p:spPr bwMode="auto">
            <a:xfrm>
              <a:off x="4094851" y="3137929"/>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46" name="Shape 360"/>
            <p:cNvSpPr>
              <a:spLocks noChangeAspect="1" noChangeArrowheads="1"/>
            </p:cNvSpPr>
            <p:nvPr/>
          </p:nvSpPr>
          <p:spPr bwMode="auto">
            <a:xfrm>
              <a:off x="3764468" y="3328008"/>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47" name="Shape 360"/>
            <p:cNvSpPr>
              <a:spLocks noChangeAspect="1" noChangeArrowheads="1"/>
            </p:cNvSpPr>
            <p:nvPr/>
          </p:nvSpPr>
          <p:spPr bwMode="auto">
            <a:xfrm>
              <a:off x="4130337" y="3290041"/>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48" name="Shape 360"/>
            <p:cNvSpPr>
              <a:spLocks noChangeAspect="1" noChangeArrowheads="1"/>
            </p:cNvSpPr>
            <p:nvPr/>
          </p:nvSpPr>
          <p:spPr bwMode="auto">
            <a:xfrm>
              <a:off x="3961795" y="3309101"/>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49" name="Shape 360"/>
            <p:cNvSpPr>
              <a:spLocks noChangeAspect="1" noChangeArrowheads="1"/>
            </p:cNvSpPr>
            <p:nvPr/>
          </p:nvSpPr>
          <p:spPr bwMode="auto">
            <a:xfrm>
              <a:off x="4340103" y="3326041"/>
              <a:ext cx="70972" cy="72000"/>
            </a:xfrm>
            <a:prstGeom prst="ellipse">
              <a:avLst/>
            </a:prstGeom>
            <a:grp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grpSp>
      <p:sp>
        <p:nvSpPr>
          <p:cNvPr id="17" name="Rectangle 16">
            <a:extLst>
              <a:ext uri="{FF2B5EF4-FFF2-40B4-BE49-F238E27FC236}">
                <a16:creationId xmlns:a16="http://schemas.microsoft.com/office/drawing/2014/main" id="{549B9FE2-4295-2F21-CA41-14838D4BAFE1}"/>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ΠΒ και πλοίο</a:t>
            </a:r>
            <a:endParaRPr lang="en-US" sz="12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solidFill>
                  <a:srgbClr val="FF0000"/>
                </a:solidFill>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spTree>
    <p:extLst>
      <p:ext uri="{BB962C8B-B14F-4D97-AF65-F5344CB8AC3E}">
        <p14:creationId xmlns:p14="http://schemas.microsoft.com/office/powerpoint/2010/main" val="8207987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 name="Group 129"/>
          <p:cNvGrpSpPr/>
          <p:nvPr/>
        </p:nvGrpSpPr>
        <p:grpSpPr>
          <a:xfrm>
            <a:off x="831742" y="311150"/>
            <a:ext cx="6644171" cy="6237288"/>
            <a:chOff x="1520825" y="311150"/>
            <a:chExt cx="6644171" cy="6237288"/>
          </a:xfrm>
        </p:grpSpPr>
        <p:grpSp>
          <p:nvGrpSpPr>
            <p:cNvPr id="131" name="Group 130"/>
            <p:cNvGrpSpPr/>
            <p:nvPr/>
          </p:nvGrpSpPr>
          <p:grpSpPr>
            <a:xfrm>
              <a:off x="1520825" y="311150"/>
              <a:ext cx="6237288" cy="6237288"/>
              <a:chOff x="1520825" y="311150"/>
              <a:chExt cx="6237288" cy="6237288"/>
            </a:xfrm>
          </p:grpSpPr>
          <p:grpSp>
            <p:nvGrpSpPr>
              <p:cNvPr id="135" name="Group 199"/>
              <p:cNvGrpSpPr>
                <a:grpSpLocks/>
              </p:cNvGrpSpPr>
              <p:nvPr/>
            </p:nvGrpSpPr>
            <p:grpSpPr bwMode="auto">
              <a:xfrm>
                <a:off x="1520825" y="311150"/>
                <a:ext cx="6237288" cy="6237288"/>
                <a:chOff x="-621" y="1"/>
                <a:chExt cx="8869895" cy="8869275"/>
              </a:xfrm>
              <a:effectLst/>
            </p:grpSpPr>
            <p:sp>
              <p:nvSpPr>
                <p:cNvPr id="137" name="Shape 194"/>
                <p:cNvSpPr>
                  <a:spLocks noChangeArrowheads="1"/>
                </p:cNvSpPr>
                <p:nvPr/>
              </p:nvSpPr>
              <p:spPr bwMode="auto">
                <a:xfrm>
                  <a:off x="1496132" y="1469561"/>
                  <a:ext cx="5907995" cy="5916611"/>
                </a:xfrm>
                <a:prstGeom prst="ellipse">
                  <a:avLst/>
                </a:prstGeom>
                <a:noFill/>
                <a:ln w="3175" cmpd="sng">
                  <a:solidFill>
                    <a:srgbClr val="000000"/>
                  </a:solidFill>
                  <a:round/>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defTabSz="457184">
                    <a:defRPr sz="1706">
                      <a:latin typeface="Helvetica"/>
                      <a:ea typeface="Helvetica"/>
                      <a:cs typeface="Helvetica"/>
                      <a:sym typeface="Helvetica"/>
                    </a:defRPr>
                  </a:pPr>
                  <a:endParaRPr sz="1706">
                    <a:latin typeface="Helvetica"/>
                    <a:ea typeface="Helvetica"/>
                    <a:cs typeface="Helvetica"/>
                    <a:sym typeface="Helvetica"/>
                  </a:endParaRPr>
                </a:p>
              </p:txBody>
            </p:sp>
            <p:sp>
              <p:nvSpPr>
                <p:cNvPr id="138" name="Shape 195"/>
                <p:cNvSpPr>
                  <a:spLocks noChangeArrowheads="1"/>
                </p:cNvSpPr>
                <p:nvPr/>
              </p:nvSpPr>
              <p:spPr bwMode="auto">
                <a:xfrm>
                  <a:off x="-621" y="1"/>
                  <a:ext cx="8869895" cy="8869275"/>
                </a:xfrm>
                <a:prstGeom prst="ellipse">
                  <a:avLst/>
                </a:prstGeom>
                <a:noFill/>
                <a:ln w="3175" cmpd="sng">
                  <a:solidFill>
                    <a:srgbClr val="000000"/>
                  </a:solidFill>
                  <a:round/>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defTabSz="457184">
                    <a:defRPr sz="1706">
                      <a:latin typeface="Helvetica"/>
                      <a:ea typeface="Helvetica"/>
                      <a:cs typeface="Helvetica"/>
                      <a:sym typeface="Helvetica"/>
                    </a:defRPr>
                  </a:pPr>
                  <a:endParaRPr sz="1706">
                    <a:latin typeface="Helvetica"/>
                    <a:ea typeface="Helvetica"/>
                    <a:cs typeface="Helvetica"/>
                    <a:sym typeface="Helvetica"/>
                  </a:endParaRPr>
                </a:p>
              </p:txBody>
            </p:sp>
            <p:sp>
              <p:nvSpPr>
                <p:cNvPr id="139" name="Shape 196"/>
                <p:cNvSpPr>
                  <a:spLocks noChangeShapeType="1"/>
                </p:cNvSpPr>
                <p:nvPr/>
              </p:nvSpPr>
              <p:spPr bwMode="auto">
                <a:xfrm>
                  <a:off x="-621" y="4404164"/>
                  <a:ext cx="8869895" cy="29345"/>
                </a:xfrm>
                <a:prstGeom prst="line">
                  <a:avLst/>
                </a:prstGeom>
                <a:noFill/>
                <a:ln w="3175" cmpd="sng">
                  <a:solidFill>
                    <a:srgbClr val="000000"/>
                  </a:solidFill>
                  <a:round/>
                  <a:headEnd/>
                  <a:tailEn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txBody>
                <a:bodyPr lIns="0" tIns="0" rIns="0" bIns="0"/>
                <a:lstStyle/>
                <a:p>
                  <a:pPr>
                    <a:defRPr/>
                  </a:pPr>
                  <a:endParaRPr lang="en-US"/>
                </a:p>
              </p:txBody>
            </p:sp>
            <p:sp>
              <p:nvSpPr>
                <p:cNvPr id="140" name="Shape 197"/>
                <p:cNvSpPr>
                  <a:spLocks noChangeShapeType="1"/>
                </p:cNvSpPr>
                <p:nvPr/>
              </p:nvSpPr>
              <p:spPr bwMode="auto">
                <a:xfrm>
                  <a:off x="4421910" y="15803"/>
                  <a:ext cx="13545" cy="8853473"/>
                </a:xfrm>
                <a:prstGeom prst="line">
                  <a:avLst/>
                </a:prstGeom>
                <a:noFill/>
                <a:ln w="3175" cmpd="sng">
                  <a:solidFill>
                    <a:srgbClr val="000000"/>
                  </a:solidFill>
                  <a:round/>
                  <a:headEnd/>
                  <a:tailEn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txBody>
                <a:bodyPr lIns="0" tIns="0" rIns="0" bIns="0"/>
                <a:lstStyle/>
                <a:p>
                  <a:pPr>
                    <a:defRPr/>
                  </a:pPr>
                  <a:endParaRPr lang="en-US"/>
                </a:p>
              </p:txBody>
            </p:sp>
            <p:sp>
              <p:nvSpPr>
                <p:cNvPr id="141" name="Shape 198"/>
                <p:cNvSpPr>
                  <a:spLocks noChangeArrowheads="1"/>
                </p:cNvSpPr>
                <p:nvPr/>
              </p:nvSpPr>
              <p:spPr bwMode="auto">
                <a:xfrm>
                  <a:off x="2965793" y="2950406"/>
                  <a:ext cx="2957384" cy="2959434"/>
                </a:xfrm>
                <a:prstGeom prst="ellipse">
                  <a:avLst/>
                </a:prstGeom>
                <a:noFill/>
                <a:ln w="3175" cmpd="sng">
                  <a:solidFill>
                    <a:srgbClr val="000000"/>
                  </a:solidFill>
                  <a:round/>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defTabSz="457184">
                    <a:defRPr sz="1706">
                      <a:latin typeface="Helvetica"/>
                      <a:ea typeface="Helvetica"/>
                      <a:cs typeface="Helvetica"/>
                      <a:sym typeface="Helvetica"/>
                    </a:defRPr>
                  </a:pPr>
                  <a:endParaRPr sz="1706">
                    <a:latin typeface="Helvetica"/>
                    <a:ea typeface="Helvetica"/>
                    <a:cs typeface="Helvetica"/>
                    <a:sym typeface="Helvetica"/>
                  </a:endParaRPr>
                </a:p>
              </p:txBody>
            </p:sp>
          </p:grpSp>
          <p:pic>
            <p:nvPicPr>
              <p:cNvPr id="136" name="Picture 136" descr="sullivans.gif"/>
              <p:cNvPicPr>
                <a:picLocks noChangeAspect="1"/>
              </p:cNvPicPr>
              <p:nvPr/>
            </p:nvPicPr>
            <p:blipFill>
              <a:blip r:embed="rId2">
                <a:extLst>
                  <a:ext uri="{28A0092B-C50C-407E-A947-70E740481C1C}">
                    <a14:useLocalDpi xmlns:a14="http://schemas.microsoft.com/office/drawing/2010/main" val="0"/>
                  </a:ext>
                </a:extLst>
              </a:blip>
              <a:srcRect l="12865" t="41551" b="37260"/>
              <a:stretch>
                <a:fillRect/>
              </a:stretch>
            </p:blipFill>
            <p:spPr bwMode="auto">
              <a:xfrm flipV="1">
                <a:off x="3319217" y="3224725"/>
                <a:ext cx="2590516" cy="377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2" name="TextBox 131"/>
            <p:cNvSpPr txBox="1"/>
            <p:nvPr/>
          </p:nvSpPr>
          <p:spPr>
            <a:xfrm>
              <a:off x="6672159" y="3172034"/>
              <a:ext cx="500864" cy="307777"/>
            </a:xfrm>
            <a:prstGeom prst="rect">
              <a:avLst/>
            </a:prstGeom>
            <a:noFill/>
          </p:spPr>
          <p:txBody>
            <a:bodyPr wrap="square" rtlCol="0">
              <a:spAutoFit/>
            </a:bodyPr>
            <a:lstStyle/>
            <a:p>
              <a:r>
                <a:rPr lang="en-US" sz="1400" dirty="0">
                  <a:latin typeface="Arial"/>
                  <a:cs typeface="Arial"/>
                </a:rPr>
                <a:t>100</a:t>
              </a:r>
            </a:p>
          </p:txBody>
        </p:sp>
        <p:sp>
          <p:nvSpPr>
            <p:cNvPr id="133" name="TextBox 132"/>
            <p:cNvSpPr txBox="1"/>
            <p:nvPr/>
          </p:nvSpPr>
          <p:spPr>
            <a:xfrm>
              <a:off x="7664132" y="3163243"/>
              <a:ext cx="500864" cy="307777"/>
            </a:xfrm>
            <a:prstGeom prst="rect">
              <a:avLst/>
            </a:prstGeom>
            <a:noFill/>
          </p:spPr>
          <p:txBody>
            <a:bodyPr wrap="square" rtlCol="0">
              <a:spAutoFit/>
            </a:bodyPr>
            <a:lstStyle/>
            <a:p>
              <a:r>
                <a:rPr lang="en-US" sz="1400" dirty="0">
                  <a:latin typeface="Arial"/>
                  <a:cs typeface="Arial"/>
                </a:rPr>
                <a:t>150</a:t>
              </a:r>
            </a:p>
          </p:txBody>
        </p:sp>
        <p:sp>
          <p:nvSpPr>
            <p:cNvPr id="134" name="TextBox 133"/>
            <p:cNvSpPr txBox="1"/>
            <p:nvPr/>
          </p:nvSpPr>
          <p:spPr>
            <a:xfrm>
              <a:off x="5760901" y="3163243"/>
              <a:ext cx="500864" cy="307777"/>
            </a:xfrm>
            <a:prstGeom prst="rect">
              <a:avLst/>
            </a:prstGeom>
            <a:noFill/>
          </p:spPr>
          <p:txBody>
            <a:bodyPr wrap="square" rtlCol="0">
              <a:spAutoFit/>
            </a:bodyPr>
            <a:lstStyle/>
            <a:p>
              <a:r>
                <a:rPr lang="en-US" sz="1400" dirty="0">
                  <a:latin typeface="Arial"/>
                  <a:cs typeface="Arial"/>
                </a:rPr>
                <a:t>50</a:t>
              </a:r>
            </a:p>
          </p:txBody>
        </p:sp>
      </p:grpSp>
      <p:grpSp>
        <p:nvGrpSpPr>
          <p:cNvPr id="142" name="Group 141"/>
          <p:cNvGrpSpPr/>
          <p:nvPr/>
        </p:nvGrpSpPr>
        <p:grpSpPr>
          <a:xfrm>
            <a:off x="3158824" y="2704552"/>
            <a:ext cx="1566407" cy="1333865"/>
            <a:chOff x="4229332" y="3534311"/>
            <a:chExt cx="1566407" cy="1333865"/>
          </a:xfrm>
        </p:grpSpPr>
        <p:sp>
          <p:nvSpPr>
            <p:cNvPr id="143" name="Shape 360"/>
            <p:cNvSpPr>
              <a:spLocks noChangeAspect="1" noChangeArrowheads="1"/>
            </p:cNvSpPr>
            <p:nvPr/>
          </p:nvSpPr>
          <p:spPr bwMode="auto">
            <a:xfrm>
              <a:off x="5044577" y="3872424"/>
              <a:ext cx="70972" cy="72000"/>
            </a:xfrm>
            <a:prstGeom prst="ellipse">
              <a:avLst/>
            </a:prstGeom>
            <a:solidFill>
              <a:srgbClr val="21FF06"/>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44" name="Shape 360"/>
            <p:cNvSpPr>
              <a:spLocks noChangeAspect="1" noChangeArrowheads="1"/>
            </p:cNvSpPr>
            <p:nvPr/>
          </p:nvSpPr>
          <p:spPr bwMode="auto">
            <a:xfrm>
              <a:off x="4963551" y="3714204"/>
              <a:ext cx="70972" cy="72000"/>
            </a:xfrm>
            <a:prstGeom prst="ellipse">
              <a:avLst/>
            </a:prstGeom>
            <a:solidFill>
              <a:srgbClr val="21FF06"/>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45" name="Shape 360"/>
            <p:cNvSpPr>
              <a:spLocks noChangeAspect="1" noChangeArrowheads="1"/>
            </p:cNvSpPr>
            <p:nvPr/>
          </p:nvSpPr>
          <p:spPr bwMode="auto">
            <a:xfrm>
              <a:off x="4999037" y="4058043"/>
              <a:ext cx="70972" cy="72000"/>
            </a:xfrm>
            <a:prstGeom prst="ellipse">
              <a:avLst/>
            </a:prstGeom>
            <a:solidFill>
              <a:srgbClr val="21FF06"/>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46" name="Shape 360"/>
            <p:cNvSpPr>
              <a:spLocks noChangeAspect="1" noChangeArrowheads="1"/>
            </p:cNvSpPr>
            <p:nvPr/>
          </p:nvSpPr>
          <p:spPr bwMode="auto">
            <a:xfrm>
              <a:off x="4999037" y="3534311"/>
              <a:ext cx="70972" cy="72000"/>
            </a:xfrm>
            <a:prstGeom prst="ellipse">
              <a:avLst/>
            </a:prstGeom>
            <a:solidFill>
              <a:srgbClr val="21FF06"/>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47" name="Shape 360"/>
            <p:cNvSpPr>
              <a:spLocks noChangeAspect="1" noChangeArrowheads="1"/>
            </p:cNvSpPr>
            <p:nvPr/>
          </p:nvSpPr>
          <p:spPr bwMode="auto">
            <a:xfrm>
              <a:off x="4313758" y="3796574"/>
              <a:ext cx="70972" cy="72000"/>
            </a:xfrm>
            <a:prstGeom prst="ellipse">
              <a:avLst/>
            </a:prstGeom>
            <a:solidFill>
              <a:srgbClr val="21FF06"/>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48" name="Shape 360"/>
            <p:cNvSpPr>
              <a:spLocks noChangeAspect="1" noChangeArrowheads="1"/>
            </p:cNvSpPr>
            <p:nvPr/>
          </p:nvSpPr>
          <p:spPr bwMode="auto">
            <a:xfrm>
              <a:off x="5075239" y="3716662"/>
              <a:ext cx="70972" cy="72000"/>
            </a:xfrm>
            <a:prstGeom prst="ellipse">
              <a:avLst/>
            </a:prstGeom>
            <a:solidFill>
              <a:srgbClr val="21FF06"/>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49" name="Shape 360"/>
            <p:cNvSpPr>
              <a:spLocks noChangeAspect="1" noChangeArrowheads="1"/>
            </p:cNvSpPr>
            <p:nvPr/>
          </p:nvSpPr>
          <p:spPr bwMode="auto">
            <a:xfrm>
              <a:off x="4588186" y="3788549"/>
              <a:ext cx="70972" cy="72000"/>
            </a:xfrm>
            <a:prstGeom prst="ellipse">
              <a:avLst/>
            </a:prstGeom>
            <a:solidFill>
              <a:srgbClr val="21FF06"/>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50" name="Shape 360"/>
            <p:cNvSpPr>
              <a:spLocks noChangeAspect="1" noChangeArrowheads="1"/>
            </p:cNvSpPr>
            <p:nvPr/>
          </p:nvSpPr>
          <p:spPr bwMode="auto">
            <a:xfrm>
              <a:off x="5363644" y="3736794"/>
              <a:ext cx="70972" cy="72000"/>
            </a:xfrm>
            <a:prstGeom prst="ellipse">
              <a:avLst/>
            </a:prstGeom>
            <a:solidFill>
              <a:srgbClr val="21FF06"/>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51" name="Shape 360"/>
            <p:cNvSpPr>
              <a:spLocks noChangeAspect="1" noChangeArrowheads="1"/>
            </p:cNvSpPr>
            <p:nvPr/>
          </p:nvSpPr>
          <p:spPr bwMode="auto">
            <a:xfrm>
              <a:off x="5496206" y="3703463"/>
              <a:ext cx="70972" cy="72000"/>
            </a:xfrm>
            <a:prstGeom prst="ellipse">
              <a:avLst/>
            </a:prstGeom>
            <a:solidFill>
              <a:srgbClr val="21FF06"/>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52" name="Shape 360"/>
            <p:cNvSpPr>
              <a:spLocks noChangeAspect="1" noChangeArrowheads="1"/>
            </p:cNvSpPr>
            <p:nvPr/>
          </p:nvSpPr>
          <p:spPr bwMode="auto">
            <a:xfrm>
              <a:off x="5208803" y="4113717"/>
              <a:ext cx="70972" cy="72000"/>
            </a:xfrm>
            <a:prstGeom prst="ellipse">
              <a:avLst/>
            </a:prstGeom>
            <a:solidFill>
              <a:srgbClr val="21FF06"/>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53" name="Shape 360"/>
            <p:cNvSpPr>
              <a:spLocks noChangeAspect="1" noChangeArrowheads="1"/>
            </p:cNvSpPr>
            <p:nvPr/>
          </p:nvSpPr>
          <p:spPr bwMode="auto">
            <a:xfrm>
              <a:off x="4623672" y="3941004"/>
              <a:ext cx="70972" cy="72000"/>
            </a:xfrm>
            <a:prstGeom prst="ellipse">
              <a:avLst/>
            </a:prstGeom>
            <a:solidFill>
              <a:srgbClr val="21FF06"/>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54" name="Shape 360"/>
            <p:cNvSpPr>
              <a:spLocks noChangeAspect="1" noChangeArrowheads="1"/>
            </p:cNvSpPr>
            <p:nvPr/>
          </p:nvSpPr>
          <p:spPr bwMode="auto">
            <a:xfrm>
              <a:off x="4830495" y="4192495"/>
              <a:ext cx="70972" cy="72000"/>
            </a:xfrm>
            <a:prstGeom prst="ellipse">
              <a:avLst/>
            </a:prstGeom>
            <a:solidFill>
              <a:srgbClr val="21FF06"/>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55" name="Shape 360"/>
            <p:cNvSpPr>
              <a:spLocks noChangeAspect="1" noChangeArrowheads="1"/>
            </p:cNvSpPr>
            <p:nvPr/>
          </p:nvSpPr>
          <p:spPr bwMode="auto">
            <a:xfrm>
              <a:off x="4830495" y="3553371"/>
              <a:ext cx="70972" cy="72000"/>
            </a:xfrm>
            <a:prstGeom prst="ellipse">
              <a:avLst/>
            </a:prstGeom>
            <a:solidFill>
              <a:srgbClr val="21FF06"/>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56" name="Shape 360"/>
            <p:cNvSpPr>
              <a:spLocks noChangeAspect="1" noChangeArrowheads="1"/>
            </p:cNvSpPr>
            <p:nvPr/>
          </p:nvSpPr>
          <p:spPr bwMode="auto">
            <a:xfrm>
              <a:off x="5724767" y="3814574"/>
              <a:ext cx="70972" cy="72000"/>
            </a:xfrm>
            <a:prstGeom prst="ellipse">
              <a:avLst/>
            </a:prstGeom>
            <a:solidFill>
              <a:srgbClr val="21FF06"/>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57" name="Shape 360"/>
            <p:cNvSpPr>
              <a:spLocks noChangeAspect="1" noChangeArrowheads="1"/>
            </p:cNvSpPr>
            <p:nvPr/>
          </p:nvSpPr>
          <p:spPr bwMode="auto">
            <a:xfrm>
              <a:off x="5047401" y="3995456"/>
              <a:ext cx="70972" cy="72000"/>
            </a:xfrm>
            <a:prstGeom prst="ellipse">
              <a:avLst/>
            </a:prstGeom>
            <a:solidFill>
              <a:srgbClr val="21FF06"/>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58" name="Shape 360"/>
            <p:cNvSpPr>
              <a:spLocks noChangeAspect="1" noChangeArrowheads="1"/>
            </p:cNvSpPr>
            <p:nvPr/>
          </p:nvSpPr>
          <p:spPr bwMode="auto">
            <a:xfrm>
              <a:off x="5208803" y="3570311"/>
              <a:ext cx="70972" cy="72000"/>
            </a:xfrm>
            <a:prstGeom prst="ellipse">
              <a:avLst/>
            </a:prstGeom>
            <a:solidFill>
              <a:srgbClr val="21FF06"/>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59" name="Shape 360"/>
            <p:cNvSpPr>
              <a:spLocks noChangeAspect="1" noChangeArrowheads="1"/>
            </p:cNvSpPr>
            <p:nvPr/>
          </p:nvSpPr>
          <p:spPr bwMode="auto">
            <a:xfrm>
              <a:off x="5460720" y="3929061"/>
              <a:ext cx="70972" cy="72000"/>
            </a:xfrm>
            <a:prstGeom prst="ellipse">
              <a:avLst/>
            </a:prstGeom>
            <a:solidFill>
              <a:srgbClr val="21FF06"/>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60" name="Shape 360"/>
            <p:cNvSpPr>
              <a:spLocks noChangeAspect="1" noChangeArrowheads="1"/>
            </p:cNvSpPr>
            <p:nvPr/>
          </p:nvSpPr>
          <p:spPr bwMode="auto">
            <a:xfrm>
              <a:off x="4570443" y="3663146"/>
              <a:ext cx="70972" cy="72000"/>
            </a:xfrm>
            <a:prstGeom prst="ellipse">
              <a:avLst/>
            </a:prstGeom>
            <a:solidFill>
              <a:srgbClr val="21FF06"/>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61" name="Shape 360"/>
            <p:cNvSpPr>
              <a:spLocks noChangeAspect="1" noChangeArrowheads="1"/>
            </p:cNvSpPr>
            <p:nvPr/>
          </p:nvSpPr>
          <p:spPr bwMode="auto">
            <a:xfrm>
              <a:off x="4866261" y="3901445"/>
              <a:ext cx="70972" cy="72000"/>
            </a:xfrm>
            <a:prstGeom prst="ellipse">
              <a:avLst/>
            </a:prstGeom>
            <a:solidFill>
              <a:srgbClr val="21FF06"/>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62" name="Shape 360"/>
            <p:cNvSpPr>
              <a:spLocks noChangeAspect="1" noChangeArrowheads="1"/>
            </p:cNvSpPr>
            <p:nvPr/>
          </p:nvSpPr>
          <p:spPr bwMode="auto">
            <a:xfrm>
              <a:off x="4540001" y="3966416"/>
              <a:ext cx="70972" cy="72000"/>
            </a:xfrm>
            <a:prstGeom prst="ellipse">
              <a:avLst/>
            </a:prstGeom>
            <a:solidFill>
              <a:srgbClr val="21FF06"/>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63" name="Shape 360"/>
            <p:cNvSpPr>
              <a:spLocks noChangeAspect="1" noChangeArrowheads="1"/>
            </p:cNvSpPr>
            <p:nvPr/>
          </p:nvSpPr>
          <p:spPr bwMode="auto">
            <a:xfrm>
              <a:off x="4965689" y="4270209"/>
              <a:ext cx="70972" cy="72000"/>
            </a:xfrm>
            <a:prstGeom prst="ellipse">
              <a:avLst/>
            </a:prstGeom>
            <a:solidFill>
              <a:srgbClr val="21FF06"/>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64" name="Shape 360"/>
            <p:cNvSpPr>
              <a:spLocks noChangeAspect="1" noChangeArrowheads="1"/>
            </p:cNvSpPr>
            <p:nvPr/>
          </p:nvSpPr>
          <p:spPr bwMode="auto">
            <a:xfrm>
              <a:off x="5098251" y="4236878"/>
              <a:ext cx="70972" cy="72000"/>
            </a:xfrm>
            <a:prstGeom prst="ellipse">
              <a:avLst/>
            </a:prstGeom>
            <a:solidFill>
              <a:srgbClr val="21FF06"/>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65" name="Shape 360"/>
            <p:cNvSpPr>
              <a:spLocks noChangeAspect="1" noChangeArrowheads="1"/>
            </p:cNvSpPr>
            <p:nvPr/>
          </p:nvSpPr>
          <p:spPr bwMode="auto">
            <a:xfrm>
              <a:off x="5062765" y="4462476"/>
              <a:ext cx="70972" cy="72000"/>
            </a:xfrm>
            <a:prstGeom prst="ellipse">
              <a:avLst/>
            </a:prstGeom>
            <a:solidFill>
              <a:srgbClr val="21FF06"/>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66" name="Shape 360"/>
            <p:cNvSpPr>
              <a:spLocks noChangeAspect="1" noChangeArrowheads="1"/>
            </p:cNvSpPr>
            <p:nvPr/>
          </p:nvSpPr>
          <p:spPr bwMode="auto">
            <a:xfrm>
              <a:off x="4850657" y="4618309"/>
              <a:ext cx="70972" cy="72000"/>
            </a:xfrm>
            <a:prstGeom prst="ellipse">
              <a:avLst/>
            </a:prstGeom>
            <a:solidFill>
              <a:srgbClr val="21FF06"/>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67" name="Shape 360"/>
            <p:cNvSpPr>
              <a:spLocks noChangeAspect="1" noChangeArrowheads="1"/>
            </p:cNvSpPr>
            <p:nvPr/>
          </p:nvSpPr>
          <p:spPr bwMode="auto">
            <a:xfrm>
              <a:off x="4886143" y="4770764"/>
              <a:ext cx="70972" cy="72000"/>
            </a:xfrm>
            <a:prstGeom prst="ellipse">
              <a:avLst/>
            </a:prstGeom>
            <a:solidFill>
              <a:srgbClr val="21FF06"/>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68" name="Shape 360"/>
            <p:cNvSpPr>
              <a:spLocks noChangeAspect="1" noChangeArrowheads="1"/>
            </p:cNvSpPr>
            <p:nvPr/>
          </p:nvSpPr>
          <p:spPr bwMode="auto">
            <a:xfrm>
              <a:off x="4832914" y="4492906"/>
              <a:ext cx="70972" cy="72000"/>
            </a:xfrm>
            <a:prstGeom prst="ellipse">
              <a:avLst/>
            </a:prstGeom>
            <a:solidFill>
              <a:srgbClr val="21FF06"/>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69" name="Shape 360"/>
            <p:cNvSpPr>
              <a:spLocks noChangeAspect="1" noChangeArrowheads="1"/>
            </p:cNvSpPr>
            <p:nvPr/>
          </p:nvSpPr>
          <p:spPr bwMode="auto">
            <a:xfrm>
              <a:off x="4802472" y="4796176"/>
              <a:ext cx="70972" cy="72000"/>
            </a:xfrm>
            <a:prstGeom prst="ellipse">
              <a:avLst/>
            </a:prstGeom>
            <a:solidFill>
              <a:srgbClr val="21FF06"/>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70" name="Shape 360"/>
            <p:cNvSpPr>
              <a:spLocks noChangeAspect="1" noChangeArrowheads="1"/>
            </p:cNvSpPr>
            <p:nvPr/>
          </p:nvSpPr>
          <p:spPr bwMode="auto">
            <a:xfrm>
              <a:off x="4397874" y="4118528"/>
              <a:ext cx="70972" cy="72000"/>
            </a:xfrm>
            <a:prstGeom prst="ellipse">
              <a:avLst/>
            </a:prstGeom>
            <a:solidFill>
              <a:srgbClr val="21FF06"/>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71" name="Shape 360"/>
            <p:cNvSpPr>
              <a:spLocks noChangeAspect="1" noChangeArrowheads="1"/>
            </p:cNvSpPr>
            <p:nvPr/>
          </p:nvSpPr>
          <p:spPr bwMode="auto">
            <a:xfrm>
              <a:off x="4229332" y="4137588"/>
              <a:ext cx="70972" cy="72000"/>
            </a:xfrm>
            <a:prstGeom prst="ellipse">
              <a:avLst/>
            </a:prstGeom>
            <a:solidFill>
              <a:srgbClr val="21FF06"/>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172" name="Shape 360"/>
            <p:cNvSpPr>
              <a:spLocks noChangeAspect="1" noChangeArrowheads="1"/>
            </p:cNvSpPr>
            <p:nvPr/>
          </p:nvSpPr>
          <p:spPr bwMode="auto">
            <a:xfrm>
              <a:off x="4607640" y="4154528"/>
              <a:ext cx="70972" cy="72000"/>
            </a:xfrm>
            <a:prstGeom prst="ellipse">
              <a:avLst/>
            </a:prstGeom>
            <a:solidFill>
              <a:srgbClr val="21FF06"/>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grpSp>
      <p:grpSp>
        <p:nvGrpSpPr>
          <p:cNvPr id="204" name="Group 203"/>
          <p:cNvGrpSpPr/>
          <p:nvPr/>
        </p:nvGrpSpPr>
        <p:grpSpPr>
          <a:xfrm>
            <a:off x="3757349" y="3694282"/>
            <a:ext cx="1930345" cy="1100435"/>
            <a:chOff x="4306286" y="4410611"/>
            <a:chExt cx="1930345" cy="1100435"/>
          </a:xfrm>
        </p:grpSpPr>
        <p:sp>
          <p:nvSpPr>
            <p:cNvPr id="205" name="Shape 360"/>
            <p:cNvSpPr>
              <a:spLocks noChangeAspect="1" noChangeArrowheads="1"/>
            </p:cNvSpPr>
            <p:nvPr/>
          </p:nvSpPr>
          <p:spPr bwMode="auto">
            <a:xfrm>
              <a:off x="5214938" y="5003232"/>
              <a:ext cx="70972" cy="72000"/>
            </a:xfrm>
            <a:prstGeom prst="ellipse">
              <a:avLst/>
            </a:prstGeom>
            <a:solidFill>
              <a:srgbClr val="FF0000"/>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06" name="Shape 360"/>
            <p:cNvSpPr>
              <a:spLocks noChangeAspect="1" noChangeArrowheads="1"/>
            </p:cNvSpPr>
            <p:nvPr/>
          </p:nvSpPr>
          <p:spPr bwMode="auto">
            <a:xfrm>
              <a:off x="5105930" y="5047699"/>
              <a:ext cx="70972" cy="72000"/>
            </a:xfrm>
            <a:prstGeom prst="ellipse">
              <a:avLst/>
            </a:prstGeom>
            <a:solidFill>
              <a:srgbClr val="FF0000"/>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07" name="Shape 360"/>
            <p:cNvSpPr>
              <a:spLocks noChangeAspect="1" noChangeArrowheads="1"/>
            </p:cNvSpPr>
            <p:nvPr/>
          </p:nvSpPr>
          <p:spPr bwMode="auto">
            <a:xfrm>
              <a:off x="5243545" y="4784393"/>
              <a:ext cx="70972" cy="72000"/>
            </a:xfrm>
            <a:prstGeom prst="ellipse">
              <a:avLst/>
            </a:prstGeom>
            <a:solidFill>
              <a:srgbClr val="FF0000"/>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08" name="Shape 360"/>
            <p:cNvSpPr>
              <a:spLocks noChangeAspect="1" noChangeArrowheads="1"/>
            </p:cNvSpPr>
            <p:nvPr/>
          </p:nvSpPr>
          <p:spPr bwMode="auto">
            <a:xfrm>
              <a:off x="5027051" y="4590504"/>
              <a:ext cx="70972" cy="72000"/>
            </a:xfrm>
            <a:prstGeom prst="ellipse">
              <a:avLst/>
            </a:prstGeom>
            <a:solidFill>
              <a:srgbClr val="FF0000"/>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09" name="Shape 360"/>
            <p:cNvSpPr>
              <a:spLocks noChangeAspect="1" noChangeArrowheads="1"/>
            </p:cNvSpPr>
            <p:nvPr/>
          </p:nvSpPr>
          <p:spPr bwMode="auto">
            <a:xfrm>
              <a:off x="5062537" y="4934343"/>
              <a:ext cx="70972" cy="72000"/>
            </a:xfrm>
            <a:prstGeom prst="ellipse">
              <a:avLst/>
            </a:prstGeom>
            <a:solidFill>
              <a:srgbClr val="FF0000"/>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10" name="Shape 360"/>
            <p:cNvSpPr>
              <a:spLocks noChangeAspect="1" noChangeArrowheads="1"/>
            </p:cNvSpPr>
            <p:nvPr/>
          </p:nvSpPr>
          <p:spPr bwMode="auto">
            <a:xfrm>
              <a:off x="5062537" y="4410611"/>
              <a:ext cx="70972" cy="72000"/>
            </a:xfrm>
            <a:prstGeom prst="ellipse">
              <a:avLst/>
            </a:prstGeom>
            <a:solidFill>
              <a:srgbClr val="FF0000"/>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11" name="Shape 360"/>
            <p:cNvSpPr>
              <a:spLocks noChangeAspect="1" noChangeArrowheads="1"/>
            </p:cNvSpPr>
            <p:nvPr/>
          </p:nvSpPr>
          <p:spPr bwMode="auto">
            <a:xfrm>
              <a:off x="4377258" y="4672874"/>
              <a:ext cx="70972" cy="72000"/>
            </a:xfrm>
            <a:prstGeom prst="ellipse">
              <a:avLst/>
            </a:prstGeom>
            <a:solidFill>
              <a:srgbClr val="FF0000"/>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12" name="Shape 360"/>
            <p:cNvSpPr>
              <a:spLocks noChangeAspect="1" noChangeArrowheads="1"/>
            </p:cNvSpPr>
            <p:nvPr/>
          </p:nvSpPr>
          <p:spPr bwMode="auto">
            <a:xfrm>
              <a:off x="4651686" y="4664849"/>
              <a:ext cx="70972" cy="72000"/>
            </a:xfrm>
            <a:prstGeom prst="ellipse">
              <a:avLst/>
            </a:prstGeom>
            <a:solidFill>
              <a:srgbClr val="FF0000"/>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13" name="Shape 360"/>
            <p:cNvSpPr>
              <a:spLocks noChangeAspect="1" noChangeArrowheads="1"/>
            </p:cNvSpPr>
            <p:nvPr/>
          </p:nvSpPr>
          <p:spPr bwMode="auto">
            <a:xfrm>
              <a:off x="5156721" y="5232264"/>
              <a:ext cx="70972" cy="72000"/>
            </a:xfrm>
            <a:prstGeom prst="ellipse">
              <a:avLst/>
            </a:prstGeom>
            <a:solidFill>
              <a:srgbClr val="FF0000"/>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14" name="Shape 360"/>
            <p:cNvSpPr>
              <a:spLocks noChangeAspect="1" noChangeArrowheads="1"/>
            </p:cNvSpPr>
            <p:nvPr/>
          </p:nvSpPr>
          <p:spPr bwMode="auto">
            <a:xfrm>
              <a:off x="5317588" y="5206857"/>
              <a:ext cx="70972" cy="72000"/>
            </a:xfrm>
            <a:prstGeom prst="ellipse">
              <a:avLst/>
            </a:prstGeom>
            <a:solidFill>
              <a:srgbClr val="FF0000"/>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15" name="Shape 360"/>
            <p:cNvSpPr>
              <a:spLocks noChangeAspect="1" noChangeArrowheads="1"/>
            </p:cNvSpPr>
            <p:nvPr/>
          </p:nvSpPr>
          <p:spPr bwMode="auto">
            <a:xfrm>
              <a:off x="5427144" y="4613094"/>
              <a:ext cx="70972" cy="72000"/>
            </a:xfrm>
            <a:prstGeom prst="ellipse">
              <a:avLst/>
            </a:prstGeom>
            <a:solidFill>
              <a:srgbClr val="FF0000"/>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16" name="Shape 360"/>
            <p:cNvSpPr>
              <a:spLocks noChangeAspect="1" noChangeArrowheads="1"/>
            </p:cNvSpPr>
            <p:nvPr/>
          </p:nvSpPr>
          <p:spPr bwMode="auto">
            <a:xfrm>
              <a:off x="5559706" y="4579763"/>
              <a:ext cx="70972" cy="72000"/>
            </a:xfrm>
            <a:prstGeom prst="ellipse">
              <a:avLst/>
            </a:prstGeom>
            <a:solidFill>
              <a:srgbClr val="FF0000"/>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17" name="Shape 360"/>
            <p:cNvSpPr>
              <a:spLocks noChangeAspect="1" noChangeArrowheads="1"/>
            </p:cNvSpPr>
            <p:nvPr/>
          </p:nvSpPr>
          <p:spPr bwMode="auto">
            <a:xfrm>
              <a:off x="5384044" y="5048785"/>
              <a:ext cx="70972" cy="72000"/>
            </a:xfrm>
            <a:prstGeom prst="ellipse">
              <a:avLst/>
            </a:prstGeom>
            <a:solidFill>
              <a:srgbClr val="FF0000"/>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18" name="Shape 360"/>
            <p:cNvSpPr>
              <a:spLocks noChangeAspect="1" noChangeArrowheads="1"/>
            </p:cNvSpPr>
            <p:nvPr/>
          </p:nvSpPr>
          <p:spPr bwMode="auto">
            <a:xfrm>
              <a:off x="5860859" y="5109168"/>
              <a:ext cx="70972" cy="72000"/>
            </a:xfrm>
            <a:prstGeom prst="ellipse">
              <a:avLst/>
            </a:prstGeom>
            <a:solidFill>
              <a:srgbClr val="FF0000"/>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19" name="Shape 360"/>
            <p:cNvSpPr>
              <a:spLocks noChangeAspect="1" noChangeArrowheads="1"/>
            </p:cNvSpPr>
            <p:nvPr/>
          </p:nvSpPr>
          <p:spPr bwMode="auto">
            <a:xfrm>
              <a:off x="4687172" y="4817304"/>
              <a:ext cx="70972" cy="72000"/>
            </a:xfrm>
            <a:prstGeom prst="ellipse">
              <a:avLst/>
            </a:prstGeom>
            <a:solidFill>
              <a:srgbClr val="FF0000"/>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20" name="Shape 360"/>
            <p:cNvSpPr>
              <a:spLocks noChangeAspect="1" noChangeArrowheads="1"/>
            </p:cNvSpPr>
            <p:nvPr/>
          </p:nvSpPr>
          <p:spPr bwMode="auto">
            <a:xfrm>
              <a:off x="5082928" y="4734723"/>
              <a:ext cx="70972" cy="72000"/>
            </a:xfrm>
            <a:prstGeom prst="ellipse">
              <a:avLst/>
            </a:prstGeom>
            <a:solidFill>
              <a:srgbClr val="FF0000"/>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21" name="Shape 360"/>
            <p:cNvSpPr>
              <a:spLocks noChangeAspect="1" noChangeArrowheads="1"/>
            </p:cNvSpPr>
            <p:nvPr/>
          </p:nvSpPr>
          <p:spPr bwMode="auto">
            <a:xfrm>
              <a:off x="4893995" y="4429671"/>
              <a:ext cx="70972" cy="72000"/>
            </a:xfrm>
            <a:prstGeom prst="ellipse">
              <a:avLst/>
            </a:prstGeom>
            <a:solidFill>
              <a:srgbClr val="FF0000"/>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22" name="Shape 360"/>
            <p:cNvSpPr>
              <a:spLocks noChangeAspect="1" noChangeArrowheads="1"/>
            </p:cNvSpPr>
            <p:nvPr/>
          </p:nvSpPr>
          <p:spPr bwMode="auto">
            <a:xfrm>
              <a:off x="5788267" y="4690874"/>
              <a:ext cx="70972" cy="72000"/>
            </a:xfrm>
            <a:prstGeom prst="ellipse">
              <a:avLst/>
            </a:prstGeom>
            <a:solidFill>
              <a:srgbClr val="FF0000"/>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23" name="Shape 360"/>
            <p:cNvSpPr>
              <a:spLocks noChangeAspect="1" noChangeArrowheads="1"/>
            </p:cNvSpPr>
            <p:nvPr/>
          </p:nvSpPr>
          <p:spPr bwMode="auto">
            <a:xfrm>
              <a:off x="5110901" y="4871756"/>
              <a:ext cx="70972" cy="72000"/>
            </a:xfrm>
            <a:prstGeom prst="ellipse">
              <a:avLst/>
            </a:prstGeom>
            <a:solidFill>
              <a:srgbClr val="FF0000"/>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24" name="Shape 360"/>
            <p:cNvSpPr>
              <a:spLocks noChangeAspect="1" noChangeArrowheads="1"/>
            </p:cNvSpPr>
            <p:nvPr/>
          </p:nvSpPr>
          <p:spPr bwMode="auto">
            <a:xfrm>
              <a:off x="5524220" y="4805361"/>
              <a:ext cx="70972" cy="72000"/>
            </a:xfrm>
            <a:prstGeom prst="ellipse">
              <a:avLst/>
            </a:prstGeom>
            <a:solidFill>
              <a:srgbClr val="FF0000"/>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25" name="Shape 360"/>
            <p:cNvSpPr>
              <a:spLocks noChangeAspect="1" noChangeArrowheads="1"/>
            </p:cNvSpPr>
            <p:nvPr/>
          </p:nvSpPr>
          <p:spPr bwMode="auto">
            <a:xfrm>
              <a:off x="4704915" y="5102381"/>
              <a:ext cx="70972" cy="72000"/>
            </a:xfrm>
            <a:prstGeom prst="ellipse">
              <a:avLst/>
            </a:prstGeom>
            <a:solidFill>
              <a:srgbClr val="FF0000"/>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26" name="Shape 360"/>
            <p:cNvSpPr>
              <a:spLocks noChangeAspect="1" noChangeArrowheads="1"/>
            </p:cNvSpPr>
            <p:nvPr/>
          </p:nvSpPr>
          <p:spPr bwMode="auto">
            <a:xfrm>
              <a:off x="4306286" y="5439046"/>
              <a:ext cx="70972" cy="72000"/>
            </a:xfrm>
            <a:prstGeom prst="ellipse">
              <a:avLst/>
            </a:prstGeom>
            <a:solidFill>
              <a:srgbClr val="FF0000"/>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27" name="Shape 360"/>
            <p:cNvSpPr>
              <a:spLocks noChangeAspect="1" noChangeArrowheads="1"/>
            </p:cNvSpPr>
            <p:nvPr/>
          </p:nvSpPr>
          <p:spPr bwMode="auto">
            <a:xfrm>
              <a:off x="4633943" y="4539446"/>
              <a:ext cx="70972" cy="72000"/>
            </a:xfrm>
            <a:prstGeom prst="ellipse">
              <a:avLst/>
            </a:prstGeom>
            <a:solidFill>
              <a:srgbClr val="FF0000"/>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28" name="Shape 360"/>
            <p:cNvSpPr>
              <a:spLocks noChangeAspect="1" noChangeArrowheads="1"/>
            </p:cNvSpPr>
            <p:nvPr/>
          </p:nvSpPr>
          <p:spPr bwMode="auto">
            <a:xfrm>
              <a:off x="4929761" y="4777745"/>
              <a:ext cx="70972" cy="72000"/>
            </a:xfrm>
            <a:prstGeom prst="ellipse">
              <a:avLst/>
            </a:prstGeom>
            <a:solidFill>
              <a:srgbClr val="FF0000"/>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29" name="Shape 360"/>
            <p:cNvSpPr>
              <a:spLocks noChangeAspect="1" noChangeArrowheads="1"/>
            </p:cNvSpPr>
            <p:nvPr/>
          </p:nvSpPr>
          <p:spPr bwMode="auto">
            <a:xfrm>
              <a:off x="4603501" y="4842716"/>
              <a:ext cx="70972" cy="72000"/>
            </a:xfrm>
            <a:prstGeom prst="ellipse">
              <a:avLst/>
            </a:prstGeom>
            <a:solidFill>
              <a:srgbClr val="FF0000"/>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30" name="Shape 360"/>
            <p:cNvSpPr>
              <a:spLocks noChangeAspect="1" noChangeArrowheads="1"/>
            </p:cNvSpPr>
            <p:nvPr/>
          </p:nvSpPr>
          <p:spPr bwMode="auto">
            <a:xfrm>
              <a:off x="5163048" y="5077300"/>
              <a:ext cx="70972" cy="72000"/>
            </a:xfrm>
            <a:prstGeom prst="ellipse">
              <a:avLst/>
            </a:prstGeom>
            <a:solidFill>
              <a:srgbClr val="FF0000"/>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31" name="Shape 360"/>
            <p:cNvSpPr>
              <a:spLocks noChangeAspect="1" noChangeArrowheads="1"/>
            </p:cNvSpPr>
            <p:nvPr/>
          </p:nvSpPr>
          <p:spPr bwMode="auto">
            <a:xfrm>
              <a:off x="6013259" y="5261568"/>
              <a:ext cx="70972" cy="72000"/>
            </a:xfrm>
            <a:prstGeom prst="ellipse">
              <a:avLst/>
            </a:prstGeom>
            <a:solidFill>
              <a:srgbClr val="FF0000"/>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32" name="Shape 360"/>
            <p:cNvSpPr>
              <a:spLocks noChangeAspect="1" noChangeArrowheads="1"/>
            </p:cNvSpPr>
            <p:nvPr/>
          </p:nvSpPr>
          <p:spPr bwMode="auto">
            <a:xfrm>
              <a:off x="6165659" y="5413968"/>
              <a:ext cx="70972" cy="72000"/>
            </a:xfrm>
            <a:prstGeom prst="ellipse">
              <a:avLst/>
            </a:prstGeom>
            <a:solidFill>
              <a:srgbClr val="FF0000"/>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grpSp>
      <p:grpSp>
        <p:nvGrpSpPr>
          <p:cNvPr id="233" name="Group 232"/>
          <p:cNvGrpSpPr/>
          <p:nvPr/>
        </p:nvGrpSpPr>
        <p:grpSpPr>
          <a:xfrm>
            <a:off x="4033478" y="4636758"/>
            <a:ext cx="2106117" cy="927581"/>
            <a:chOff x="4722561" y="5130130"/>
            <a:chExt cx="2106117" cy="927581"/>
          </a:xfrm>
        </p:grpSpPr>
        <p:sp>
          <p:nvSpPr>
            <p:cNvPr id="234" name="Shape 360"/>
            <p:cNvSpPr>
              <a:spLocks noChangeAspect="1" noChangeArrowheads="1"/>
            </p:cNvSpPr>
            <p:nvPr/>
          </p:nvSpPr>
          <p:spPr bwMode="auto">
            <a:xfrm>
              <a:off x="4874962" y="5261606"/>
              <a:ext cx="70972" cy="72000"/>
            </a:xfrm>
            <a:prstGeom prst="ellipse">
              <a:avLst/>
            </a:prstGeom>
            <a:solidFill>
              <a:srgbClr val="0000FF"/>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35" name="Shape 360"/>
            <p:cNvSpPr>
              <a:spLocks noChangeAspect="1" noChangeArrowheads="1"/>
            </p:cNvSpPr>
            <p:nvPr/>
          </p:nvSpPr>
          <p:spPr bwMode="auto">
            <a:xfrm>
              <a:off x="4765954" y="5306073"/>
              <a:ext cx="70972" cy="72000"/>
            </a:xfrm>
            <a:prstGeom prst="ellipse">
              <a:avLst/>
            </a:prstGeom>
            <a:solidFill>
              <a:srgbClr val="0000FF"/>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36" name="Shape 360"/>
            <p:cNvSpPr>
              <a:spLocks noChangeAspect="1" noChangeArrowheads="1"/>
            </p:cNvSpPr>
            <p:nvPr/>
          </p:nvSpPr>
          <p:spPr bwMode="auto">
            <a:xfrm>
              <a:off x="5690183" y="5721319"/>
              <a:ext cx="70972" cy="72000"/>
            </a:xfrm>
            <a:prstGeom prst="ellipse">
              <a:avLst/>
            </a:prstGeom>
            <a:solidFill>
              <a:srgbClr val="0000FF"/>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37" name="Shape 360"/>
            <p:cNvSpPr>
              <a:spLocks noChangeAspect="1" noChangeArrowheads="1"/>
            </p:cNvSpPr>
            <p:nvPr/>
          </p:nvSpPr>
          <p:spPr bwMode="auto">
            <a:xfrm>
              <a:off x="5473689" y="5527430"/>
              <a:ext cx="70972" cy="72000"/>
            </a:xfrm>
            <a:prstGeom prst="ellipse">
              <a:avLst/>
            </a:prstGeom>
            <a:solidFill>
              <a:srgbClr val="0000FF"/>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38" name="Shape 360"/>
            <p:cNvSpPr>
              <a:spLocks noChangeAspect="1" noChangeArrowheads="1"/>
            </p:cNvSpPr>
            <p:nvPr/>
          </p:nvSpPr>
          <p:spPr bwMode="auto">
            <a:xfrm>
              <a:off x="4722561" y="5192717"/>
              <a:ext cx="70972" cy="72000"/>
            </a:xfrm>
            <a:prstGeom prst="ellipse">
              <a:avLst/>
            </a:prstGeom>
            <a:solidFill>
              <a:srgbClr val="0000FF"/>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39" name="Shape 360"/>
            <p:cNvSpPr>
              <a:spLocks noChangeAspect="1" noChangeArrowheads="1"/>
            </p:cNvSpPr>
            <p:nvPr/>
          </p:nvSpPr>
          <p:spPr bwMode="auto">
            <a:xfrm>
              <a:off x="5509175" y="5347537"/>
              <a:ext cx="70972" cy="72000"/>
            </a:xfrm>
            <a:prstGeom prst="ellipse">
              <a:avLst/>
            </a:prstGeom>
            <a:solidFill>
              <a:srgbClr val="0000FF"/>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40" name="Shape 360"/>
            <p:cNvSpPr>
              <a:spLocks noChangeAspect="1" noChangeArrowheads="1"/>
            </p:cNvSpPr>
            <p:nvPr/>
          </p:nvSpPr>
          <p:spPr bwMode="auto">
            <a:xfrm>
              <a:off x="4823896" y="5609800"/>
              <a:ext cx="70972" cy="72000"/>
            </a:xfrm>
            <a:prstGeom prst="ellipse">
              <a:avLst/>
            </a:prstGeom>
            <a:solidFill>
              <a:srgbClr val="0000FF"/>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41" name="Shape 360"/>
            <p:cNvSpPr>
              <a:spLocks noChangeAspect="1" noChangeArrowheads="1"/>
            </p:cNvSpPr>
            <p:nvPr/>
          </p:nvSpPr>
          <p:spPr bwMode="auto">
            <a:xfrm>
              <a:off x="5098324" y="5601775"/>
              <a:ext cx="70972" cy="72000"/>
            </a:xfrm>
            <a:prstGeom prst="ellipse">
              <a:avLst/>
            </a:prstGeom>
            <a:solidFill>
              <a:srgbClr val="0000FF"/>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42" name="Shape 360"/>
            <p:cNvSpPr>
              <a:spLocks noChangeAspect="1" noChangeArrowheads="1"/>
            </p:cNvSpPr>
            <p:nvPr/>
          </p:nvSpPr>
          <p:spPr bwMode="auto">
            <a:xfrm>
              <a:off x="4816745" y="5490638"/>
              <a:ext cx="70972" cy="72000"/>
            </a:xfrm>
            <a:prstGeom prst="ellipse">
              <a:avLst/>
            </a:prstGeom>
            <a:solidFill>
              <a:srgbClr val="0000FF"/>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43" name="Shape 360"/>
            <p:cNvSpPr>
              <a:spLocks noChangeAspect="1" noChangeArrowheads="1"/>
            </p:cNvSpPr>
            <p:nvPr/>
          </p:nvSpPr>
          <p:spPr bwMode="auto">
            <a:xfrm>
              <a:off x="4977612" y="5465231"/>
              <a:ext cx="70972" cy="72000"/>
            </a:xfrm>
            <a:prstGeom prst="ellipse">
              <a:avLst/>
            </a:prstGeom>
            <a:solidFill>
              <a:srgbClr val="0000FF"/>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44" name="Shape 360"/>
            <p:cNvSpPr>
              <a:spLocks noChangeAspect="1" noChangeArrowheads="1"/>
            </p:cNvSpPr>
            <p:nvPr/>
          </p:nvSpPr>
          <p:spPr bwMode="auto">
            <a:xfrm>
              <a:off x="5873782" y="5550020"/>
              <a:ext cx="70972" cy="72000"/>
            </a:xfrm>
            <a:prstGeom prst="ellipse">
              <a:avLst/>
            </a:prstGeom>
            <a:solidFill>
              <a:srgbClr val="0000FF"/>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45" name="Shape 360"/>
            <p:cNvSpPr>
              <a:spLocks noChangeAspect="1" noChangeArrowheads="1"/>
            </p:cNvSpPr>
            <p:nvPr/>
          </p:nvSpPr>
          <p:spPr bwMode="auto">
            <a:xfrm>
              <a:off x="6006344" y="5516689"/>
              <a:ext cx="70972" cy="72000"/>
            </a:xfrm>
            <a:prstGeom prst="ellipse">
              <a:avLst/>
            </a:prstGeom>
            <a:solidFill>
              <a:srgbClr val="0000FF"/>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46" name="Shape 360"/>
            <p:cNvSpPr>
              <a:spLocks noChangeAspect="1" noChangeArrowheads="1"/>
            </p:cNvSpPr>
            <p:nvPr/>
          </p:nvSpPr>
          <p:spPr bwMode="auto">
            <a:xfrm>
              <a:off x="5830682" y="5985711"/>
              <a:ext cx="70972" cy="72000"/>
            </a:xfrm>
            <a:prstGeom prst="ellipse">
              <a:avLst/>
            </a:prstGeom>
            <a:solidFill>
              <a:srgbClr val="0000FF"/>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47" name="Shape 360"/>
            <p:cNvSpPr>
              <a:spLocks noChangeAspect="1" noChangeArrowheads="1"/>
            </p:cNvSpPr>
            <p:nvPr/>
          </p:nvSpPr>
          <p:spPr bwMode="auto">
            <a:xfrm>
              <a:off x="4910448" y="5678671"/>
              <a:ext cx="70972" cy="72000"/>
            </a:xfrm>
            <a:prstGeom prst="ellipse">
              <a:avLst/>
            </a:prstGeom>
            <a:solidFill>
              <a:srgbClr val="0000FF"/>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48" name="Shape 360"/>
            <p:cNvSpPr>
              <a:spLocks noChangeAspect="1" noChangeArrowheads="1"/>
            </p:cNvSpPr>
            <p:nvPr/>
          </p:nvSpPr>
          <p:spPr bwMode="auto">
            <a:xfrm>
              <a:off x="5133810" y="5754230"/>
              <a:ext cx="70972" cy="72000"/>
            </a:xfrm>
            <a:prstGeom prst="ellipse">
              <a:avLst/>
            </a:prstGeom>
            <a:solidFill>
              <a:srgbClr val="0000FF"/>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49" name="Shape 360"/>
            <p:cNvSpPr>
              <a:spLocks noChangeAspect="1" noChangeArrowheads="1"/>
            </p:cNvSpPr>
            <p:nvPr/>
          </p:nvSpPr>
          <p:spPr bwMode="auto">
            <a:xfrm>
              <a:off x="5529566" y="5671649"/>
              <a:ext cx="70972" cy="72000"/>
            </a:xfrm>
            <a:prstGeom prst="ellipse">
              <a:avLst/>
            </a:prstGeom>
            <a:solidFill>
              <a:srgbClr val="0000FF"/>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50" name="Shape 360"/>
            <p:cNvSpPr>
              <a:spLocks noChangeAspect="1" noChangeArrowheads="1"/>
            </p:cNvSpPr>
            <p:nvPr/>
          </p:nvSpPr>
          <p:spPr bwMode="auto">
            <a:xfrm>
              <a:off x="5340633" y="5366597"/>
              <a:ext cx="70972" cy="72000"/>
            </a:xfrm>
            <a:prstGeom prst="ellipse">
              <a:avLst/>
            </a:prstGeom>
            <a:solidFill>
              <a:srgbClr val="0000FF"/>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51" name="Shape 360"/>
            <p:cNvSpPr>
              <a:spLocks noChangeAspect="1" noChangeArrowheads="1"/>
            </p:cNvSpPr>
            <p:nvPr/>
          </p:nvSpPr>
          <p:spPr bwMode="auto">
            <a:xfrm>
              <a:off x="6234905" y="5627800"/>
              <a:ext cx="70972" cy="72000"/>
            </a:xfrm>
            <a:prstGeom prst="ellipse">
              <a:avLst/>
            </a:prstGeom>
            <a:solidFill>
              <a:srgbClr val="0000FF"/>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52" name="Shape 360"/>
            <p:cNvSpPr>
              <a:spLocks noChangeAspect="1" noChangeArrowheads="1"/>
            </p:cNvSpPr>
            <p:nvPr/>
          </p:nvSpPr>
          <p:spPr bwMode="auto">
            <a:xfrm>
              <a:off x="4770925" y="5130130"/>
              <a:ext cx="70972" cy="72000"/>
            </a:xfrm>
            <a:prstGeom prst="ellipse">
              <a:avLst/>
            </a:prstGeom>
            <a:solidFill>
              <a:srgbClr val="0000FF"/>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53" name="Shape 360"/>
            <p:cNvSpPr>
              <a:spLocks noChangeAspect="1" noChangeArrowheads="1"/>
            </p:cNvSpPr>
            <p:nvPr/>
          </p:nvSpPr>
          <p:spPr bwMode="auto">
            <a:xfrm>
              <a:off x="5970858" y="5742287"/>
              <a:ext cx="70972" cy="72000"/>
            </a:xfrm>
            <a:prstGeom prst="ellipse">
              <a:avLst/>
            </a:prstGeom>
            <a:solidFill>
              <a:srgbClr val="0000FF"/>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54" name="Shape 360"/>
            <p:cNvSpPr>
              <a:spLocks noChangeAspect="1" noChangeArrowheads="1"/>
            </p:cNvSpPr>
            <p:nvPr/>
          </p:nvSpPr>
          <p:spPr bwMode="auto">
            <a:xfrm>
              <a:off x="6455420" y="5627800"/>
              <a:ext cx="70972" cy="72000"/>
            </a:xfrm>
            <a:prstGeom prst="ellipse">
              <a:avLst/>
            </a:prstGeom>
            <a:solidFill>
              <a:srgbClr val="0000FF"/>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55" name="Shape 360"/>
            <p:cNvSpPr>
              <a:spLocks noChangeAspect="1" noChangeArrowheads="1"/>
            </p:cNvSpPr>
            <p:nvPr/>
          </p:nvSpPr>
          <p:spPr bwMode="auto">
            <a:xfrm>
              <a:off x="6490906" y="5779642"/>
              <a:ext cx="70972" cy="72000"/>
            </a:xfrm>
            <a:prstGeom prst="ellipse">
              <a:avLst/>
            </a:prstGeom>
            <a:solidFill>
              <a:srgbClr val="0000FF"/>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56" name="Shape 360"/>
            <p:cNvSpPr>
              <a:spLocks noChangeAspect="1" noChangeArrowheads="1"/>
            </p:cNvSpPr>
            <p:nvPr/>
          </p:nvSpPr>
          <p:spPr bwMode="auto">
            <a:xfrm>
              <a:off x="5080581" y="5476372"/>
              <a:ext cx="70972" cy="72000"/>
            </a:xfrm>
            <a:prstGeom prst="ellipse">
              <a:avLst/>
            </a:prstGeom>
            <a:solidFill>
              <a:srgbClr val="0000FF"/>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57" name="Shape 360"/>
            <p:cNvSpPr>
              <a:spLocks noChangeAspect="1" noChangeArrowheads="1"/>
            </p:cNvSpPr>
            <p:nvPr/>
          </p:nvSpPr>
          <p:spPr bwMode="auto">
            <a:xfrm>
              <a:off x="5376399" y="5714671"/>
              <a:ext cx="70972" cy="72000"/>
            </a:xfrm>
            <a:prstGeom prst="ellipse">
              <a:avLst/>
            </a:prstGeom>
            <a:solidFill>
              <a:srgbClr val="0000FF"/>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58" name="Shape 360"/>
            <p:cNvSpPr>
              <a:spLocks noChangeAspect="1" noChangeArrowheads="1"/>
            </p:cNvSpPr>
            <p:nvPr/>
          </p:nvSpPr>
          <p:spPr bwMode="auto">
            <a:xfrm>
              <a:off x="5050139" y="5779642"/>
              <a:ext cx="70972" cy="72000"/>
            </a:xfrm>
            <a:prstGeom prst="ellipse">
              <a:avLst/>
            </a:prstGeom>
            <a:solidFill>
              <a:srgbClr val="0000FF"/>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59" name="Shape 360"/>
            <p:cNvSpPr>
              <a:spLocks noChangeAspect="1" noChangeArrowheads="1"/>
            </p:cNvSpPr>
            <p:nvPr/>
          </p:nvSpPr>
          <p:spPr bwMode="auto">
            <a:xfrm>
              <a:off x="6757706" y="5542414"/>
              <a:ext cx="70972" cy="72000"/>
            </a:xfrm>
            <a:prstGeom prst="ellipse">
              <a:avLst/>
            </a:prstGeom>
            <a:solidFill>
              <a:srgbClr val="0000FF"/>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60" name="Shape 360"/>
            <p:cNvSpPr>
              <a:spLocks noChangeAspect="1" noChangeArrowheads="1"/>
            </p:cNvSpPr>
            <p:nvPr/>
          </p:nvSpPr>
          <p:spPr bwMode="auto">
            <a:xfrm>
              <a:off x="5277390" y="5591800"/>
              <a:ext cx="70972" cy="72000"/>
            </a:xfrm>
            <a:prstGeom prst="ellipse">
              <a:avLst/>
            </a:prstGeom>
            <a:solidFill>
              <a:srgbClr val="0000FF"/>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sp>
          <p:nvSpPr>
            <p:cNvPr id="261" name="Shape 360"/>
            <p:cNvSpPr>
              <a:spLocks noChangeAspect="1" noChangeArrowheads="1"/>
            </p:cNvSpPr>
            <p:nvPr/>
          </p:nvSpPr>
          <p:spPr bwMode="auto">
            <a:xfrm>
              <a:off x="6305877" y="5815642"/>
              <a:ext cx="70972" cy="72000"/>
            </a:xfrm>
            <a:prstGeom prst="ellipse">
              <a:avLst/>
            </a:prstGeom>
            <a:solidFill>
              <a:srgbClr val="0000FF"/>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21FF06"/>
                </a:solidFill>
                <a:uFill>
                  <a:solidFill>
                    <a:srgbClr val="FFFFFF"/>
                  </a:solidFill>
                </a:uFill>
                <a:latin typeface="Tahoma"/>
                <a:ea typeface="Tahoma"/>
                <a:cs typeface="Tahoma"/>
                <a:sym typeface="Tahoma"/>
              </a:endParaRPr>
            </a:p>
          </p:txBody>
        </p:sp>
      </p:grpSp>
      <p:grpSp>
        <p:nvGrpSpPr>
          <p:cNvPr id="262" name="Group 261"/>
          <p:cNvGrpSpPr/>
          <p:nvPr/>
        </p:nvGrpSpPr>
        <p:grpSpPr>
          <a:xfrm>
            <a:off x="3075385" y="1927176"/>
            <a:ext cx="1535173" cy="697547"/>
            <a:chOff x="3764468" y="2816175"/>
            <a:chExt cx="1535173" cy="697547"/>
          </a:xfrm>
        </p:grpSpPr>
        <p:sp>
          <p:nvSpPr>
            <p:cNvPr id="263" name="Shape 360"/>
            <p:cNvSpPr>
              <a:spLocks noChangeAspect="1" noChangeArrowheads="1"/>
            </p:cNvSpPr>
            <p:nvPr/>
          </p:nvSpPr>
          <p:spPr bwMode="auto">
            <a:xfrm>
              <a:off x="4777040" y="3043937"/>
              <a:ext cx="70972" cy="72000"/>
            </a:xfrm>
            <a:prstGeom prst="ellipse">
              <a:avLst/>
            </a:prstGeom>
            <a:solidFill>
              <a:schemeClr val="accent6">
                <a:lumMod val="75000"/>
              </a:schemeClr>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64" name="Shape 360"/>
            <p:cNvSpPr>
              <a:spLocks noChangeAspect="1" noChangeArrowheads="1"/>
            </p:cNvSpPr>
            <p:nvPr/>
          </p:nvSpPr>
          <p:spPr bwMode="auto">
            <a:xfrm>
              <a:off x="4696014" y="2885717"/>
              <a:ext cx="70972" cy="72000"/>
            </a:xfrm>
            <a:prstGeom prst="ellipse">
              <a:avLst/>
            </a:prstGeom>
            <a:solidFill>
              <a:schemeClr val="accent6">
                <a:lumMod val="75000"/>
              </a:schemeClr>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65" name="Shape 360"/>
            <p:cNvSpPr>
              <a:spLocks noChangeAspect="1" noChangeArrowheads="1"/>
            </p:cNvSpPr>
            <p:nvPr/>
          </p:nvSpPr>
          <p:spPr bwMode="auto">
            <a:xfrm>
              <a:off x="4731500" y="3229556"/>
              <a:ext cx="70972" cy="72000"/>
            </a:xfrm>
            <a:prstGeom prst="ellipse">
              <a:avLst/>
            </a:prstGeom>
            <a:solidFill>
              <a:schemeClr val="accent6">
                <a:lumMod val="75000"/>
              </a:schemeClr>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66" name="Shape 360"/>
            <p:cNvSpPr>
              <a:spLocks noChangeAspect="1" noChangeArrowheads="1"/>
            </p:cNvSpPr>
            <p:nvPr/>
          </p:nvSpPr>
          <p:spPr bwMode="auto">
            <a:xfrm>
              <a:off x="4527752" y="2816175"/>
              <a:ext cx="70972" cy="72000"/>
            </a:xfrm>
            <a:prstGeom prst="ellipse">
              <a:avLst/>
            </a:prstGeom>
            <a:solidFill>
              <a:schemeClr val="accent6">
                <a:lumMod val="75000"/>
              </a:schemeClr>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67" name="Shape 360"/>
            <p:cNvSpPr>
              <a:spLocks noChangeAspect="1" noChangeArrowheads="1"/>
            </p:cNvSpPr>
            <p:nvPr/>
          </p:nvSpPr>
          <p:spPr bwMode="auto">
            <a:xfrm>
              <a:off x="4165823" y="2996062"/>
              <a:ext cx="70972" cy="72000"/>
            </a:xfrm>
            <a:prstGeom prst="ellipse">
              <a:avLst/>
            </a:prstGeom>
            <a:solidFill>
              <a:schemeClr val="accent6">
                <a:lumMod val="75000"/>
              </a:schemeClr>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68" name="Shape 360"/>
            <p:cNvSpPr>
              <a:spLocks noChangeAspect="1" noChangeArrowheads="1"/>
            </p:cNvSpPr>
            <p:nvPr/>
          </p:nvSpPr>
          <p:spPr bwMode="auto">
            <a:xfrm>
              <a:off x="4807702" y="2888175"/>
              <a:ext cx="70972" cy="72000"/>
            </a:xfrm>
            <a:prstGeom prst="ellipse">
              <a:avLst/>
            </a:prstGeom>
            <a:solidFill>
              <a:schemeClr val="accent6">
                <a:lumMod val="75000"/>
              </a:schemeClr>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69" name="Shape 360"/>
            <p:cNvSpPr>
              <a:spLocks noChangeAspect="1" noChangeArrowheads="1"/>
            </p:cNvSpPr>
            <p:nvPr/>
          </p:nvSpPr>
          <p:spPr bwMode="auto">
            <a:xfrm>
              <a:off x="4320649" y="2960062"/>
              <a:ext cx="70972" cy="72000"/>
            </a:xfrm>
            <a:prstGeom prst="ellipse">
              <a:avLst/>
            </a:prstGeom>
            <a:solidFill>
              <a:schemeClr val="accent6">
                <a:lumMod val="75000"/>
              </a:schemeClr>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70" name="Shape 360"/>
            <p:cNvSpPr>
              <a:spLocks noChangeAspect="1" noChangeArrowheads="1"/>
            </p:cNvSpPr>
            <p:nvPr/>
          </p:nvSpPr>
          <p:spPr bwMode="auto">
            <a:xfrm>
              <a:off x="5096107" y="2908307"/>
              <a:ext cx="70972" cy="72000"/>
            </a:xfrm>
            <a:prstGeom prst="ellipse">
              <a:avLst/>
            </a:prstGeom>
            <a:solidFill>
              <a:schemeClr val="accent6">
                <a:lumMod val="75000"/>
              </a:schemeClr>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71" name="Shape 360"/>
            <p:cNvSpPr>
              <a:spLocks noChangeAspect="1" noChangeArrowheads="1"/>
            </p:cNvSpPr>
            <p:nvPr/>
          </p:nvSpPr>
          <p:spPr bwMode="auto">
            <a:xfrm>
              <a:off x="5228669" y="2874976"/>
              <a:ext cx="70972" cy="72000"/>
            </a:xfrm>
            <a:prstGeom prst="ellipse">
              <a:avLst/>
            </a:prstGeom>
            <a:solidFill>
              <a:schemeClr val="accent6">
                <a:lumMod val="75000"/>
              </a:schemeClr>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72" name="Shape 360"/>
            <p:cNvSpPr>
              <a:spLocks noChangeAspect="1" noChangeArrowheads="1"/>
            </p:cNvSpPr>
            <p:nvPr/>
          </p:nvSpPr>
          <p:spPr bwMode="auto">
            <a:xfrm>
              <a:off x="4941266" y="3285230"/>
              <a:ext cx="70972" cy="72000"/>
            </a:xfrm>
            <a:prstGeom prst="ellipse">
              <a:avLst/>
            </a:prstGeom>
            <a:solidFill>
              <a:schemeClr val="accent6">
                <a:lumMod val="75000"/>
              </a:schemeClr>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73" name="Shape 360"/>
            <p:cNvSpPr>
              <a:spLocks noChangeAspect="1" noChangeArrowheads="1"/>
            </p:cNvSpPr>
            <p:nvPr/>
          </p:nvSpPr>
          <p:spPr bwMode="auto">
            <a:xfrm>
              <a:off x="4356135" y="3112517"/>
              <a:ext cx="70972" cy="72000"/>
            </a:xfrm>
            <a:prstGeom prst="ellipse">
              <a:avLst/>
            </a:prstGeom>
            <a:solidFill>
              <a:schemeClr val="accent6">
                <a:lumMod val="75000"/>
              </a:schemeClr>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74" name="Shape 360"/>
            <p:cNvSpPr>
              <a:spLocks noChangeAspect="1" noChangeArrowheads="1"/>
            </p:cNvSpPr>
            <p:nvPr/>
          </p:nvSpPr>
          <p:spPr bwMode="auto">
            <a:xfrm>
              <a:off x="4562958" y="3364008"/>
              <a:ext cx="70972" cy="72000"/>
            </a:xfrm>
            <a:prstGeom prst="ellipse">
              <a:avLst/>
            </a:prstGeom>
            <a:solidFill>
              <a:schemeClr val="accent6">
                <a:lumMod val="75000"/>
              </a:schemeClr>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75" name="Shape 360"/>
            <p:cNvSpPr>
              <a:spLocks noChangeAspect="1" noChangeArrowheads="1"/>
            </p:cNvSpPr>
            <p:nvPr/>
          </p:nvSpPr>
          <p:spPr bwMode="auto">
            <a:xfrm>
              <a:off x="4491986" y="2973078"/>
              <a:ext cx="70972" cy="72000"/>
            </a:xfrm>
            <a:prstGeom prst="ellipse">
              <a:avLst/>
            </a:prstGeom>
            <a:solidFill>
              <a:schemeClr val="accent6">
                <a:lumMod val="75000"/>
              </a:schemeClr>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76" name="Shape 360"/>
            <p:cNvSpPr>
              <a:spLocks noChangeAspect="1" noChangeArrowheads="1"/>
            </p:cNvSpPr>
            <p:nvPr/>
          </p:nvSpPr>
          <p:spPr bwMode="auto">
            <a:xfrm>
              <a:off x="5060621" y="3118503"/>
              <a:ext cx="70972" cy="72000"/>
            </a:xfrm>
            <a:prstGeom prst="ellipse">
              <a:avLst/>
            </a:prstGeom>
            <a:solidFill>
              <a:schemeClr val="accent6">
                <a:lumMod val="75000"/>
              </a:schemeClr>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77" name="Shape 360"/>
            <p:cNvSpPr>
              <a:spLocks noChangeAspect="1" noChangeArrowheads="1"/>
            </p:cNvSpPr>
            <p:nvPr/>
          </p:nvSpPr>
          <p:spPr bwMode="auto">
            <a:xfrm>
              <a:off x="4941266" y="3032062"/>
              <a:ext cx="70972" cy="72000"/>
            </a:xfrm>
            <a:prstGeom prst="ellipse">
              <a:avLst/>
            </a:prstGeom>
            <a:solidFill>
              <a:schemeClr val="accent6">
                <a:lumMod val="75000"/>
              </a:schemeClr>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78" name="Shape 360"/>
            <p:cNvSpPr>
              <a:spLocks noChangeAspect="1" noChangeArrowheads="1"/>
            </p:cNvSpPr>
            <p:nvPr/>
          </p:nvSpPr>
          <p:spPr bwMode="auto">
            <a:xfrm>
              <a:off x="4941266" y="2849717"/>
              <a:ext cx="70972" cy="72000"/>
            </a:xfrm>
            <a:prstGeom prst="ellipse">
              <a:avLst/>
            </a:prstGeom>
            <a:solidFill>
              <a:schemeClr val="accent6">
                <a:lumMod val="75000"/>
              </a:schemeClr>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79" name="Shape 360"/>
            <p:cNvSpPr>
              <a:spLocks noChangeAspect="1" noChangeArrowheads="1"/>
            </p:cNvSpPr>
            <p:nvPr/>
          </p:nvSpPr>
          <p:spPr bwMode="auto">
            <a:xfrm>
              <a:off x="5193183" y="3100574"/>
              <a:ext cx="70972" cy="72000"/>
            </a:xfrm>
            <a:prstGeom prst="ellipse">
              <a:avLst/>
            </a:prstGeom>
            <a:solidFill>
              <a:schemeClr val="accent6">
                <a:lumMod val="75000"/>
              </a:schemeClr>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80" name="Shape 360"/>
            <p:cNvSpPr>
              <a:spLocks noChangeAspect="1" noChangeArrowheads="1"/>
            </p:cNvSpPr>
            <p:nvPr/>
          </p:nvSpPr>
          <p:spPr bwMode="auto">
            <a:xfrm>
              <a:off x="4302906" y="2834659"/>
              <a:ext cx="70972" cy="72000"/>
            </a:xfrm>
            <a:prstGeom prst="ellipse">
              <a:avLst/>
            </a:prstGeom>
            <a:solidFill>
              <a:schemeClr val="accent6">
                <a:lumMod val="75000"/>
              </a:schemeClr>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81" name="Shape 360"/>
            <p:cNvSpPr>
              <a:spLocks noChangeAspect="1" noChangeArrowheads="1"/>
            </p:cNvSpPr>
            <p:nvPr/>
          </p:nvSpPr>
          <p:spPr bwMode="auto">
            <a:xfrm>
              <a:off x="4598724" y="3072958"/>
              <a:ext cx="70972" cy="72000"/>
            </a:xfrm>
            <a:prstGeom prst="ellipse">
              <a:avLst/>
            </a:prstGeom>
            <a:solidFill>
              <a:schemeClr val="accent6">
                <a:lumMod val="75000"/>
              </a:schemeClr>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82" name="Shape 360"/>
            <p:cNvSpPr>
              <a:spLocks noChangeAspect="1" noChangeArrowheads="1"/>
            </p:cNvSpPr>
            <p:nvPr/>
          </p:nvSpPr>
          <p:spPr bwMode="auto">
            <a:xfrm>
              <a:off x="4272464" y="3137929"/>
              <a:ext cx="70972" cy="72000"/>
            </a:xfrm>
            <a:prstGeom prst="ellipse">
              <a:avLst/>
            </a:prstGeom>
            <a:solidFill>
              <a:schemeClr val="accent6">
                <a:lumMod val="75000"/>
              </a:schemeClr>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83" name="Shape 360"/>
            <p:cNvSpPr>
              <a:spLocks noChangeAspect="1" noChangeArrowheads="1"/>
            </p:cNvSpPr>
            <p:nvPr/>
          </p:nvSpPr>
          <p:spPr bwMode="auto">
            <a:xfrm>
              <a:off x="4698152" y="3441722"/>
              <a:ext cx="70972" cy="72000"/>
            </a:xfrm>
            <a:prstGeom prst="ellipse">
              <a:avLst/>
            </a:prstGeom>
            <a:solidFill>
              <a:schemeClr val="accent6">
                <a:lumMod val="75000"/>
              </a:schemeClr>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84" name="Shape 360"/>
            <p:cNvSpPr>
              <a:spLocks noChangeAspect="1" noChangeArrowheads="1"/>
            </p:cNvSpPr>
            <p:nvPr/>
          </p:nvSpPr>
          <p:spPr bwMode="auto">
            <a:xfrm>
              <a:off x="4830714" y="3408391"/>
              <a:ext cx="70972" cy="72000"/>
            </a:xfrm>
            <a:prstGeom prst="ellipse">
              <a:avLst/>
            </a:prstGeom>
            <a:solidFill>
              <a:schemeClr val="accent6">
                <a:lumMod val="75000"/>
              </a:schemeClr>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85" name="Shape 360"/>
            <p:cNvSpPr>
              <a:spLocks noChangeAspect="1" noChangeArrowheads="1"/>
            </p:cNvSpPr>
            <p:nvPr/>
          </p:nvSpPr>
          <p:spPr bwMode="auto">
            <a:xfrm>
              <a:off x="4901686" y="3160918"/>
              <a:ext cx="70972" cy="72000"/>
            </a:xfrm>
            <a:prstGeom prst="ellipse">
              <a:avLst/>
            </a:prstGeom>
            <a:solidFill>
              <a:schemeClr val="accent6">
                <a:lumMod val="75000"/>
              </a:schemeClr>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86" name="Shape 360"/>
            <p:cNvSpPr>
              <a:spLocks noChangeAspect="1" noChangeArrowheads="1"/>
            </p:cNvSpPr>
            <p:nvPr/>
          </p:nvSpPr>
          <p:spPr bwMode="auto">
            <a:xfrm>
              <a:off x="3890823" y="3156629"/>
              <a:ext cx="70972" cy="72000"/>
            </a:xfrm>
            <a:prstGeom prst="ellipse">
              <a:avLst/>
            </a:prstGeom>
            <a:solidFill>
              <a:schemeClr val="accent6">
                <a:lumMod val="75000"/>
              </a:schemeClr>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87" name="Shape 360"/>
            <p:cNvSpPr>
              <a:spLocks noChangeAspect="1" noChangeArrowheads="1"/>
            </p:cNvSpPr>
            <p:nvPr/>
          </p:nvSpPr>
          <p:spPr bwMode="auto">
            <a:xfrm>
              <a:off x="4533364" y="3209929"/>
              <a:ext cx="70972" cy="72000"/>
            </a:xfrm>
            <a:prstGeom prst="ellipse">
              <a:avLst/>
            </a:prstGeom>
            <a:solidFill>
              <a:schemeClr val="accent6">
                <a:lumMod val="75000"/>
              </a:schemeClr>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88" name="Shape 360"/>
            <p:cNvSpPr>
              <a:spLocks noChangeAspect="1" noChangeArrowheads="1"/>
            </p:cNvSpPr>
            <p:nvPr/>
          </p:nvSpPr>
          <p:spPr bwMode="auto">
            <a:xfrm>
              <a:off x="4094851" y="3137929"/>
              <a:ext cx="70972" cy="72000"/>
            </a:xfrm>
            <a:prstGeom prst="ellipse">
              <a:avLst/>
            </a:prstGeom>
            <a:solidFill>
              <a:schemeClr val="accent6">
                <a:lumMod val="75000"/>
              </a:schemeClr>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89" name="Shape 360"/>
            <p:cNvSpPr>
              <a:spLocks noChangeAspect="1" noChangeArrowheads="1"/>
            </p:cNvSpPr>
            <p:nvPr/>
          </p:nvSpPr>
          <p:spPr bwMode="auto">
            <a:xfrm>
              <a:off x="3764468" y="3328008"/>
              <a:ext cx="70972" cy="72000"/>
            </a:xfrm>
            <a:prstGeom prst="ellipse">
              <a:avLst/>
            </a:prstGeom>
            <a:solidFill>
              <a:schemeClr val="accent6">
                <a:lumMod val="75000"/>
              </a:schemeClr>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90" name="Shape 360"/>
            <p:cNvSpPr>
              <a:spLocks noChangeAspect="1" noChangeArrowheads="1"/>
            </p:cNvSpPr>
            <p:nvPr/>
          </p:nvSpPr>
          <p:spPr bwMode="auto">
            <a:xfrm>
              <a:off x="4130337" y="3290041"/>
              <a:ext cx="70972" cy="72000"/>
            </a:xfrm>
            <a:prstGeom prst="ellipse">
              <a:avLst/>
            </a:prstGeom>
            <a:solidFill>
              <a:schemeClr val="accent6">
                <a:lumMod val="75000"/>
              </a:schemeClr>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91" name="Shape 360"/>
            <p:cNvSpPr>
              <a:spLocks noChangeAspect="1" noChangeArrowheads="1"/>
            </p:cNvSpPr>
            <p:nvPr/>
          </p:nvSpPr>
          <p:spPr bwMode="auto">
            <a:xfrm>
              <a:off x="3961795" y="3309101"/>
              <a:ext cx="70972" cy="72000"/>
            </a:xfrm>
            <a:prstGeom prst="ellipse">
              <a:avLst/>
            </a:prstGeom>
            <a:solidFill>
              <a:schemeClr val="accent6">
                <a:lumMod val="75000"/>
              </a:schemeClr>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sp>
          <p:nvSpPr>
            <p:cNvPr id="292" name="Shape 360"/>
            <p:cNvSpPr>
              <a:spLocks noChangeAspect="1" noChangeArrowheads="1"/>
            </p:cNvSpPr>
            <p:nvPr/>
          </p:nvSpPr>
          <p:spPr bwMode="auto">
            <a:xfrm>
              <a:off x="4340103" y="3326041"/>
              <a:ext cx="70972" cy="72000"/>
            </a:xfrm>
            <a:prstGeom prst="ellipse">
              <a:avLst/>
            </a:prstGeom>
            <a:solidFill>
              <a:schemeClr val="accent6">
                <a:lumMod val="75000"/>
              </a:schemeClr>
            </a:solidFill>
            <a:ln w="13546">
              <a:solidFill>
                <a:schemeClr val="tx1">
                  <a:alpha val="50000"/>
                </a:schemeClr>
              </a:solidFill>
              <a:round/>
              <a:headEnd/>
              <a:tailEnd/>
            </a:ln>
            <a:effectLst/>
          </p:spPr>
          <p:txBody>
            <a:bodyPr lIns="38100" tIns="38100" rIns="38100" bIns="38100"/>
            <a:lstStyle/>
            <a:p>
              <a:pPr algn="ctr" defTabSz="914367">
                <a:buClr>
                  <a:srgbClr val="FFFFFF"/>
                </a:buClr>
                <a:defRPr sz="2560">
                  <a:solidFill>
                    <a:srgbClr val="FFFFFF"/>
                  </a:solidFill>
                  <a:uFill>
                    <a:solidFill>
                      <a:srgbClr val="FFFFFF"/>
                    </a:solidFill>
                  </a:uFill>
                  <a:latin typeface="Tahoma"/>
                  <a:ea typeface="Tahoma"/>
                  <a:cs typeface="Tahoma"/>
                  <a:sym typeface="Tahoma"/>
                </a:defRPr>
              </a:pPr>
              <a:endParaRPr sz="1200" dirty="0">
                <a:solidFill>
                  <a:srgbClr val="996633"/>
                </a:solidFill>
                <a:uFill>
                  <a:solidFill>
                    <a:srgbClr val="FFFFFF"/>
                  </a:solidFill>
                </a:uFill>
                <a:latin typeface="Tahoma"/>
                <a:ea typeface="Tahoma"/>
                <a:cs typeface="Tahoma"/>
                <a:sym typeface="Tahoma"/>
              </a:endParaRPr>
            </a:p>
          </p:txBody>
        </p:sp>
      </p:grpSp>
      <p:sp>
        <p:nvSpPr>
          <p:cNvPr id="5" name="Freeform 4">
            <a:extLst>
              <a:ext uri="{FF2B5EF4-FFF2-40B4-BE49-F238E27FC236}">
                <a16:creationId xmlns:a16="http://schemas.microsoft.com/office/drawing/2014/main" id="{F520DFDD-08C9-DD4F-BAA6-F5C1985FEEE6}"/>
              </a:ext>
            </a:extLst>
          </p:cNvPr>
          <p:cNvSpPr/>
          <p:nvPr/>
        </p:nvSpPr>
        <p:spPr>
          <a:xfrm>
            <a:off x="3019246" y="2650733"/>
            <a:ext cx="1778071" cy="1463718"/>
          </a:xfrm>
          <a:custGeom>
            <a:avLst/>
            <a:gdLst>
              <a:gd name="connsiteX0" fmla="*/ 822574 w 1778071"/>
              <a:gd name="connsiteY0" fmla="*/ 1438382 h 1463718"/>
              <a:gd name="connsiteX1" fmla="*/ 627365 w 1778071"/>
              <a:gd name="connsiteY1" fmla="*/ 1448656 h 1463718"/>
              <a:gd name="connsiteX2" fmla="*/ 617091 w 1778071"/>
              <a:gd name="connsiteY2" fmla="*/ 1417833 h 1463718"/>
              <a:gd name="connsiteX3" fmla="*/ 647914 w 1778071"/>
              <a:gd name="connsiteY3" fmla="*/ 1273995 h 1463718"/>
              <a:gd name="connsiteX4" fmla="*/ 658188 w 1778071"/>
              <a:gd name="connsiteY4" fmla="*/ 1243173 h 1463718"/>
              <a:gd name="connsiteX5" fmla="*/ 668462 w 1778071"/>
              <a:gd name="connsiteY5" fmla="*/ 1212350 h 1463718"/>
              <a:gd name="connsiteX6" fmla="*/ 647914 w 1778071"/>
              <a:gd name="connsiteY6" fmla="*/ 1119883 h 1463718"/>
              <a:gd name="connsiteX7" fmla="*/ 637640 w 1778071"/>
              <a:gd name="connsiteY7" fmla="*/ 1089060 h 1463718"/>
              <a:gd name="connsiteX8" fmla="*/ 617091 w 1778071"/>
              <a:gd name="connsiteY8" fmla="*/ 955496 h 1463718"/>
              <a:gd name="connsiteX9" fmla="*/ 596543 w 1778071"/>
              <a:gd name="connsiteY9" fmla="*/ 924674 h 1463718"/>
              <a:gd name="connsiteX10" fmla="*/ 524624 w 1778071"/>
              <a:gd name="connsiteY10" fmla="*/ 863029 h 1463718"/>
              <a:gd name="connsiteX11" fmla="*/ 123932 w 1778071"/>
              <a:gd name="connsiteY11" fmla="*/ 832206 h 1463718"/>
              <a:gd name="connsiteX12" fmla="*/ 93109 w 1778071"/>
              <a:gd name="connsiteY12" fmla="*/ 821932 h 1463718"/>
              <a:gd name="connsiteX13" fmla="*/ 21190 w 1778071"/>
              <a:gd name="connsiteY13" fmla="*/ 739739 h 1463718"/>
              <a:gd name="connsiteX14" fmla="*/ 642 w 1778071"/>
              <a:gd name="connsiteY14" fmla="*/ 678094 h 1463718"/>
              <a:gd name="connsiteX15" fmla="*/ 10916 w 1778071"/>
              <a:gd name="connsiteY15" fmla="*/ 626723 h 1463718"/>
              <a:gd name="connsiteX16" fmla="*/ 41738 w 1778071"/>
              <a:gd name="connsiteY16" fmla="*/ 606175 h 1463718"/>
              <a:gd name="connsiteX17" fmla="*/ 62287 w 1778071"/>
              <a:gd name="connsiteY17" fmla="*/ 585627 h 1463718"/>
              <a:gd name="connsiteX18" fmla="*/ 93109 w 1778071"/>
              <a:gd name="connsiteY18" fmla="*/ 575352 h 1463718"/>
              <a:gd name="connsiteX19" fmla="*/ 175302 w 1778071"/>
              <a:gd name="connsiteY19" fmla="*/ 513707 h 1463718"/>
              <a:gd name="connsiteX20" fmla="*/ 185577 w 1778071"/>
              <a:gd name="connsiteY20" fmla="*/ 482885 h 1463718"/>
              <a:gd name="connsiteX21" fmla="*/ 154754 w 1778071"/>
              <a:gd name="connsiteY21" fmla="*/ 410966 h 1463718"/>
              <a:gd name="connsiteX22" fmla="*/ 165028 w 1778071"/>
              <a:gd name="connsiteY22" fmla="*/ 318498 h 1463718"/>
              <a:gd name="connsiteX23" fmla="*/ 185577 w 1778071"/>
              <a:gd name="connsiteY23" fmla="*/ 297950 h 1463718"/>
              <a:gd name="connsiteX24" fmla="*/ 288318 w 1778071"/>
              <a:gd name="connsiteY24" fmla="*/ 277402 h 1463718"/>
              <a:gd name="connsiteX25" fmla="*/ 339689 w 1778071"/>
              <a:gd name="connsiteY25" fmla="*/ 246579 h 1463718"/>
              <a:gd name="connsiteX26" fmla="*/ 370511 w 1778071"/>
              <a:gd name="connsiteY26" fmla="*/ 226031 h 1463718"/>
              <a:gd name="connsiteX27" fmla="*/ 411608 w 1778071"/>
              <a:gd name="connsiteY27" fmla="*/ 184934 h 1463718"/>
              <a:gd name="connsiteX28" fmla="*/ 442431 w 1778071"/>
              <a:gd name="connsiteY28" fmla="*/ 174660 h 1463718"/>
              <a:gd name="connsiteX29" fmla="*/ 473253 w 1778071"/>
              <a:gd name="connsiteY29" fmla="*/ 154112 h 1463718"/>
              <a:gd name="connsiteX30" fmla="*/ 534898 w 1778071"/>
              <a:gd name="connsiteY30" fmla="*/ 133564 h 1463718"/>
              <a:gd name="connsiteX31" fmla="*/ 617091 w 1778071"/>
              <a:gd name="connsiteY31" fmla="*/ 92467 h 1463718"/>
              <a:gd name="connsiteX32" fmla="*/ 678736 w 1778071"/>
              <a:gd name="connsiteY32" fmla="*/ 71919 h 1463718"/>
              <a:gd name="connsiteX33" fmla="*/ 709559 w 1778071"/>
              <a:gd name="connsiteY33" fmla="*/ 61645 h 1463718"/>
              <a:gd name="connsiteX34" fmla="*/ 750655 w 1778071"/>
              <a:gd name="connsiteY34" fmla="*/ 51370 h 1463718"/>
              <a:gd name="connsiteX35" fmla="*/ 771204 w 1778071"/>
              <a:gd name="connsiteY35" fmla="*/ 30822 h 1463718"/>
              <a:gd name="connsiteX36" fmla="*/ 925316 w 1778071"/>
              <a:gd name="connsiteY36" fmla="*/ 0 h 1463718"/>
              <a:gd name="connsiteX37" fmla="*/ 1079428 w 1778071"/>
              <a:gd name="connsiteY37" fmla="*/ 10274 h 1463718"/>
              <a:gd name="connsiteX38" fmla="*/ 1099977 w 1778071"/>
              <a:gd name="connsiteY38" fmla="*/ 30822 h 1463718"/>
              <a:gd name="connsiteX39" fmla="*/ 1202718 w 1778071"/>
              <a:gd name="connsiteY39" fmla="*/ 41096 h 1463718"/>
              <a:gd name="connsiteX40" fmla="*/ 1254089 w 1778071"/>
              <a:gd name="connsiteY40" fmla="*/ 92467 h 1463718"/>
              <a:gd name="connsiteX41" fmla="*/ 1284911 w 1778071"/>
              <a:gd name="connsiteY41" fmla="*/ 113015 h 1463718"/>
              <a:gd name="connsiteX42" fmla="*/ 1305460 w 1778071"/>
              <a:gd name="connsiteY42" fmla="*/ 133564 h 1463718"/>
              <a:gd name="connsiteX43" fmla="*/ 1336282 w 1778071"/>
              <a:gd name="connsiteY43" fmla="*/ 154112 h 1463718"/>
              <a:gd name="connsiteX44" fmla="*/ 1356831 w 1778071"/>
              <a:gd name="connsiteY44" fmla="*/ 174660 h 1463718"/>
              <a:gd name="connsiteX45" fmla="*/ 1387653 w 1778071"/>
              <a:gd name="connsiteY45" fmla="*/ 184934 h 1463718"/>
              <a:gd name="connsiteX46" fmla="*/ 1418475 w 1778071"/>
              <a:gd name="connsiteY46" fmla="*/ 164386 h 1463718"/>
              <a:gd name="connsiteX47" fmla="*/ 1521217 w 1778071"/>
              <a:gd name="connsiteY47" fmla="*/ 164386 h 1463718"/>
              <a:gd name="connsiteX48" fmla="*/ 1582862 w 1778071"/>
              <a:gd name="connsiteY48" fmla="*/ 205483 h 1463718"/>
              <a:gd name="connsiteX49" fmla="*/ 1716426 w 1778071"/>
              <a:gd name="connsiteY49" fmla="*/ 236305 h 1463718"/>
              <a:gd name="connsiteX50" fmla="*/ 1757523 w 1778071"/>
              <a:gd name="connsiteY50" fmla="*/ 287676 h 1463718"/>
              <a:gd name="connsiteX51" fmla="*/ 1767797 w 1778071"/>
              <a:gd name="connsiteY51" fmla="*/ 349321 h 1463718"/>
              <a:gd name="connsiteX52" fmla="*/ 1778071 w 1778071"/>
              <a:gd name="connsiteY52" fmla="*/ 380143 h 1463718"/>
              <a:gd name="connsiteX53" fmla="*/ 1767797 w 1778071"/>
              <a:gd name="connsiteY53" fmla="*/ 431514 h 1463718"/>
              <a:gd name="connsiteX54" fmla="*/ 1726700 w 1778071"/>
              <a:gd name="connsiteY54" fmla="*/ 472611 h 1463718"/>
              <a:gd name="connsiteX55" fmla="*/ 1634233 w 1778071"/>
              <a:gd name="connsiteY55" fmla="*/ 523982 h 1463718"/>
              <a:gd name="connsiteX56" fmla="*/ 1552040 w 1778071"/>
              <a:gd name="connsiteY56" fmla="*/ 534256 h 1463718"/>
              <a:gd name="connsiteX57" fmla="*/ 1490395 w 1778071"/>
              <a:gd name="connsiteY57" fmla="*/ 565078 h 1463718"/>
              <a:gd name="connsiteX58" fmla="*/ 1418475 w 1778071"/>
              <a:gd name="connsiteY58" fmla="*/ 606175 h 1463718"/>
              <a:gd name="connsiteX59" fmla="*/ 1397927 w 1778071"/>
              <a:gd name="connsiteY59" fmla="*/ 636997 h 1463718"/>
              <a:gd name="connsiteX60" fmla="*/ 1367105 w 1778071"/>
              <a:gd name="connsiteY60" fmla="*/ 647271 h 1463718"/>
              <a:gd name="connsiteX61" fmla="*/ 1305460 w 1778071"/>
              <a:gd name="connsiteY61" fmla="*/ 688368 h 1463718"/>
              <a:gd name="connsiteX62" fmla="*/ 1233541 w 1778071"/>
              <a:gd name="connsiteY62" fmla="*/ 760287 h 1463718"/>
              <a:gd name="connsiteX63" fmla="*/ 1182170 w 1778071"/>
              <a:gd name="connsiteY63" fmla="*/ 811658 h 1463718"/>
              <a:gd name="connsiteX64" fmla="*/ 1141073 w 1778071"/>
              <a:gd name="connsiteY64" fmla="*/ 873303 h 1463718"/>
              <a:gd name="connsiteX65" fmla="*/ 1110251 w 1778071"/>
              <a:gd name="connsiteY65" fmla="*/ 965770 h 1463718"/>
              <a:gd name="connsiteX66" fmla="*/ 1099977 w 1778071"/>
              <a:gd name="connsiteY66" fmla="*/ 996593 h 1463718"/>
              <a:gd name="connsiteX67" fmla="*/ 1079428 w 1778071"/>
              <a:gd name="connsiteY67" fmla="*/ 1068512 h 1463718"/>
              <a:gd name="connsiteX68" fmla="*/ 1038332 w 1778071"/>
              <a:gd name="connsiteY68" fmla="*/ 1130157 h 1463718"/>
              <a:gd name="connsiteX69" fmla="*/ 1017783 w 1778071"/>
              <a:gd name="connsiteY69" fmla="*/ 1191802 h 1463718"/>
              <a:gd name="connsiteX70" fmla="*/ 1007509 w 1778071"/>
              <a:gd name="connsiteY70" fmla="*/ 1304818 h 1463718"/>
              <a:gd name="connsiteX71" fmla="*/ 966413 w 1778071"/>
              <a:gd name="connsiteY71" fmla="*/ 1366463 h 1463718"/>
              <a:gd name="connsiteX72" fmla="*/ 935590 w 1778071"/>
              <a:gd name="connsiteY72" fmla="*/ 1387011 h 1463718"/>
              <a:gd name="connsiteX73" fmla="*/ 904768 w 1778071"/>
              <a:gd name="connsiteY73" fmla="*/ 1397285 h 1463718"/>
              <a:gd name="connsiteX74" fmla="*/ 873945 w 1778071"/>
              <a:gd name="connsiteY74" fmla="*/ 1417833 h 1463718"/>
              <a:gd name="connsiteX75" fmla="*/ 853397 w 1778071"/>
              <a:gd name="connsiteY75" fmla="*/ 1438382 h 1463718"/>
              <a:gd name="connsiteX76" fmla="*/ 822574 w 1778071"/>
              <a:gd name="connsiteY76" fmla="*/ 1438382 h 146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778071" h="1463718">
                <a:moveTo>
                  <a:pt x="822574" y="1438382"/>
                </a:moveTo>
                <a:cubicBezTo>
                  <a:pt x="744865" y="1460584"/>
                  <a:pt x="719492" y="1477003"/>
                  <a:pt x="627365" y="1448656"/>
                </a:cubicBezTo>
                <a:cubicBezTo>
                  <a:pt x="617014" y="1445471"/>
                  <a:pt x="620516" y="1428107"/>
                  <a:pt x="617091" y="1417833"/>
                </a:cubicBezTo>
                <a:cubicBezTo>
                  <a:pt x="630052" y="1314145"/>
                  <a:pt x="618633" y="1361835"/>
                  <a:pt x="647914" y="1273995"/>
                </a:cubicBezTo>
                <a:lnTo>
                  <a:pt x="658188" y="1243173"/>
                </a:lnTo>
                <a:lnTo>
                  <a:pt x="668462" y="1212350"/>
                </a:lnTo>
                <a:cubicBezTo>
                  <a:pt x="645334" y="1142966"/>
                  <a:pt x="672022" y="1228371"/>
                  <a:pt x="647914" y="1119883"/>
                </a:cubicBezTo>
                <a:cubicBezTo>
                  <a:pt x="645565" y="1109311"/>
                  <a:pt x="641065" y="1099334"/>
                  <a:pt x="637640" y="1089060"/>
                </a:cubicBezTo>
                <a:cubicBezTo>
                  <a:pt x="634694" y="1059598"/>
                  <a:pt x="635603" y="992521"/>
                  <a:pt x="617091" y="955496"/>
                </a:cubicBezTo>
                <a:cubicBezTo>
                  <a:pt x="611569" y="944452"/>
                  <a:pt x="604579" y="934049"/>
                  <a:pt x="596543" y="924674"/>
                </a:cubicBezTo>
                <a:cubicBezTo>
                  <a:pt x="580875" y="906394"/>
                  <a:pt x="549793" y="874216"/>
                  <a:pt x="524624" y="863029"/>
                </a:cubicBezTo>
                <a:cubicBezTo>
                  <a:pt x="401029" y="808097"/>
                  <a:pt x="248081" y="835968"/>
                  <a:pt x="123932" y="832206"/>
                </a:cubicBezTo>
                <a:cubicBezTo>
                  <a:pt x="113658" y="828781"/>
                  <a:pt x="101773" y="828430"/>
                  <a:pt x="93109" y="821932"/>
                </a:cubicBezTo>
                <a:cubicBezTo>
                  <a:pt x="53041" y="791881"/>
                  <a:pt x="44956" y="775387"/>
                  <a:pt x="21190" y="739739"/>
                </a:cubicBezTo>
                <a:cubicBezTo>
                  <a:pt x="14341" y="719191"/>
                  <a:pt x="-3606" y="699333"/>
                  <a:pt x="642" y="678094"/>
                </a:cubicBezTo>
                <a:cubicBezTo>
                  <a:pt x="4067" y="660970"/>
                  <a:pt x="2252" y="641885"/>
                  <a:pt x="10916" y="626723"/>
                </a:cubicBezTo>
                <a:cubicBezTo>
                  <a:pt x="17042" y="616002"/>
                  <a:pt x="32096" y="613889"/>
                  <a:pt x="41738" y="606175"/>
                </a:cubicBezTo>
                <a:cubicBezTo>
                  <a:pt x="49302" y="600124"/>
                  <a:pt x="53981" y="590611"/>
                  <a:pt x="62287" y="585627"/>
                </a:cubicBezTo>
                <a:cubicBezTo>
                  <a:pt x="71573" y="580055"/>
                  <a:pt x="83642" y="580611"/>
                  <a:pt x="93109" y="575352"/>
                </a:cubicBezTo>
                <a:cubicBezTo>
                  <a:pt x="145392" y="546306"/>
                  <a:pt x="144125" y="544885"/>
                  <a:pt x="175302" y="513707"/>
                </a:cubicBezTo>
                <a:cubicBezTo>
                  <a:pt x="178727" y="503433"/>
                  <a:pt x="185577" y="493715"/>
                  <a:pt x="185577" y="482885"/>
                </a:cubicBezTo>
                <a:cubicBezTo>
                  <a:pt x="185577" y="449714"/>
                  <a:pt x="171531" y="436131"/>
                  <a:pt x="154754" y="410966"/>
                </a:cubicBezTo>
                <a:cubicBezTo>
                  <a:pt x="158179" y="380143"/>
                  <a:pt x="156868" y="348418"/>
                  <a:pt x="165028" y="318498"/>
                </a:cubicBezTo>
                <a:cubicBezTo>
                  <a:pt x="167577" y="309153"/>
                  <a:pt x="177271" y="302934"/>
                  <a:pt x="185577" y="297950"/>
                </a:cubicBezTo>
                <a:cubicBezTo>
                  <a:pt x="207993" y="284501"/>
                  <a:pt x="275847" y="279184"/>
                  <a:pt x="288318" y="277402"/>
                </a:cubicBezTo>
                <a:cubicBezTo>
                  <a:pt x="341847" y="259560"/>
                  <a:pt x="299394" y="278816"/>
                  <a:pt x="339689" y="246579"/>
                </a:cubicBezTo>
                <a:cubicBezTo>
                  <a:pt x="349331" y="238865"/>
                  <a:pt x="361136" y="234067"/>
                  <a:pt x="370511" y="226031"/>
                </a:cubicBezTo>
                <a:cubicBezTo>
                  <a:pt x="385220" y="213423"/>
                  <a:pt x="393229" y="191060"/>
                  <a:pt x="411608" y="184934"/>
                </a:cubicBezTo>
                <a:lnTo>
                  <a:pt x="442431" y="174660"/>
                </a:lnTo>
                <a:cubicBezTo>
                  <a:pt x="452705" y="167811"/>
                  <a:pt x="461969" y="159127"/>
                  <a:pt x="473253" y="154112"/>
                </a:cubicBezTo>
                <a:cubicBezTo>
                  <a:pt x="493046" y="145315"/>
                  <a:pt x="534898" y="133564"/>
                  <a:pt x="534898" y="133564"/>
                </a:cubicBezTo>
                <a:cubicBezTo>
                  <a:pt x="570761" y="97699"/>
                  <a:pt x="546257" y="116078"/>
                  <a:pt x="617091" y="92467"/>
                </a:cubicBezTo>
                <a:lnTo>
                  <a:pt x="678736" y="71919"/>
                </a:lnTo>
                <a:cubicBezTo>
                  <a:pt x="689010" y="68494"/>
                  <a:pt x="699052" y="64272"/>
                  <a:pt x="709559" y="61645"/>
                </a:cubicBezTo>
                <a:lnTo>
                  <a:pt x="750655" y="51370"/>
                </a:lnTo>
                <a:cubicBezTo>
                  <a:pt x="757505" y="44521"/>
                  <a:pt x="763640" y="36873"/>
                  <a:pt x="771204" y="30822"/>
                </a:cubicBezTo>
                <a:cubicBezTo>
                  <a:pt x="824222" y="-11592"/>
                  <a:pt x="830189" y="7927"/>
                  <a:pt x="925316" y="0"/>
                </a:cubicBezTo>
                <a:cubicBezTo>
                  <a:pt x="976687" y="3425"/>
                  <a:pt x="1028727" y="1327"/>
                  <a:pt x="1079428" y="10274"/>
                </a:cubicBezTo>
                <a:cubicBezTo>
                  <a:pt x="1088967" y="11957"/>
                  <a:pt x="1090580" y="28473"/>
                  <a:pt x="1099977" y="30822"/>
                </a:cubicBezTo>
                <a:cubicBezTo>
                  <a:pt x="1133367" y="39169"/>
                  <a:pt x="1168471" y="37671"/>
                  <a:pt x="1202718" y="41096"/>
                </a:cubicBezTo>
                <a:cubicBezTo>
                  <a:pt x="1284914" y="95894"/>
                  <a:pt x="1185594" y="23972"/>
                  <a:pt x="1254089" y="92467"/>
                </a:cubicBezTo>
                <a:cubicBezTo>
                  <a:pt x="1262820" y="101198"/>
                  <a:pt x="1275269" y="105301"/>
                  <a:pt x="1284911" y="113015"/>
                </a:cubicBezTo>
                <a:cubicBezTo>
                  <a:pt x="1292475" y="119066"/>
                  <a:pt x="1297896" y="127513"/>
                  <a:pt x="1305460" y="133564"/>
                </a:cubicBezTo>
                <a:cubicBezTo>
                  <a:pt x="1315102" y="141278"/>
                  <a:pt x="1326640" y="146398"/>
                  <a:pt x="1336282" y="154112"/>
                </a:cubicBezTo>
                <a:cubicBezTo>
                  <a:pt x="1343846" y="160163"/>
                  <a:pt x="1348525" y="169676"/>
                  <a:pt x="1356831" y="174660"/>
                </a:cubicBezTo>
                <a:cubicBezTo>
                  <a:pt x="1366117" y="180232"/>
                  <a:pt x="1377379" y="181509"/>
                  <a:pt x="1387653" y="184934"/>
                </a:cubicBezTo>
                <a:cubicBezTo>
                  <a:pt x="1397927" y="178085"/>
                  <a:pt x="1407126" y="169250"/>
                  <a:pt x="1418475" y="164386"/>
                </a:cubicBezTo>
                <a:cubicBezTo>
                  <a:pt x="1461389" y="145994"/>
                  <a:pt x="1472777" y="156313"/>
                  <a:pt x="1521217" y="164386"/>
                </a:cubicBezTo>
                <a:lnTo>
                  <a:pt x="1582862" y="205483"/>
                </a:lnTo>
                <a:cubicBezTo>
                  <a:pt x="1642321" y="245123"/>
                  <a:pt x="1601399" y="224802"/>
                  <a:pt x="1716426" y="236305"/>
                </a:cubicBezTo>
                <a:cubicBezTo>
                  <a:pt x="1730453" y="250332"/>
                  <a:pt x="1751044" y="268238"/>
                  <a:pt x="1757523" y="287676"/>
                </a:cubicBezTo>
                <a:cubicBezTo>
                  <a:pt x="1764111" y="307439"/>
                  <a:pt x="1763278" y="328985"/>
                  <a:pt x="1767797" y="349321"/>
                </a:cubicBezTo>
                <a:cubicBezTo>
                  <a:pt x="1770146" y="359893"/>
                  <a:pt x="1774646" y="369869"/>
                  <a:pt x="1778071" y="380143"/>
                </a:cubicBezTo>
                <a:cubicBezTo>
                  <a:pt x="1774646" y="397267"/>
                  <a:pt x="1776278" y="416249"/>
                  <a:pt x="1767797" y="431514"/>
                </a:cubicBezTo>
                <a:cubicBezTo>
                  <a:pt x="1758389" y="448449"/>
                  <a:pt x="1742820" y="461865"/>
                  <a:pt x="1726700" y="472611"/>
                </a:cubicBezTo>
                <a:cubicBezTo>
                  <a:pt x="1694711" y="493936"/>
                  <a:pt x="1671527" y="517201"/>
                  <a:pt x="1634233" y="523982"/>
                </a:cubicBezTo>
                <a:cubicBezTo>
                  <a:pt x="1607068" y="528921"/>
                  <a:pt x="1579438" y="530831"/>
                  <a:pt x="1552040" y="534256"/>
                </a:cubicBezTo>
                <a:cubicBezTo>
                  <a:pt x="1495530" y="553092"/>
                  <a:pt x="1546159" y="533212"/>
                  <a:pt x="1490395" y="565078"/>
                </a:cubicBezTo>
                <a:cubicBezTo>
                  <a:pt x="1399140" y="617224"/>
                  <a:pt x="1493576" y="556109"/>
                  <a:pt x="1418475" y="606175"/>
                </a:cubicBezTo>
                <a:cubicBezTo>
                  <a:pt x="1411626" y="616449"/>
                  <a:pt x="1407569" y="629283"/>
                  <a:pt x="1397927" y="636997"/>
                </a:cubicBezTo>
                <a:cubicBezTo>
                  <a:pt x="1389470" y="643762"/>
                  <a:pt x="1376572" y="642012"/>
                  <a:pt x="1367105" y="647271"/>
                </a:cubicBezTo>
                <a:cubicBezTo>
                  <a:pt x="1345517" y="659265"/>
                  <a:pt x="1322923" y="670905"/>
                  <a:pt x="1305460" y="688368"/>
                </a:cubicBezTo>
                <a:lnTo>
                  <a:pt x="1233541" y="760287"/>
                </a:lnTo>
                <a:lnTo>
                  <a:pt x="1182170" y="811658"/>
                </a:lnTo>
                <a:lnTo>
                  <a:pt x="1141073" y="873303"/>
                </a:lnTo>
                <a:lnTo>
                  <a:pt x="1110251" y="965770"/>
                </a:lnTo>
                <a:cubicBezTo>
                  <a:pt x="1106826" y="976044"/>
                  <a:pt x="1102604" y="986086"/>
                  <a:pt x="1099977" y="996593"/>
                </a:cubicBezTo>
                <a:cubicBezTo>
                  <a:pt x="1097560" y="1006262"/>
                  <a:pt x="1086126" y="1056456"/>
                  <a:pt x="1079428" y="1068512"/>
                </a:cubicBezTo>
                <a:cubicBezTo>
                  <a:pt x="1067435" y="1090100"/>
                  <a:pt x="1046142" y="1106728"/>
                  <a:pt x="1038332" y="1130157"/>
                </a:cubicBezTo>
                <a:lnTo>
                  <a:pt x="1017783" y="1191802"/>
                </a:lnTo>
                <a:cubicBezTo>
                  <a:pt x="1014358" y="1229474"/>
                  <a:pt x="1012859" y="1267371"/>
                  <a:pt x="1007509" y="1304818"/>
                </a:cubicBezTo>
                <a:cubicBezTo>
                  <a:pt x="1003060" y="1335960"/>
                  <a:pt x="990913" y="1346047"/>
                  <a:pt x="966413" y="1366463"/>
                </a:cubicBezTo>
                <a:cubicBezTo>
                  <a:pt x="956927" y="1374368"/>
                  <a:pt x="946635" y="1381489"/>
                  <a:pt x="935590" y="1387011"/>
                </a:cubicBezTo>
                <a:cubicBezTo>
                  <a:pt x="925904" y="1391854"/>
                  <a:pt x="914454" y="1392442"/>
                  <a:pt x="904768" y="1397285"/>
                </a:cubicBezTo>
                <a:cubicBezTo>
                  <a:pt x="893723" y="1402807"/>
                  <a:pt x="883587" y="1410119"/>
                  <a:pt x="873945" y="1417833"/>
                </a:cubicBezTo>
                <a:cubicBezTo>
                  <a:pt x="866381" y="1423884"/>
                  <a:pt x="860246" y="1431532"/>
                  <a:pt x="853397" y="1438382"/>
                </a:cubicBezTo>
                <a:lnTo>
                  <a:pt x="822574" y="1438382"/>
                </a:lnTo>
                <a:close/>
              </a:path>
            </a:pathLst>
          </a:custGeom>
          <a:solidFill>
            <a:srgbClr val="21FF06">
              <a:alpha val="25000"/>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sp>
        <p:nvSpPr>
          <p:cNvPr id="6" name="Freeform 5">
            <a:extLst>
              <a:ext uri="{FF2B5EF4-FFF2-40B4-BE49-F238E27FC236}">
                <a16:creationId xmlns:a16="http://schemas.microsoft.com/office/drawing/2014/main" id="{CEAB3CE7-D486-9146-94A9-85AA760F3D1C}"/>
              </a:ext>
            </a:extLst>
          </p:cNvPr>
          <p:cNvSpPr/>
          <p:nvPr/>
        </p:nvSpPr>
        <p:spPr>
          <a:xfrm>
            <a:off x="2968517" y="1859622"/>
            <a:ext cx="1695643" cy="852756"/>
          </a:xfrm>
          <a:custGeom>
            <a:avLst/>
            <a:gdLst>
              <a:gd name="connsiteX0" fmla="*/ 195209 w 1695643"/>
              <a:gd name="connsiteY0" fmla="*/ 359596 h 852756"/>
              <a:gd name="connsiteX1" fmla="*/ 133564 w 1695643"/>
              <a:gd name="connsiteY1" fmla="*/ 431515 h 852756"/>
              <a:gd name="connsiteX2" fmla="*/ 82193 w 1695643"/>
              <a:gd name="connsiteY2" fmla="*/ 482886 h 852756"/>
              <a:gd name="connsiteX3" fmla="*/ 41097 w 1695643"/>
              <a:gd name="connsiteY3" fmla="*/ 534257 h 852756"/>
              <a:gd name="connsiteX4" fmla="*/ 0 w 1695643"/>
              <a:gd name="connsiteY4" fmla="*/ 626724 h 852756"/>
              <a:gd name="connsiteX5" fmla="*/ 10274 w 1695643"/>
              <a:gd name="connsiteY5" fmla="*/ 708917 h 852756"/>
              <a:gd name="connsiteX6" fmla="*/ 71919 w 1695643"/>
              <a:gd name="connsiteY6" fmla="*/ 729466 h 852756"/>
              <a:gd name="connsiteX7" fmla="*/ 154112 w 1695643"/>
              <a:gd name="connsiteY7" fmla="*/ 719191 h 852756"/>
              <a:gd name="connsiteX8" fmla="*/ 184935 w 1695643"/>
              <a:gd name="connsiteY8" fmla="*/ 708917 h 852756"/>
              <a:gd name="connsiteX9" fmla="*/ 349321 w 1695643"/>
              <a:gd name="connsiteY9" fmla="*/ 719191 h 852756"/>
              <a:gd name="connsiteX10" fmla="*/ 893852 w 1695643"/>
              <a:gd name="connsiteY10" fmla="*/ 739740 h 852756"/>
              <a:gd name="connsiteX11" fmla="*/ 955497 w 1695643"/>
              <a:gd name="connsiteY11" fmla="*/ 780836 h 852756"/>
              <a:gd name="connsiteX12" fmla="*/ 1017142 w 1695643"/>
              <a:gd name="connsiteY12" fmla="*/ 811659 h 852756"/>
              <a:gd name="connsiteX13" fmla="*/ 1037690 w 1695643"/>
              <a:gd name="connsiteY13" fmla="*/ 842481 h 852756"/>
              <a:gd name="connsiteX14" fmla="*/ 1089061 w 1695643"/>
              <a:gd name="connsiteY14" fmla="*/ 852756 h 852756"/>
              <a:gd name="connsiteX15" fmla="*/ 1171254 w 1695643"/>
              <a:gd name="connsiteY15" fmla="*/ 832207 h 852756"/>
              <a:gd name="connsiteX16" fmla="*/ 1202076 w 1695643"/>
              <a:gd name="connsiteY16" fmla="*/ 811659 h 852756"/>
              <a:gd name="connsiteX17" fmla="*/ 1232899 w 1695643"/>
              <a:gd name="connsiteY17" fmla="*/ 801385 h 852756"/>
              <a:gd name="connsiteX18" fmla="*/ 1294544 w 1695643"/>
              <a:gd name="connsiteY18" fmla="*/ 729466 h 852756"/>
              <a:gd name="connsiteX19" fmla="*/ 1345915 w 1695643"/>
              <a:gd name="connsiteY19" fmla="*/ 688369 h 852756"/>
              <a:gd name="connsiteX20" fmla="*/ 1366463 w 1695643"/>
              <a:gd name="connsiteY20" fmla="*/ 657547 h 852756"/>
              <a:gd name="connsiteX21" fmla="*/ 1376737 w 1695643"/>
              <a:gd name="connsiteY21" fmla="*/ 626724 h 852756"/>
              <a:gd name="connsiteX22" fmla="*/ 1407560 w 1695643"/>
              <a:gd name="connsiteY22" fmla="*/ 606176 h 852756"/>
              <a:gd name="connsiteX23" fmla="*/ 1417834 w 1695643"/>
              <a:gd name="connsiteY23" fmla="*/ 575353 h 852756"/>
              <a:gd name="connsiteX24" fmla="*/ 1448656 w 1695643"/>
              <a:gd name="connsiteY24" fmla="*/ 554805 h 852756"/>
              <a:gd name="connsiteX25" fmla="*/ 1571946 w 1695643"/>
              <a:gd name="connsiteY25" fmla="*/ 523982 h 852756"/>
              <a:gd name="connsiteX26" fmla="*/ 1633591 w 1695643"/>
              <a:gd name="connsiteY26" fmla="*/ 472612 h 852756"/>
              <a:gd name="connsiteX27" fmla="*/ 1654139 w 1695643"/>
              <a:gd name="connsiteY27" fmla="*/ 236306 h 852756"/>
              <a:gd name="connsiteX28" fmla="*/ 1664413 w 1695643"/>
              <a:gd name="connsiteY28" fmla="*/ 205484 h 852756"/>
              <a:gd name="connsiteX29" fmla="*/ 1684962 w 1695643"/>
              <a:gd name="connsiteY29" fmla="*/ 184935 h 852756"/>
              <a:gd name="connsiteX30" fmla="*/ 1695236 w 1695643"/>
              <a:gd name="connsiteY30" fmla="*/ 154113 h 852756"/>
              <a:gd name="connsiteX31" fmla="*/ 1654139 w 1695643"/>
              <a:gd name="connsiteY31" fmla="*/ 51371 h 852756"/>
              <a:gd name="connsiteX32" fmla="*/ 1613043 w 1695643"/>
              <a:gd name="connsiteY32" fmla="*/ 41097 h 852756"/>
              <a:gd name="connsiteX33" fmla="*/ 1489753 w 1695643"/>
              <a:gd name="connsiteY33" fmla="*/ 71920 h 852756"/>
              <a:gd name="connsiteX34" fmla="*/ 1458930 w 1695643"/>
              <a:gd name="connsiteY34" fmla="*/ 82194 h 852756"/>
              <a:gd name="connsiteX35" fmla="*/ 1376737 w 1695643"/>
              <a:gd name="connsiteY35" fmla="*/ 61645 h 852756"/>
              <a:gd name="connsiteX36" fmla="*/ 1345915 w 1695643"/>
              <a:gd name="connsiteY36" fmla="*/ 41097 h 852756"/>
              <a:gd name="connsiteX37" fmla="*/ 1284270 w 1695643"/>
              <a:gd name="connsiteY37" fmla="*/ 20549 h 852756"/>
              <a:gd name="connsiteX38" fmla="*/ 1202076 w 1695643"/>
              <a:gd name="connsiteY38" fmla="*/ 41097 h 852756"/>
              <a:gd name="connsiteX39" fmla="*/ 1140431 w 1695643"/>
              <a:gd name="connsiteY39" fmla="*/ 71920 h 852756"/>
              <a:gd name="connsiteX40" fmla="*/ 986319 w 1695643"/>
              <a:gd name="connsiteY40" fmla="*/ 61645 h 852756"/>
              <a:gd name="connsiteX41" fmla="*/ 965771 w 1695643"/>
              <a:gd name="connsiteY41" fmla="*/ 30823 h 852756"/>
              <a:gd name="connsiteX42" fmla="*/ 914400 w 1695643"/>
              <a:gd name="connsiteY42" fmla="*/ 0 h 852756"/>
              <a:gd name="connsiteX43" fmla="*/ 852755 w 1695643"/>
              <a:gd name="connsiteY43" fmla="*/ 10275 h 852756"/>
              <a:gd name="connsiteX44" fmla="*/ 801384 w 1695643"/>
              <a:gd name="connsiteY44" fmla="*/ 51371 h 852756"/>
              <a:gd name="connsiteX45" fmla="*/ 760288 w 1695643"/>
              <a:gd name="connsiteY45" fmla="*/ 41097 h 852756"/>
              <a:gd name="connsiteX46" fmla="*/ 698643 w 1695643"/>
              <a:gd name="connsiteY46" fmla="*/ 20549 h 852756"/>
              <a:gd name="connsiteX47" fmla="*/ 636998 w 1695643"/>
              <a:gd name="connsiteY47" fmla="*/ 30823 h 852756"/>
              <a:gd name="connsiteX48" fmla="*/ 595901 w 1695643"/>
              <a:gd name="connsiteY48" fmla="*/ 71920 h 852756"/>
              <a:gd name="connsiteX49" fmla="*/ 585627 w 1695643"/>
              <a:gd name="connsiteY49" fmla="*/ 154113 h 852756"/>
              <a:gd name="connsiteX50" fmla="*/ 493160 w 1695643"/>
              <a:gd name="connsiteY50" fmla="*/ 205484 h 852756"/>
              <a:gd name="connsiteX51" fmla="*/ 472611 w 1695643"/>
              <a:gd name="connsiteY51" fmla="*/ 226032 h 852756"/>
              <a:gd name="connsiteX52" fmla="*/ 431515 w 1695643"/>
              <a:gd name="connsiteY52" fmla="*/ 277403 h 852756"/>
              <a:gd name="connsiteX53" fmla="*/ 318499 w 1695643"/>
              <a:gd name="connsiteY53" fmla="*/ 308225 h 852756"/>
              <a:gd name="connsiteX54" fmla="*/ 246580 w 1695643"/>
              <a:gd name="connsiteY54" fmla="*/ 308225 h 852756"/>
              <a:gd name="connsiteX55" fmla="*/ 236306 w 1695643"/>
              <a:gd name="connsiteY55" fmla="*/ 339048 h 852756"/>
              <a:gd name="connsiteX56" fmla="*/ 195209 w 1695643"/>
              <a:gd name="connsiteY56" fmla="*/ 359596 h 85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695643" h="852756">
                <a:moveTo>
                  <a:pt x="195209" y="359596"/>
                </a:moveTo>
                <a:cubicBezTo>
                  <a:pt x="178085" y="375007"/>
                  <a:pt x="154900" y="408240"/>
                  <a:pt x="133564" y="431515"/>
                </a:cubicBezTo>
                <a:cubicBezTo>
                  <a:pt x="117200" y="449366"/>
                  <a:pt x="95626" y="462737"/>
                  <a:pt x="82193" y="482886"/>
                </a:cubicBezTo>
                <a:cubicBezTo>
                  <a:pt x="56272" y="521768"/>
                  <a:pt x="70376" y="504977"/>
                  <a:pt x="41097" y="534257"/>
                </a:cubicBezTo>
                <a:cubicBezTo>
                  <a:pt x="16643" y="607616"/>
                  <a:pt x="32563" y="577880"/>
                  <a:pt x="0" y="626724"/>
                </a:cubicBezTo>
                <a:cubicBezTo>
                  <a:pt x="3425" y="654122"/>
                  <a:pt x="-5560" y="686297"/>
                  <a:pt x="10274" y="708917"/>
                </a:cubicBezTo>
                <a:cubicBezTo>
                  <a:pt x="22695" y="726662"/>
                  <a:pt x="71919" y="729466"/>
                  <a:pt x="71919" y="729466"/>
                </a:cubicBezTo>
                <a:cubicBezTo>
                  <a:pt x="99317" y="726041"/>
                  <a:pt x="126946" y="724130"/>
                  <a:pt x="154112" y="719191"/>
                </a:cubicBezTo>
                <a:cubicBezTo>
                  <a:pt x="164767" y="717254"/>
                  <a:pt x="174105" y="708917"/>
                  <a:pt x="184935" y="708917"/>
                </a:cubicBezTo>
                <a:cubicBezTo>
                  <a:pt x="239837" y="708917"/>
                  <a:pt x="294484" y="716516"/>
                  <a:pt x="349321" y="719191"/>
                </a:cubicBezTo>
                <a:cubicBezTo>
                  <a:pt x="465101" y="724839"/>
                  <a:pt x="785885" y="735884"/>
                  <a:pt x="893852" y="739740"/>
                </a:cubicBezTo>
                <a:cubicBezTo>
                  <a:pt x="914400" y="753439"/>
                  <a:pt x="932069" y="773026"/>
                  <a:pt x="955497" y="780836"/>
                </a:cubicBezTo>
                <a:cubicBezTo>
                  <a:pt x="998033" y="795016"/>
                  <a:pt x="977308" y="785104"/>
                  <a:pt x="1017142" y="811659"/>
                </a:cubicBezTo>
                <a:cubicBezTo>
                  <a:pt x="1023991" y="821933"/>
                  <a:pt x="1026969" y="836355"/>
                  <a:pt x="1037690" y="842481"/>
                </a:cubicBezTo>
                <a:cubicBezTo>
                  <a:pt x="1052852" y="851145"/>
                  <a:pt x="1071598" y="852756"/>
                  <a:pt x="1089061" y="852756"/>
                </a:cubicBezTo>
                <a:cubicBezTo>
                  <a:pt x="1113852" y="852756"/>
                  <a:pt x="1146935" y="840313"/>
                  <a:pt x="1171254" y="832207"/>
                </a:cubicBezTo>
                <a:cubicBezTo>
                  <a:pt x="1181528" y="825358"/>
                  <a:pt x="1191032" y="817181"/>
                  <a:pt x="1202076" y="811659"/>
                </a:cubicBezTo>
                <a:cubicBezTo>
                  <a:pt x="1211763" y="806816"/>
                  <a:pt x="1224086" y="807680"/>
                  <a:pt x="1232899" y="801385"/>
                </a:cubicBezTo>
                <a:cubicBezTo>
                  <a:pt x="1279063" y="768411"/>
                  <a:pt x="1265585" y="765665"/>
                  <a:pt x="1294544" y="729466"/>
                </a:cubicBezTo>
                <a:cubicBezTo>
                  <a:pt x="1311277" y="708549"/>
                  <a:pt x="1323025" y="703628"/>
                  <a:pt x="1345915" y="688369"/>
                </a:cubicBezTo>
                <a:cubicBezTo>
                  <a:pt x="1352764" y="678095"/>
                  <a:pt x="1360941" y="668591"/>
                  <a:pt x="1366463" y="657547"/>
                </a:cubicBezTo>
                <a:cubicBezTo>
                  <a:pt x="1371306" y="647860"/>
                  <a:pt x="1369971" y="635181"/>
                  <a:pt x="1376737" y="626724"/>
                </a:cubicBezTo>
                <a:cubicBezTo>
                  <a:pt x="1384451" y="617082"/>
                  <a:pt x="1397286" y="613025"/>
                  <a:pt x="1407560" y="606176"/>
                </a:cubicBezTo>
                <a:cubicBezTo>
                  <a:pt x="1410985" y="595902"/>
                  <a:pt x="1411069" y="583810"/>
                  <a:pt x="1417834" y="575353"/>
                </a:cubicBezTo>
                <a:cubicBezTo>
                  <a:pt x="1425548" y="565711"/>
                  <a:pt x="1437372" y="559820"/>
                  <a:pt x="1448656" y="554805"/>
                </a:cubicBezTo>
                <a:cubicBezTo>
                  <a:pt x="1497498" y="533098"/>
                  <a:pt x="1520257" y="532598"/>
                  <a:pt x="1571946" y="523982"/>
                </a:cubicBezTo>
                <a:cubicBezTo>
                  <a:pt x="1583689" y="516154"/>
                  <a:pt x="1630714" y="487715"/>
                  <a:pt x="1633591" y="472612"/>
                </a:cubicBezTo>
                <a:cubicBezTo>
                  <a:pt x="1696201" y="143906"/>
                  <a:pt x="1617228" y="383951"/>
                  <a:pt x="1654139" y="236306"/>
                </a:cubicBezTo>
                <a:cubicBezTo>
                  <a:pt x="1656766" y="225800"/>
                  <a:pt x="1658841" y="214770"/>
                  <a:pt x="1664413" y="205484"/>
                </a:cubicBezTo>
                <a:cubicBezTo>
                  <a:pt x="1669397" y="197178"/>
                  <a:pt x="1678112" y="191785"/>
                  <a:pt x="1684962" y="184935"/>
                </a:cubicBezTo>
                <a:cubicBezTo>
                  <a:pt x="1688387" y="174661"/>
                  <a:pt x="1695236" y="164943"/>
                  <a:pt x="1695236" y="154113"/>
                </a:cubicBezTo>
                <a:cubicBezTo>
                  <a:pt x="1695236" y="93367"/>
                  <a:pt x="1702656" y="72164"/>
                  <a:pt x="1654139" y="51371"/>
                </a:cubicBezTo>
                <a:cubicBezTo>
                  <a:pt x="1641160" y="45809"/>
                  <a:pt x="1626742" y="44522"/>
                  <a:pt x="1613043" y="41097"/>
                </a:cubicBezTo>
                <a:cubicBezTo>
                  <a:pt x="1530029" y="54932"/>
                  <a:pt x="1571164" y="44783"/>
                  <a:pt x="1489753" y="71920"/>
                </a:cubicBezTo>
                <a:lnTo>
                  <a:pt x="1458930" y="82194"/>
                </a:lnTo>
                <a:cubicBezTo>
                  <a:pt x="1439385" y="78285"/>
                  <a:pt x="1397802" y="72178"/>
                  <a:pt x="1376737" y="61645"/>
                </a:cubicBezTo>
                <a:cubicBezTo>
                  <a:pt x="1365693" y="56123"/>
                  <a:pt x="1357199" y="46112"/>
                  <a:pt x="1345915" y="41097"/>
                </a:cubicBezTo>
                <a:cubicBezTo>
                  <a:pt x="1326122" y="32300"/>
                  <a:pt x="1284270" y="20549"/>
                  <a:pt x="1284270" y="20549"/>
                </a:cubicBezTo>
                <a:cubicBezTo>
                  <a:pt x="1264732" y="24457"/>
                  <a:pt x="1223137" y="30567"/>
                  <a:pt x="1202076" y="41097"/>
                </a:cubicBezTo>
                <a:cubicBezTo>
                  <a:pt x="1122400" y="80934"/>
                  <a:pt x="1217913" y="46091"/>
                  <a:pt x="1140431" y="71920"/>
                </a:cubicBezTo>
                <a:cubicBezTo>
                  <a:pt x="1089060" y="68495"/>
                  <a:pt x="1036435" y="73437"/>
                  <a:pt x="986319" y="61645"/>
                </a:cubicBezTo>
                <a:cubicBezTo>
                  <a:pt x="974299" y="58817"/>
                  <a:pt x="973485" y="40465"/>
                  <a:pt x="965771" y="30823"/>
                </a:cubicBezTo>
                <a:cubicBezTo>
                  <a:pt x="945258" y="5182"/>
                  <a:pt x="945810" y="10471"/>
                  <a:pt x="914400" y="0"/>
                </a:cubicBezTo>
                <a:cubicBezTo>
                  <a:pt x="893852" y="3425"/>
                  <a:pt x="872518" y="3687"/>
                  <a:pt x="852755" y="10275"/>
                </a:cubicBezTo>
                <a:cubicBezTo>
                  <a:pt x="833315" y="16755"/>
                  <a:pt x="815412" y="37343"/>
                  <a:pt x="801384" y="51371"/>
                </a:cubicBezTo>
                <a:cubicBezTo>
                  <a:pt x="787685" y="47946"/>
                  <a:pt x="773813" y="45154"/>
                  <a:pt x="760288" y="41097"/>
                </a:cubicBezTo>
                <a:cubicBezTo>
                  <a:pt x="739542" y="34873"/>
                  <a:pt x="698643" y="20549"/>
                  <a:pt x="698643" y="20549"/>
                </a:cubicBezTo>
                <a:cubicBezTo>
                  <a:pt x="678095" y="23974"/>
                  <a:pt x="655630" y="21507"/>
                  <a:pt x="636998" y="30823"/>
                </a:cubicBezTo>
                <a:cubicBezTo>
                  <a:pt x="619670" y="39487"/>
                  <a:pt x="595901" y="71920"/>
                  <a:pt x="595901" y="71920"/>
                </a:cubicBezTo>
                <a:cubicBezTo>
                  <a:pt x="592476" y="99318"/>
                  <a:pt x="599539" y="130263"/>
                  <a:pt x="585627" y="154113"/>
                </a:cubicBezTo>
                <a:cubicBezTo>
                  <a:pt x="568574" y="183347"/>
                  <a:pt x="523904" y="195235"/>
                  <a:pt x="493160" y="205484"/>
                </a:cubicBezTo>
                <a:cubicBezTo>
                  <a:pt x="486310" y="212333"/>
                  <a:pt x="478662" y="218468"/>
                  <a:pt x="472611" y="226032"/>
                </a:cubicBezTo>
                <a:cubicBezTo>
                  <a:pt x="462933" y="238129"/>
                  <a:pt x="448051" y="269135"/>
                  <a:pt x="431515" y="277403"/>
                </a:cubicBezTo>
                <a:cubicBezTo>
                  <a:pt x="396756" y="294783"/>
                  <a:pt x="356077" y="300710"/>
                  <a:pt x="318499" y="308225"/>
                </a:cubicBezTo>
                <a:cubicBezTo>
                  <a:pt x="293488" y="299888"/>
                  <a:pt x="273140" y="286977"/>
                  <a:pt x="246580" y="308225"/>
                </a:cubicBezTo>
                <a:cubicBezTo>
                  <a:pt x="238123" y="314991"/>
                  <a:pt x="241878" y="329761"/>
                  <a:pt x="236306" y="339048"/>
                </a:cubicBezTo>
                <a:cubicBezTo>
                  <a:pt x="210914" y="381368"/>
                  <a:pt x="212333" y="344185"/>
                  <a:pt x="195209" y="359596"/>
                </a:cubicBezTo>
                <a:close/>
              </a:path>
            </a:pathLst>
          </a:custGeom>
          <a:solidFill>
            <a:schemeClr val="accent6">
              <a:lumMod val="75000"/>
              <a:alpha val="2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sp>
        <p:nvSpPr>
          <p:cNvPr id="8" name="Freeform 7">
            <a:extLst>
              <a:ext uri="{FF2B5EF4-FFF2-40B4-BE49-F238E27FC236}">
                <a16:creationId xmlns:a16="http://schemas.microsoft.com/office/drawing/2014/main" id="{788FC80D-C5BD-A14D-ADDC-9CDD3FA34997}"/>
              </a:ext>
            </a:extLst>
          </p:cNvPr>
          <p:cNvSpPr/>
          <p:nvPr/>
        </p:nvSpPr>
        <p:spPr>
          <a:xfrm>
            <a:off x="3974552" y="4572001"/>
            <a:ext cx="2240599" cy="1078787"/>
          </a:xfrm>
          <a:custGeom>
            <a:avLst/>
            <a:gdLst>
              <a:gd name="connsiteX0" fmla="*/ 52203 w 2240599"/>
              <a:gd name="connsiteY0" fmla="*/ 113016 h 1078787"/>
              <a:gd name="connsiteX1" fmla="*/ 832 w 2240599"/>
              <a:gd name="connsiteY1" fmla="*/ 184935 h 1078787"/>
              <a:gd name="connsiteX2" fmla="*/ 21381 w 2240599"/>
              <a:gd name="connsiteY2" fmla="*/ 308225 h 1078787"/>
              <a:gd name="connsiteX3" fmla="*/ 41929 w 2240599"/>
              <a:gd name="connsiteY3" fmla="*/ 339047 h 1078787"/>
              <a:gd name="connsiteX4" fmla="*/ 52203 w 2240599"/>
              <a:gd name="connsiteY4" fmla="*/ 380144 h 1078787"/>
              <a:gd name="connsiteX5" fmla="*/ 62477 w 2240599"/>
              <a:gd name="connsiteY5" fmla="*/ 441789 h 1078787"/>
              <a:gd name="connsiteX6" fmla="*/ 83026 w 2240599"/>
              <a:gd name="connsiteY6" fmla="*/ 523982 h 1078787"/>
              <a:gd name="connsiteX7" fmla="*/ 93300 w 2240599"/>
              <a:gd name="connsiteY7" fmla="*/ 565079 h 1078787"/>
              <a:gd name="connsiteX8" fmla="*/ 134396 w 2240599"/>
              <a:gd name="connsiteY8" fmla="*/ 657546 h 1078787"/>
              <a:gd name="connsiteX9" fmla="*/ 175493 w 2240599"/>
              <a:gd name="connsiteY9" fmla="*/ 698643 h 1078787"/>
              <a:gd name="connsiteX10" fmla="*/ 206316 w 2240599"/>
              <a:gd name="connsiteY10" fmla="*/ 760288 h 1078787"/>
              <a:gd name="connsiteX11" fmla="*/ 237138 w 2240599"/>
              <a:gd name="connsiteY11" fmla="*/ 791110 h 1078787"/>
              <a:gd name="connsiteX12" fmla="*/ 257686 w 2240599"/>
              <a:gd name="connsiteY12" fmla="*/ 821933 h 1078787"/>
              <a:gd name="connsiteX13" fmla="*/ 309057 w 2240599"/>
              <a:gd name="connsiteY13" fmla="*/ 863029 h 1078787"/>
              <a:gd name="connsiteX14" fmla="*/ 360428 w 2240599"/>
              <a:gd name="connsiteY14" fmla="*/ 893852 h 1078787"/>
              <a:gd name="connsiteX15" fmla="*/ 514540 w 2240599"/>
              <a:gd name="connsiteY15" fmla="*/ 883578 h 1078787"/>
              <a:gd name="connsiteX16" fmla="*/ 576185 w 2240599"/>
              <a:gd name="connsiteY16" fmla="*/ 842481 h 1078787"/>
              <a:gd name="connsiteX17" fmla="*/ 689201 w 2240599"/>
              <a:gd name="connsiteY17" fmla="*/ 811658 h 1078787"/>
              <a:gd name="connsiteX18" fmla="*/ 771394 w 2240599"/>
              <a:gd name="connsiteY18" fmla="*/ 791110 h 1078787"/>
              <a:gd name="connsiteX19" fmla="*/ 812491 w 2240599"/>
              <a:gd name="connsiteY19" fmla="*/ 780836 h 1078787"/>
              <a:gd name="connsiteX20" fmla="*/ 894684 w 2240599"/>
              <a:gd name="connsiteY20" fmla="*/ 770562 h 1078787"/>
              <a:gd name="connsiteX21" fmla="*/ 946055 w 2240599"/>
              <a:gd name="connsiteY21" fmla="*/ 780836 h 1078787"/>
              <a:gd name="connsiteX22" fmla="*/ 956329 w 2240599"/>
              <a:gd name="connsiteY22" fmla="*/ 811658 h 1078787"/>
              <a:gd name="connsiteX23" fmla="*/ 976877 w 2240599"/>
              <a:gd name="connsiteY23" fmla="*/ 832207 h 1078787"/>
              <a:gd name="connsiteX24" fmla="*/ 997426 w 2240599"/>
              <a:gd name="connsiteY24" fmla="*/ 934948 h 1078787"/>
              <a:gd name="connsiteX25" fmla="*/ 1007700 w 2240599"/>
              <a:gd name="connsiteY25" fmla="*/ 965771 h 1078787"/>
              <a:gd name="connsiteX26" fmla="*/ 1048796 w 2240599"/>
              <a:gd name="connsiteY26" fmla="*/ 1027416 h 1078787"/>
              <a:gd name="connsiteX27" fmla="*/ 1100167 w 2240599"/>
              <a:gd name="connsiteY27" fmla="*/ 1068512 h 1078787"/>
              <a:gd name="connsiteX28" fmla="*/ 1141264 w 2240599"/>
              <a:gd name="connsiteY28" fmla="*/ 1078787 h 1078787"/>
              <a:gd name="connsiteX29" fmla="*/ 1285102 w 2240599"/>
              <a:gd name="connsiteY29" fmla="*/ 1068512 h 1078787"/>
              <a:gd name="connsiteX30" fmla="*/ 1346747 w 2240599"/>
              <a:gd name="connsiteY30" fmla="*/ 1006867 h 1078787"/>
              <a:gd name="connsiteX31" fmla="*/ 1387844 w 2240599"/>
              <a:gd name="connsiteY31" fmla="*/ 863029 h 1078787"/>
              <a:gd name="connsiteX32" fmla="*/ 1398118 w 2240599"/>
              <a:gd name="connsiteY32" fmla="*/ 832207 h 1078787"/>
              <a:gd name="connsiteX33" fmla="*/ 1428940 w 2240599"/>
              <a:gd name="connsiteY33" fmla="*/ 811658 h 1078787"/>
              <a:gd name="connsiteX34" fmla="*/ 1490585 w 2240599"/>
              <a:gd name="connsiteY34" fmla="*/ 791110 h 1078787"/>
              <a:gd name="connsiteX35" fmla="*/ 1531682 w 2240599"/>
              <a:gd name="connsiteY35" fmla="*/ 832207 h 1078787"/>
              <a:gd name="connsiteX36" fmla="*/ 1613875 w 2240599"/>
              <a:gd name="connsiteY36" fmla="*/ 904126 h 1078787"/>
              <a:gd name="connsiteX37" fmla="*/ 1654972 w 2240599"/>
              <a:gd name="connsiteY37" fmla="*/ 914400 h 1078787"/>
              <a:gd name="connsiteX38" fmla="*/ 1716617 w 2240599"/>
              <a:gd name="connsiteY38" fmla="*/ 904126 h 1078787"/>
              <a:gd name="connsiteX39" fmla="*/ 1747439 w 2240599"/>
              <a:gd name="connsiteY39" fmla="*/ 893852 h 1078787"/>
              <a:gd name="connsiteX40" fmla="*/ 1839907 w 2240599"/>
              <a:gd name="connsiteY40" fmla="*/ 883578 h 1078787"/>
              <a:gd name="connsiteX41" fmla="*/ 1942648 w 2240599"/>
              <a:gd name="connsiteY41" fmla="*/ 832207 h 1078787"/>
              <a:gd name="connsiteX42" fmla="*/ 1983745 w 2240599"/>
              <a:gd name="connsiteY42" fmla="*/ 791110 h 1078787"/>
              <a:gd name="connsiteX43" fmla="*/ 2004293 w 2240599"/>
              <a:gd name="connsiteY43" fmla="*/ 729465 h 1078787"/>
              <a:gd name="connsiteX44" fmla="*/ 2065938 w 2240599"/>
              <a:gd name="connsiteY44" fmla="*/ 708917 h 1078787"/>
              <a:gd name="connsiteX45" fmla="*/ 2096761 w 2240599"/>
              <a:gd name="connsiteY45" fmla="*/ 698643 h 1078787"/>
              <a:gd name="connsiteX46" fmla="*/ 2127583 w 2240599"/>
              <a:gd name="connsiteY46" fmla="*/ 678094 h 1078787"/>
              <a:gd name="connsiteX47" fmla="*/ 2189228 w 2240599"/>
              <a:gd name="connsiteY47" fmla="*/ 647272 h 1078787"/>
              <a:gd name="connsiteX48" fmla="*/ 2230325 w 2240599"/>
              <a:gd name="connsiteY48" fmla="*/ 575353 h 1078787"/>
              <a:gd name="connsiteX49" fmla="*/ 2240599 w 2240599"/>
              <a:gd name="connsiteY49" fmla="*/ 534256 h 1078787"/>
              <a:gd name="connsiteX50" fmla="*/ 2230325 w 2240599"/>
              <a:gd name="connsiteY50" fmla="*/ 452063 h 1078787"/>
              <a:gd name="connsiteX51" fmla="*/ 2209776 w 2240599"/>
              <a:gd name="connsiteY51" fmla="*/ 431515 h 1078787"/>
              <a:gd name="connsiteX52" fmla="*/ 2137857 w 2240599"/>
              <a:gd name="connsiteY52" fmla="*/ 410966 h 1078787"/>
              <a:gd name="connsiteX53" fmla="*/ 2014567 w 2240599"/>
              <a:gd name="connsiteY53" fmla="*/ 431515 h 1078787"/>
              <a:gd name="connsiteX54" fmla="*/ 1983745 w 2240599"/>
              <a:gd name="connsiteY54" fmla="*/ 452063 h 1078787"/>
              <a:gd name="connsiteX55" fmla="*/ 1942648 w 2240599"/>
              <a:gd name="connsiteY55" fmla="*/ 493160 h 1078787"/>
              <a:gd name="connsiteX56" fmla="*/ 1911826 w 2240599"/>
              <a:gd name="connsiteY56" fmla="*/ 503434 h 1078787"/>
              <a:gd name="connsiteX57" fmla="*/ 1603601 w 2240599"/>
              <a:gd name="connsiteY57" fmla="*/ 503434 h 1078787"/>
              <a:gd name="connsiteX58" fmla="*/ 1572778 w 2240599"/>
              <a:gd name="connsiteY58" fmla="*/ 513708 h 1078787"/>
              <a:gd name="connsiteX59" fmla="*/ 1500859 w 2240599"/>
              <a:gd name="connsiteY59" fmla="*/ 503434 h 1078787"/>
              <a:gd name="connsiteX60" fmla="*/ 1480311 w 2240599"/>
              <a:gd name="connsiteY60" fmla="*/ 482885 h 1078787"/>
              <a:gd name="connsiteX61" fmla="*/ 1449489 w 2240599"/>
              <a:gd name="connsiteY61" fmla="*/ 462337 h 1078787"/>
              <a:gd name="connsiteX62" fmla="*/ 1377569 w 2240599"/>
              <a:gd name="connsiteY62" fmla="*/ 380144 h 1078787"/>
              <a:gd name="connsiteX63" fmla="*/ 1346747 w 2240599"/>
              <a:gd name="connsiteY63" fmla="*/ 369870 h 1078787"/>
              <a:gd name="connsiteX64" fmla="*/ 1141264 w 2240599"/>
              <a:gd name="connsiteY64" fmla="*/ 380144 h 1078787"/>
              <a:gd name="connsiteX65" fmla="*/ 1110441 w 2240599"/>
              <a:gd name="connsiteY65" fmla="*/ 390418 h 1078787"/>
              <a:gd name="connsiteX66" fmla="*/ 1059071 w 2240599"/>
              <a:gd name="connsiteY66" fmla="*/ 441789 h 1078787"/>
              <a:gd name="connsiteX67" fmla="*/ 1038522 w 2240599"/>
              <a:gd name="connsiteY67" fmla="*/ 472611 h 1078787"/>
              <a:gd name="connsiteX68" fmla="*/ 997426 w 2240599"/>
              <a:gd name="connsiteY68" fmla="*/ 523982 h 1078787"/>
              <a:gd name="connsiteX69" fmla="*/ 966603 w 2240599"/>
              <a:gd name="connsiteY69" fmla="*/ 513708 h 1078787"/>
              <a:gd name="connsiteX70" fmla="*/ 935781 w 2240599"/>
              <a:gd name="connsiteY70" fmla="*/ 246580 h 1078787"/>
              <a:gd name="connsiteX71" fmla="*/ 915232 w 2240599"/>
              <a:gd name="connsiteY71" fmla="*/ 226031 h 1078787"/>
              <a:gd name="connsiteX72" fmla="*/ 884410 w 2240599"/>
              <a:gd name="connsiteY72" fmla="*/ 215757 h 1078787"/>
              <a:gd name="connsiteX73" fmla="*/ 853587 w 2240599"/>
              <a:gd name="connsiteY73" fmla="*/ 195209 h 1078787"/>
              <a:gd name="connsiteX74" fmla="*/ 791943 w 2240599"/>
              <a:gd name="connsiteY74" fmla="*/ 205483 h 1078787"/>
              <a:gd name="connsiteX75" fmla="*/ 740572 w 2240599"/>
              <a:gd name="connsiteY75" fmla="*/ 215757 h 1078787"/>
              <a:gd name="connsiteX76" fmla="*/ 637830 w 2240599"/>
              <a:gd name="connsiteY76" fmla="*/ 226031 h 1078787"/>
              <a:gd name="connsiteX77" fmla="*/ 565911 w 2240599"/>
              <a:gd name="connsiteY77" fmla="*/ 246580 h 1078787"/>
              <a:gd name="connsiteX78" fmla="*/ 514540 w 2240599"/>
              <a:gd name="connsiteY78" fmla="*/ 297951 h 1078787"/>
              <a:gd name="connsiteX79" fmla="*/ 422073 w 2240599"/>
              <a:gd name="connsiteY79" fmla="*/ 349321 h 1078787"/>
              <a:gd name="connsiteX80" fmla="*/ 360428 w 2240599"/>
              <a:gd name="connsiteY80" fmla="*/ 318499 h 1078787"/>
              <a:gd name="connsiteX81" fmla="*/ 298783 w 2240599"/>
              <a:gd name="connsiteY81" fmla="*/ 236306 h 1078787"/>
              <a:gd name="connsiteX82" fmla="*/ 278235 w 2240599"/>
              <a:gd name="connsiteY82" fmla="*/ 215757 h 1078787"/>
              <a:gd name="connsiteX83" fmla="*/ 267961 w 2240599"/>
              <a:gd name="connsiteY83" fmla="*/ 174661 h 1078787"/>
              <a:gd name="connsiteX84" fmla="*/ 257686 w 2240599"/>
              <a:gd name="connsiteY84" fmla="*/ 143838 h 1078787"/>
              <a:gd name="connsiteX85" fmla="*/ 247412 w 2240599"/>
              <a:gd name="connsiteY85" fmla="*/ 92467 h 1078787"/>
              <a:gd name="connsiteX86" fmla="*/ 237138 w 2240599"/>
              <a:gd name="connsiteY86" fmla="*/ 61645 h 1078787"/>
              <a:gd name="connsiteX87" fmla="*/ 206316 w 2240599"/>
              <a:gd name="connsiteY87" fmla="*/ 51371 h 1078787"/>
              <a:gd name="connsiteX88" fmla="*/ 185767 w 2240599"/>
              <a:gd name="connsiteY88" fmla="*/ 20548 h 1078787"/>
              <a:gd name="connsiteX89" fmla="*/ 124122 w 2240599"/>
              <a:gd name="connsiteY89" fmla="*/ 0 h 1078787"/>
              <a:gd name="connsiteX90" fmla="*/ 62477 w 2240599"/>
              <a:gd name="connsiteY90" fmla="*/ 41097 h 1078787"/>
              <a:gd name="connsiteX91" fmla="*/ 52203 w 2240599"/>
              <a:gd name="connsiteY91" fmla="*/ 113016 h 107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240599" h="1078787">
                <a:moveTo>
                  <a:pt x="52203" y="113016"/>
                </a:moveTo>
                <a:cubicBezTo>
                  <a:pt x="41929" y="136989"/>
                  <a:pt x="7977" y="156354"/>
                  <a:pt x="832" y="184935"/>
                </a:cubicBezTo>
                <a:cubicBezTo>
                  <a:pt x="-2965" y="200124"/>
                  <a:pt x="6632" y="278727"/>
                  <a:pt x="21381" y="308225"/>
                </a:cubicBezTo>
                <a:cubicBezTo>
                  <a:pt x="26903" y="319269"/>
                  <a:pt x="35080" y="328773"/>
                  <a:pt x="41929" y="339047"/>
                </a:cubicBezTo>
                <a:cubicBezTo>
                  <a:pt x="45354" y="352746"/>
                  <a:pt x="49434" y="366298"/>
                  <a:pt x="52203" y="380144"/>
                </a:cubicBezTo>
                <a:cubicBezTo>
                  <a:pt x="56288" y="400571"/>
                  <a:pt x="58112" y="421420"/>
                  <a:pt x="62477" y="441789"/>
                </a:cubicBezTo>
                <a:cubicBezTo>
                  <a:pt x="68394" y="469403"/>
                  <a:pt x="76176" y="496584"/>
                  <a:pt x="83026" y="523982"/>
                </a:cubicBezTo>
                <a:cubicBezTo>
                  <a:pt x="86451" y="537681"/>
                  <a:pt x="88835" y="551683"/>
                  <a:pt x="93300" y="565079"/>
                </a:cubicBezTo>
                <a:cubicBezTo>
                  <a:pt x="107367" y="607282"/>
                  <a:pt x="107754" y="626463"/>
                  <a:pt x="134396" y="657546"/>
                </a:cubicBezTo>
                <a:cubicBezTo>
                  <a:pt x="147004" y="672255"/>
                  <a:pt x="175493" y="698643"/>
                  <a:pt x="175493" y="698643"/>
                </a:cubicBezTo>
                <a:cubicBezTo>
                  <a:pt x="185790" y="729535"/>
                  <a:pt x="184185" y="733731"/>
                  <a:pt x="206316" y="760288"/>
                </a:cubicBezTo>
                <a:cubicBezTo>
                  <a:pt x="215618" y="771450"/>
                  <a:pt x="227836" y="779948"/>
                  <a:pt x="237138" y="791110"/>
                </a:cubicBezTo>
                <a:cubicBezTo>
                  <a:pt x="245043" y="800596"/>
                  <a:pt x="249972" y="812291"/>
                  <a:pt x="257686" y="821933"/>
                </a:cubicBezTo>
                <a:cubicBezTo>
                  <a:pt x="279735" y="849495"/>
                  <a:pt x="279393" y="839297"/>
                  <a:pt x="309057" y="863029"/>
                </a:cubicBezTo>
                <a:cubicBezTo>
                  <a:pt x="349352" y="895266"/>
                  <a:pt x="306899" y="876010"/>
                  <a:pt x="360428" y="893852"/>
                </a:cubicBezTo>
                <a:cubicBezTo>
                  <a:pt x="411799" y="890427"/>
                  <a:pt x="464455" y="895503"/>
                  <a:pt x="514540" y="883578"/>
                </a:cubicBezTo>
                <a:cubicBezTo>
                  <a:pt x="538564" y="877858"/>
                  <a:pt x="552756" y="850290"/>
                  <a:pt x="576185" y="842481"/>
                </a:cubicBezTo>
                <a:cubicBezTo>
                  <a:pt x="633798" y="823277"/>
                  <a:pt x="596507" y="834832"/>
                  <a:pt x="689201" y="811658"/>
                </a:cubicBezTo>
                <a:lnTo>
                  <a:pt x="771394" y="791110"/>
                </a:lnTo>
                <a:cubicBezTo>
                  <a:pt x="785093" y="787685"/>
                  <a:pt x="798479" y="782587"/>
                  <a:pt x="812491" y="780836"/>
                </a:cubicBezTo>
                <a:lnTo>
                  <a:pt x="894684" y="770562"/>
                </a:lnTo>
                <a:cubicBezTo>
                  <a:pt x="911808" y="773987"/>
                  <a:pt x="931525" y="771150"/>
                  <a:pt x="946055" y="780836"/>
                </a:cubicBezTo>
                <a:cubicBezTo>
                  <a:pt x="955066" y="786843"/>
                  <a:pt x="950757" y="802372"/>
                  <a:pt x="956329" y="811658"/>
                </a:cubicBezTo>
                <a:cubicBezTo>
                  <a:pt x="961313" y="819964"/>
                  <a:pt x="970028" y="825357"/>
                  <a:pt x="976877" y="832207"/>
                </a:cubicBezTo>
                <a:cubicBezTo>
                  <a:pt x="983727" y="866454"/>
                  <a:pt x="986382" y="901815"/>
                  <a:pt x="997426" y="934948"/>
                </a:cubicBezTo>
                <a:cubicBezTo>
                  <a:pt x="1000851" y="945222"/>
                  <a:pt x="1002441" y="956304"/>
                  <a:pt x="1007700" y="965771"/>
                </a:cubicBezTo>
                <a:cubicBezTo>
                  <a:pt x="1019693" y="987359"/>
                  <a:pt x="1031333" y="1009954"/>
                  <a:pt x="1048796" y="1027416"/>
                </a:cubicBezTo>
                <a:cubicBezTo>
                  <a:pt x="1065366" y="1043986"/>
                  <a:pt x="1077487" y="1058792"/>
                  <a:pt x="1100167" y="1068512"/>
                </a:cubicBezTo>
                <a:cubicBezTo>
                  <a:pt x="1113146" y="1074074"/>
                  <a:pt x="1127565" y="1075362"/>
                  <a:pt x="1141264" y="1078787"/>
                </a:cubicBezTo>
                <a:cubicBezTo>
                  <a:pt x="1189210" y="1075362"/>
                  <a:pt x="1239733" y="1084392"/>
                  <a:pt x="1285102" y="1068512"/>
                </a:cubicBezTo>
                <a:cubicBezTo>
                  <a:pt x="1312530" y="1058912"/>
                  <a:pt x="1346747" y="1006867"/>
                  <a:pt x="1346747" y="1006867"/>
                </a:cubicBezTo>
                <a:cubicBezTo>
                  <a:pt x="1372549" y="903656"/>
                  <a:pt x="1358363" y="951469"/>
                  <a:pt x="1387844" y="863029"/>
                </a:cubicBezTo>
                <a:cubicBezTo>
                  <a:pt x="1391269" y="852755"/>
                  <a:pt x="1389107" y="838214"/>
                  <a:pt x="1398118" y="832207"/>
                </a:cubicBezTo>
                <a:cubicBezTo>
                  <a:pt x="1408392" y="825357"/>
                  <a:pt x="1417656" y="816673"/>
                  <a:pt x="1428940" y="811658"/>
                </a:cubicBezTo>
                <a:cubicBezTo>
                  <a:pt x="1448733" y="802861"/>
                  <a:pt x="1490585" y="791110"/>
                  <a:pt x="1490585" y="791110"/>
                </a:cubicBezTo>
                <a:cubicBezTo>
                  <a:pt x="1554514" y="812419"/>
                  <a:pt x="1495152" y="783499"/>
                  <a:pt x="1531682" y="832207"/>
                </a:cubicBezTo>
                <a:cubicBezTo>
                  <a:pt x="1543334" y="847743"/>
                  <a:pt x="1587608" y="892869"/>
                  <a:pt x="1613875" y="904126"/>
                </a:cubicBezTo>
                <a:cubicBezTo>
                  <a:pt x="1626854" y="909688"/>
                  <a:pt x="1641273" y="910975"/>
                  <a:pt x="1654972" y="914400"/>
                </a:cubicBezTo>
                <a:cubicBezTo>
                  <a:pt x="1675520" y="910975"/>
                  <a:pt x="1696281" y="908645"/>
                  <a:pt x="1716617" y="904126"/>
                </a:cubicBezTo>
                <a:cubicBezTo>
                  <a:pt x="1727189" y="901777"/>
                  <a:pt x="1736757" y="895632"/>
                  <a:pt x="1747439" y="893852"/>
                </a:cubicBezTo>
                <a:cubicBezTo>
                  <a:pt x="1778029" y="888754"/>
                  <a:pt x="1809084" y="887003"/>
                  <a:pt x="1839907" y="883578"/>
                </a:cubicBezTo>
                <a:cubicBezTo>
                  <a:pt x="1886309" y="871976"/>
                  <a:pt x="1901876" y="872979"/>
                  <a:pt x="1942648" y="832207"/>
                </a:cubicBezTo>
                <a:lnTo>
                  <a:pt x="1983745" y="791110"/>
                </a:lnTo>
                <a:cubicBezTo>
                  <a:pt x="1990594" y="770562"/>
                  <a:pt x="1983745" y="736314"/>
                  <a:pt x="2004293" y="729465"/>
                </a:cubicBezTo>
                <a:lnTo>
                  <a:pt x="2065938" y="708917"/>
                </a:lnTo>
                <a:lnTo>
                  <a:pt x="2096761" y="698643"/>
                </a:lnTo>
                <a:cubicBezTo>
                  <a:pt x="2107035" y="691793"/>
                  <a:pt x="2116539" y="683616"/>
                  <a:pt x="2127583" y="678094"/>
                </a:cubicBezTo>
                <a:cubicBezTo>
                  <a:pt x="2212670" y="635549"/>
                  <a:pt x="2100878" y="706170"/>
                  <a:pt x="2189228" y="647272"/>
                </a:cubicBezTo>
                <a:cubicBezTo>
                  <a:pt x="2206258" y="621726"/>
                  <a:pt x="2219154" y="605142"/>
                  <a:pt x="2230325" y="575353"/>
                </a:cubicBezTo>
                <a:cubicBezTo>
                  <a:pt x="2235283" y="562132"/>
                  <a:pt x="2237174" y="547955"/>
                  <a:pt x="2240599" y="534256"/>
                </a:cubicBezTo>
                <a:cubicBezTo>
                  <a:pt x="2237174" y="506858"/>
                  <a:pt x="2238259" y="478509"/>
                  <a:pt x="2230325" y="452063"/>
                </a:cubicBezTo>
                <a:cubicBezTo>
                  <a:pt x="2227542" y="442785"/>
                  <a:pt x="2218082" y="436499"/>
                  <a:pt x="2209776" y="431515"/>
                </a:cubicBezTo>
                <a:cubicBezTo>
                  <a:pt x="2199243" y="425195"/>
                  <a:pt x="2145540" y="412887"/>
                  <a:pt x="2137857" y="410966"/>
                </a:cubicBezTo>
                <a:cubicBezTo>
                  <a:pt x="2108549" y="414222"/>
                  <a:pt x="2048995" y="414301"/>
                  <a:pt x="2014567" y="431515"/>
                </a:cubicBezTo>
                <a:cubicBezTo>
                  <a:pt x="2003523" y="437037"/>
                  <a:pt x="1993120" y="444027"/>
                  <a:pt x="1983745" y="452063"/>
                </a:cubicBezTo>
                <a:cubicBezTo>
                  <a:pt x="1969036" y="464671"/>
                  <a:pt x="1961027" y="487034"/>
                  <a:pt x="1942648" y="493160"/>
                </a:cubicBezTo>
                <a:lnTo>
                  <a:pt x="1911826" y="503434"/>
                </a:lnTo>
                <a:cubicBezTo>
                  <a:pt x="1758957" y="494941"/>
                  <a:pt x="1739496" y="485315"/>
                  <a:pt x="1603601" y="503434"/>
                </a:cubicBezTo>
                <a:cubicBezTo>
                  <a:pt x="1592866" y="504865"/>
                  <a:pt x="1583052" y="510283"/>
                  <a:pt x="1572778" y="513708"/>
                </a:cubicBezTo>
                <a:cubicBezTo>
                  <a:pt x="1548805" y="510283"/>
                  <a:pt x="1523833" y="511092"/>
                  <a:pt x="1500859" y="503434"/>
                </a:cubicBezTo>
                <a:cubicBezTo>
                  <a:pt x="1491669" y="500371"/>
                  <a:pt x="1487875" y="488936"/>
                  <a:pt x="1480311" y="482885"/>
                </a:cubicBezTo>
                <a:cubicBezTo>
                  <a:pt x="1470669" y="475171"/>
                  <a:pt x="1459763" y="469186"/>
                  <a:pt x="1449489" y="462337"/>
                </a:cubicBezTo>
                <a:cubicBezTo>
                  <a:pt x="1433020" y="437634"/>
                  <a:pt x="1403325" y="388729"/>
                  <a:pt x="1377569" y="380144"/>
                </a:cubicBezTo>
                <a:lnTo>
                  <a:pt x="1346747" y="369870"/>
                </a:lnTo>
                <a:cubicBezTo>
                  <a:pt x="1278253" y="373295"/>
                  <a:pt x="1209586" y="374203"/>
                  <a:pt x="1141264" y="380144"/>
                </a:cubicBezTo>
                <a:cubicBezTo>
                  <a:pt x="1130475" y="381082"/>
                  <a:pt x="1119105" y="383920"/>
                  <a:pt x="1110441" y="390418"/>
                </a:cubicBezTo>
                <a:cubicBezTo>
                  <a:pt x="1091068" y="404948"/>
                  <a:pt x="1072504" y="421640"/>
                  <a:pt x="1059071" y="441789"/>
                </a:cubicBezTo>
                <a:lnTo>
                  <a:pt x="1038522" y="472611"/>
                </a:lnTo>
                <a:cubicBezTo>
                  <a:pt x="1030509" y="496652"/>
                  <a:pt x="1030230" y="518515"/>
                  <a:pt x="997426" y="523982"/>
                </a:cubicBezTo>
                <a:cubicBezTo>
                  <a:pt x="986743" y="525762"/>
                  <a:pt x="976877" y="517133"/>
                  <a:pt x="966603" y="513708"/>
                </a:cubicBezTo>
                <a:cubicBezTo>
                  <a:pt x="898688" y="411832"/>
                  <a:pt x="969795" y="530029"/>
                  <a:pt x="935781" y="246580"/>
                </a:cubicBezTo>
                <a:cubicBezTo>
                  <a:pt x="934627" y="236962"/>
                  <a:pt x="923538" y="231015"/>
                  <a:pt x="915232" y="226031"/>
                </a:cubicBezTo>
                <a:cubicBezTo>
                  <a:pt x="905946" y="220459"/>
                  <a:pt x="894096" y="220600"/>
                  <a:pt x="884410" y="215757"/>
                </a:cubicBezTo>
                <a:cubicBezTo>
                  <a:pt x="873365" y="210235"/>
                  <a:pt x="863861" y="202058"/>
                  <a:pt x="853587" y="195209"/>
                </a:cubicBezTo>
                <a:lnTo>
                  <a:pt x="791943" y="205483"/>
                </a:lnTo>
                <a:cubicBezTo>
                  <a:pt x="774762" y="208607"/>
                  <a:pt x="757882" y="213449"/>
                  <a:pt x="740572" y="215757"/>
                </a:cubicBezTo>
                <a:cubicBezTo>
                  <a:pt x="706456" y="220306"/>
                  <a:pt x="672077" y="222606"/>
                  <a:pt x="637830" y="226031"/>
                </a:cubicBezTo>
                <a:cubicBezTo>
                  <a:pt x="634275" y="226920"/>
                  <a:pt x="573278" y="241055"/>
                  <a:pt x="565911" y="246580"/>
                </a:cubicBezTo>
                <a:cubicBezTo>
                  <a:pt x="546538" y="261110"/>
                  <a:pt x="534689" y="284518"/>
                  <a:pt x="514540" y="297951"/>
                </a:cubicBezTo>
                <a:cubicBezTo>
                  <a:pt x="443884" y="345054"/>
                  <a:pt x="476324" y="331237"/>
                  <a:pt x="422073" y="349321"/>
                </a:cubicBezTo>
                <a:cubicBezTo>
                  <a:pt x="399500" y="341797"/>
                  <a:pt x="377500" y="337468"/>
                  <a:pt x="360428" y="318499"/>
                </a:cubicBezTo>
                <a:cubicBezTo>
                  <a:pt x="337518" y="293043"/>
                  <a:pt x="322999" y="260523"/>
                  <a:pt x="298783" y="236306"/>
                </a:cubicBezTo>
                <a:lnTo>
                  <a:pt x="278235" y="215757"/>
                </a:lnTo>
                <a:cubicBezTo>
                  <a:pt x="274810" y="202058"/>
                  <a:pt x="271840" y="188238"/>
                  <a:pt x="267961" y="174661"/>
                </a:cubicBezTo>
                <a:cubicBezTo>
                  <a:pt x="264986" y="164248"/>
                  <a:pt x="260313" y="154345"/>
                  <a:pt x="257686" y="143838"/>
                </a:cubicBezTo>
                <a:cubicBezTo>
                  <a:pt x="253451" y="126897"/>
                  <a:pt x="251647" y="109408"/>
                  <a:pt x="247412" y="92467"/>
                </a:cubicBezTo>
                <a:cubicBezTo>
                  <a:pt x="244785" y="81961"/>
                  <a:pt x="244796" y="69303"/>
                  <a:pt x="237138" y="61645"/>
                </a:cubicBezTo>
                <a:cubicBezTo>
                  <a:pt x="229480" y="53987"/>
                  <a:pt x="216590" y="54796"/>
                  <a:pt x="206316" y="51371"/>
                </a:cubicBezTo>
                <a:cubicBezTo>
                  <a:pt x="199466" y="41097"/>
                  <a:pt x="196238" y="27093"/>
                  <a:pt x="185767" y="20548"/>
                </a:cubicBezTo>
                <a:cubicBezTo>
                  <a:pt x="167399" y="9068"/>
                  <a:pt x="124122" y="0"/>
                  <a:pt x="124122" y="0"/>
                </a:cubicBezTo>
                <a:cubicBezTo>
                  <a:pt x="91807" y="10772"/>
                  <a:pt x="84466" y="8113"/>
                  <a:pt x="62477" y="41097"/>
                </a:cubicBezTo>
                <a:cubicBezTo>
                  <a:pt x="56470" y="50108"/>
                  <a:pt x="62477" y="89043"/>
                  <a:pt x="52203" y="113016"/>
                </a:cubicBezTo>
                <a:close/>
              </a:path>
            </a:pathLst>
          </a:custGeom>
          <a:solidFill>
            <a:srgbClr val="0432FF">
              <a:alpha val="25000"/>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sp>
        <p:nvSpPr>
          <p:cNvPr id="9" name="Freeform 8">
            <a:extLst>
              <a:ext uri="{FF2B5EF4-FFF2-40B4-BE49-F238E27FC236}">
                <a16:creationId xmlns:a16="http://schemas.microsoft.com/office/drawing/2014/main" id="{AC1DA5FB-BF7C-8F48-98EE-838C5B1CD37E}"/>
              </a:ext>
            </a:extLst>
          </p:cNvPr>
          <p:cNvSpPr/>
          <p:nvPr/>
        </p:nvSpPr>
        <p:spPr>
          <a:xfrm>
            <a:off x="3718529" y="3637053"/>
            <a:ext cx="2044558" cy="1276953"/>
          </a:xfrm>
          <a:custGeom>
            <a:avLst/>
            <a:gdLst>
              <a:gd name="connsiteX0" fmla="*/ 1952090 w 2044558"/>
              <a:gd name="connsiteY0" fmla="*/ 1273995 h 1276953"/>
              <a:gd name="connsiteX1" fmla="*/ 1993187 w 2044558"/>
              <a:gd name="connsiteY1" fmla="*/ 1202076 h 1276953"/>
              <a:gd name="connsiteX2" fmla="*/ 2003461 w 2044558"/>
              <a:gd name="connsiteY2" fmla="*/ 1171254 h 1276953"/>
              <a:gd name="connsiteX3" fmla="*/ 2044558 w 2044558"/>
              <a:gd name="connsiteY3" fmla="*/ 1099335 h 1276953"/>
              <a:gd name="connsiteX4" fmla="*/ 1982913 w 2044558"/>
              <a:gd name="connsiteY4" fmla="*/ 996593 h 1276953"/>
              <a:gd name="connsiteX5" fmla="*/ 1890445 w 2044558"/>
              <a:gd name="connsiteY5" fmla="*/ 924674 h 1276953"/>
              <a:gd name="connsiteX6" fmla="*/ 1859623 w 2044558"/>
              <a:gd name="connsiteY6" fmla="*/ 904126 h 1276953"/>
              <a:gd name="connsiteX7" fmla="*/ 1818526 w 2044558"/>
              <a:gd name="connsiteY7" fmla="*/ 883577 h 1276953"/>
              <a:gd name="connsiteX8" fmla="*/ 1756881 w 2044558"/>
              <a:gd name="connsiteY8" fmla="*/ 852755 h 1276953"/>
              <a:gd name="connsiteX9" fmla="*/ 1736333 w 2044558"/>
              <a:gd name="connsiteY9" fmla="*/ 832206 h 1276953"/>
              <a:gd name="connsiteX10" fmla="*/ 1715785 w 2044558"/>
              <a:gd name="connsiteY10" fmla="*/ 770561 h 1276953"/>
              <a:gd name="connsiteX11" fmla="*/ 1705511 w 2044558"/>
              <a:gd name="connsiteY11" fmla="*/ 739739 h 1276953"/>
              <a:gd name="connsiteX12" fmla="*/ 1684962 w 2044558"/>
              <a:gd name="connsiteY12" fmla="*/ 708917 h 1276953"/>
              <a:gd name="connsiteX13" fmla="*/ 1643866 w 2044558"/>
              <a:gd name="connsiteY13" fmla="*/ 647272 h 1276953"/>
              <a:gd name="connsiteX14" fmla="*/ 1613043 w 2044558"/>
              <a:gd name="connsiteY14" fmla="*/ 636997 h 1276953"/>
              <a:gd name="connsiteX15" fmla="*/ 1551398 w 2044558"/>
              <a:gd name="connsiteY15" fmla="*/ 606175 h 1276953"/>
              <a:gd name="connsiteX16" fmla="*/ 1541124 w 2044558"/>
              <a:gd name="connsiteY16" fmla="*/ 513708 h 1276953"/>
              <a:gd name="connsiteX17" fmla="*/ 1551398 w 2044558"/>
              <a:gd name="connsiteY17" fmla="*/ 482885 h 1276953"/>
              <a:gd name="connsiteX18" fmla="*/ 1582221 w 2044558"/>
              <a:gd name="connsiteY18" fmla="*/ 472611 h 1276953"/>
              <a:gd name="connsiteX19" fmla="*/ 1633591 w 2044558"/>
              <a:gd name="connsiteY19" fmla="*/ 431514 h 1276953"/>
              <a:gd name="connsiteX20" fmla="*/ 1623317 w 2044558"/>
              <a:gd name="connsiteY20" fmla="*/ 359595 h 1276953"/>
              <a:gd name="connsiteX21" fmla="*/ 1602769 w 2044558"/>
              <a:gd name="connsiteY21" fmla="*/ 287676 h 1276953"/>
              <a:gd name="connsiteX22" fmla="*/ 1582221 w 2044558"/>
              <a:gd name="connsiteY22" fmla="*/ 256854 h 1276953"/>
              <a:gd name="connsiteX23" fmla="*/ 1561672 w 2044558"/>
              <a:gd name="connsiteY23" fmla="*/ 236305 h 1276953"/>
              <a:gd name="connsiteX24" fmla="*/ 1530850 w 2044558"/>
              <a:gd name="connsiteY24" fmla="*/ 226031 h 1276953"/>
              <a:gd name="connsiteX25" fmla="*/ 1479479 w 2044558"/>
              <a:gd name="connsiteY25" fmla="*/ 236305 h 1276953"/>
              <a:gd name="connsiteX26" fmla="*/ 1448657 w 2044558"/>
              <a:gd name="connsiteY26" fmla="*/ 246579 h 1276953"/>
              <a:gd name="connsiteX27" fmla="*/ 1417834 w 2044558"/>
              <a:gd name="connsiteY27" fmla="*/ 236305 h 1276953"/>
              <a:gd name="connsiteX28" fmla="*/ 1387012 w 2044558"/>
              <a:gd name="connsiteY28" fmla="*/ 215757 h 1276953"/>
              <a:gd name="connsiteX29" fmla="*/ 1366463 w 2044558"/>
              <a:gd name="connsiteY29" fmla="*/ 195209 h 1276953"/>
              <a:gd name="connsiteX30" fmla="*/ 1304818 w 2044558"/>
              <a:gd name="connsiteY30" fmla="*/ 174660 h 1276953"/>
              <a:gd name="connsiteX31" fmla="*/ 1273996 w 2044558"/>
              <a:gd name="connsiteY31" fmla="*/ 164386 h 1276953"/>
              <a:gd name="connsiteX32" fmla="*/ 1140432 w 2044558"/>
              <a:gd name="connsiteY32" fmla="*/ 174660 h 1276953"/>
              <a:gd name="connsiteX33" fmla="*/ 1099335 w 2044558"/>
              <a:gd name="connsiteY33" fmla="*/ 195209 h 1276953"/>
              <a:gd name="connsiteX34" fmla="*/ 1006868 w 2044558"/>
              <a:gd name="connsiteY34" fmla="*/ 246579 h 1276953"/>
              <a:gd name="connsiteX35" fmla="*/ 945223 w 2044558"/>
              <a:gd name="connsiteY35" fmla="*/ 236305 h 1276953"/>
              <a:gd name="connsiteX36" fmla="*/ 934949 w 2044558"/>
              <a:gd name="connsiteY36" fmla="*/ 205483 h 1276953"/>
              <a:gd name="connsiteX37" fmla="*/ 924675 w 2044558"/>
              <a:gd name="connsiteY37" fmla="*/ 71919 h 1276953"/>
              <a:gd name="connsiteX38" fmla="*/ 873304 w 2044558"/>
              <a:gd name="connsiteY38" fmla="*/ 30822 h 1276953"/>
              <a:gd name="connsiteX39" fmla="*/ 708917 w 2044558"/>
              <a:gd name="connsiteY39" fmla="*/ 0 h 1276953"/>
              <a:gd name="connsiteX40" fmla="*/ 575353 w 2044558"/>
              <a:gd name="connsiteY40" fmla="*/ 30822 h 1276953"/>
              <a:gd name="connsiteX41" fmla="*/ 544531 w 2044558"/>
              <a:gd name="connsiteY41" fmla="*/ 61645 h 1276953"/>
              <a:gd name="connsiteX42" fmla="*/ 534257 w 2044558"/>
              <a:gd name="connsiteY42" fmla="*/ 92467 h 1276953"/>
              <a:gd name="connsiteX43" fmla="*/ 513708 w 2044558"/>
              <a:gd name="connsiteY43" fmla="*/ 113015 h 1276953"/>
              <a:gd name="connsiteX44" fmla="*/ 390418 w 2044558"/>
              <a:gd name="connsiteY44" fmla="*/ 133564 h 1276953"/>
              <a:gd name="connsiteX45" fmla="*/ 359596 w 2044558"/>
              <a:gd name="connsiteY45" fmla="*/ 143838 h 1276953"/>
              <a:gd name="connsiteX46" fmla="*/ 339048 w 2044558"/>
              <a:gd name="connsiteY46" fmla="*/ 174660 h 1276953"/>
              <a:gd name="connsiteX47" fmla="*/ 318499 w 2044558"/>
              <a:gd name="connsiteY47" fmla="*/ 195209 h 1276953"/>
              <a:gd name="connsiteX48" fmla="*/ 297951 w 2044558"/>
              <a:gd name="connsiteY48" fmla="*/ 256854 h 1276953"/>
              <a:gd name="connsiteX49" fmla="*/ 246580 w 2044558"/>
              <a:gd name="connsiteY49" fmla="*/ 308224 h 1276953"/>
              <a:gd name="connsiteX50" fmla="*/ 133565 w 2044558"/>
              <a:gd name="connsiteY50" fmla="*/ 287676 h 1276953"/>
              <a:gd name="connsiteX51" fmla="*/ 71920 w 2044558"/>
              <a:gd name="connsiteY51" fmla="*/ 297950 h 1276953"/>
              <a:gd name="connsiteX52" fmla="*/ 51371 w 2044558"/>
              <a:gd name="connsiteY52" fmla="*/ 318499 h 1276953"/>
              <a:gd name="connsiteX53" fmla="*/ 41097 w 2044558"/>
              <a:gd name="connsiteY53" fmla="*/ 349321 h 1276953"/>
              <a:gd name="connsiteX54" fmla="*/ 71920 w 2044558"/>
              <a:gd name="connsiteY54" fmla="*/ 452063 h 1276953"/>
              <a:gd name="connsiteX55" fmla="*/ 102742 w 2044558"/>
              <a:gd name="connsiteY55" fmla="*/ 462337 h 1276953"/>
              <a:gd name="connsiteX56" fmla="*/ 174661 w 2044558"/>
              <a:gd name="connsiteY56" fmla="*/ 482885 h 1276953"/>
              <a:gd name="connsiteX57" fmla="*/ 236306 w 2044558"/>
              <a:gd name="connsiteY57" fmla="*/ 523982 h 1276953"/>
              <a:gd name="connsiteX58" fmla="*/ 277403 w 2044558"/>
              <a:gd name="connsiteY58" fmla="*/ 585627 h 1276953"/>
              <a:gd name="connsiteX59" fmla="*/ 308225 w 2044558"/>
              <a:gd name="connsiteY59" fmla="*/ 678094 h 1276953"/>
              <a:gd name="connsiteX60" fmla="*/ 318499 w 2044558"/>
              <a:gd name="connsiteY60" fmla="*/ 708917 h 1276953"/>
              <a:gd name="connsiteX61" fmla="*/ 328774 w 2044558"/>
              <a:gd name="connsiteY61" fmla="*/ 739739 h 1276953"/>
              <a:gd name="connsiteX62" fmla="*/ 318499 w 2044558"/>
              <a:gd name="connsiteY62" fmla="*/ 791110 h 1276953"/>
              <a:gd name="connsiteX63" fmla="*/ 215758 w 2044558"/>
              <a:gd name="connsiteY63" fmla="*/ 801384 h 1276953"/>
              <a:gd name="connsiteX64" fmla="*/ 184935 w 2044558"/>
              <a:gd name="connsiteY64" fmla="*/ 811658 h 1276953"/>
              <a:gd name="connsiteX65" fmla="*/ 154113 w 2044558"/>
              <a:gd name="connsiteY65" fmla="*/ 832206 h 1276953"/>
              <a:gd name="connsiteX66" fmla="*/ 123290 w 2044558"/>
              <a:gd name="connsiteY66" fmla="*/ 842481 h 1276953"/>
              <a:gd name="connsiteX67" fmla="*/ 82194 w 2044558"/>
              <a:gd name="connsiteY67" fmla="*/ 904126 h 1276953"/>
              <a:gd name="connsiteX68" fmla="*/ 61645 w 2044558"/>
              <a:gd name="connsiteY68" fmla="*/ 924674 h 1276953"/>
              <a:gd name="connsiteX69" fmla="*/ 20549 w 2044558"/>
              <a:gd name="connsiteY69" fmla="*/ 986319 h 1276953"/>
              <a:gd name="connsiteX70" fmla="*/ 0 w 2044558"/>
              <a:gd name="connsiteY70" fmla="*/ 1047964 h 1276953"/>
              <a:gd name="connsiteX71" fmla="*/ 10275 w 2044558"/>
              <a:gd name="connsiteY71" fmla="*/ 1171254 h 1276953"/>
              <a:gd name="connsiteX72" fmla="*/ 30823 w 2044558"/>
              <a:gd name="connsiteY72" fmla="*/ 1232899 h 1276953"/>
              <a:gd name="connsiteX73" fmla="*/ 113016 w 2044558"/>
              <a:gd name="connsiteY73" fmla="*/ 1202076 h 1276953"/>
              <a:gd name="connsiteX74" fmla="*/ 123290 w 2044558"/>
              <a:gd name="connsiteY74" fmla="*/ 1171254 h 1276953"/>
              <a:gd name="connsiteX75" fmla="*/ 143839 w 2044558"/>
              <a:gd name="connsiteY75" fmla="*/ 1150705 h 1276953"/>
              <a:gd name="connsiteX76" fmla="*/ 154113 w 2044558"/>
              <a:gd name="connsiteY76" fmla="*/ 1119883 h 1276953"/>
              <a:gd name="connsiteX77" fmla="*/ 205484 w 2044558"/>
              <a:gd name="connsiteY77" fmla="*/ 1058238 h 1276953"/>
              <a:gd name="connsiteX78" fmla="*/ 236306 w 2044558"/>
              <a:gd name="connsiteY78" fmla="*/ 1037690 h 1276953"/>
              <a:gd name="connsiteX79" fmla="*/ 287677 w 2044558"/>
              <a:gd name="connsiteY79" fmla="*/ 1006867 h 1276953"/>
              <a:gd name="connsiteX80" fmla="*/ 328774 w 2044558"/>
              <a:gd name="connsiteY80" fmla="*/ 976045 h 1276953"/>
              <a:gd name="connsiteX81" fmla="*/ 349322 w 2044558"/>
              <a:gd name="connsiteY81" fmla="*/ 955496 h 1276953"/>
              <a:gd name="connsiteX82" fmla="*/ 380144 w 2044558"/>
              <a:gd name="connsiteY82" fmla="*/ 945222 h 1276953"/>
              <a:gd name="connsiteX83" fmla="*/ 400693 w 2044558"/>
              <a:gd name="connsiteY83" fmla="*/ 924674 h 1276953"/>
              <a:gd name="connsiteX84" fmla="*/ 452063 w 2044558"/>
              <a:gd name="connsiteY84" fmla="*/ 914400 h 1276953"/>
              <a:gd name="connsiteX85" fmla="*/ 565079 w 2044558"/>
              <a:gd name="connsiteY85" fmla="*/ 893851 h 1276953"/>
              <a:gd name="connsiteX86" fmla="*/ 729466 w 2044558"/>
              <a:gd name="connsiteY86" fmla="*/ 904126 h 1276953"/>
              <a:gd name="connsiteX87" fmla="*/ 760288 w 2044558"/>
              <a:gd name="connsiteY87" fmla="*/ 914400 h 1276953"/>
              <a:gd name="connsiteX88" fmla="*/ 791111 w 2044558"/>
              <a:gd name="connsiteY88" fmla="*/ 945222 h 1276953"/>
              <a:gd name="connsiteX89" fmla="*/ 821933 w 2044558"/>
              <a:gd name="connsiteY89" fmla="*/ 965770 h 1276953"/>
              <a:gd name="connsiteX90" fmla="*/ 893852 w 2044558"/>
              <a:gd name="connsiteY90" fmla="*/ 1017141 h 1276953"/>
              <a:gd name="connsiteX91" fmla="*/ 914400 w 2044558"/>
              <a:gd name="connsiteY91" fmla="*/ 1037690 h 1276953"/>
              <a:gd name="connsiteX92" fmla="*/ 1119884 w 2044558"/>
              <a:gd name="connsiteY92" fmla="*/ 1037690 h 1276953"/>
              <a:gd name="connsiteX93" fmla="*/ 1222625 w 2044558"/>
              <a:gd name="connsiteY93" fmla="*/ 934948 h 1276953"/>
              <a:gd name="connsiteX94" fmla="*/ 1222625 w 2044558"/>
              <a:gd name="connsiteY94" fmla="*/ 934948 h 1276953"/>
              <a:gd name="connsiteX95" fmla="*/ 1263722 w 2044558"/>
              <a:gd name="connsiteY95" fmla="*/ 883577 h 1276953"/>
              <a:gd name="connsiteX96" fmla="*/ 1273996 w 2044558"/>
              <a:gd name="connsiteY96" fmla="*/ 852755 h 1276953"/>
              <a:gd name="connsiteX97" fmla="*/ 1315093 w 2044558"/>
              <a:gd name="connsiteY97" fmla="*/ 811658 h 1276953"/>
              <a:gd name="connsiteX98" fmla="*/ 1376738 w 2044558"/>
              <a:gd name="connsiteY98" fmla="*/ 791110 h 1276953"/>
              <a:gd name="connsiteX99" fmla="*/ 1438383 w 2044558"/>
              <a:gd name="connsiteY99" fmla="*/ 801384 h 1276953"/>
              <a:gd name="connsiteX100" fmla="*/ 1510302 w 2044558"/>
              <a:gd name="connsiteY100" fmla="*/ 863029 h 1276953"/>
              <a:gd name="connsiteX101" fmla="*/ 1561672 w 2044558"/>
              <a:gd name="connsiteY101" fmla="*/ 914400 h 1276953"/>
              <a:gd name="connsiteX102" fmla="*/ 1613043 w 2044558"/>
              <a:gd name="connsiteY102" fmla="*/ 955496 h 1276953"/>
              <a:gd name="connsiteX103" fmla="*/ 1684962 w 2044558"/>
              <a:gd name="connsiteY103" fmla="*/ 1027415 h 1276953"/>
              <a:gd name="connsiteX104" fmla="*/ 1705511 w 2044558"/>
              <a:gd name="connsiteY104" fmla="*/ 1047964 h 1276953"/>
              <a:gd name="connsiteX105" fmla="*/ 1746607 w 2044558"/>
              <a:gd name="connsiteY105" fmla="*/ 1109609 h 1276953"/>
              <a:gd name="connsiteX106" fmla="*/ 1767156 w 2044558"/>
              <a:gd name="connsiteY106" fmla="*/ 1130157 h 1276953"/>
              <a:gd name="connsiteX107" fmla="*/ 1787704 w 2044558"/>
              <a:gd name="connsiteY107" fmla="*/ 1160979 h 1276953"/>
              <a:gd name="connsiteX108" fmla="*/ 1808252 w 2044558"/>
              <a:gd name="connsiteY108" fmla="*/ 1181528 h 1276953"/>
              <a:gd name="connsiteX109" fmla="*/ 1828800 w 2044558"/>
              <a:gd name="connsiteY109" fmla="*/ 1212350 h 1276953"/>
              <a:gd name="connsiteX110" fmla="*/ 1880171 w 2044558"/>
              <a:gd name="connsiteY110" fmla="*/ 1253447 h 1276953"/>
              <a:gd name="connsiteX111" fmla="*/ 1910994 w 2044558"/>
              <a:gd name="connsiteY111" fmla="*/ 1263721 h 1276953"/>
              <a:gd name="connsiteX112" fmla="*/ 1952090 w 2044558"/>
              <a:gd name="connsiteY112" fmla="*/ 1273995 h 127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044558" h="1276953">
                <a:moveTo>
                  <a:pt x="1952090" y="1273995"/>
                </a:moveTo>
                <a:cubicBezTo>
                  <a:pt x="1965789" y="1263721"/>
                  <a:pt x="1980839" y="1226772"/>
                  <a:pt x="1993187" y="1202076"/>
                </a:cubicBezTo>
                <a:cubicBezTo>
                  <a:pt x="1998030" y="1192390"/>
                  <a:pt x="1999195" y="1181208"/>
                  <a:pt x="2003461" y="1171254"/>
                </a:cubicBezTo>
                <a:cubicBezTo>
                  <a:pt x="2019105" y="1134751"/>
                  <a:pt x="2023919" y="1130292"/>
                  <a:pt x="2044558" y="1099335"/>
                </a:cubicBezTo>
                <a:cubicBezTo>
                  <a:pt x="2028344" y="1066908"/>
                  <a:pt x="2007706" y="1021386"/>
                  <a:pt x="1982913" y="996593"/>
                </a:cubicBezTo>
                <a:cubicBezTo>
                  <a:pt x="1934627" y="948307"/>
                  <a:pt x="1964181" y="973831"/>
                  <a:pt x="1890445" y="924674"/>
                </a:cubicBezTo>
                <a:cubicBezTo>
                  <a:pt x="1880171" y="917825"/>
                  <a:pt x="1870667" y="909648"/>
                  <a:pt x="1859623" y="904126"/>
                </a:cubicBezTo>
                <a:cubicBezTo>
                  <a:pt x="1845924" y="897276"/>
                  <a:pt x="1831824" y="891176"/>
                  <a:pt x="1818526" y="883577"/>
                </a:cubicBezTo>
                <a:cubicBezTo>
                  <a:pt x="1762762" y="851711"/>
                  <a:pt x="1813391" y="871591"/>
                  <a:pt x="1756881" y="852755"/>
                </a:cubicBezTo>
                <a:cubicBezTo>
                  <a:pt x="1750032" y="845905"/>
                  <a:pt x="1740665" y="840870"/>
                  <a:pt x="1736333" y="832206"/>
                </a:cubicBezTo>
                <a:cubicBezTo>
                  <a:pt x="1726647" y="812833"/>
                  <a:pt x="1722634" y="791109"/>
                  <a:pt x="1715785" y="770561"/>
                </a:cubicBezTo>
                <a:cubicBezTo>
                  <a:pt x="1712360" y="760287"/>
                  <a:pt x="1711518" y="748750"/>
                  <a:pt x="1705511" y="739739"/>
                </a:cubicBezTo>
                <a:lnTo>
                  <a:pt x="1684962" y="708917"/>
                </a:lnTo>
                <a:cubicBezTo>
                  <a:pt x="1674191" y="676602"/>
                  <a:pt x="1676849" y="669261"/>
                  <a:pt x="1643866" y="647272"/>
                </a:cubicBezTo>
                <a:cubicBezTo>
                  <a:pt x="1634855" y="641264"/>
                  <a:pt x="1622730" y="641840"/>
                  <a:pt x="1613043" y="636997"/>
                </a:cubicBezTo>
                <a:cubicBezTo>
                  <a:pt x="1533383" y="597166"/>
                  <a:pt x="1628867" y="631997"/>
                  <a:pt x="1551398" y="606175"/>
                </a:cubicBezTo>
                <a:cubicBezTo>
                  <a:pt x="1521118" y="560754"/>
                  <a:pt x="1525744" y="582918"/>
                  <a:pt x="1541124" y="513708"/>
                </a:cubicBezTo>
                <a:cubicBezTo>
                  <a:pt x="1543473" y="503136"/>
                  <a:pt x="1543740" y="490543"/>
                  <a:pt x="1551398" y="482885"/>
                </a:cubicBezTo>
                <a:cubicBezTo>
                  <a:pt x="1559056" y="475227"/>
                  <a:pt x="1571947" y="476036"/>
                  <a:pt x="1582221" y="472611"/>
                </a:cubicBezTo>
                <a:cubicBezTo>
                  <a:pt x="1585273" y="470576"/>
                  <a:pt x="1632420" y="442056"/>
                  <a:pt x="1633591" y="431514"/>
                </a:cubicBezTo>
                <a:cubicBezTo>
                  <a:pt x="1636265" y="407446"/>
                  <a:pt x="1627649" y="383421"/>
                  <a:pt x="1623317" y="359595"/>
                </a:cubicBezTo>
                <a:cubicBezTo>
                  <a:pt x="1621436" y="349251"/>
                  <a:pt x="1609056" y="300250"/>
                  <a:pt x="1602769" y="287676"/>
                </a:cubicBezTo>
                <a:cubicBezTo>
                  <a:pt x="1597247" y="276632"/>
                  <a:pt x="1589935" y="266496"/>
                  <a:pt x="1582221" y="256854"/>
                </a:cubicBezTo>
                <a:cubicBezTo>
                  <a:pt x="1576170" y="249290"/>
                  <a:pt x="1569978" y="241289"/>
                  <a:pt x="1561672" y="236305"/>
                </a:cubicBezTo>
                <a:cubicBezTo>
                  <a:pt x="1552386" y="230733"/>
                  <a:pt x="1541124" y="229456"/>
                  <a:pt x="1530850" y="226031"/>
                </a:cubicBezTo>
                <a:cubicBezTo>
                  <a:pt x="1513726" y="229456"/>
                  <a:pt x="1496420" y="232070"/>
                  <a:pt x="1479479" y="236305"/>
                </a:cubicBezTo>
                <a:cubicBezTo>
                  <a:pt x="1468973" y="238932"/>
                  <a:pt x="1459487" y="246579"/>
                  <a:pt x="1448657" y="246579"/>
                </a:cubicBezTo>
                <a:cubicBezTo>
                  <a:pt x="1437827" y="246579"/>
                  <a:pt x="1428108" y="239730"/>
                  <a:pt x="1417834" y="236305"/>
                </a:cubicBezTo>
                <a:cubicBezTo>
                  <a:pt x="1407560" y="229456"/>
                  <a:pt x="1396654" y="223471"/>
                  <a:pt x="1387012" y="215757"/>
                </a:cubicBezTo>
                <a:cubicBezTo>
                  <a:pt x="1379448" y="209706"/>
                  <a:pt x="1375127" y="199541"/>
                  <a:pt x="1366463" y="195209"/>
                </a:cubicBezTo>
                <a:cubicBezTo>
                  <a:pt x="1347090" y="185522"/>
                  <a:pt x="1325366" y="181510"/>
                  <a:pt x="1304818" y="174660"/>
                </a:cubicBezTo>
                <a:lnTo>
                  <a:pt x="1273996" y="164386"/>
                </a:lnTo>
                <a:cubicBezTo>
                  <a:pt x="1229475" y="167811"/>
                  <a:pt x="1184405" y="166900"/>
                  <a:pt x="1140432" y="174660"/>
                </a:cubicBezTo>
                <a:cubicBezTo>
                  <a:pt x="1125349" y="177322"/>
                  <a:pt x="1112468" y="187329"/>
                  <a:pt x="1099335" y="195209"/>
                </a:cubicBezTo>
                <a:cubicBezTo>
                  <a:pt x="1011017" y="248199"/>
                  <a:pt x="1068864" y="225914"/>
                  <a:pt x="1006868" y="246579"/>
                </a:cubicBezTo>
                <a:cubicBezTo>
                  <a:pt x="986320" y="243154"/>
                  <a:pt x="963310" y="246640"/>
                  <a:pt x="945223" y="236305"/>
                </a:cubicBezTo>
                <a:cubicBezTo>
                  <a:pt x="935820" y="230932"/>
                  <a:pt x="936292" y="216229"/>
                  <a:pt x="934949" y="205483"/>
                </a:cubicBezTo>
                <a:cubicBezTo>
                  <a:pt x="929411" y="161175"/>
                  <a:pt x="933432" y="115705"/>
                  <a:pt x="924675" y="71919"/>
                </a:cubicBezTo>
                <a:cubicBezTo>
                  <a:pt x="922592" y="61505"/>
                  <a:pt x="877518" y="32695"/>
                  <a:pt x="873304" y="30822"/>
                </a:cubicBezTo>
                <a:cubicBezTo>
                  <a:pt x="809426" y="2432"/>
                  <a:pt x="784875" y="7596"/>
                  <a:pt x="708917" y="0"/>
                </a:cubicBezTo>
                <a:cubicBezTo>
                  <a:pt x="631561" y="7735"/>
                  <a:pt x="621298" y="-7466"/>
                  <a:pt x="575353" y="30822"/>
                </a:cubicBezTo>
                <a:cubicBezTo>
                  <a:pt x="564191" y="40124"/>
                  <a:pt x="554805" y="51371"/>
                  <a:pt x="544531" y="61645"/>
                </a:cubicBezTo>
                <a:cubicBezTo>
                  <a:pt x="541106" y="71919"/>
                  <a:pt x="539829" y="83181"/>
                  <a:pt x="534257" y="92467"/>
                </a:cubicBezTo>
                <a:cubicBezTo>
                  <a:pt x="529273" y="100773"/>
                  <a:pt x="522014" y="108031"/>
                  <a:pt x="513708" y="113015"/>
                </a:cubicBezTo>
                <a:cubicBezTo>
                  <a:pt x="486321" y="129447"/>
                  <a:pt x="399564" y="132548"/>
                  <a:pt x="390418" y="133564"/>
                </a:cubicBezTo>
                <a:cubicBezTo>
                  <a:pt x="380144" y="136989"/>
                  <a:pt x="368053" y="137073"/>
                  <a:pt x="359596" y="143838"/>
                </a:cubicBezTo>
                <a:cubicBezTo>
                  <a:pt x="349954" y="151552"/>
                  <a:pt x="346762" y="165018"/>
                  <a:pt x="339048" y="174660"/>
                </a:cubicBezTo>
                <a:cubicBezTo>
                  <a:pt x="332997" y="182224"/>
                  <a:pt x="325349" y="188359"/>
                  <a:pt x="318499" y="195209"/>
                </a:cubicBezTo>
                <a:cubicBezTo>
                  <a:pt x="311650" y="215757"/>
                  <a:pt x="313267" y="241538"/>
                  <a:pt x="297951" y="256854"/>
                </a:cubicBezTo>
                <a:lnTo>
                  <a:pt x="246580" y="308224"/>
                </a:lnTo>
                <a:cubicBezTo>
                  <a:pt x="203234" y="293775"/>
                  <a:pt x="191652" y="287676"/>
                  <a:pt x="133565" y="287676"/>
                </a:cubicBezTo>
                <a:cubicBezTo>
                  <a:pt x="112733" y="287676"/>
                  <a:pt x="92468" y="294525"/>
                  <a:pt x="71920" y="297950"/>
                </a:cubicBezTo>
                <a:cubicBezTo>
                  <a:pt x="65070" y="304800"/>
                  <a:pt x="56355" y="310193"/>
                  <a:pt x="51371" y="318499"/>
                </a:cubicBezTo>
                <a:cubicBezTo>
                  <a:pt x="45799" y="327785"/>
                  <a:pt x="41097" y="338491"/>
                  <a:pt x="41097" y="349321"/>
                </a:cubicBezTo>
                <a:cubicBezTo>
                  <a:pt x="41097" y="388553"/>
                  <a:pt x="35873" y="430435"/>
                  <a:pt x="71920" y="452063"/>
                </a:cubicBezTo>
                <a:cubicBezTo>
                  <a:pt x="81206" y="457635"/>
                  <a:pt x="92329" y="459362"/>
                  <a:pt x="102742" y="462337"/>
                </a:cubicBezTo>
                <a:cubicBezTo>
                  <a:pt x="113696" y="465467"/>
                  <a:pt x="161619" y="475639"/>
                  <a:pt x="174661" y="482885"/>
                </a:cubicBezTo>
                <a:cubicBezTo>
                  <a:pt x="196249" y="494879"/>
                  <a:pt x="236306" y="523982"/>
                  <a:pt x="236306" y="523982"/>
                </a:cubicBezTo>
                <a:cubicBezTo>
                  <a:pt x="250005" y="544530"/>
                  <a:pt x="269594" y="562198"/>
                  <a:pt x="277403" y="585627"/>
                </a:cubicBezTo>
                <a:lnTo>
                  <a:pt x="308225" y="678094"/>
                </a:lnTo>
                <a:lnTo>
                  <a:pt x="318499" y="708917"/>
                </a:lnTo>
                <a:lnTo>
                  <a:pt x="328774" y="739739"/>
                </a:lnTo>
                <a:cubicBezTo>
                  <a:pt x="325349" y="756863"/>
                  <a:pt x="333830" y="782748"/>
                  <a:pt x="318499" y="791110"/>
                </a:cubicBezTo>
                <a:cubicBezTo>
                  <a:pt x="288284" y="807591"/>
                  <a:pt x="249776" y="796151"/>
                  <a:pt x="215758" y="801384"/>
                </a:cubicBezTo>
                <a:cubicBezTo>
                  <a:pt x="205054" y="803031"/>
                  <a:pt x="195209" y="808233"/>
                  <a:pt x="184935" y="811658"/>
                </a:cubicBezTo>
                <a:cubicBezTo>
                  <a:pt x="174661" y="818507"/>
                  <a:pt x="165157" y="826684"/>
                  <a:pt x="154113" y="832206"/>
                </a:cubicBezTo>
                <a:cubicBezTo>
                  <a:pt x="144426" y="837049"/>
                  <a:pt x="130948" y="834823"/>
                  <a:pt x="123290" y="842481"/>
                </a:cubicBezTo>
                <a:cubicBezTo>
                  <a:pt x="105827" y="859944"/>
                  <a:pt x="99657" y="886664"/>
                  <a:pt x="82194" y="904126"/>
                </a:cubicBezTo>
                <a:cubicBezTo>
                  <a:pt x="75344" y="910975"/>
                  <a:pt x="67457" y="916925"/>
                  <a:pt x="61645" y="924674"/>
                </a:cubicBezTo>
                <a:cubicBezTo>
                  <a:pt x="46827" y="944431"/>
                  <a:pt x="28359" y="962890"/>
                  <a:pt x="20549" y="986319"/>
                </a:cubicBezTo>
                <a:lnTo>
                  <a:pt x="0" y="1047964"/>
                </a:lnTo>
                <a:cubicBezTo>
                  <a:pt x="3425" y="1089061"/>
                  <a:pt x="3495" y="1130576"/>
                  <a:pt x="10275" y="1171254"/>
                </a:cubicBezTo>
                <a:cubicBezTo>
                  <a:pt x="13836" y="1192619"/>
                  <a:pt x="30823" y="1232899"/>
                  <a:pt x="30823" y="1232899"/>
                </a:cubicBezTo>
                <a:cubicBezTo>
                  <a:pt x="58669" y="1227329"/>
                  <a:pt x="92860" y="1227271"/>
                  <a:pt x="113016" y="1202076"/>
                </a:cubicBezTo>
                <a:cubicBezTo>
                  <a:pt x="119781" y="1193619"/>
                  <a:pt x="117718" y="1180540"/>
                  <a:pt x="123290" y="1171254"/>
                </a:cubicBezTo>
                <a:cubicBezTo>
                  <a:pt x="128274" y="1162948"/>
                  <a:pt x="136989" y="1157555"/>
                  <a:pt x="143839" y="1150705"/>
                </a:cubicBezTo>
                <a:cubicBezTo>
                  <a:pt x="147264" y="1140431"/>
                  <a:pt x="149270" y="1129569"/>
                  <a:pt x="154113" y="1119883"/>
                </a:cubicBezTo>
                <a:cubicBezTo>
                  <a:pt x="165660" y="1096789"/>
                  <a:pt x="186005" y="1074470"/>
                  <a:pt x="205484" y="1058238"/>
                </a:cubicBezTo>
                <a:cubicBezTo>
                  <a:pt x="214970" y="1050333"/>
                  <a:pt x="226664" y="1045404"/>
                  <a:pt x="236306" y="1037690"/>
                </a:cubicBezTo>
                <a:cubicBezTo>
                  <a:pt x="276601" y="1005453"/>
                  <a:pt x="234148" y="1024709"/>
                  <a:pt x="287677" y="1006867"/>
                </a:cubicBezTo>
                <a:cubicBezTo>
                  <a:pt x="301376" y="996593"/>
                  <a:pt x="315619" y="987007"/>
                  <a:pt x="328774" y="976045"/>
                </a:cubicBezTo>
                <a:cubicBezTo>
                  <a:pt x="336215" y="969844"/>
                  <a:pt x="341016" y="960480"/>
                  <a:pt x="349322" y="955496"/>
                </a:cubicBezTo>
                <a:cubicBezTo>
                  <a:pt x="358608" y="949924"/>
                  <a:pt x="369870" y="948647"/>
                  <a:pt x="380144" y="945222"/>
                </a:cubicBezTo>
                <a:cubicBezTo>
                  <a:pt x="386994" y="938373"/>
                  <a:pt x="391790" y="928490"/>
                  <a:pt x="400693" y="924674"/>
                </a:cubicBezTo>
                <a:cubicBezTo>
                  <a:pt x="416744" y="917795"/>
                  <a:pt x="435016" y="918188"/>
                  <a:pt x="452063" y="914400"/>
                </a:cubicBezTo>
                <a:cubicBezTo>
                  <a:pt x="539261" y="895023"/>
                  <a:pt x="440410" y="911662"/>
                  <a:pt x="565079" y="893851"/>
                </a:cubicBezTo>
                <a:cubicBezTo>
                  <a:pt x="619875" y="897276"/>
                  <a:pt x="674865" y="898378"/>
                  <a:pt x="729466" y="904126"/>
                </a:cubicBezTo>
                <a:cubicBezTo>
                  <a:pt x="740236" y="905260"/>
                  <a:pt x="751277" y="908393"/>
                  <a:pt x="760288" y="914400"/>
                </a:cubicBezTo>
                <a:cubicBezTo>
                  <a:pt x="772378" y="922460"/>
                  <a:pt x="779949" y="935920"/>
                  <a:pt x="791111" y="945222"/>
                </a:cubicBezTo>
                <a:cubicBezTo>
                  <a:pt x="800597" y="953127"/>
                  <a:pt x="812558" y="957734"/>
                  <a:pt x="821933" y="965770"/>
                </a:cubicBezTo>
                <a:cubicBezTo>
                  <a:pt x="883984" y="1018957"/>
                  <a:pt x="837218" y="998263"/>
                  <a:pt x="893852" y="1017141"/>
                </a:cubicBezTo>
                <a:cubicBezTo>
                  <a:pt x="900701" y="1023991"/>
                  <a:pt x="905736" y="1033358"/>
                  <a:pt x="914400" y="1037690"/>
                </a:cubicBezTo>
                <a:cubicBezTo>
                  <a:pt x="966821" y="1063901"/>
                  <a:pt x="1104471" y="1038653"/>
                  <a:pt x="1119884" y="1037690"/>
                </a:cubicBezTo>
                <a:cubicBezTo>
                  <a:pt x="1202077" y="982894"/>
                  <a:pt x="1167830" y="1017141"/>
                  <a:pt x="1222625" y="934948"/>
                </a:cubicBezTo>
                <a:lnTo>
                  <a:pt x="1222625" y="934948"/>
                </a:lnTo>
                <a:cubicBezTo>
                  <a:pt x="1241740" y="915834"/>
                  <a:pt x="1250760" y="909501"/>
                  <a:pt x="1263722" y="883577"/>
                </a:cubicBezTo>
                <a:cubicBezTo>
                  <a:pt x="1268565" y="873891"/>
                  <a:pt x="1267701" y="861568"/>
                  <a:pt x="1273996" y="852755"/>
                </a:cubicBezTo>
                <a:cubicBezTo>
                  <a:pt x="1285257" y="836990"/>
                  <a:pt x="1296714" y="817784"/>
                  <a:pt x="1315093" y="811658"/>
                </a:cubicBezTo>
                <a:lnTo>
                  <a:pt x="1376738" y="791110"/>
                </a:lnTo>
                <a:cubicBezTo>
                  <a:pt x="1397286" y="794535"/>
                  <a:pt x="1418620" y="794796"/>
                  <a:pt x="1438383" y="801384"/>
                </a:cubicBezTo>
                <a:cubicBezTo>
                  <a:pt x="1461854" y="809207"/>
                  <a:pt x="1497299" y="850026"/>
                  <a:pt x="1510302" y="863029"/>
                </a:cubicBezTo>
                <a:lnTo>
                  <a:pt x="1561672" y="914400"/>
                </a:lnTo>
                <a:cubicBezTo>
                  <a:pt x="1631613" y="984341"/>
                  <a:pt x="1522330" y="877742"/>
                  <a:pt x="1613043" y="955496"/>
                </a:cubicBezTo>
                <a:lnTo>
                  <a:pt x="1684962" y="1027415"/>
                </a:lnTo>
                <a:cubicBezTo>
                  <a:pt x="1691812" y="1034265"/>
                  <a:pt x="1700138" y="1039904"/>
                  <a:pt x="1705511" y="1047964"/>
                </a:cubicBezTo>
                <a:cubicBezTo>
                  <a:pt x="1719210" y="1068512"/>
                  <a:pt x="1729144" y="1092147"/>
                  <a:pt x="1746607" y="1109609"/>
                </a:cubicBezTo>
                <a:cubicBezTo>
                  <a:pt x="1753457" y="1116458"/>
                  <a:pt x="1761105" y="1122593"/>
                  <a:pt x="1767156" y="1130157"/>
                </a:cubicBezTo>
                <a:cubicBezTo>
                  <a:pt x="1774870" y="1139799"/>
                  <a:pt x="1779990" y="1151337"/>
                  <a:pt x="1787704" y="1160979"/>
                </a:cubicBezTo>
                <a:cubicBezTo>
                  <a:pt x="1793755" y="1168543"/>
                  <a:pt x="1802201" y="1173964"/>
                  <a:pt x="1808252" y="1181528"/>
                </a:cubicBezTo>
                <a:cubicBezTo>
                  <a:pt x="1815966" y="1191170"/>
                  <a:pt x="1821086" y="1202708"/>
                  <a:pt x="1828800" y="1212350"/>
                </a:cubicBezTo>
                <a:cubicBezTo>
                  <a:pt x="1841542" y="1228277"/>
                  <a:pt x="1862371" y="1244547"/>
                  <a:pt x="1880171" y="1253447"/>
                </a:cubicBezTo>
                <a:cubicBezTo>
                  <a:pt x="1889858" y="1258290"/>
                  <a:pt x="1900487" y="1261094"/>
                  <a:pt x="1910994" y="1263721"/>
                </a:cubicBezTo>
                <a:cubicBezTo>
                  <a:pt x="1914316" y="1264552"/>
                  <a:pt x="1938391" y="1284269"/>
                  <a:pt x="1952090" y="1273995"/>
                </a:cubicBezTo>
                <a:close/>
              </a:path>
            </a:pathLst>
          </a:custGeom>
          <a:solidFill>
            <a:srgbClr val="FF0000">
              <a:alpha val="25000"/>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a:p>
        </p:txBody>
      </p:sp>
      <p:sp>
        <p:nvSpPr>
          <p:cNvPr id="175" name="5-point Star 174">
            <a:extLst>
              <a:ext uri="{FF2B5EF4-FFF2-40B4-BE49-F238E27FC236}">
                <a16:creationId xmlns:a16="http://schemas.microsoft.com/office/drawing/2014/main" id="{D6193413-20CD-5C44-A521-4D5E3CB5C0BA}"/>
              </a:ext>
            </a:extLst>
          </p:cNvPr>
          <p:cNvSpPr/>
          <p:nvPr/>
        </p:nvSpPr>
        <p:spPr>
          <a:xfrm>
            <a:off x="4675933" y="4984378"/>
            <a:ext cx="324000" cy="322730"/>
          </a:xfrm>
          <a:prstGeom prst="star5">
            <a:avLst/>
          </a:prstGeom>
          <a:solidFill>
            <a:srgbClr val="0432F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dirty="0"/>
          </a:p>
        </p:txBody>
      </p:sp>
      <p:sp>
        <p:nvSpPr>
          <p:cNvPr id="176" name="5-point Star 175">
            <a:extLst>
              <a:ext uri="{FF2B5EF4-FFF2-40B4-BE49-F238E27FC236}">
                <a16:creationId xmlns:a16="http://schemas.microsoft.com/office/drawing/2014/main" id="{983D61EC-4384-3548-939B-0685A311E80F}"/>
              </a:ext>
            </a:extLst>
          </p:cNvPr>
          <p:cNvSpPr/>
          <p:nvPr/>
        </p:nvSpPr>
        <p:spPr>
          <a:xfrm>
            <a:off x="4540715" y="4042538"/>
            <a:ext cx="324000" cy="322730"/>
          </a:xfrm>
          <a:prstGeom prst="star5">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dirty="0"/>
          </a:p>
        </p:txBody>
      </p:sp>
      <p:sp>
        <p:nvSpPr>
          <p:cNvPr id="177" name="5-point Star 176">
            <a:extLst>
              <a:ext uri="{FF2B5EF4-FFF2-40B4-BE49-F238E27FC236}">
                <a16:creationId xmlns:a16="http://schemas.microsoft.com/office/drawing/2014/main" id="{9682ACEE-57A4-DE45-A1C4-7BB06CB40E77}"/>
              </a:ext>
            </a:extLst>
          </p:cNvPr>
          <p:cNvSpPr/>
          <p:nvPr/>
        </p:nvSpPr>
        <p:spPr>
          <a:xfrm>
            <a:off x="3805533" y="3021879"/>
            <a:ext cx="324000" cy="322730"/>
          </a:xfrm>
          <a:prstGeom prst="star5">
            <a:avLst/>
          </a:prstGeom>
          <a:solidFill>
            <a:srgbClr val="21FF0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dirty="0"/>
          </a:p>
        </p:txBody>
      </p:sp>
      <p:sp>
        <p:nvSpPr>
          <p:cNvPr id="178" name="5-point Star 177">
            <a:extLst>
              <a:ext uri="{FF2B5EF4-FFF2-40B4-BE49-F238E27FC236}">
                <a16:creationId xmlns:a16="http://schemas.microsoft.com/office/drawing/2014/main" id="{8A1D80DB-BAA3-F84D-A46D-56E06D6169C4}"/>
              </a:ext>
            </a:extLst>
          </p:cNvPr>
          <p:cNvSpPr/>
          <p:nvPr/>
        </p:nvSpPr>
        <p:spPr>
          <a:xfrm>
            <a:off x="3751702" y="2068840"/>
            <a:ext cx="324000" cy="322730"/>
          </a:xfrm>
          <a:prstGeom prst="star5">
            <a:avLst/>
          </a:prstGeom>
          <a:solidFill>
            <a:schemeClr val="accent6">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R" dirty="0"/>
          </a:p>
        </p:txBody>
      </p:sp>
      <p:sp>
        <p:nvSpPr>
          <p:cNvPr id="341" name="Title 13">
            <a:extLst>
              <a:ext uri="{FF2B5EF4-FFF2-40B4-BE49-F238E27FC236}">
                <a16:creationId xmlns:a16="http://schemas.microsoft.com/office/drawing/2014/main" id="{751DDB48-1053-C993-61F3-8FA4626ADFA8}"/>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Salvo by salvo analysis</a:t>
            </a:r>
            <a:endParaRPr lang="en-GR" dirty="0"/>
          </a:p>
        </p:txBody>
      </p:sp>
      <p:sp>
        <p:nvSpPr>
          <p:cNvPr id="2" name="Rectangle 1">
            <a:extLst>
              <a:ext uri="{FF2B5EF4-FFF2-40B4-BE49-F238E27FC236}">
                <a16:creationId xmlns:a16="http://schemas.microsoft.com/office/drawing/2014/main" id="{6B7711C8-CC0F-25A8-ABC1-96F69DAF48A0}"/>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ΠΒ και πλοίο</a:t>
            </a:r>
            <a:endParaRPr lang="en-US" sz="12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solidFill>
                  <a:srgbClr val="FF0000"/>
                </a:solidFill>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spTree>
    <p:extLst>
      <p:ext uri="{BB962C8B-B14F-4D97-AF65-F5344CB8AC3E}">
        <p14:creationId xmlns:p14="http://schemas.microsoft.com/office/powerpoint/2010/main" val="83744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75" grpId="0" animBg="1"/>
      <p:bldP spid="176" grpId="0" animBg="1"/>
      <p:bldP spid="177" grpId="0" animBg="1"/>
      <p:bldP spid="17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6F3F5A-EF16-34C5-7E0D-0572AB0D8E15}"/>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solidFill>
                  <a:srgbClr val="FF0000"/>
                </a:solidFill>
                <a:effectLst>
                  <a:outerShdw blurRad="50800" dist="38100" dir="2700000" algn="tl" rotWithShape="0">
                    <a:prstClr val="black">
                      <a:alpha val="40000"/>
                    </a:prstClr>
                  </a:outerShdw>
                </a:effectLst>
              </a:rPr>
              <a:t>Εισαγωγή</a:t>
            </a:r>
            <a:endParaRPr lang="el-GR" sz="1200" baseline="-25000" dirty="0">
              <a:solidFill>
                <a:srgbClr val="FF0000"/>
              </a:solidFill>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ΠΒ και πλοίο</a:t>
            </a:r>
            <a:endParaRPr lang="en-US" sz="12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pic>
        <p:nvPicPr>
          <p:cNvPr id="8" name="Picture 2" descr="HMS Dreadnought: First and Foremost! | World of Warships">
            <a:extLst>
              <a:ext uri="{FF2B5EF4-FFF2-40B4-BE49-F238E27FC236}">
                <a16:creationId xmlns:a16="http://schemas.microsoft.com/office/drawing/2014/main" id="{2E0992E2-5B84-2F61-0948-1375C4ACD8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0150" y="46384"/>
            <a:ext cx="5984601" cy="30196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Content Placeholder 14">
            <a:extLst>
              <a:ext uri="{FF2B5EF4-FFF2-40B4-BE49-F238E27FC236}">
                <a16:creationId xmlns:a16="http://schemas.microsoft.com/office/drawing/2014/main" id="{8AF89C83-455E-CD77-37E4-868E6D4F676F}"/>
              </a:ext>
            </a:extLst>
          </p:cNvPr>
          <p:cNvGraphicFramePr>
            <a:graphicFrameLocks noGrp="1"/>
          </p:cNvGraphicFramePr>
          <p:nvPr>
            <p:ph idx="1"/>
            <p:extLst>
              <p:ext uri="{D42A27DB-BD31-4B8C-83A1-F6EECF244321}">
                <p14:modId xmlns:p14="http://schemas.microsoft.com/office/powerpoint/2010/main" val="2265690039"/>
              </p:ext>
            </p:extLst>
          </p:nvPr>
        </p:nvGraphicFramePr>
        <p:xfrm>
          <a:off x="-655546" y="295226"/>
          <a:ext cx="13640025" cy="68912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10">
            <a:extLst>
              <a:ext uri="{FF2B5EF4-FFF2-40B4-BE49-F238E27FC236}">
                <a16:creationId xmlns:a16="http://schemas.microsoft.com/office/drawing/2014/main" id="{B4693F3C-19E4-687A-CBE8-007F36434CB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79480" b="97977" l="14896" r="43125">
                        <a14:foregroundMark x1="35833" y1="89788" x2="35833" y2="89788"/>
                        <a14:foregroundMark x1="36771" y1="81599" x2="38594" y2="90462"/>
                        <a14:foregroundMark x1="40260" y1="86609" x2="40260" y2="86609"/>
                        <a14:foregroundMark x1="40313" y1="92582" x2="40313" y2="92582"/>
                        <a14:foregroundMark x1="43125" y1="90655" x2="43125" y2="90655"/>
                        <a14:foregroundMark x1="36510" y1="79480" x2="36510" y2="79480"/>
                        <a14:foregroundMark x1="22500" y1="91908" x2="22500" y2="91908"/>
                      </a14:backgroundRemoval>
                    </a14:imgEffect>
                  </a14:imgLayer>
                </a14:imgProps>
              </a:ext>
              <a:ext uri="{28A0092B-C50C-407E-A947-70E740481C1C}">
                <a14:useLocalDpi xmlns:a14="http://schemas.microsoft.com/office/drawing/2010/main" val="0"/>
              </a:ext>
            </a:extLst>
          </a:blip>
          <a:srcRect l="13453" t="66566" r="46615"/>
          <a:stretch/>
        </p:blipFill>
        <p:spPr bwMode="auto">
          <a:xfrm>
            <a:off x="2515463" y="2224224"/>
            <a:ext cx="1424524" cy="6448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C9563D34-92DA-191A-1178-B93DF514E94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23" b="91811" l="10000" r="90000">
                        <a14:foregroundMark x1="23802" y1="36031" x2="23802" y2="36031"/>
                        <a14:foregroundMark x1="78698" y1="40077" x2="78698" y2="40077"/>
                        <a14:foregroundMark x1="75365" y1="49326" x2="75365" y2="49326"/>
                        <a14:foregroundMark x1="73438" y1="56551" x2="73438" y2="56551"/>
                        <a14:foregroundMark x1="74427" y1="52601" x2="70365" y2="68690"/>
                        <a14:foregroundMark x1="78906" y1="59152" x2="78281" y2="66859"/>
                        <a14:foregroundMark x1="78281" y1="66859" x2="72396" y2="61850"/>
                        <a14:foregroundMark x1="39427" y1="91811" x2="39427" y2="91811"/>
                        <a14:foregroundMark x1="78438" y1="69075" x2="78438" y2="69075"/>
                        <a14:foregroundMark x1="75000" y1="50193" x2="74271" y2="54817"/>
                        <a14:foregroundMark x1="50104" y1="78131" x2="50104" y2="78131"/>
                        <a14:foregroundMark x1="48594" y1="77264" x2="52396" y2="78131"/>
                        <a14:foregroundMark x1="52135" y1="79480" x2="55677" y2="83333"/>
                        <a14:foregroundMark x1="55677" y1="83333" x2="59740" y2="81696"/>
                        <a14:foregroundMark x1="85260" y1="10308" x2="85260" y2="10308"/>
                        <a14:foregroundMark x1="88229" y1="14740" x2="88594" y2="17148"/>
                        <a14:foregroundMark x1="88333" y1="14740" x2="88906" y2="21291"/>
                        <a14:foregroundMark x1="88438" y1="14740" x2="89063" y2="22158"/>
                        <a14:foregroundMark x1="89063" y1="22158" x2="89063" y2="22158"/>
                        <a14:foregroundMark x1="33698" y1="28805" x2="32031" y2="29865"/>
                        <a14:foregroundMark x1="27031" y1="31214" x2="30938" y2="30347"/>
                        <a14:foregroundMark x1="30938" y1="30347" x2="30938" y2="30347"/>
                        <a14:foregroundMark x1="19740" y1="57225" x2="19740" y2="57225"/>
                        <a14:foregroundMark x1="79896" y1="60501" x2="79896" y2="60501"/>
                        <a14:backgroundMark x1="32031" y1="89114" x2="32031" y2="89114"/>
                        <a14:backgroundMark x1="31094" y1="87380" x2="31094" y2="87380"/>
                        <a14:backgroundMark x1="29167" y1="86031" x2="29167" y2="86031"/>
                        <a14:backgroundMark x1="46198" y1="89403" x2="45573" y2="77457"/>
                      </a14:backgroundRemoval>
                    </a14:imgEffect>
                  </a14:imgLayer>
                </a14:imgProps>
              </a:ext>
              <a:ext uri="{28A0092B-C50C-407E-A947-70E740481C1C}">
                <a14:useLocalDpi xmlns:a14="http://schemas.microsoft.com/office/drawing/2010/main" val="0"/>
              </a:ext>
            </a:extLst>
          </a:blip>
          <a:srcRect/>
          <a:stretch>
            <a:fillRect/>
          </a:stretch>
        </p:blipFill>
        <p:spPr bwMode="auto">
          <a:xfrm>
            <a:off x="2795582" y="3522332"/>
            <a:ext cx="864287" cy="467255"/>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a:extLst>
              <a:ext uri="{FF2B5EF4-FFF2-40B4-BE49-F238E27FC236}">
                <a16:creationId xmlns:a16="http://schemas.microsoft.com/office/drawing/2014/main" id="{03ADC929-4C18-3325-0739-44DC9D3D048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8796" b="93704" l="10000" r="90000">
                        <a14:foregroundMark x1="50093" y1="61852" x2="50833" y2="89537"/>
                        <a14:foregroundMark x1="60648" y1="89722" x2="60648" y2="89722"/>
                        <a14:foregroundMark x1="60648" y1="83981" x2="58611" y2="93704"/>
                        <a14:foregroundMark x1="47685" y1="81944" x2="47500" y2="83981"/>
                        <a14:foregroundMark x1="51667" y1="30278" x2="52222" y2="40185"/>
                        <a14:foregroundMark x1="53889" y1="9352" x2="53889" y2="9352"/>
                        <a14:foregroundMark x1="44074" y1="29815" x2="44074" y2="29815"/>
                        <a14:foregroundMark x1="46667" y1="60463" x2="53981" y2="60926"/>
                        <a14:foregroundMark x1="53981" y1="60926" x2="59630" y2="60278"/>
                        <a14:foregroundMark x1="45926" y1="58333" x2="46296" y2="61111"/>
                        <a14:foregroundMark x1="53611" y1="8796" x2="53611" y2="8796"/>
                        <a14:foregroundMark x1="59259" y1="58519" x2="59444" y2="60463"/>
                        <a14:foregroundMark x1="58981" y1="59537" x2="58981" y2="59537"/>
                        <a14:foregroundMark x1="56852" y1="70278" x2="56852" y2="80556"/>
                        <a14:foregroundMark x1="58611" y1="69444" x2="58611" y2="73241"/>
                      </a14:backgroundRemoval>
                    </a14:imgEffect>
                  </a14:imgLayer>
                </a14:imgProps>
              </a:ext>
              <a:ext uri="{28A0092B-C50C-407E-A947-70E740481C1C}">
                <a14:useLocalDpi xmlns:a14="http://schemas.microsoft.com/office/drawing/2010/main" val="0"/>
              </a:ext>
            </a:extLst>
          </a:blip>
          <a:srcRect l="29852" r="29999"/>
          <a:stretch/>
        </p:blipFill>
        <p:spPr bwMode="auto">
          <a:xfrm rot="5400000">
            <a:off x="7786760" y="2803783"/>
            <a:ext cx="467257" cy="1163806"/>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a:extLst>
              <a:ext uri="{FF2B5EF4-FFF2-40B4-BE49-F238E27FC236}">
                <a16:creationId xmlns:a16="http://schemas.microsoft.com/office/drawing/2014/main" id="{B42BE561-446E-27DC-180B-F26DFA4E4E1D}"/>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898" b="89932" l="2250" r="93250">
                        <a14:foregroundMark x1="6750" y1="37031" x2="6917" y2="56485"/>
                        <a14:foregroundMark x1="2750" y1="43686" x2="2750" y2="43686"/>
                        <a14:foregroundMark x1="53000" y1="45563" x2="82083" y2="47099"/>
                        <a14:foregroundMark x1="82083" y1="47099" x2="83667" y2="46587"/>
                        <a14:foregroundMark x1="93333" y1="49659" x2="93333" y2="49659"/>
                        <a14:foregroundMark x1="2250" y1="54096" x2="2250" y2="54096"/>
                      </a14:backgroundRemoval>
                    </a14:imgEffect>
                  </a14:imgLayer>
                </a14:imgProps>
              </a:ext>
              <a:ext uri="{28A0092B-C50C-407E-A947-70E740481C1C}">
                <a14:useLocalDpi xmlns:a14="http://schemas.microsoft.com/office/drawing/2010/main" val="0"/>
              </a:ext>
            </a:extLst>
          </a:blip>
          <a:srcRect/>
          <a:stretch>
            <a:fillRect/>
          </a:stretch>
        </p:blipFill>
        <p:spPr bwMode="auto">
          <a:xfrm>
            <a:off x="9027400" y="3348579"/>
            <a:ext cx="1163807" cy="568265"/>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a:extLst>
              <a:ext uri="{FF2B5EF4-FFF2-40B4-BE49-F238E27FC236}">
                <a16:creationId xmlns:a16="http://schemas.microsoft.com/office/drawing/2014/main" id="{8467DEE0-BAAA-5B20-B5CC-72E9A79D02F0}"/>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9923" b="89981" l="5729" r="93333">
                        <a14:foregroundMark x1="5781" y1="57611" x2="5781" y2="57611"/>
                        <a14:foregroundMark x1="93333" y1="33526" x2="93333" y2="33526"/>
                      </a14:backgroundRemoval>
                    </a14:imgEffect>
                  </a14:imgLayer>
                </a14:imgProps>
              </a:ext>
              <a:ext uri="{28A0092B-C50C-407E-A947-70E740481C1C}">
                <a14:useLocalDpi xmlns:a14="http://schemas.microsoft.com/office/drawing/2010/main" val="0"/>
              </a:ext>
            </a:extLst>
          </a:blip>
          <a:srcRect/>
          <a:stretch>
            <a:fillRect/>
          </a:stretch>
        </p:blipFill>
        <p:spPr bwMode="auto">
          <a:xfrm>
            <a:off x="2678304" y="4551295"/>
            <a:ext cx="1017805" cy="550250"/>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a:extLst>
              <a:ext uri="{FF2B5EF4-FFF2-40B4-BE49-F238E27FC236}">
                <a16:creationId xmlns:a16="http://schemas.microsoft.com/office/drawing/2014/main" id="{3C32B02A-59F9-BED0-0F13-CA824F59EAF0}"/>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13354" r="26422"/>
          <a:stretch/>
        </p:blipFill>
        <p:spPr bwMode="auto">
          <a:xfrm flipH="1">
            <a:off x="6017814" y="3909006"/>
            <a:ext cx="651232" cy="608555"/>
          </a:xfrm>
          <a:prstGeom prst="rect">
            <a:avLst/>
          </a:prstGeom>
          <a:noFill/>
          <a:extLst>
            <a:ext uri="{909E8E84-426E-40DD-AFC4-6F175D3DCCD1}">
              <a14:hiddenFill xmlns:a14="http://schemas.microsoft.com/office/drawing/2010/main">
                <a:solidFill>
                  <a:srgbClr val="FFFFFF"/>
                </a:solidFill>
              </a14:hiddenFill>
            </a:ext>
          </a:extLst>
        </p:spPr>
      </p:pic>
      <p:pic>
        <p:nvPicPr>
          <p:cNvPr id="22538" name="Picture 10">
            <a:extLst>
              <a:ext uri="{FF2B5EF4-FFF2-40B4-BE49-F238E27FC236}">
                <a16:creationId xmlns:a16="http://schemas.microsoft.com/office/drawing/2014/main" id="{D2DC7A7B-8AD8-27CF-3820-337315E29EC9}"/>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10000" b="90000" l="5650" r="90000">
                        <a14:foregroundMark x1="6367" y1="52075" x2="6367" y2="52075"/>
                        <a14:foregroundMark x1="5650" y1="52075" x2="9483" y2="52425"/>
                        <a14:backgroundMark x1="43483" y1="62850" x2="43483" y2="62850"/>
                        <a14:backgroundMark x1="43250" y1="62850" x2="78933" y2="65000"/>
                        <a14:backgroundMark x1="85400" y1="56375" x2="85400" y2="56375"/>
                        <a14:backgroundMark x1="88983" y1="48125" x2="82283" y2="58525"/>
                        <a14:backgroundMark x1="82283" y1="58525" x2="82283" y2="58525"/>
                        <a14:backgroundMark x1="31517" y1="53875" x2="35583" y2="53500"/>
                      </a14:backgroundRemoval>
                    </a14:imgEffect>
                  </a14:imgLayer>
                </a14:imgProps>
              </a:ext>
              <a:ext uri="{28A0092B-C50C-407E-A947-70E740481C1C}">
                <a14:useLocalDpi xmlns:a14="http://schemas.microsoft.com/office/drawing/2010/main" val="0"/>
              </a:ext>
            </a:extLst>
          </a:blip>
          <a:srcRect t="15065" r="7778" b="26805"/>
          <a:stretch/>
        </p:blipFill>
        <p:spPr bwMode="auto">
          <a:xfrm flipH="1">
            <a:off x="7413644" y="4190348"/>
            <a:ext cx="1344398" cy="565076"/>
          </a:xfrm>
          <a:prstGeom prst="rect">
            <a:avLst/>
          </a:prstGeom>
          <a:noFill/>
          <a:extLst>
            <a:ext uri="{909E8E84-426E-40DD-AFC4-6F175D3DCCD1}">
              <a14:hiddenFill xmlns:a14="http://schemas.microsoft.com/office/drawing/2010/main">
                <a:solidFill>
                  <a:srgbClr val="FFFFFF"/>
                </a:solidFill>
              </a14:hiddenFill>
            </a:ext>
          </a:extLst>
        </p:spPr>
      </p:pic>
      <p:pic>
        <p:nvPicPr>
          <p:cNvPr id="22542" name="Picture 14">
            <a:extLst>
              <a:ext uri="{FF2B5EF4-FFF2-40B4-BE49-F238E27FC236}">
                <a16:creationId xmlns:a16="http://schemas.microsoft.com/office/drawing/2014/main" id="{5ADD6BCD-558A-D07C-EA5F-5505C0C99E8D}"/>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8915599" y="4274562"/>
            <a:ext cx="1070629" cy="775937"/>
          </a:xfrm>
          <a:prstGeom prst="rect">
            <a:avLst/>
          </a:prstGeom>
          <a:noFill/>
          <a:extLst>
            <a:ext uri="{909E8E84-426E-40DD-AFC4-6F175D3DCCD1}">
              <a14:hiddenFill xmlns:a14="http://schemas.microsoft.com/office/drawing/2010/main">
                <a:solidFill>
                  <a:srgbClr val="FFFFFF"/>
                </a:solidFill>
              </a14:hiddenFill>
            </a:ext>
          </a:extLst>
        </p:spPr>
      </p:pic>
      <p:pic>
        <p:nvPicPr>
          <p:cNvPr id="22544" name="Picture 16">
            <a:extLst>
              <a:ext uri="{FF2B5EF4-FFF2-40B4-BE49-F238E27FC236}">
                <a16:creationId xmlns:a16="http://schemas.microsoft.com/office/drawing/2014/main" id="{C9928789-CCF5-1459-10AD-A09B39D2F176}"/>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184635" y="3576422"/>
            <a:ext cx="1360648" cy="8163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F2321F14-A210-BF6E-B605-CB8E36998B34}"/>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7">
                    <a14:imgEffect>
                      <a14:backgroundRemoval t="5491" b="96294" l="25500" r="79400">
                        <a14:foregroundMark x1="45600" y1="8099" x2="45600" y2="8099"/>
                        <a14:foregroundMark x1="60650" y1="5559" x2="60650" y2="5559"/>
                        <a14:foregroundMark x1="56800" y1="94441" x2="56800" y2="94441"/>
                        <a14:foregroundMark x1="61450" y1="96294" x2="61450" y2="96294"/>
                        <a14:foregroundMark x1="75450" y1="16541" x2="75450" y2="16541"/>
                      </a14:backgroundRemoval>
                    </a14:imgEffect>
                  </a14:imgLayer>
                </a14:imgProps>
              </a:ext>
              <a:ext uri="{28A0092B-C50C-407E-A947-70E740481C1C}">
                <a14:useLocalDpi xmlns:a14="http://schemas.microsoft.com/office/drawing/2010/main" val="0"/>
              </a:ext>
            </a:extLst>
          </a:blip>
          <a:srcRect l="18759" r="13836"/>
          <a:stretch/>
        </p:blipFill>
        <p:spPr bwMode="auto">
          <a:xfrm>
            <a:off x="9264084" y="5498763"/>
            <a:ext cx="431373" cy="4659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735B0FD1-EC48-339E-AB8E-93CFBAD7CC82}"/>
              </a:ext>
            </a:extLst>
          </p:cNvPr>
          <p:cNvPicPr>
            <a:picLocks noChangeAspect="1" noChangeArrowheads="1"/>
          </p:cNvPicPr>
          <p:nvPr/>
        </p:nvPicPr>
        <p:blipFill rotWithShape="1">
          <a:blip r:embed="rId28">
            <a:extLst>
              <a:ext uri="{BEBA8EAE-BF5A-486C-A8C5-ECC9F3942E4B}">
                <a14:imgProps xmlns:a14="http://schemas.microsoft.com/office/drawing/2010/main">
                  <a14:imgLayer r:embed="rId29">
                    <a14:imgEffect>
                      <a14:backgroundRemoval t="8991" b="92931" l="27300" r="75250">
                        <a14:foregroundMark x1="73800" y1="23542" x2="73600" y2="48318"/>
                        <a14:foregroundMark x1="74900" y1="20247" x2="75250" y2="47358"/>
                        <a14:foregroundMark x1="67950" y1="11531" x2="67950" y2="11531"/>
                        <a14:foregroundMark x1="27300" y1="28277" x2="29300" y2="49554"/>
                        <a14:foregroundMark x1="47150" y1="91421" x2="53050" y2="92931"/>
                        <a14:foregroundMark x1="53050" y1="92931" x2="58650" y2="89705"/>
                        <a14:foregroundMark x1="50250" y1="9746" x2="50250" y2="9746"/>
                        <a14:foregroundMark x1="68500" y1="10021" x2="68500" y2="10021"/>
                        <a14:foregroundMark x1="69050" y1="8991" x2="69050" y2="8991"/>
                        <a14:foregroundMark x1="69050" y1="8991" x2="69050" y2="8991"/>
                      </a14:backgroundRemoval>
                    </a14:imgEffect>
                  </a14:imgLayer>
                </a14:imgProps>
              </a:ext>
              <a:ext uri="{28A0092B-C50C-407E-A947-70E740481C1C}">
                <a14:useLocalDpi xmlns:a14="http://schemas.microsoft.com/office/drawing/2010/main" val="0"/>
              </a:ext>
            </a:extLst>
          </a:blip>
          <a:srcRect l="23992" r="21639"/>
          <a:stretch/>
        </p:blipFill>
        <p:spPr bwMode="auto">
          <a:xfrm>
            <a:off x="4499498" y="4772090"/>
            <a:ext cx="381848" cy="511294"/>
          </a:xfrm>
          <a:prstGeom prst="rect">
            <a:avLst/>
          </a:prstGeom>
          <a:noFill/>
          <a:extLst>
            <a:ext uri="{909E8E84-426E-40DD-AFC4-6F175D3DCCD1}">
              <a14:hiddenFill xmlns:a14="http://schemas.microsoft.com/office/drawing/2010/main">
                <a:solidFill>
                  <a:srgbClr val="FFFFFF"/>
                </a:solidFill>
              </a14:hiddenFill>
            </a:ext>
          </a:extLst>
        </p:spPr>
      </p:pic>
      <p:pic>
        <p:nvPicPr>
          <p:cNvPr id="18" name="Content Placeholder 5" descr="M865.png">
            <a:hlinkClick r:id="rId30" action="ppaction://hlinkfile"/>
            <a:extLst>
              <a:ext uri="{FF2B5EF4-FFF2-40B4-BE49-F238E27FC236}">
                <a16:creationId xmlns:a16="http://schemas.microsoft.com/office/drawing/2014/main" id="{D4FD0A67-EA18-0E48-5224-9AC2A11507CF}"/>
              </a:ext>
            </a:extLst>
          </p:cNvPr>
          <p:cNvPicPr>
            <a:picLocks noChangeAspect="1"/>
          </p:cNvPicPr>
          <p:nvPr/>
        </p:nvPicPr>
        <p:blipFill rotWithShape="1">
          <a:blip r:embed="rId31">
            <a:extLst>
              <a:ext uri="{BEBA8EAE-BF5A-486C-A8C5-ECC9F3942E4B}">
                <a14:imgProps xmlns:a14="http://schemas.microsoft.com/office/drawing/2010/main">
                  <a14:imgLayer r:embed="rId32">
                    <a14:imgEffect>
                      <a14:backgroundRemoval t="2095" b="98000" l="0" r="100000">
                        <a14:foregroundMark x1="79783" y1="36857" x2="79783" y2="36857"/>
                        <a14:foregroundMark x1="58123" y1="37238" x2="58123" y2="37238"/>
                        <a14:foregroundMark x1="17329" y1="68667" x2="17329" y2="68667"/>
                        <a14:foregroundMark x1="21661" y1="37619" x2="21661" y2="37619"/>
                      </a14:backgroundRemoval>
                    </a14:imgEffect>
                  </a14:imgLayer>
                </a14:imgProps>
              </a:ext>
              <a:ext uri="{28A0092B-C50C-407E-A947-70E740481C1C}">
                <a14:useLocalDpi xmlns:a14="http://schemas.microsoft.com/office/drawing/2010/main" val="0"/>
              </a:ext>
            </a:extLst>
          </a:blip>
          <a:srcRect l="50219" t="4498" r="8162" b="3450"/>
          <a:stretch/>
        </p:blipFill>
        <p:spPr>
          <a:xfrm rot="5400000">
            <a:off x="6294633" y="2626499"/>
            <a:ext cx="276865" cy="1160623"/>
          </a:xfrm>
          <a:prstGeom prst="rect">
            <a:avLst/>
          </a:prstGeom>
        </p:spPr>
      </p:pic>
      <p:pic>
        <p:nvPicPr>
          <p:cNvPr id="19" name="Content Placeholder 3" descr="il_570xN.1076250946_s4jj.jpg">
            <a:extLst>
              <a:ext uri="{FF2B5EF4-FFF2-40B4-BE49-F238E27FC236}">
                <a16:creationId xmlns:a16="http://schemas.microsoft.com/office/drawing/2014/main" id="{776932F5-5352-EADE-20A9-B08E4B67D57D}"/>
              </a:ext>
            </a:extLst>
          </p:cNvPr>
          <p:cNvPicPr>
            <a:picLocks noChangeAspect="1"/>
          </p:cNvPicPr>
          <p:nvPr/>
        </p:nvPicPr>
        <p:blipFill rotWithShape="1">
          <a:blip r:embed="rId33">
            <a:extLst>
              <a:ext uri="{BEBA8EAE-BF5A-486C-A8C5-ECC9F3942E4B}">
                <a14:imgProps xmlns:a14="http://schemas.microsoft.com/office/drawing/2010/main">
                  <a14:imgLayer r:embed="rId34">
                    <a14:imgEffect>
                      <a14:backgroundRemoval t="37617" b="62150" l="0" r="100000">
                        <a14:foregroundMark x1="95789" y1="49299" x2="95789" y2="49299"/>
                      </a14:backgroundRemoval>
                    </a14:imgEffect>
                  </a14:imgLayer>
                </a14:imgProps>
              </a:ext>
              <a:ext uri="{28A0092B-C50C-407E-A947-70E740481C1C}">
                <a14:useLocalDpi xmlns:a14="http://schemas.microsoft.com/office/drawing/2010/main" val="0"/>
              </a:ext>
            </a:extLst>
          </a:blip>
          <a:srcRect l="314" t="34661" r="517" b="34286"/>
          <a:stretch/>
        </p:blipFill>
        <p:spPr>
          <a:xfrm>
            <a:off x="4276206" y="2826729"/>
            <a:ext cx="1177505" cy="276864"/>
          </a:xfrm>
          <a:prstGeom prst="rect">
            <a:avLst/>
          </a:prstGeom>
        </p:spPr>
      </p:pic>
      <p:pic>
        <p:nvPicPr>
          <p:cNvPr id="22546" name="Picture 18">
            <a:extLst>
              <a:ext uri="{FF2B5EF4-FFF2-40B4-BE49-F238E27FC236}">
                <a16:creationId xmlns:a16="http://schemas.microsoft.com/office/drawing/2014/main" id="{75BAB741-5BA9-DC76-20EE-88F7FA03B35E}"/>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b="41574"/>
          <a:stretch/>
        </p:blipFill>
        <p:spPr bwMode="auto">
          <a:xfrm>
            <a:off x="10541776" y="5684281"/>
            <a:ext cx="1017805" cy="560779"/>
          </a:xfrm>
          <a:prstGeom prst="rect">
            <a:avLst/>
          </a:prstGeom>
          <a:noFill/>
          <a:extLst>
            <a:ext uri="{909E8E84-426E-40DD-AFC4-6F175D3DCCD1}">
              <a14:hiddenFill xmlns:a14="http://schemas.microsoft.com/office/drawing/2010/main">
                <a:solidFill>
                  <a:srgbClr val="FFFFFF"/>
                </a:solidFill>
              </a14:hiddenFill>
            </a:ext>
          </a:extLst>
        </p:spPr>
      </p:pic>
      <p:pic>
        <p:nvPicPr>
          <p:cNvPr id="22548" name="Picture 20">
            <a:extLst>
              <a:ext uri="{FF2B5EF4-FFF2-40B4-BE49-F238E27FC236}">
                <a16:creationId xmlns:a16="http://schemas.microsoft.com/office/drawing/2014/main" id="{D1FA4221-B284-2508-4AC0-1B90C76030F1}"/>
              </a:ext>
            </a:extLst>
          </p:cNvPr>
          <p:cNvPicPr>
            <a:picLocks noChangeAspect="1" noChangeArrowheads="1"/>
          </p:cNvPicPr>
          <p:nvPr/>
        </p:nvPicPr>
        <p:blipFill rotWithShape="1">
          <a:blip r:embed="rId36">
            <a:extLst>
              <a:ext uri="{BEBA8EAE-BF5A-486C-A8C5-ECC9F3942E4B}">
                <a14:imgProps xmlns:a14="http://schemas.microsoft.com/office/drawing/2010/main">
                  <a14:imgLayer r:embed="rId37">
                    <a14:imgEffect>
                      <a14:backgroundRemoval t="4630" b="90463" l="10000" r="90000">
                        <a14:foregroundMark x1="46510" y1="24722" x2="46510" y2="24722"/>
                        <a14:foregroundMark x1="54010" y1="18889" x2="54010" y2="18889"/>
                        <a14:foregroundMark x1="47604" y1="4630" x2="47604" y2="4630"/>
                        <a14:foregroundMark x1="38438" y1="63056" x2="38438" y2="63056"/>
                        <a14:foregroundMark x1="38438" y1="72685" x2="38438" y2="72685"/>
                        <a14:foregroundMark x1="39531" y1="86574" x2="39531" y2="86574"/>
                        <a14:foregroundMark x1="38854" y1="89722" x2="45417" y2="90463"/>
                        <a14:foregroundMark x1="45417" y1="90463" x2="56302" y2="88704"/>
                        <a14:foregroundMark x1="39427" y1="67130" x2="39271" y2="79537"/>
                        <a14:foregroundMark x1="36406" y1="61852" x2="36406" y2="61852"/>
                        <a14:foregroundMark x1="39115" y1="61296" x2="39115" y2="61296"/>
                        <a14:foregroundMark x1="38021" y1="63241" x2="38021" y2="63241"/>
                        <a14:foregroundMark x1="38594" y1="54074" x2="38594" y2="54074"/>
                      </a14:backgroundRemoval>
                    </a14:imgEffect>
                  </a14:imgLayer>
                </a14:imgProps>
              </a:ext>
              <a:ext uri="{28A0092B-C50C-407E-A947-70E740481C1C}">
                <a14:useLocalDpi xmlns:a14="http://schemas.microsoft.com/office/drawing/2010/main" val="0"/>
              </a:ext>
            </a:extLst>
          </a:blip>
          <a:srcRect l="29897" t="2835" r="28251" b="1818"/>
          <a:stretch/>
        </p:blipFill>
        <p:spPr bwMode="auto">
          <a:xfrm>
            <a:off x="6164466" y="4999563"/>
            <a:ext cx="415613" cy="53259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612D2ADD-A264-D6C2-53F3-956ED9C18715}"/>
              </a:ext>
            </a:extLst>
          </p:cNvPr>
          <p:cNvPicPr>
            <a:picLocks noChangeAspect="1" noChangeArrowheads="1"/>
          </p:cNvPicPr>
          <p:nvPr/>
        </p:nvPicPr>
        <p:blipFill rotWithShape="1">
          <a:blip r:embed="rId38">
            <a:extLst>
              <a:ext uri="{BEBA8EAE-BF5A-486C-A8C5-ECC9F3942E4B}">
                <a14:imgProps xmlns:a14="http://schemas.microsoft.com/office/drawing/2010/main">
                  <a14:imgLayer r:embed="rId39">
                    <a14:imgEffect>
                      <a14:backgroundRemoval t="4736" b="94441" l="11800" r="81950">
                        <a14:foregroundMark x1="15300" y1="52711" x2="15300" y2="52711"/>
                        <a14:foregroundMark x1="73550" y1="40151" x2="73550" y2="40151"/>
                        <a14:foregroundMark x1="71900" y1="8373" x2="71900" y2="8373"/>
                        <a14:foregroundMark x1="73750" y1="4873" x2="73750" y2="4873"/>
                        <a14:foregroundMark x1="81950" y1="31160" x2="81950" y2="31160"/>
                        <a14:foregroundMark x1="38250" y1="89019" x2="38250" y2="89019"/>
                        <a14:foregroundMark x1="41250" y1="94441" x2="41250" y2="94441"/>
                        <a14:foregroundMark x1="11800" y1="53672" x2="11800" y2="53672"/>
                      </a14:backgroundRemoval>
                    </a14:imgEffect>
                  </a14:imgLayer>
                </a14:imgProps>
              </a:ext>
              <a:ext uri="{28A0092B-C50C-407E-A947-70E740481C1C}">
                <a14:useLocalDpi xmlns:a14="http://schemas.microsoft.com/office/drawing/2010/main" val="0"/>
              </a:ext>
            </a:extLst>
          </a:blip>
          <a:srcRect l="10276" r="14029"/>
          <a:stretch/>
        </p:blipFill>
        <p:spPr bwMode="auto">
          <a:xfrm>
            <a:off x="7615818" y="5265859"/>
            <a:ext cx="544956" cy="524119"/>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a:extLst>
              <a:ext uri="{FF2B5EF4-FFF2-40B4-BE49-F238E27FC236}">
                <a16:creationId xmlns:a16="http://schemas.microsoft.com/office/drawing/2014/main" id="{F36996B1-3E93-6F29-97ED-FB04F81817F7}"/>
              </a:ext>
            </a:extLst>
          </p:cNvPr>
          <p:cNvPicPr>
            <a:picLocks noChangeAspect="1" noChangeArrowheads="1"/>
          </p:cNvPicPr>
          <p:nvPr/>
        </p:nvPicPr>
        <p:blipFill rotWithShape="1">
          <a:blip r:embed="rId40">
            <a:extLst>
              <a:ext uri="{BEBA8EAE-BF5A-486C-A8C5-ECC9F3942E4B}">
                <a14:imgProps xmlns:a14="http://schemas.microsoft.com/office/drawing/2010/main">
                  <a14:imgLayer r:embed="rId41">
                    <a14:imgEffect>
                      <a14:backgroundRemoval t="10000" b="90000" l="10000" r="90000"/>
                    </a14:imgEffect>
                  </a14:imgLayer>
                </a14:imgProps>
              </a:ext>
              <a:ext uri="{28A0092B-C50C-407E-A947-70E740481C1C}">
                <a14:useLocalDpi xmlns:a14="http://schemas.microsoft.com/office/drawing/2010/main" val="0"/>
              </a:ext>
            </a:extLst>
          </a:blip>
          <a:srcRect l="12999" t="27907" r="12997" b="17076"/>
          <a:stretch/>
        </p:blipFill>
        <p:spPr bwMode="auto">
          <a:xfrm>
            <a:off x="2795582" y="1346631"/>
            <a:ext cx="980712" cy="48605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a:extLst>
              <a:ext uri="{FF2B5EF4-FFF2-40B4-BE49-F238E27FC236}">
                <a16:creationId xmlns:a16="http://schemas.microsoft.com/office/drawing/2014/main" id="{651FB5EB-9AA4-21D3-F384-5FCB9865D1C0}"/>
              </a:ext>
            </a:extLst>
          </p:cNvPr>
          <p:cNvPicPr>
            <a:picLocks noChangeAspect="1" noChangeArrowheads="1"/>
          </p:cNvPicPr>
          <p:nvPr/>
        </p:nvPicPr>
        <p:blipFill rotWithShape="1">
          <a:blip r:embed="rId42">
            <a:extLst>
              <a:ext uri="{28A0092B-C50C-407E-A947-70E740481C1C}">
                <a14:useLocalDpi xmlns:a14="http://schemas.microsoft.com/office/drawing/2010/main" val="0"/>
              </a:ext>
            </a:extLst>
          </a:blip>
          <a:srcRect l="25972" t="19333" r="24015" b="13026"/>
          <a:stretch/>
        </p:blipFill>
        <p:spPr bwMode="auto">
          <a:xfrm>
            <a:off x="4431765" y="1530384"/>
            <a:ext cx="638894" cy="48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8167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Invention of central fire control</a:t>
            </a:r>
          </a:p>
        </p:txBody>
      </p:sp>
      <p:pic>
        <p:nvPicPr>
          <p:cNvPr id="4" name="Content Placeholder 3" descr="Fusion Drive:Users:menight:Downloads:Orion-class_BBs_SP_1703.jpeg"/>
          <p:cNvPicPr>
            <a:picLocks noGrp="1" noChangeAspect="1"/>
          </p:cNvPicPr>
          <p:nvPr>
            <p:ph idx="1"/>
          </p:nvPr>
        </p:nvPicPr>
        <p:blipFill rotWithShape="1">
          <a:blip r:embed="rId2">
            <a:extLst>
              <a:ext uri="{28A0092B-C50C-407E-A947-70E740481C1C}">
                <a14:useLocalDpi xmlns:a14="http://schemas.microsoft.com/office/drawing/2010/main" val="0"/>
              </a:ext>
            </a:extLst>
          </a:blip>
          <a:srcRect l="44" t="2" r="-44" b="357"/>
          <a:stretch/>
        </p:blipFill>
        <p:spPr bwMode="auto">
          <a:xfrm>
            <a:off x="14586" y="23336"/>
            <a:ext cx="12177414" cy="6811328"/>
          </a:xfrm>
          <a:prstGeom prst="rect">
            <a:avLst/>
          </a:prstGeom>
          <a:noFill/>
          <a:ln>
            <a:noFill/>
          </a:ln>
          <a:extLst>
            <a:ext uri="{53640926-AAD7-44d8-BBD7-CCE9431645EC}">
              <a14:shadowObscured xmlns="" xmlns:a14="http://schemas.microsoft.com/office/drawing/2010/main"/>
            </a:ext>
          </a:extLst>
        </p:spPr>
      </p:pic>
      <p:sp>
        <p:nvSpPr>
          <p:cNvPr id="3" name="Rectangle 2">
            <a:extLst>
              <a:ext uri="{FF2B5EF4-FFF2-40B4-BE49-F238E27FC236}">
                <a16:creationId xmlns:a16="http://schemas.microsoft.com/office/drawing/2014/main" id="{B53EF2F0-4DB6-019D-7E26-5B1FD15B7842}"/>
              </a:ext>
            </a:extLst>
          </p:cNvPr>
          <p:cNvSpPr/>
          <p:nvPr/>
        </p:nvSpPr>
        <p:spPr>
          <a:xfrm>
            <a:off x="845493" y="6111996"/>
            <a:ext cx="10515600" cy="523220"/>
          </a:xfrm>
          <a:prstGeom prst="rect">
            <a:avLst/>
          </a:prstGeom>
          <a:effectLst>
            <a:outerShdw blurRad="50800" dist="38100" dir="2700000" algn="tl" rotWithShape="0">
              <a:prstClr val="black">
                <a:alpha val="40000"/>
              </a:prstClr>
            </a:outerShdw>
          </a:effectLst>
        </p:spPr>
        <p:txBody>
          <a:bodyPr wrap="square">
            <a:spAutoFit/>
          </a:bodyPr>
          <a:lstStyle/>
          <a:p>
            <a:r>
              <a:rPr lang="el-GR" sz="1400" i="1" dirty="0">
                <a:solidFill>
                  <a:schemeClr val="bg1"/>
                </a:solidFill>
              </a:rPr>
              <a:t>The </a:t>
            </a:r>
            <a:r>
              <a:rPr lang="el-GR" sz="1400" i="1" dirty="0" err="1">
                <a:solidFill>
                  <a:schemeClr val="bg1"/>
                </a:solidFill>
              </a:rPr>
              <a:t>four</a:t>
            </a:r>
            <a:r>
              <a:rPr lang="el-GR" sz="1400" i="1" dirty="0">
                <a:solidFill>
                  <a:schemeClr val="bg1"/>
                </a:solidFill>
              </a:rPr>
              <a:t> </a:t>
            </a:r>
            <a:r>
              <a:rPr lang="el-GR" sz="1400" i="1" dirty="0" err="1">
                <a:solidFill>
                  <a:schemeClr val="bg1"/>
                </a:solidFill>
              </a:rPr>
              <a:t>Orion</a:t>
            </a:r>
            <a:r>
              <a:rPr lang="el-GR" sz="1400" i="1" dirty="0">
                <a:solidFill>
                  <a:schemeClr val="bg1"/>
                </a:solidFill>
              </a:rPr>
              <a:t> </a:t>
            </a:r>
            <a:r>
              <a:rPr lang="el-GR" sz="1400" i="1" dirty="0" err="1">
                <a:solidFill>
                  <a:schemeClr val="bg1"/>
                </a:solidFill>
              </a:rPr>
              <a:t>Class</a:t>
            </a:r>
            <a:r>
              <a:rPr lang="el-GR" sz="1400" i="1" dirty="0">
                <a:solidFill>
                  <a:schemeClr val="bg1"/>
                </a:solidFill>
              </a:rPr>
              <a:t> </a:t>
            </a:r>
            <a:r>
              <a:rPr lang="el-GR" sz="1400" i="1" dirty="0" err="1">
                <a:solidFill>
                  <a:schemeClr val="bg1"/>
                </a:solidFill>
              </a:rPr>
              <a:t>battleships</a:t>
            </a:r>
            <a:r>
              <a:rPr lang="el-GR" sz="1400" i="1" dirty="0">
                <a:solidFill>
                  <a:schemeClr val="bg1"/>
                </a:solidFill>
              </a:rPr>
              <a:t> in </a:t>
            </a:r>
            <a:r>
              <a:rPr lang="el-GR" sz="1400" i="1" dirty="0" err="1">
                <a:solidFill>
                  <a:schemeClr val="bg1"/>
                </a:solidFill>
              </a:rPr>
              <a:t>line</a:t>
            </a:r>
            <a:r>
              <a:rPr lang="el-GR" sz="1400" i="1" dirty="0">
                <a:solidFill>
                  <a:schemeClr val="bg1"/>
                </a:solidFill>
              </a:rPr>
              <a:t> </a:t>
            </a:r>
            <a:r>
              <a:rPr lang="el-GR" sz="1400" i="1" dirty="0" err="1">
                <a:solidFill>
                  <a:schemeClr val="bg1"/>
                </a:solidFill>
              </a:rPr>
              <a:t>ahead</a:t>
            </a:r>
            <a:r>
              <a:rPr lang="el-GR" sz="1400" i="1" dirty="0">
                <a:solidFill>
                  <a:schemeClr val="bg1"/>
                </a:solidFill>
              </a:rPr>
              <a:t> </a:t>
            </a:r>
            <a:r>
              <a:rPr lang="el-GR" sz="1400" i="1" dirty="0" err="1">
                <a:solidFill>
                  <a:schemeClr val="bg1"/>
                </a:solidFill>
              </a:rPr>
              <a:t>formation</a:t>
            </a:r>
            <a:r>
              <a:rPr lang="el-GR" sz="1400" i="1" dirty="0">
                <a:solidFill>
                  <a:schemeClr val="bg1"/>
                </a:solidFill>
              </a:rPr>
              <a:t>, </a:t>
            </a:r>
            <a:r>
              <a:rPr lang="el-GR" sz="1400" i="1" dirty="0" err="1">
                <a:solidFill>
                  <a:schemeClr val="bg1"/>
                </a:solidFill>
              </a:rPr>
              <a:t>after</a:t>
            </a:r>
            <a:r>
              <a:rPr lang="el-GR" sz="1400" i="1" dirty="0">
                <a:solidFill>
                  <a:schemeClr val="bg1"/>
                </a:solidFill>
              </a:rPr>
              <a:t> 1915</a:t>
            </a:r>
            <a:r>
              <a:rPr lang="en-US" sz="1400" i="1" dirty="0">
                <a:solidFill>
                  <a:schemeClr val="bg1"/>
                </a:solidFill>
              </a:rPr>
              <a:t>. The gunnery director barely visible beneath the spotting top; </a:t>
            </a:r>
            <a:r>
              <a:rPr lang="el-GR" sz="1400" i="1" dirty="0">
                <a:solidFill>
                  <a:schemeClr val="bg1"/>
                </a:solidFill>
              </a:rPr>
              <a:t>Photo </a:t>
            </a:r>
            <a:r>
              <a:rPr lang="el-GR" sz="1400" i="1" dirty="0" err="1">
                <a:solidFill>
                  <a:schemeClr val="bg1"/>
                </a:solidFill>
              </a:rPr>
              <a:t>from</a:t>
            </a:r>
            <a:r>
              <a:rPr lang="el-GR" sz="1400" i="1" dirty="0">
                <a:solidFill>
                  <a:schemeClr val="bg1"/>
                </a:solidFill>
              </a:rPr>
              <a:t> the </a:t>
            </a:r>
            <a:r>
              <a:rPr lang="el-GR" sz="1400" i="1" dirty="0" err="1">
                <a:solidFill>
                  <a:schemeClr val="bg1"/>
                </a:solidFill>
              </a:rPr>
              <a:t>collections</a:t>
            </a:r>
            <a:r>
              <a:rPr lang="el-GR" sz="1400" i="1" dirty="0">
                <a:solidFill>
                  <a:schemeClr val="bg1"/>
                </a:solidFill>
              </a:rPr>
              <a:t> of the </a:t>
            </a:r>
            <a:r>
              <a:rPr lang="el-GR" sz="1400" i="1" dirty="0" err="1">
                <a:solidFill>
                  <a:schemeClr val="bg1"/>
                </a:solidFill>
              </a:rPr>
              <a:t>Imperial</a:t>
            </a:r>
            <a:r>
              <a:rPr lang="el-GR" sz="1400" i="1" dirty="0">
                <a:solidFill>
                  <a:schemeClr val="bg1"/>
                </a:solidFill>
              </a:rPr>
              <a:t> </a:t>
            </a:r>
            <a:r>
              <a:rPr lang="el-GR" sz="1400" i="1" dirty="0" err="1">
                <a:solidFill>
                  <a:schemeClr val="bg1"/>
                </a:solidFill>
              </a:rPr>
              <a:t>War</a:t>
            </a:r>
            <a:r>
              <a:rPr lang="el-GR" sz="1400" i="1" dirty="0">
                <a:solidFill>
                  <a:schemeClr val="bg1"/>
                </a:solidFill>
              </a:rPr>
              <a:t> </a:t>
            </a:r>
            <a:r>
              <a:rPr lang="el-GR" sz="1400" i="1" dirty="0" err="1">
                <a:solidFill>
                  <a:schemeClr val="bg1"/>
                </a:solidFill>
              </a:rPr>
              <a:t>Museums</a:t>
            </a:r>
            <a:r>
              <a:rPr lang="el-GR" sz="1400" i="1" dirty="0">
                <a:solidFill>
                  <a:schemeClr val="bg1"/>
                </a:solidFill>
              </a:rPr>
              <a:t>, </a:t>
            </a:r>
            <a:r>
              <a:rPr lang="el-GR" sz="1400" i="1" dirty="0" err="1">
                <a:solidFill>
                  <a:schemeClr val="bg1"/>
                </a:solidFill>
              </a:rPr>
              <a:t>available</a:t>
            </a:r>
            <a:r>
              <a:rPr lang="el-GR" sz="1400" i="1" dirty="0">
                <a:solidFill>
                  <a:schemeClr val="bg1"/>
                </a:solidFill>
              </a:rPr>
              <a:t> </a:t>
            </a:r>
            <a:r>
              <a:rPr lang="el-GR" sz="1400" i="1" dirty="0" err="1">
                <a:solidFill>
                  <a:schemeClr val="bg1"/>
                </a:solidFill>
              </a:rPr>
              <a:t>at</a:t>
            </a:r>
            <a:r>
              <a:rPr lang="el-GR" sz="1400" i="1" dirty="0">
                <a:solidFill>
                  <a:schemeClr val="bg1"/>
                </a:solidFill>
              </a:rPr>
              <a:t>: </a:t>
            </a:r>
            <a:r>
              <a:rPr lang="el-GR" sz="1400" i="1" dirty="0" err="1">
                <a:solidFill>
                  <a:schemeClr val="bg1"/>
                </a:solidFill>
              </a:rPr>
              <a:t>https</a:t>
            </a:r>
            <a:r>
              <a:rPr lang="el-GR" sz="1400" i="1" dirty="0">
                <a:solidFill>
                  <a:schemeClr val="bg1"/>
                </a:solidFill>
              </a:rPr>
              <a:t>://</a:t>
            </a:r>
            <a:r>
              <a:rPr lang="el-GR" sz="1400" i="1" dirty="0" err="1">
                <a:solidFill>
                  <a:schemeClr val="bg1"/>
                </a:solidFill>
              </a:rPr>
              <a:t>www.iwm.org.uk</a:t>
            </a:r>
            <a:r>
              <a:rPr lang="el-GR" sz="1400" i="1" dirty="0">
                <a:solidFill>
                  <a:schemeClr val="bg1"/>
                </a:solidFill>
              </a:rPr>
              <a:t>/</a:t>
            </a:r>
            <a:r>
              <a:rPr lang="el-GR" sz="1400" i="1" dirty="0" err="1">
                <a:solidFill>
                  <a:schemeClr val="bg1"/>
                </a:solidFill>
              </a:rPr>
              <a:t>collections</a:t>
            </a:r>
            <a:r>
              <a:rPr lang="el-GR" sz="1400" i="1" dirty="0">
                <a:solidFill>
                  <a:schemeClr val="bg1"/>
                </a:solidFill>
              </a:rPr>
              <a:t>/</a:t>
            </a:r>
            <a:r>
              <a:rPr lang="el-GR" sz="1400" i="1" dirty="0" err="1">
                <a:solidFill>
                  <a:schemeClr val="bg1"/>
                </a:solidFill>
              </a:rPr>
              <a:t>item</a:t>
            </a:r>
            <a:r>
              <a:rPr lang="el-GR" sz="1400" i="1" dirty="0">
                <a:solidFill>
                  <a:schemeClr val="bg1"/>
                </a:solidFill>
              </a:rPr>
              <a:t>/</a:t>
            </a:r>
            <a:r>
              <a:rPr lang="el-GR" sz="1400" i="1" dirty="0" err="1">
                <a:solidFill>
                  <a:schemeClr val="bg1"/>
                </a:solidFill>
              </a:rPr>
              <a:t>object</a:t>
            </a:r>
            <a:r>
              <a:rPr lang="el-GR" sz="1400" i="1" dirty="0">
                <a:solidFill>
                  <a:schemeClr val="bg1"/>
                </a:solidFill>
              </a:rPr>
              <a:t>/205188072</a:t>
            </a:r>
            <a:r>
              <a:rPr lang="en-US" sz="1400" i="1" dirty="0">
                <a:solidFill>
                  <a:schemeClr val="bg1"/>
                </a:solidFill>
              </a:rPr>
              <a:t> </a:t>
            </a:r>
          </a:p>
        </p:txBody>
      </p:sp>
    </p:spTree>
    <p:extLst>
      <p:ext uri="{BB962C8B-B14F-4D97-AF65-F5344CB8AC3E}">
        <p14:creationId xmlns:p14="http://schemas.microsoft.com/office/powerpoint/2010/main" val="12870525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ordMk1Rangekeeper.jpg"/>
          <p:cNvPicPr>
            <a:picLocks noGrp="1" noChangeAspect="1"/>
          </p:cNvPicPr>
          <p:nvPr>
            <p:ph idx="1"/>
          </p:nvPr>
        </p:nvPicPr>
        <p:blipFill rotWithShape="1">
          <a:blip r:embed="rId2">
            <a:extLst>
              <a:ext uri="{28A0092B-C50C-407E-A947-70E740481C1C}">
                <a14:useLocalDpi xmlns:a14="http://schemas.microsoft.com/office/drawing/2010/main" val="0"/>
              </a:ext>
            </a:extLst>
          </a:blip>
          <a:srcRect t="163" r="2430" b="1150"/>
          <a:stretch/>
        </p:blipFill>
        <p:spPr>
          <a:xfrm>
            <a:off x="-1" y="0"/>
            <a:ext cx="12192001" cy="6858000"/>
          </a:xfrm>
        </p:spPr>
      </p:pic>
      <p:sp>
        <p:nvSpPr>
          <p:cNvPr id="2" name="Title 1"/>
          <p:cNvSpPr>
            <a:spLocks noGrp="1"/>
          </p:cNvSpPr>
          <p:nvPr>
            <p:ph type="title"/>
          </p:nvPr>
        </p:nvSpPr>
        <p:spPr/>
        <p:txBody>
          <a:bodyPr>
            <a:normAutofit/>
          </a:bodyPr>
          <a:lstStyle/>
          <a:p>
            <a:r>
              <a:rPr lang="en-US" dirty="0">
                <a:solidFill>
                  <a:schemeClr val="bg1"/>
                </a:solidFill>
              </a:rPr>
              <a:t>Fire Control Computer</a:t>
            </a:r>
          </a:p>
        </p:txBody>
      </p:sp>
      <p:sp>
        <p:nvSpPr>
          <p:cNvPr id="5" name="TextBox 4"/>
          <p:cNvSpPr txBox="1"/>
          <p:nvPr/>
        </p:nvSpPr>
        <p:spPr>
          <a:xfrm>
            <a:off x="838200" y="6100763"/>
            <a:ext cx="10515600" cy="523220"/>
          </a:xfrm>
          <a:prstGeom prst="rect">
            <a:avLst/>
          </a:prstGeom>
          <a:noFill/>
        </p:spPr>
        <p:txBody>
          <a:bodyPr wrap="square" rtlCol="0">
            <a:spAutoFit/>
          </a:bodyPr>
          <a:lstStyle/>
          <a:p>
            <a:r>
              <a:rPr lang="en-US" sz="1400" i="1" dirty="0">
                <a:solidFill>
                  <a:schemeClr val="bg1"/>
                </a:solidFill>
                <a:latin typeface="+mj-lt"/>
              </a:rPr>
              <a:t>Ford Mk 1 Ballistic Computer</a:t>
            </a:r>
            <a:r>
              <a:rPr lang="el-GR" sz="1400" i="1" dirty="0">
                <a:solidFill>
                  <a:schemeClr val="bg1"/>
                </a:solidFill>
                <a:latin typeface="+mj-lt"/>
              </a:rPr>
              <a:t>, ο πρώτος </a:t>
            </a:r>
            <a:r>
              <a:rPr lang="en-US" sz="1400" i="1" dirty="0">
                <a:solidFill>
                  <a:schemeClr val="bg1"/>
                </a:solidFill>
                <a:latin typeface="+mj-lt"/>
              </a:rPr>
              <a:t>rangekeeper </a:t>
            </a:r>
            <a:r>
              <a:rPr lang="el-GR" sz="1400" i="1" dirty="0">
                <a:solidFill>
                  <a:schemeClr val="bg1"/>
                </a:solidFill>
                <a:latin typeface="+mj-lt"/>
              </a:rPr>
              <a:t>που ονομάστηκε υπολογιστήρας( </a:t>
            </a:r>
            <a:r>
              <a:rPr lang="el-GR" sz="1400" i="1" dirty="0" err="1">
                <a:solidFill>
                  <a:schemeClr val="bg1"/>
                </a:solidFill>
                <a:latin typeface="+mj-lt"/>
              </a:rPr>
              <a:t>σσ</a:t>
            </a:r>
            <a:r>
              <a:rPr lang="el-GR" sz="1400" i="1" dirty="0">
                <a:solidFill>
                  <a:schemeClr val="bg1"/>
                </a:solidFill>
                <a:latin typeface="+mj-lt"/>
              </a:rPr>
              <a:t>. υπολογιστής) </a:t>
            </a:r>
            <a:r>
              <a:rPr lang="en-US" sz="1400" i="1" dirty="0">
                <a:solidFill>
                  <a:schemeClr val="bg1"/>
                </a:solidFill>
                <a:latin typeface="+mj-lt"/>
              </a:rPr>
              <a:t>. </a:t>
            </a:r>
            <a:r>
              <a:rPr lang="el-GR" sz="1400" i="1" dirty="0" err="1">
                <a:solidFill>
                  <a:schemeClr val="bg1"/>
                </a:solidFill>
                <a:latin typeface="+mj-lt"/>
              </a:rPr>
              <a:t>Φωτό</a:t>
            </a:r>
            <a:r>
              <a:rPr lang="el-GR" sz="1400" i="1" dirty="0">
                <a:solidFill>
                  <a:schemeClr val="bg1"/>
                </a:solidFill>
                <a:latin typeface="+mj-lt"/>
              </a:rPr>
              <a:t> από το </a:t>
            </a:r>
            <a:r>
              <a:rPr lang="en-US" sz="1400" i="1" dirty="0">
                <a:solidFill>
                  <a:schemeClr val="bg1"/>
                </a:solidFill>
                <a:latin typeface="+mj-lt"/>
              </a:rPr>
              <a:t>US National Archives </a:t>
            </a:r>
            <a:r>
              <a:rPr lang="el-GR" sz="1400" i="1" dirty="0">
                <a:solidFill>
                  <a:schemeClr val="bg1"/>
                </a:solidFill>
                <a:latin typeface="+mj-lt"/>
              </a:rPr>
              <a:t>με </a:t>
            </a:r>
            <a:r>
              <a:rPr lang="en-US" sz="1400" i="1" dirty="0">
                <a:solidFill>
                  <a:schemeClr val="bg1"/>
                </a:solidFill>
                <a:latin typeface="+mj-lt"/>
              </a:rPr>
              <a:t>photo ID</a:t>
            </a:r>
            <a:r>
              <a:rPr lang="el-GR" sz="1400" i="1" dirty="0">
                <a:solidFill>
                  <a:schemeClr val="bg1"/>
                </a:solidFill>
                <a:latin typeface="+mj-lt"/>
              </a:rPr>
              <a:t> </a:t>
            </a:r>
            <a:r>
              <a:rPr lang="en-US" sz="1400" i="1" dirty="0">
                <a:solidFill>
                  <a:schemeClr val="bg1"/>
                </a:solidFill>
                <a:latin typeface="+mj-lt"/>
              </a:rPr>
              <a:t>80-G-367549</a:t>
            </a:r>
          </a:p>
        </p:txBody>
      </p:sp>
    </p:spTree>
    <p:extLst>
      <p:ext uri="{BB962C8B-B14F-4D97-AF65-F5344CB8AC3E}">
        <p14:creationId xmlns:p14="http://schemas.microsoft.com/office/powerpoint/2010/main" val="18262710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Fire Control Computer- FCC</a:t>
            </a:r>
          </a:p>
        </p:txBody>
      </p:sp>
      <p:sp>
        <p:nvSpPr>
          <p:cNvPr id="5" name="Content Placeholder 4"/>
          <p:cNvSpPr>
            <a:spLocks noGrp="1"/>
          </p:cNvSpPr>
          <p:nvPr>
            <p:ph sz="half" idx="1"/>
          </p:nvPr>
        </p:nvSpPr>
        <p:spPr>
          <a:xfrm>
            <a:off x="838200" y="1600201"/>
            <a:ext cx="5430078" cy="5059363"/>
          </a:xfrm>
        </p:spPr>
        <p:txBody>
          <a:bodyPr>
            <a:noAutofit/>
          </a:bodyPr>
          <a:lstStyle/>
          <a:p>
            <a:pPr marL="0" indent="0" algn="just">
              <a:buNone/>
            </a:pPr>
            <a:r>
              <a:rPr lang="en-US" sz="1800" dirty="0">
                <a:latin typeface="+mj-lt"/>
              </a:rPr>
              <a:t>O FCC </a:t>
            </a:r>
            <a:r>
              <a:rPr lang="el-GR" sz="1800" dirty="0">
                <a:latin typeface="+mj-lt"/>
              </a:rPr>
              <a:t>συνδέει τους πύργους των ΠΒ (</a:t>
            </a:r>
            <a:r>
              <a:rPr lang="en-US" sz="1800" dirty="0">
                <a:latin typeface="+mj-lt"/>
              </a:rPr>
              <a:t>gun turrets</a:t>
            </a:r>
            <a:r>
              <a:rPr lang="el-GR" sz="1800" dirty="0">
                <a:latin typeface="+mj-lt"/>
              </a:rPr>
              <a:t>) με τον κατευθυντήρα (director tower</a:t>
            </a:r>
            <a:r>
              <a:rPr lang="en-US" sz="1800" dirty="0">
                <a:latin typeface="+mj-lt"/>
              </a:rPr>
              <a:t>)</a:t>
            </a:r>
            <a:r>
              <a:rPr lang="el-GR" sz="1800" dirty="0">
                <a:latin typeface="+mj-lt"/>
              </a:rPr>
              <a:t> όπου ήταν εγκατεστημένο το αποστασιόμετρο-rangefinder) και τον αναλογικό υπολογιστήρα στο ΚΠΜ. </a:t>
            </a:r>
          </a:p>
          <a:p>
            <a:pPr marL="0" indent="0" algn="just">
              <a:buNone/>
            </a:pPr>
            <a:r>
              <a:rPr lang="el-GR" sz="1800" dirty="0">
                <a:latin typeface="+mj-lt"/>
              </a:rPr>
              <a:t>Το προσωπικό του κατευθυντήρα έστρεφε δυο τηλεσκόπια προς το στόχο; ένα για ύψωση κι ένα για διόπτευση. </a:t>
            </a:r>
          </a:p>
          <a:p>
            <a:pPr marL="0" indent="0" algn="just">
              <a:buNone/>
            </a:pPr>
            <a:r>
              <a:rPr lang="el-GR" sz="1800" dirty="0">
                <a:latin typeface="+mj-lt"/>
              </a:rPr>
              <a:t>Το αποστασιόμετρο ήταν εγκατεστημένο σε διαφορετική θέση και υπολόγιζε την απόσταση του στόχου.  </a:t>
            </a:r>
          </a:p>
          <a:p>
            <a:pPr marL="0" indent="0" algn="just">
              <a:buNone/>
            </a:pPr>
            <a:r>
              <a:rPr lang="el-GR" sz="1800" dirty="0">
                <a:latin typeface="+mj-lt"/>
              </a:rPr>
              <a:t>Οι μετρήσεις R</a:t>
            </a:r>
            <a:r>
              <a:rPr lang="en-US" sz="1800" baseline="-25000" dirty="0">
                <a:latin typeface="+mj-lt"/>
              </a:rPr>
              <a:t>firing</a:t>
            </a:r>
            <a:r>
              <a:rPr lang="el-GR" sz="1800" dirty="0">
                <a:latin typeface="+mj-lt"/>
              </a:rPr>
              <a:t>-</a:t>
            </a:r>
            <a:r>
              <a:rPr lang="el-GR" sz="1800" dirty="0" err="1">
                <a:latin typeface="+mj-lt"/>
              </a:rPr>
              <a:t>A</a:t>
            </a:r>
            <a:r>
              <a:rPr lang="el-GR" sz="1800" baseline="-25000" dirty="0" err="1">
                <a:latin typeface="+mj-lt"/>
              </a:rPr>
              <a:t>ζλ</a:t>
            </a:r>
            <a:r>
              <a:rPr lang="el-GR" sz="1800" dirty="0">
                <a:latin typeface="+mj-lt"/>
              </a:rPr>
              <a:t>- μετατρέπονταν από από το F</a:t>
            </a:r>
            <a:r>
              <a:rPr lang="en-US" sz="1800" dirty="0">
                <a:latin typeface="+mj-lt"/>
              </a:rPr>
              <a:t>CC</a:t>
            </a:r>
            <a:r>
              <a:rPr lang="el-GR" sz="1800" dirty="0">
                <a:latin typeface="+mj-lt"/>
              </a:rPr>
              <a:t> σε γωνίες ύψωσης και στροφής προς τα ΠΒ. </a:t>
            </a:r>
          </a:p>
          <a:p>
            <a:pPr marL="0" indent="0" algn="just">
              <a:buNone/>
            </a:pPr>
            <a:r>
              <a:rPr lang="el-GR" sz="1800" dirty="0">
                <a:latin typeface="+mj-lt"/>
              </a:rPr>
              <a:t>Στους πύργους των ΠΒ (turrets), οι ομοχειρίες ρύθμιζαν την ύψωση και στροφή των ΠΒ τους στην ένδειξη που μετέδιδε το  Fire Control table. Όταν τα ΠΒ λάμβαναν τις ορθές  θέσεις, πυροδοτούνταν κεντρικά.</a:t>
            </a:r>
            <a:endParaRPr lang="en-US" sz="1800" dirty="0">
              <a:latin typeface="+mj-lt"/>
            </a:endParaRPr>
          </a:p>
        </p:txBody>
      </p:sp>
      <p:pic>
        <p:nvPicPr>
          <p:cNvPr id="9" name="Content Placeholder 8" descr="Radar_and_Electronic_Warfare_1939-1945_A28824.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815" b="14839"/>
          <a:stretch/>
        </p:blipFill>
        <p:spPr>
          <a:xfrm>
            <a:off x="6578600" y="1514691"/>
            <a:ext cx="3594100" cy="4773767"/>
          </a:xfrm>
          <a:prstGeom prst="rect">
            <a:avLst/>
          </a:prstGeom>
        </p:spPr>
      </p:pic>
      <p:sp>
        <p:nvSpPr>
          <p:cNvPr id="3" name="Rectangle 2">
            <a:extLst>
              <a:ext uri="{FF2B5EF4-FFF2-40B4-BE49-F238E27FC236}">
                <a16:creationId xmlns:a16="http://schemas.microsoft.com/office/drawing/2014/main" id="{ADB9F081-0A27-6DDF-FEE4-94AF8F44F956}"/>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ΠΒ και πλοίο</a:t>
            </a:r>
            <a:endParaRPr lang="en-US" sz="12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solidFill>
                  <a:srgbClr val="FF0000"/>
                </a:solidFill>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spTree>
    <p:extLst>
      <p:ext uri="{BB962C8B-B14F-4D97-AF65-F5344CB8AC3E}">
        <p14:creationId xmlns:p14="http://schemas.microsoft.com/office/powerpoint/2010/main" val="39298089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ea_Sparrow_Mark115_Fire_Control_Director.JPEG.jpeg"/>
          <p:cNvPicPr>
            <a:picLocks noGrp="1" noChangeAspect="1"/>
          </p:cNvPicPr>
          <p:nvPr>
            <p:ph idx="1"/>
          </p:nvPr>
        </p:nvPicPr>
        <p:blipFill rotWithShape="1">
          <a:blip r:embed="rId2">
            <a:extLst>
              <a:ext uri="{28A0092B-C50C-407E-A947-70E740481C1C}">
                <a14:useLocalDpi xmlns:a14="http://schemas.microsoft.com/office/drawing/2010/main" val="0"/>
              </a:ext>
            </a:extLst>
          </a:blip>
          <a:srcRect b="4740"/>
          <a:stretch/>
        </p:blipFill>
        <p:spPr>
          <a:xfrm>
            <a:off x="-1" y="0"/>
            <a:ext cx="10344151" cy="6858000"/>
          </a:xfrm>
        </p:spPr>
      </p:pic>
      <p:sp>
        <p:nvSpPr>
          <p:cNvPr id="2" name="Title 1"/>
          <p:cNvSpPr>
            <a:spLocks noGrp="1"/>
          </p:cNvSpPr>
          <p:nvPr>
            <p:ph type="title"/>
          </p:nvPr>
        </p:nvSpPr>
        <p:spPr/>
        <p:txBody>
          <a:bodyPr/>
          <a:lstStyle/>
          <a:p>
            <a:r>
              <a:rPr lang="el-GR" dirty="0"/>
              <a:t>Ο Κατευθυντήρας- </a:t>
            </a:r>
            <a:r>
              <a:rPr lang="en-US" dirty="0"/>
              <a:t>Director</a:t>
            </a:r>
          </a:p>
        </p:txBody>
      </p:sp>
      <p:sp>
        <p:nvSpPr>
          <p:cNvPr id="5" name="TextBox 4"/>
          <p:cNvSpPr txBox="1"/>
          <p:nvPr/>
        </p:nvSpPr>
        <p:spPr>
          <a:xfrm>
            <a:off x="838200" y="6197601"/>
            <a:ext cx="10515600" cy="307777"/>
          </a:xfrm>
          <a:prstGeom prst="rect">
            <a:avLst/>
          </a:prstGeom>
          <a:noFill/>
        </p:spPr>
        <p:txBody>
          <a:bodyPr wrap="square" rtlCol="0">
            <a:spAutoFit/>
          </a:bodyPr>
          <a:lstStyle/>
          <a:p>
            <a:r>
              <a:rPr lang="el-GR" sz="1400" i="1" dirty="0">
                <a:solidFill>
                  <a:schemeClr val="bg1"/>
                </a:solidFill>
                <a:effectLst>
                  <a:outerShdw blurRad="50800" dist="38100" dir="2700000" algn="tl" rotWithShape="0">
                    <a:prstClr val="black">
                      <a:alpha val="40000"/>
                    </a:prstClr>
                  </a:outerShdw>
                </a:effectLst>
                <a:latin typeface="+mj-lt"/>
              </a:rPr>
              <a:t>Πυροβολητής επανδρώνει το </a:t>
            </a:r>
            <a:r>
              <a:rPr lang="en-US" sz="1400" i="1" dirty="0">
                <a:solidFill>
                  <a:schemeClr val="bg1"/>
                </a:solidFill>
                <a:effectLst>
                  <a:outerShdw blurRad="50800" dist="38100" dir="2700000" algn="tl" rotWithShape="0">
                    <a:prstClr val="black">
                      <a:alpha val="40000"/>
                    </a:prstClr>
                  </a:outerShdw>
                </a:effectLst>
                <a:latin typeface="+mj-lt"/>
              </a:rPr>
              <a:t>Mk</a:t>
            </a:r>
            <a:r>
              <a:rPr lang="el-GR" sz="1400" i="1" dirty="0">
                <a:solidFill>
                  <a:schemeClr val="bg1"/>
                </a:solidFill>
                <a:effectLst>
                  <a:outerShdw blurRad="50800" dist="38100" dir="2700000" algn="tl" rotWithShape="0">
                    <a:prstClr val="black">
                      <a:alpha val="40000"/>
                    </a:prstClr>
                  </a:outerShdw>
                </a:effectLst>
                <a:latin typeface="+mj-lt"/>
              </a:rPr>
              <a:t>115 </a:t>
            </a:r>
            <a:r>
              <a:rPr lang="en-US" sz="1400" i="1" dirty="0">
                <a:solidFill>
                  <a:schemeClr val="bg1"/>
                </a:solidFill>
                <a:effectLst>
                  <a:outerShdw blurRad="50800" dist="38100" dir="2700000" algn="tl" rotWithShape="0">
                    <a:prstClr val="black">
                      <a:alpha val="40000"/>
                    </a:prstClr>
                  </a:outerShdw>
                </a:effectLst>
                <a:latin typeface="+mj-lt"/>
              </a:rPr>
              <a:t>Sea Sparrow Fire Control System Director </a:t>
            </a:r>
            <a:r>
              <a:rPr lang="el-GR" sz="1400" i="1" dirty="0">
                <a:solidFill>
                  <a:schemeClr val="bg1"/>
                </a:solidFill>
                <a:effectLst>
                  <a:outerShdw blurRad="50800" dist="38100" dir="2700000" algn="tl" rotWithShape="0">
                    <a:prstClr val="black">
                      <a:alpha val="40000"/>
                    </a:prstClr>
                  </a:outerShdw>
                </a:effectLst>
                <a:latin typeface="+mj-lt"/>
              </a:rPr>
              <a:t>του </a:t>
            </a:r>
            <a:r>
              <a:rPr lang="en-US" sz="1400" i="1" dirty="0">
                <a:solidFill>
                  <a:schemeClr val="bg1"/>
                </a:solidFill>
                <a:effectLst>
                  <a:outerShdw blurRad="50800" dist="38100" dir="2700000" algn="tl" rotWithShape="0">
                    <a:prstClr val="black">
                      <a:alpha val="40000"/>
                    </a:prstClr>
                  </a:outerShdw>
                </a:effectLst>
                <a:latin typeface="+mj-lt"/>
              </a:rPr>
              <a:t>USS Eisenhower (CVN 69) </a:t>
            </a:r>
          </a:p>
        </p:txBody>
      </p:sp>
      <p:sp>
        <p:nvSpPr>
          <p:cNvPr id="3" name="Rectangle 2">
            <a:extLst>
              <a:ext uri="{FF2B5EF4-FFF2-40B4-BE49-F238E27FC236}">
                <a16:creationId xmlns:a16="http://schemas.microsoft.com/office/drawing/2014/main" id="{CDC486B9-2F92-F9A7-5757-D23C3E0CA699}"/>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ΠΒ και πλοίο</a:t>
            </a:r>
            <a:endParaRPr lang="en-US" sz="12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solidFill>
                  <a:schemeClr val="bg1"/>
                </a:solidFill>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solidFill>
                  <a:srgbClr val="FF0000"/>
                </a:solidFill>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spTree>
    <p:extLst>
      <p:ext uri="{BB962C8B-B14F-4D97-AF65-F5344CB8AC3E}">
        <p14:creationId xmlns:p14="http://schemas.microsoft.com/office/powerpoint/2010/main" val="5972327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rdiff_gunnery.JPG"/>
          <p:cNvPicPr>
            <a:picLocks noGrp="1" noChangeAspect="1"/>
          </p:cNvPicPr>
          <p:nvPr>
            <p:ph idx="1"/>
          </p:nvPr>
        </p:nvPicPr>
        <p:blipFill rotWithShape="1">
          <a:blip r:embed="rId2">
            <a:extLst>
              <a:ext uri="{28A0092B-C50C-407E-A947-70E740481C1C}">
                <a14:useLocalDpi xmlns:a14="http://schemas.microsoft.com/office/drawing/2010/main" val="0"/>
              </a:ext>
            </a:extLst>
          </a:blip>
          <a:srcRect l="7694" r="20519" b="259"/>
          <a:stretch/>
        </p:blipFill>
        <p:spPr>
          <a:xfrm>
            <a:off x="0" y="0"/>
            <a:ext cx="10344150" cy="6858000"/>
          </a:xfrm>
        </p:spPr>
      </p:pic>
      <p:sp>
        <p:nvSpPr>
          <p:cNvPr id="2" name="Title 1"/>
          <p:cNvSpPr>
            <a:spLocks noGrp="1"/>
          </p:cNvSpPr>
          <p:nvPr>
            <p:ph type="title"/>
          </p:nvPr>
        </p:nvSpPr>
        <p:spPr/>
        <p:txBody>
          <a:bodyPr/>
          <a:lstStyle/>
          <a:p>
            <a:r>
              <a:rPr lang="el-GR" dirty="0"/>
              <a:t>Ο Κατευθυντήρας- </a:t>
            </a:r>
            <a:r>
              <a:rPr lang="en-US" dirty="0"/>
              <a:t>Director</a:t>
            </a:r>
          </a:p>
        </p:txBody>
      </p:sp>
      <p:sp>
        <p:nvSpPr>
          <p:cNvPr id="5" name="TextBox 4"/>
          <p:cNvSpPr txBox="1"/>
          <p:nvPr/>
        </p:nvSpPr>
        <p:spPr>
          <a:xfrm>
            <a:off x="1981200" y="6197601"/>
            <a:ext cx="8229600" cy="307777"/>
          </a:xfrm>
          <a:prstGeom prst="rect">
            <a:avLst/>
          </a:prstGeom>
          <a:noFill/>
        </p:spPr>
        <p:txBody>
          <a:bodyPr wrap="square" rtlCol="0">
            <a:spAutoFit/>
          </a:bodyPr>
          <a:lstStyle/>
          <a:p>
            <a:r>
              <a:rPr lang="el-GR" sz="1400" i="1" dirty="0"/>
              <a:t>Οπτικός κατευθυντήρας του </a:t>
            </a:r>
            <a:r>
              <a:rPr lang="en-US" sz="1400" i="1" dirty="0"/>
              <a:t>HMS Cardiff</a:t>
            </a:r>
            <a:r>
              <a:rPr lang="el-GR" sz="1400" i="1" dirty="0"/>
              <a:t> </a:t>
            </a:r>
            <a:r>
              <a:rPr lang="en-US" sz="1400" i="1" dirty="0"/>
              <a:t> (</a:t>
            </a:r>
            <a:r>
              <a:rPr lang="el-GR" sz="1400" i="1" dirty="0"/>
              <a:t>φρεγάτα </a:t>
            </a:r>
            <a:r>
              <a:rPr lang="en-US" sz="1400" i="1" dirty="0"/>
              <a:t>Type 42) </a:t>
            </a:r>
            <a:r>
              <a:rPr lang="el-GR" sz="1400" i="1" dirty="0"/>
              <a:t>του Βρετανικού Βασιλικού Ναυτικού</a:t>
            </a:r>
            <a:r>
              <a:rPr lang="en-US" sz="1400" i="1" dirty="0"/>
              <a:t> </a:t>
            </a:r>
          </a:p>
        </p:txBody>
      </p:sp>
      <p:sp>
        <p:nvSpPr>
          <p:cNvPr id="3" name="Rectangle 2">
            <a:extLst>
              <a:ext uri="{FF2B5EF4-FFF2-40B4-BE49-F238E27FC236}">
                <a16:creationId xmlns:a16="http://schemas.microsoft.com/office/drawing/2014/main" id="{13B487A0-C8BC-F2BE-59A8-25B994FB20AA}"/>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ΠΒ και πλοίο</a:t>
            </a:r>
            <a:endParaRPr lang="en-US" sz="12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solidFill>
                  <a:schemeClr val="bg1"/>
                </a:solidFill>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solidFill>
                  <a:srgbClr val="FF0000"/>
                </a:solidFill>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spTree>
    <p:extLst>
      <p:ext uri="{BB962C8B-B14F-4D97-AF65-F5344CB8AC3E}">
        <p14:creationId xmlns:p14="http://schemas.microsoft.com/office/powerpoint/2010/main" val="42782732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Σύγχρονοι </a:t>
            </a:r>
            <a:r>
              <a:rPr lang="en-US" dirty="0"/>
              <a:t>FCC;</a:t>
            </a:r>
          </a:p>
        </p:txBody>
      </p:sp>
      <p:pic>
        <p:nvPicPr>
          <p:cNvPr id="4" name="Content Placeholder 3" descr="picture-44.jpg"/>
          <p:cNvPicPr>
            <a:picLocks noGrp="1" noChangeAspect="1"/>
          </p:cNvPicPr>
          <p:nvPr>
            <p:ph idx="1"/>
          </p:nvPr>
        </p:nvPicPr>
        <p:blipFill>
          <a:blip r:embed="rId2">
            <a:extLst>
              <a:ext uri="{28A0092B-C50C-407E-A947-70E740481C1C}">
                <a14:useLocalDpi xmlns:a14="http://schemas.microsoft.com/office/drawing/2010/main" val="0"/>
              </a:ext>
            </a:extLst>
          </a:blip>
          <a:srcRect t="1108" b="1108"/>
          <a:stretch>
            <a:fillRect/>
          </a:stretch>
        </p:blipFill>
        <p:spPr>
          <a:xfrm>
            <a:off x="-23446" y="0"/>
            <a:ext cx="16870758" cy="6981092"/>
          </a:xfrm>
        </p:spPr>
      </p:pic>
      <p:pic>
        <p:nvPicPr>
          <p:cNvPr id="5" name="Content Placeholder 3" descr="mother-board_computer-chip_harddrive_circuitry_nodes-100751594-large.jpg"/>
          <p:cNvPicPr>
            <a:picLocks noChangeAspect="1"/>
          </p:cNvPicPr>
          <p:nvPr/>
        </p:nvPicPr>
        <p:blipFill rotWithShape="1">
          <a:blip r:embed="rId3">
            <a:extLst>
              <a:ext uri="{28A0092B-C50C-407E-A947-70E740481C1C}">
                <a14:useLocalDpi xmlns:a14="http://schemas.microsoft.com/office/drawing/2010/main" val="0"/>
              </a:ext>
            </a:extLst>
          </a:blip>
          <a:srcRect l="-192" t="3498" b="9290"/>
          <a:stretch/>
        </p:blipFill>
        <p:spPr>
          <a:xfrm>
            <a:off x="-23446" y="-56210"/>
            <a:ext cx="12215446" cy="7093512"/>
          </a:xfrm>
          <a:prstGeom prst="rect">
            <a:avLst/>
          </a:prstGeom>
        </p:spPr>
      </p:pic>
    </p:spTree>
    <p:extLst>
      <p:ext uri="{BB962C8B-B14F-4D97-AF65-F5344CB8AC3E}">
        <p14:creationId xmlns:p14="http://schemas.microsoft.com/office/powerpoint/2010/main" val="196635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MK-92_CAS_radar_system.jpg">
            <a:extLst>
              <a:ext uri="{FF2B5EF4-FFF2-40B4-BE49-F238E27FC236}">
                <a16:creationId xmlns:a16="http://schemas.microsoft.com/office/drawing/2014/main" id="{A4895C73-7B95-8C57-9054-D8B5635B092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55" b="100000" l="294" r="100000"/>
                    </a14:imgEffect>
                  </a14:imgLayer>
                </a14:imgProps>
              </a:ext>
              <a:ext uri="{28A0092B-C50C-407E-A947-70E740481C1C}">
                <a14:useLocalDpi xmlns:a14="http://schemas.microsoft.com/office/drawing/2010/main" val="0"/>
              </a:ext>
            </a:extLst>
          </a:blip>
          <a:srcRect l="-113" r="251"/>
          <a:stretch/>
        </p:blipFill>
        <p:spPr>
          <a:xfrm>
            <a:off x="3991984" y="2580283"/>
            <a:ext cx="1646816" cy="2134124"/>
          </a:xfrm>
          <a:prstGeom prst="rect">
            <a:avLst/>
          </a:prstGeom>
        </p:spPr>
      </p:pic>
      <p:pic>
        <p:nvPicPr>
          <p:cNvPr id="29698" name="Picture 2">
            <a:extLst>
              <a:ext uri="{FF2B5EF4-FFF2-40B4-BE49-F238E27FC236}">
                <a16:creationId xmlns:a16="http://schemas.microsoft.com/office/drawing/2014/main" id="{2905E3E9-68FD-18C3-FDEE-910B22DEB5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187" y="160506"/>
            <a:ext cx="6536987" cy="65369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9EEB2AD-AC4E-6E51-F8DB-B96D61AFDE8D}"/>
              </a:ext>
            </a:extLst>
          </p:cNvPr>
          <p:cNvSpPr txBox="1"/>
          <p:nvPr/>
        </p:nvSpPr>
        <p:spPr>
          <a:xfrm>
            <a:off x="6852889" y="160506"/>
            <a:ext cx="4095345" cy="3693319"/>
          </a:xfrm>
          <a:prstGeom prst="rect">
            <a:avLst/>
          </a:prstGeom>
          <a:noFill/>
        </p:spPr>
        <p:txBody>
          <a:bodyPr wrap="square">
            <a:spAutoFit/>
          </a:bodyPr>
          <a:lstStyle/>
          <a:p>
            <a:pPr marL="342900" indent="-342900">
              <a:buFont typeface="Arial" panose="020B0604020202020204" pitchFamily="34" charset="0"/>
              <a:buChar char="•"/>
            </a:pPr>
            <a:r>
              <a:rPr lang="en-GB" b="0" i="0" u="none" strike="noStrike" dirty="0">
                <a:effectLst/>
                <a:latin typeface="+mj-lt"/>
              </a:rPr>
              <a:t>AN/SPS-49 AIR RADAR</a:t>
            </a:r>
          </a:p>
          <a:p>
            <a:pPr marL="342900" indent="-342900">
              <a:buFont typeface="Arial" panose="020B0604020202020204" pitchFamily="34" charset="0"/>
              <a:buChar char="•"/>
            </a:pPr>
            <a:r>
              <a:rPr lang="en-GB" b="0" i="0" u="none" strike="noStrike" dirty="0">
                <a:effectLst/>
                <a:latin typeface="+mj-lt"/>
              </a:rPr>
              <a:t>SMART MK-2 AIR RADAR</a:t>
            </a:r>
          </a:p>
          <a:p>
            <a:pPr marL="342900" indent="-342900">
              <a:buFont typeface="Arial" panose="020B0604020202020204" pitchFamily="34" charset="0"/>
              <a:buChar char="•"/>
            </a:pPr>
            <a:r>
              <a:rPr lang="en-GB" b="0" i="0" u="none" strike="noStrike" dirty="0">
                <a:effectLst/>
                <a:latin typeface="+mj-lt"/>
              </a:rPr>
              <a:t>DA-08 AIR RADAR</a:t>
            </a:r>
          </a:p>
          <a:p>
            <a:pPr marL="342900" indent="-342900">
              <a:buFont typeface="Arial" panose="020B0604020202020204" pitchFamily="34" charset="0"/>
              <a:buChar char="•"/>
            </a:pPr>
            <a:r>
              <a:rPr lang="en-GB" b="0" i="0" u="none" strike="noStrike" dirty="0">
                <a:effectLst/>
                <a:latin typeface="+mj-lt"/>
              </a:rPr>
              <a:t>AN/SLQ-32 ESM </a:t>
            </a:r>
          </a:p>
          <a:p>
            <a:pPr marL="342900" indent="-342900">
              <a:buFont typeface="Arial" panose="020B0604020202020204" pitchFamily="34" charset="0"/>
              <a:buChar char="•"/>
            </a:pPr>
            <a:r>
              <a:rPr lang="en-GB" b="0" i="0" u="none" strike="noStrike" dirty="0">
                <a:effectLst/>
                <a:latin typeface="+mj-lt"/>
              </a:rPr>
              <a:t>TMK FIRE CONTROL RADAR</a:t>
            </a:r>
          </a:p>
          <a:p>
            <a:pPr marL="342900" indent="-342900">
              <a:buFont typeface="Arial" panose="020B0604020202020204" pitchFamily="34" charset="0"/>
              <a:buChar char="•"/>
            </a:pPr>
            <a:r>
              <a:rPr lang="en-GB" b="0" i="0" u="none" strike="noStrike" dirty="0">
                <a:effectLst/>
                <a:latin typeface="+mj-lt"/>
              </a:rPr>
              <a:t>STIR FIRE CONTROL RADAR</a:t>
            </a:r>
            <a:endParaRPr lang="en-GB" dirty="0">
              <a:latin typeface="+mj-lt"/>
            </a:endParaRPr>
          </a:p>
          <a:p>
            <a:pPr marL="342900" indent="-342900">
              <a:buFont typeface="Arial" panose="020B0604020202020204" pitchFamily="34" charset="0"/>
              <a:buChar char="•"/>
            </a:pPr>
            <a:r>
              <a:rPr lang="en-GB" b="0" i="0" u="none" strike="noStrike" dirty="0">
                <a:effectLst/>
                <a:latin typeface="+mj-lt"/>
              </a:rPr>
              <a:t>MK-92 STIR FIRE CONTROL RADAR</a:t>
            </a:r>
          </a:p>
          <a:p>
            <a:pPr marL="342900" indent="-342900">
              <a:buFont typeface="Arial" panose="020B0604020202020204" pitchFamily="34" charset="0"/>
              <a:buChar char="•"/>
            </a:pPr>
            <a:r>
              <a:rPr lang="en-GB" dirty="0">
                <a:latin typeface="+mj-lt"/>
              </a:rPr>
              <a:t>A</a:t>
            </a:r>
            <a:r>
              <a:rPr lang="en-GB" b="0" i="0" u="none" strike="noStrike" dirty="0">
                <a:effectLst/>
                <a:latin typeface="+mj-lt"/>
              </a:rPr>
              <a:t>N/SPG-62 FIRE CONTROL RADAR</a:t>
            </a:r>
          </a:p>
          <a:p>
            <a:pPr marL="342900" indent="-342900">
              <a:buFont typeface="Arial" panose="020B0604020202020204" pitchFamily="34" charset="0"/>
              <a:buChar char="•"/>
            </a:pPr>
            <a:r>
              <a:rPr lang="en-GB" b="0" i="0" u="none" strike="noStrike" dirty="0">
                <a:effectLst/>
                <a:latin typeface="+mj-lt"/>
              </a:rPr>
              <a:t>AN/SPY-1D ARRAY RADAR</a:t>
            </a:r>
          </a:p>
          <a:p>
            <a:pPr marL="342900" indent="-342900">
              <a:buFont typeface="Arial" panose="020B0604020202020204" pitchFamily="34" charset="0"/>
              <a:buChar char="•"/>
            </a:pPr>
            <a:r>
              <a:rPr lang="en-GB" b="0" i="0" u="none" strike="noStrike" dirty="0">
                <a:effectLst/>
                <a:latin typeface="+mj-lt"/>
              </a:rPr>
              <a:t>CAS RADAR RADOM</a:t>
            </a:r>
          </a:p>
          <a:p>
            <a:pPr marL="342900" indent="-342900">
              <a:buFont typeface="Arial" panose="020B0604020202020204" pitchFamily="34" charset="0"/>
              <a:buChar char="•"/>
            </a:pPr>
            <a:r>
              <a:rPr lang="en-GB" b="0" i="0" u="none" strike="noStrike" dirty="0">
                <a:effectLst/>
                <a:latin typeface="+mj-lt"/>
              </a:rPr>
              <a:t>STING EO FIRE CONTROL RADAR</a:t>
            </a:r>
          </a:p>
          <a:p>
            <a:pPr marL="342900" indent="-342900">
              <a:buFont typeface="Arial" panose="020B0604020202020204" pitchFamily="34" charset="0"/>
              <a:buChar char="•"/>
            </a:pPr>
            <a:r>
              <a:rPr lang="en-GB" b="0" i="0" u="none" strike="noStrike" dirty="0">
                <a:effectLst/>
                <a:latin typeface="+mj-lt"/>
              </a:rPr>
              <a:t>LIROD</a:t>
            </a:r>
          </a:p>
          <a:p>
            <a:pPr marL="342900" indent="-342900">
              <a:buFont typeface="Arial" panose="020B0604020202020204" pitchFamily="34" charset="0"/>
              <a:buChar char="•"/>
            </a:pPr>
            <a:r>
              <a:rPr lang="en-GB" dirty="0">
                <a:latin typeface="+mj-lt"/>
              </a:rPr>
              <a:t>MiRADOR</a:t>
            </a:r>
            <a:endParaRPr lang="en-GR" dirty="0">
              <a:latin typeface="+mj-lt"/>
            </a:endParaRPr>
          </a:p>
        </p:txBody>
      </p:sp>
      <p:sp>
        <p:nvSpPr>
          <p:cNvPr id="6" name="Rectangle 5">
            <a:extLst>
              <a:ext uri="{FF2B5EF4-FFF2-40B4-BE49-F238E27FC236}">
                <a16:creationId xmlns:a16="http://schemas.microsoft.com/office/drawing/2014/main" id="{182C1E63-BE25-9BCB-C2CE-0D8EC8D1EEDE}"/>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ΠΒ και πλοίο</a:t>
            </a:r>
            <a:endParaRPr lang="en-US" sz="12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solidFill>
                  <a:schemeClr val="bg1"/>
                </a:solidFill>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solidFill>
                  <a:schemeClr val="bg1"/>
                </a:solidFill>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solidFill>
                  <a:srgbClr val="FF0000"/>
                </a:solidFill>
                <a:effectLst>
                  <a:outerShdw blurRad="50800" dist="38100" dir="2700000" algn="tl" rotWithShape="0">
                    <a:prstClr val="black">
                      <a:alpha val="40000"/>
                    </a:prstClr>
                  </a:outerShdw>
                </a:effectLst>
              </a:rPr>
              <a:t>Rangefinder</a:t>
            </a: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pic>
        <p:nvPicPr>
          <p:cNvPr id="8" name="Picture 7" descr="images.jpeg">
            <a:extLst>
              <a:ext uri="{FF2B5EF4-FFF2-40B4-BE49-F238E27FC236}">
                <a16:creationId xmlns:a16="http://schemas.microsoft.com/office/drawing/2014/main" id="{080F85E1-9E88-62E3-E2DE-767DD40C9D75}"/>
              </a:ext>
            </a:extLst>
          </p:cNvPr>
          <p:cNvPicPr>
            <a:picLocks noChangeAspect="1"/>
          </p:cNvPicPr>
          <p:nvPr/>
        </p:nvPicPr>
        <p:blipFill>
          <a:blip r:embed="rId5">
            <a:grayscl/>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6983236" y="4714407"/>
            <a:ext cx="1615283" cy="1913248"/>
          </a:xfrm>
          <a:prstGeom prst="rect">
            <a:avLst/>
          </a:prstGeom>
        </p:spPr>
      </p:pic>
    </p:spTree>
    <p:extLst>
      <p:ext uri="{BB962C8B-B14F-4D97-AF65-F5344CB8AC3E}">
        <p14:creationId xmlns:p14="http://schemas.microsoft.com/office/powerpoint/2010/main" val="18842645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descr="SV7.jpgB50BB45F-74E0-46C0-8D91-9441CCAE3515Default.jpg"/>
          <p:cNvPicPr>
            <a:picLocks noGrp="1" noChangeAspect="1"/>
          </p:cNvPicPr>
          <p:nvPr>
            <p:ph idx="1"/>
          </p:nvPr>
        </p:nvPicPr>
        <p:blipFill rotWithShape="1">
          <a:blip r:embed="rId2">
            <a:extLst>
              <a:ext uri="{28A0092B-C50C-407E-A947-70E740481C1C}">
                <a14:useLocalDpi xmlns:a14="http://schemas.microsoft.com/office/drawing/2010/main" val="0"/>
              </a:ext>
            </a:extLst>
          </a:blip>
          <a:srcRect t="16659" b="6082"/>
          <a:stretch/>
        </p:blipFill>
        <p:spPr>
          <a:xfrm>
            <a:off x="0" y="0"/>
            <a:ext cx="12193121" cy="6858000"/>
          </a:xfrm>
        </p:spPr>
      </p:pic>
    </p:spTree>
    <p:extLst>
      <p:ext uri="{BB962C8B-B14F-4D97-AF65-F5344CB8AC3E}">
        <p14:creationId xmlns:p14="http://schemas.microsoft.com/office/powerpoint/2010/main" val="36890707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ID4.jpg3F487AE7-6130-4F22-B091-CACC70235D62Default.jpg"/>
          <p:cNvPicPr>
            <a:picLocks noGrp="1" noChangeAspect="1"/>
          </p:cNvPicPr>
          <p:nvPr>
            <p:ph idx="1"/>
          </p:nvPr>
        </p:nvPicPr>
        <p:blipFill rotWithShape="1">
          <a:blip r:embed="rId2">
            <a:extLst>
              <a:ext uri="{28A0092B-C50C-407E-A947-70E740481C1C}">
                <a14:useLocalDpi xmlns:a14="http://schemas.microsoft.com/office/drawing/2010/main" val="0"/>
              </a:ext>
            </a:extLst>
          </a:blip>
          <a:srcRect l="5308" t="549" b="634"/>
          <a:stretch/>
        </p:blipFill>
        <p:spPr>
          <a:xfrm>
            <a:off x="0" y="-138579"/>
            <a:ext cx="12192000" cy="6981078"/>
          </a:xfrm>
        </p:spPr>
      </p:pic>
    </p:spTree>
    <p:extLst>
      <p:ext uri="{BB962C8B-B14F-4D97-AF65-F5344CB8AC3E}">
        <p14:creationId xmlns:p14="http://schemas.microsoft.com/office/powerpoint/2010/main" val="32333601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ORT2b.jpgE698787E-B8A3-42C0-9C67-F733C4FF15B9Default.jpg"/>
          <p:cNvPicPr>
            <a:picLocks noGrp="1" noChangeAspect="1"/>
          </p:cNvPicPr>
          <p:nvPr>
            <p:ph idx="1"/>
          </p:nvPr>
        </p:nvPicPr>
        <p:blipFill rotWithShape="1">
          <a:blip r:embed="rId2">
            <a:extLst>
              <a:ext uri="{28A0092B-C50C-407E-A947-70E740481C1C}">
                <a14:useLocalDpi xmlns:a14="http://schemas.microsoft.com/office/drawing/2010/main" val="0"/>
              </a:ext>
            </a:extLst>
          </a:blip>
          <a:srcRect b="17116"/>
          <a:stretch/>
        </p:blipFill>
        <p:spPr>
          <a:xfrm>
            <a:off x="-1" y="-2"/>
            <a:ext cx="12188621" cy="6858002"/>
          </a:xfrm>
        </p:spPr>
      </p:pic>
    </p:spTree>
    <p:extLst>
      <p:ext uri="{BB962C8B-B14F-4D97-AF65-F5344CB8AC3E}">
        <p14:creationId xmlns:p14="http://schemas.microsoft.com/office/powerpoint/2010/main" val="3820064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A7D3A483-56C9-C269-19DF-99C70DA4B3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922"/>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DF67288-6CAB-630C-2380-24389A81C29B}"/>
              </a:ext>
            </a:extLst>
          </p:cNvPr>
          <p:cNvSpPr>
            <a:spLocks noGrp="1"/>
          </p:cNvSpPr>
          <p:nvPr>
            <p:ph type="title"/>
          </p:nvPr>
        </p:nvSpPr>
        <p:spPr/>
        <p:txBody>
          <a:bodyPr/>
          <a:lstStyle/>
          <a:p>
            <a:r>
              <a:rPr lang="en-US" dirty="0">
                <a:solidFill>
                  <a:schemeClr val="bg1"/>
                </a:solidFill>
              </a:rPr>
              <a:t>Section I</a:t>
            </a:r>
            <a:endParaRPr lang="en-GR" dirty="0">
              <a:solidFill>
                <a:schemeClr val="bg1"/>
              </a:solidFill>
            </a:endParaRPr>
          </a:p>
        </p:txBody>
      </p:sp>
      <p:sp>
        <p:nvSpPr>
          <p:cNvPr id="5" name="Text Placeholder 4">
            <a:extLst>
              <a:ext uri="{FF2B5EF4-FFF2-40B4-BE49-F238E27FC236}">
                <a16:creationId xmlns:a16="http://schemas.microsoft.com/office/drawing/2014/main" id="{A746FFA9-AF09-A2B7-0A99-A6CED88F5D31}"/>
              </a:ext>
            </a:extLst>
          </p:cNvPr>
          <p:cNvSpPr>
            <a:spLocks noGrp="1"/>
          </p:cNvSpPr>
          <p:nvPr>
            <p:ph type="body" idx="1"/>
          </p:nvPr>
        </p:nvSpPr>
        <p:spPr/>
        <p:txBody>
          <a:bodyPr/>
          <a:lstStyle/>
          <a:p>
            <a:r>
              <a:rPr lang="el-GR" dirty="0">
                <a:solidFill>
                  <a:schemeClr val="bg1"/>
                </a:solidFill>
                <a:latin typeface="+mj-lt"/>
              </a:rPr>
              <a:t>Πυροβολική και </a:t>
            </a:r>
            <a:r>
              <a:rPr lang="el-GR" dirty="0" err="1">
                <a:solidFill>
                  <a:schemeClr val="bg1"/>
                </a:solidFill>
                <a:latin typeface="+mj-lt"/>
              </a:rPr>
              <a:t>πλο</a:t>
            </a:r>
            <a:r>
              <a:rPr lang="en-US" dirty="0" err="1">
                <a:solidFill>
                  <a:schemeClr val="bg1"/>
                </a:solidFill>
                <a:latin typeface="+mj-lt"/>
              </a:rPr>
              <a:t>ί</a:t>
            </a:r>
            <a:r>
              <a:rPr lang="el-GR" dirty="0">
                <a:solidFill>
                  <a:schemeClr val="bg1"/>
                </a:solidFill>
                <a:latin typeface="+mj-lt"/>
              </a:rPr>
              <a:t>ο</a:t>
            </a:r>
            <a:endParaRPr lang="en-GR" dirty="0">
              <a:solidFill>
                <a:schemeClr val="bg1"/>
              </a:solidFill>
            </a:endParaRPr>
          </a:p>
        </p:txBody>
      </p:sp>
      <p:sp>
        <p:nvSpPr>
          <p:cNvPr id="3" name="TextBox 2">
            <a:extLst>
              <a:ext uri="{FF2B5EF4-FFF2-40B4-BE49-F238E27FC236}">
                <a16:creationId xmlns:a16="http://schemas.microsoft.com/office/drawing/2014/main" id="{C4901A63-2921-846D-A69F-355273762504}"/>
              </a:ext>
            </a:extLst>
          </p:cNvPr>
          <p:cNvSpPr txBox="1"/>
          <p:nvPr/>
        </p:nvSpPr>
        <p:spPr>
          <a:xfrm>
            <a:off x="10844213" y="-728663"/>
            <a:ext cx="184731" cy="369332"/>
          </a:xfrm>
          <a:prstGeom prst="rect">
            <a:avLst/>
          </a:prstGeom>
          <a:noFill/>
        </p:spPr>
        <p:txBody>
          <a:bodyPr wrap="none" rtlCol="0">
            <a:spAutoFit/>
          </a:bodyPr>
          <a:lstStyle/>
          <a:p>
            <a:endParaRPr lang="en-GR" dirty="0">
              <a:solidFill>
                <a:schemeClr val="bg1"/>
              </a:solidFill>
            </a:endParaRPr>
          </a:p>
        </p:txBody>
      </p:sp>
    </p:spTree>
    <p:extLst>
      <p:ext uri="{BB962C8B-B14F-4D97-AF65-F5344CB8AC3E}">
        <p14:creationId xmlns:p14="http://schemas.microsoft.com/office/powerpoint/2010/main" val="11260079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E26E7-5270-DECF-0B29-789D1FCAE7A4}"/>
              </a:ext>
            </a:extLst>
          </p:cNvPr>
          <p:cNvSpPr>
            <a:spLocks noGrp="1"/>
          </p:cNvSpPr>
          <p:nvPr>
            <p:ph type="title"/>
          </p:nvPr>
        </p:nvSpPr>
        <p:spPr/>
        <p:txBody>
          <a:bodyPr/>
          <a:lstStyle/>
          <a:p>
            <a:endParaRPr lang="en-GR"/>
          </a:p>
        </p:txBody>
      </p:sp>
      <p:pic>
        <p:nvPicPr>
          <p:cNvPr id="4" name="Picture 2">
            <a:extLst>
              <a:ext uri="{FF2B5EF4-FFF2-40B4-BE49-F238E27FC236}">
                <a16:creationId xmlns:a16="http://schemas.microsoft.com/office/drawing/2014/main" id="{39D673A0-9C33-DBAC-D572-C97AB7D48F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25" r="-1593"/>
          <a:stretch/>
        </p:blipFill>
        <p:spPr bwMode="auto">
          <a:xfrm>
            <a:off x="0" y="0"/>
            <a:ext cx="11353800" cy="64928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44D8783-51D1-F4FF-5233-C4D74814C14E}"/>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ΠΒ και πλοίο</a:t>
            </a:r>
            <a:endParaRPr lang="en-US" sz="12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solidFill>
                  <a:schemeClr val="bg1"/>
                </a:solidFill>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solidFill>
                  <a:schemeClr val="bg1"/>
                </a:solidFill>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solidFill>
                  <a:schemeClr val="bg1"/>
                </a:solidFill>
                <a:effectLst>
                  <a:outerShdw blurRad="50800" dist="38100" dir="2700000" algn="tl" rotWithShape="0">
                    <a:prstClr val="black">
                      <a:alpha val="40000"/>
                    </a:prstClr>
                  </a:outerShdw>
                </a:effectLst>
              </a:rPr>
              <a:t>Rangefinder</a:t>
            </a:r>
          </a:p>
          <a:p>
            <a:pPr marL="285750" indent="-285750">
              <a:buFont typeface="Arial"/>
              <a:buChar char="•"/>
            </a:pPr>
            <a:r>
              <a:rPr lang="en-US" sz="1200" dirty="0">
                <a:solidFill>
                  <a:srgbClr val="FF0000"/>
                </a:solidFill>
                <a:effectLst>
                  <a:outerShdw blurRad="50800" dist="38100" dir="2700000" algn="tl" rotWithShape="0">
                    <a:prstClr val="black">
                      <a:alpha val="40000"/>
                    </a:prstClr>
                  </a:outerShdw>
                </a:effectLst>
              </a:rPr>
              <a:t>Modern Navy</a:t>
            </a:r>
          </a:p>
        </p:txBody>
      </p:sp>
    </p:spTree>
    <p:extLst>
      <p:ext uri="{BB962C8B-B14F-4D97-AF65-F5344CB8AC3E}">
        <p14:creationId xmlns:p14="http://schemas.microsoft.com/office/powerpoint/2010/main" val="4807104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EEP CALM this is the END OF MY LECTURE Poster | eline | Keep Calm-o-Matic">
            <a:extLst>
              <a:ext uri="{FF2B5EF4-FFF2-40B4-BE49-F238E27FC236}">
                <a16:creationId xmlns:a16="http://schemas.microsoft.com/office/drawing/2014/main" id="{4BE49DC1-2493-1A42-852E-434626F60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0964" y="857250"/>
            <a:ext cx="440888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16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HMS Victory Model Ship Kit - Billing Boats (B498)">
            <a:extLst>
              <a:ext uri="{FF2B5EF4-FFF2-40B4-BE49-F238E27FC236}">
                <a16:creationId xmlns:a16="http://schemas.microsoft.com/office/drawing/2014/main" id="{BC7938FD-FC9F-AC1C-888E-A78227A571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82899" y="0"/>
            <a:ext cx="85718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DA5FE3C7-AB19-C9C8-09DF-ED4F125714C6}"/>
              </a:ext>
            </a:extLst>
          </p:cNvPr>
          <p:cNvSpPr/>
          <p:nvPr/>
        </p:nvSpPr>
        <p:spPr>
          <a:xfrm>
            <a:off x="838200" y="6453033"/>
            <a:ext cx="10515599" cy="307777"/>
          </a:xfrm>
          <a:prstGeom prst="rect">
            <a:avLst/>
          </a:prstGeom>
        </p:spPr>
        <p:txBody>
          <a:bodyPr wrap="square">
            <a:spAutoFit/>
          </a:bodyPr>
          <a:lstStyle/>
          <a:p>
            <a:pPr algn="just"/>
            <a:r>
              <a:rPr lang="en-GB" sz="1400" b="0" i="0" u="none" strike="noStrike" dirty="0">
                <a:latin typeface="+mj-lt"/>
              </a:rPr>
              <a:t>HMS Victory First-rate ship</a:t>
            </a:r>
            <a:endParaRPr lang="en-GR" sz="1400" dirty="0">
              <a:latin typeface="+mj-lt"/>
            </a:endParaRPr>
          </a:p>
        </p:txBody>
      </p:sp>
      <p:pic>
        <p:nvPicPr>
          <p:cNvPr id="29" name="Picture 28">
            <a:extLst>
              <a:ext uri="{FF2B5EF4-FFF2-40B4-BE49-F238E27FC236}">
                <a16:creationId xmlns:a16="http://schemas.microsoft.com/office/drawing/2014/main" id="{26A4BD11-75FE-8CED-3C05-999E2668E10C}"/>
              </a:ext>
            </a:extLst>
          </p:cNvPr>
          <p:cNvPicPr>
            <a:picLocks noChangeAspect="1"/>
          </p:cNvPicPr>
          <p:nvPr/>
        </p:nvPicPr>
        <p:blipFill>
          <a:blip r:embed="rId3"/>
          <a:stretch>
            <a:fillRect/>
          </a:stretch>
        </p:blipFill>
        <p:spPr>
          <a:xfrm>
            <a:off x="8791845" y="0"/>
            <a:ext cx="1547949" cy="6858000"/>
          </a:xfrm>
          <a:prstGeom prst="rect">
            <a:avLst/>
          </a:prstGeom>
        </p:spPr>
      </p:pic>
      <p:sp>
        <p:nvSpPr>
          <p:cNvPr id="2" name="Rectangle 1">
            <a:extLst>
              <a:ext uri="{FF2B5EF4-FFF2-40B4-BE49-F238E27FC236}">
                <a16:creationId xmlns:a16="http://schemas.microsoft.com/office/drawing/2014/main" id="{5FDE4FFE-4FD1-574B-97E2-4F530E2DD9E5}"/>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solidFill>
                  <a:srgbClr val="FF0000"/>
                </a:solidFill>
                <a:effectLst>
                  <a:outerShdw blurRad="50800" dist="38100" dir="2700000" algn="tl" rotWithShape="0">
                    <a:prstClr val="black">
                      <a:alpha val="40000"/>
                    </a:prstClr>
                  </a:outerShdw>
                </a:effectLst>
              </a:rPr>
              <a:t>ΠΒ και πλοίο</a:t>
            </a:r>
            <a:endParaRPr lang="en-US" sz="1200" dirty="0">
              <a:solidFill>
                <a:srgbClr val="FF0000"/>
              </a:solidFill>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spTree>
    <p:extLst>
      <p:ext uri="{BB962C8B-B14F-4D97-AF65-F5344CB8AC3E}">
        <p14:creationId xmlns:p14="http://schemas.microsoft.com/office/powerpoint/2010/main" val="85661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1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6C55778-69FF-8E3F-2E4B-5D0FBC3F78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0991"/>
          <a:stretch/>
        </p:blipFill>
        <p:spPr bwMode="auto">
          <a:xfrm>
            <a:off x="68238" y="1585812"/>
            <a:ext cx="10344150" cy="52531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CAA8BDC-0FD1-2506-02D6-EFF7EDDAC112}"/>
              </a:ext>
            </a:extLst>
          </p:cNvPr>
          <p:cNvSpPr/>
          <p:nvPr/>
        </p:nvSpPr>
        <p:spPr>
          <a:xfrm>
            <a:off x="838200" y="6453033"/>
            <a:ext cx="10515599" cy="307777"/>
          </a:xfrm>
          <a:prstGeom prst="rect">
            <a:avLst/>
          </a:prstGeom>
        </p:spPr>
        <p:txBody>
          <a:bodyPr wrap="square">
            <a:spAutoFit/>
          </a:bodyPr>
          <a:lstStyle/>
          <a:p>
            <a:pPr algn="just"/>
            <a:r>
              <a:rPr lang="en-GB" sz="1400" b="0" i="0" u="none" strike="noStrike" dirty="0">
                <a:latin typeface="+mj-lt"/>
              </a:rPr>
              <a:t>HMS Victory First-rate ship Cutaway Drawing</a:t>
            </a:r>
            <a:r>
              <a:rPr lang="el-GR" sz="1400" dirty="0">
                <a:latin typeface="+mj-lt"/>
              </a:rPr>
              <a:t>, διαθέσιμο στη διεύθυνση</a:t>
            </a:r>
            <a:r>
              <a:rPr lang="en-US" sz="1400" dirty="0">
                <a:latin typeface="+mj-lt"/>
              </a:rPr>
              <a:t>:</a:t>
            </a:r>
            <a:r>
              <a:rPr lang="en-GR" sz="1400" dirty="0">
                <a:latin typeface="+mj-lt"/>
              </a:rPr>
              <a:t> </a:t>
            </a:r>
            <a:r>
              <a:rPr lang="en-GB" sz="1400" dirty="0">
                <a:latin typeface="+mj-lt"/>
              </a:rPr>
              <a:t>https://</a:t>
            </a:r>
            <a:r>
              <a:rPr lang="en-GB" sz="1400" dirty="0" err="1">
                <a:latin typeface="+mj-lt"/>
              </a:rPr>
              <a:t>conceptbunny.com</a:t>
            </a:r>
            <a:r>
              <a:rPr lang="en-GB" sz="1400" dirty="0">
                <a:latin typeface="+mj-lt"/>
              </a:rPr>
              <a:t>/</a:t>
            </a:r>
            <a:r>
              <a:rPr lang="en-GB" sz="1400" dirty="0" err="1">
                <a:latin typeface="+mj-lt"/>
              </a:rPr>
              <a:t>hms</a:t>
            </a:r>
            <a:r>
              <a:rPr lang="en-GB" sz="1400" dirty="0">
                <a:latin typeface="+mj-lt"/>
              </a:rPr>
              <a:t>-victory-first-rate-ship/</a:t>
            </a:r>
            <a:endParaRPr lang="en-GR" sz="1400" dirty="0">
              <a:latin typeface="+mj-lt"/>
            </a:endParaRPr>
          </a:p>
        </p:txBody>
      </p:sp>
      <p:sp>
        <p:nvSpPr>
          <p:cNvPr id="2" name="Rectangle 1">
            <a:extLst>
              <a:ext uri="{FF2B5EF4-FFF2-40B4-BE49-F238E27FC236}">
                <a16:creationId xmlns:a16="http://schemas.microsoft.com/office/drawing/2014/main" id="{7439FEF2-BF25-2FEB-F9D6-ECD4F1A79452}"/>
              </a:ext>
            </a:extLst>
          </p:cNvPr>
          <p:cNvSpPr/>
          <p:nvPr/>
        </p:nvSpPr>
        <p:spPr>
          <a:xfrm>
            <a:off x="10344150" y="0"/>
            <a:ext cx="1847850" cy="6858000"/>
          </a:xfrm>
          <a:prstGeom prst="rect">
            <a:avLst/>
          </a:prstGeom>
          <a:solidFill>
            <a:schemeClr val="accent1">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a:buChar char="•"/>
            </a:pPr>
            <a:r>
              <a:rPr lang="el-GR" sz="1200" dirty="0">
                <a:effectLst>
                  <a:outerShdw blurRad="50800" dist="38100" dir="2700000" algn="tl" rotWithShape="0">
                    <a:prstClr val="black">
                      <a:alpha val="40000"/>
                    </a:prstClr>
                  </a:outerShdw>
                </a:effectLst>
              </a:rPr>
              <a:t>Εισαγωγή</a:t>
            </a:r>
            <a:endParaRPr lang="el-GR"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solidFill>
                  <a:srgbClr val="FF0000"/>
                </a:solidFill>
                <a:effectLst>
                  <a:outerShdw blurRad="50800" dist="38100" dir="2700000" algn="tl" rotWithShape="0">
                    <a:prstClr val="black">
                      <a:alpha val="40000"/>
                    </a:prstClr>
                  </a:outerShdw>
                </a:effectLst>
              </a:rPr>
              <a:t>ΠΒ και πλοίο</a:t>
            </a:r>
            <a:endParaRPr lang="en-US" sz="1200" dirty="0">
              <a:solidFill>
                <a:srgbClr val="FF0000"/>
              </a:solidFill>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Το πρόβλημα της πυροβολικής</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l-GR" sz="1200" dirty="0">
                <a:effectLst>
                  <a:outerShdw blurRad="50800" dist="38100" dir="2700000" algn="tl" rotWithShape="0">
                    <a:prstClr val="black">
                      <a:alpha val="40000"/>
                    </a:prstClr>
                  </a:outerShdw>
                </a:effectLst>
              </a:rPr>
              <a:t>Ικανότητα Αξιωματικού ΠΒ</a:t>
            </a:r>
            <a:endParaRPr lang="en-US" sz="1200" dirty="0">
              <a:effectLst>
                <a:outerShdw blurRad="50800" dist="38100" dir="2700000" algn="tl" rotWithShape="0">
                  <a:prstClr val="black">
                    <a:alpha val="40000"/>
                  </a:prstClr>
                </a:outerShdw>
              </a:effectLst>
            </a:endParaRP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Time</a:t>
            </a:r>
          </a:p>
          <a:p>
            <a:pPr marL="562950" lvl="1" indent="-285750">
              <a:buFont typeface="Courier New" panose="02070309020205020404" pitchFamily="49" charset="0"/>
              <a:buChar char="o"/>
            </a:pPr>
            <a:r>
              <a:rPr lang="en-US" sz="1200" dirty="0" err="1">
                <a:effectLst>
                  <a:outerShdw blurRad="50800" dist="38100" dir="2700000" algn="tl" rotWithShape="0">
                    <a:prstClr val="black">
                      <a:alpha val="40000"/>
                    </a:prstClr>
                  </a:outerShdw>
                </a:effectLst>
              </a:rPr>
              <a:t>P</a:t>
            </a:r>
            <a:r>
              <a:rPr lang="en-US" sz="1200" baseline="-25000" dirty="0" err="1">
                <a:effectLst>
                  <a:outerShdw blurRad="50800" dist="38100" dir="2700000" algn="tl" rotWithShape="0">
                    <a:prstClr val="black">
                      <a:alpha val="40000"/>
                    </a:prstClr>
                  </a:outerShdw>
                </a:effectLst>
              </a:rPr>
              <a:t>hit</a:t>
            </a:r>
            <a:endParaRPr lang="en-US" sz="1200" baseline="-25000" dirty="0">
              <a:effectLst>
                <a:outerShdw blurRad="50800" dist="38100" dir="2700000" algn="tl" rotWithShape="0">
                  <a:prstClr val="black">
                    <a:alpha val="40000"/>
                  </a:prstClr>
                </a:outerShdw>
              </a:effectLst>
            </a:endParaRPr>
          </a:p>
          <a:p>
            <a:pPr marL="285750" indent="-285750">
              <a:buFont typeface="Arial"/>
              <a:buChar char="•"/>
            </a:pPr>
            <a:r>
              <a:rPr lang="el-GR" sz="1200" dirty="0">
                <a:effectLst>
                  <a:outerShdw blurRad="50800" dist="38100" dir="2700000" algn="tl" rotWithShape="0">
                    <a:prstClr val="black">
                      <a:alpha val="40000"/>
                    </a:prstClr>
                  </a:outerShdw>
                </a:effectLst>
              </a:rPr>
              <a:t>Διεύθυνση βολής</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Central Fire Control</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Director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Rangefinder</a:t>
            </a:r>
          </a:p>
          <a:p>
            <a:pPr marL="562950" lvl="1" indent="-285750">
              <a:buFont typeface="Courier New" panose="02070309020205020404" pitchFamily="49" charset="0"/>
              <a:buChar char="o"/>
            </a:pPr>
            <a:r>
              <a:rPr lang="en-US" sz="1200" dirty="0">
                <a:effectLst>
                  <a:outerShdw blurRad="50800" dist="38100" dir="2700000" algn="tl" rotWithShape="0">
                    <a:prstClr val="black">
                      <a:alpha val="40000"/>
                    </a:prstClr>
                  </a:outerShdw>
                </a:effectLst>
              </a:rPr>
              <a:t>Fire Control Computer</a:t>
            </a:r>
            <a:endParaRPr lang="el-GR" sz="1200" dirty="0">
              <a:effectLst>
                <a:outerShdw blurRad="50800" dist="38100" dir="2700000" algn="tl" rotWithShape="0">
                  <a:prstClr val="black">
                    <a:alpha val="40000"/>
                  </a:prstClr>
                </a:outerShdw>
              </a:effectLst>
            </a:endParaRPr>
          </a:p>
          <a:p>
            <a:pPr marL="285750" indent="-285750">
              <a:buFont typeface="Arial"/>
              <a:buChar char="•"/>
            </a:pPr>
            <a:r>
              <a:rPr lang="en-US" sz="1200" dirty="0">
                <a:effectLst>
                  <a:outerShdw blurRad="50800" dist="38100" dir="2700000" algn="tl" rotWithShape="0">
                    <a:prstClr val="black">
                      <a:alpha val="40000"/>
                    </a:prstClr>
                  </a:outerShdw>
                </a:effectLst>
              </a:rPr>
              <a:t>Modern Navy</a:t>
            </a:r>
          </a:p>
        </p:txBody>
      </p:sp>
    </p:spTree>
    <p:extLst>
      <p:ext uri="{BB962C8B-B14F-4D97-AF65-F5344CB8AC3E}">
        <p14:creationId xmlns:p14="http://schemas.microsoft.com/office/powerpoint/2010/main" val="35241502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56513</TotalTime>
  <Words>4125</Words>
  <Application>Microsoft Macintosh PowerPoint</Application>
  <PresentationFormat>Widescreen</PresentationFormat>
  <Paragraphs>736</Paragraphs>
  <Slides>71</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Arial</vt:lpstr>
      <vt:lpstr>Calibri</vt:lpstr>
      <vt:lpstr>Calibri Light</vt:lpstr>
      <vt:lpstr>Courier New</vt:lpstr>
      <vt:lpstr>Helvetica</vt:lpstr>
      <vt:lpstr>Tahoma</vt:lpstr>
      <vt:lpstr>Office Theme</vt:lpstr>
      <vt:lpstr>ΠΥΡΟΒΟΛΙΚΗ</vt:lpstr>
      <vt:lpstr>ΔΟΜΗ ΜΑΘΗΜΑΤΟΣ</vt:lpstr>
      <vt:lpstr>Περίγραμμα</vt:lpstr>
      <vt:lpstr>Learning Objectives</vt:lpstr>
      <vt:lpstr>PowerPoint Presentation</vt:lpstr>
      <vt:lpstr>PowerPoint Presentation</vt:lpstr>
      <vt:lpstr>Section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Central Battery</vt:lpstr>
      <vt:lpstr>PowerPoint Presentation</vt:lpstr>
      <vt:lpstr>PowerPoint Presentation</vt:lpstr>
      <vt:lpstr>Barbette</vt:lpstr>
      <vt:lpstr>Turret</vt:lpstr>
      <vt:lpstr>PowerPoint Presentation</vt:lpstr>
      <vt:lpstr>Εξέλιξη του ναυτικού πυροβόλου</vt:lpstr>
      <vt:lpstr>PowerPoint Presentation</vt:lpstr>
      <vt:lpstr>PowerPoint Presentation</vt:lpstr>
      <vt:lpstr>PowerPoint Presentation</vt:lpstr>
      <vt:lpstr>PowerPoint Presentation</vt:lpstr>
      <vt:lpstr>PowerPoint Presentation</vt:lpstr>
      <vt:lpstr>PowerPoint Presentation</vt:lpstr>
      <vt:lpstr>Section 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Naval Rangefinder</vt:lpstr>
      <vt:lpstr>Naval Rangefinder</vt:lpstr>
      <vt:lpstr>PowerPoint Presentation</vt:lpstr>
      <vt:lpstr>PowerPoint Presentation</vt:lpstr>
      <vt:lpstr>PowerPoint Presentation</vt:lpstr>
      <vt:lpstr>Section III</vt:lpstr>
      <vt:lpstr>Splash Pattern size</vt:lpstr>
      <vt:lpstr>Splash pattern size to number of guns</vt:lpstr>
      <vt:lpstr>Salvo by salvo analysis</vt:lpstr>
      <vt:lpstr>PowerPoint Presentation</vt:lpstr>
      <vt:lpstr>Invention of central fire control</vt:lpstr>
      <vt:lpstr>Fire Control Computer</vt:lpstr>
      <vt:lpstr>Fire Control Computer- FCC</vt:lpstr>
      <vt:lpstr>Ο Κατευθυντήρας- Director</vt:lpstr>
      <vt:lpstr>Ο Κατευθυντήρας- Director</vt:lpstr>
      <vt:lpstr>Σύγχρονοι FCC;</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Maritime Law</dc:title>
  <dc:subject>Lecture 14: Shipmaster &amp; piracy</dc:subject>
  <dc:creator>C I Menychtas</dc:creator>
  <cp:keywords/>
  <dc:description/>
  <cp:lastModifiedBy>Charalampos Menychtas</cp:lastModifiedBy>
  <cp:revision>852</cp:revision>
  <dcterms:created xsi:type="dcterms:W3CDTF">2023-10-24T12:13:35Z</dcterms:created>
  <dcterms:modified xsi:type="dcterms:W3CDTF">2024-03-13T21:20:32Z</dcterms:modified>
  <cp:category/>
</cp:coreProperties>
</file>