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8"/>
  </p:notesMasterIdLst>
  <p:sldIdLst>
    <p:sldId id="256" r:id="rId2"/>
    <p:sldId id="458" r:id="rId3"/>
    <p:sldId id="508" r:id="rId4"/>
    <p:sldId id="327" r:id="rId5"/>
    <p:sldId id="819" r:id="rId6"/>
    <p:sldId id="940" r:id="rId7"/>
    <p:sldId id="922" r:id="rId8"/>
    <p:sldId id="924" r:id="rId9"/>
    <p:sldId id="938" r:id="rId10"/>
    <p:sldId id="927" r:id="rId11"/>
    <p:sldId id="929" r:id="rId12"/>
    <p:sldId id="268" r:id="rId13"/>
    <p:sldId id="309" r:id="rId14"/>
    <p:sldId id="308" r:id="rId15"/>
    <p:sldId id="311" r:id="rId16"/>
    <p:sldId id="930" r:id="rId17"/>
    <p:sldId id="937" r:id="rId18"/>
    <p:sldId id="413" r:id="rId19"/>
    <p:sldId id="426" r:id="rId20"/>
    <p:sldId id="931" r:id="rId21"/>
    <p:sldId id="932" r:id="rId22"/>
    <p:sldId id="933" r:id="rId23"/>
    <p:sldId id="934" r:id="rId24"/>
    <p:sldId id="935" r:id="rId25"/>
    <p:sldId id="936" r:id="rId26"/>
    <p:sldId id="954" r:id="rId27"/>
    <p:sldId id="440" r:id="rId28"/>
    <p:sldId id="445" r:id="rId29"/>
    <p:sldId id="446" r:id="rId30"/>
    <p:sldId id="451" r:id="rId31"/>
    <p:sldId id="447" r:id="rId32"/>
    <p:sldId id="441" r:id="rId33"/>
    <p:sldId id="405" r:id="rId34"/>
    <p:sldId id="408" r:id="rId35"/>
    <p:sldId id="410" r:id="rId36"/>
    <p:sldId id="950" r:id="rId37"/>
    <p:sldId id="953" r:id="rId38"/>
    <p:sldId id="952" r:id="rId39"/>
    <p:sldId id="443" r:id="rId40"/>
    <p:sldId id="444" r:id="rId41"/>
    <p:sldId id="375" r:id="rId42"/>
    <p:sldId id="376" r:id="rId43"/>
    <p:sldId id="377" r:id="rId44"/>
    <p:sldId id="427" r:id="rId45"/>
    <p:sldId id="428" r:id="rId46"/>
    <p:sldId id="429" r:id="rId47"/>
    <p:sldId id="430" r:id="rId48"/>
    <p:sldId id="431" r:id="rId49"/>
    <p:sldId id="432" r:id="rId50"/>
    <p:sldId id="433" r:id="rId51"/>
    <p:sldId id="434" r:id="rId52"/>
    <p:sldId id="435" r:id="rId53"/>
    <p:sldId id="436" r:id="rId54"/>
    <p:sldId id="449" r:id="rId55"/>
    <p:sldId id="438" r:id="rId56"/>
    <p:sldId id="439" r:id="rId57"/>
    <p:sldId id="955" r:id="rId58"/>
    <p:sldId id="947" r:id="rId59"/>
    <p:sldId id="921" r:id="rId60"/>
    <p:sldId id="946" r:id="rId61"/>
    <p:sldId id="379" r:id="rId62"/>
    <p:sldId id="944" r:id="rId63"/>
    <p:sldId id="945" r:id="rId64"/>
    <p:sldId id="919" r:id="rId65"/>
    <p:sldId id="382" r:id="rId66"/>
    <p:sldId id="384" r:id="rId67"/>
    <p:sldId id="941" r:id="rId68"/>
    <p:sldId id="385" r:id="rId69"/>
    <p:sldId id="386" r:id="rId70"/>
    <p:sldId id="387" r:id="rId71"/>
    <p:sldId id="388" r:id="rId72"/>
    <p:sldId id="390" r:id="rId73"/>
    <p:sldId id="942" r:id="rId74"/>
    <p:sldId id="943" r:id="rId75"/>
    <p:sldId id="392" r:id="rId76"/>
    <p:sldId id="393" r:id="rId77"/>
    <p:sldId id="394" r:id="rId78"/>
    <p:sldId id="396" r:id="rId79"/>
    <p:sldId id="948" r:id="rId80"/>
    <p:sldId id="397" r:id="rId81"/>
    <p:sldId id="398" r:id="rId82"/>
    <p:sldId id="399" r:id="rId83"/>
    <p:sldId id="401" r:id="rId84"/>
    <p:sldId id="402" r:id="rId85"/>
    <p:sldId id="918" r:id="rId86"/>
    <p:sldId id="296" r:id="rId87"/>
  </p:sldIdLst>
  <p:sldSz cx="12192000" cy="6858000"/>
  <p:notesSz cx="6858000" cy="9144000"/>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iEvAuz/WsKSDsKZ91fq6vw==" hashData="CmP5Zk51LTTRDbNBrb9v1WmUBZMupzPzeBf+skSCeLgrPk1Z59KF7h7zpcrwCK3WudPsmFC2hweqSHEm00sKz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 I Menychtas" initials="C M" lastIdx="5" clrIdx="0">
    <p:extLst>
      <p:ext uri="{19B8F6BF-5375-455C-9EA6-DF929625EA0E}">
        <p15:presenceInfo xmlns:p15="http://schemas.microsoft.com/office/powerpoint/2012/main" userId="C I Menychta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77015"/>
    <a:srgbClr val="13D220"/>
    <a:srgbClr val="01FD47"/>
    <a:srgbClr val="D7D910"/>
    <a:srgbClr val="8E8D17"/>
    <a:srgbClr val="1FBB15"/>
    <a:srgbClr val="1BB116"/>
    <a:srgbClr val="20A016"/>
    <a:srgbClr val="28C115"/>
    <a:srgbClr val="FF2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74"/>
    <p:restoredTop sz="89876"/>
  </p:normalViewPr>
  <p:slideViewPr>
    <p:cSldViewPr snapToGrid="0">
      <p:cViewPr>
        <p:scale>
          <a:sx n="79" d="100"/>
          <a:sy n="79" d="100"/>
        </p:scale>
        <p:origin x="-24" y="928"/>
      </p:cViewPr>
      <p:guideLst>
        <p:guide orient="horz" pos="2160"/>
        <p:guide pos="3840"/>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616E46-28C8-4C41-9ED1-1308F993C520}" type="datetimeFigureOut">
              <a:rPr lang="en-GR" smtClean="0"/>
              <a:t>28/3/24</a:t>
            </a:fld>
            <a:endParaRPr lang="en-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BBAF5C-03DE-1E48-B0C7-610B9B32F2A7}" type="slidenum">
              <a:rPr lang="en-GR" smtClean="0"/>
              <a:t>‹#›</a:t>
            </a:fld>
            <a:endParaRPr lang="en-GR"/>
          </a:p>
        </p:txBody>
      </p:sp>
    </p:spTree>
    <p:extLst>
      <p:ext uri="{BB962C8B-B14F-4D97-AF65-F5344CB8AC3E}">
        <p14:creationId xmlns:p14="http://schemas.microsoft.com/office/powerpoint/2010/main" val="2295484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9BBBAF5C-03DE-1E48-B0C7-610B9B32F2A7}" type="slidenum">
              <a:rPr lang="en-GR" smtClean="0"/>
              <a:t>1</a:t>
            </a:fld>
            <a:endParaRPr lang="en-GR"/>
          </a:p>
        </p:txBody>
      </p:sp>
    </p:spTree>
    <p:extLst>
      <p:ext uri="{BB962C8B-B14F-4D97-AF65-F5344CB8AC3E}">
        <p14:creationId xmlns:p14="http://schemas.microsoft.com/office/powerpoint/2010/main" val="320620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9BBBAF5C-03DE-1E48-B0C7-610B9B32F2A7}" type="slidenum">
              <a:rPr lang="en-GR" smtClean="0"/>
              <a:t>2</a:t>
            </a:fld>
            <a:endParaRPr lang="en-GR"/>
          </a:p>
        </p:txBody>
      </p:sp>
    </p:spTree>
    <p:extLst>
      <p:ext uri="{BB962C8B-B14F-4D97-AF65-F5344CB8AC3E}">
        <p14:creationId xmlns:p14="http://schemas.microsoft.com/office/powerpoint/2010/main" val="962989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9BBBAF5C-03DE-1E48-B0C7-610B9B32F2A7}" type="slidenum">
              <a:rPr lang="en-GR" smtClean="0"/>
              <a:t>3</a:t>
            </a:fld>
            <a:endParaRPr lang="en-GR"/>
          </a:p>
        </p:txBody>
      </p:sp>
    </p:spTree>
    <p:extLst>
      <p:ext uri="{BB962C8B-B14F-4D97-AF65-F5344CB8AC3E}">
        <p14:creationId xmlns:p14="http://schemas.microsoft.com/office/powerpoint/2010/main" val="1899475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F29B5-B2A8-E44D-E801-506B38D37CF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R"/>
          </a:p>
        </p:txBody>
      </p:sp>
      <p:sp>
        <p:nvSpPr>
          <p:cNvPr id="3" name="Subtitle 2">
            <a:extLst>
              <a:ext uri="{FF2B5EF4-FFF2-40B4-BE49-F238E27FC236}">
                <a16:creationId xmlns:a16="http://schemas.microsoft.com/office/drawing/2014/main" id="{C1F8A02F-50B0-C83D-2D56-B42F89E087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R"/>
          </a:p>
        </p:txBody>
      </p:sp>
      <p:sp>
        <p:nvSpPr>
          <p:cNvPr id="4" name="Date Placeholder 3">
            <a:extLst>
              <a:ext uri="{FF2B5EF4-FFF2-40B4-BE49-F238E27FC236}">
                <a16:creationId xmlns:a16="http://schemas.microsoft.com/office/drawing/2014/main" id="{E013A48D-4442-32D5-20D2-6A9E6FB95F62}"/>
              </a:ext>
            </a:extLst>
          </p:cNvPr>
          <p:cNvSpPr>
            <a:spLocks noGrp="1"/>
          </p:cNvSpPr>
          <p:nvPr>
            <p:ph type="dt" sz="half" idx="10"/>
          </p:nvPr>
        </p:nvSpPr>
        <p:spPr/>
        <p:txBody>
          <a:bodyPr/>
          <a:lstStyle/>
          <a:p>
            <a:fld id="{B489735F-3730-D14D-8CA2-6063CBC4410B}" type="datetimeFigureOut">
              <a:rPr lang="en-GR" smtClean="0"/>
              <a:t>28/3/24</a:t>
            </a:fld>
            <a:endParaRPr lang="en-GR"/>
          </a:p>
        </p:txBody>
      </p:sp>
      <p:sp>
        <p:nvSpPr>
          <p:cNvPr id="5" name="Footer Placeholder 4">
            <a:extLst>
              <a:ext uri="{FF2B5EF4-FFF2-40B4-BE49-F238E27FC236}">
                <a16:creationId xmlns:a16="http://schemas.microsoft.com/office/drawing/2014/main" id="{AE291353-F3A2-E7F1-7C10-BEFDD20985F3}"/>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645CE787-71D8-F3CC-C48A-4F347B7F1EE1}"/>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3220722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115DC-7B0A-2D52-8AE0-EB5194167BC1}"/>
              </a:ext>
            </a:extLst>
          </p:cNvPr>
          <p:cNvSpPr>
            <a:spLocks noGrp="1"/>
          </p:cNvSpPr>
          <p:nvPr>
            <p:ph type="title"/>
          </p:nvPr>
        </p:nvSpPr>
        <p:spPr/>
        <p:txBody>
          <a:bodyPr/>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3EE0A503-359D-7D91-A78D-7A7F574BF1B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D4295461-EC79-0CF9-7B67-774F80797A83}"/>
              </a:ext>
            </a:extLst>
          </p:cNvPr>
          <p:cNvSpPr>
            <a:spLocks noGrp="1"/>
          </p:cNvSpPr>
          <p:nvPr>
            <p:ph type="dt" sz="half" idx="10"/>
          </p:nvPr>
        </p:nvSpPr>
        <p:spPr/>
        <p:txBody>
          <a:bodyPr/>
          <a:lstStyle/>
          <a:p>
            <a:fld id="{B489735F-3730-D14D-8CA2-6063CBC4410B}" type="datetimeFigureOut">
              <a:rPr lang="en-GR" smtClean="0"/>
              <a:t>28/3/24</a:t>
            </a:fld>
            <a:endParaRPr lang="en-GR"/>
          </a:p>
        </p:txBody>
      </p:sp>
      <p:sp>
        <p:nvSpPr>
          <p:cNvPr id="5" name="Footer Placeholder 4">
            <a:extLst>
              <a:ext uri="{FF2B5EF4-FFF2-40B4-BE49-F238E27FC236}">
                <a16:creationId xmlns:a16="http://schemas.microsoft.com/office/drawing/2014/main" id="{2406B302-B6C8-A415-D4C2-6C9E86DB50A8}"/>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19B40324-16DF-F717-0DBB-75762B290968}"/>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4116258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13B718-A0A4-C849-57D9-5E8FA371C4D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FC0E76FB-4582-5512-CACF-0AFAC5B6AEF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5861B3B9-2332-11E2-9EB0-0AD82D1DA5A1}"/>
              </a:ext>
            </a:extLst>
          </p:cNvPr>
          <p:cNvSpPr>
            <a:spLocks noGrp="1"/>
          </p:cNvSpPr>
          <p:nvPr>
            <p:ph type="dt" sz="half" idx="10"/>
          </p:nvPr>
        </p:nvSpPr>
        <p:spPr/>
        <p:txBody>
          <a:bodyPr/>
          <a:lstStyle/>
          <a:p>
            <a:fld id="{B489735F-3730-D14D-8CA2-6063CBC4410B}" type="datetimeFigureOut">
              <a:rPr lang="en-GR" smtClean="0"/>
              <a:t>28/3/24</a:t>
            </a:fld>
            <a:endParaRPr lang="en-GR"/>
          </a:p>
        </p:txBody>
      </p:sp>
      <p:sp>
        <p:nvSpPr>
          <p:cNvPr id="5" name="Footer Placeholder 4">
            <a:extLst>
              <a:ext uri="{FF2B5EF4-FFF2-40B4-BE49-F238E27FC236}">
                <a16:creationId xmlns:a16="http://schemas.microsoft.com/office/drawing/2014/main" id="{2374F77B-6961-3973-451E-E7690BED790B}"/>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0E663587-52EF-F408-BB68-4B4C103FF1FC}"/>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1745651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EF2D-B06E-082F-DDE0-FF8D6B8997F6}"/>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7FB5615C-C3D4-DA96-6A46-C3D702FBC26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9B6FA7E8-9051-3AE2-8CAE-A269651231C4}"/>
              </a:ext>
            </a:extLst>
          </p:cNvPr>
          <p:cNvSpPr>
            <a:spLocks noGrp="1"/>
          </p:cNvSpPr>
          <p:nvPr>
            <p:ph type="dt" sz="half" idx="10"/>
          </p:nvPr>
        </p:nvSpPr>
        <p:spPr/>
        <p:txBody>
          <a:bodyPr/>
          <a:lstStyle/>
          <a:p>
            <a:fld id="{B489735F-3730-D14D-8CA2-6063CBC4410B}" type="datetimeFigureOut">
              <a:rPr lang="en-GR" smtClean="0"/>
              <a:t>28/3/24</a:t>
            </a:fld>
            <a:endParaRPr lang="en-GR"/>
          </a:p>
        </p:txBody>
      </p:sp>
      <p:sp>
        <p:nvSpPr>
          <p:cNvPr id="5" name="Footer Placeholder 4">
            <a:extLst>
              <a:ext uri="{FF2B5EF4-FFF2-40B4-BE49-F238E27FC236}">
                <a16:creationId xmlns:a16="http://schemas.microsoft.com/office/drawing/2014/main" id="{F88EC0E6-58BD-82B9-B6B9-A1B93EE0408F}"/>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65850AD5-A22E-06EF-40CC-87A9D774ADE3}"/>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1177460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F684D-DBA7-4A5D-F9F0-76EAE96412E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R"/>
          </a:p>
        </p:txBody>
      </p:sp>
      <p:sp>
        <p:nvSpPr>
          <p:cNvPr id="3" name="Text Placeholder 2">
            <a:extLst>
              <a:ext uri="{FF2B5EF4-FFF2-40B4-BE49-F238E27FC236}">
                <a16:creationId xmlns:a16="http://schemas.microsoft.com/office/drawing/2014/main" id="{D88BD7A9-DF15-B7AE-C1E7-A0D3C5B636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DED003D-36BF-4BCD-F967-E6F9556EAC7A}"/>
              </a:ext>
            </a:extLst>
          </p:cNvPr>
          <p:cNvSpPr>
            <a:spLocks noGrp="1"/>
          </p:cNvSpPr>
          <p:nvPr>
            <p:ph type="dt" sz="half" idx="10"/>
          </p:nvPr>
        </p:nvSpPr>
        <p:spPr/>
        <p:txBody>
          <a:bodyPr/>
          <a:lstStyle/>
          <a:p>
            <a:fld id="{B489735F-3730-D14D-8CA2-6063CBC4410B}" type="datetimeFigureOut">
              <a:rPr lang="en-GR" smtClean="0"/>
              <a:t>28/3/24</a:t>
            </a:fld>
            <a:endParaRPr lang="en-GR"/>
          </a:p>
        </p:txBody>
      </p:sp>
      <p:sp>
        <p:nvSpPr>
          <p:cNvPr id="5" name="Footer Placeholder 4">
            <a:extLst>
              <a:ext uri="{FF2B5EF4-FFF2-40B4-BE49-F238E27FC236}">
                <a16:creationId xmlns:a16="http://schemas.microsoft.com/office/drawing/2014/main" id="{0E669398-2A4B-E598-B8E3-A87DE56A5AEA}"/>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2007EF4B-3EED-BF3D-2D35-88952241B3B4}"/>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3179889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44981-CB92-35F3-A2E0-60D1FCEC2F32}"/>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E7E4D781-8CCE-B344-C870-E72DBA40FB9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Content Placeholder 3">
            <a:extLst>
              <a:ext uri="{FF2B5EF4-FFF2-40B4-BE49-F238E27FC236}">
                <a16:creationId xmlns:a16="http://schemas.microsoft.com/office/drawing/2014/main" id="{25B38D27-2156-76EF-3187-4D6DF4D7FC6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Date Placeholder 4">
            <a:extLst>
              <a:ext uri="{FF2B5EF4-FFF2-40B4-BE49-F238E27FC236}">
                <a16:creationId xmlns:a16="http://schemas.microsoft.com/office/drawing/2014/main" id="{C9ECFF95-0CD6-8343-6AD2-DAA5A3D8188D}"/>
              </a:ext>
            </a:extLst>
          </p:cNvPr>
          <p:cNvSpPr>
            <a:spLocks noGrp="1"/>
          </p:cNvSpPr>
          <p:nvPr>
            <p:ph type="dt" sz="half" idx="10"/>
          </p:nvPr>
        </p:nvSpPr>
        <p:spPr/>
        <p:txBody>
          <a:bodyPr/>
          <a:lstStyle/>
          <a:p>
            <a:fld id="{B489735F-3730-D14D-8CA2-6063CBC4410B}" type="datetimeFigureOut">
              <a:rPr lang="en-GR" smtClean="0"/>
              <a:t>28/3/24</a:t>
            </a:fld>
            <a:endParaRPr lang="en-GR"/>
          </a:p>
        </p:txBody>
      </p:sp>
      <p:sp>
        <p:nvSpPr>
          <p:cNvPr id="6" name="Footer Placeholder 5">
            <a:extLst>
              <a:ext uri="{FF2B5EF4-FFF2-40B4-BE49-F238E27FC236}">
                <a16:creationId xmlns:a16="http://schemas.microsoft.com/office/drawing/2014/main" id="{54B6AE6D-D1E1-2BAE-459B-D23FFDBA75B2}"/>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621FE7FA-3F01-B3B4-2FB7-ED85E4112F96}"/>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3457722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EE358-EEB7-1D67-C5BE-09659B8355D8}"/>
              </a:ext>
            </a:extLst>
          </p:cNvPr>
          <p:cNvSpPr>
            <a:spLocks noGrp="1"/>
          </p:cNvSpPr>
          <p:nvPr>
            <p:ph type="title"/>
          </p:nvPr>
        </p:nvSpPr>
        <p:spPr>
          <a:xfrm>
            <a:off x="839788" y="365125"/>
            <a:ext cx="10515600" cy="1325563"/>
          </a:xfrm>
        </p:spPr>
        <p:txBody>
          <a:bodyPr/>
          <a:lstStyle/>
          <a:p>
            <a:r>
              <a:rPr lang="en-GB"/>
              <a:t>Click to edit Master title style</a:t>
            </a:r>
            <a:endParaRPr lang="en-GR"/>
          </a:p>
        </p:txBody>
      </p:sp>
      <p:sp>
        <p:nvSpPr>
          <p:cNvPr id="3" name="Text Placeholder 2">
            <a:extLst>
              <a:ext uri="{FF2B5EF4-FFF2-40B4-BE49-F238E27FC236}">
                <a16:creationId xmlns:a16="http://schemas.microsoft.com/office/drawing/2014/main" id="{AD87CC98-7F91-ED8C-6633-086C85D8AF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B4E8EB0-8EF5-29D6-D6E3-AB3BF02062D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Text Placeholder 4">
            <a:extLst>
              <a:ext uri="{FF2B5EF4-FFF2-40B4-BE49-F238E27FC236}">
                <a16:creationId xmlns:a16="http://schemas.microsoft.com/office/drawing/2014/main" id="{FA50B667-4C7A-9274-6DB9-077DC02725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3A4C043-F96A-0E9B-CCAF-1D634029DFE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7" name="Date Placeholder 6">
            <a:extLst>
              <a:ext uri="{FF2B5EF4-FFF2-40B4-BE49-F238E27FC236}">
                <a16:creationId xmlns:a16="http://schemas.microsoft.com/office/drawing/2014/main" id="{98A45ADA-DC11-2083-DA3C-B53BD881DA52}"/>
              </a:ext>
            </a:extLst>
          </p:cNvPr>
          <p:cNvSpPr>
            <a:spLocks noGrp="1"/>
          </p:cNvSpPr>
          <p:nvPr>
            <p:ph type="dt" sz="half" idx="10"/>
          </p:nvPr>
        </p:nvSpPr>
        <p:spPr/>
        <p:txBody>
          <a:bodyPr/>
          <a:lstStyle/>
          <a:p>
            <a:fld id="{B489735F-3730-D14D-8CA2-6063CBC4410B}" type="datetimeFigureOut">
              <a:rPr lang="en-GR" smtClean="0"/>
              <a:t>28/3/24</a:t>
            </a:fld>
            <a:endParaRPr lang="en-GR"/>
          </a:p>
        </p:txBody>
      </p:sp>
      <p:sp>
        <p:nvSpPr>
          <p:cNvPr id="8" name="Footer Placeholder 7">
            <a:extLst>
              <a:ext uri="{FF2B5EF4-FFF2-40B4-BE49-F238E27FC236}">
                <a16:creationId xmlns:a16="http://schemas.microsoft.com/office/drawing/2014/main" id="{E0C1E0A3-424C-EC93-0036-F2E737FC2B0D}"/>
              </a:ext>
            </a:extLst>
          </p:cNvPr>
          <p:cNvSpPr>
            <a:spLocks noGrp="1"/>
          </p:cNvSpPr>
          <p:nvPr>
            <p:ph type="ftr" sz="quarter" idx="11"/>
          </p:nvPr>
        </p:nvSpPr>
        <p:spPr/>
        <p:txBody>
          <a:bodyPr/>
          <a:lstStyle/>
          <a:p>
            <a:endParaRPr lang="en-GR"/>
          </a:p>
        </p:txBody>
      </p:sp>
      <p:sp>
        <p:nvSpPr>
          <p:cNvPr id="9" name="Slide Number Placeholder 8">
            <a:extLst>
              <a:ext uri="{FF2B5EF4-FFF2-40B4-BE49-F238E27FC236}">
                <a16:creationId xmlns:a16="http://schemas.microsoft.com/office/drawing/2014/main" id="{EE6F4114-D0D2-EF50-6B3B-39E13A02CFEE}"/>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726852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B89CE-BCE4-B943-1C90-CB77715B2410}"/>
              </a:ext>
            </a:extLst>
          </p:cNvPr>
          <p:cNvSpPr>
            <a:spLocks noGrp="1"/>
          </p:cNvSpPr>
          <p:nvPr>
            <p:ph type="title"/>
          </p:nvPr>
        </p:nvSpPr>
        <p:spPr/>
        <p:txBody>
          <a:bodyPr/>
          <a:lstStyle/>
          <a:p>
            <a:r>
              <a:rPr lang="en-GB"/>
              <a:t>Click to edit Master title style</a:t>
            </a:r>
            <a:endParaRPr lang="en-GR"/>
          </a:p>
        </p:txBody>
      </p:sp>
      <p:sp>
        <p:nvSpPr>
          <p:cNvPr id="3" name="Date Placeholder 2">
            <a:extLst>
              <a:ext uri="{FF2B5EF4-FFF2-40B4-BE49-F238E27FC236}">
                <a16:creationId xmlns:a16="http://schemas.microsoft.com/office/drawing/2014/main" id="{33904288-0EE5-D488-CA9F-7C00FFA1BAA7}"/>
              </a:ext>
            </a:extLst>
          </p:cNvPr>
          <p:cNvSpPr>
            <a:spLocks noGrp="1"/>
          </p:cNvSpPr>
          <p:nvPr>
            <p:ph type="dt" sz="half" idx="10"/>
          </p:nvPr>
        </p:nvSpPr>
        <p:spPr/>
        <p:txBody>
          <a:bodyPr/>
          <a:lstStyle/>
          <a:p>
            <a:fld id="{B489735F-3730-D14D-8CA2-6063CBC4410B}" type="datetimeFigureOut">
              <a:rPr lang="en-GR" smtClean="0"/>
              <a:t>28/3/24</a:t>
            </a:fld>
            <a:endParaRPr lang="en-GR"/>
          </a:p>
        </p:txBody>
      </p:sp>
      <p:sp>
        <p:nvSpPr>
          <p:cNvPr id="4" name="Footer Placeholder 3">
            <a:extLst>
              <a:ext uri="{FF2B5EF4-FFF2-40B4-BE49-F238E27FC236}">
                <a16:creationId xmlns:a16="http://schemas.microsoft.com/office/drawing/2014/main" id="{5210FBE4-FEA9-5685-DCDA-82C8413D9DD9}"/>
              </a:ext>
            </a:extLst>
          </p:cNvPr>
          <p:cNvSpPr>
            <a:spLocks noGrp="1"/>
          </p:cNvSpPr>
          <p:nvPr>
            <p:ph type="ftr" sz="quarter" idx="11"/>
          </p:nvPr>
        </p:nvSpPr>
        <p:spPr/>
        <p:txBody>
          <a:bodyPr/>
          <a:lstStyle/>
          <a:p>
            <a:endParaRPr lang="en-GR"/>
          </a:p>
        </p:txBody>
      </p:sp>
      <p:sp>
        <p:nvSpPr>
          <p:cNvPr id="5" name="Slide Number Placeholder 4">
            <a:extLst>
              <a:ext uri="{FF2B5EF4-FFF2-40B4-BE49-F238E27FC236}">
                <a16:creationId xmlns:a16="http://schemas.microsoft.com/office/drawing/2014/main" id="{AD9CD95E-8FB3-291C-224F-B9C56E40DBDE}"/>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1356572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B3DBD3-C9F8-8192-FC64-EDCE3B2F831C}"/>
              </a:ext>
            </a:extLst>
          </p:cNvPr>
          <p:cNvSpPr>
            <a:spLocks noGrp="1"/>
          </p:cNvSpPr>
          <p:nvPr>
            <p:ph type="dt" sz="half" idx="10"/>
          </p:nvPr>
        </p:nvSpPr>
        <p:spPr/>
        <p:txBody>
          <a:bodyPr/>
          <a:lstStyle/>
          <a:p>
            <a:fld id="{B489735F-3730-D14D-8CA2-6063CBC4410B}" type="datetimeFigureOut">
              <a:rPr lang="en-GR" smtClean="0"/>
              <a:t>28/3/24</a:t>
            </a:fld>
            <a:endParaRPr lang="en-GR"/>
          </a:p>
        </p:txBody>
      </p:sp>
      <p:sp>
        <p:nvSpPr>
          <p:cNvPr id="3" name="Footer Placeholder 2">
            <a:extLst>
              <a:ext uri="{FF2B5EF4-FFF2-40B4-BE49-F238E27FC236}">
                <a16:creationId xmlns:a16="http://schemas.microsoft.com/office/drawing/2014/main" id="{4C239F3F-2E2B-48D8-CA0B-7050D40EF54E}"/>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986E0ECA-0F69-12DE-95FF-435BF27BF7AE}"/>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1289412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CF83F-B5DE-88C9-DBF5-D4B99CAF9C3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Content Placeholder 2">
            <a:extLst>
              <a:ext uri="{FF2B5EF4-FFF2-40B4-BE49-F238E27FC236}">
                <a16:creationId xmlns:a16="http://schemas.microsoft.com/office/drawing/2014/main" id="{6446C013-9797-746A-029A-422AC9A971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Text Placeholder 3">
            <a:extLst>
              <a:ext uri="{FF2B5EF4-FFF2-40B4-BE49-F238E27FC236}">
                <a16:creationId xmlns:a16="http://schemas.microsoft.com/office/drawing/2014/main" id="{F0EC3AC4-D18E-F442-4575-71EF5E9A18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1BCB09D-FF42-F3D4-468F-774CD1CE9FC6}"/>
              </a:ext>
            </a:extLst>
          </p:cNvPr>
          <p:cNvSpPr>
            <a:spLocks noGrp="1"/>
          </p:cNvSpPr>
          <p:nvPr>
            <p:ph type="dt" sz="half" idx="10"/>
          </p:nvPr>
        </p:nvSpPr>
        <p:spPr/>
        <p:txBody>
          <a:bodyPr/>
          <a:lstStyle/>
          <a:p>
            <a:fld id="{B489735F-3730-D14D-8CA2-6063CBC4410B}" type="datetimeFigureOut">
              <a:rPr lang="en-GR" smtClean="0"/>
              <a:t>28/3/24</a:t>
            </a:fld>
            <a:endParaRPr lang="en-GR"/>
          </a:p>
        </p:txBody>
      </p:sp>
      <p:sp>
        <p:nvSpPr>
          <p:cNvPr id="6" name="Footer Placeholder 5">
            <a:extLst>
              <a:ext uri="{FF2B5EF4-FFF2-40B4-BE49-F238E27FC236}">
                <a16:creationId xmlns:a16="http://schemas.microsoft.com/office/drawing/2014/main" id="{DD515BB1-B1FB-6E13-F050-10C0D4773A0A}"/>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C46A9D88-215E-ABC6-7944-46521119D9AE}"/>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2221484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2D473-3EC3-2080-A060-72459A2E922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Picture Placeholder 2">
            <a:extLst>
              <a:ext uri="{FF2B5EF4-FFF2-40B4-BE49-F238E27FC236}">
                <a16:creationId xmlns:a16="http://schemas.microsoft.com/office/drawing/2014/main" id="{CFBA5510-60BF-5333-73E9-0A6CD26BC6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R"/>
          </a:p>
        </p:txBody>
      </p:sp>
      <p:sp>
        <p:nvSpPr>
          <p:cNvPr id="4" name="Text Placeholder 3">
            <a:extLst>
              <a:ext uri="{FF2B5EF4-FFF2-40B4-BE49-F238E27FC236}">
                <a16:creationId xmlns:a16="http://schemas.microsoft.com/office/drawing/2014/main" id="{BFF0F43E-271E-213D-122B-C10EB24C71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3620511-6962-DFAB-8049-4D14C1EFCF82}"/>
              </a:ext>
            </a:extLst>
          </p:cNvPr>
          <p:cNvSpPr>
            <a:spLocks noGrp="1"/>
          </p:cNvSpPr>
          <p:nvPr>
            <p:ph type="dt" sz="half" idx="10"/>
          </p:nvPr>
        </p:nvSpPr>
        <p:spPr/>
        <p:txBody>
          <a:bodyPr/>
          <a:lstStyle/>
          <a:p>
            <a:fld id="{B489735F-3730-D14D-8CA2-6063CBC4410B}" type="datetimeFigureOut">
              <a:rPr lang="en-GR" smtClean="0"/>
              <a:t>28/3/24</a:t>
            </a:fld>
            <a:endParaRPr lang="en-GR"/>
          </a:p>
        </p:txBody>
      </p:sp>
      <p:sp>
        <p:nvSpPr>
          <p:cNvPr id="6" name="Footer Placeholder 5">
            <a:extLst>
              <a:ext uri="{FF2B5EF4-FFF2-40B4-BE49-F238E27FC236}">
                <a16:creationId xmlns:a16="http://schemas.microsoft.com/office/drawing/2014/main" id="{88735D52-7051-6D10-1C0E-F49C51AB610C}"/>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CE8425D4-CAF5-DE13-AD75-C90C884D9BC5}"/>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295230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AE38D-7788-7F30-D9AB-2DDCA5C79C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R"/>
          </a:p>
        </p:txBody>
      </p:sp>
      <p:sp>
        <p:nvSpPr>
          <p:cNvPr id="3" name="Text Placeholder 2">
            <a:extLst>
              <a:ext uri="{FF2B5EF4-FFF2-40B4-BE49-F238E27FC236}">
                <a16:creationId xmlns:a16="http://schemas.microsoft.com/office/drawing/2014/main" id="{C077FFAF-4AF7-E50A-6541-487B23406D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AB505231-DDCA-31F3-D4CD-D5F9CB2D42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89735F-3730-D14D-8CA2-6063CBC4410B}" type="datetimeFigureOut">
              <a:rPr lang="en-GR" smtClean="0"/>
              <a:t>28/3/24</a:t>
            </a:fld>
            <a:endParaRPr lang="en-GR"/>
          </a:p>
        </p:txBody>
      </p:sp>
      <p:sp>
        <p:nvSpPr>
          <p:cNvPr id="5" name="Footer Placeholder 4">
            <a:extLst>
              <a:ext uri="{FF2B5EF4-FFF2-40B4-BE49-F238E27FC236}">
                <a16:creationId xmlns:a16="http://schemas.microsoft.com/office/drawing/2014/main" id="{DA984AEF-288E-0DF2-BA4A-DAA7A4318A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R"/>
          </a:p>
        </p:txBody>
      </p:sp>
      <p:sp>
        <p:nvSpPr>
          <p:cNvPr id="6" name="Slide Number Placeholder 5">
            <a:extLst>
              <a:ext uri="{FF2B5EF4-FFF2-40B4-BE49-F238E27FC236}">
                <a16:creationId xmlns:a16="http://schemas.microsoft.com/office/drawing/2014/main" id="{AF4BAA3C-D446-99C9-26A9-33822A9E3B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9E1508-CBAC-AD42-953D-4AD2CC2289A6}" type="slidenum">
              <a:rPr lang="en-GR" smtClean="0"/>
              <a:t>‹#›</a:t>
            </a:fld>
            <a:endParaRPr lang="en-GR"/>
          </a:p>
        </p:txBody>
      </p:sp>
    </p:spTree>
    <p:extLst>
      <p:ext uri="{BB962C8B-B14F-4D97-AF65-F5344CB8AC3E}">
        <p14:creationId xmlns:p14="http://schemas.microsoft.com/office/powerpoint/2010/main" val="1930951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gif"/><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gif"/><Relationship Id="rId4" Type="http://schemas.openxmlformats.org/officeDocument/2006/relationships/image" Target="../media/image34.emf"/></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2.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2.xml"/><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57.emf"/><Relationship Id="rId5" Type="http://schemas.openxmlformats.org/officeDocument/2006/relationships/image" Target="../media/image35.gif"/><Relationship Id="rId4" Type="http://schemas.openxmlformats.org/officeDocument/2006/relationships/image" Target="../media/image56.gif"/></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5.xml"/><Relationship Id="rId6" Type="http://schemas.openxmlformats.org/officeDocument/2006/relationships/image" Target="../media/image35.gif"/><Relationship Id="rId5" Type="http://schemas.microsoft.com/office/2007/relationships/hdphoto" Target="../media/hdphoto7.wdp"/><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56.gif"/><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5.xml"/><Relationship Id="rId4" Type="http://schemas.openxmlformats.org/officeDocument/2006/relationships/image" Target="../media/image66.emf"/></Relationships>
</file>

<file path=ppt/slides/_rels/slide35.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4.xml"/><Relationship Id="rId4" Type="http://schemas.openxmlformats.org/officeDocument/2006/relationships/image" Target="../media/image77.jpe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7" Type="http://schemas.microsoft.com/office/2007/relationships/hdphoto" Target="../media/hdphoto11.wdp"/><Relationship Id="rId2" Type="http://schemas.openxmlformats.org/officeDocument/2006/relationships/image" Target="../media/image59.jpeg"/><Relationship Id="rId1" Type="http://schemas.openxmlformats.org/officeDocument/2006/relationships/slideLayout" Target="../slideLayouts/slideLayout2.xml"/><Relationship Id="rId6" Type="http://schemas.microsoft.com/office/2007/relationships/hdphoto" Target="../media/hdphoto10.wdp"/><Relationship Id="rId5" Type="http://schemas.microsoft.com/office/2007/relationships/hdphoto" Target="../media/hdphoto9.wdp"/><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9.jpe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79.png"/><Relationship Id="rId4" Type="http://schemas.microsoft.com/office/2007/relationships/hdphoto" Target="../media/hdphoto12.wdp"/></Relationships>
</file>

<file path=ppt/slides/_rels/slide41.xml.rels><?xml version="1.0" encoding="UTF-8" standalone="yes"?>
<Relationships xmlns="http://schemas.openxmlformats.org/package/2006/relationships"><Relationship Id="rId8" Type="http://schemas.openxmlformats.org/officeDocument/2006/relationships/image" Target="../media/image84.png"/><Relationship Id="rId13" Type="http://schemas.microsoft.com/office/2007/relationships/hdphoto" Target="../media/hdphoto18.wdp"/><Relationship Id="rId3" Type="http://schemas.microsoft.com/office/2007/relationships/hdphoto" Target="../media/hdphoto13.wdp"/><Relationship Id="rId7" Type="http://schemas.microsoft.com/office/2007/relationships/hdphoto" Target="../media/hdphoto15.wdp"/><Relationship Id="rId12"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3.png"/><Relationship Id="rId11" Type="http://schemas.microsoft.com/office/2007/relationships/hdphoto" Target="../media/hdphoto17.wdp"/><Relationship Id="rId5" Type="http://schemas.microsoft.com/office/2007/relationships/hdphoto" Target="../media/hdphoto14.wdp"/><Relationship Id="rId10" Type="http://schemas.openxmlformats.org/officeDocument/2006/relationships/image" Target="../media/image85.png"/><Relationship Id="rId4" Type="http://schemas.openxmlformats.org/officeDocument/2006/relationships/image" Target="../media/image82.png"/><Relationship Id="rId9" Type="http://schemas.microsoft.com/office/2007/relationships/hdphoto" Target="../media/hdphoto16.wdp"/><Relationship Id="rId14" Type="http://schemas.openxmlformats.org/officeDocument/2006/relationships/image" Target="../media/image87.jpg"/></Relationships>
</file>

<file path=ppt/slides/_rels/slide42.xml.rels><?xml version="1.0" encoding="UTF-8" standalone="yes"?>
<Relationships xmlns="http://schemas.openxmlformats.org/package/2006/relationships"><Relationship Id="rId8" Type="http://schemas.openxmlformats.org/officeDocument/2006/relationships/image" Target="../media/image89.png"/><Relationship Id="rId13" Type="http://schemas.microsoft.com/office/2007/relationships/hdphoto" Target="../media/hdphoto14.wdp"/><Relationship Id="rId3" Type="http://schemas.microsoft.com/office/2007/relationships/hdphoto" Target="../media/hdphoto13.wdp"/><Relationship Id="rId7" Type="http://schemas.microsoft.com/office/2007/relationships/hdphoto" Target="../media/hdphoto20.wdp"/><Relationship Id="rId12"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3.png"/><Relationship Id="rId11" Type="http://schemas.microsoft.com/office/2007/relationships/hdphoto" Target="../media/hdphoto4.wdp"/><Relationship Id="rId5" Type="http://schemas.microsoft.com/office/2007/relationships/hdphoto" Target="../media/hdphoto19.wdp"/><Relationship Id="rId10" Type="http://schemas.openxmlformats.org/officeDocument/2006/relationships/image" Target="../media/image37.png"/><Relationship Id="rId4" Type="http://schemas.openxmlformats.org/officeDocument/2006/relationships/image" Target="../media/image88.png"/><Relationship Id="rId9" Type="http://schemas.microsoft.com/office/2007/relationships/hdphoto" Target="../media/hdphoto21.wdp"/></Relationships>
</file>

<file path=ppt/slides/_rels/slide43.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91.jpg"/><Relationship Id="rId7" Type="http://schemas.openxmlformats.org/officeDocument/2006/relationships/image" Target="../media/image94.pn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3.jpg"/><Relationship Id="rId5" Type="http://schemas.microsoft.com/office/2007/relationships/hdphoto" Target="../media/hdphoto22.wdp"/><Relationship Id="rId10" Type="http://schemas.microsoft.com/office/2007/relationships/hdphoto" Target="../media/hdphoto24.wdp"/><Relationship Id="rId4" Type="http://schemas.openxmlformats.org/officeDocument/2006/relationships/image" Target="../media/image92.png"/><Relationship Id="rId9" Type="http://schemas.openxmlformats.org/officeDocument/2006/relationships/image" Target="../media/image8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k92FCSSTIRMountedonROCNPanChaoPFG2110820150316a.jpg">
            <a:extLst>
              <a:ext uri="{FF2B5EF4-FFF2-40B4-BE49-F238E27FC236}">
                <a16:creationId xmlns:a16="http://schemas.microsoft.com/office/drawing/2014/main" id="{545D7C42-1E14-7C42-86BC-FA5A45B1DBD8}"/>
              </a:ext>
            </a:extLst>
          </p:cNvPr>
          <p:cNvPicPr>
            <a:picLocks noChangeAspect="1"/>
          </p:cNvPicPr>
          <p:nvPr/>
        </p:nvPicPr>
        <p:blipFill rotWithShape="1">
          <a:blip r:embed="rId3">
            <a:extLst>
              <a:ext uri="{28A0092B-C50C-407E-A947-70E740481C1C}">
                <a14:useLocalDpi xmlns:a14="http://schemas.microsoft.com/office/drawing/2010/main" val="0"/>
              </a:ext>
            </a:extLst>
          </a:blip>
          <a:srcRect t="7188" b="9164"/>
          <a:stretch/>
        </p:blipFill>
        <p:spPr>
          <a:xfrm>
            <a:off x="0" y="0"/>
            <a:ext cx="12297995" cy="6858000"/>
          </a:xfrm>
          <a:prstGeom prst="rect">
            <a:avLst/>
          </a:prstGeom>
        </p:spPr>
      </p:pic>
      <p:sp>
        <p:nvSpPr>
          <p:cNvPr id="2" name="Title 1"/>
          <p:cNvSpPr>
            <a:spLocks noGrp="1"/>
          </p:cNvSpPr>
          <p:nvPr>
            <p:ph type="ctrTitle"/>
          </p:nvPr>
        </p:nvSpPr>
        <p:spPr/>
        <p:txBody>
          <a:bodyPr/>
          <a:lstStyle/>
          <a:p>
            <a:r>
              <a:rPr lang="el-GR" dirty="0">
                <a:solidFill>
                  <a:schemeClr val="bg1"/>
                </a:solidFill>
              </a:rPr>
              <a:t>ΠΥΡΟΒΟΛΙΚΗ</a:t>
            </a:r>
            <a:endParaRPr lang="en-US" dirty="0">
              <a:solidFill>
                <a:schemeClr val="bg1"/>
              </a:solidFill>
            </a:endParaRPr>
          </a:p>
        </p:txBody>
      </p:sp>
      <p:sp>
        <p:nvSpPr>
          <p:cNvPr id="3" name="Subtitle 2"/>
          <p:cNvSpPr>
            <a:spLocks noGrp="1"/>
          </p:cNvSpPr>
          <p:nvPr>
            <p:ph type="subTitle" idx="1"/>
          </p:nvPr>
        </p:nvSpPr>
        <p:spPr/>
        <p:txBody>
          <a:bodyPr>
            <a:normAutofit/>
          </a:bodyPr>
          <a:lstStyle/>
          <a:p>
            <a:r>
              <a:rPr lang="el-GR" dirty="0">
                <a:solidFill>
                  <a:schemeClr val="bg1"/>
                </a:solidFill>
                <a:effectLst>
                  <a:outerShdw blurRad="50800" dist="38100" dir="2700000" algn="tl" rotWithShape="0">
                    <a:prstClr val="black">
                      <a:alpha val="40000"/>
                    </a:prstClr>
                  </a:outerShdw>
                </a:effectLst>
              </a:rPr>
              <a:t>ΔΙΑΛΕΞΗ </a:t>
            </a:r>
            <a:r>
              <a:rPr lang="en-US" dirty="0">
                <a:solidFill>
                  <a:schemeClr val="bg1"/>
                </a:solidFill>
                <a:effectLst>
                  <a:outerShdw blurRad="50800" dist="38100" dir="2700000" algn="tl" rotWithShape="0">
                    <a:prstClr val="black">
                      <a:alpha val="40000"/>
                    </a:prstClr>
                  </a:outerShdw>
                </a:effectLst>
              </a:rPr>
              <a:t>4</a:t>
            </a:r>
            <a:r>
              <a:rPr lang="el-GR" dirty="0">
                <a:solidFill>
                  <a:schemeClr val="bg1"/>
                </a:solidFill>
                <a:effectLst>
                  <a:outerShdw blurRad="50800" dist="38100" dir="2700000" algn="tl" rotWithShape="0">
                    <a:prstClr val="black">
                      <a:alpha val="40000"/>
                    </a:prstClr>
                  </a:outerShdw>
                </a:effectLst>
              </a:rPr>
              <a:t> </a:t>
            </a:r>
          </a:p>
          <a:p>
            <a:r>
              <a:rPr lang="el-GR" sz="2100" dirty="0" err="1">
                <a:solidFill>
                  <a:schemeClr val="bg1"/>
                </a:solidFill>
                <a:effectLst>
                  <a:outerShdw blurRad="50800" dist="38100" dir="2700000" algn="tl" rotWithShape="0">
                    <a:prstClr val="black">
                      <a:alpha val="40000"/>
                    </a:prstClr>
                  </a:outerShdw>
                </a:effectLst>
              </a:rPr>
              <a:t>Εισαγωγ</a:t>
            </a:r>
            <a:r>
              <a:rPr lang="en-US" sz="2100" dirty="0" err="1">
                <a:solidFill>
                  <a:schemeClr val="bg1"/>
                </a:solidFill>
                <a:effectLst>
                  <a:outerShdw blurRad="50800" dist="38100" dir="2700000" algn="tl" rotWithShape="0">
                    <a:prstClr val="black">
                      <a:alpha val="40000"/>
                    </a:prstClr>
                  </a:outerShdw>
                </a:effectLst>
              </a:rPr>
              <a:t>ή</a:t>
            </a:r>
            <a:r>
              <a:rPr lang="el-GR" sz="2100" dirty="0">
                <a:solidFill>
                  <a:schemeClr val="bg1"/>
                </a:solidFill>
                <a:effectLst>
                  <a:outerShdw blurRad="50800" dist="38100" dir="2700000" algn="tl" rotWithShape="0">
                    <a:prstClr val="black">
                      <a:alpha val="40000"/>
                    </a:prstClr>
                  </a:outerShdw>
                </a:effectLst>
              </a:rPr>
              <a:t> στη διεύθυνση πυρός</a:t>
            </a:r>
            <a:endParaRPr lang="en-US" sz="2100" dirty="0">
              <a:solidFill>
                <a:schemeClr val="bg1"/>
              </a:solidFill>
              <a:effectLst>
                <a:outerShdw blurRad="50800" dist="38100" dir="2700000" algn="tl" rotWithShape="0">
                  <a:prstClr val="black">
                    <a:alpha val="40000"/>
                  </a:prstClr>
                </a:outerShdw>
              </a:effectLst>
            </a:endParaRPr>
          </a:p>
          <a:p>
            <a:r>
              <a:rPr lang="el-GR" sz="2100" dirty="0">
                <a:solidFill>
                  <a:schemeClr val="bg1"/>
                </a:solidFill>
                <a:effectLst>
                  <a:outerShdw blurRad="50800" dist="38100" dir="2700000" algn="tl" rotWithShape="0">
                    <a:prstClr val="black">
                      <a:alpha val="40000"/>
                    </a:prstClr>
                  </a:outerShdw>
                </a:effectLst>
              </a:rPr>
              <a:t>Στοιχεία και φάσεις διεύθυνσης βολής</a:t>
            </a:r>
            <a:endParaRPr lang="en-US" sz="2100" dirty="0">
              <a:solidFill>
                <a:schemeClr val="bg1"/>
              </a:solidFill>
              <a:effectLst>
                <a:outerShdw blurRad="50800" dist="38100" dir="2700000" algn="tl" rotWithShape="0">
                  <a:prstClr val="black">
                    <a:alpha val="40000"/>
                  </a:prstClr>
                </a:outerShdw>
              </a:effectLst>
            </a:endParaRPr>
          </a:p>
        </p:txBody>
      </p:sp>
      <p:sp>
        <p:nvSpPr>
          <p:cNvPr id="4" name="Rectangle 3">
            <a:extLst>
              <a:ext uri="{FF2B5EF4-FFF2-40B4-BE49-F238E27FC236}">
                <a16:creationId xmlns:a16="http://schemas.microsoft.com/office/drawing/2014/main" id="{CC8B7B4B-9631-B9EF-C2D4-6074AABFFF35}"/>
              </a:ext>
            </a:extLst>
          </p:cNvPr>
          <p:cNvSpPr/>
          <p:nvPr/>
        </p:nvSpPr>
        <p:spPr>
          <a:xfrm>
            <a:off x="4538331" y="6230578"/>
            <a:ext cx="3115339" cy="523220"/>
          </a:xfrm>
          <a:prstGeom prst="rect">
            <a:avLst/>
          </a:prstGeom>
        </p:spPr>
        <p:txBody>
          <a:bodyPr wrap="square" anchor="ctr">
            <a:spAutoFit/>
          </a:bodyPr>
          <a:lstStyle/>
          <a:p>
            <a:pPr algn="ctr">
              <a:defRPr/>
            </a:pPr>
            <a:r>
              <a:rPr lang="el-GR" sz="1400" dirty="0" err="1">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rPr>
              <a:t>Αντιπλο</a:t>
            </a:r>
            <a:r>
              <a:rPr lang="en-US" sz="1400" dirty="0" err="1">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rPr>
              <a:t>ί</a:t>
            </a:r>
            <a:r>
              <a:rPr lang="el-GR" sz="1400" dirty="0" err="1">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rPr>
              <a:t>αρχος</a:t>
            </a:r>
            <a:r>
              <a:rPr lang="el-GR" sz="1400" dirty="0">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rPr>
              <a:t> Χ. </a:t>
            </a:r>
            <a:r>
              <a:rPr lang="el-GR" sz="1400" dirty="0" err="1">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rPr>
              <a:t>Μενύχτας</a:t>
            </a:r>
            <a:r>
              <a:rPr lang="el-GR" sz="1400" dirty="0">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rPr>
              <a:t> ΠΝ</a:t>
            </a:r>
            <a:endParaRPr lang="en-US" sz="1400" dirty="0">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endParaRPr>
          </a:p>
          <a:p>
            <a:pPr algn="ctr">
              <a:defRPr/>
            </a:pPr>
            <a:r>
              <a:rPr lang="en-US" sz="1400" dirty="0" err="1">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rPr>
              <a:t>B.Sc</a:t>
            </a:r>
            <a:r>
              <a:rPr lang="en-US" sz="1400" dirty="0">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rPr>
              <a:t>, MA</a:t>
            </a:r>
            <a:r>
              <a:rPr lang="en-US" sz="1400" baseline="-25000" dirty="0">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rPr>
              <a:t>IR</a:t>
            </a:r>
            <a:r>
              <a:rPr lang="en-US" sz="1400" dirty="0">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rPr>
              <a:t>, </a:t>
            </a:r>
            <a:r>
              <a:rPr lang="en-US" sz="1400" dirty="0" err="1">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rPr>
              <a:t>M.Sc</a:t>
            </a:r>
            <a:r>
              <a:rPr lang="en-US" sz="1400" dirty="0">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rPr>
              <a:t>, LL.B, MA</a:t>
            </a:r>
            <a:r>
              <a:rPr lang="en-US" sz="1400" baseline="-25000" dirty="0">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rPr>
              <a:t>DS</a:t>
            </a:r>
            <a:r>
              <a:rPr lang="en-US" sz="1400" dirty="0">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rPr>
              <a:t> </a:t>
            </a:r>
          </a:p>
        </p:txBody>
      </p:sp>
    </p:spTree>
    <p:extLst>
      <p:ext uri="{BB962C8B-B14F-4D97-AF65-F5344CB8AC3E}">
        <p14:creationId xmlns:p14="http://schemas.microsoft.com/office/powerpoint/2010/main" val="365920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A87ACD6-6F65-5CF8-7C4C-3ABC27087EA5}"/>
              </a:ext>
            </a:extLst>
          </p:cNvPr>
          <p:cNvGrpSpPr/>
          <p:nvPr/>
        </p:nvGrpSpPr>
        <p:grpSpPr>
          <a:xfrm>
            <a:off x="8602485" y="1871832"/>
            <a:ext cx="1741665" cy="1282327"/>
            <a:chOff x="2794958" y="4192705"/>
            <a:chExt cx="2298206" cy="1651690"/>
          </a:xfrm>
        </p:grpSpPr>
        <p:pic>
          <p:nvPicPr>
            <p:cNvPr id="8" name="Picture 6">
              <a:extLst>
                <a:ext uri="{FF2B5EF4-FFF2-40B4-BE49-F238E27FC236}">
                  <a16:creationId xmlns:a16="http://schemas.microsoft.com/office/drawing/2014/main" id="{7F4F3235-3EC9-3784-49AA-53D9CB97A2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378" t="38307" r="-5786" b="8614"/>
            <a:stretch/>
          </p:blipFill>
          <p:spPr bwMode="auto">
            <a:xfrm>
              <a:off x="2794958" y="4382218"/>
              <a:ext cx="2298206" cy="14621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54E3B53-C0C6-8B6B-42E5-A91862F7802D}"/>
                </a:ext>
              </a:extLst>
            </p:cNvPr>
            <p:cNvSpPr/>
            <p:nvPr/>
          </p:nvSpPr>
          <p:spPr>
            <a:xfrm>
              <a:off x="3295291" y="4192705"/>
              <a:ext cx="759124" cy="41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mj-lt"/>
              </a:endParaRPr>
            </a:p>
          </p:txBody>
        </p:sp>
      </p:grpSp>
      <p:sp>
        <p:nvSpPr>
          <p:cNvPr id="12" name="TextBox 11">
            <a:extLst>
              <a:ext uri="{FF2B5EF4-FFF2-40B4-BE49-F238E27FC236}">
                <a16:creationId xmlns:a16="http://schemas.microsoft.com/office/drawing/2014/main" id="{443B3232-5ACC-EE0F-7846-A81BFF4325F0}"/>
              </a:ext>
            </a:extLst>
          </p:cNvPr>
          <p:cNvSpPr txBox="1"/>
          <p:nvPr/>
        </p:nvSpPr>
        <p:spPr>
          <a:xfrm>
            <a:off x="5701333" y="898204"/>
            <a:ext cx="4635973" cy="5078313"/>
          </a:xfrm>
          <a:prstGeom prst="rect">
            <a:avLst/>
          </a:prstGeom>
          <a:noFill/>
        </p:spPr>
        <p:txBody>
          <a:bodyPr wrap="square">
            <a:spAutoFit/>
          </a:bodyPr>
          <a:lstStyle/>
          <a:p>
            <a:pPr marL="285750" indent="-285750" algn="just">
              <a:buFont typeface="Arial" panose="020B0604020202020204" pitchFamily="34" charset="0"/>
              <a:buChar char="•"/>
            </a:pPr>
            <a:r>
              <a:rPr lang="el-GR" dirty="0">
                <a:solidFill>
                  <a:srgbClr val="000000"/>
                </a:solidFill>
                <a:latin typeface="+mj-lt"/>
              </a:rPr>
              <a:t>Λαμβάνει </a:t>
            </a:r>
            <a:r>
              <a:rPr lang="el-GR" dirty="0">
                <a:latin typeface="+mj-lt"/>
              </a:rPr>
              <a:t>τους χαμηλής ισχύος</a:t>
            </a:r>
            <a:r>
              <a:rPr lang="en-US" dirty="0">
                <a:latin typeface="+mj-lt"/>
              </a:rPr>
              <a:t> spike pulses </a:t>
            </a:r>
            <a:r>
              <a:rPr lang="el-GR" dirty="0">
                <a:latin typeface="+mj-lt"/>
              </a:rPr>
              <a:t>της </a:t>
            </a:r>
            <a:r>
              <a:rPr lang="en-US" dirty="0">
                <a:latin typeface="+mj-lt"/>
              </a:rPr>
              <a:t>trigger unit  </a:t>
            </a:r>
            <a:r>
              <a:rPr lang="el-GR" dirty="0">
                <a:latin typeface="+mj-lt"/>
              </a:rPr>
              <a:t>και τους διαμορφώνει (</a:t>
            </a:r>
            <a:r>
              <a:rPr lang="en-US" dirty="0">
                <a:latin typeface="+mj-lt"/>
              </a:rPr>
              <a:t>modulate</a:t>
            </a:r>
            <a:r>
              <a:rPr lang="el-GR" dirty="0">
                <a:latin typeface="+mj-lt"/>
              </a:rPr>
              <a:t>) σε τετραγωνικούς παλμούς</a:t>
            </a:r>
            <a:r>
              <a:rPr lang="en-US" dirty="0">
                <a:latin typeface="+mj-lt"/>
              </a:rPr>
              <a:t> DC</a:t>
            </a:r>
            <a:r>
              <a:rPr lang="el-GR" dirty="0">
                <a:latin typeface="+mj-lt"/>
              </a:rPr>
              <a:t> υψηλής ισχύος για να </a:t>
            </a:r>
            <a:r>
              <a:rPr lang="el-GR" dirty="0" err="1">
                <a:latin typeface="+mj-lt"/>
              </a:rPr>
              <a:t>ενεργοποι</a:t>
            </a:r>
            <a:r>
              <a:rPr lang="en-US" dirty="0" err="1">
                <a:latin typeface="+mj-lt"/>
              </a:rPr>
              <a:t>ή</a:t>
            </a:r>
            <a:r>
              <a:rPr lang="el-GR" dirty="0" err="1">
                <a:latin typeface="+mj-lt"/>
              </a:rPr>
              <a:t>σει</a:t>
            </a:r>
            <a:r>
              <a:rPr lang="el-GR" dirty="0">
                <a:latin typeface="+mj-lt"/>
              </a:rPr>
              <a:t> τον πομπό</a:t>
            </a:r>
            <a:endParaRPr lang="en-US" dirty="0">
              <a:latin typeface="+mj-lt"/>
            </a:endParaRPr>
          </a:p>
          <a:p>
            <a:pPr marL="285750" indent="-285750">
              <a:buFont typeface="Arial" panose="020B0604020202020204" pitchFamily="34" charset="0"/>
              <a:buChar char="•"/>
            </a:pPr>
            <a:endParaRPr lang="en-GB" sz="1800" dirty="0">
              <a:effectLst/>
              <a:latin typeface="+mj-lt"/>
            </a:endParaRPr>
          </a:p>
          <a:p>
            <a:pPr marL="285750" indent="-285750">
              <a:buFont typeface="Arial" panose="020B0604020202020204" pitchFamily="34" charset="0"/>
              <a:buChar char="•"/>
            </a:pPr>
            <a:endParaRPr lang="en-GB" i="0" u="none" strike="noStrike" dirty="0">
              <a:solidFill>
                <a:srgbClr val="000000"/>
              </a:solidFill>
              <a:effectLst/>
              <a:latin typeface="+mj-lt"/>
            </a:endParaRPr>
          </a:p>
          <a:p>
            <a:pPr marL="285750" indent="-285750" algn="just">
              <a:buFont typeface="Arial" panose="020B0604020202020204" pitchFamily="34" charset="0"/>
              <a:buChar char="•"/>
            </a:pPr>
            <a:endParaRPr lang="el-GR" dirty="0">
              <a:solidFill>
                <a:srgbClr val="000000"/>
              </a:solidFill>
              <a:latin typeface="+mj-lt"/>
            </a:endParaRPr>
          </a:p>
          <a:p>
            <a:pPr marL="285750" indent="-285750" algn="just">
              <a:buFont typeface="Arial" panose="020B0604020202020204" pitchFamily="34" charset="0"/>
              <a:buChar char="•"/>
            </a:pPr>
            <a:r>
              <a:rPr lang="el-GR" dirty="0">
                <a:solidFill>
                  <a:srgbClr val="000000"/>
                </a:solidFill>
                <a:latin typeface="+mj-lt"/>
              </a:rPr>
              <a:t>Στέλνει τον τετραγωνικό παλμό στη </a:t>
            </a:r>
            <a:r>
              <a:rPr lang="en-GB" dirty="0">
                <a:solidFill>
                  <a:srgbClr val="000000"/>
                </a:solidFill>
                <a:latin typeface="+mj-lt"/>
              </a:rPr>
              <a:t>magnetron </a:t>
            </a:r>
            <a:r>
              <a:rPr lang="el-GR" dirty="0">
                <a:solidFill>
                  <a:srgbClr val="000000"/>
                </a:solidFill>
                <a:latin typeface="+mj-lt"/>
              </a:rPr>
              <a:t>για να την θέσει </a:t>
            </a:r>
            <a:r>
              <a:rPr lang="en-US" dirty="0">
                <a:solidFill>
                  <a:srgbClr val="000000"/>
                </a:solidFill>
                <a:latin typeface="+mj-lt"/>
              </a:rPr>
              <a:t>ON </a:t>
            </a:r>
            <a:r>
              <a:rPr lang="el-GR" dirty="0">
                <a:solidFill>
                  <a:srgbClr val="000000"/>
                </a:solidFill>
                <a:latin typeface="+mj-lt"/>
              </a:rPr>
              <a:t>και </a:t>
            </a:r>
            <a:r>
              <a:rPr lang="en-US" dirty="0">
                <a:solidFill>
                  <a:srgbClr val="000000"/>
                </a:solidFill>
                <a:latin typeface="+mj-lt"/>
              </a:rPr>
              <a:t>OFF</a:t>
            </a:r>
            <a:r>
              <a:rPr lang="el-GR" dirty="0">
                <a:solidFill>
                  <a:srgbClr val="000000"/>
                </a:solidFill>
                <a:latin typeface="+mj-lt"/>
              </a:rPr>
              <a:t> </a:t>
            </a:r>
            <a:endParaRPr lang="en-US" dirty="0">
              <a:solidFill>
                <a:srgbClr val="000000"/>
              </a:solidFill>
              <a:latin typeface="+mj-lt"/>
            </a:endParaRPr>
          </a:p>
          <a:p>
            <a:pPr marL="285750" indent="-285750" algn="just">
              <a:buFont typeface="Arial" panose="020B0604020202020204" pitchFamily="34" charset="0"/>
              <a:buChar char="•"/>
            </a:pPr>
            <a:endParaRPr lang="en-GR" sz="1800" dirty="0">
              <a:solidFill>
                <a:srgbClr val="000000"/>
              </a:solidFill>
              <a:effectLst/>
              <a:latin typeface="+mj-lt"/>
            </a:endParaRPr>
          </a:p>
          <a:p>
            <a:pPr marL="285750" indent="-285750" algn="just">
              <a:buFont typeface="Arial" panose="020B0604020202020204" pitchFamily="34" charset="0"/>
              <a:buChar char="•"/>
            </a:pPr>
            <a:endParaRPr lang="el-GR" dirty="0">
              <a:latin typeface="+mj-lt"/>
            </a:endParaRPr>
          </a:p>
          <a:p>
            <a:pPr marL="285750" indent="-285750" algn="just">
              <a:buFont typeface="Arial" panose="020B0604020202020204" pitchFamily="34" charset="0"/>
              <a:buChar char="•"/>
            </a:pPr>
            <a:endParaRPr lang="el-GR" dirty="0">
              <a:latin typeface="+mj-lt"/>
            </a:endParaRPr>
          </a:p>
          <a:p>
            <a:pPr marL="285750" indent="-285750" algn="just">
              <a:buFont typeface="Arial" panose="020B0604020202020204" pitchFamily="34" charset="0"/>
              <a:buChar char="•"/>
            </a:pPr>
            <a:r>
              <a:rPr lang="el-GR" dirty="0">
                <a:latin typeface="+mj-lt"/>
              </a:rPr>
              <a:t>Ελέγχει το εύρος του εκπεμπόμενου παλμού </a:t>
            </a:r>
            <a:r>
              <a:rPr lang="en-GB" sz="1800" dirty="0">
                <a:effectLst/>
                <a:latin typeface="+mj-lt"/>
              </a:rPr>
              <a:t>pulse width (PW </a:t>
            </a:r>
            <a:r>
              <a:rPr lang="en-GB" sz="1800" dirty="0" err="1">
                <a:effectLst/>
                <a:latin typeface="+mj-lt"/>
              </a:rPr>
              <a:t>ή</a:t>
            </a:r>
            <a:r>
              <a:rPr lang="en-GB" sz="1800" dirty="0">
                <a:effectLst/>
                <a:latin typeface="+mj-lt"/>
              </a:rPr>
              <a:t> pulse length-PL)</a:t>
            </a:r>
            <a:r>
              <a:rPr lang="el-GR" sz="1800" dirty="0">
                <a:effectLst/>
                <a:latin typeface="+mj-lt"/>
              </a:rPr>
              <a:t>. Θυμηθείτε ότι το άλλο θεμελιώδες χαρακτηριστικό των παλμών του ραντάρ, το </a:t>
            </a:r>
            <a:r>
              <a:rPr lang="en-GB" sz="1800" dirty="0">
                <a:effectLst/>
                <a:latin typeface="+mj-lt"/>
              </a:rPr>
              <a:t>PRF, </a:t>
            </a:r>
            <a:r>
              <a:rPr lang="el-GR" sz="1800" dirty="0">
                <a:effectLst/>
                <a:latin typeface="+mj-lt"/>
              </a:rPr>
              <a:t>ελέγχεται από την </a:t>
            </a:r>
            <a:r>
              <a:rPr lang="en-US" sz="1800" dirty="0">
                <a:effectLst/>
                <a:latin typeface="+mj-lt"/>
              </a:rPr>
              <a:t>trigger unit</a:t>
            </a:r>
            <a:r>
              <a:rPr lang="en-GB" dirty="0">
                <a:latin typeface="+mj-lt"/>
              </a:rPr>
              <a:t>.</a:t>
            </a:r>
            <a:endParaRPr lang="en-GB" sz="1800" dirty="0">
              <a:latin typeface="+mj-lt"/>
            </a:endParaRPr>
          </a:p>
        </p:txBody>
      </p:sp>
      <p:pic>
        <p:nvPicPr>
          <p:cNvPr id="6" name="Picture 5">
            <a:extLst>
              <a:ext uri="{FF2B5EF4-FFF2-40B4-BE49-F238E27FC236}">
                <a16:creationId xmlns:a16="http://schemas.microsoft.com/office/drawing/2014/main" id="{D231958F-BBE6-2A60-0D2F-541D8A024E00}"/>
              </a:ext>
            </a:extLst>
          </p:cNvPr>
          <p:cNvPicPr>
            <a:picLocks noChangeAspect="1"/>
          </p:cNvPicPr>
          <p:nvPr/>
        </p:nvPicPr>
        <p:blipFill rotWithShape="1">
          <a:blip r:embed="rId3"/>
          <a:srcRect r="30469"/>
          <a:stretch/>
        </p:blipFill>
        <p:spPr>
          <a:xfrm>
            <a:off x="4550" y="-1"/>
            <a:ext cx="5404200" cy="4371975"/>
          </a:xfrm>
          <a:prstGeom prst="rect">
            <a:avLst/>
          </a:prstGeom>
        </p:spPr>
      </p:pic>
      <p:pic>
        <p:nvPicPr>
          <p:cNvPr id="10" name="Picture 2">
            <a:extLst>
              <a:ext uri="{FF2B5EF4-FFF2-40B4-BE49-F238E27FC236}">
                <a16:creationId xmlns:a16="http://schemas.microsoft.com/office/drawing/2014/main" id="{64F6123B-2BAB-E6E3-C79E-362982AAB5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106" r="67138" b="22062"/>
          <a:stretch/>
        </p:blipFill>
        <p:spPr bwMode="auto">
          <a:xfrm>
            <a:off x="8398469" y="3658497"/>
            <a:ext cx="1741665" cy="6060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889EECF1-1044-0591-8614-EABB203347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088" t="21088" r="24195" b="24196"/>
          <a:stretch/>
        </p:blipFill>
        <p:spPr bwMode="auto">
          <a:xfrm>
            <a:off x="4550" y="4249270"/>
            <a:ext cx="2574572" cy="257457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EBEDB27-4758-AE55-5508-B00429D21DBC}"/>
              </a:ext>
            </a:extLst>
          </p:cNvPr>
          <p:cNvSpPr txBox="1"/>
          <p:nvPr/>
        </p:nvSpPr>
        <p:spPr>
          <a:xfrm>
            <a:off x="2060176" y="6530360"/>
            <a:ext cx="3700305" cy="276999"/>
          </a:xfrm>
          <a:prstGeom prst="rect">
            <a:avLst/>
          </a:prstGeom>
          <a:noFill/>
        </p:spPr>
        <p:txBody>
          <a:bodyPr wrap="square">
            <a:spAutoFit/>
          </a:bodyPr>
          <a:lstStyle/>
          <a:p>
            <a:pPr algn="ctr"/>
            <a:r>
              <a:rPr lang="en-GB" sz="1200" b="0" i="1" u="none" strike="noStrike" dirty="0">
                <a:effectLst/>
              </a:rPr>
              <a:t>Sperry Marine Radar Antenna 25kW Modulator PCB</a:t>
            </a:r>
            <a:endParaRPr lang="en-GR" sz="1200" i="1" dirty="0"/>
          </a:p>
        </p:txBody>
      </p:sp>
      <p:sp>
        <p:nvSpPr>
          <p:cNvPr id="2" name="Rectangle 1">
            <a:extLst>
              <a:ext uri="{FF2B5EF4-FFF2-40B4-BE49-F238E27FC236}">
                <a16:creationId xmlns:a16="http://schemas.microsoft.com/office/drawing/2014/main" id="{C959C2AF-BF26-3E6F-8E60-53D12E6FB4D6}"/>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rgbClr val="FF0000"/>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2937801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CA27D59-A9B2-A7BB-A70A-814E0BF7D42E}"/>
              </a:ext>
            </a:extLst>
          </p:cNvPr>
          <p:cNvSpPr txBox="1"/>
          <p:nvPr/>
        </p:nvSpPr>
        <p:spPr>
          <a:xfrm>
            <a:off x="5701333" y="898204"/>
            <a:ext cx="4635973" cy="5909310"/>
          </a:xfrm>
          <a:prstGeom prst="rect">
            <a:avLst/>
          </a:prstGeom>
          <a:noFill/>
        </p:spPr>
        <p:txBody>
          <a:bodyPr wrap="square">
            <a:spAutoFit/>
          </a:bodyPr>
          <a:lstStyle/>
          <a:p>
            <a:pPr algn="just"/>
            <a:r>
              <a:rPr lang="en-GB" b="0" i="0" u="none" strike="noStrike" dirty="0">
                <a:effectLst/>
                <a:latin typeface="+mj-lt"/>
              </a:rPr>
              <a:t>H Magnetron </a:t>
            </a:r>
            <a:r>
              <a:rPr lang="el-GR" b="0" i="0" u="none" strike="noStrike" dirty="0">
                <a:effectLst/>
                <a:latin typeface="+mj-lt"/>
              </a:rPr>
              <a:t>είναι μία λυχνία κενού υψηλής ισχύος που λειτουργεί ως </a:t>
            </a:r>
            <a:r>
              <a:rPr lang="el-GR" b="0" i="0" u="none" strike="noStrike" dirty="0" err="1">
                <a:effectLst/>
                <a:latin typeface="+mj-lt"/>
              </a:rPr>
              <a:t>αυτοδιεγερμένος</a:t>
            </a:r>
            <a:r>
              <a:rPr lang="el-GR" b="0" i="0" u="none" strike="noStrike" dirty="0">
                <a:effectLst/>
                <a:latin typeface="+mj-lt"/>
              </a:rPr>
              <a:t> ταλαντωτής μικροκυμάτων, χρησιμοποιώντας διασταυρούμενα </a:t>
            </a:r>
            <a:r>
              <a:rPr lang="el-GR" b="0" i="0" u="none" strike="noStrike" dirty="0" err="1">
                <a:effectLst/>
                <a:latin typeface="+mj-lt"/>
              </a:rPr>
              <a:t>Ηλ</a:t>
            </a:r>
            <a:r>
              <a:rPr lang="el-GR" b="0" i="0" u="none" strike="noStrike" dirty="0">
                <a:effectLst/>
                <a:latin typeface="+mj-lt"/>
              </a:rPr>
              <a:t> και μαγνητικά πεδία για την παραγωγή της απαιτούμενης εξόδου. </a:t>
            </a:r>
            <a:endParaRPr lang="en-GB" b="0" i="0" u="none" strike="noStrike" dirty="0">
              <a:effectLst/>
              <a:latin typeface="+mj-lt"/>
            </a:endParaRPr>
          </a:p>
          <a:p>
            <a:pPr algn="just"/>
            <a:r>
              <a:rPr lang="el-GR" b="0" i="0" u="none" strike="noStrike" dirty="0">
                <a:effectLst/>
                <a:latin typeface="+mj-lt"/>
              </a:rPr>
              <a:t>Το πλεονέκτημα της -σχετικής- απλότητας κατασκευής τους αντισταθμίζεται από την απαίτησης λειτουργίας σε σταθερή συχνότητα.</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l-GR" sz="1800" b="0" i="0" u="none" strike="noStrike" dirty="0">
                <a:solidFill>
                  <a:srgbClr val="000000"/>
                </a:solidFill>
                <a:effectLst/>
                <a:latin typeface="+mj-lt"/>
              </a:rPr>
              <a:t>Η κάθοδος στο κέντρο (η οποία θερμαίνεται από ένα νήμα) εκπέμπει ηλεκτρόνια, τα οποία, ως άνοδος, υπό κανονικές συνθήκες θα έλκονταν και θα κινούνταν ακτινικά στον εξωτερικό δακτύλιο , η οποία είναι θετικά φορτισμένη. </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l-GR" sz="1800" b="0" i="0" u="none" strike="noStrike" dirty="0">
                <a:solidFill>
                  <a:srgbClr val="000000"/>
                </a:solidFill>
                <a:effectLst/>
                <a:latin typeface="+mj-lt"/>
              </a:rPr>
              <a:t>Ωστόσο, η ύπαρξη ενός ισχυρού στατικού μαγνητικού πεδίου (μπλε γραμμές) ευθυγραμμισμένου με τον άξονα του πυρήνα της </a:t>
            </a:r>
            <a:r>
              <a:rPr lang="en-GB" sz="1800" b="0" i="0" u="none" strike="noStrike" dirty="0">
                <a:solidFill>
                  <a:srgbClr val="000000"/>
                </a:solidFill>
                <a:effectLst/>
                <a:latin typeface="+mj-lt"/>
              </a:rPr>
              <a:t>Magnetron, </a:t>
            </a:r>
            <a:r>
              <a:rPr lang="el-GR" sz="1800" b="0" i="0" u="none" strike="noStrike" dirty="0">
                <a:solidFill>
                  <a:srgbClr val="000000"/>
                </a:solidFill>
                <a:effectLst/>
                <a:latin typeface="+mj-lt"/>
              </a:rPr>
              <a:t>αναγκάζει τα ηλεκτρόνια να ταξιδεύουν με κυκλική ροή στον εξωτερικό δακτύλιο (κόκκινες γραμμές).</a:t>
            </a:r>
            <a:endParaRPr kumimoji="0" lang="en-GR" altLang="en-GR" sz="1800" b="0" i="0" u="none" strike="noStrike" cap="none" normalizeH="0" baseline="0" dirty="0">
              <a:ln>
                <a:noFill/>
              </a:ln>
              <a:effectLst/>
              <a:latin typeface="+mj-lt"/>
              <a:cs typeface="Arial" panose="020B0604020202020204" pitchFamily="34" charset="0"/>
            </a:endParaRPr>
          </a:p>
        </p:txBody>
      </p:sp>
      <p:pic>
        <p:nvPicPr>
          <p:cNvPr id="8" name="Picture 7">
            <a:extLst>
              <a:ext uri="{FF2B5EF4-FFF2-40B4-BE49-F238E27FC236}">
                <a16:creationId xmlns:a16="http://schemas.microsoft.com/office/drawing/2014/main" id="{F38C9BC7-7C30-FBD6-DBA5-2FF3BF459FD1}"/>
              </a:ext>
            </a:extLst>
          </p:cNvPr>
          <p:cNvPicPr>
            <a:picLocks noChangeAspect="1"/>
          </p:cNvPicPr>
          <p:nvPr/>
        </p:nvPicPr>
        <p:blipFill rotWithShape="1">
          <a:blip r:embed="rId2"/>
          <a:srcRect r="29817"/>
          <a:stretch/>
        </p:blipFill>
        <p:spPr>
          <a:xfrm>
            <a:off x="4550" y="0"/>
            <a:ext cx="5454956" cy="4371975"/>
          </a:xfrm>
          <a:prstGeom prst="rect">
            <a:avLst/>
          </a:prstGeom>
        </p:spPr>
      </p:pic>
      <p:pic>
        <p:nvPicPr>
          <p:cNvPr id="9" name="Picture 2">
            <a:extLst>
              <a:ext uri="{FF2B5EF4-FFF2-40B4-BE49-F238E27FC236}">
                <a16:creationId xmlns:a16="http://schemas.microsoft.com/office/drawing/2014/main" id="{45BF11EF-9E79-4C20-28E8-098AAAB44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98" y="4602301"/>
            <a:ext cx="3557792" cy="21346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2C91DBE-57BB-4D1F-06E1-E298F57C71B7}"/>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3389834" y="4660042"/>
            <a:ext cx="2069672" cy="20191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F1EB5E8-BC35-F0E9-FF33-6D50B638274A}"/>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rgbClr val="FF0000"/>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3706412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1450A40-A66B-D278-C1CB-9D65BE3516C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26480" y="536198"/>
            <a:ext cx="2380070" cy="23800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7EBC907-A71A-A395-AD72-E92F6B975630}"/>
              </a:ext>
            </a:extLst>
          </p:cNvPr>
          <p:cNvSpPr txBox="1"/>
          <p:nvPr/>
        </p:nvSpPr>
        <p:spPr>
          <a:xfrm>
            <a:off x="926480" y="3261394"/>
            <a:ext cx="2380070" cy="461665"/>
          </a:xfrm>
          <a:prstGeom prst="rect">
            <a:avLst/>
          </a:prstGeom>
          <a:noFill/>
        </p:spPr>
        <p:txBody>
          <a:bodyPr wrap="square">
            <a:spAutoFit/>
          </a:bodyPr>
          <a:lstStyle/>
          <a:p>
            <a:pPr algn="ctr"/>
            <a:r>
              <a:rPr lang="en-GB" sz="1200" b="0" u="none" strike="noStrike" dirty="0">
                <a:effectLst/>
              </a:rPr>
              <a:t>Different forms of the anode block in a magnetron</a:t>
            </a:r>
            <a:endParaRPr lang="en-GR" sz="1200" dirty="0"/>
          </a:p>
        </p:txBody>
      </p:sp>
      <p:pic>
        <p:nvPicPr>
          <p:cNvPr id="5122" name="Picture 2">
            <a:extLst>
              <a:ext uri="{FF2B5EF4-FFF2-40B4-BE49-F238E27FC236}">
                <a16:creationId xmlns:a16="http://schemas.microsoft.com/office/drawing/2014/main" id="{C4DF77F1-AD1F-DA11-A97B-B88EB242CEC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715931" y="515327"/>
            <a:ext cx="2380069" cy="23800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B9968FB-47FE-C25C-C358-EEA4D340118D}"/>
              </a:ext>
            </a:extLst>
          </p:cNvPr>
          <p:cNvSpPr txBox="1"/>
          <p:nvPr/>
        </p:nvSpPr>
        <p:spPr>
          <a:xfrm>
            <a:off x="3715931" y="3219651"/>
            <a:ext cx="2380069" cy="830997"/>
          </a:xfrm>
          <a:prstGeom prst="rect">
            <a:avLst/>
          </a:prstGeom>
          <a:noFill/>
        </p:spPr>
        <p:txBody>
          <a:bodyPr wrap="square">
            <a:spAutoFit/>
          </a:bodyPr>
          <a:lstStyle/>
          <a:p>
            <a:pPr algn="ctr"/>
            <a:r>
              <a:rPr lang="en-GB" sz="1200" b="0" u="none" strike="noStrike" dirty="0">
                <a:effectLst/>
              </a:rPr>
              <a:t>Trajectory of an electron under the influence of the electrostatic and the magnetic field for different magnetic flux densities.</a:t>
            </a:r>
            <a:endParaRPr lang="en-GR" sz="1200" dirty="0"/>
          </a:p>
        </p:txBody>
      </p:sp>
      <p:pic>
        <p:nvPicPr>
          <p:cNvPr id="5124" name="Picture 4">
            <a:extLst>
              <a:ext uri="{FF2B5EF4-FFF2-40B4-BE49-F238E27FC236}">
                <a16:creationId xmlns:a16="http://schemas.microsoft.com/office/drawing/2014/main" id="{3C25B7A6-435D-99F7-2C37-7DAC361DEF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5381" y="515327"/>
            <a:ext cx="2380069" cy="238006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A0E6DD2-C144-46F7-D368-BFA5A1884D4B}"/>
              </a:ext>
            </a:extLst>
          </p:cNvPr>
          <p:cNvSpPr txBox="1"/>
          <p:nvPr/>
        </p:nvSpPr>
        <p:spPr>
          <a:xfrm>
            <a:off x="6505380" y="3219650"/>
            <a:ext cx="2380069" cy="646331"/>
          </a:xfrm>
          <a:prstGeom prst="rect">
            <a:avLst/>
          </a:prstGeom>
          <a:noFill/>
        </p:spPr>
        <p:txBody>
          <a:bodyPr wrap="square">
            <a:spAutoFit/>
          </a:bodyPr>
          <a:lstStyle/>
          <a:p>
            <a:pPr algn="ctr"/>
            <a:r>
              <a:rPr lang="en-GB" sz="1200" b="0" u="none" strike="noStrike" dirty="0">
                <a:effectLst/>
              </a:rPr>
              <a:t>The influence of the high-frequency electrical field of the trajectory of an electron</a:t>
            </a:r>
            <a:endParaRPr lang="en-GR" sz="1200" dirty="0"/>
          </a:p>
        </p:txBody>
      </p:sp>
      <p:pic>
        <p:nvPicPr>
          <p:cNvPr id="10" name="Picture 4">
            <a:extLst>
              <a:ext uri="{FF2B5EF4-FFF2-40B4-BE49-F238E27FC236}">
                <a16:creationId xmlns:a16="http://schemas.microsoft.com/office/drawing/2014/main" id="{CE6E2A2A-7C29-0C52-CADE-286F886C63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4831" y="494455"/>
            <a:ext cx="2400941" cy="240094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A87F635-5DF8-BEE3-AB69-B6BC82C3ECA1}"/>
              </a:ext>
            </a:extLst>
          </p:cNvPr>
          <p:cNvSpPr txBox="1"/>
          <p:nvPr/>
        </p:nvSpPr>
        <p:spPr>
          <a:xfrm>
            <a:off x="9305266" y="3219649"/>
            <a:ext cx="2380069" cy="461665"/>
          </a:xfrm>
          <a:prstGeom prst="rect">
            <a:avLst/>
          </a:prstGeom>
          <a:noFill/>
        </p:spPr>
        <p:txBody>
          <a:bodyPr wrap="square">
            <a:spAutoFit/>
          </a:bodyPr>
          <a:lstStyle/>
          <a:p>
            <a:pPr algn="ctr"/>
            <a:r>
              <a:rPr lang="en-GB" sz="1200" b="0" u="none" strike="noStrike" dirty="0">
                <a:effectLst/>
              </a:rPr>
              <a:t>Rotating space-charge wheel in a twelve-cavity magnetron</a:t>
            </a:r>
            <a:endParaRPr lang="en-GR" sz="1200" dirty="0"/>
          </a:p>
        </p:txBody>
      </p:sp>
      <p:sp>
        <p:nvSpPr>
          <p:cNvPr id="4" name="TextBox 3">
            <a:extLst>
              <a:ext uri="{FF2B5EF4-FFF2-40B4-BE49-F238E27FC236}">
                <a16:creationId xmlns:a16="http://schemas.microsoft.com/office/drawing/2014/main" id="{225BD1B2-FD92-932B-DCEB-79F1DC3CA4EB}"/>
              </a:ext>
            </a:extLst>
          </p:cNvPr>
          <p:cNvSpPr txBox="1"/>
          <p:nvPr/>
        </p:nvSpPr>
        <p:spPr>
          <a:xfrm>
            <a:off x="838201" y="4374903"/>
            <a:ext cx="6708648" cy="1569660"/>
          </a:xfrm>
          <a:prstGeom prst="rect">
            <a:avLst/>
          </a:prstGeom>
          <a:noFill/>
        </p:spPr>
        <p:txBody>
          <a:bodyPr wrap="square">
            <a:spAutoFit/>
          </a:bodyPr>
          <a:lstStyle/>
          <a:p>
            <a:pPr algn="just"/>
            <a:r>
              <a:rPr lang="el-GR" sz="3200" dirty="0">
                <a:solidFill>
                  <a:srgbClr val="000000"/>
                </a:solidFill>
                <a:latin typeface="+mj-lt"/>
              </a:rPr>
              <a:t>Με ποιο, όμως, τρόπο</a:t>
            </a:r>
            <a:r>
              <a:rPr lang="el-GR" sz="3200" b="0" i="0" u="none" strike="noStrike" dirty="0">
                <a:solidFill>
                  <a:srgbClr val="000000"/>
                </a:solidFill>
                <a:effectLst/>
                <a:latin typeface="+mj-lt"/>
              </a:rPr>
              <a:t> μεταφέρεται </a:t>
            </a:r>
            <a:r>
              <a:rPr lang="el-GR" sz="3200" dirty="0">
                <a:solidFill>
                  <a:srgbClr val="000000"/>
                </a:solidFill>
                <a:latin typeface="+mj-lt"/>
              </a:rPr>
              <a:t>μέχρι την κεραία η </a:t>
            </a:r>
            <a:r>
              <a:rPr lang="en-GB" sz="3200" b="0" i="0" u="none" strike="noStrike" dirty="0">
                <a:solidFill>
                  <a:srgbClr val="000000"/>
                </a:solidFill>
                <a:effectLst/>
                <a:latin typeface="+mj-lt"/>
              </a:rPr>
              <a:t>RF </a:t>
            </a:r>
            <a:r>
              <a:rPr lang="el-GR" sz="3200" b="0" i="0" u="none" strike="noStrike" dirty="0">
                <a:solidFill>
                  <a:srgbClr val="000000"/>
                </a:solidFill>
                <a:effectLst/>
                <a:latin typeface="+mj-lt"/>
              </a:rPr>
              <a:t>ενέργεια που παράγει η</a:t>
            </a:r>
            <a:r>
              <a:rPr lang="en-GB" sz="3200" b="0" i="0" u="none" strike="noStrike" dirty="0">
                <a:solidFill>
                  <a:srgbClr val="000000"/>
                </a:solidFill>
                <a:effectLst/>
                <a:latin typeface="+mj-lt"/>
              </a:rPr>
              <a:t> magnetron;</a:t>
            </a:r>
            <a:endParaRPr lang="en-GR" sz="3200" dirty="0">
              <a:latin typeface="+mj-lt"/>
            </a:endParaRPr>
          </a:p>
        </p:txBody>
      </p:sp>
      <p:pic>
        <p:nvPicPr>
          <p:cNvPr id="3" name="Picture 2" descr="Waveguides &amp; Filters – Axsera">
            <a:extLst>
              <a:ext uri="{FF2B5EF4-FFF2-40B4-BE49-F238E27FC236}">
                <a16:creationId xmlns:a16="http://schemas.microsoft.com/office/drawing/2014/main" id="{E7626172-5BEF-4A7F-523C-0E94D1EDDE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6849" y="3865981"/>
            <a:ext cx="4519195" cy="2992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74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Waveguides &amp; Filters – Axsera">
            <a:extLst>
              <a:ext uri="{FF2B5EF4-FFF2-40B4-BE49-F238E27FC236}">
                <a16:creationId xmlns:a16="http://schemas.microsoft.com/office/drawing/2014/main" id="{548CA387-378B-D732-2B33-1DA812ABDF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3713" y="1453863"/>
            <a:ext cx="5710848" cy="37809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622961F-C751-984E-C397-160A83BAD491}"/>
              </a:ext>
            </a:extLst>
          </p:cNvPr>
          <p:cNvSpPr txBox="1"/>
          <p:nvPr/>
        </p:nvSpPr>
        <p:spPr>
          <a:xfrm>
            <a:off x="838200" y="4998014"/>
            <a:ext cx="9493418" cy="1569660"/>
          </a:xfrm>
          <a:prstGeom prst="rect">
            <a:avLst/>
          </a:prstGeom>
          <a:noFill/>
        </p:spPr>
        <p:txBody>
          <a:bodyPr wrap="square">
            <a:spAutoFit/>
          </a:bodyPr>
          <a:lstStyle/>
          <a:p>
            <a:pPr algn="just"/>
            <a:r>
              <a:rPr lang="el-GR" sz="2400" dirty="0">
                <a:solidFill>
                  <a:srgbClr val="202122"/>
                </a:solidFill>
                <a:latin typeface="+mj-lt"/>
              </a:rPr>
              <a:t>απώλειες ενέργειας, σε σύγκριση με τις</a:t>
            </a:r>
            <a:r>
              <a:rPr lang="en-US" sz="2400" dirty="0">
                <a:solidFill>
                  <a:srgbClr val="202122"/>
                </a:solidFill>
                <a:latin typeface="+mj-lt"/>
              </a:rPr>
              <a:t> </a:t>
            </a:r>
            <a:r>
              <a:rPr lang="el-GR" sz="2400" dirty="0">
                <a:solidFill>
                  <a:srgbClr val="202122"/>
                </a:solidFill>
                <a:latin typeface="+mj-lt"/>
              </a:rPr>
              <a:t>ομοαξονικές</a:t>
            </a:r>
            <a:r>
              <a:rPr lang="en-US" sz="2400" dirty="0">
                <a:solidFill>
                  <a:srgbClr val="202122"/>
                </a:solidFill>
                <a:latin typeface="+mj-lt"/>
              </a:rPr>
              <a:t> (co-axial</a:t>
            </a:r>
            <a:r>
              <a:rPr lang="el-GR" sz="2400" dirty="0">
                <a:solidFill>
                  <a:srgbClr val="202122"/>
                </a:solidFill>
                <a:latin typeface="+mj-lt"/>
              </a:rPr>
              <a:t>) γραμμές (γ</a:t>
            </a:r>
            <a:r>
              <a:rPr lang="el-GR" sz="2400" b="0" i="0" u="none" strike="noStrike" dirty="0">
                <a:effectLst/>
                <a:latin typeface="+mj-lt"/>
              </a:rPr>
              <a:t>ια </a:t>
            </a:r>
            <a:r>
              <a:rPr lang="en-US" sz="2400" b="0" i="0" u="none" strike="noStrike" dirty="0">
                <a:effectLst/>
                <a:latin typeface="+mj-lt"/>
              </a:rPr>
              <a:t>f</a:t>
            </a:r>
            <a:r>
              <a:rPr lang="el-GR" sz="2400" dirty="0">
                <a:latin typeface="+mj-lt"/>
              </a:rPr>
              <a:t> &gt; </a:t>
            </a:r>
            <a:r>
              <a:rPr lang="en-GB" sz="2400" b="0" i="0" u="none" strike="noStrike" dirty="0">
                <a:effectLst/>
                <a:latin typeface="+mj-lt"/>
              </a:rPr>
              <a:t>1Ghz</a:t>
            </a:r>
            <a:r>
              <a:rPr lang="el-GR" sz="2400" dirty="0">
                <a:solidFill>
                  <a:srgbClr val="202122"/>
                </a:solidFill>
                <a:latin typeface="+mj-lt"/>
              </a:rPr>
              <a:t>). Χωρίς τον φυσικό περιορισμό ενός κυματοδηγού, οι εντάσεις των κυμάτων μειώνονται σύμφωνα με τον νόμο του αντίστροφου τετραγώνου</a:t>
            </a:r>
            <a:r>
              <a:rPr lang="en-US" sz="2400" dirty="0">
                <a:solidFill>
                  <a:srgbClr val="202122"/>
                </a:solidFill>
                <a:latin typeface="+mj-lt"/>
              </a:rPr>
              <a:t> </a:t>
            </a:r>
            <a:r>
              <a:rPr lang="el-GR" sz="2400" dirty="0">
                <a:solidFill>
                  <a:srgbClr val="202122"/>
                </a:solidFill>
                <a:latin typeface="+mj-lt"/>
              </a:rPr>
              <a:t>καθώς διαδίδονται στον τρισδιάστατο χώρο</a:t>
            </a:r>
            <a:r>
              <a:rPr lang="en-US" sz="2400" dirty="0">
                <a:solidFill>
                  <a:srgbClr val="202122"/>
                </a:solidFill>
                <a:latin typeface="+mj-lt"/>
              </a:rPr>
              <a:t>.</a:t>
            </a:r>
            <a:endParaRPr lang="en-GR" sz="2400" dirty="0">
              <a:latin typeface="+mj-lt"/>
            </a:endParaRPr>
          </a:p>
        </p:txBody>
      </p:sp>
      <p:sp>
        <p:nvSpPr>
          <p:cNvPr id="8" name="Content Placeholder 3">
            <a:extLst>
              <a:ext uri="{FF2B5EF4-FFF2-40B4-BE49-F238E27FC236}">
                <a16:creationId xmlns:a16="http://schemas.microsoft.com/office/drawing/2014/main" id="{947B1222-9995-94E1-51B4-F5EBAAAC74F6}"/>
              </a:ext>
            </a:extLst>
          </p:cNvPr>
          <p:cNvSpPr txBox="1">
            <a:spLocks/>
          </p:cNvSpPr>
          <p:nvPr/>
        </p:nvSpPr>
        <p:spPr>
          <a:xfrm>
            <a:off x="838200" y="1681840"/>
            <a:ext cx="3648456" cy="398717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400" dirty="0">
                <a:solidFill>
                  <a:srgbClr val="202122"/>
                </a:solidFill>
                <a:latin typeface="+mj-lt"/>
              </a:rPr>
              <a:t>O</a:t>
            </a:r>
            <a:r>
              <a:rPr lang="el-GR" sz="2400" dirty="0">
                <a:solidFill>
                  <a:srgbClr val="202122"/>
                </a:solidFill>
                <a:latin typeface="+mj-lt"/>
              </a:rPr>
              <a:t> κυματοδηγός είναι ένας μεταλλικός σωλήνας, κατασκευασμένος συχνά από υλικό υψηλής ποιότητας (χαλκός, ορείχαλκος - μερικώς επάργυρος ή ακόμη και επιχρυσωμένος) που οδηγεί τα Η/Μ κύματα από/</a:t>
            </a:r>
            <a:r>
              <a:rPr lang="en-US" sz="2400" dirty="0">
                <a:solidFill>
                  <a:srgbClr val="202122"/>
                </a:solidFill>
                <a:latin typeface="+mj-lt"/>
              </a:rPr>
              <a:t> </a:t>
            </a:r>
            <a:r>
              <a:rPr lang="el-GR" sz="2400" dirty="0">
                <a:solidFill>
                  <a:srgbClr val="202122"/>
                </a:solidFill>
                <a:latin typeface="+mj-lt"/>
              </a:rPr>
              <a:t>προς την κεραία με ελάχιστες</a:t>
            </a:r>
          </a:p>
        </p:txBody>
      </p:sp>
      <p:sp>
        <p:nvSpPr>
          <p:cNvPr id="9" name="Title 1">
            <a:extLst>
              <a:ext uri="{FF2B5EF4-FFF2-40B4-BE49-F238E27FC236}">
                <a16:creationId xmlns:a16="http://schemas.microsoft.com/office/drawing/2014/main" id="{CBEC0760-D32B-AE73-908D-44FEC5306ED6}"/>
              </a:ext>
            </a:extLst>
          </p:cNvPr>
          <p:cNvSpPr>
            <a:spLocks noGrp="1"/>
          </p:cNvSpPr>
          <p:nvPr>
            <p:ph type="title"/>
          </p:nvPr>
        </p:nvSpPr>
        <p:spPr>
          <a:xfrm>
            <a:off x="838200" y="365125"/>
            <a:ext cx="10515600" cy="1325563"/>
          </a:xfrm>
        </p:spPr>
        <p:txBody>
          <a:bodyPr/>
          <a:lstStyle/>
          <a:p>
            <a:r>
              <a:rPr lang="el-GR" dirty="0" err="1"/>
              <a:t>Κυματοδηγ</a:t>
            </a:r>
            <a:r>
              <a:rPr lang="en-GR" dirty="0"/>
              <a:t>ό</a:t>
            </a:r>
            <a:r>
              <a:rPr lang="el-GR" dirty="0"/>
              <a:t>ς</a:t>
            </a:r>
            <a:endParaRPr lang="en-GR" dirty="0"/>
          </a:p>
        </p:txBody>
      </p:sp>
      <p:sp>
        <p:nvSpPr>
          <p:cNvPr id="16" name="Rectangle 15">
            <a:extLst>
              <a:ext uri="{FF2B5EF4-FFF2-40B4-BE49-F238E27FC236}">
                <a16:creationId xmlns:a16="http://schemas.microsoft.com/office/drawing/2014/main" id="{764273A0-715E-2DF9-0168-B126CDD2D46C}"/>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rgbClr val="FF0000"/>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3168483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33902-7FEC-09C6-7FCC-BFAE13AB13F4}"/>
              </a:ext>
            </a:extLst>
          </p:cNvPr>
          <p:cNvSpPr>
            <a:spLocks noGrp="1"/>
          </p:cNvSpPr>
          <p:nvPr>
            <p:ph type="title"/>
          </p:nvPr>
        </p:nvSpPr>
        <p:spPr/>
        <p:txBody>
          <a:bodyPr/>
          <a:lstStyle/>
          <a:p>
            <a:r>
              <a:rPr lang="el-GR" dirty="0" err="1"/>
              <a:t>Κυματοδηγ</a:t>
            </a:r>
            <a:r>
              <a:rPr lang="en-GR" dirty="0"/>
              <a:t>ό</a:t>
            </a:r>
            <a:r>
              <a:rPr lang="el-GR" dirty="0"/>
              <a:t>ς</a:t>
            </a:r>
            <a:r>
              <a:rPr lang="en-GR" dirty="0"/>
              <a:t> </a:t>
            </a:r>
            <a:r>
              <a:rPr lang="en-GR" sz="2400" dirty="0"/>
              <a:t>(contd.)</a:t>
            </a:r>
            <a:endParaRPr lang="en-GR" dirty="0"/>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B9DDD66F-176B-EF02-61EB-A96278C52A86}"/>
                  </a:ext>
                </a:extLst>
              </p:cNvPr>
              <p:cNvSpPr txBox="1"/>
              <p:nvPr/>
            </p:nvSpPr>
            <p:spPr>
              <a:xfrm>
                <a:off x="6757083" y="5380237"/>
                <a:ext cx="3056238" cy="55771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2800" i="1" smtClean="0">
                              <a:latin typeface="Cambria Math" panose="02040503050406030204" pitchFamily="18" charset="0"/>
                              <a:cs typeface="Calibri" panose="020F0502020204030204" pitchFamily="34" charset="0"/>
                            </a:rPr>
                          </m:ctrlPr>
                        </m:sSubPr>
                        <m:e>
                          <m:r>
                            <a:rPr lang="el-GR" sz="2800" b="0" i="1" smtClean="0">
                              <a:latin typeface="Cambria Math" panose="02040503050406030204" pitchFamily="18" charset="0"/>
                              <a:cs typeface="Calibri" panose="020F0502020204030204" pitchFamily="34" charset="0"/>
                            </a:rPr>
                            <m:t>𝜆</m:t>
                          </m:r>
                        </m:e>
                        <m:sub>
                          <m:r>
                            <a:rPr lang="en-US" sz="2800" b="0" i="1" smtClean="0">
                              <a:latin typeface="Cambria Math" panose="02040503050406030204" pitchFamily="18" charset="0"/>
                              <a:cs typeface="Calibri" panose="020F0502020204030204" pitchFamily="34" charset="0"/>
                            </a:rPr>
                            <m:t>𝑐𝑢𝑡𝑜𝑓𝑓</m:t>
                          </m:r>
                        </m:sub>
                      </m:sSub>
                      <m:r>
                        <a:rPr lang="en-GB" sz="2800" i="1" smtClean="0">
                          <a:latin typeface="Cambria Math" panose="02040503050406030204" pitchFamily="18" charset="0"/>
                          <a:cs typeface="Calibri" panose="020F0502020204030204" pitchFamily="34" charset="0"/>
                        </a:rPr>
                        <m:t>=</m:t>
                      </m:r>
                      <m:r>
                        <a:rPr lang="en-US" sz="2800" b="0" i="1" smtClean="0">
                          <a:latin typeface="Cambria Math" panose="02040503050406030204" pitchFamily="18" charset="0"/>
                          <a:cs typeface="Calibri" panose="020F0502020204030204" pitchFamily="34" charset="0"/>
                        </a:rPr>
                        <m:t>2</m:t>
                      </m:r>
                      <m:r>
                        <a:rPr lang="en-US" sz="2800" b="0" i="1" smtClean="0">
                          <a:latin typeface="Cambria Math" panose="02040503050406030204" pitchFamily="18" charset="0"/>
                          <a:cs typeface="Calibri" panose="020F0502020204030204" pitchFamily="34" charset="0"/>
                        </a:rPr>
                        <m:t>𝑎</m:t>
                      </m:r>
                    </m:oMath>
                  </m:oMathPara>
                </a14:m>
                <a:endParaRPr lang="en-GR" sz="2800" i="1" dirty="0">
                  <a:latin typeface="Calibri" panose="020F0502020204030204" pitchFamily="34" charset="0"/>
                  <a:cs typeface="Calibri" panose="020F0502020204030204" pitchFamily="34" charset="0"/>
                </a:endParaRPr>
              </a:p>
            </p:txBody>
          </p:sp>
        </mc:Choice>
        <mc:Fallback xmlns="">
          <p:sp>
            <p:nvSpPr>
              <p:cNvPr id="45" name="TextBox 44">
                <a:extLst>
                  <a:ext uri="{FF2B5EF4-FFF2-40B4-BE49-F238E27FC236}">
                    <a16:creationId xmlns:a16="http://schemas.microsoft.com/office/drawing/2014/main" id="{B9DDD66F-176B-EF02-61EB-A96278C52A86}"/>
                  </a:ext>
                </a:extLst>
              </p:cNvPr>
              <p:cNvSpPr txBox="1">
                <a:spLocks noRot="1" noChangeAspect="1" noMove="1" noResize="1" noEditPoints="1" noAdjustHandles="1" noChangeArrowheads="1" noChangeShapeType="1" noTextEdit="1"/>
              </p:cNvSpPr>
              <p:nvPr/>
            </p:nvSpPr>
            <p:spPr>
              <a:xfrm>
                <a:off x="6757083" y="5380237"/>
                <a:ext cx="3056238" cy="557717"/>
              </a:xfrm>
              <a:prstGeom prst="rect">
                <a:avLst/>
              </a:prstGeom>
              <a:blipFill>
                <a:blip r:embed="rId2"/>
                <a:stretch>
                  <a:fillRect b="-13333"/>
                </a:stretch>
              </a:blipFill>
            </p:spPr>
            <p:txBody>
              <a:bodyPr/>
              <a:lstStyle/>
              <a:p>
                <a:r>
                  <a:rPr lang="en-GR">
                    <a:noFill/>
                  </a:rPr>
                  <a:t> </a:t>
                </a:r>
              </a:p>
            </p:txBody>
          </p:sp>
        </mc:Fallback>
      </mc:AlternateContent>
      <p:grpSp>
        <p:nvGrpSpPr>
          <p:cNvPr id="51" name="Group 50">
            <a:extLst>
              <a:ext uri="{FF2B5EF4-FFF2-40B4-BE49-F238E27FC236}">
                <a16:creationId xmlns:a16="http://schemas.microsoft.com/office/drawing/2014/main" id="{3C9B0E07-8BE7-3FB1-8034-E63099CDD5B3}"/>
              </a:ext>
            </a:extLst>
          </p:cNvPr>
          <p:cNvGrpSpPr/>
          <p:nvPr/>
        </p:nvGrpSpPr>
        <p:grpSpPr>
          <a:xfrm>
            <a:off x="6096000" y="1949376"/>
            <a:ext cx="4248150" cy="2878656"/>
            <a:chOff x="2828264" y="3715950"/>
            <a:chExt cx="4471147" cy="3088422"/>
          </a:xfrm>
        </p:grpSpPr>
        <p:pic>
          <p:nvPicPr>
            <p:cNvPr id="52" name="Picture 10">
              <a:extLst>
                <a:ext uri="{FF2B5EF4-FFF2-40B4-BE49-F238E27FC236}">
                  <a16:creationId xmlns:a16="http://schemas.microsoft.com/office/drawing/2014/main" id="{FC5898AD-41E7-3C17-9F5C-935D08EA0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515" y="3715950"/>
              <a:ext cx="4117896" cy="3088422"/>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215CC5D8-9F93-3D54-0CB1-0D05E87F05E7}"/>
                </a:ext>
              </a:extLst>
            </p:cNvPr>
            <p:cNvCxnSpPr>
              <a:cxnSpLocks/>
            </p:cNvCxnSpPr>
            <p:nvPr/>
          </p:nvCxnSpPr>
          <p:spPr>
            <a:xfrm flipH="1">
              <a:off x="3698469" y="5741306"/>
              <a:ext cx="1447690" cy="6701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D53809E-CF5A-0864-B317-283743F12B02}"/>
                </a:ext>
              </a:extLst>
            </p:cNvPr>
            <p:cNvCxnSpPr>
              <a:cxnSpLocks/>
            </p:cNvCxnSpPr>
            <p:nvPr/>
          </p:nvCxnSpPr>
          <p:spPr>
            <a:xfrm flipH="1">
              <a:off x="3058580" y="5460487"/>
              <a:ext cx="1541995" cy="6488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8A6C022-FE1F-A5C7-B25F-D8833B1B2D48}"/>
                </a:ext>
              </a:extLst>
            </p:cNvPr>
            <p:cNvCxnSpPr>
              <a:cxnSpLocks/>
            </p:cNvCxnSpPr>
            <p:nvPr/>
          </p:nvCxnSpPr>
          <p:spPr>
            <a:xfrm flipH="1">
              <a:off x="3058580" y="5112607"/>
              <a:ext cx="1541994" cy="5825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0FC97A2-C3F4-370D-54CB-7DBB80E3E4B2}"/>
                </a:ext>
              </a:extLst>
            </p:cNvPr>
            <p:cNvCxnSpPr>
              <a:cxnSpLocks/>
            </p:cNvCxnSpPr>
            <p:nvPr/>
          </p:nvCxnSpPr>
          <p:spPr>
            <a:xfrm flipH="1" flipV="1">
              <a:off x="3058580" y="6109348"/>
              <a:ext cx="639889" cy="280819"/>
            </a:xfrm>
            <a:prstGeom prst="line">
              <a:avLst/>
            </a:prstGeom>
            <a:ln w="28575">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AEC611A-526C-7548-7345-60AA53703CF3}"/>
                </a:ext>
              </a:extLst>
            </p:cNvPr>
            <p:cNvCxnSpPr>
              <a:cxnSpLocks/>
            </p:cNvCxnSpPr>
            <p:nvPr/>
          </p:nvCxnSpPr>
          <p:spPr>
            <a:xfrm>
              <a:off x="3058580" y="5716409"/>
              <a:ext cx="0" cy="371081"/>
            </a:xfrm>
            <a:prstGeom prst="line">
              <a:avLst/>
            </a:prstGeom>
            <a:ln w="28575">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761998C2-ABB0-F9F5-6E1D-A88B5744C70E}"/>
                </a:ext>
              </a:extLst>
            </p:cNvPr>
            <p:cNvSpPr txBox="1"/>
            <p:nvPr/>
          </p:nvSpPr>
          <p:spPr>
            <a:xfrm>
              <a:off x="2828264" y="5688414"/>
              <a:ext cx="244549" cy="369332"/>
            </a:xfrm>
            <a:prstGeom prst="rect">
              <a:avLst/>
            </a:prstGeom>
            <a:noFill/>
          </p:spPr>
          <p:txBody>
            <a:bodyPr wrap="square" rtlCol="0">
              <a:spAutoFit/>
            </a:bodyPr>
            <a:lstStyle/>
            <a:p>
              <a:pPr algn="ctr"/>
              <a:r>
                <a:rPr lang="en-GR" dirty="0"/>
                <a:t>b</a:t>
              </a:r>
            </a:p>
          </p:txBody>
        </p:sp>
        <p:sp>
          <p:nvSpPr>
            <p:cNvPr id="59" name="TextBox 58">
              <a:extLst>
                <a:ext uri="{FF2B5EF4-FFF2-40B4-BE49-F238E27FC236}">
                  <a16:creationId xmlns:a16="http://schemas.microsoft.com/office/drawing/2014/main" id="{98E2C4DF-547C-73E9-8719-2F14812D41D5}"/>
                </a:ext>
              </a:extLst>
            </p:cNvPr>
            <p:cNvSpPr txBox="1"/>
            <p:nvPr/>
          </p:nvSpPr>
          <p:spPr>
            <a:xfrm>
              <a:off x="3373075" y="5946540"/>
              <a:ext cx="244549" cy="369332"/>
            </a:xfrm>
            <a:prstGeom prst="rect">
              <a:avLst/>
            </a:prstGeom>
            <a:noFill/>
          </p:spPr>
          <p:txBody>
            <a:bodyPr wrap="square" rtlCol="0">
              <a:spAutoFit/>
            </a:bodyPr>
            <a:lstStyle/>
            <a:p>
              <a:pPr algn="ctr"/>
              <a:r>
                <a:rPr lang="en-GR" dirty="0"/>
                <a:t>a</a:t>
              </a:r>
            </a:p>
          </p:txBody>
        </p:sp>
      </p:grpSp>
      <p:sp>
        <p:nvSpPr>
          <p:cNvPr id="5" name="TextBox 4">
            <a:extLst>
              <a:ext uri="{FF2B5EF4-FFF2-40B4-BE49-F238E27FC236}">
                <a16:creationId xmlns:a16="http://schemas.microsoft.com/office/drawing/2014/main" id="{290E06FE-588D-3F52-E010-D2312E4239C7}"/>
              </a:ext>
            </a:extLst>
          </p:cNvPr>
          <p:cNvSpPr txBox="1"/>
          <p:nvPr/>
        </p:nvSpPr>
        <p:spPr>
          <a:xfrm>
            <a:off x="536972" y="1599228"/>
            <a:ext cx="5637064" cy="4893647"/>
          </a:xfrm>
          <a:prstGeom prst="rect">
            <a:avLst/>
          </a:prstGeom>
          <a:noFill/>
        </p:spPr>
        <p:txBody>
          <a:bodyPr wrap="square">
            <a:spAutoFit/>
          </a:bodyPr>
          <a:lstStyle/>
          <a:p>
            <a:pPr marL="285750" indent="-285750" algn="just">
              <a:buFont typeface="Arial" panose="020B0604020202020204" pitchFamily="34" charset="0"/>
              <a:buChar char="•"/>
            </a:pPr>
            <a:r>
              <a:rPr lang="el-GR" sz="2400" dirty="0">
                <a:latin typeface="+mj-lt"/>
                <a:cs typeface="Calibri" panose="020F0502020204030204" pitchFamily="34" charset="0"/>
              </a:rPr>
              <a:t>Σε έναν κυματοδηγό, τα σήματα μπορούν να διαδοθούν </a:t>
            </a:r>
            <a:r>
              <a:rPr lang="el-GR" sz="2400" u="sng" dirty="0">
                <a:latin typeface="+mj-lt"/>
                <a:cs typeface="Calibri" panose="020F0502020204030204" pitchFamily="34" charset="0"/>
              </a:rPr>
              <a:t>μόνο πάνω από μια συγκεκριμένη συχνότητα, </a:t>
            </a:r>
            <a:r>
              <a:rPr lang="el-GR" sz="2400" dirty="0">
                <a:latin typeface="+mj-lt"/>
                <a:cs typeface="Calibri" panose="020F0502020204030204" pitchFamily="34" charset="0"/>
              </a:rPr>
              <a:t>η οποία εξαρτάται από τις διαστάσεις του κυματοδηγού, ιδιαίτερα της ευρύτερης διάστασης (διάσταση «α</a:t>
            </a:r>
            <a:r>
              <a:rPr lang="en-GB" sz="2400" dirty="0">
                <a:latin typeface="+mj-lt"/>
                <a:cs typeface="Calibri" panose="020F0502020204030204" pitchFamily="34" charset="0"/>
              </a:rPr>
              <a:t>», </a:t>
            </a:r>
            <a:r>
              <a:rPr lang="el-GR" sz="2400" dirty="0">
                <a:latin typeface="+mj-lt"/>
                <a:cs typeface="Calibri" panose="020F0502020204030204" pitchFamily="34" charset="0"/>
              </a:rPr>
              <a:t>όπως απεικονίζεται στην διπλανή εικόνα).</a:t>
            </a:r>
          </a:p>
          <a:p>
            <a:pPr marL="285750" indent="-285750" algn="just">
              <a:buFont typeface="Arial" panose="020B0604020202020204" pitchFamily="34" charset="0"/>
              <a:buChar char="•"/>
            </a:pPr>
            <a:r>
              <a:rPr lang="el-GR" sz="2400" dirty="0">
                <a:latin typeface="+mj-lt"/>
                <a:cs typeface="Calibri" panose="020F0502020204030204" pitchFamily="34" charset="0"/>
              </a:rPr>
              <a:t>Συνθήκες διάδοσης υφίστανται μόνο εάν το μήκος κύματος του </a:t>
            </a:r>
            <a:r>
              <a:rPr lang="en-US" sz="2400" dirty="0">
                <a:latin typeface="+mj-lt"/>
                <a:cs typeface="Calibri" panose="020F0502020204030204" pitchFamily="34" charset="0"/>
              </a:rPr>
              <a:t>RF </a:t>
            </a:r>
            <a:r>
              <a:rPr lang="el-GR" sz="2400" dirty="0">
                <a:latin typeface="+mj-lt"/>
                <a:cs typeface="Calibri" panose="020F0502020204030204" pitchFamily="34" charset="0"/>
              </a:rPr>
              <a:t>σήματος προς είναι μικρότερο από το λεγόμενο μήκος κύματος αποκοπής (</a:t>
            </a:r>
            <a:r>
              <a:rPr lang="en-US" sz="2400" dirty="0">
                <a:latin typeface="+mj-lt"/>
                <a:cs typeface="Calibri" panose="020F0502020204030204" pitchFamily="34" charset="0"/>
              </a:rPr>
              <a:t>cut-off wavelength</a:t>
            </a:r>
            <a:r>
              <a:rPr lang="el-GR" sz="2400" dirty="0">
                <a:latin typeface="+mj-lt"/>
                <a:cs typeface="Calibri" panose="020F0502020204030204" pitchFamily="34" charset="0"/>
              </a:rPr>
              <a:t>), το οποίο μπορεί να υπολογιστεί με τον </a:t>
            </a:r>
            <a:r>
              <a:rPr lang="el-GR" sz="2400" dirty="0" err="1">
                <a:latin typeface="+mj-lt"/>
                <a:cs typeface="Calibri" panose="020F0502020204030204" pitchFamily="34" charset="0"/>
              </a:rPr>
              <a:t>πλα</a:t>
            </a:r>
            <a:r>
              <a:rPr lang="en-US" sz="2400" dirty="0" err="1">
                <a:latin typeface="+mj-lt"/>
                <a:cs typeface="Calibri" panose="020F0502020204030204" pitchFamily="34" charset="0"/>
              </a:rPr>
              <a:t>ϊ</a:t>
            </a:r>
            <a:r>
              <a:rPr lang="el-GR" sz="2400" dirty="0" err="1">
                <a:latin typeface="+mj-lt"/>
                <a:cs typeface="Calibri" panose="020F0502020204030204" pitchFamily="34" charset="0"/>
              </a:rPr>
              <a:t>νό</a:t>
            </a:r>
            <a:r>
              <a:rPr lang="el-GR" sz="2400" dirty="0">
                <a:latin typeface="+mj-lt"/>
                <a:cs typeface="Calibri" panose="020F0502020204030204" pitchFamily="34" charset="0"/>
              </a:rPr>
              <a:t> μαθηματικό τύπο:</a:t>
            </a:r>
            <a:endParaRPr lang="en-GR" sz="2400" i="1" dirty="0">
              <a:latin typeface="+mj-lt"/>
              <a:cs typeface="Calibri" panose="020F0502020204030204" pitchFamily="34" charset="0"/>
            </a:endParaRPr>
          </a:p>
        </p:txBody>
      </p:sp>
      <p:sp>
        <p:nvSpPr>
          <p:cNvPr id="6" name="Rectangle 5">
            <a:extLst>
              <a:ext uri="{FF2B5EF4-FFF2-40B4-BE49-F238E27FC236}">
                <a16:creationId xmlns:a16="http://schemas.microsoft.com/office/drawing/2014/main" id="{7F3A2E2C-E31E-A510-261C-461277809BA3}"/>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rgbClr val="FF0000"/>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1854689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33902-7FEC-09C6-7FCC-BFAE13AB13F4}"/>
              </a:ext>
            </a:extLst>
          </p:cNvPr>
          <p:cNvSpPr>
            <a:spLocks noGrp="1"/>
          </p:cNvSpPr>
          <p:nvPr>
            <p:ph type="title"/>
          </p:nvPr>
        </p:nvSpPr>
        <p:spPr/>
        <p:txBody>
          <a:bodyPr/>
          <a:lstStyle/>
          <a:p>
            <a:r>
              <a:rPr lang="el-GR" dirty="0" err="1"/>
              <a:t>Κυματοδηγ</a:t>
            </a:r>
            <a:r>
              <a:rPr lang="en-GR" dirty="0"/>
              <a:t>ό</a:t>
            </a:r>
            <a:r>
              <a:rPr lang="el-GR" dirty="0"/>
              <a:t>ς</a:t>
            </a:r>
            <a:r>
              <a:rPr lang="en-GR" dirty="0"/>
              <a:t> </a:t>
            </a:r>
            <a:r>
              <a:rPr lang="en-GR" sz="2400" dirty="0"/>
              <a:t>(contd.)</a:t>
            </a:r>
            <a:endParaRPr lang="en-GR" dirty="0"/>
          </a:p>
        </p:txBody>
      </p:sp>
      <p:sp>
        <p:nvSpPr>
          <p:cNvPr id="5" name="TextBox 4">
            <a:extLst>
              <a:ext uri="{FF2B5EF4-FFF2-40B4-BE49-F238E27FC236}">
                <a16:creationId xmlns:a16="http://schemas.microsoft.com/office/drawing/2014/main" id="{21E97208-B5F1-734A-D814-33E3BBA265C3}"/>
              </a:ext>
            </a:extLst>
          </p:cNvPr>
          <p:cNvSpPr txBox="1"/>
          <p:nvPr/>
        </p:nvSpPr>
        <p:spPr>
          <a:xfrm>
            <a:off x="292768" y="4387769"/>
            <a:ext cx="1090863" cy="351422"/>
          </a:xfrm>
          <a:prstGeom prst="rect">
            <a:avLst/>
          </a:prstGeom>
          <a:noFill/>
        </p:spPr>
        <p:txBody>
          <a:bodyPr wrap="square">
            <a:spAutoFit/>
          </a:bodyPr>
          <a:lstStyle/>
          <a:p>
            <a:pPr algn="ctr"/>
            <a:r>
              <a:rPr lang="en-GB" sz="1600" b="0" i="1" u="none" strike="noStrike" dirty="0">
                <a:effectLst/>
              </a:rPr>
              <a:t>TE mode</a:t>
            </a:r>
            <a:endParaRPr lang="en-GR" sz="1600" dirty="0"/>
          </a:p>
        </p:txBody>
      </p:sp>
      <p:sp>
        <p:nvSpPr>
          <p:cNvPr id="6" name="TextBox 5">
            <a:extLst>
              <a:ext uri="{FF2B5EF4-FFF2-40B4-BE49-F238E27FC236}">
                <a16:creationId xmlns:a16="http://schemas.microsoft.com/office/drawing/2014/main" id="{BE4AED0D-1191-8110-50AE-E70DB97173A0}"/>
              </a:ext>
            </a:extLst>
          </p:cNvPr>
          <p:cNvSpPr txBox="1"/>
          <p:nvPr/>
        </p:nvSpPr>
        <p:spPr>
          <a:xfrm>
            <a:off x="2800264" y="4387769"/>
            <a:ext cx="1090863" cy="351422"/>
          </a:xfrm>
          <a:prstGeom prst="rect">
            <a:avLst/>
          </a:prstGeom>
          <a:noFill/>
        </p:spPr>
        <p:txBody>
          <a:bodyPr wrap="square">
            <a:spAutoFit/>
          </a:bodyPr>
          <a:lstStyle/>
          <a:p>
            <a:pPr algn="ctr"/>
            <a:r>
              <a:rPr lang="en-GB" sz="1600" b="0" i="1" u="none" strike="noStrike" dirty="0">
                <a:effectLst/>
              </a:rPr>
              <a:t>TM mode</a:t>
            </a:r>
            <a:endParaRPr lang="en-GR" sz="1600" dirty="0"/>
          </a:p>
        </p:txBody>
      </p:sp>
      <p:sp>
        <p:nvSpPr>
          <p:cNvPr id="13" name="Content Placeholder 3">
            <a:extLst>
              <a:ext uri="{FF2B5EF4-FFF2-40B4-BE49-F238E27FC236}">
                <a16:creationId xmlns:a16="http://schemas.microsoft.com/office/drawing/2014/main" id="{73E24403-83F7-E322-5594-A10B763B72D4}"/>
              </a:ext>
            </a:extLst>
          </p:cNvPr>
          <p:cNvSpPr txBox="1">
            <a:spLocks/>
          </p:cNvSpPr>
          <p:nvPr/>
        </p:nvSpPr>
        <p:spPr>
          <a:xfrm>
            <a:off x="4905739" y="1644257"/>
            <a:ext cx="5413857" cy="36883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l-GR" sz="2000" dirty="0">
                <a:latin typeface="+mj-lt"/>
                <a:cs typeface="Calibri" panose="020F0502020204030204" pitchFamily="34" charset="0"/>
              </a:rPr>
              <a:t>Η διάδοση </a:t>
            </a:r>
            <a:r>
              <a:rPr lang="en-US" sz="2000" dirty="0">
                <a:latin typeface="+mj-lt"/>
                <a:cs typeface="Calibri" panose="020F0502020204030204" pitchFamily="34" charset="0"/>
              </a:rPr>
              <a:t>RF </a:t>
            </a:r>
            <a:r>
              <a:rPr lang="el-GR" sz="2000" dirty="0" err="1">
                <a:latin typeface="+mj-lt"/>
                <a:cs typeface="Calibri" panose="020F0502020204030204" pitchFamily="34" charset="0"/>
              </a:rPr>
              <a:t>ακτινοβολ</a:t>
            </a:r>
            <a:r>
              <a:rPr lang="en-US" sz="2000" dirty="0" err="1">
                <a:latin typeface="+mj-lt"/>
                <a:cs typeface="Calibri" panose="020F0502020204030204" pitchFamily="34" charset="0"/>
              </a:rPr>
              <a:t>ί</a:t>
            </a:r>
            <a:r>
              <a:rPr lang="el-GR" sz="2000" dirty="0">
                <a:latin typeface="+mj-lt"/>
                <a:cs typeface="Calibri" panose="020F0502020204030204" pitchFamily="34" charset="0"/>
              </a:rPr>
              <a:t>ας στους κυματοδηγούς </a:t>
            </a:r>
            <a:r>
              <a:rPr lang="el-GR" sz="2000" dirty="0" err="1">
                <a:latin typeface="+mj-lt"/>
                <a:cs typeface="Calibri" panose="020F0502020204030204" pitchFamily="34" charset="0"/>
              </a:rPr>
              <a:t>στηρ</a:t>
            </a:r>
            <a:r>
              <a:rPr lang="en-US" sz="2000" dirty="0" err="1">
                <a:latin typeface="+mj-lt"/>
                <a:cs typeface="Calibri" panose="020F0502020204030204" pitchFamily="34" charset="0"/>
              </a:rPr>
              <a:t>ί</a:t>
            </a:r>
            <a:r>
              <a:rPr lang="el-GR" sz="2000" dirty="0" err="1">
                <a:latin typeface="+mj-lt"/>
                <a:cs typeface="Calibri" panose="020F0502020204030204" pitchFamily="34" charset="0"/>
              </a:rPr>
              <a:t>ζεται</a:t>
            </a:r>
            <a:r>
              <a:rPr lang="el-GR" sz="2000" dirty="0">
                <a:latin typeface="+mj-lt"/>
                <a:cs typeface="Calibri" panose="020F0502020204030204" pitchFamily="34" charset="0"/>
              </a:rPr>
              <a:t> σε 3 αρχές:</a:t>
            </a:r>
          </a:p>
          <a:p>
            <a:pPr lvl="1" algn="just"/>
            <a:r>
              <a:rPr lang="el-GR" sz="2000" dirty="0">
                <a:latin typeface="+mj-lt"/>
                <a:cs typeface="Calibri" panose="020F0502020204030204" pitchFamily="34" charset="0"/>
              </a:rPr>
              <a:t>Τα Η/Μ κύματα δεν μπορούν να περάσουν μέσα από αγωγούς, αλλά ανακλώνται σε αυτούς.</a:t>
            </a:r>
          </a:p>
          <a:p>
            <a:pPr lvl="1" algn="just"/>
            <a:r>
              <a:rPr lang="el-GR" sz="2000" dirty="0">
                <a:latin typeface="+mj-lt"/>
                <a:cs typeface="Calibri" panose="020F0502020204030204" pitchFamily="34" charset="0"/>
              </a:rPr>
              <a:t>Οποιεσδήποτε γραμμές </a:t>
            </a:r>
            <a:r>
              <a:rPr lang="en-GB" sz="2000" dirty="0">
                <a:latin typeface="+mj-lt"/>
                <a:cs typeface="Calibri" panose="020F0502020204030204" pitchFamily="34" charset="0"/>
              </a:rPr>
              <a:t>E </a:t>
            </a:r>
            <a:r>
              <a:rPr lang="el-GR" sz="2000" dirty="0">
                <a:latin typeface="+mj-lt"/>
                <a:cs typeface="Calibri" panose="020F0502020204030204" pitchFamily="34" charset="0"/>
              </a:rPr>
              <a:t>πεδίου που αγγίζουν έναν αγωγό πρέπει να είναι κάθετες σε αυτόν τον αγωγό.</a:t>
            </a:r>
          </a:p>
          <a:p>
            <a:pPr lvl="1" algn="just"/>
            <a:r>
              <a:rPr lang="el-GR" sz="2000" dirty="0">
                <a:latin typeface="+mj-lt"/>
                <a:cs typeface="Calibri" panose="020F0502020204030204" pitchFamily="34" charset="0"/>
              </a:rPr>
              <a:t>Οποιεσδήποτε γραμμές Μ πεδίου</a:t>
            </a:r>
            <a:r>
              <a:rPr lang="en-GB" sz="2000" dirty="0">
                <a:latin typeface="+mj-lt"/>
                <a:cs typeface="Calibri" panose="020F0502020204030204" pitchFamily="34" charset="0"/>
              </a:rPr>
              <a:t> </a:t>
            </a:r>
            <a:r>
              <a:rPr lang="el-GR" sz="2000" dirty="0">
                <a:latin typeface="+mj-lt"/>
                <a:cs typeface="Calibri" panose="020F0502020204030204" pitchFamily="34" charset="0"/>
              </a:rPr>
              <a:t>βρίσκονται κοντά σε έναν αγωγό πρέπει να είναι παράλληλες με αυτόν τον αγωγό.</a:t>
            </a:r>
          </a:p>
        </p:txBody>
      </p:sp>
      <p:sp>
        <p:nvSpPr>
          <p:cNvPr id="4" name="TextBox 3">
            <a:extLst>
              <a:ext uri="{FF2B5EF4-FFF2-40B4-BE49-F238E27FC236}">
                <a16:creationId xmlns:a16="http://schemas.microsoft.com/office/drawing/2014/main" id="{D6A92DC7-142B-A921-92AA-A9281DD0ADC3}"/>
              </a:ext>
            </a:extLst>
          </p:cNvPr>
          <p:cNvSpPr txBox="1"/>
          <p:nvPr/>
        </p:nvSpPr>
        <p:spPr>
          <a:xfrm>
            <a:off x="292769" y="4858459"/>
            <a:ext cx="10026828" cy="1969770"/>
          </a:xfrm>
          <a:prstGeom prst="rect">
            <a:avLst/>
          </a:prstGeom>
          <a:noFill/>
        </p:spPr>
        <p:txBody>
          <a:bodyPr wrap="square">
            <a:spAutoFit/>
          </a:bodyPr>
          <a:lstStyle/>
          <a:p>
            <a:pPr algn="just"/>
            <a:r>
              <a:rPr lang="el-GR" sz="2000" dirty="0">
                <a:latin typeface="+mj-lt"/>
                <a:cs typeface="Calibri" panose="020F0502020204030204" pitchFamily="34" charset="0"/>
              </a:rPr>
              <a:t>Συνεπεία αυτών των κανόνων, υφίστανται μόνο ορισμένοι τρόποι διάδοσης.</a:t>
            </a:r>
          </a:p>
          <a:p>
            <a:pPr marL="800100" lvl="1" indent="-342900" algn="just">
              <a:buFont typeface="Arial" panose="020B0604020202020204" pitchFamily="34" charset="0"/>
              <a:buChar char="•"/>
            </a:pPr>
            <a:r>
              <a:rPr lang="el-GR" sz="2000" dirty="0">
                <a:latin typeface="+mj-lt"/>
                <a:cs typeface="Calibri" panose="020F0502020204030204" pitchFamily="34" charset="0"/>
              </a:rPr>
              <a:t>Εγκάρσιες ηλεκτρομαγνητικές λειτουργίες (</a:t>
            </a:r>
            <a:r>
              <a:rPr lang="en-GB" sz="2000" dirty="0">
                <a:latin typeface="+mj-lt"/>
                <a:cs typeface="Calibri" panose="020F0502020204030204" pitchFamily="34" charset="0"/>
              </a:rPr>
              <a:t>TEM): </a:t>
            </a:r>
            <a:r>
              <a:rPr lang="el-GR" sz="2000" dirty="0">
                <a:latin typeface="+mj-lt"/>
                <a:cs typeface="Calibri" panose="020F0502020204030204" pitchFamily="34" charset="0"/>
              </a:rPr>
              <a:t>Ούτε Ε ούτε Μ πεδίο προς την κατεύθυνση διάδοσης.</a:t>
            </a:r>
          </a:p>
          <a:p>
            <a:pPr marL="800100" lvl="1" indent="-342900" algn="just">
              <a:buFont typeface="Arial" panose="020B0604020202020204" pitchFamily="34" charset="0"/>
              <a:buChar char="•"/>
            </a:pPr>
            <a:r>
              <a:rPr lang="el-GR" sz="2000" dirty="0">
                <a:latin typeface="+mj-lt"/>
                <a:cs typeface="Calibri" panose="020F0502020204030204" pitchFamily="34" charset="0"/>
              </a:rPr>
              <a:t>Εγκάρσιοι ηλεκτρικοί τρόποι (</a:t>
            </a:r>
            <a:r>
              <a:rPr lang="en-GB" sz="2000" dirty="0">
                <a:latin typeface="+mj-lt"/>
                <a:cs typeface="Calibri" panose="020F0502020204030204" pitchFamily="34" charset="0"/>
              </a:rPr>
              <a:t>TE): </a:t>
            </a:r>
            <a:r>
              <a:rPr lang="el-GR" sz="2000" dirty="0">
                <a:latin typeface="+mj-lt"/>
                <a:cs typeface="Calibri" panose="020F0502020204030204" pitchFamily="34" charset="0"/>
              </a:rPr>
              <a:t>δεν υπάρχει Ε πεδίο προς την κατεύθυνση διάδοσης.</a:t>
            </a:r>
          </a:p>
          <a:p>
            <a:pPr marL="800100" lvl="1" indent="-342900" algn="just">
              <a:buFont typeface="Arial" panose="020B0604020202020204" pitchFamily="34" charset="0"/>
              <a:buChar char="•"/>
            </a:pPr>
            <a:r>
              <a:rPr lang="el-GR" sz="2000" dirty="0">
                <a:latin typeface="+mj-lt"/>
                <a:cs typeface="Calibri" panose="020F0502020204030204" pitchFamily="34" charset="0"/>
              </a:rPr>
              <a:t>Εγκάρσιες μαγνητικές λειτουργίες (</a:t>
            </a:r>
            <a:r>
              <a:rPr lang="en-GB" sz="2000" dirty="0">
                <a:latin typeface="+mj-lt"/>
                <a:cs typeface="Calibri" panose="020F0502020204030204" pitchFamily="34" charset="0"/>
              </a:rPr>
              <a:t>TM): </a:t>
            </a:r>
            <a:r>
              <a:rPr lang="el-GR" sz="2000" dirty="0">
                <a:latin typeface="+mj-lt"/>
                <a:cs typeface="Calibri" panose="020F0502020204030204" pitchFamily="34" charset="0"/>
              </a:rPr>
              <a:t>δεν υπάρχει Μ πεδίο προς την κατεύθυνση διάδοσης</a:t>
            </a:r>
            <a:endParaRPr lang="en-GB" sz="2000" dirty="0">
              <a:latin typeface="+mj-lt"/>
              <a:cs typeface="Calibri" panose="020F0502020204030204" pitchFamily="34" charset="0"/>
            </a:endParaRPr>
          </a:p>
        </p:txBody>
      </p:sp>
      <p:pic>
        <p:nvPicPr>
          <p:cNvPr id="10" name="Picture 2">
            <a:extLst>
              <a:ext uri="{FF2B5EF4-FFF2-40B4-BE49-F238E27FC236}">
                <a16:creationId xmlns:a16="http://schemas.microsoft.com/office/drawing/2014/main" id="{EB4C6917-7CFE-9209-1A67-B0E3BDF0672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83483" y="1530510"/>
            <a:ext cx="4722256" cy="342800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343CD64-FC0D-61E0-451C-9BC5258AF267}"/>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rgbClr val="FF0000"/>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2099581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79372D56-F3A7-8BCA-999B-6443DA16774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68" b="90799" l="10000" r="90000">
                        <a14:foregroundMark x1="37125" y1="90799" x2="37125" y2="90799"/>
                        <a14:backgroundMark x1="45688" y1="74952" x2="45688" y2="74952"/>
                        <a14:backgroundMark x1="44000" y1="80703" x2="47125" y2="69840"/>
                        <a14:backgroundMark x1="47125" y1="69840" x2="57938" y2="68371"/>
                        <a14:backgroundMark x1="57938" y1="68371" x2="68250" y2="72013"/>
                        <a14:backgroundMark x1="68250" y1="72013" x2="71063" y2="74313"/>
                        <a14:backgroundMark x1="62875" y1="67220" x2="62875" y2="67220"/>
                        <a14:backgroundMark x1="61438" y1="66454" x2="61438" y2="66454"/>
                        <a14:backgroundMark x1="61063" y1="65751" x2="61063" y2="65751"/>
                        <a14:backgroundMark x1="21125" y1="88626" x2="30062" y2="88754"/>
                        <a14:backgroundMark x1="27875" y1="86645" x2="34625" y2="93291"/>
                      </a14:backgroundRemoval>
                    </a14:imgEffect>
                  </a14:imgLayer>
                </a14:imgProps>
              </a:ext>
              <a:ext uri="{28A0092B-C50C-407E-A947-70E740481C1C}">
                <a14:useLocalDpi xmlns:a14="http://schemas.microsoft.com/office/drawing/2010/main" val="0"/>
              </a:ext>
            </a:extLst>
          </a:blip>
          <a:srcRect/>
          <a:stretch>
            <a:fillRect/>
          </a:stretch>
        </p:blipFill>
        <p:spPr bwMode="auto">
          <a:xfrm>
            <a:off x="7515130" y="-322139"/>
            <a:ext cx="3042398" cy="29758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4E7F5E7-6EBF-6074-0A64-0C0F430FD97F}"/>
              </a:ext>
            </a:extLst>
          </p:cNvPr>
          <p:cNvPicPr>
            <a:picLocks noChangeAspect="1"/>
          </p:cNvPicPr>
          <p:nvPr/>
        </p:nvPicPr>
        <p:blipFill rotWithShape="1">
          <a:blip r:embed="rId4"/>
          <a:srcRect r="30163"/>
          <a:stretch/>
        </p:blipFill>
        <p:spPr>
          <a:xfrm>
            <a:off x="4550" y="-1"/>
            <a:ext cx="5428062" cy="4371975"/>
          </a:xfrm>
          <a:prstGeom prst="rect">
            <a:avLst/>
          </a:prstGeom>
        </p:spPr>
      </p:pic>
      <p:sp>
        <p:nvSpPr>
          <p:cNvPr id="11" name="TextBox 10">
            <a:extLst>
              <a:ext uri="{FF2B5EF4-FFF2-40B4-BE49-F238E27FC236}">
                <a16:creationId xmlns:a16="http://schemas.microsoft.com/office/drawing/2014/main" id="{FC9AA1E4-C261-A673-A33D-668F3772C935}"/>
              </a:ext>
            </a:extLst>
          </p:cNvPr>
          <p:cNvSpPr txBox="1"/>
          <p:nvPr/>
        </p:nvSpPr>
        <p:spPr>
          <a:xfrm>
            <a:off x="5701333" y="2296694"/>
            <a:ext cx="4635973" cy="3970318"/>
          </a:xfrm>
          <a:prstGeom prst="rect">
            <a:avLst/>
          </a:prstGeom>
          <a:noFill/>
        </p:spPr>
        <p:txBody>
          <a:bodyPr wrap="square">
            <a:spAutoFit/>
          </a:bodyPr>
          <a:lstStyle/>
          <a:p>
            <a:pPr marL="285750" indent="-285750" algn="just" rtl="0" fontAlgn="base">
              <a:buFont typeface="Arial" panose="020B0604020202020204" pitchFamily="34" charset="0"/>
              <a:buChar char="•"/>
            </a:pPr>
            <a:r>
              <a:rPr lang="en-GB" b="0" i="0" u="none" strike="noStrike" dirty="0">
                <a:effectLst/>
                <a:latin typeface="+mj-lt"/>
              </a:rPr>
              <a:t>(aka TR switch </a:t>
            </a:r>
            <a:r>
              <a:rPr lang="en-GB" b="0" i="0" u="none" strike="noStrike" dirty="0" err="1">
                <a:effectLst/>
                <a:latin typeface="+mj-lt"/>
              </a:rPr>
              <a:t>ή</a:t>
            </a:r>
            <a:r>
              <a:rPr lang="en-GB" b="0" i="0" u="none" strike="noStrike" dirty="0">
                <a:effectLst/>
                <a:latin typeface="+mj-lt"/>
              </a:rPr>
              <a:t> duplexer): </a:t>
            </a:r>
            <a:r>
              <a:rPr lang="el-GR" b="0" i="0" u="none" strike="noStrike" dirty="0">
                <a:effectLst/>
                <a:latin typeface="+mj-lt"/>
              </a:rPr>
              <a:t>Ην συσκευή που επιτρέπει αμφίδρομη επικοινωνία σε μία μόνο διαδρομή, απομονώνοντας τον πομπό από τον δέκτη, επιτρέποντας την κοινή χρήση μιας μόνο κεραίας.</a:t>
            </a:r>
          </a:p>
          <a:p>
            <a:pPr marL="285750" indent="-285750" algn="just" rtl="0" fontAlgn="base">
              <a:buFont typeface="Arial" panose="020B0604020202020204" pitchFamily="34" charset="0"/>
              <a:buChar char="•"/>
            </a:pPr>
            <a:r>
              <a:rPr lang="el-GR" b="0" i="0" u="none" strike="noStrike" dirty="0">
                <a:effectLst/>
                <a:latin typeface="+mj-lt"/>
              </a:rPr>
              <a:t>Κατά τη μετάδοση, συνδέει τον πομπό με την κεραία προστατεύοντας τον ευαίσθητο δέκτη από τυχόν ζημιά λόγω των υψηλής ισχύος εκπεμπόμενων παλμών.</a:t>
            </a:r>
          </a:p>
          <a:p>
            <a:pPr marL="285750" indent="-285750" algn="just" rtl="0" fontAlgn="base">
              <a:buFont typeface="Arial" panose="020B0604020202020204" pitchFamily="34" charset="0"/>
              <a:buChar char="•"/>
            </a:pPr>
            <a:r>
              <a:rPr lang="el-GR" b="0" i="0" u="none" strike="noStrike" dirty="0">
                <a:effectLst/>
                <a:latin typeface="+mj-lt"/>
              </a:rPr>
              <a:t>Στο διάστημα μεταξύ των παλμών κατά το οποίο λαμβάνεται η ανακλώμενη ενέργεια, συνδέει την κεραία με τον δέκτη.</a:t>
            </a:r>
          </a:p>
          <a:p>
            <a:pPr marL="285750" indent="-285750" algn="just" rtl="0" fontAlgn="base">
              <a:buFont typeface="Arial" panose="020B0604020202020204" pitchFamily="34" charset="0"/>
              <a:buChar char="•"/>
            </a:pPr>
            <a:r>
              <a:rPr lang="el-GR" b="0" i="0" u="none" strike="noStrike" dirty="0">
                <a:effectLst/>
                <a:latin typeface="+mj-lt"/>
              </a:rPr>
              <a:t>Ο</a:t>
            </a:r>
            <a:r>
              <a:rPr lang="en-US" b="0" i="0" u="none" strike="noStrike" dirty="0">
                <a:effectLst/>
                <a:latin typeface="+mj-lt"/>
              </a:rPr>
              <a:t> </a:t>
            </a:r>
            <a:r>
              <a:rPr lang="el-GR" b="0" i="0" u="none" strike="noStrike" dirty="0">
                <a:effectLst/>
                <a:latin typeface="+mj-lt"/>
              </a:rPr>
              <a:t>διακόπτης </a:t>
            </a:r>
            <a:r>
              <a:rPr lang="en-GB" b="0" i="0" u="none" strike="noStrike" dirty="0">
                <a:effectLst/>
                <a:latin typeface="+mj-lt"/>
              </a:rPr>
              <a:t>T/R </a:t>
            </a:r>
            <a:r>
              <a:rPr lang="el-GR" b="0" i="0" u="none" strike="noStrike" dirty="0">
                <a:effectLst/>
                <a:latin typeface="+mj-lt"/>
              </a:rPr>
              <a:t>βρίσκεται γενικά κοντά στη μονάδα πομπού και όχι κοντά στην κεραία.</a:t>
            </a:r>
            <a:endParaRPr lang="en-GB" sz="1800" dirty="0">
              <a:latin typeface="+mj-lt"/>
              <a:cs typeface="Calibri" panose="020F0502020204030204" pitchFamily="34" charset="0"/>
            </a:endParaRPr>
          </a:p>
        </p:txBody>
      </p:sp>
      <p:pic>
        <p:nvPicPr>
          <p:cNvPr id="12" name="Picture 2">
            <a:extLst>
              <a:ext uri="{FF2B5EF4-FFF2-40B4-BE49-F238E27FC236}">
                <a16:creationId xmlns:a16="http://schemas.microsoft.com/office/drawing/2014/main" id="{178EBF44-BCAC-985B-5886-CBDA4246E0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43216" y="4388496"/>
            <a:ext cx="4439772" cy="20932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436B6EF-6E3A-EEEC-4677-E71FD6F7D8E1}"/>
              </a:ext>
            </a:extLst>
          </p:cNvPr>
          <p:cNvSpPr txBox="1"/>
          <p:nvPr/>
        </p:nvSpPr>
        <p:spPr>
          <a:xfrm>
            <a:off x="914400" y="6481772"/>
            <a:ext cx="5181600" cy="276999"/>
          </a:xfrm>
          <a:prstGeom prst="rect">
            <a:avLst/>
          </a:prstGeom>
          <a:noFill/>
        </p:spPr>
        <p:txBody>
          <a:bodyPr wrap="square" rtlCol="0">
            <a:spAutoFit/>
          </a:bodyPr>
          <a:lstStyle/>
          <a:p>
            <a:r>
              <a:rPr lang="en-GB" sz="1200" i="1" dirty="0"/>
              <a:t>I</a:t>
            </a:r>
            <a:r>
              <a:rPr lang="en-GR" sz="1200" i="1" dirty="0"/>
              <a:t>mage available at </a:t>
            </a:r>
            <a:r>
              <a:rPr lang="en-GB" sz="1200" i="1" dirty="0"/>
              <a:t>https://</a:t>
            </a:r>
            <a:r>
              <a:rPr lang="en-GB" sz="1200" i="1" dirty="0" err="1"/>
              <a:t>www.radartutorial.eu</a:t>
            </a:r>
            <a:r>
              <a:rPr lang="en-GB" sz="1200" i="1" dirty="0"/>
              <a:t>/06.antennas/pic/seu5.gif</a:t>
            </a:r>
            <a:endParaRPr lang="en-GR" sz="1200" i="1" dirty="0"/>
          </a:p>
        </p:txBody>
      </p:sp>
      <p:sp>
        <p:nvSpPr>
          <p:cNvPr id="15" name="TextBox 14">
            <a:extLst>
              <a:ext uri="{FF2B5EF4-FFF2-40B4-BE49-F238E27FC236}">
                <a16:creationId xmlns:a16="http://schemas.microsoft.com/office/drawing/2014/main" id="{51E6635B-E2DA-2CE6-D38D-569FDE1AB7A5}"/>
              </a:ext>
            </a:extLst>
          </p:cNvPr>
          <p:cNvSpPr txBox="1"/>
          <p:nvPr/>
        </p:nvSpPr>
        <p:spPr>
          <a:xfrm>
            <a:off x="5703017" y="1165784"/>
            <a:ext cx="2112746" cy="646331"/>
          </a:xfrm>
          <a:prstGeom prst="rect">
            <a:avLst/>
          </a:prstGeom>
          <a:noFill/>
        </p:spPr>
        <p:txBody>
          <a:bodyPr wrap="square">
            <a:spAutoFit/>
          </a:bodyPr>
          <a:lstStyle/>
          <a:p>
            <a:pPr algn="ctr"/>
            <a:r>
              <a:rPr lang="en-GB" sz="1200" i="1" u="none" strike="noStrike" dirty="0">
                <a:solidFill>
                  <a:srgbClr val="333333"/>
                </a:solidFill>
                <a:effectLst/>
              </a:rPr>
              <a:t>BOMAC 6644 I-Band Radar TR Tube Transmit Receive Switch 8.4 - 9.4 GHz Protector</a:t>
            </a:r>
            <a:endParaRPr lang="en-GR" sz="1200" i="1" dirty="0"/>
          </a:p>
        </p:txBody>
      </p:sp>
      <p:sp>
        <p:nvSpPr>
          <p:cNvPr id="2" name="Rectangle 1">
            <a:extLst>
              <a:ext uri="{FF2B5EF4-FFF2-40B4-BE49-F238E27FC236}">
                <a16:creationId xmlns:a16="http://schemas.microsoft.com/office/drawing/2014/main" id="{2FD1C618-4773-18A2-A1D3-299C2A290DF1}"/>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rgbClr val="FF0000"/>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1006133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B0CC8B-B31D-B690-B3C6-D57F0E799517}"/>
              </a:ext>
            </a:extLst>
          </p:cNvPr>
          <p:cNvPicPr>
            <a:picLocks noChangeAspect="1"/>
          </p:cNvPicPr>
          <p:nvPr/>
        </p:nvPicPr>
        <p:blipFill rotWithShape="1">
          <a:blip r:embed="rId2"/>
          <a:srcRect r="30481"/>
          <a:stretch/>
        </p:blipFill>
        <p:spPr>
          <a:xfrm>
            <a:off x="0" y="16520"/>
            <a:ext cx="5403273" cy="4371975"/>
          </a:xfrm>
          <a:prstGeom prst="rect">
            <a:avLst/>
          </a:prstGeom>
        </p:spPr>
      </p:pic>
      <p:sp>
        <p:nvSpPr>
          <p:cNvPr id="11" name="TextBox 10">
            <a:extLst>
              <a:ext uri="{FF2B5EF4-FFF2-40B4-BE49-F238E27FC236}">
                <a16:creationId xmlns:a16="http://schemas.microsoft.com/office/drawing/2014/main" id="{FC9AA1E4-C261-A673-A33D-668F3772C935}"/>
              </a:ext>
            </a:extLst>
          </p:cNvPr>
          <p:cNvSpPr txBox="1"/>
          <p:nvPr/>
        </p:nvSpPr>
        <p:spPr>
          <a:xfrm>
            <a:off x="5701333" y="2296694"/>
            <a:ext cx="4635973" cy="3139321"/>
          </a:xfrm>
          <a:prstGeom prst="rect">
            <a:avLst/>
          </a:prstGeom>
          <a:noFill/>
        </p:spPr>
        <p:txBody>
          <a:bodyPr wrap="square">
            <a:spAutoFit/>
          </a:bodyPr>
          <a:lstStyle/>
          <a:p>
            <a:pPr marL="285750" indent="-285750" algn="just" rtl="0" fontAlgn="base">
              <a:buFont typeface="Arial" panose="020B0604020202020204" pitchFamily="34" charset="0"/>
              <a:buChar char="•"/>
            </a:pPr>
            <a:r>
              <a:rPr lang="el-GR" dirty="0">
                <a:solidFill>
                  <a:srgbClr val="000000"/>
                </a:solidFill>
                <a:latin typeface="+mj-lt"/>
                <a:cs typeface="Calibri" panose="020F0502020204030204" pitchFamily="34" charset="0"/>
              </a:rPr>
              <a:t>Σ</a:t>
            </a:r>
            <a:r>
              <a:rPr lang="el-GR" b="0" i="0" u="none" strike="noStrike" dirty="0">
                <a:solidFill>
                  <a:srgbClr val="000000"/>
                </a:solidFill>
                <a:effectLst/>
                <a:latin typeface="+mj-lt"/>
                <a:cs typeface="Calibri" panose="020F0502020204030204" pitchFamily="34" charset="0"/>
              </a:rPr>
              <a:t>τέλνει τους παλμούς και λαμβάνει την ανακλώμενη ηχώ.</a:t>
            </a:r>
          </a:p>
          <a:p>
            <a:pPr marL="285750" indent="-285750" algn="just" rtl="0" fontAlgn="base">
              <a:buFont typeface="Arial" panose="020B0604020202020204" pitchFamily="34" charset="0"/>
              <a:buChar char="•"/>
            </a:pPr>
            <a:r>
              <a:rPr lang="el-GR" b="0" i="0" u="none" strike="noStrike" dirty="0">
                <a:solidFill>
                  <a:srgbClr val="000000"/>
                </a:solidFill>
                <a:effectLst/>
                <a:latin typeface="+mj-lt"/>
                <a:cs typeface="Calibri" panose="020F0502020204030204" pitchFamily="34" charset="0"/>
              </a:rPr>
              <a:t>Στα </a:t>
            </a:r>
            <a:r>
              <a:rPr lang="en-US" b="0" i="0" u="none" strike="noStrike" dirty="0">
                <a:solidFill>
                  <a:srgbClr val="000000"/>
                </a:solidFill>
                <a:effectLst/>
                <a:latin typeface="+mj-lt"/>
                <a:cs typeface="Calibri" panose="020F0502020204030204" pitchFamily="34" charset="0"/>
              </a:rPr>
              <a:t>TWS </a:t>
            </a:r>
            <a:r>
              <a:rPr lang="en-US" dirty="0">
                <a:solidFill>
                  <a:srgbClr val="000000"/>
                </a:solidFill>
                <a:latin typeface="+mj-lt"/>
                <a:cs typeface="Calibri" panose="020F0502020204030204" pitchFamily="34" charset="0"/>
              </a:rPr>
              <a:t>radar, </a:t>
            </a:r>
            <a:r>
              <a:rPr lang="el-GR" dirty="0">
                <a:solidFill>
                  <a:srgbClr val="000000"/>
                </a:solidFill>
                <a:latin typeface="+mj-lt"/>
                <a:cs typeface="Calibri" panose="020F0502020204030204" pitchFamily="34" charset="0"/>
              </a:rPr>
              <a:t>δ</a:t>
            </a:r>
            <a:r>
              <a:rPr lang="el-GR" b="0" i="0" u="none" strike="noStrike" dirty="0">
                <a:solidFill>
                  <a:srgbClr val="000000"/>
                </a:solidFill>
                <a:effectLst/>
                <a:latin typeface="+mj-lt"/>
                <a:cs typeface="Calibri" panose="020F0502020204030204" pitchFamily="34" charset="0"/>
              </a:rPr>
              <a:t>εδομένου ότι η κεραία περιστρέφεται με σταθερή ταχύτητα, ολόκληρη η περιοχή πέριξ του </a:t>
            </a:r>
            <a:r>
              <a:rPr lang="en-US" b="0" i="0" u="none" strike="noStrike" dirty="0">
                <a:solidFill>
                  <a:srgbClr val="000000"/>
                </a:solidFill>
                <a:effectLst/>
                <a:latin typeface="+mj-lt"/>
                <a:cs typeface="Calibri" panose="020F0502020204030204" pitchFamily="34" charset="0"/>
              </a:rPr>
              <a:t>scanner </a:t>
            </a:r>
            <a:r>
              <a:rPr lang="el-GR" b="0" i="0" u="none" strike="noStrike" dirty="0">
                <a:solidFill>
                  <a:srgbClr val="000000"/>
                </a:solidFill>
                <a:effectLst/>
                <a:latin typeface="+mj-lt"/>
                <a:cs typeface="Calibri" panose="020F0502020204030204" pitchFamily="34" charset="0"/>
              </a:rPr>
              <a:t>σαρώνεται τακτικά.</a:t>
            </a:r>
          </a:p>
          <a:p>
            <a:pPr marL="285750" indent="-285750" algn="just" rtl="0" fontAlgn="base">
              <a:buFont typeface="Arial" panose="020B0604020202020204" pitchFamily="34" charset="0"/>
              <a:buChar char="•"/>
            </a:pPr>
            <a:r>
              <a:rPr lang="en-US" dirty="0">
                <a:solidFill>
                  <a:srgbClr val="000000"/>
                </a:solidFill>
                <a:latin typeface="+mj-lt"/>
                <a:cs typeface="Calibri" panose="020F0502020204030204" pitchFamily="34" charset="0"/>
              </a:rPr>
              <a:t>O</a:t>
            </a:r>
            <a:r>
              <a:rPr lang="el-GR" dirty="0">
                <a:solidFill>
                  <a:srgbClr val="000000"/>
                </a:solidFill>
                <a:latin typeface="+mj-lt"/>
                <a:cs typeface="Calibri" panose="020F0502020204030204" pitchFamily="34" charset="0"/>
              </a:rPr>
              <a:t>ι γεωμετρικές διαστάσεις</a:t>
            </a:r>
            <a:r>
              <a:rPr lang="en-US" dirty="0">
                <a:solidFill>
                  <a:srgbClr val="000000"/>
                </a:solidFill>
                <a:latin typeface="+mj-lt"/>
                <a:cs typeface="Calibri" panose="020F0502020204030204" pitchFamily="34" charset="0"/>
              </a:rPr>
              <a:t> </a:t>
            </a:r>
            <a:r>
              <a:rPr lang="el-GR" dirty="0">
                <a:solidFill>
                  <a:srgbClr val="000000"/>
                </a:solidFill>
                <a:latin typeface="+mj-lt"/>
                <a:cs typeface="Calibri" panose="020F0502020204030204" pitchFamily="34" charset="0"/>
              </a:rPr>
              <a:t>της</a:t>
            </a:r>
            <a:r>
              <a:rPr lang="en-US" dirty="0">
                <a:solidFill>
                  <a:srgbClr val="000000"/>
                </a:solidFill>
                <a:latin typeface="+mj-lt"/>
                <a:cs typeface="Calibri" panose="020F0502020204030204" pitchFamily="34" charset="0"/>
              </a:rPr>
              <a:t> </a:t>
            </a:r>
            <a:r>
              <a:rPr lang="el-GR" dirty="0">
                <a:solidFill>
                  <a:srgbClr val="000000"/>
                </a:solidFill>
                <a:latin typeface="+mj-lt"/>
                <a:cs typeface="Calibri" panose="020F0502020204030204" pitchFamily="34" charset="0"/>
              </a:rPr>
              <a:t>κεραίας καθορίζουν το</a:t>
            </a:r>
            <a:r>
              <a:rPr lang="en-US" dirty="0">
                <a:solidFill>
                  <a:srgbClr val="000000"/>
                </a:solidFill>
                <a:latin typeface="+mj-lt"/>
                <a:cs typeface="Calibri" panose="020F0502020204030204" pitchFamily="34" charset="0"/>
              </a:rPr>
              <a:t> </a:t>
            </a:r>
            <a:r>
              <a:rPr lang="el-GR" dirty="0">
                <a:solidFill>
                  <a:srgbClr val="000000"/>
                </a:solidFill>
                <a:latin typeface="+mj-lt"/>
                <a:cs typeface="Calibri" panose="020F0502020204030204" pitchFamily="34" charset="0"/>
              </a:rPr>
              <a:t>εύρος του </a:t>
            </a:r>
            <a:r>
              <a:rPr lang="el-GR" dirty="0" err="1">
                <a:solidFill>
                  <a:srgbClr val="000000"/>
                </a:solidFill>
                <a:latin typeface="+mj-lt"/>
                <a:cs typeface="Calibri" panose="020F0502020204030204" pitchFamily="34" charset="0"/>
              </a:rPr>
              <a:t>λωβού</a:t>
            </a:r>
            <a:r>
              <a:rPr lang="el-GR" dirty="0">
                <a:solidFill>
                  <a:srgbClr val="000000"/>
                </a:solidFill>
                <a:latin typeface="+mj-lt"/>
                <a:cs typeface="Calibri" panose="020F0502020204030204" pitchFamily="34" charset="0"/>
              </a:rPr>
              <a:t> ημίσειας ισχύος (</a:t>
            </a:r>
            <a:r>
              <a:rPr lang="en-US" dirty="0">
                <a:solidFill>
                  <a:srgbClr val="000000"/>
                </a:solidFill>
                <a:latin typeface="+mj-lt"/>
                <a:cs typeface="Calibri" panose="020F0502020204030204" pitchFamily="34" charset="0"/>
              </a:rPr>
              <a:t>3dB beamwidth</a:t>
            </a:r>
            <a:r>
              <a:rPr lang="el-GR" dirty="0">
                <a:solidFill>
                  <a:srgbClr val="000000"/>
                </a:solidFill>
                <a:latin typeface="+mj-lt"/>
                <a:cs typeface="Calibri" panose="020F0502020204030204" pitchFamily="34" charset="0"/>
              </a:rPr>
              <a:t>), που με τη σειρά του επηρεάζει τη </a:t>
            </a:r>
            <a:r>
              <a:rPr lang="el-GR" dirty="0" err="1">
                <a:solidFill>
                  <a:srgbClr val="000000"/>
                </a:solidFill>
                <a:latin typeface="+mj-lt"/>
                <a:cs typeface="Calibri" panose="020F0502020204030204" pitchFamily="34" charset="0"/>
              </a:rPr>
              <a:t>διακριβωτική</a:t>
            </a:r>
            <a:r>
              <a:rPr lang="el-GR" dirty="0">
                <a:solidFill>
                  <a:srgbClr val="000000"/>
                </a:solidFill>
                <a:latin typeface="+mj-lt"/>
                <a:cs typeface="Calibri" panose="020F0502020204030204" pitchFamily="34" charset="0"/>
              </a:rPr>
              <a:t> ικανότητα κατά διόπτευση.</a:t>
            </a:r>
            <a:endParaRPr lang="en-GB" b="0" i="0" u="none" strike="noStrike" dirty="0">
              <a:solidFill>
                <a:srgbClr val="000000"/>
              </a:solidFill>
              <a:effectLst/>
              <a:latin typeface="+mj-lt"/>
              <a:cs typeface="Calibri" panose="020F0502020204030204" pitchFamily="34" charset="0"/>
            </a:endParaRPr>
          </a:p>
        </p:txBody>
      </p:sp>
      <p:sp>
        <p:nvSpPr>
          <p:cNvPr id="13" name="TextBox 12">
            <a:extLst>
              <a:ext uri="{FF2B5EF4-FFF2-40B4-BE49-F238E27FC236}">
                <a16:creationId xmlns:a16="http://schemas.microsoft.com/office/drawing/2014/main" id="{4436B6EF-6E3A-EEEC-4677-E71FD6F7D8E1}"/>
              </a:ext>
            </a:extLst>
          </p:cNvPr>
          <p:cNvSpPr txBox="1"/>
          <p:nvPr/>
        </p:nvSpPr>
        <p:spPr>
          <a:xfrm>
            <a:off x="1202466" y="6503367"/>
            <a:ext cx="3752603" cy="275288"/>
          </a:xfrm>
          <a:prstGeom prst="rect">
            <a:avLst/>
          </a:prstGeom>
          <a:noFill/>
        </p:spPr>
        <p:txBody>
          <a:bodyPr wrap="square" rtlCol="0">
            <a:spAutoFit/>
          </a:bodyPr>
          <a:lstStyle/>
          <a:p>
            <a:r>
              <a:rPr lang="en-US" sz="1200" i="1" dirty="0"/>
              <a:t>3D image of an MW-08 surface FC radar antenna scanner</a:t>
            </a:r>
            <a:endParaRPr lang="en-GR" sz="1200" i="1" dirty="0"/>
          </a:p>
        </p:txBody>
      </p:sp>
      <p:pic>
        <p:nvPicPr>
          <p:cNvPr id="3" name="Picture 2">
            <a:extLst>
              <a:ext uri="{FF2B5EF4-FFF2-40B4-BE49-F238E27FC236}">
                <a16:creationId xmlns:a16="http://schemas.microsoft.com/office/drawing/2014/main" id="{4A52FEB2-FD62-4666-149F-85CE11D98B3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804" b="95676" l="10000" r="90000">
                        <a14:foregroundMark x1="75650" y1="8511" x2="75650" y2="8511"/>
                        <a14:foregroundMark x1="74050" y1="4873" x2="74050" y2="4873"/>
                        <a14:foregroundMark x1="50350" y1="95676" x2="50350" y2="95676"/>
                      </a14:backgroundRemoval>
                    </a14:imgEffect>
                  </a14:imgLayer>
                </a14:imgProps>
              </a:ext>
            </a:extLst>
          </a:blip>
          <a:srcRect l="10864" r="13641"/>
          <a:stretch/>
        </p:blipFill>
        <p:spPr>
          <a:xfrm flipH="1">
            <a:off x="1638795" y="3706349"/>
            <a:ext cx="2879946" cy="2775423"/>
          </a:xfrm>
          <a:prstGeom prst="rect">
            <a:avLst/>
          </a:prstGeom>
        </p:spPr>
      </p:pic>
      <p:sp>
        <p:nvSpPr>
          <p:cNvPr id="4" name="Rectangle 3">
            <a:extLst>
              <a:ext uri="{FF2B5EF4-FFF2-40B4-BE49-F238E27FC236}">
                <a16:creationId xmlns:a16="http://schemas.microsoft.com/office/drawing/2014/main" id="{B94D6B37-2633-C8C1-7210-0CC895ADB2D8}"/>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rgbClr val="FF0000"/>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950585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QRHA18G Dual Polarized Quad Ridged Horn Antenna 2-18 GHz - The EMC Shop">
            <a:extLst>
              <a:ext uri="{FF2B5EF4-FFF2-40B4-BE49-F238E27FC236}">
                <a16:creationId xmlns:a16="http://schemas.microsoft.com/office/drawing/2014/main" id="{2D70378C-ACA7-BE0D-DC4E-18173C8AFD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880421" y="1434766"/>
            <a:ext cx="3463729" cy="23065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Horn Radiators and Feedhorns</a:t>
            </a:r>
          </a:p>
        </p:txBody>
      </p:sp>
      <p:pic>
        <p:nvPicPr>
          <p:cNvPr id="4" name="Content Placeholder 3" descr="offset.print.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284135" y="2872478"/>
            <a:ext cx="6985000" cy="3841481"/>
          </a:xfrm>
        </p:spPr>
      </p:pic>
      <p:grpSp>
        <p:nvGrpSpPr>
          <p:cNvPr id="5" name="Group 4">
            <a:extLst>
              <a:ext uri="{FF2B5EF4-FFF2-40B4-BE49-F238E27FC236}">
                <a16:creationId xmlns:a16="http://schemas.microsoft.com/office/drawing/2014/main" id="{BE521FD1-FE78-E742-926A-A32E4D2D48A1}"/>
              </a:ext>
            </a:extLst>
          </p:cNvPr>
          <p:cNvGrpSpPr/>
          <p:nvPr/>
        </p:nvGrpSpPr>
        <p:grpSpPr>
          <a:xfrm>
            <a:off x="2827312" y="4952120"/>
            <a:ext cx="3638549" cy="1278474"/>
            <a:chOff x="3140076" y="4032402"/>
            <a:chExt cx="3638549" cy="1278474"/>
          </a:xfrm>
        </p:grpSpPr>
        <p:cxnSp>
          <p:nvCxnSpPr>
            <p:cNvPr id="6" name="Straight Arrow Connector 5"/>
            <p:cNvCxnSpPr>
              <a:cxnSpLocks/>
            </p:cNvCxnSpPr>
            <p:nvPr/>
          </p:nvCxnSpPr>
          <p:spPr>
            <a:xfrm flipH="1" flipV="1">
              <a:off x="3140076" y="4032402"/>
              <a:ext cx="2663824" cy="971398"/>
            </a:xfrm>
            <a:prstGeom prst="straightConnector1">
              <a:avLst/>
            </a:prstGeom>
            <a:ln>
              <a:solidFill>
                <a:srgbClr val="000000"/>
              </a:solidFill>
              <a:prstDash val="dashDot"/>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610225" y="4941544"/>
              <a:ext cx="1168400" cy="369332"/>
            </a:xfrm>
            <a:prstGeom prst="rect">
              <a:avLst/>
            </a:prstGeom>
            <a:noFill/>
          </p:spPr>
          <p:txBody>
            <a:bodyPr wrap="square" rtlCol="0">
              <a:spAutoFit/>
            </a:bodyPr>
            <a:lstStyle/>
            <a:p>
              <a:r>
                <a:rPr lang="en-US" dirty="0" err="1"/>
                <a:t>feedhorn</a:t>
              </a:r>
              <a:endParaRPr lang="en-US" dirty="0"/>
            </a:p>
          </p:txBody>
        </p:sp>
      </p:grpSp>
      <p:sp>
        <p:nvSpPr>
          <p:cNvPr id="11" name="Rectangle 10">
            <a:extLst>
              <a:ext uri="{FF2B5EF4-FFF2-40B4-BE49-F238E27FC236}">
                <a16:creationId xmlns:a16="http://schemas.microsoft.com/office/drawing/2014/main" id="{E46F53D9-B5F3-F74B-8E17-6088B1F06F6B}"/>
              </a:ext>
            </a:extLst>
          </p:cNvPr>
          <p:cNvSpPr/>
          <p:nvPr/>
        </p:nvSpPr>
        <p:spPr>
          <a:xfrm>
            <a:off x="844945" y="1770167"/>
            <a:ext cx="5795006" cy="1077218"/>
          </a:xfrm>
          <a:prstGeom prst="rect">
            <a:avLst/>
          </a:prstGeom>
        </p:spPr>
        <p:txBody>
          <a:bodyPr wrap="square">
            <a:spAutoFit/>
          </a:bodyPr>
          <a:lstStyle/>
          <a:p>
            <a:pPr marL="285750" indent="-285750" algn="just">
              <a:buFont typeface="Arial" panose="020B0604020202020204" pitchFamily="34" charset="0"/>
              <a:buChar char="•"/>
            </a:pPr>
            <a:r>
              <a:rPr lang="el-GR" sz="1600" dirty="0">
                <a:latin typeface="+mj-lt"/>
              </a:rPr>
              <a:t>Σκοπός τους είναι η συγκέντρωση της </a:t>
            </a:r>
            <a:r>
              <a:rPr lang="en-US" sz="1600" dirty="0">
                <a:latin typeface="+mj-lt"/>
              </a:rPr>
              <a:t>RF </a:t>
            </a:r>
            <a:r>
              <a:rPr lang="el-GR" sz="1600" dirty="0">
                <a:latin typeface="+mj-lt"/>
              </a:rPr>
              <a:t>ακτινοβολίας. </a:t>
            </a:r>
            <a:endParaRPr lang="en-US" sz="1600" dirty="0">
              <a:latin typeface="+mj-lt"/>
            </a:endParaRPr>
          </a:p>
          <a:p>
            <a:pPr marL="285750" indent="-285750" algn="just">
              <a:buFont typeface="Arial" panose="020B0604020202020204" pitchFamily="34" charset="0"/>
              <a:buChar char="•"/>
            </a:pPr>
            <a:r>
              <a:rPr lang="el-GR" sz="1600" dirty="0">
                <a:latin typeface="+mj-lt"/>
              </a:rPr>
              <a:t>Ο μαθηματικός λόγος του μήκους του </a:t>
            </a:r>
            <a:r>
              <a:rPr lang="en-US" sz="1600" dirty="0">
                <a:latin typeface="+mj-lt"/>
              </a:rPr>
              <a:t>horn</a:t>
            </a:r>
            <a:r>
              <a:rPr lang="el-GR" sz="1600" dirty="0">
                <a:latin typeface="+mj-lt"/>
              </a:rPr>
              <a:t> προς το μέγεθος του ανοίγματος του στομίου του (συν)καθορίζει το εύρος της εκπεμπόμενης δέσμης</a:t>
            </a:r>
            <a:endParaRPr lang="en-GB" sz="1600" dirty="0">
              <a:latin typeface="+mj-lt"/>
            </a:endParaRPr>
          </a:p>
        </p:txBody>
      </p:sp>
      <p:pic>
        <p:nvPicPr>
          <p:cNvPr id="7170" name="Picture 2" descr="2.6 GHz to 3.95 GHz WR-284 Waveguide Antennas from Pasternack">
            <a:extLst>
              <a:ext uri="{FF2B5EF4-FFF2-40B4-BE49-F238E27FC236}">
                <a16:creationId xmlns:a16="http://schemas.microsoft.com/office/drawing/2014/main" id="{571FE44E-23F1-0245-4FCA-7C0153AC5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4214" y="3301956"/>
            <a:ext cx="4041583" cy="269708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BE4ECD0-76FC-7C61-8DF2-2C8042449C22}"/>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rgbClr val="FF0000"/>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2014542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 descr="Directional-Antenna-Beam.png">
            <a:extLst>
              <a:ext uri="{FF2B5EF4-FFF2-40B4-BE49-F238E27FC236}">
                <a16:creationId xmlns:a16="http://schemas.microsoft.com/office/drawing/2014/main" id="{D2BAEF15-F00D-FE92-DD47-AF714FF9EB2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60428" b="-60428"/>
          <a:stretch>
            <a:fillRect/>
          </a:stretch>
        </p:blipFill>
        <p:spPr>
          <a:xfrm>
            <a:off x="2249378" y="2055813"/>
            <a:ext cx="5181600" cy="4242958"/>
          </a:xfrm>
        </p:spPr>
      </p:pic>
      <p:sp>
        <p:nvSpPr>
          <p:cNvPr id="15" name="Title 14"/>
          <p:cNvSpPr>
            <a:spLocks noGrp="1"/>
          </p:cNvSpPr>
          <p:nvPr>
            <p:ph type="title"/>
          </p:nvPr>
        </p:nvSpPr>
        <p:spPr/>
        <p:txBody>
          <a:bodyPr/>
          <a:lstStyle/>
          <a:p>
            <a:r>
              <a:rPr lang="en-US" dirty="0"/>
              <a:t>Main lobe, back lobes &amp; side lobes</a:t>
            </a:r>
          </a:p>
        </p:txBody>
      </p:sp>
      <p:grpSp>
        <p:nvGrpSpPr>
          <p:cNvPr id="14" name="Group 13">
            <a:extLst>
              <a:ext uri="{FF2B5EF4-FFF2-40B4-BE49-F238E27FC236}">
                <a16:creationId xmlns:a16="http://schemas.microsoft.com/office/drawing/2014/main" id="{E2A82D12-1A2D-1E6D-B8B6-2FCC70CFB219}"/>
              </a:ext>
            </a:extLst>
          </p:cNvPr>
          <p:cNvGrpSpPr/>
          <p:nvPr/>
        </p:nvGrpSpPr>
        <p:grpSpPr>
          <a:xfrm>
            <a:off x="2853054" y="3091147"/>
            <a:ext cx="3638550" cy="2120899"/>
            <a:chOff x="915866" y="3030683"/>
            <a:chExt cx="3638550" cy="2120899"/>
          </a:xfrm>
        </p:grpSpPr>
        <p:cxnSp>
          <p:nvCxnSpPr>
            <p:cNvPr id="4" name="Straight Connector 3"/>
            <p:cNvCxnSpPr>
              <a:cxnSpLocks/>
            </p:cNvCxnSpPr>
            <p:nvPr/>
          </p:nvCxnSpPr>
          <p:spPr>
            <a:xfrm flipV="1">
              <a:off x="915866" y="4112564"/>
              <a:ext cx="3638550" cy="3969"/>
            </a:xfrm>
            <a:prstGeom prst="line">
              <a:avLst/>
            </a:prstGeom>
            <a:ln>
              <a:solidFill>
                <a:srgbClr val="FF0000"/>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915866" y="3030683"/>
              <a:ext cx="3486150" cy="1081881"/>
            </a:xfrm>
            <a:prstGeom prst="line">
              <a:avLst/>
            </a:prstGeom>
            <a:ln>
              <a:solidFill>
                <a:srgbClr val="FF0000"/>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915866" y="4122882"/>
              <a:ext cx="3454400" cy="1028700"/>
            </a:xfrm>
            <a:prstGeom prst="line">
              <a:avLst/>
            </a:prstGeom>
            <a:ln>
              <a:solidFill>
                <a:srgbClr val="FF0000"/>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grpSp>
      <p:pic>
        <p:nvPicPr>
          <p:cNvPr id="31" name="Content Placeholder 20" descr="Antenna beamwidth.png">
            <a:extLst>
              <a:ext uri="{FF2B5EF4-FFF2-40B4-BE49-F238E27FC236}">
                <a16:creationId xmlns:a16="http://schemas.microsoft.com/office/drawing/2014/main" id="{B9307561-A97B-3826-EDC7-8EA6F3CF72A5}"/>
              </a:ext>
            </a:extLst>
          </p:cNvPr>
          <p:cNvPicPr>
            <a:picLocks noGrp="1" noChangeAspect="1"/>
          </p:cNvPicPr>
          <p:nvPr>
            <p:ph sz="half" idx="2"/>
          </p:nvPr>
        </p:nvPicPr>
        <p:blipFill rotWithShape="1">
          <a:blip r:embed="rId3">
            <a:alphaModFix/>
            <a:extLst>
              <a:ext uri="{28A0092B-C50C-407E-A947-70E740481C1C}">
                <a14:useLocalDpi xmlns:a14="http://schemas.microsoft.com/office/drawing/2010/main" val="0"/>
              </a:ext>
            </a:extLst>
          </a:blip>
          <a:srcRect t="10899" b="8458"/>
          <a:stretch/>
        </p:blipFill>
        <p:spPr>
          <a:xfrm rot="10800000">
            <a:off x="1648652" y="1326775"/>
            <a:ext cx="5735211" cy="5531225"/>
          </a:xfrm>
        </p:spPr>
      </p:pic>
      <p:sp>
        <p:nvSpPr>
          <p:cNvPr id="32" name="Rectangle 31">
            <a:extLst>
              <a:ext uri="{FF2B5EF4-FFF2-40B4-BE49-F238E27FC236}">
                <a16:creationId xmlns:a16="http://schemas.microsoft.com/office/drawing/2014/main" id="{A05AAC04-D0AB-1E86-8BE4-5AA495A35DA9}"/>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rgbClr val="FF0000"/>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99013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448206CF-18A2-DC0D-9BB1-939E2D05E347}"/>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b="17921"/>
          <a:stretch/>
        </p:blipFill>
        <p:spPr bwMode="auto">
          <a:xfrm>
            <a:off x="342753" y="887346"/>
            <a:ext cx="6323518" cy="56055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A19DFC4-01C2-9E94-9F04-0B5BD0DE1366}"/>
              </a:ext>
            </a:extLst>
          </p:cNvPr>
          <p:cNvSpPr>
            <a:spLocks noGrp="1"/>
          </p:cNvSpPr>
          <p:nvPr>
            <p:ph type="title"/>
          </p:nvPr>
        </p:nvSpPr>
        <p:spPr>
          <a:xfrm>
            <a:off x="838200" y="365125"/>
            <a:ext cx="9309100" cy="1325563"/>
          </a:xfrm>
        </p:spPr>
        <p:txBody>
          <a:bodyPr>
            <a:normAutofit/>
          </a:bodyPr>
          <a:lstStyle/>
          <a:p>
            <a:r>
              <a:rPr lang="el-GR" sz="3600" dirty="0"/>
              <a:t>ΔΟΜΗ ΜΑΘΗΜΑΤΟΣ</a:t>
            </a:r>
            <a:endParaRPr lang="en-GR" sz="3600" dirty="0"/>
          </a:p>
        </p:txBody>
      </p:sp>
      <p:sp>
        <p:nvSpPr>
          <p:cNvPr id="3" name="Rounded Rectangle 2">
            <a:extLst>
              <a:ext uri="{FF2B5EF4-FFF2-40B4-BE49-F238E27FC236}">
                <a16:creationId xmlns:a16="http://schemas.microsoft.com/office/drawing/2014/main" id="{ED704084-6322-E299-A3E1-0D4670E0F703}"/>
              </a:ext>
            </a:extLst>
          </p:cNvPr>
          <p:cNvSpPr/>
          <p:nvPr/>
        </p:nvSpPr>
        <p:spPr>
          <a:xfrm>
            <a:off x="9311547" y="-1"/>
            <a:ext cx="2839916" cy="6857999"/>
          </a:xfrm>
          <a:prstGeom prst="roundRect">
            <a:avLst/>
          </a:prstGeom>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l-GR" sz="1400" dirty="0">
                <a:solidFill>
                  <a:srgbClr val="FF0000"/>
                </a:solidFill>
                <a:effectLst>
                  <a:outerShdw blurRad="50800" dist="38100" dir="2700000" algn="tl" rotWithShape="0">
                    <a:prstClr val="black">
                      <a:alpha val="40000"/>
                    </a:prstClr>
                  </a:outerShdw>
                </a:effectLst>
              </a:rPr>
              <a:t>ΠΙΝΑΚΕΣ ΒΟΛΗΣ</a:t>
            </a:r>
            <a:endParaRPr lang="en-GR" sz="1400" dirty="0">
              <a:solidFill>
                <a:srgbClr val="FF0000"/>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n-GR" sz="1400" dirty="0">
                <a:solidFill>
                  <a:schemeClr val="bg1"/>
                </a:solidFill>
                <a:effectLst>
                  <a:outerShdw blurRad="50800" dist="38100" dir="2700000" algn="tl" rotWithShape="0">
                    <a:prstClr val="black">
                      <a:alpha val="40000"/>
                    </a:prstClr>
                  </a:outerShdw>
                </a:effectLst>
              </a:rPr>
              <a:t>Έ</a:t>
            </a:r>
            <a:r>
              <a:rPr lang="el-GR" sz="1400" dirty="0">
                <a:solidFill>
                  <a:schemeClr val="bg1"/>
                </a:solidFill>
                <a:effectLst>
                  <a:outerShdw blurRad="50800" dist="38100" dir="2700000" algn="tl" rotWithShape="0">
                    <a:prstClr val="black">
                      <a:alpha val="40000"/>
                    </a:prstClr>
                  </a:outerShdw>
                </a:effectLst>
              </a:rPr>
              <a:t>ννοια και χρησιμότητα</a:t>
            </a:r>
            <a:endParaRPr lang="en-GR" sz="14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Επίδραση παραμέτρων στην τροχιά</a:t>
            </a:r>
            <a:endParaRPr lang="en-GR" sz="14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Γεωμετρία βολής και τροχιά</a:t>
            </a: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Ασκήσεις</a:t>
            </a:r>
            <a:endParaRPr lang="en-GR" sz="1400" dirty="0">
              <a:solidFill>
                <a:schemeClr val="bg1"/>
              </a:solidFill>
              <a:effectLst>
                <a:outerShdw blurRad="50800" dist="38100" dir="2700000" algn="tl" rotWithShape="0">
                  <a:prstClr val="black">
                    <a:alpha val="40000"/>
                  </a:prstClr>
                </a:outerShdw>
              </a:effectLst>
            </a:endParaRPr>
          </a:p>
          <a:p>
            <a:pPr marL="214313" indent="-214313">
              <a:buFont typeface="Arial" panose="020B0604020202020204" pitchFamily="34" charset="0"/>
              <a:buChar char="•"/>
            </a:pPr>
            <a:r>
              <a:rPr lang="en-GR" sz="1400" dirty="0">
                <a:solidFill>
                  <a:srgbClr val="FF0000"/>
                </a:solidFill>
                <a:effectLst>
                  <a:outerShdw blurRad="50800" dist="38100" dir="2700000" algn="tl" rotWithShape="0">
                    <a:prstClr val="black">
                      <a:alpha val="40000"/>
                    </a:prstClr>
                  </a:outerShdw>
                </a:effectLst>
              </a:rPr>
              <a:t>NAVAL ARTILLERY SYSTEM SETTING PHASES</a:t>
            </a:r>
          </a:p>
          <a:p>
            <a:pPr marL="421200" lvl="1" indent="-214313">
              <a:buFont typeface="Courier New" panose="02070309020205020404" pitchFamily="49" charset="0"/>
              <a:buChar char="o"/>
            </a:pPr>
            <a:r>
              <a:rPr lang="el-GR" sz="1400" dirty="0" err="1">
                <a:solidFill>
                  <a:schemeClr val="bg1"/>
                </a:solidFill>
                <a:effectLst>
                  <a:outerShdw blurRad="50800" dist="38100" dir="2700000" algn="tl" rotWithShape="0">
                    <a:prstClr val="black">
                      <a:alpha val="40000"/>
                    </a:prstClr>
                  </a:outerShdw>
                </a:effectLst>
              </a:rPr>
              <a:t>Παραλληλ</a:t>
            </a:r>
            <a:r>
              <a:rPr lang="en-GR" sz="1400" dirty="0">
                <a:solidFill>
                  <a:schemeClr val="bg1"/>
                </a:solidFill>
                <a:effectLst>
                  <a:outerShdw blurRad="50800" dist="38100" dir="2700000" algn="tl" rotWithShape="0">
                    <a:prstClr val="black">
                      <a:alpha val="40000"/>
                    </a:prstClr>
                  </a:outerShdw>
                </a:effectLst>
              </a:rPr>
              <a:t>ό</a:t>
            </a:r>
            <a:r>
              <a:rPr lang="el-GR" sz="1400" dirty="0" err="1">
                <a:solidFill>
                  <a:schemeClr val="bg1"/>
                </a:solidFill>
                <a:effectLst>
                  <a:outerShdw blurRad="50800" dist="38100" dir="2700000" algn="tl" rotWithShape="0">
                    <a:prstClr val="black">
                      <a:alpha val="40000"/>
                    </a:prstClr>
                  </a:outerShdw>
                </a:effectLst>
              </a:rPr>
              <a:t>τητα</a:t>
            </a:r>
            <a:r>
              <a:rPr lang="el-GR" sz="1400" dirty="0">
                <a:solidFill>
                  <a:schemeClr val="bg1"/>
                </a:solidFill>
                <a:effectLst>
                  <a:outerShdw blurRad="50800" dist="38100" dir="2700000" algn="tl" rotWithShape="0">
                    <a:prstClr val="black">
                      <a:alpha val="40000"/>
                    </a:prstClr>
                  </a:outerShdw>
                </a:effectLst>
              </a:rPr>
              <a:t> </a:t>
            </a:r>
            <a:r>
              <a:rPr lang="en-US" sz="1400" dirty="0">
                <a:solidFill>
                  <a:schemeClr val="bg1"/>
                </a:solidFill>
                <a:effectLst>
                  <a:outerShdw blurRad="50800" dist="38100" dir="2700000" algn="tl" rotWithShape="0">
                    <a:prstClr val="black">
                      <a:alpha val="40000"/>
                    </a:prstClr>
                  </a:outerShdw>
                </a:effectLst>
              </a:rPr>
              <a:t>LOF-LOS, </a:t>
            </a:r>
            <a:r>
              <a:rPr lang="el-GR" sz="1400" dirty="0">
                <a:solidFill>
                  <a:schemeClr val="bg1"/>
                </a:solidFill>
                <a:effectLst>
                  <a:outerShdw blurRad="50800" dist="38100" dir="2700000" algn="tl" rotWithShape="0">
                    <a:prstClr val="black">
                      <a:alpha val="40000"/>
                    </a:prstClr>
                  </a:outerShdw>
                </a:effectLst>
              </a:rPr>
              <a:t>επιπέδων έδρασης</a:t>
            </a:r>
            <a:endParaRPr lang="en-GR" sz="14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Ευθυγραμμίσεις</a:t>
            </a:r>
            <a:endParaRPr lang="en-GR" sz="14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Καθιζήσεις</a:t>
            </a:r>
            <a:endParaRPr lang="en-GR" sz="14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Παραλληλισμός</a:t>
            </a: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Στάδια ρύθμισης ΠΒ</a:t>
            </a: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Βρόχος εμπλοκής</a:t>
            </a: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Στάδια πυρών</a:t>
            </a:r>
            <a:endParaRPr lang="en-GR" sz="1400" dirty="0">
              <a:solidFill>
                <a:schemeClr val="bg1"/>
              </a:solidFill>
              <a:effectLst>
                <a:outerShdw blurRad="50800" dist="38100" dir="2700000" algn="tl" rotWithShape="0">
                  <a:prstClr val="black">
                    <a:alpha val="40000"/>
                  </a:prstClr>
                </a:outerShdw>
              </a:effectLst>
            </a:endParaRPr>
          </a:p>
          <a:p>
            <a:pPr marL="214313" indent="-214313">
              <a:buFont typeface="Arial" panose="020B0604020202020204" pitchFamily="34" charset="0"/>
              <a:buChar char="•"/>
            </a:pPr>
            <a:r>
              <a:rPr lang="el-GR" sz="1400" dirty="0">
                <a:solidFill>
                  <a:srgbClr val="FF0000"/>
                </a:solidFill>
                <a:effectLst>
                  <a:outerShdw blurRad="50800" dist="38100" dir="2700000" algn="tl" rotWithShape="0">
                    <a:prstClr val="black">
                      <a:alpha val="40000"/>
                    </a:prstClr>
                  </a:outerShdw>
                </a:effectLst>
              </a:rPr>
              <a:t>ΤΥΠΟΛΟΓΙΑ ΠΥΡΩΝ</a:t>
            </a:r>
            <a:endParaRPr lang="en-GR" sz="1400" dirty="0">
              <a:solidFill>
                <a:srgbClr val="FF0000"/>
              </a:solidFill>
              <a:effectLst>
                <a:outerShdw blurRad="50800" dist="38100" dir="2700000" algn="tl" rotWithShape="0">
                  <a:prstClr val="black">
                    <a:alpha val="40000"/>
                  </a:prstClr>
                </a:outerShdw>
              </a:effectLst>
            </a:endParaRPr>
          </a:p>
          <a:p>
            <a:pPr marL="671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Πυρά Α/Α</a:t>
            </a:r>
          </a:p>
          <a:p>
            <a:pPr marL="671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Πυρά Α/Ε</a:t>
            </a:r>
          </a:p>
          <a:p>
            <a:pPr marL="671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Βολή Φωτιστικών</a:t>
            </a:r>
          </a:p>
          <a:p>
            <a:pPr marL="671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Ν. Βομβαρδισμός</a:t>
            </a:r>
          </a:p>
          <a:p>
            <a:pPr marL="671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Κριτήρια επιλογής τύπου αναλόγως στόχου- τακτικής κατάστασης</a:t>
            </a:r>
            <a:endParaRPr lang="en-GR" sz="1400" dirty="0">
              <a:solidFill>
                <a:schemeClr val="bg1"/>
              </a:solidFill>
              <a:effectLst>
                <a:outerShdw blurRad="50800" dist="38100" dir="2700000" algn="tl" rotWithShape="0">
                  <a:prstClr val="black">
                    <a:alpha val="40000"/>
                  </a:prstClr>
                </a:outerShdw>
              </a:effectLst>
            </a:endParaRPr>
          </a:p>
          <a:p>
            <a:pPr marL="214313" indent="-214313">
              <a:buFont typeface="Arial" panose="020B0604020202020204" pitchFamily="34" charset="0"/>
              <a:buChar char="•"/>
            </a:pPr>
            <a:endParaRPr lang="en-GR" sz="1400" dirty="0">
              <a:solidFill>
                <a:schemeClr val="bg1"/>
              </a:solidFill>
              <a:effectLst>
                <a:outerShdw blurRad="50800" dist="38100" dir="2700000" algn="tl" rotWithShape="0">
                  <a:prstClr val="black">
                    <a:alpha val="40000"/>
                  </a:prstClr>
                </a:outerShdw>
              </a:effectLst>
            </a:endParaRPr>
          </a:p>
        </p:txBody>
      </p:sp>
      <p:sp>
        <p:nvSpPr>
          <p:cNvPr id="5" name="Rounded Rectangle 4">
            <a:extLst>
              <a:ext uri="{FF2B5EF4-FFF2-40B4-BE49-F238E27FC236}">
                <a16:creationId xmlns:a16="http://schemas.microsoft.com/office/drawing/2014/main" id="{54833868-D160-0531-EE40-1708FC495238}"/>
              </a:ext>
            </a:extLst>
          </p:cNvPr>
          <p:cNvSpPr/>
          <p:nvPr/>
        </p:nvSpPr>
        <p:spPr>
          <a:xfrm>
            <a:off x="6185452" y="0"/>
            <a:ext cx="3098021" cy="6857999"/>
          </a:xfrm>
          <a:prstGeom prst="roundRect">
            <a:avLst/>
          </a:prstGeom>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l-GR" sz="1400" dirty="0">
                <a:solidFill>
                  <a:srgbClr val="FF0000"/>
                </a:solidFill>
                <a:effectLst>
                  <a:outerShdw blurRad="50800" dist="38100" dir="2700000" algn="tl" rotWithShape="0">
                    <a:prstClr val="black">
                      <a:alpha val="40000"/>
                    </a:prstClr>
                  </a:outerShdw>
                </a:effectLst>
              </a:rPr>
              <a:t>ΕΙΣΑΓΩΓΗ</a:t>
            </a:r>
          </a:p>
          <a:p>
            <a:pPr marL="419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Γνωριμία</a:t>
            </a:r>
          </a:p>
          <a:p>
            <a:pPr marL="419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Επεξήγηση διαγράμματος ύλης </a:t>
            </a:r>
          </a:p>
          <a:p>
            <a:pPr marL="419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Διαπίστωση επιπέδου γνώσεων</a:t>
            </a:r>
            <a:endParaRPr lang="en-GR" sz="1400" dirty="0">
              <a:solidFill>
                <a:schemeClr val="bg1"/>
              </a:solidFill>
              <a:effectLst>
                <a:outerShdw blurRad="50800" dist="38100" dir="2700000" algn="tl" rotWithShape="0">
                  <a:prstClr val="black">
                    <a:alpha val="40000"/>
                  </a:prstClr>
                </a:outerShdw>
              </a:effectLst>
            </a:endParaRPr>
          </a:p>
          <a:p>
            <a:pPr marL="214313" indent="-214313">
              <a:buFont typeface="Arial" panose="020B0604020202020204" pitchFamily="34" charset="0"/>
              <a:buChar char="•"/>
            </a:pPr>
            <a:r>
              <a:rPr lang="el-GR" sz="1400" dirty="0">
                <a:solidFill>
                  <a:srgbClr val="FF0000"/>
                </a:solidFill>
                <a:effectLst>
                  <a:outerShdw blurRad="50800" dist="38100" dir="2700000" algn="tl" rotWithShape="0">
                    <a:prstClr val="black">
                      <a:alpha val="40000"/>
                    </a:prstClr>
                  </a:outerShdw>
                </a:effectLst>
              </a:rPr>
              <a:t>ΕΠΑΝΑΛΗΨΗ ΒΛΗΤΙΚΗΣ</a:t>
            </a:r>
            <a:endParaRPr lang="en-GR" sz="1400" dirty="0">
              <a:solidFill>
                <a:srgbClr val="FF0000"/>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n-GR" sz="1400" dirty="0">
                <a:solidFill>
                  <a:schemeClr val="bg1"/>
                </a:solidFill>
                <a:effectLst>
                  <a:outerShdw blurRad="50800" dist="38100" dir="2700000" algn="tl" rotWithShape="0">
                    <a:prstClr val="black">
                      <a:alpha val="40000"/>
                    </a:prstClr>
                  </a:outerShdw>
                </a:effectLst>
              </a:rPr>
              <a:t>Έ</a:t>
            </a:r>
            <a:r>
              <a:rPr lang="el-GR" sz="1400" dirty="0" err="1">
                <a:solidFill>
                  <a:schemeClr val="bg1"/>
                </a:solidFill>
                <a:effectLst>
                  <a:outerShdw blurRad="50800" dist="38100" dir="2700000" algn="tl" rotWithShape="0">
                    <a:prstClr val="black">
                      <a:alpha val="40000"/>
                    </a:prstClr>
                  </a:outerShdw>
                </a:effectLst>
              </a:rPr>
              <a:t>λεγχος</a:t>
            </a:r>
            <a:r>
              <a:rPr lang="el-GR" sz="1400" dirty="0">
                <a:solidFill>
                  <a:schemeClr val="bg1"/>
                </a:solidFill>
                <a:effectLst>
                  <a:outerShdw blurRad="50800" dist="38100" dir="2700000" algn="tl" rotWithShape="0">
                    <a:prstClr val="black">
                      <a:alpha val="40000"/>
                    </a:prstClr>
                  </a:outerShdw>
                </a:effectLst>
              </a:rPr>
              <a:t> γνώσεων</a:t>
            </a: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Υπενθύμιση βασικών εννοιών</a:t>
            </a:r>
            <a:endParaRPr lang="en-GR" sz="1400" dirty="0">
              <a:solidFill>
                <a:schemeClr val="bg1"/>
              </a:solidFill>
              <a:effectLst>
                <a:outerShdw blurRad="50800" dist="38100" dir="2700000" algn="tl" rotWithShape="0">
                  <a:prstClr val="black">
                    <a:alpha val="40000"/>
                  </a:prstClr>
                </a:outerShdw>
              </a:effectLst>
            </a:endParaRPr>
          </a:p>
          <a:p>
            <a:pPr marL="214313" indent="-214313">
              <a:buFont typeface="Arial" panose="020B0604020202020204" pitchFamily="34" charset="0"/>
              <a:buChar char="•"/>
            </a:pPr>
            <a:r>
              <a:rPr lang="el-GR" sz="1400" dirty="0">
                <a:solidFill>
                  <a:srgbClr val="FF0000"/>
                </a:solidFill>
                <a:effectLst>
                  <a:outerShdw blurRad="50800" dist="38100" dir="2700000" algn="tl" rotWithShape="0">
                    <a:prstClr val="black">
                      <a:alpha val="40000"/>
                    </a:prstClr>
                  </a:outerShdw>
                </a:effectLst>
              </a:rPr>
              <a:t>ΕΞΕΛΙΞΗ ΠΥΡΟΒΟΛΙΚΗΣ</a:t>
            </a:r>
            <a:endParaRPr lang="en-GR" sz="1400" dirty="0">
              <a:solidFill>
                <a:srgbClr val="FF0000"/>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Εξέλιξη </a:t>
            </a:r>
            <a:r>
              <a:rPr lang="en-US" sz="1400" dirty="0" err="1">
                <a:solidFill>
                  <a:schemeClr val="bg1"/>
                </a:solidFill>
                <a:effectLst>
                  <a:outerShdw blurRad="50800" dist="38100" dir="2700000" algn="tl" rotWithShape="0">
                    <a:prstClr val="black">
                      <a:alpha val="40000"/>
                    </a:prstClr>
                  </a:outerShdw>
                </a:effectLst>
              </a:rPr>
              <a:t>R</a:t>
            </a:r>
            <a:r>
              <a:rPr lang="en-US" sz="1400" baseline="-25000" dirty="0" err="1">
                <a:solidFill>
                  <a:schemeClr val="bg1"/>
                </a:solidFill>
                <a:effectLst>
                  <a:outerShdw blurRad="50800" dist="38100" dir="2700000" algn="tl" rotWithShape="0">
                    <a:prstClr val="black">
                      <a:alpha val="40000"/>
                    </a:prstClr>
                  </a:outerShdw>
                </a:effectLst>
              </a:rPr>
              <a:t>firing</a:t>
            </a:r>
            <a:r>
              <a:rPr lang="en-US" sz="1400" dirty="0">
                <a:solidFill>
                  <a:schemeClr val="bg1"/>
                </a:solidFill>
                <a:effectLst>
                  <a:outerShdw blurRad="50800" dist="38100" dir="2700000" algn="tl" rotWithShape="0">
                    <a:prstClr val="black">
                      <a:alpha val="40000"/>
                    </a:prstClr>
                  </a:outerShdw>
                </a:effectLst>
              </a:rPr>
              <a:t> </a:t>
            </a:r>
            <a:r>
              <a:rPr lang="el-GR" sz="1400" dirty="0">
                <a:solidFill>
                  <a:schemeClr val="bg1"/>
                </a:solidFill>
                <a:effectLst>
                  <a:outerShdw blurRad="50800" dist="38100" dir="2700000" algn="tl" rotWithShape="0">
                    <a:prstClr val="black">
                      <a:alpha val="40000"/>
                    </a:prstClr>
                  </a:outerShdw>
                </a:effectLst>
              </a:rPr>
              <a:t>και </a:t>
            </a:r>
            <a:r>
              <a:rPr lang="en-US" sz="1400" dirty="0" err="1">
                <a:solidFill>
                  <a:schemeClr val="bg1"/>
                </a:solidFill>
                <a:effectLst>
                  <a:outerShdw blurRad="50800" dist="38100" dir="2700000" algn="tl" rotWithShape="0">
                    <a:prstClr val="black">
                      <a:alpha val="40000"/>
                    </a:prstClr>
                  </a:outerShdw>
                </a:effectLst>
              </a:rPr>
              <a:t>P</a:t>
            </a:r>
            <a:r>
              <a:rPr lang="en-US" sz="1400" baseline="-25000" dirty="0" err="1">
                <a:solidFill>
                  <a:schemeClr val="bg1"/>
                </a:solidFill>
                <a:effectLst>
                  <a:outerShdw blurRad="50800" dist="38100" dir="2700000" algn="tl" rotWithShape="0">
                    <a:prstClr val="black">
                      <a:alpha val="40000"/>
                    </a:prstClr>
                  </a:outerShdw>
                </a:effectLst>
              </a:rPr>
              <a:t>hit</a:t>
            </a:r>
            <a:endParaRPr lang="en-GR" sz="1400" baseline="-250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Αλληλεπίδραση ναυτικού πυροβολικού και ναυπηγικής</a:t>
            </a: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Το πρόβλημα του πυροβολικού</a:t>
            </a: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Παράμετροι αποτελεσματικότητας πυρών-ικανότητα </a:t>
            </a:r>
            <a:r>
              <a:rPr lang="el-GR" sz="1400" dirty="0" err="1">
                <a:solidFill>
                  <a:schemeClr val="bg1"/>
                </a:solidFill>
                <a:effectLst>
                  <a:outerShdw blurRad="50800" dist="38100" dir="2700000" algn="tl" rotWithShape="0">
                    <a:prstClr val="black">
                      <a:alpha val="40000"/>
                    </a:prstClr>
                  </a:outerShdw>
                </a:effectLst>
              </a:rPr>
              <a:t>Αξκού</a:t>
            </a:r>
            <a:r>
              <a:rPr lang="el-GR" sz="1400" dirty="0">
                <a:solidFill>
                  <a:schemeClr val="bg1"/>
                </a:solidFill>
                <a:effectLst>
                  <a:outerShdw blurRad="50800" dist="38100" dir="2700000" algn="tl" rotWithShape="0">
                    <a:prstClr val="black">
                      <a:alpha val="40000"/>
                    </a:prstClr>
                  </a:outerShdw>
                </a:effectLst>
              </a:rPr>
              <a:t> ΠΒ</a:t>
            </a:r>
            <a:endParaRPr lang="en-GR" sz="14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n-US" sz="1400" dirty="0">
                <a:solidFill>
                  <a:schemeClr val="bg1"/>
                </a:solidFill>
                <a:effectLst>
                  <a:outerShdw blurRad="50800" dist="38100" dir="2700000" algn="tl" rotWithShape="0">
                    <a:prstClr val="black">
                      <a:alpha val="40000"/>
                    </a:prstClr>
                  </a:outerShdw>
                </a:effectLst>
              </a:rPr>
              <a:t>KPIs</a:t>
            </a:r>
            <a:endParaRPr lang="en-GR" sz="14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n-GR" sz="1400" dirty="0">
                <a:solidFill>
                  <a:schemeClr val="bg1"/>
                </a:solidFill>
                <a:effectLst>
                  <a:outerShdw blurRad="50800" dist="38100" dir="2700000" algn="tl" rotWithShape="0">
                    <a:prstClr val="black">
                      <a:alpha val="40000"/>
                    </a:prstClr>
                  </a:outerShdw>
                </a:effectLst>
              </a:rPr>
              <a:t>Central Fire Control Elements</a:t>
            </a:r>
          </a:p>
          <a:p>
            <a:pPr marL="421200" lvl="1" indent="-214313">
              <a:buFont typeface="Courier New" panose="02070309020205020404" pitchFamily="49" charset="0"/>
              <a:buChar char="o"/>
            </a:pPr>
            <a:r>
              <a:rPr lang="en-GR" sz="1400" dirty="0">
                <a:solidFill>
                  <a:schemeClr val="bg1"/>
                </a:solidFill>
                <a:effectLst>
                  <a:outerShdw blurRad="50800" dist="38100" dir="2700000" algn="tl" rotWithShape="0">
                    <a:prstClr val="black">
                      <a:alpha val="40000"/>
                    </a:prstClr>
                  </a:outerShdw>
                </a:effectLst>
              </a:rPr>
              <a:t>Modern Navy</a:t>
            </a:r>
          </a:p>
          <a:p>
            <a:pPr marL="100013" indent="-214313">
              <a:buFont typeface="Arial" panose="020B0604020202020204" pitchFamily="34" charset="0"/>
              <a:buChar char="•"/>
            </a:pPr>
            <a:r>
              <a:rPr lang="el-GR" sz="1400" dirty="0">
                <a:solidFill>
                  <a:srgbClr val="FF0000"/>
                </a:solidFill>
                <a:effectLst>
                  <a:outerShdw blurRad="50800" dist="38100" dir="2700000" algn="tl" rotWithShape="0">
                    <a:prstClr val="black">
                      <a:alpha val="40000"/>
                    </a:prstClr>
                  </a:outerShdw>
                </a:effectLst>
              </a:rPr>
              <a:t>ΣΤΟΙΧΕΙΑ ΔΙΕΥΘΥΝΣΗΣ ΒΟΛΗΣ</a:t>
            </a:r>
            <a:endParaRPr lang="en-GR" sz="1400" dirty="0">
              <a:solidFill>
                <a:srgbClr val="FF0000"/>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n-GR" sz="1400" dirty="0">
                <a:solidFill>
                  <a:schemeClr val="bg1"/>
                </a:solidFill>
                <a:effectLst>
                  <a:outerShdw blurRad="50800" dist="38100" dir="2700000" algn="tl" rotWithShape="0">
                    <a:prstClr val="black">
                      <a:alpha val="40000"/>
                    </a:prstClr>
                  </a:outerShdw>
                </a:effectLst>
              </a:rPr>
              <a:t>Detect to engage sequence</a:t>
            </a:r>
          </a:p>
          <a:p>
            <a:pPr marL="421200" lvl="1" indent="-214313">
              <a:buFont typeface="Courier New" panose="02070309020205020404" pitchFamily="49" charset="0"/>
              <a:buChar char="o"/>
            </a:pPr>
            <a:r>
              <a:rPr lang="en-GR" sz="1400" dirty="0">
                <a:solidFill>
                  <a:schemeClr val="bg1"/>
                </a:solidFill>
                <a:effectLst>
                  <a:outerShdw blurRad="50800" dist="38100" dir="2700000" algn="tl" rotWithShape="0">
                    <a:prstClr val="black">
                      <a:alpha val="40000"/>
                    </a:prstClr>
                  </a:outerShdw>
                </a:effectLst>
              </a:rPr>
              <a:t>Fire control operation phases</a:t>
            </a:r>
          </a:p>
          <a:p>
            <a:pPr algn="ctr"/>
            <a:endParaRPr lang="en-GR" sz="1400" dirty="0">
              <a:solidFill>
                <a:schemeClr val="bg1"/>
              </a:solidFill>
              <a:effectLst>
                <a:outerShdw blurRad="50800" dist="38100" dir="2700000" algn="tl" rotWithShape="0">
                  <a:prstClr val="black">
                    <a:alpha val="40000"/>
                  </a:prstClr>
                </a:outerShdw>
              </a:effectLst>
            </a:endParaRPr>
          </a:p>
        </p:txBody>
      </p:sp>
      <p:sp>
        <p:nvSpPr>
          <p:cNvPr id="4" name="Rounded Rectangle 3">
            <a:extLst>
              <a:ext uri="{FF2B5EF4-FFF2-40B4-BE49-F238E27FC236}">
                <a16:creationId xmlns:a16="http://schemas.microsoft.com/office/drawing/2014/main" id="{48A984E8-B2BF-1524-7F2F-12425E8B3520}"/>
              </a:ext>
            </a:extLst>
          </p:cNvPr>
          <p:cNvSpPr/>
          <p:nvPr/>
        </p:nvSpPr>
        <p:spPr>
          <a:xfrm>
            <a:off x="6367825" y="5445457"/>
            <a:ext cx="2733274" cy="566286"/>
          </a:xfrm>
          <a:prstGeom prst="roundRect">
            <a:avLst/>
          </a:prstGeom>
          <a:solidFill>
            <a:srgbClr val="FF0000">
              <a:alpha val="40000"/>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pic>
        <p:nvPicPr>
          <p:cNvPr id="8" name="Picture 7">
            <a:extLst>
              <a:ext uri="{FF2B5EF4-FFF2-40B4-BE49-F238E27FC236}">
                <a16:creationId xmlns:a16="http://schemas.microsoft.com/office/drawing/2014/main" id="{4F79F10F-E2FD-FA05-D3D3-40B941088A88}"/>
              </a:ext>
            </a:extLst>
          </p:cNvPr>
          <p:cNvPicPr>
            <a:picLocks noChangeAspect="1"/>
          </p:cNvPicPr>
          <p:nvPr/>
        </p:nvPicPr>
        <p:blipFill>
          <a:blip r:embed="rId4"/>
          <a:stretch>
            <a:fillRect/>
          </a:stretch>
        </p:blipFill>
        <p:spPr>
          <a:xfrm>
            <a:off x="3977316" y="2228076"/>
            <a:ext cx="2136002" cy="1004189"/>
          </a:xfrm>
          <a:prstGeom prst="rect">
            <a:avLst/>
          </a:prstGeom>
          <a:scene3d>
            <a:camera prst="orthographicFront">
              <a:rot lat="1740000" lon="3000000" rev="0"/>
            </a:camera>
            <a:lightRig rig="threePt" dir="t"/>
          </a:scene3d>
        </p:spPr>
      </p:pic>
    </p:spTree>
    <p:extLst>
      <p:ext uri="{BB962C8B-B14F-4D97-AF65-F5344CB8AC3E}">
        <p14:creationId xmlns:p14="http://schemas.microsoft.com/office/powerpoint/2010/main" val="126174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0B1499-8904-72AB-F3BC-9251DF0A7F19}"/>
              </a:ext>
            </a:extLst>
          </p:cNvPr>
          <p:cNvPicPr>
            <a:picLocks noChangeAspect="1"/>
          </p:cNvPicPr>
          <p:nvPr/>
        </p:nvPicPr>
        <p:blipFill rotWithShape="1">
          <a:blip r:embed="rId2"/>
          <a:srcRect r="28822"/>
          <a:stretch/>
        </p:blipFill>
        <p:spPr>
          <a:xfrm>
            <a:off x="0" y="0"/>
            <a:ext cx="5532244" cy="4371975"/>
          </a:xfrm>
          <a:prstGeom prst="rect">
            <a:avLst/>
          </a:prstGeom>
        </p:spPr>
      </p:pic>
      <p:sp>
        <p:nvSpPr>
          <p:cNvPr id="6" name="TextBox 5">
            <a:extLst>
              <a:ext uri="{FF2B5EF4-FFF2-40B4-BE49-F238E27FC236}">
                <a16:creationId xmlns:a16="http://schemas.microsoft.com/office/drawing/2014/main" id="{43895096-4C0B-BDF9-387E-62674C0106BC}"/>
              </a:ext>
            </a:extLst>
          </p:cNvPr>
          <p:cNvSpPr txBox="1"/>
          <p:nvPr/>
        </p:nvSpPr>
        <p:spPr>
          <a:xfrm>
            <a:off x="5532245" y="2824204"/>
            <a:ext cx="4811906" cy="3970318"/>
          </a:xfrm>
          <a:prstGeom prst="rect">
            <a:avLst/>
          </a:prstGeom>
          <a:noFill/>
        </p:spPr>
        <p:txBody>
          <a:bodyPr wrap="square">
            <a:spAutoFit/>
          </a:bodyPr>
          <a:lstStyle/>
          <a:p>
            <a:pPr marL="285750" indent="-285750" algn="just" rtl="0" fontAlgn="base">
              <a:buFont typeface="Arial" panose="020B0604020202020204" pitchFamily="34" charset="0"/>
              <a:buChar char="•"/>
            </a:pPr>
            <a:r>
              <a:rPr lang="el-GR" dirty="0">
                <a:solidFill>
                  <a:srgbClr val="202124"/>
                </a:solidFill>
                <a:latin typeface="+mj-lt"/>
                <a:cs typeface="Calibri" panose="020F0502020204030204" pitchFamily="34" charset="0"/>
              </a:rPr>
              <a:t> </a:t>
            </a:r>
            <a:r>
              <a:rPr lang="en-US" dirty="0">
                <a:solidFill>
                  <a:srgbClr val="202124"/>
                </a:solidFill>
                <a:latin typeface="+mj-lt"/>
                <a:cs typeface="Calibri" panose="020F0502020204030204" pitchFamily="34" charset="0"/>
              </a:rPr>
              <a:t>O Local Oscillator (</a:t>
            </a:r>
            <a:r>
              <a:rPr lang="el-GR" dirty="0">
                <a:solidFill>
                  <a:srgbClr val="202124"/>
                </a:solidFill>
                <a:latin typeface="+mj-lt"/>
                <a:cs typeface="Calibri" panose="020F0502020204030204" pitchFamily="34" charset="0"/>
              </a:rPr>
              <a:t>τοπικός ταλαντωτής</a:t>
            </a:r>
            <a:r>
              <a:rPr lang="en-US" dirty="0">
                <a:solidFill>
                  <a:srgbClr val="202124"/>
                </a:solidFill>
                <a:latin typeface="+mj-lt"/>
                <a:cs typeface="Calibri" panose="020F0502020204030204" pitchFamily="34" charset="0"/>
              </a:rPr>
              <a:t>)</a:t>
            </a:r>
            <a:r>
              <a:rPr lang="el-GR" dirty="0">
                <a:solidFill>
                  <a:srgbClr val="202124"/>
                </a:solidFill>
                <a:latin typeface="+mj-lt"/>
                <a:cs typeface="Calibri" panose="020F0502020204030204" pitchFamily="34" charset="0"/>
              </a:rPr>
              <a:t> είναι μια ηλεκτρονική συσκευή που ταλαντώνεται (</a:t>
            </a:r>
            <a:r>
              <a:rPr lang="en-US" dirty="0">
                <a:solidFill>
                  <a:srgbClr val="202124"/>
                </a:solidFill>
                <a:latin typeface="+mj-lt"/>
                <a:cs typeface="Calibri" panose="020F0502020204030204" pitchFamily="34" charset="0"/>
              </a:rPr>
              <a:t>oscillates</a:t>
            </a:r>
            <a:r>
              <a:rPr lang="el-GR" dirty="0">
                <a:solidFill>
                  <a:srgbClr val="202124"/>
                </a:solidFill>
                <a:latin typeface="+mj-lt"/>
                <a:cs typeface="Calibri" panose="020F0502020204030204" pitchFamily="34" charset="0"/>
              </a:rPr>
              <a:t>) περιοδικά σε σταθερή χαμηλή ισχύ </a:t>
            </a:r>
            <a:r>
              <a:rPr lang="en-GB" dirty="0">
                <a:solidFill>
                  <a:srgbClr val="202124"/>
                </a:solidFill>
                <a:latin typeface="+mj-lt"/>
                <a:cs typeface="Calibri" panose="020F0502020204030204" pitchFamily="34" charset="0"/>
              </a:rPr>
              <a:t>RF</a:t>
            </a:r>
            <a:r>
              <a:rPr lang="el-GR" dirty="0">
                <a:solidFill>
                  <a:srgbClr val="202124"/>
                </a:solidFill>
                <a:latin typeface="+mj-lt"/>
                <a:cs typeface="Calibri" panose="020F0502020204030204" pitchFamily="34" charset="0"/>
              </a:rPr>
              <a:t>,</a:t>
            </a:r>
            <a:r>
              <a:rPr lang="en-GB" dirty="0">
                <a:solidFill>
                  <a:srgbClr val="202124"/>
                </a:solidFill>
                <a:latin typeface="+mj-lt"/>
                <a:cs typeface="Calibri" panose="020F0502020204030204" pitchFamily="34" charset="0"/>
              </a:rPr>
              <a:t> </a:t>
            </a:r>
            <a:r>
              <a:rPr lang="el-GR" dirty="0">
                <a:solidFill>
                  <a:srgbClr val="202124"/>
                </a:solidFill>
                <a:latin typeface="+mj-lt"/>
                <a:cs typeface="Calibri" panose="020F0502020204030204" pitchFamily="34" charset="0"/>
              </a:rPr>
              <a:t>περίπου 30 έως 60 </a:t>
            </a:r>
            <a:r>
              <a:rPr lang="en-GB" dirty="0">
                <a:solidFill>
                  <a:srgbClr val="202124"/>
                </a:solidFill>
                <a:latin typeface="+mj-lt"/>
                <a:cs typeface="Calibri" panose="020F0502020204030204" pitchFamily="34" charset="0"/>
              </a:rPr>
              <a:t>MHz </a:t>
            </a:r>
            <a:r>
              <a:rPr lang="el-GR" dirty="0">
                <a:solidFill>
                  <a:srgbClr val="202124"/>
                </a:solidFill>
                <a:latin typeface="+mj-lt"/>
                <a:cs typeface="Calibri" panose="020F0502020204030204" pitchFamily="34" charset="0"/>
              </a:rPr>
              <a:t>πάνω ή κάτω από τη συχνότητα </a:t>
            </a:r>
            <a:r>
              <a:rPr lang="en-US" dirty="0">
                <a:solidFill>
                  <a:srgbClr val="202124"/>
                </a:solidFill>
                <a:latin typeface="+mj-lt"/>
                <a:cs typeface="Calibri" panose="020F0502020204030204" pitchFamily="34" charset="0"/>
              </a:rPr>
              <a:t>magnetron</a:t>
            </a:r>
            <a:r>
              <a:rPr lang="el-GR" baseline="30000" dirty="0">
                <a:solidFill>
                  <a:srgbClr val="202124"/>
                </a:solidFill>
                <a:latin typeface="+mj-lt"/>
                <a:cs typeface="Calibri" panose="020F0502020204030204" pitchFamily="34" charset="0"/>
              </a:rPr>
              <a:t>.</a:t>
            </a:r>
            <a:r>
              <a:rPr lang="el-GR" dirty="0">
                <a:solidFill>
                  <a:srgbClr val="202124"/>
                </a:solidFill>
                <a:latin typeface="+mj-lt"/>
                <a:cs typeface="Calibri" panose="020F0502020204030204" pitchFamily="34" charset="0"/>
              </a:rPr>
              <a:t> η</a:t>
            </a:r>
            <a:r>
              <a:rPr lang="en-US" dirty="0">
                <a:solidFill>
                  <a:srgbClr val="202124"/>
                </a:solidFill>
                <a:latin typeface="+mj-lt"/>
                <a:cs typeface="Calibri" panose="020F0502020204030204" pitchFamily="34" charset="0"/>
              </a:rPr>
              <a:t>, </a:t>
            </a:r>
            <a:r>
              <a:rPr lang="el-GR" dirty="0">
                <a:solidFill>
                  <a:srgbClr val="202124"/>
                </a:solidFill>
                <a:latin typeface="+mj-lt"/>
                <a:cs typeface="Calibri" panose="020F0502020204030204" pitchFamily="34" charset="0"/>
              </a:rPr>
              <a:t>δε, σημειούμενη διαφορά ονομάζεται ενδιάμεση συχνότητα (</a:t>
            </a:r>
            <a:r>
              <a:rPr lang="en-GB" dirty="0">
                <a:solidFill>
                  <a:srgbClr val="202124"/>
                </a:solidFill>
                <a:latin typeface="+mj-lt"/>
                <a:cs typeface="Calibri" panose="020F0502020204030204" pitchFamily="34" charset="0"/>
              </a:rPr>
              <a:t>IF).</a:t>
            </a:r>
          </a:p>
          <a:p>
            <a:pPr marL="285750" indent="-285750" algn="just" rtl="0" fontAlgn="base">
              <a:buFont typeface="Arial" panose="020B0604020202020204" pitchFamily="34" charset="0"/>
              <a:buChar char="•"/>
            </a:pPr>
            <a:r>
              <a:rPr lang="el-GR" dirty="0">
                <a:solidFill>
                  <a:srgbClr val="202124"/>
                </a:solidFill>
                <a:latin typeface="+mj-lt"/>
                <a:cs typeface="Calibri" panose="020F0502020204030204" pitchFamily="34" charset="0"/>
              </a:rPr>
              <a:t>Μαζί με τον </a:t>
            </a:r>
            <a:r>
              <a:rPr lang="el-GR" dirty="0" err="1">
                <a:solidFill>
                  <a:srgbClr val="202124"/>
                </a:solidFill>
                <a:latin typeface="+mj-lt"/>
                <a:cs typeface="Calibri" panose="020F0502020204030204" pitchFamily="34" charset="0"/>
              </a:rPr>
              <a:t>μίκτη</a:t>
            </a:r>
            <a:r>
              <a:rPr lang="el-GR" dirty="0">
                <a:solidFill>
                  <a:srgbClr val="202124"/>
                </a:solidFill>
                <a:latin typeface="+mj-lt"/>
                <a:cs typeface="Calibri" panose="020F0502020204030204" pitchFamily="34" charset="0"/>
              </a:rPr>
              <a:t> (</a:t>
            </a:r>
            <a:r>
              <a:rPr lang="en-US" dirty="0">
                <a:solidFill>
                  <a:srgbClr val="202124"/>
                </a:solidFill>
                <a:latin typeface="+mj-lt"/>
                <a:cs typeface="Calibri" panose="020F0502020204030204" pitchFamily="34" charset="0"/>
              </a:rPr>
              <a:t>mixer</a:t>
            </a:r>
            <a:r>
              <a:rPr lang="el-GR" dirty="0">
                <a:solidFill>
                  <a:srgbClr val="202124"/>
                </a:solidFill>
                <a:latin typeface="+mj-lt"/>
                <a:cs typeface="Calibri" panose="020F0502020204030204" pitchFamily="34" charset="0"/>
              </a:rPr>
              <a:t>), μεταβάλλει  αλλάζει τη συχνότητα ενός σήματος. Αυτή η διαδικασία μετατροπής συχνότητας, που ονομάζεται </a:t>
            </a:r>
            <a:r>
              <a:rPr lang="en-US" dirty="0">
                <a:solidFill>
                  <a:srgbClr val="202124"/>
                </a:solidFill>
                <a:latin typeface="+mj-lt"/>
                <a:cs typeface="Calibri" panose="020F0502020204030204" pitchFamily="34" charset="0"/>
              </a:rPr>
              <a:t>heterodyning</a:t>
            </a:r>
            <a:r>
              <a:rPr lang="el-GR" dirty="0">
                <a:solidFill>
                  <a:srgbClr val="202124"/>
                </a:solidFill>
                <a:latin typeface="+mj-lt"/>
                <a:cs typeface="Calibri" panose="020F0502020204030204" pitchFamily="34" charset="0"/>
              </a:rPr>
              <a:t>, παράγει τις </a:t>
            </a:r>
            <a:r>
              <a:rPr lang="en-GB" dirty="0">
                <a:solidFill>
                  <a:srgbClr val="202124"/>
                </a:solidFill>
                <a:latin typeface="+mj-lt"/>
                <a:cs typeface="Calibri" panose="020F0502020204030204" pitchFamily="34" charset="0"/>
              </a:rPr>
              <a:t>sum &amp; difference frequencies </a:t>
            </a:r>
            <a:r>
              <a:rPr lang="el-GR" dirty="0">
                <a:solidFill>
                  <a:srgbClr val="202124"/>
                </a:solidFill>
                <a:latin typeface="+mj-lt"/>
                <a:cs typeface="Calibri" panose="020F0502020204030204" pitchFamily="34" charset="0"/>
              </a:rPr>
              <a:t>από τη συχνότητα του </a:t>
            </a:r>
            <a:r>
              <a:rPr lang="en-US" dirty="0">
                <a:solidFill>
                  <a:srgbClr val="202124"/>
                </a:solidFill>
                <a:latin typeface="+mj-lt"/>
                <a:cs typeface="Calibri" panose="020F0502020204030204" pitchFamily="34" charset="0"/>
              </a:rPr>
              <a:t>Local Oscillator</a:t>
            </a:r>
            <a:r>
              <a:rPr lang="el-GR" dirty="0">
                <a:solidFill>
                  <a:srgbClr val="202124"/>
                </a:solidFill>
                <a:latin typeface="+mj-lt"/>
                <a:cs typeface="Calibri" panose="020F0502020204030204" pitchFamily="34" charset="0"/>
              </a:rPr>
              <a:t> και τη συχνότητα του σήματος εισόδου.</a:t>
            </a:r>
            <a:endParaRPr lang="en-GB" i="0" u="none" strike="noStrike" dirty="0">
              <a:effectLst/>
              <a:latin typeface="+mj-lt"/>
              <a:cs typeface="Calibri" panose="020F0502020204030204" pitchFamily="34" charset="0"/>
            </a:endParaRPr>
          </a:p>
        </p:txBody>
      </p:sp>
      <p:pic>
        <p:nvPicPr>
          <p:cNvPr id="8" name="Picture 2">
            <a:extLst>
              <a:ext uri="{FF2B5EF4-FFF2-40B4-BE49-F238E27FC236}">
                <a16:creationId xmlns:a16="http://schemas.microsoft.com/office/drawing/2014/main" id="{89E39BA4-13B5-061B-4B8C-8BDB2C220BA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824382" y="20467"/>
            <a:ext cx="3343835" cy="25073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0A35509-99AB-D472-A112-CB2A7735D690}"/>
              </a:ext>
            </a:extLst>
          </p:cNvPr>
          <p:cNvSpPr txBox="1"/>
          <p:nvPr/>
        </p:nvSpPr>
        <p:spPr>
          <a:xfrm>
            <a:off x="5534256" y="2332793"/>
            <a:ext cx="4983816" cy="430887"/>
          </a:xfrm>
          <a:prstGeom prst="rect">
            <a:avLst/>
          </a:prstGeom>
          <a:noFill/>
        </p:spPr>
        <p:txBody>
          <a:bodyPr wrap="square">
            <a:spAutoFit/>
          </a:bodyPr>
          <a:lstStyle/>
          <a:p>
            <a:pPr algn="ctr"/>
            <a:r>
              <a:rPr lang="en-GB" sz="1050" i="1" dirty="0">
                <a:latin typeface="+mj-lt"/>
                <a:cs typeface="Calibri" panose="020F0502020204030204" pitchFamily="34" charset="0"/>
              </a:rPr>
              <a:t>M</a:t>
            </a:r>
            <a:r>
              <a:rPr lang="en-GB" sz="1050" i="1" u="none" strike="noStrike" dirty="0">
                <a:effectLst/>
                <a:latin typeface="+mj-lt"/>
                <a:cs typeface="Calibri" panose="020F0502020204030204" pitchFamily="34" charset="0"/>
              </a:rPr>
              <a:t>odule image of a BVSK11 Ka-Band Local Oscillator, available at: https://</a:t>
            </a:r>
            <a:r>
              <a:rPr lang="en-GB" sz="1050" i="1" u="none" strike="noStrike" dirty="0" err="1">
                <a:effectLst/>
                <a:latin typeface="+mj-lt"/>
                <a:cs typeface="Calibri" panose="020F0502020204030204" pitchFamily="34" charset="0"/>
              </a:rPr>
              <a:t>www.bhe-mw.eu</a:t>
            </a:r>
            <a:r>
              <a:rPr lang="en-GB" sz="1050" i="1" u="none" strike="noStrike" dirty="0">
                <a:effectLst/>
                <a:latin typeface="+mj-lt"/>
                <a:cs typeface="Calibri" panose="020F0502020204030204" pitchFamily="34" charset="0"/>
              </a:rPr>
              <a:t>/product/20140512/bsvk11-ka-band-local-oscillator</a:t>
            </a:r>
            <a:endParaRPr lang="en-GR" sz="1050" i="1" dirty="0">
              <a:latin typeface="+mj-lt"/>
            </a:endParaRPr>
          </a:p>
        </p:txBody>
      </p:sp>
      <p:sp>
        <p:nvSpPr>
          <p:cNvPr id="13" name="TextBox 12">
            <a:extLst>
              <a:ext uri="{FF2B5EF4-FFF2-40B4-BE49-F238E27FC236}">
                <a16:creationId xmlns:a16="http://schemas.microsoft.com/office/drawing/2014/main" id="{EDD1D9FE-B2D7-FBBC-49D7-5079415F156A}"/>
              </a:ext>
            </a:extLst>
          </p:cNvPr>
          <p:cNvSpPr txBox="1"/>
          <p:nvPr/>
        </p:nvSpPr>
        <p:spPr>
          <a:xfrm>
            <a:off x="285750" y="5159409"/>
            <a:ext cx="5121822" cy="923330"/>
          </a:xfrm>
          <a:prstGeom prst="rect">
            <a:avLst/>
          </a:prstGeom>
          <a:noFill/>
        </p:spPr>
        <p:txBody>
          <a:bodyPr wrap="square">
            <a:spAutoFit/>
          </a:bodyPr>
          <a:lstStyle/>
          <a:p>
            <a:pPr algn="just"/>
            <a:r>
              <a:rPr lang="el-GR" i="0" u="none" strike="noStrike" dirty="0">
                <a:solidFill>
                  <a:srgbClr val="FF0000"/>
                </a:solidFill>
                <a:effectLst/>
                <a:latin typeface="+mj-lt"/>
                <a:cs typeface="Calibri" panose="020F0502020204030204" pitchFamily="34" charset="0"/>
              </a:rPr>
              <a:t>Για ποιο λόγο τα ραντάρ χρειάζονται </a:t>
            </a:r>
            <a:r>
              <a:rPr lang="en-GB" i="0" u="none" strike="noStrike" dirty="0">
                <a:solidFill>
                  <a:srgbClr val="FF0000"/>
                </a:solidFill>
                <a:effectLst/>
                <a:latin typeface="+mj-lt"/>
                <a:cs typeface="Calibri" panose="020F0502020204030204" pitchFamily="34" charset="0"/>
              </a:rPr>
              <a:t>LO? </a:t>
            </a:r>
          </a:p>
          <a:p>
            <a:pPr algn="just"/>
            <a:r>
              <a:rPr lang="el-GR" i="0" u="none" strike="noStrike" dirty="0">
                <a:effectLst/>
                <a:latin typeface="+mj-lt"/>
                <a:cs typeface="Calibri" panose="020F0502020204030204" pitchFamily="34" charset="0"/>
              </a:rPr>
              <a:t>Επειδή η επεξεργασία ενός σήματος σε μια σταθερή συχνότητα βελτιώνει την απόδοση του δέκτη.</a:t>
            </a:r>
            <a:endParaRPr lang="en-GR" dirty="0">
              <a:latin typeface="+mj-lt"/>
              <a:cs typeface="Calibri" panose="020F0502020204030204" pitchFamily="34" charset="0"/>
            </a:endParaRPr>
          </a:p>
        </p:txBody>
      </p:sp>
      <p:sp>
        <p:nvSpPr>
          <p:cNvPr id="2" name="Rectangle 1">
            <a:extLst>
              <a:ext uri="{FF2B5EF4-FFF2-40B4-BE49-F238E27FC236}">
                <a16:creationId xmlns:a16="http://schemas.microsoft.com/office/drawing/2014/main" id="{2FCC782C-B668-0E96-B1AA-8D869E99EEF7}"/>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rgbClr val="FF0000"/>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1735222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9E1E29-CA80-1DDF-CBC0-B9AEB9C4FC60}"/>
              </a:ext>
            </a:extLst>
          </p:cNvPr>
          <p:cNvPicPr>
            <a:picLocks noChangeAspect="1"/>
          </p:cNvPicPr>
          <p:nvPr/>
        </p:nvPicPr>
        <p:blipFill rotWithShape="1">
          <a:blip r:embed="rId2"/>
          <a:srcRect r="29523"/>
          <a:stretch/>
        </p:blipFill>
        <p:spPr>
          <a:xfrm>
            <a:off x="0" y="-1"/>
            <a:ext cx="5477735" cy="4371975"/>
          </a:xfrm>
          <a:prstGeom prst="rect">
            <a:avLst/>
          </a:prstGeom>
        </p:spPr>
      </p:pic>
      <p:sp>
        <p:nvSpPr>
          <p:cNvPr id="6" name="TextBox 5">
            <a:extLst>
              <a:ext uri="{FF2B5EF4-FFF2-40B4-BE49-F238E27FC236}">
                <a16:creationId xmlns:a16="http://schemas.microsoft.com/office/drawing/2014/main" id="{A1EB1944-C413-C329-D269-C8028F696B69}"/>
              </a:ext>
            </a:extLst>
          </p:cNvPr>
          <p:cNvSpPr txBox="1"/>
          <p:nvPr/>
        </p:nvSpPr>
        <p:spPr>
          <a:xfrm>
            <a:off x="5477735" y="2824204"/>
            <a:ext cx="4866415" cy="2308324"/>
          </a:xfrm>
          <a:prstGeom prst="rect">
            <a:avLst/>
          </a:prstGeom>
          <a:noFill/>
        </p:spPr>
        <p:txBody>
          <a:bodyPr wrap="square">
            <a:spAutoFit/>
          </a:bodyPr>
          <a:lstStyle/>
          <a:p>
            <a:pPr algn="just"/>
            <a:r>
              <a:rPr lang="en-US" dirty="0" err="1">
                <a:latin typeface="+mj-lt"/>
                <a:cs typeface="Calibri" panose="020F0502020204030204" pitchFamily="34" charset="0"/>
              </a:rPr>
              <a:t>Έ</a:t>
            </a:r>
            <a:r>
              <a:rPr lang="el-GR" dirty="0" err="1">
                <a:latin typeface="+mj-lt"/>
                <a:cs typeface="Calibri" panose="020F0502020204030204" pitchFamily="34" charset="0"/>
              </a:rPr>
              <a:t>ργο</a:t>
            </a:r>
            <a:r>
              <a:rPr lang="el-GR" dirty="0">
                <a:latin typeface="+mj-lt"/>
                <a:cs typeface="Calibri" panose="020F0502020204030204" pitchFamily="34" charset="0"/>
              </a:rPr>
              <a:t> του </a:t>
            </a:r>
            <a:r>
              <a:rPr lang="el-GR" dirty="0" err="1">
                <a:latin typeface="+mj-lt"/>
                <a:cs typeface="Calibri" panose="020F0502020204030204" pitchFamily="34" charset="0"/>
              </a:rPr>
              <a:t>μίκτη</a:t>
            </a:r>
            <a:r>
              <a:rPr lang="el-GR" dirty="0">
                <a:latin typeface="+mj-lt"/>
                <a:cs typeface="Calibri" panose="020F0502020204030204" pitchFamily="34" charset="0"/>
              </a:rPr>
              <a:t> είναι να </a:t>
            </a:r>
            <a:r>
              <a:rPr lang="el-GR" dirty="0">
                <a:effectLst/>
                <a:latin typeface="+mj-lt"/>
                <a:cs typeface="Calibri" panose="020F0502020204030204" pitchFamily="34" charset="0"/>
              </a:rPr>
              <a:t>μετατρέπει το λαμβανόμενο σήμα </a:t>
            </a:r>
            <a:r>
              <a:rPr lang="en-GB" dirty="0">
                <a:effectLst/>
                <a:latin typeface="+mj-lt"/>
                <a:cs typeface="Calibri" panose="020F0502020204030204" pitchFamily="34" charset="0"/>
              </a:rPr>
              <a:t>RF </a:t>
            </a:r>
            <a:r>
              <a:rPr lang="el-GR" dirty="0">
                <a:effectLst/>
                <a:latin typeface="+mj-lt"/>
                <a:cs typeface="Calibri" panose="020F0502020204030204" pitchFamily="34" charset="0"/>
              </a:rPr>
              <a:t>σε σήμα </a:t>
            </a:r>
            <a:r>
              <a:rPr lang="en-GB" dirty="0">
                <a:effectLst/>
                <a:latin typeface="+mj-lt"/>
                <a:cs typeface="Calibri" panose="020F0502020204030204" pitchFamily="34" charset="0"/>
              </a:rPr>
              <a:t>IF (</a:t>
            </a:r>
            <a:r>
              <a:rPr lang="el-GR" dirty="0">
                <a:effectLst/>
                <a:latin typeface="+mj-lt"/>
                <a:cs typeface="Calibri" panose="020F0502020204030204" pitchFamily="34" charset="0"/>
              </a:rPr>
              <a:t>ενδιάμεση συχνότητα ).</a:t>
            </a:r>
          </a:p>
          <a:p>
            <a:pPr algn="just"/>
            <a:r>
              <a:rPr lang="el-GR" dirty="0">
                <a:effectLst/>
                <a:latin typeface="+mj-lt"/>
                <a:cs typeface="Calibri" panose="020F0502020204030204" pitchFamily="34" charset="0"/>
              </a:rPr>
              <a:t>Λαμβάνει δύο εισόδους, μία από την κεραία και την άλλη από τον </a:t>
            </a:r>
            <a:r>
              <a:rPr lang="en-US" dirty="0">
                <a:latin typeface="+mj-lt"/>
                <a:cs typeface="Calibri" panose="020F0502020204030204" pitchFamily="34" charset="0"/>
              </a:rPr>
              <a:t>Local Oscillator</a:t>
            </a:r>
            <a:r>
              <a:rPr lang="el-GR" dirty="0">
                <a:effectLst/>
                <a:latin typeface="+mj-lt"/>
                <a:cs typeface="Calibri" panose="020F0502020204030204" pitchFamily="34" charset="0"/>
              </a:rPr>
              <a:t>, και παρέχει </a:t>
            </a:r>
            <a:r>
              <a:rPr lang="en-US" dirty="0">
                <a:latin typeface="+mj-lt"/>
                <a:cs typeface="Calibri" panose="020F0502020204030204" pitchFamily="34" charset="0"/>
              </a:rPr>
              <a:t>beat frequency </a:t>
            </a:r>
            <a:r>
              <a:rPr lang="el-GR" dirty="0">
                <a:effectLst/>
                <a:latin typeface="+mj-lt"/>
                <a:cs typeface="Calibri" panose="020F0502020204030204" pitchFamily="34" charset="0"/>
              </a:rPr>
              <a:t>από τις δύο.</a:t>
            </a:r>
          </a:p>
          <a:p>
            <a:pPr algn="just"/>
            <a:r>
              <a:rPr lang="el-GR" dirty="0">
                <a:effectLst/>
                <a:latin typeface="+mj-lt"/>
                <a:cs typeface="Calibri" panose="020F0502020204030204" pitchFamily="34" charset="0"/>
              </a:rPr>
              <a:t>Η επιθυμητή </a:t>
            </a:r>
            <a:r>
              <a:rPr lang="en-US" dirty="0">
                <a:latin typeface="+mj-lt"/>
                <a:cs typeface="Calibri" panose="020F0502020204030204" pitchFamily="34" charset="0"/>
              </a:rPr>
              <a:t>beat frequency </a:t>
            </a:r>
            <a:r>
              <a:rPr lang="el-GR" dirty="0">
                <a:effectLst/>
                <a:latin typeface="+mj-lt"/>
                <a:cs typeface="Calibri" panose="020F0502020204030204" pitchFamily="34" charset="0"/>
              </a:rPr>
              <a:t>ονομάζεται ενδιάμεση συχνότητα ή συνηθέστερα ως </a:t>
            </a:r>
            <a:r>
              <a:rPr lang="en-GB" dirty="0">
                <a:effectLst/>
                <a:latin typeface="+mj-lt"/>
                <a:cs typeface="Calibri" panose="020F0502020204030204" pitchFamily="34" charset="0"/>
              </a:rPr>
              <a:t>IF.</a:t>
            </a:r>
            <a:endParaRPr lang="en-GB" dirty="0">
              <a:latin typeface="+mj-lt"/>
              <a:cs typeface="Calibri" panose="020F0502020204030204" pitchFamily="34" charset="0"/>
            </a:endParaRPr>
          </a:p>
        </p:txBody>
      </p:sp>
      <p:sp>
        <p:nvSpPr>
          <p:cNvPr id="8" name="TextBox 7">
            <a:extLst>
              <a:ext uri="{FF2B5EF4-FFF2-40B4-BE49-F238E27FC236}">
                <a16:creationId xmlns:a16="http://schemas.microsoft.com/office/drawing/2014/main" id="{F2AA45B7-6CCE-946F-31A6-F0C0612214C1}"/>
              </a:ext>
            </a:extLst>
          </p:cNvPr>
          <p:cNvSpPr txBox="1"/>
          <p:nvPr/>
        </p:nvSpPr>
        <p:spPr>
          <a:xfrm>
            <a:off x="285750" y="5159409"/>
            <a:ext cx="5012391" cy="1477328"/>
          </a:xfrm>
          <a:prstGeom prst="rect">
            <a:avLst/>
          </a:prstGeom>
          <a:noFill/>
        </p:spPr>
        <p:txBody>
          <a:bodyPr wrap="square">
            <a:spAutoFit/>
          </a:bodyPr>
          <a:lstStyle/>
          <a:p>
            <a:pPr algn="just"/>
            <a:r>
              <a:rPr lang="el-GR" i="0" u="none" strike="noStrike" dirty="0">
                <a:solidFill>
                  <a:srgbClr val="FF0000"/>
                </a:solidFill>
                <a:effectLst/>
                <a:latin typeface="+mj-lt"/>
                <a:cs typeface="Calibri" panose="020F0502020204030204" pitchFamily="34" charset="0"/>
              </a:rPr>
              <a:t>Γιατί τα ραντάρ πρέπει να μετατρέψουν τη συχνότητα του λαμβανόμενου σήματος</a:t>
            </a:r>
            <a:r>
              <a:rPr lang="en-GR" sz="1800" dirty="0">
                <a:solidFill>
                  <a:srgbClr val="FF0000"/>
                </a:solidFill>
                <a:latin typeface="+mj-lt"/>
                <a:cs typeface="Calibri" panose="020F0502020204030204" pitchFamily="34" charset="0"/>
              </a:rPr>
              <a:t>?</a:t>
            </a:r>
          </a:p>
          <a:p>
            <a:pPr algn="just"/>
            <a:r>
              <a:rPr lang="el-GR" sz="1800" b="0" i="0" u="none" strike="noStrike" dirty="0">
                <a:solidFill>
                  <a:srgbClr val="202122"/>
                </a:solidFill>
                <a:effectLst/>
                <a:latin typeface="+mj-lt"/>
                <a:cs typeface="Calibri" panose="020F0502020204030204" pitchFamily="34" charset="0"/>
              </a:rPr>
              <a:t>Επειδή στις πολύ υψηλές συχνότητες όπου λειτουργεί το </a:t>
            </a:r>
            <a:r>
              <a:rPr lang="el-GR" dirty="0" err="1">
                <a:solidFill>
                  <a:srgbClr val="202122"/>
                </a:solidFill>
                <a:latin typeface="+mj-lt"/>
                <a:cs typeface="Calibri" panose="020F0502020204030204" pitchFamily="34" charset="0"/>
              </a:rPr>
              <a:t>ναυτικ</a:t>
            </a:r>
            <a:r>
              <a:rPr lang="en-US" dirty="0" err="1">
                <a:solidFill>
                  <a:srgbClr val="202122"/>
                </a:solidFill>
                <a:latin typeface="+mj-lt"/>
                <a:cs typeface="Calibri" panose="020F0502020204030204" pitchFamily="34" charset="0"/>
              </a:rPr>
              <a:t>ό</a:t>
            </a:r>
            <a:r>
              <a:rPr lang="el-GR" sz="1800" b="0" i="0" u="none" strike="noStrike" dirty="0">
                <a:solidFill>
                  <a:srgbClr val="202122"/>
                </a:solidFill>
                <a:effectLst/>
                <a:latin typeface="+mj-lt"/>
                <a:cs typeface="Calibri" panose="020F0502020204030204" pitchFamily="34" charset="0"/>
              </a:rPr>
              <a:t> ραντάρ, το κύκλωμα επεξεργασίας σήματος έχει πολύ κακή απόδοση</a:t>
            </a:r>
            <a:r>
              <a:rPr lang="en-GB" sz="1800" b="0" i="0" u="none" strike="noStrike" dirty="0">
                <a:solidFill>
                  <a:srgbClr val="202122"/>
                </a:solidFill>
                <a:effectLst/>
                <a:latin typeface="+mj-lt"/>
                <a:cs typeface="Calibri" panose="020F0502020204030204" pitchFamily="34" charset="0"/>
              </a:rPr>
              <a:t>. </a:t>
            </a:r>
            <a:endParaRPr lang="en-GR" sz="1800" dirty="0">
              <a:latin typeface="+mj-lt"/>
              <a:cs typeface="Calibri" panose="020F0502020204030204" pitchFamily="34" charset="0"/>
            </a:endParaRPr>
          </a:p>
        </p:txBody>
      </p:sp>
      <p:pic>
        <p:nvPicPr>
          <p:cNvPr id="9" name="Picture 4">
            <a:extLst>
              <a:ext uri="{FF2B5EF4-FFF2-40B4-BE49-F238E27FC236}">
                <a16:creationId xmlns:a16="http://schemas.microsoft.com/office/drawing/2014/main" id="{FBA57581-E2A5-B198-D451-5682FC2079A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9385" r="92557">
                        <a14:foregroundMark x1="11275" y1="27348" x2="22330" y2="27636"/>
                        <a14:foregroundMark x1="8414" y1="27273" x2="9801" y2="27309"/>
                        <a14:foregroundMark x1="22330" y1="27636" x2="39159" y2="27455"/>
                        <a14:foregroundMark x1="39159" y1="27455" x2="52751" y2="28000"/>
                        <a14:foregroundMark x1="52751" y1="28000" x2="81877" y2="26727"/>
                        <a14:foregroundMark x1="81877" y1="26727" x2="92557" y2="27818"/>
                        <a14:foregroundMark x1="15858" y1="56727" x2="15858" y2="56727"/>
                        <a14:foregroundMark x1="19417" y1="26909" x2="19417" y2="26909"/>
                        <a14:foregroundMark x1="11974" y1="26909" x2="37864" y2="26182"/>
                        <a14:foregroundMark x1="37864" y1="26182" x2="79288" y2="26909"/>
                        <a14:foregroundMark x1="79288" y1="26909" x2="52751" y2="24909"/>
                        <a14:foregroundMark x1="52751" y1="24909" x2="11658" y2="27729"/>
                        <a14:foregroundMark x1="34628" y1="66364" x2="34628" y2="66364"/>
                        <a14:foregroundMark x1="34304" y1="65636" x2="34304" y2="65636"/>
                        <a14:foregroundMark x1="33010" y1="68545" x2="33010" y2="68545"/>
                        <a14:foregroundMark x1="29126" y1="69636" x2="29126" y2="69636"/>
                        <a14:foregroundMark x1="23948" y1="73455" x2="36246" y2="69818"/>
                        <a14:foregroundMark x1="34628" y1="71273" x2="58900" y2="79455"/>
                        <a14:foregroundMark x1="9385" y1="26909" x2="53398" y2="25273"/>
                        <a14:backgroundMark x1="28155" y1="74727" x2="28155" y2="74727"/>
                        <a14:backgroundMark x1="32686" y1="74182" x2="32686" y2="74182"/>
                        <a14:backgroundMark x1="27832" y1="76182" x2="27832" y2="76182"/>
                      </a14:backgroundRemoval>
                    </a14:imgEffect>
                  </a14:imgLayer>
                </a14:imgProps>
              </a:ext>
              <a:ext uri="{28A0092B-C50C-407E-A947-70E740481C1C}">
                <a14:useLocalDpi xmlns:a14="http://schemas.microsoft.com/office/drawing/2010/main" val="0"/>
              </a:ext>
            </a:extLst>
          </a:blip>
          <a:srcRect t="18865" b="14982"/>
          <a:stretch/>
        </p:blipFill>
        <p:spPr bwMode="auto">
          <a:xfrm>
            <a:off x="7631051" y="-192268"/>
            <a:ext cx="2482657" cy="2932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7901E41A-B497-6F50-C2AA-66F5F479CB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6395" y="-102677"/>
            <a:ext cx="3855023" cy="27535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8588EDD-935F-D2FD-24A4-400CE63FB59B}"/>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rgbClr val="FF0000"/>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226876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7164AA-6EB4-A38E-E67D-87E0D2B640A7}"/>
              </a:ext>
            </a:extLst>
          </p:cNvPr>
          <p:cNvPicPr>
            <a:picLocks noChangeAspect="1"/>
          </p:cNvPicPr>
          <p:nvPr/>
        </p:nvPicPr>
        <p:blipFill rotWithShape="1">
          <a:blip r:embed="rId2"/>
          <a:srcRect r="30481"/>
          <a:stretch/>
        </p:blipFill>
        <p:spPr>
          <a:xfrm>
            <a:off x="0" y="0"/>
            <a:ext cx="5403273" cy="4371975"/>
          </a:xfrm>
          <a:prstGeom prst="rect">
            <a:avLst/>
          </a:prstGeom>
        </p:spPr>
      </p:pic>
      <p:sp>
        <p:nvSpPr>
          <p:cNvPr id="8" name="TextBox 7">
            <a:extLst>
              <a:ext uri="{FF2B5EF4-FFF2-40B4-BE49-F238E27FC236}">
                <a16:creationId xmlns:a16="http://schemas.microsoft.com/office/drawing/2014/main" id="{011A4CFD-42B6-453E-D4D8-6522868792C8}"/>
              </a:ext>
            </a:extLst>
          </p:cNvPr>
          <p:cNvSpPr txBox="1"/>
          <p:nvPr/>
        </p:nvSpPr>
        <p:spPr>
          <a:xfrm>
            <a:off x="5708177" y="2824204"/>
            <a:ext cx="4635973" cy="923330"/>
          </a:xfrm>
          <a:prstGeom prst="rect">
            <a:avLst/>
          </a:prstGeom>
          <a:noFill/>
        </p:spPr>
        <p:txBody>
          <a:bodyPr wrap="square">
            <a:spAutoFit/>
          </a:bodyPr>
          <a:lstStyle/>
          <a:p>
            <a:pPr algn="just"/>
            <a:r>
              <a:rPr lang="el-GR" b="0" i="0" u="none" strike="noStrike" dirty="0">
                <a:solidFill>
                  <a:srgbClr val="000000"/>
                </a:solidFill>
                <a:effectLst/>
                <a:latin typeface="+mj-lt"/>
                <a:cs typeface="Calibri" panose="020F0502020204030204" pitchFamily="34" charset="0"/>
              </a:rPr>
              <a:t>Ο </a:t>
            </a:r>
            <a:r>
              <a:rPr lang="en-US" dirty="0">
                <a:solidFill>
                  <a:srgbClr val="000000"/>
                </a:solidFill>
                <a:latin typeface="+mj-lt"/>
                <a:cs typeface="Calibri" panose="020F0502020204030204" pitchFamily="34" charset="0"/>
              </a:rPr>
              <a:t>IF amplifier </a:t>
            </a:r>
            <a:r>
              <a:rPr lang="el-GR" b="0" i="0" u="none" strike="noStrike" dirty="0">
                <a:solidFill>
                  <a:srgbClr val="000000"/>
                </a:solidFill>
                <a:effectLst/>
                <a:latin typeface="+mj-lt"/>
                <a:cs typeface="Calibri" panose="020F0502020204030204" pitchFamily="34" charset="0"/>
              </a:rPr>
              <a:t>ενισχύει τα σήματα </a:t>
            </a:r>
            <a:r>
              <a:rPr lang="en-GB" b="0" i="0" u="none" strike="noStrike" dirty="0">
                <a:solidFill>
                  <a:srgbClr val="000000"/>
                </a:solidFill>
                <a:effectLst/>
                <a:latin typeface="+mj-lt"/>
                <a:cs typeface="Calibri" panose="020F0502020204030204" pitchFamily="34" charset="0"/>
              </a:rPr>
              <a:t>IF </a:t>
            </a:r>
            <a:r>
              <a:rPr lang="el-GR" b="0" i="0" u="none" strike="noStrike" dirty="0">
                <a:solidFill>
                  <a:srgbClr val="000000"/>
                </a:solidFill>
                <a:effectLst/>
                <a:latin typeface="+mj-lt"/>
                <a:cs typeface="Calibri" panose="020F0502020204030204" pitchFamily="34" charset="0"/>
              </a:rPr>
              <a:t>αρκετά εκατομμύρια φορές και τα μεταβιβάζει </a:t>
            </a:r>
            <a:r>
              <a:rPr lang="el-GR" dirty="0">
                <a:solidFill>
                  <a:srgbClr val="000000"/>
                </a:solidFill>
                <a:latin typeface="+mj-lt"/>
                <a:cs typeface="Calibri" panose="020F0502020204030204" pitchFamily="34" charset="0"/>
              </a:rPr>
              <a:t>στη </a:t>
            </a:r>
            <a:r>
              <a:rPr lang="el-GR" dirty="0" err="1">
                <a:solidFill>
                  <a:srgbClr val="000000"/>
                </a:solidFill>
                <a:latin typeface="+mj-lt"/>
                <a:cs typeface="Calibri" panose="020F0502020204030204" pitchFamily="34" charset="0"/>
              </a:rPr>
              <a:t>μον</a:t>
            </a:r>
            <a:r>
              <a:rPr lang="en-US" dirty="0" err="1">
                <a:solidFill>
                  <a:srgbClr val="000000"/>
                </a:solidFill>
                <a:latin typeface="+mj-lt"/>
                <a:cs typeface="Calibri" panose="020F0502020204030204" pitchFamily="34" charset="0"/>
              </a:rPr>
              <a:t>ά</a:t>
            </a:r>
            <a:r>
              <a:rPr lang="el-GR" dirty="0">
                <a:solidFill>
                  <a:srgbClr val="000000"/>
                </a:solidFill>
                <a:latin typeface="+mj-lt"/>
                <a:cs typeface="Calibri" panose="020F0502020204030204" pitchFamily="34" charset="0"/>
              </a:rPr>
              <a:t>δα ενίσχυσης</a:t>
            </a:r>
            <a:r>
              <a:rPr lang="el-GR" b="0" i="0" u="none" strike="noStrike" dirty="0">
                <a:solidFill>
                  <a:srgbClr val="000000"/>
                </a:solidFill>
                <a:effectLst/>
                <a:latin typeface="+mj-lt"/>
                <a:cs typeface="Calibri" panose="020F0502020204030204" pitchFamily="34" charset="0"/>
              </a:rPr>
              <a:t> βίντεο.</a:t>
            </a:r>
            <a:endParaRPr lang="en-GB" dirty="0">
              <a:latin typeface="+mj-lt"/>
              <a:cs typeface="Calibri" panose="020F0502020204030204" pitchFamily="34" charset="0"/>
            </a:endParaRPr>
          </a:p>
        </p:txBody>
      </p:sp>
      <p:sp>
        <p:nvSpPr>
          <p:cNvPr id="2" name="Rectangle 1">
            <a:extLst>
              <a:ext uri="{FF2B5EF4-FFF2-40B4-BE49-F238E27FC236}">
                <a16:creationId xmlns:a16="http://schemas.microsoft.com/office/drawing/2014/main" id="{6FA2760F-8951-AA7C-96EA-9914DA4375C3}"/>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rgbClr val="FF0000"/>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959223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8CDBC4-5BB2-9A7D-8DC6-674CB45A07C6}"/>
              </a:ext>
            </a:extLst>
          </p:cNvPr>
          <p:cNvPicPr>
            <a:picLocks noChangeAspect="1"/>
          </p:cNvPicPr>
          <p:nvPr/>
        </p:nvPicPr>
        <p:blipFill rotWithShape="1">
          <a:blip r:embed="rId2"/>
          <a:srcRect r="30176"/>
          <a:stretch/>
        </p:blipFill>
        <p:spPr>
          <a:xfrm>
            <a:off x="0" y="0"/>
            <a:ext cx="5427023" cy="4371975"/>
          </a:xfrm>
          <a:prstGeom prst="rect">
            <a:avLst/>
          </a:prstGeom>
        </p:spPr>
      </p:pic>
      <p:sp>
        <p:nvSpPr>
          <p:cNvPr id="8" name="TextBox 7">
            <a:extLst>
              <a:ext uri="{FF2B5EF4-FFF2-40B4-BE49-F238E27FC236}">
                <a16:creationId xmlns:a16="http://schemas.microsoft.com/office/drawing/2014/main" id="{486E508C-C8D2-3B6F-5459-29AE0F9FF5F5}"/>
              </a:ext>
            </a:extLst>
          </p:cNvPr>
          <p:cNvSpPr txBox="1"/>
          <p:nvPr/>
        </p:nvSpPr>
        <p:spPr>
          <a:xfrm>
            <a:off x="5708177" y="2824204"/>
            <a:ext cx="4635973" cy="923330"/>
          </a:xfrm>
          <a:prstGeom prst="rect">
            <a:avLst/>
          </a:prstGeom>
          <a:noFill/>
        </p:spPr>
        <p:txBody>
          <a:bodyPr wrap="square">
            <a:spAutoFit/>
          </a:bodyPr>
          <a:lstStyle/>
          <a:p>
            <a:pPr algn="just"/>
            <a:r>
              <a:rPr lang="el-GR" b="0" i="0" u="none" strike="noStrike" dirty="0">
                <a:solidFill>
                  <a:srgbClr val="000000"/>
                </a:solidFill>
                <a:effectLst/>
                <a:latin typeface="+mj-lt"/>
              </a:rPr>
              <a:t>Ο </a:t>
            </a:r>
            <a:r>
              <a:rPr lang="en-US" b="0" i="0" u="none" strike="noStrike" dirty="0">
                <a:solidFill>
                  <a:srgbClr val="000000"/>
                </a:solidFill>
                <a:effectLst/>
                <a:latin typeface="+mj-lt"/>
              </a:rPr>
              <a:t>Video Amplifier </a:t>
            </a:r>
            <a:r>
              <a:rPr lang="el-GR" b="0" i="0" u="none" strike="noStrike" dirty="0">
                <a:solidFill>
                  <a:srgbClr val="000000"/>
                </a:solidFill>
                <a:effectLst/>
                <a:latin typeface="+mj-lt"/>
              </a:rPr>
              <a:t>ελέγχει την ενίσχυση των </a:t>
            </a:r>
            <a:r>
              <a:rPr lang="el-GR" b="0" i="0" u="none" strike="noStrike" dirty="0" err="1">
                <a:solidFill>
                  <a:srgbClr val="000000"/>
                </a:solidFill>
                <a:effectLst/>
                <a:latin typeface="+mj-lt"/>
              </a:rPr>
              <a:t>σηματων</a:t>
            </a:r>
            <a:r>
              <a:rPr lang="el-GR" b="0" i="0" u="none" strike="noStrike" dirty="0">
                <a:solidFill>
                  <a:srgbClr val="000000"/>
                </a:solidFill>
                <a:effectLst/>
                <a:latin typeface="+mj-lt"/>
              </a:rPr>
              <a:t> τάσης που τροφοδοτούνται στη μονάδα επεξεργαστή οθόνης.</a:t>
            </a:r>
            <a:endParaRPr lang="en-GB" dirty="0">
              <a:latin typeface="+mj-lt"/>
              <a:cs typeface="Calibri" panose="020F0502020204030204" pitchFamily="34" charset="0"/>
            </a:endParaRPr>
          </a:p>
        </p:txBody>
      </p:sp>
      <p:sp>
        <p:nvSpPr>
          <p:cNvPr id="2" name="Rectangle 1">
            <a:extLst>
              <a:ext uri="{FF2B5EF4-FFF2-40B4-BE49-F238E27FC236}">
                <a16:creationId xmlns:a16="http://schemas.microsoft.com/office/drawing/2014/main" id="{8A9C9807-4F77-A55A-64F8-7B5EECF8A44E}"/>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rgbClr val="FF0000"/>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709698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EE9C2-9A16-0406-4286-18248E6816F7}"/>
              </a:ext>
            </a:extLst>
          </p:cNvPr>
          <p:cNvPicPr>
            <a:picLocks noChangeAspect="1"/>
          </p:cNvPicPr>
          <p:nvPr/>
        </p:nvPicPr>
        <p:blipFill rotWithShape="1">
          <a:blip r:embed="rId2"/>
          <a:srcRect r="29823"/>
          <a:stretch/>
        </p:blipFill>
        <p:spPr>
          <a:xfrm>
            <a:off x="0" y="-2"/>
            <a:ext cx="5454413" cy="4371975"/>
          </a:xfrm>
          <a:prstGeom prst="rect">
            <a:avLst/>
          </a:prstGeom>
        </p:spPr>
      </p:pic>
      <p:pic>
        <p:nvPicPr>
          <p:cNvPr id="4" name="Picture 6">
            <a:extLst>
              <a:ext uri="{FF2B5EF4-FFF2-40B4-BE49-F238E27FC236}">
                <a16:creationId xmlns:a16="http://schemas.microsoft.com/office/drawing/2014/main" id="{BDECF378-B356-B5EA-AB82-0980B142917C}"/>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t="26090" b="10200"/>
          <a:stretch/>
        </p:blipFill>
        <p:spPr bwMode="auto">
          <a:xfrm>
            <a:off x="7328646" y="109693"/>
            <a:ext cx="2919377" cy="24505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9A662D9-B59E-F407-7F97-6620DC4EE19D}"/>
              </a:ext>
            </a:extLst>
          </p:cNvPr>
          <p:cNvSpPr txBox="1"/>
          <p:nvPr/>
        </p:nvSpPr>
        <p:spPr>
          <a:xfrm>
            <a:off x="5550540" y="2346822"/>
            <a:ext cx="4697483" cy="646331"/>
          </a:xfrm>
          <a:prstGeom prst="rect">
            <a:avLst/>
          </a:prstGeom>
          <a:noFill/>
        </p:spPr>
        <p:txBody>
          <a:bodyPr wrap="square">
            <a:spAutoFit/>
          </a:bodyPr>
          <a:lstStyle/>
          <a:p>
            <a:pPr algn="just"/>
            <a:r>
              <a:rPr lang="en-GB" sz="1200" i="1" u="none" strike="noStrike" dirty="0">
                <a:effectLst/>
                <a:latin typeface="Calibri" panose="020F0502020204030204" pitchFamily="34" charset="0"/>
                <a:cs typeface="Calibri" panose="020F0502020204030204" pitchFamily="34" charset="0"/>
              </a:rPr>
              <a:t>Marine radar processor unit images for radar Furuno FAR-21x7-BB Series, available at: http://</a:t>
            </a:r>
            <a:r>
              <a:rPr lang="en-GB" sz="1200" i="1" u="none" strike="noStrike" dirty="0" err="1">
                <a:effectLst/>
                <a:latin typeface="Calibri" panose="020F0502020204030204" pitchFamily="34" charset="0"/>
                <a:cs typeface="Calibri" panose="020F0502020204030204" pitchFamily="34" charset="0"/>
              </a:rPr>
              <a:t>lemarsg.com</a:t>
            </a:r>
            <a:r>
              <a:rPr lang="en-GB" sz="1200" i="1" u="none" strike="noStrike" dirty="0">
                <a:effectLst/>
                <a:latin typeface="Calibri" panose="020F0502020204030204" pitchFamily="34" charset="0"/>
                <a:cs typeface="Calibri" panose="020F0502020204030204" pitchFamily="34" charset="0"/>
              </a:rPr>
              <a:t>/our-products/radars/radar-processor-unit-rpu-013</a:t>
            </a:r>
            <a:endParaRPr lang="en-GR" sz="1200" i="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0950943-E45E-D8D9-A603-2565D295E36A}"/>
              </a:ext>
            </a:extLst>
          </p:cNvPr>
          <p:cNvSpPr txBox="1"/>
          <p:nvPr/>
        </p:nvSpPr>
        <p:spPr>
          <a:xfrm>
            <a:off x="5708177" y="3402425"/>
            <a:ext cx="4635973" cy="2585323"/>
          </a:xfrm>
          <a:prstGeom prst="rect">
            <a:avLst/>
          </a:prstGeom>
          <a:noFill/>
        </p:spPr>
        <p:txBody>
          <a:bodyPr wrap="square">
            <a:spAutoFit/>
          </a:bodyPr>
          <a:lstStyle/>
          <a:p>
            <a:pPr algn="just"/>
            <a:r>
              <a:rPr lang="el-GR" b="0" i="0" u="none" strike="noStrike" dirty="0">
                <a:solidFill>
                  <a:srgbClr val="000000"/>
                </a:solidFill>
                <a:effectLst/>
                <a:latin typeface="+mj-lt"/>
                <a:cs typeface="Calibri" panose="020F0502020204030204" pitchFamily="34" charset="0"/>
              </a:rPr>
              <a:t>Ο </a:t>
            </a:r>
            <a:r>
              <a:rPr lang="en-US" dirty="0">
                <a:solidFill>
                  <a:srgbClr val="000000"/>
                </a:solidFill>
                <a:latin typeface="+mj-lt"/>
                <a:cs typeface="Calibri" panose="020F0502020204030204" pitchFamily="34" charset="0"/>
              </a:rPr>
              <a:t>display processor, </a:t>
            </a:r>
            <a:r>
              <a:rPr lang="el-GR" b="0" i="0" u="none" strike="noStrike" dirty="0">
                <a:solidFill>
                  <a:srgbClr val="000000"/>
                </a:solidFill>
                <a:effectLst/>
                <a:latin typeface="+mj-lt"/>
                <a:cs typeface="Calibri" panose="020F0502020204030204" pitchFamily="34" charset="0"/>
              </a:rPr>
              <a:t>είναι ο εγκέφαλος του </a:t>
            </a:r>
            <a:r>
              <a:rPr lang="en-US" dirty="0" err="1">
                <a:solidFill>
                  <a:srgbClr val="000000"/>
                </a:solidFill>
                <a:latin typeface="+mj-lt"/>
                <a:cs typeface="Calibri" panose="020F0502020204030204" pitchFamily="34" charset="0"/>
              </a:rPr>
              <a:t>σ</a:t>
            </a:r>
            <a:r>
              <a:rPr lang="el-GR" dirty="0" err="1">
                <a:solidFill>
                  <a:srgbClr val="000000"/>
                </a:solidFill>
                <a:latin typeface="+mj-lt"/>
                <a:cs typeface="Calibri" panose="020F0502020204030204" pitchFamily="34" charset="0"/>
              </a:rPr>
              <a:t>υστήματος</a:t>
            </a:r>
            <a:r>
              <a:rPr lang="el-GR" dirty="0">
                <a:solidFill>
                  <a:srgbClr val="000000"/>
                </a:solidFill>
                <a:latin typeface="+mj-lt"/>
                <a:cs typeface="Calibri" panose="020F0502020204030204" pitchFamily="34" charset="0"/>
              </a:rPr>
              <a:t> που καλείται </a:t>
            </a:r>
            <a:r>
              <a:rPr lang="en-GB" b="0" i="0" u="none" strike="noStrike" dirty="0">
                <a:solidFill>
                  <a:srgbClr val="000000"/>
                </a:solidFill>
                <a:effectLst/>
                <a:latin typeface="+mj-lt"/>
                <a:cs typeface="Calibri" panose="020F0502020204030204" pitchFamily="34" charset="0"/>
              </a:rPr>
              <a:t>RADAR. </a:t>
            </a:r>
            <a:r>
              <a:rPr lang="el-GR" b="0" i="0" u="none" strike="noStrike" dirty="0">
                <a:solidFill>
                  <a:srgbClr val="000000"/>
                </a:solidFill>
                <a:effectLst/>
                <a:latin typeface="+mj-lt"/>
                <a:cs typeface="Calibri" panose="020F0502020204030204" pitchFamily="34" charset="0"/>
              </a:rPr>
              <a:t>Παράγει το περιστρεφόμενο ίχνος (</a:t>
            </a:r>
            <a:r>
              <a:rPr lang="en-GB" b="0" i="0" u="none" strike="noStrike" dirty="0">
                <a:solidFill>
                  <a:srgbClr val="000000"/>
                </a:solidFill>
                <a:effectLst/>
                <a:latin typeface="+mj-lt"/>
                <a:cs typeface="Calibri" panose="020F0502020204030204" pitchFamily="34" charset="0"/>
              </a:rPr>
              <a:t>rotating trace</a:t>
            </a:r>
            <a:r>
              <a:rPr lang="el-GR" b="0" i="0" u="none" strike="noStrike" dirty="0">
                <a:solidFill>
                  <a:srgbClr val="000000"/>
                </a:solidFill>
                <a:effectLst/>
                <a:latin typeface="+mj-lt"/>
                <a:cs typeface="Calibri" panose="020F0502020204030204" pitchFamily="34" charset="0"/>
              </a:rPr>
              <a:t>), καθιστά διαθέσιμες όλες τις λοιπές επιλογές χειρισμού που απαιτούνται για τη λειτουργία του </a:t>
            </a:r>
            <a:r>
              <a:rPr lang="en-GB" b="0" i="0" u="none" strike="noStrike" dirty="0">
                <a:solidFill>
                  <a:srgbClr val="000000"/>
                </a:solidFill>
                <a:effectLst/>
                <a:latin typeface="+mj-lt"/>
                <a:cs typeface="Calibri" panose="020F0502020204030204" pitchFamily="34" charset="0"/>
              </a:rPr>
              <a:t>RADAR, </a:t>
            </a:r>
            <a:r>
              <a:rPr lang="el-GR" b="0" i="0" u="none" strike="noStrike" dirty="0">
                <a:solidFill>
                  <a:srgbClr val="000000"/>
                </a:solidFill>
                <a:effectLst/>
                <a:latin typeface="+mj-lt"/>
                <a:cs typeface="Calibri" panose="020F0502020204030204" pitchFamily="34" charset="0"/>
              </a:rPr>
              <a:t>εμφανίζει σύμβολα και αλφαριθμητικά μέσα και έξω από το κυκλικό τμήμα της οθόνης. Συνήθως βρίσκεται κάτω ή πίσω από την οθόνη.</a:t>
            </a:r>
            <a:endParaRPr lang="en-GB" dirty="0">
              <a:latin typeface="+mj-lt"/>
              <a:cs typeface="Calibri" panose="020F0502020204030204" pitchFamily="34" charset="0"/>
            </a:endParaRPr>
          </a:p>
        </p:txBody>
      </p:sp>
      <p:sp>
        <p:nvSpPr>
          <p:cNvPr id="2" name="Rectangle 1">
            <a:extLst>
              <a:ext uri="{FF2B5EF4-FFF2-40B4-BE49-F238E27FC236}">
                <a16:creationId xmlns:a16="http://schemas.microsoft.com/office/drawing/2014/main" id="{7E495102-2D08-B445-4A97-75C70C73EA02}"/>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rgbClr val="FF0000"/>
                </a:solidFill>
                <a:effectLst>
                  <a:outerShdw blurRad="50800" dist="38100" dir="2700000" algn="tl" rotWithShape="0">
                    <a:prstClr val="black">
                      <a:alpha val="40000"/>
                    </a:prstClr>
                  </a:outerShdw>
                </a:effectLst>
              </a:rPr>
              <a:t>Display</a:t>
            </a:r>
            <a:endParaRPr lang="el-GR" sz="1100" dirty="0">
              <a:solidFill>
                <a:srgbClr val="FF0000"/>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1872320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1D8B30-C7FD-FE22-B46E-A00BC30903B9}"/>
              </a:ext>
            </a:extLst>
          </p:cNvPr>
          <p:cNvPicPr>
            <a:picLocks noChangeAspect="1"/>
          </p:cNvPicPr>
          <p:nvPr/>
        </p:nvPicPr>
        <p:blipFill rotWithShape="1">
          <a:blip r:embed="rId2"/>
          <a:srcRect r="29823"/>
          <a:stretch/>
        </p:blipFill>
        <p:spPr>
          <a:xfrm>
            <a:off x="0" y="-3"/>
            <a:ext cx="5454413" cy="4371975"/>
          </a:xfrm>
          <a:prstGeom prst="rect">
            <a:avLst/>
          </a:prstGeom>
        </p:spPr>
      </p:pic>
      <p:sp>
        <p:nvSpPr>
          <p:cNvPr id="4" name="TextBox 3">
            <a:extLst>
              <a:ext uri="{FF2B5EF4-FFF2-40B4-BE49-F238E27FC236}">
                <a16:creationId xmlns:a16="http://schemas.microsoft.com/office/drawing/2014/main" id="{C6737606-E550-4AE2-EF6A-188E4BBB50CA}"/>
              </a:ext>
            </a:extLst>
          </p:cNvPr>
          <p:cNvSpPr txBox="1"/>
          <p:nvPr/>
        </p:nvSpPr>
        <p:spPr>
          <a:xfrm>
            <a:off x="5708177" y="3402425"/>
            <a:ext cx="4635973" cy="2862322"/>
          </a:xfrm>
          <a:prstGeom prst="rect">
            <a:avLst/>
          </a:prstGeom>
          <a:noFill/>
        </p:spPr>
        <p:txBody>
          <a:bodyPr wrap="square">
            <a:spAutoFit/>
          </a:bodyPr>
          <a:lstStyle/>
          <a:p>
            <a:pPr marL="285750" indent="-285750" algn="just">
              <a:buFont typeface="Arial" panose="020B0604020202020204" pitchFamily="34" charset="0"/>
              <a:buChar char="•"/>
            </a:pPr>
            <a:r>
              <a:rPr lang="el-GR" b="0" i="0" u="none" strike="noStrike" dirty="0">
                <a:solidFill>
                  <a:srgbClr val="000000"/>
                </a:solidFill>
                <a:effectLst/>
                <a:latin typeface="+mj-lt"/>
              </a:rPr>
              <a:t>Η </a:t>
            </a:r>
            <a:r>
              <a:rPr lang="en-US" dirty="0">
                <a:solidFill>
                  <a:srgbClr val="000000"/>
                </a:solidFill>
                <a:latin typeface="+mj-lt"/>
              </a:rPr>
              <a:t>D</a:t>
            </a:r>
            <a:r>
              <a:rPr lang="en-US" b="0" i="0" u="none" strike="noStrike" dirty="0">
                <a:solidFill>
                  <a:srgbClr val="000000"/>
                </a:solidFill>
                <a:effectLst/>
                <a:latin typeface="+mj-lt"/>
              </a:rPr>
              <a:t>ispla</a:t>
            </a:r>
            <a:r>
              <a:rPr lang="en-US" dirty="0">
                <a:solidFill>
                  <a:srgbClr val="000000"/>
                </a:solidFill>
                <a:latin typeface="+mj-lt"/>
              </a:rPr>
              <a:t>y unit </a:t>
            </a:r>
            <a:r>
              <a:rPr lang="el-GR" b="0" i="0" u="none" strike="noStrike" dirty="0">
                <a:solidFill>
                  <a:srgbClr val="000000"/>
                </a:solidFill>
                <a:effectLst/>
                <a:latin typeface="+mj-lt"/>
              </a:rPr>
              <a:t>αποτελείται από μια οθόνη εντός της οποίας ένα κυκλικό τμήμα παρέχει οπτική απεικόνιση όλων των στόχων που βρίσκονται στην περιοχή. </a:t>
            </a:r>
            <a:endParaRPr lang="en-US" b="0" i="0" u="none" strike="noStrike" dirty="0">
              <a:solidFill>
                <a:srgbClr val="000000"/>
              </a:solidFill>
              <a:effectLst/>
              <a:latin typeface="+mj-lt"/>
            </a:endParaRPr>
          </a:p>
          <a:p>
            <a:pPr marL="285750" indent="-285750" algn="just">
              <a:buFont typeface="Arial" panose="020B0604020202020204" pitchFamily="34" charset="0"/>
              <a:buChar char="•"/>
            </a:pPr>
            <a:r>
              <a:rPr lang="el-GR" b="0" i="0" u="none" strike="noStrike" dirty="0">
                <a:solidFill>
                  <a:srgbClr val="000000"/>
                </a:solidFill>
                <a:effectLst/>
                <a:latin typeface="+mj-lt"/>
              </a:rPr>
              <a:t>Επειδή δείχνει πανοραμική </a:t>
            </a:r>
            <a:r>
              <a:rPr lang="en-US" b="0" i="0" u="none" strike="noStrike" dirty="0" err="1">
                <a:solidFill>
                  <a:srgbClr val="000000"/>
                </a:solidFill>
                <a:effectLst/>
                <a:latin typeface="+mj-lt"/>
              </a:rPr>
              <a:t>ά</a:t>
            </a:r>
            <a:r>
              <a:rPr lang="el-GR" b="0" i="0" u="none" strike="noStrike" dirty="0" err="1">
                <a:solidFill>
                  <a:srgbClr val="000000"/>
                </a:solidFill>
                <a:effectLst/>
                <a:latin typeface="+mj-lt"/>
              </a:rPr>
              <a:t>ποψη</a:t>
            </a:r>
            <a:r>
              <a:rPr lang="en-US" b="0" i="0" u="none" strike="noStrike" dirty="0">
                <a:solidFill>
                  <a:srgbClr val="000000"/>
                </a:solidFill>
                <a:effectLst/>
                <a:latin typeface="+mj-lt"/>
              </a:rPr>
              <a:t> (</a:t>
            </a:r>
            <a:r>
              <a:rPr lang="en-US" dirty="0">
                <a:solidFill>
                  <a:srgbClr val="000000"/>
                </a:solidFill>
                <a:latin typeface="+mj-lt"/>
              </a:rPr>
              <a:t>bird’s eye view</a:t>
            </a:r>
            <a:r>
              <a:rPr lang="en-US" b="0" i="0" u="none" strike="noStrike" dirty="0">
                <a:solidFill>
                  <a:srgbClr val="000000"/>
                </a:solidFill>
                <a:effectLst/>
                <a:latin typeface="+mj-lt"/>
              </a:rPr>
              <a:t>)</a:t>
            </a:r>
            <a:r>
              <a:rPr lang="el-GR" b="0" i="0" u="none" strike="noStrike" dirty="0">
                <a:solidFill>
                  <a:srgbClr val="000000"/>
                </a:solidFill>
                <a:effectLst/>
                <a:latin typeface="+mj-lt"/>
              </a:rPr>
              <a:t>, η κυκλική περιοχή μέσα στην οθόνη ονομάζεται δείκτης θέσης σχεδίου (</a:t>
            </a:r>
            <a:r>
              <a:rPr lang="en-GB" b="0" i="0" u="none" strike="noStrike" dirty="0">
                <a:solidFill>
                  <a:srgbClr val="000000"/>
                </a:solidFill>
                <a:effectLst/>
                <a:latin typeface="+mj-lt"/>
              </a:rPr>
              <a:t>PPI). </a:t>
            </a:r>
            <a:r>
              <a:rPr lang="el-GR" b="0" i="0" u="none" strike="noStrike" dirty="0">
                <a:solidFill>
                  <a:srgbClr val="000000"/>
                </a:solidFill>
                <a:effectLst/>
                <a:latin typeface="+mj-lt"/>
              </a:rPr>
              <a:t>Όλοι οι τακτικής φύσεως χειρισμοί για τη λειτουργία του </a:t>
            </a:r>
            <a:r>
              <a:rPr lang="en-US" b="0" i="0" u="none" strike="noStrike" dirty="0">
                <a:solidFill>
                  <a:srgbClr val="000000"/>
                </a:solidFill>
                <a:effectLst/>
                <a:latin typeface="+mj-lt"/>
              </a:rPr>
              <a:t>radar </a:t>
            </a:r>
            <a:r>
              <a:rPr lang="el-GR" b="0" i="0" u="none" strike="noStrike" dirty="0">
                <a:solidFill>
                  <a:srgbClr val="000000"/>
                </a:solidFill>
                <a:effectLst/>
                <a:latin typeface="+mj-lt"/>
              </a:rPr>
              <a:t>παρέχονται σε αυτή τη μονάδα.</a:t>
            </a:r>
            <a:endParaRPr lang="en-GB" dirty="0">
              <a:latin typeface="+mj-lt"/>
              <a:cs typeface="Calibri" panose="020F0502020204030204" pitchFamily="34" charset="0"/>
            </a:endParaRPr>
          </a:p>
        </p:txBody>
      </p:sp>
      <p:pic>
        <p:nvPicPr>
          <p:cNvPr id="8" name="Picture 6">
            <a:extLst>
              <a:ext uri="{FF2B5EF4-FFF2-40B4-BE49-F238E27FC236}">
                <a16:creationId xmlns:a16="http://schemas.microsoft.com/office/drawing/2014/main" id="{B343380A-9555-BF65-4850-7F0FD311A65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418" b="92582" l="9427" r="90938">
                        <a14:foregroundMark x1="53125" y1="52023" x2="53125" y2="52023"/>
                        <a14:foregroundMark x1="69583" y1="40848" x2="55625" y2="50867"/>
                        <a14:foregroundMark x1="55625" y1="50867" x2="55469" y2="50867"/>
                        <a14:foregroundMark x1="86042" y1="38536" x2="87396" y2="47399"/>
                        <a14:foregroundMark x1="87396" y1="47399" x2="87135" y2="74277"/>
                        <a14:foregroundMark x1="58073" y1="92582" x2="58073" y2="92582"/>
                        <a14:foregroundMark x1="49844" y1="89017" x2="49844" y2="89017"/>
                        <a14:foregroundMark x1="12656" y1="77842" x2="21094" y2="85164"/>
                        <a14:foregroundMark x1="58698" y1="10405" x2="71094" y2="7514"/>
                        <a14:foregroundMark x1="43698" y1="45665" x2="43698" y2="45665"/>
                        <a14:foregroundMark x1="43594" y1="49229" x2="49844" y2="50578"/>
                        <a14:foregroundMark x1="85313" y1="37187" x2="85313" y2="37187"/>
                        <a14:foregroundMark x1="83229" y1="34297" x2="87292" y2="37476"/>
                        <a14:foregroundMark x1="85417" y1="35164" x2="90938" y2="37861"/>
                      </a14:backgroundRemoval>
                    </a14:imgEffect>
                  </a14:imgLayer>
                </a14:imgProps>
              </a:ext>
              <a:ext uri="{28A0092B-C50C-407E-A947-70E740481C1C}">
                <a14:useLocalDpi xmlns:a14="http://schemas.microsoft.com/office/drawing/2010/main" val="0"/>
              </a:ext>
            </a:extLst>
          </a:blip>
          <a:srcRect r="3889"/>
          <a:stretch/>
        </p:blipFill>
        <p:spPr bwMode="auto">
          <a:xfrm>
            <a:off x="-178129" y="3946365"/>
            <a:ext cx="5288478" cy="297476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54D9ADC-54AF-4F90-D48C-7F6A2E9EA553}"/>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rgbClr val="FF0000"/>
                </a:solidFill>
                <a:effectLst>
                  <a:outerShdw blurRad="50800" dist="38100" dir="2700000" algn="tl" rotWithShape="0">
                    <a:prstClr val="black">
                      <a:alpha val="40000"/>
                    </a:prstClr>
                  </a:outerShdw>
                </a:effectLst>
              </a:rPr>
              <a:t>Display</a:t>
            </a:r>
            <a:endParaRPr lang="el-GR" sz="1100" dirty="0">
              <a:solidFill>
                <a:srgbClr val="FF0000"/>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1628595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E21B64B5-3ABE-CBE6-868D-C0223CB47783}"/>
              </a:ext>
            </a:extLst>
          </p:cNvPr>
          <p:cNvPicPr>
            <a:picLocks noChangeAspect="1" noChangeArrowheads="1"/>
          </p:cNvPicPr>
          <p:nvPr/>
        </p:nvPicPr>
        <p:blipFill rotWithShape="1">
          <a:blip r:embed="rId2">
            <a:alphaModFix amt="85000"/>
            <a:extLst>
              <a:ext uri="{28A0092B-C50C-407E-A947-70E740481C1C}">
                <a14:useLocalDpi xmlns:a14="http://schemas.microsoft.com/office/drawing/2010/main" val="0"/>
              </a:ext>
            </a:extLst>
          </a:blip>
          <a:srcRect b="15299"/>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DF67288-6CAB-630C-2380-24389A81C29B}"/>
              </a:ext>
            </a:extLst>
          </p:cNvPr>
          <p:cNvSpPr>
            <a:spLocks noGrp="1"/>
          </p:cNvSpPr>
          <p:nvPr>
            <p:ph type="title"/>
          </p:nvPr>
        </p:nvSpPr>
        <p:spPr/>
        <p:txBody>
          <a:bodyPr/>
          <a:lstStyle/>
          <a:p>
            <a:r>
              <a:rPr lang="en-US" dirty="0">
                <a:solidFill>
                  <a:schemeClr val="bg1"/>
                </a:solidFill>
              </a:rPr>
              <a:t>Section </a:t>
            </a:r>
            <a:r>
              <a:rPr lang="el-GR" dirty="0">
                <a:solidFill>
                  <a:schemeClr val="bg1"/>
                </a:solidFill>
              </a:rPr>
              <a:t>ΙΙ</a:t>
            </a:r>
            <a:endParaRPr lang="en-GR" dirty="0">
              <a:solidFill>
                <a:schemeClr val="bg1"/>
              </a:solidFill>
            </a:endParaRPr>
          </a:p>
        </p:txBody>
      </p:sp>
      <p:sp>
        <p:nvSpPr>
          <p:cNvPr id="5" name="Text Placeholder 4">
            <a:extLst>
              <a:ext uri="{FF2B5EF4-FFF2-40B4-BE49-F238E27FC236}">
                <a16:creationId xmlns:a16="http://schemas.microsoft.com/office/drawing/2014/main" id="{A746FFA9-AF09-A2B7-0A99-A6CED88F5D31}"/>
              </a:ext>
            </a:extLst>
          </p:cNvPr>
          <p:cNvSpPr>
            <a:spLocks noGrp="1"/>
          </p:cNvSpPr>
          <p:nvPr>
            <p:ph type="body" idx="1"/>
          </p:nvPr>
        </p:nvSpPr>
        <p:spPr/>
        <p:txBody>
          <a:bodyPr/>
          <a:lstStyle/>
          <a:p>
            <a:r>
              <a:rPr lang="el-GR" dirty="0">
                <a:solidFill>
                  <a:schemeClr val="bg1"/>
                </a:solidFill>
                <a:latin typeface="+mj-lt"/>
              </a:rPr>
              <a:t>Θεμελιώδη μεγέθη </a:t>
            </a:r>
            <a:r>
              <a:rPr lang="en-US" dirty="0">
                <a:solidFill>
                  <a:schemeClr val="bg1"/>
                </a:solidFill>
                <a:latin typeface="+mj-lt"/>
              </a:rPr>
              <a:t>radar</a:t>
            </a:r>
            <a:r>
              <a:rPr lang="el-GR" dirty="0">
                <a:solidFill>
                  <a:schemeClr val="bg1"/>
                </a:solidFill>
                <a:latin typeface="+mj-lt"/>
              </a:rPr>
              <a:t>- </a:t>
            </a:r>
          </a:p>
          <a:p>
            <a:r>
              <a:rPr lang="el-GR" dirty="0">
                <a:solidFill>
                  <a:schemeClr val="bg1"/>
                </a:solidFill>
                <a:latin typeface="+mj-lt"/>
              </a:rPr>
              <a:t>Βασική επιχειρησιακή λειτουργία </a:t>
            </a:r>
            <a:endParaRPr lang="en-GR" dirty="0">
              <a:solidFill>
                <a:schemeClr val="bg1"/>
              </a:solidFill>
            </a:endParaRPr>
          </a:p>
        </p:txBody>
      </p:sp>
      <p:sp>
        <p:nvSpPr>
          <p:cNvPr id="3" name="TextBox 2">
            <a:extLst>
              <a:ext uri="{FF2B5EF4-FFF2-40B4-BE49-F238E27FC236}">
                <a16:creationId xmlns:a16="http://schemas.microsoft.com/office/drawing/2014/main" id="{C4901A63-2921-846D-A69F-355273762504}"/>
              </a:ext>
            </a:extLst>
          </p:cNvPr>
          <p:cNvSpPr txBox="1"/>
          <p:nvPr/>
        </p:nvSpPr>
        <p:spPr>
          <a:xfrm>
            <a:off x="10844213" y="-728663"/>
            <a:ext cx="184731" cy="369332"/>
          </a:xfrm>
          <a:prstGeom prst="rect">
            <a:avLst/>
          </a:prstGeom>
          <a:noFill/>
        </p:spPr>
        <p:txBody>
          <a:bodyPr wrap="none" rtlCol="0">
            <a:spAutoFit/>
          </a:bodyPr>
          <a:lstStyle/>
          <a:p>
            <a:endParaRPr lang="en-GR" dirty="0">
              <a:solidFill>
                <a:schemeClr val="bg1"/>
              </a:solidFill>
            </a:endParaRPr>
          </a:p>
        </p:txBody>
      </p:sp>
    </p:spTree>
    <p:extLst>
      <p:ext uri="{BB962C8B-B14F-4D97-AF65-F5344CB8AC3E}">
        <p14:creationId xmlns:p14="http://schemas.microsoft.com/office/powerpoint/2010/main" val="3647174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E4857-9F86-0F42-9610-16EBDA6C25C8}"/>
              </a:ext>
            </a:extLst>
          </p:cNvPr>
          <p:cNvSpPr>
            <a:spLocks noGrp="1"/>
          </p:cNvSpPr>
          <p:nvPr>
            <p:ph type="title"/>
          </p:nvPr>
        </p:nvSpPr>
        <p:spPr>
          <a:xfrm>
            <a:off x="2006830" y="381082"/>
            <a:ext cx="8229600" cy="1143000"/>
          </a:xfrm>
        </p:spPr>
        <p:txBody>
          <a:bodyPr/>
          <a:lstStyle/>
          <a:p>
            <a:r>
              <a:rPr lang="en-GR" dirty="0"/>
              <a:t>Radar Range</a:t>
            </a:r>
          </a:p>
        </p:txBody>
      </p:sp>
      <p:sp>
        <p:nvSpPr>
          <p:cNvPr id="4" name="Text Placeholder 3">
            <a:extLst>
              <a:ext uri="{FF2B5EF4-FFF2-40B4-BE49-F238E27FC236}">
                <a16:creationId xmlns:a16="http://schemas.microsoft.com/office/drawing/2014/main" id="{A880A61D-49E4-1F4F-834D-B1E259C3E46A}"/>
              </a:ext>
            </a:extLst>
          </p:cNvPr>
          <p:cNvSpPr>
            <a:spLocks noGrp="1"/>
          </p:cNvSpPr>
          <p:nvPr>
            <p:ph type="body" idx="1"/>
          </p:nvPr>
        </p:nvSpPr>
        <p:spPr>
          <a:xfrm>
            <a:off x="973198" y="1351722"/>
            <a:ext cx="2360303" cy="423725"/>
          </a:xfrm>
          <a:ln>
            <a:solidFill>
              <a:schemeClr val="tx1"/>
            </a:solidFill>
          </a:ln>
        </p:spPr>
        <p:txBody>
          <a:bodyPr>
            <a:normAutofit/>
          </a:bodyPr>
          <a:lstStyle/>
          <a:p>
            <a:pPr algn="ctr"/>
            <a:r>
              <a:rPr lang="en-GR" dirty="0">
                <a:latin typeface="+mj-lt"/>
              </a:rPr>
              <a:t>R</a:t>
            </a:r>
            <a:r>
              <a:rPr lang="en-GR" baseline="-25000" dirty="0">
                <a:latin typeface="+mj-lt"/>
              </a:rPr>
              <a:t>min</a:t>
            </a:r>
          </a:p>
        </p:txBody>
      </p:sp>
      <p:sp>
        <p:nvSpPr>
          <p:cNvPr id="5" name="Content Placeholder 4">
            <a:extLst>
              <a:ext uri="{FF2B5EF4-FFF2-40B4-BE49-F238E27FC236}">
                <a16:creationId xmlns:a16="http://schemas.microsoft.com/office/drawing/2014/main" id="{408B6D81-9A1E-7646-95EC-0E834518A7A2}"/>
              </a:ext>
            </a:extLst>
          </p:cNvPr>
          <p:cNvSpPr>
            <a:spLocks noGrp="1"/>
          </p:cNvSpPr>
          <p:nvPr>
            <p:ph sz="half" idx="2"/>
          </p:nvPr>
        </p:nvSpPr>
        <p:spPr>
          <a:xfrm>
            <a:off x="995608" y="1858399"/>
            <a:ext cx="2360303" cy="4950857"/>
          </a:xfrm>
        </p:spPr>
        <p:txBody>
          <a:bodyPr>
            <a:normAutofit fontScale="32500" lnSpcReduction="20000"/>
          </a:bodyPr>
          <a:lstStyle/>
          <a:p>
            <a:pPr marL="0" indent="0">
              <a:buNone/>
            </a:pPr>
            <a:r>
              <a:rPr lang="en-GR" sz="4400" dirty="0">
                <a:latin typeface="+mj-lt"/>
              </a:rPr>
              <a:t>Duplexer</a:t>
            </a:r>
            <a:endParaRPr lang="en-GR" dirty="0">
              <a:latin typeface="+mj-lt"/>
            </a:endParaRPr>
          </a:p>
          <a:p>
            <a:pPr marL="0" indent="0">
              <a:buNone/>
            </a:pPr>
            <a:endParaRPr lang="en-GR" dirty="0">
              <a:latin typeface="+mj-lt"/>
            </a:endParaRPr>
          </a:p>
          <a:p>
            <a:pPr marL="0" indent="0">
              <a:buNone/>
            </a:pPr>
            <a:endParaRPr lang="en-GR" dirty="0">
              <a:latin typeface="+mj-lt"/>
            </a:endParaRPr>
          </a:p>
          <a:p>
            <a:pPr marL="0" indent="0">
              <a:buNone/>
            </a:pPr>
            <a:endParaRPr lang="en-GR" dirty="0">
              <a:latin typeface="+mj-lt"/>
            </a:endParaRPr>
          </a:p>
          <a:p>
            <a:pPr marL="0" indent="0">
              <a:buNone/>
            </a:pPr>
            <a:endParaRPr lang="en-GR" dirty="0">
              <a:latin typeface="+mj-lt"/>
            </a:endParaRPr>
          </a:p>
          <a:p>
            <a:pPr marL="0" indent="0">
              <a:buNone/>
            </a:pPr>
            <a:endParaRPr lang="en-GR" dirty="0">
              <a:latin typeface="+mj-lt"/>
            </a:endParaRPr>
          </a:p>
          <a:p>
            <a:pPr marL="0" indent="0">
              <a:buNone/>
            </a:pPr>
            <a:endParaRPr lang="en-GR" dirty="0">
              <a:latin typeface="+mj-lt"/>
            </a:endParaRPr>
          </a:p>
          <a:p>
            <a:pPr marL="0" indent="0">
              <a:buNone/>
            </a:pPr>
            <a:endParaRPr lang="en-GR" dirty="0">
              <a:latin typeface="+mj-lt"/>
            </a:endParaRPr>
          </a:p>
          <a:p>
            <a:pPr marL="0" indent="0">
              <a:buNone/>
            </a:pPr>
            <a:endParaRPr lang="en-GR" dirty="0">
              <a:latin typeface="+mj-lt"/>
            </a:endParaRPr>
          </a:p>
          <a:p>
            <a:pPr marL="0" indent="0">
              <a:buNone/>
            </a:pPr>
            <a:endParaRPr lang="en-GR" dirty="0">
              <a:latin typeface="+mj-lt"/>
            </a:endParaRPr>
          </a:p>
          <a:p>
            <a:pPr marL="0" indent="0">
              <a:buNone/>
            </a:pPr>
            <a:endParaRPr lang="en-GR" dirty="0">
              <a:latin typeface="+mj-lt"/>
            </a:endParaRPr>
          </a:p>
          <a:p>
            <a:pPr marL="0" indent="0">
              <a:buNone/>
            </a:pPr>
            <a:endParaRPr lang="en-GR" dirty="0">
              <a:latin typeface="+mj-lt"/>
            </a:endParaRPr>
          </a:p>
          <a:p>
            <a:pPr marL="0" indent="0">
              <a:buNone/>
            </a:pPr>
            <a:endParaRPr lang="en-GR" dirty="0">
              <a:latin typeface="+mj-lt"/>
            </a:endParaRPr>
          </a:p>
          <a:p>
            <a:pPr marL="0" indent="0">
              <a:buNone/>
            </a:pPr>
            <a:endParaRPr lang="en-GR" dirty="0">
              <a:latin typeface="+mj-lt"/>
            </a:endParaRPr>
          </a:p>
          <a:p>
            <a:pPr marL="0" indent="0">
              <a:buNone/>
            </a:pPr>
            <a:endParaRPr lang="en-GR" dirty="0">
              <a:latin typeface="+mj-lt"/>
            </a:endParaRPr>
          </a:p>
          <a:p>
            <a:pPr marL="0" indent="0">
              <a:buNone/>
            </a:pPr>
            <a:endParaRPr lang="en-GR" dirty="0">
              <a:latin typeface="+mj-lt"/>
            </a:endParaRPr>
          </a:p>
          <a:p>
            <a:pPr marL="0" indent="0">
              <a:buNone/>
            </a:pPr>
            <a:endParaRPr lang="en-GR" dirty="0">
              <a:latin typeface="+mj-lt"/>
            </a:endParaRPr>
          </a:p>
          <a:p>
            <a:pPr marL="0" indent="0">
              <a:buNone/>
            </a:pPr>
            <a:endParaRPr lang="en-GR" dirty="0">
              <a:latin typeface="+mj-lt"/>
            </a:endParaRPr>
          </a:p>
          <a:p>
            <a:pPr marL="0" indent="0" algn="ctr">
              <a:buNone/>
            </a:pPr>
            <a:r>
              <a:rPr lang="en-GB" sz="2500" dirty="0">
                <a:latin typeface="+mj-lt"/>
              </a:rPr>
              <a:t>“</a:t>
            </a:r>
            <a:r>
              <a:rPr lang="en-GB" sz="2500" i="1" dirty="0">
                <a:latin typeface="+mj-lt"/>
              </a:rPr>
              <a:t>I</a:t>
            </a:r>
            <a:r>
              <a:rPr lang="en-GR" sz="2500" i="1" dirty="0">
                <a:latin typeface="+mj-lt"/>
              </a:rPr>
              <a:t>f the antenna is closer to the tgt than the R</a:t>
            </a:r>
            <a:r>
              <a:rPr lang="en-GR" sz="2500" i="1" baseline="-25000" dirty="0">
                <a:latin typeface="+mj-lt"/>
              </a:rPr>
              <a:t>min</a:t>
            </a:r>
            <a:r>
              <a:rPr lang="en-GR" sz="2500" i="1" dirty="0">
                <a:latin typeface="+mj-lt"/>
              </a:rPr>
              <a:t> any pulse reflected from the tgt will return before the receiver is connected to the antenna and will not be detected”</a:t>
            </a:r>
            <a:endParaRPr lang="en-GR" sz="2500" i="1" baseline="-25000" dirty="0">
              <a:latin typeface="+mj-lt"/>
            </a:endParaRPr>
          </a:p>
        </p:txBody>
      </p:sp>
      <p:sp>
        <p:nvSpPr>
          <p:cNvPr id="8" name="Text Placeholder 3">
            <a:extLst>
              <a:ext uri="{FF2B5EF4-FFF2-40B4-BE49-F238E27FC236}">
                <a16:creationId xmlns:a16="http://schemas.microsoft.com/office/drawing/2014/main" id="{9FFAB7BE-13C6-FD42-B0A8-640C3AAC5FD6}"/>
              </a:ext>
            </a:extLst>
          </p:cNvPr>
          <p:cNvSpPr txBox="1">
            <a:spLocks/>
          </p:cNvSpPr>
          <p:nvPr/>
        </p:nvSpPr>
        <p:spPr>
          <a:xfrm>
            <a:off x="3449938" y="1351721"/>
            <a:ext cx="3118357" cy="425414"/>
          </a:xfrm>
          <a:prstGeom prst="rect">
            <a:avLst/>
          </a:prstGeom>
          <a:ln>
            <a:solidFill>
              <a:schemeClr val="tx1"/>
            </a:solidFill>
          </a:ln>
        </p:spPr>
        <p:txBody>
          <a:bodyPr vert="horz" lIns="91440" tIns="45720" rIns="91440" bIns="45720" rtlCol="0" anchor="b">
            <a:normAutofit lnSpcReduction="10000"/>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GR" dirty="0">
                <a:latin typeface="+mj-lt"/>
              </a:rPr>
              <a:t>R</a:t>
            </a:r>
            <a:r>
              <a:rPr lang="en-GR" baseline="-25000" dirty="0">
                <a:latin typeface="+mj-lt"/>
              </a:rPr>
              <a:t>max</a:t>
            </a:r>
          </a:p>
        </p:txBody>
      </p:sp>
      <p:sp>
        <p:nvSpPr>
          <p:cNvPr id="9" name="Text Placeholder 3">
            <a:extLst>
              <a:ext uri="{FF2B5EF4-FFF2-40B4-BE49-F238E27FC236}">
                <a16:creationId xmlns:a16="http://schemas.microsoft.com/office/drawing/2014/main" id="{8A21CE0A-AFC0-F64F-BFE4-A07619764995}"/>
              </a:ext>
            </a:extLst>
          </p:cNvPr>
          <p:cNvSpPr txBox="1">
            <a:spLocks/>
          </p:cNvSpPr>
          <p:nvPr/>
        </p:nvSpPr>
        <p:spPr>
          <a:xfrm>
            <a:off x="6646543" y="1350033"/>
            <a:ext cx="3128782" cy="425414"/>
          </a:xfrm>
          <a:prstGeom prst="rect">
            <a:avLst/>
          </a:prstGeom>
          <a:ln>
            <a:solidFill>
              <a:schemeClr val="tx1"/>
            </a:solidFill>
          </a:ln>
        </p:spPr>
        <p:txBody>
          <a:bodyPr vert="horz" lIns="91440" tIns="45720" rIns="91440" bIns="45720" rtlCol="0" anchor="b">
            <a:normAutofit lnSpcReduction="10000"/>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GR" dirty="0">
                <a:latin typeface="+mj-lt"/>
              </a:rPr>
              <a:t>R</a:t>
            </a:r>
            <a:r>
              <a:rPr lang="en-GR" baseline="-25000" dirty="0">
                <a:latin typeface="+mj-lt"/>
              </a:rPr>
              <a:t>accuracy</a:t>
            </a:r>
          </a:p>
        </p:txBody>
      </p:sp>
      <mc:AlternateContent xmlns:mc="http://schemas.openxmlformats.org/markup-compatibility/2006" xmlns:a14="http://schemas.microsoft.com/office/drawing/2010/main">
        <mc:Choice Requires="a14">
          <p:sp>
            <p:nvSpPr>
              <p:cNvPr id="10" name="Content Placeholder 4">
                <a:extLst>
                  <a:ext uri="{FF2B5EF4-FFF2-40B4-BE49-F238E27FC236}">
                    <a16:creationId xmlns:a16="http://schemas.microsoft.com/office/drawing/2014/main" id="{1CD6F3BE-3B9B-BF40-9C7B-DF2D8697F1EF}"/>
                  </a:ext>
                </a:extLst>
              </p:cNvPr>
              <p:cNvSpPr txBox="1">
                <a:spLocks/>
              </p:cNvSpPr>
              <p:nvPr/>
            </p:nvSpPr>
            <p:spPr>
              <a:xfrm>
                <a:off x="3436691" y="1862003"/>
                <a:ext cx="3193773" cy="499599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GR" sz="1800" i="1">
                              <a:latin typeface="Cambria Math" panose="02040503050406030204" pitchFamily="18" charset="0"/>
                            </a:rPr>
                          </m:ctrlPr>
                        </m:sSubPr>
                        <m:e>
                          <m:r>
                            <a:rPr lang="en-US" sz="1800" i="1">
                              <a:latin typeface="Cambria Math" panose="02040503050406030204" pitchFamily="18" charset="0"/>
                            </a:rPr>
                            <m:t>𝑅</m:t>
                          </m:r>
                        </m:e>
                        <m:sub>
                          <m:r>
                            <a:rPr lang="en-US" sz="1800" i="1">
                              <a:latin typeface="Cambria Math" panose="02040503050406030204" pitchFamily="18" charset="0"/>
                            </a:rPr>
                            <m:t>𝑚𝑎𝑥</m:t>
                          </m:r>
                        </m:sub>
                      </m:sSub>
                      <m:r>
                        <a:rPr lang="en-US" sz="1800" i="1">
                          <a:latin typeface="Cambria Math" panose="02040503050406030204" pitchFamily="18" charset="0"/>
                        </a:rPr>
                        <m:t>=</m:t>
                      </m:r>
                      <m:rad>
                        <m:radPr>
                          <m:ctrlPr>
                            <a:rPr lang="en-US" sz="1800" i="1">
                              <a:latin typeface="Cambria Math" panose="02040503050406030204" pitchFamily="18" charset="0"/>
                            </a:rPr>
                          </m:ctrlPr>
                        </m:radPr>
                        <m:deg>
                          <m:r>
                            <m:rPr>
                              <m:brk m:alnAt="7"/>
                            </m:rPr>
                            <a:rPr lang="en-US" sz="1800" i="1">
                              <a:latin typeface="Cambria Math" panose="02040503050406030204" pitchFamily="18" charset="0"/>
                            </a:rPr>
                            <m:t>1</m:t>
                          </m:r>
                          <m:r>
                            <a:rPr lang="en-US" sz="1800" i="1">
                              <a:latin typeface="Cambria Math" panose="02040503050406030204" pitchFamily="18" charset="0"/>
                            </a:rPr>
                            <m:t>/4</m:t>
                          </m:r>
                        </m:deg>
                        <m:e>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𝑃</m:t>
                                  </m:r>
                                </m:e>
                                <m:sub>
                                  <m:r>
                                    <a:rPr lang="en-US" sz="1800" i="1">
                                      <a:latin typeface="Cambria Math" panose="02040503050406030204" pitchFamily="18" charset="0"/>
                                    </a:rPr>
                                    <m:t>𝑡</m:t>
                                  </m:r>
                                </m:sub>
                              </m:sSub>
                              <m:r>
                                <a:rPr lang="en-US" sz="1800" i="1">
                                  <a:latin typeface="Cambria Math" panose="02040503050406030204" pitchFamily="18" charset="0"/>
                                </a:rPr>
                                <m:t>𝐺</m:t>
                              </m:r>
                              <m:r>
                                <a:rPr lang="el-GR" sz="1800" i="1">
                                  <a:latin typeface="Cambria Math" panose="02040503050406030204" pitchFamily="18" charset="0"/>
                                  <a:ea typeface="Cambria Math" panose="02040503050406030204" pitchFamily="18" charset="0"/>
                                </a:rPr>
                                <m:t>𝜎</m:t>
                              </m:r>
                              <m:sSub>
                                <m:sSubPr>
                                  <m:ctrlPr>
                                    <a:rPr lang="el-GR" sz="1800" i="1">
                                      <a:latin typeface="Cambria Math" panose="02040503050406030204" pitchFamily="18" charset="0"/>
                                      <a:ea typeface="Cambria Math" panose="02040503050406030204" pitchFamily="18" charset="0"/>
                                    </a:rPr>
                                  </m:ctrlPr>
                                </m:sSubPr>
                                <m:e>
                                  <m:r>
                                    <m:rPr>
                                      <m:sty m:val="p"/>
                                    </m:rPr>
                                    <a:rPr lang="el-GR" sz="1800">
                                      <a:latin typeface="Cambria Math" panose="02040503050406030204" pitchFamily="18" charset="0"/>
                                      <a:ea typeface="Cambria Math" panose="02040503050406030204" pitchFamily="18" charset="0"/>
                                    </a:rPr>
                                    <m:t>Α</m:t>
                                  </m:r>
                                </m:e>
                                <m:sub>
                                  <m:r>
                                    <a:rPr lang="en-US" sz="1800" i="1">
                                      <a:latin typeface="Cambria Math" panose="02040503050406030204" pitchFamily="18" charset="0"/>
                                      <a:ea typeface="Cambria Math" panose="02040503050406030204" pitchFamily="18" charset="0"/>
                                    </a:rPr>
                                    <m:t>𝑒</m:t>
                                  </m:r>
                                </m:sub>
                              </m:sSub>
                            </m:num>
                            <m:den>
                              <m:sSup>
                                <m:sSupPr>
                                  <m:ctrlPr>
                                    <a:rPr lang="en-US" sz="1800" i="1">
                                      <a:latin typeface="Cambria Math" panose="02040503050406030204" pitchFamily="18" charset="0"/>
                                      <a:ea typeface="Cambria Math" panose="02040503050406030204" pitchFamily="18" charset="0"/>
                                    </a:rPr>
                                  </m:ctrlPr>
                                </m:sSupPr>
                                <m:e>
                                  <m:d>
                                    <m:dPr>
                                      <m:ctrlPr>
                                        <a:rPr lang="en-US" sz="1800" i="1">
                                          <a:latin typeface="Cambria Math" panose="02040503050406030204" pitchFamily="18" charset="0"/>
                                          <a:ea typeface="Cambria Math" panose="02040503050406030204" pitchFamily="18" charset="0"/>
                                        </a:rPr>
                                      </m:ctrlPr>
                                    </m:dPr>
                                    <m:e>
                                      <m:r>
                                        <a:rPr lang="el-GR" sz="1800" i="1">
                                          <a:latin typeface="Cambria Math" panose="02040503050406030204" pitchFamily="18" charset="0"/>
                                          <a:ea typeface="Cambria Math" panose="02040503050406030204" pitchFamily="18" charset="0"/>
                                        </a:rPr>
                                        <m:t>4</m:t>
                                      </m:r>
                                      <m:r>
                                        <a:rPr lang="el-GR" sz="1800" i="1">
                                          <a:latin typeface="Cambria Math" panose="02040503050406030204" pitchFamily="18" charset="0"/>
                                          <a:ea typeface="Cambria Math" panose="02040503050406030204" pitchFamily="18" charset="0"/>
                                        </a:rPr>
                                        <m:t>𝜋</m:t>
                                      </m:r>
                                    </m:e>
                                  </m:d>
                                </m:e>
                                <m:sup>
                                  <m:r>
                                    <a:rPr lang="el-GR" sz="1800" i="1">
                                      <a:latin typeface="Cambria Math" panose="02040503050406030204" pitchFamily="18" charset="0"/>
                                      <a:ea typeface="Cambria Math" panose="02040503050406030204" pitchFamily="18" charset="0"/>
                                    </a:rPr>
                                    <m:t>2</m:t>
                                  </m:r>
                                </m:sup>
                              </m:sSup>
                              <m:sSub>
                                <m:sSubPr>
                                  <m:ctrlPr>
                                    <a:rPr lang="en-US" sz="1800" i="1">
                                      <a:latin typeface="Cambria Math" panose="02040503050406030204" pitchFamily="18" charset="0"/>
                                      <a:ea typeface="Cambria Math" panose="02040503050406030204" pitchFamily="18" charset="0"/>
                                    </a:rPr>
                                  </m:ctrlPr>
                                </m:sSubPr>
                                <m:e>
                                  <m:r>
                                    <m:rPr>
                                      <m:sty m:val="p"/>
                                    </m:rPr>
                                    <a:rPr lang="el-GR" sz="1800">
                                      <a:latin typeface="Cambria Math" panose="02040503050406030204" pitchFamily="18" charset="0"/>
                                      <a:ea typeface="Cambria Math" panose="02040503050406030204" pitchFamily="18" charset="0"/>
                                    </a:rPr>
                                    <m:t>S</m:t>
                                  </m:r>
                                </m:e>
                                <m:sub>
                                  <m:r>
                                    <a:rPr lang="en-US" sz="1800" i="1">
                                      <a:latin typeface="Cambria Math" panose="02040503050406030204" pitchFamily="18" charset="0"/>
                                      <a:ea typeface="Cambria Math" panose="02040503050406030204" pitchFamily="18" charset="0"/>
                                    </a:rPr>
                                    <m:t>𝑚𝑖𝑛</m:t>
                                  </m:r>
                                </m:sub>
                              </m:sSub>
                            </m:den>
                          </m:f>
                        </m:e>
                      </m:rad>
                    </m:oMath>
                  </m:oMathPara>
                </a14:m>
                <a:endParaRPr lang="en-US" sz="1800" i="1" dirty="0">
                  <a:latin typeface="+mj-lt"/>
                  <a:ea typeface="Cambria Math" panose="02040503050406030204" pitchFamily="18" charset="0"/>
                </a:endParaRPr>
              </a:p>
              <a:p>
                <a:pPr marL="0" indent="0">
                  <a:buNone/>
                </a:pPr>
                <a:endParaRPr lang="en-US" sz="1800" i="1" dirty="0">
                  <a:latin typeface="+mj-lt"/>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GR" sz="1800" i="1">
                              <a:latin typeface="Cambria Math" panose="02040503050406030204" pitchFamily="18" charset="0"/>
                            </a:rPr>
                          </m:ctrlPr>
                        </m:sSubPr>
                        <m:e>
                          <m:r>
                            <a:rPr lang="en-US" sz="1800" i="1">
                              <a:latin typeface="Cambria Math" panose="02040503050406030204" pitchFamily="18" charset="0"/>
                            </a:rPr>
                            <m:t>𝑅</m:t>
                          </m:r>
                        </m:e>
                        <m:sub>
                          <m:r>
                            <a:rPr lang="en-US" sz="1800" i="1">
                              <a:latin typeface="Cambria Math" panose="02040503050406030204" pitchFamily="18" charset="0"/>
                            </a:rPr>
                            <m:t>𝑢𝑛𝑎𝑚𝑏𝑖𝑔𝑢𝑜𝑢𝑠</m:t>
                          </m:r>
                        </m:sub>
                      </m:sSub>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𝑐</m:t>
                          </m:r>
                          <m:d>
                            <m:dPr>
                              <m:ctrlPr>
                                <a:rPr lang="en-US" sz="1800" i="1">
                                  <a:latin typeface="Cambria Math" panose="02040503050406030204" pitchFamily="18" charset="0"/>
                                </a:rPr>
                              </m:ctrlPr>
                            </m:dPr>
                            <m:e>
                              <m:r>
                                <a:rPr lang="en-US" sz="1800" i="1">
                                  <a:latin typeface="Cambria Math" panose="02040503050406030204" pitchFamily="18" charset="0"/>
                                </a:rPr>
                                <m:t>𝑃𝑅𝑇</m:t>
                              </m:r>
                              <m:r>
                                <a:rPr lang="en-US" sz="1800" i="1">
                                  <a:latin typeface="Cambria Math" panose="02040503050406030204" pitchFamily="18" charset="0"/>
                                </a:rPr>
                                <m:t>−</m:t>
                              </m:r>
                              <m:r>
                                <a:rPr lang="en-US" sz="1800" i="1">
                                  <a:latin typeface="Cambria Math" panose="02040503050406030204" pitchFamily="18" charset="0"/>
                                </a:rPr>
                                <m:t>𝑃𝑊</m:t>
                              </m:r>
                            </m:e>
                          </m:d>
                        </m:num>
                        <m:den>
                          <m:r>
                            <a:rPr lang="en-US" sz="1800" i="1">
                              <a:latin typeface="Cambria Math" panose="02040503050406030204" pitchFamily="18" charset="0"/>
                            </a:rPr>
                            <m:t>2</m:t>
                          </m:r>
                        </m:den>
                      </m:f>
                    </m:oMath>
                  </m:oMathPara>
                </a14:m>
                <a:endParaRPr lang="el-GR" sz="1800" dirty="0">
                  <a:latin typeface="+mj-lt"/>
                  <a:ea typeface="Cambria Math" panose="02040503050406030204" pitchFamily="18" charset="0"/>
                </a:endParaRPr>
              </a:p>
              <a:p>
                <a:r>
                  <a:rPr lang="en-GR" sz="1800" dirty="0">
                    <a:latin typeface="+mj-lt"/>
                  </a:rPr>
                  <a:t>Carrier frequency</a:t>
                </a:r>
              </a:p>
              <a:p>
                <a:r>
                  <a:rPr lang="en-GR" sz="1800" dirty="0">
                    <a:latin typeface="+mj-lt"/>
                  </a:rPr>
                  <a:t>Peak Power P</a:t>
                </a:r>
                <a:r>
                  <a:rPr lang="en-GR" sz="1800" baseline="-25000" dirty="0">
                    <a:latin typeface="+mj-lt"/>
                  </a:rPr>
                  <a:t>t</a:t>
                </a:r>
              </a:p>
              <a:p>
                <a:r>
                  <a:rPr lang="en-GR" sz="1800" dirty="0">
                    <a:latin typeface="+mj-lt"/>
                  </a:rPr>
                  <a:t>RPM (rotation rate)</a:t>
                </a:r>
              </a:p>
              <a:p>
                <a:r>
                  <a:rPr lang="en-GR" sz="1800" dirty="0">
                    <a:latin typeface="+mj-lt"/>
                  </a:rPr>
                  <a:t>PRF</a:t>
                </a:r>
              </a:p>
              <a:p>
                <a:r>
                  <a:rPr lang="en-GR" sz="1800" dirty="0">
                    <a:latin typeface="+mj-lt"/>
                  </a:rPr>
                  <a:t>Receiver Sensitivity</a:t>
                </a:r>
              </a:p>
              <a:p>
                <a:pPr marL="0" indent="0">
                  <a:buNone/>
                </a:pPr>
                <a:endParaRPr lang="en-GR" sz="1800" dirty="0">
                  <a:latin typeface="+mj-lt"/>
                </a:endParaRPr>
              </a:p>
            </p:txBody>
          </p:sp>
        </mc:Choice>
        <mc:Fallback xmlns="">
          <p:sp>
            <p:nvSpPr>
              <p:cNvPr id="10" name="Content Placeholder 4">
                <a:extLst>
                  <a:ext uri="{FF2B5EF4-FFF2-40B4-BE49-F238E27FC236}">
                    <a16:creationId xmlns:a16="http://schemas.microsoft.com/office/drawing/2014/main" id="{1CD6F3BE-3B9B-BF40-9C7B-DF2D8697F1EF}"/>
                  </a:ext>
                </a:extLst>
              </p:cNvPr>
              <p:cNvSpPr txBox="1">
                <a:spLocks noRot="1" noChangeAspect="1" noMove="1" noResize="1" noEditPoints="1" noAdjustHandles="1" noChangeArrowheads="1" noChangeShapeType="1" noTextEdit="1"/>
              </p:cNvSpPr>
              <p:nvPr/>
            </p:nvSpPr>
            <p:spPr>
              <a:xfrm>
                <a:off x="3436691" y="1862003"/>
                <a:ext cx="3193773" cy="4995997"/>
              </a:xfrm>
              <a:prstGeom prst="rect">
                <a:avLst/>
              </a:prstGeom>
              <a:blipFill>
                <a:blip r:embed="rId2"/>
                <a:stretch>
                  <a:fillRect l="-1186"/>
                </a:stretch>
              </a:blipFill>
            </p:spPr>
            <p:txBody>
              <a:bodyPr/>
              <a:lstStyle/>
              <a:p>
                <a:r>
                  <a:rPr lang="en-GR">
                    <a:noFill/>
                  </a:rPr>
                  <a:t> </a:t>
                </a:r>
              </a:p>
            </p:txBody>
          </p:sp>
        </mc:Fallback>
      </mc:AlternateContent>
      <p:sp>
        <p:nvSpPr>
          <p:cNvPr id="11" name="Content Placeholder 4">
            <a:extLst>
              <a:ext uri="{FF2B5EF4-FFF2-40B4-BE49-F238E27FC236}">
                <a16:creationId xmlns:a16="http://schemas.microsoft.com/office/drawing/2014/main" id="{AFD36368-C5E8-FA49-A816-B912E883E73B}"/>
              </a:ext>
            </a:extLst>
          </p:cNvPr>
          <p:cNvSpPr txBox="1">
            <a:spLocks/>
          </p:cNvSpPr>
          <p:nvPr/>
        </p:nvSpPr>
        <p:spPr>
          <a:xfrm>
            <a:off x="6733654" y="1862004"/>
            <a:ext cx="3004447" cy="34126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None/>
            </a:pPr>
            <a:r>
              <a:rPr lang="en-GR" dirty="0">
                <a:latin typeface="+mj-lt"/>
              </a:rPr>
              <a:t>Shape and width of RF pulse</a:t>
            </a:r>
          </a:p>
        </p:txBody>
      </p:sp>
      <p:grpSp>
        <p:nvGrpSpPr>
          <p:cNvPr id="33" name="Group 32">
            <a:extLst>
              <a:ext uri="{FF2B5EF4-FFF2-40B4-BE49-F238E27FC236}">
                <a16:creationId xmlns:a16="http://schemas.microsoft.com/office/drawing/2014/main" id="{1842B895-3462-C148-9770-60E5ADFB8B3A}"/>
              </a:ext>
            </a:extLst>
          </p:cNvPr>
          <p:cNvGrpSpPr/>
          <p:nvPr/>
        </p:nvGrpSpPr>
        <p:grpSpPr>
          <a:xfrm>
            <a:off x="3333501" y="5524698"/>
            <a:ext cx="4193537" cy="1351729"/>
            <a:chOff x="4866371" y="5499654"/>
            <a:chExt cx="4193537" cy="1351729"/>
          </a:xfrm>
        </p:grpSpPr>
        <p:pic>
          <p:nvPicPr>
            <p:cNvPr id="19" name="Picture 18">
              <a:extLst>
                <a:ext uri="{FF2B5EF4-FFF2-40B4-BE49-F238E27FC236}">
                  <a16:creationId xmlns:a16="http://schemas.microsoft.com/office/drawing/2014/main" id="{EF4F9A58-C1B5-E940-AB56-F1C5F2B2097F}"/>
                </a:ext>
              </a:extLst>
            </p:cNvPr>
            <p:cNvPicPr>
              <a:picLocks noChangeAspect="1"/>
            </p:cNvPicPr>
            <p:nvPr/>
          </p:nvPicPr>
          <p:blipFill>
            <a:blip r:embed="rId3"/>
            <a:stretch>
              <a:fillRect/>
            </a:stretch>
          </p:blipFill>
          <p:spPr>
            <a:xfrm>
              <a:off x="4866371" y="5526157"/>
              <a:ext cx="4193537" cy="1258061"/>
            </a:xfrm>
            <a:prstGeom prst="rect">
              <a:avLst/>
            </a:prstGeom>
          </p:spPr>
        </p:pic>
        <p:sp>
          <p:nvSpPr>
            <p:cNvPr id="20" name="TextBox 19">
              <a:extLst>
                <a:ext uri="{FF2B5EF4-FFF2-40B4-BE49-F238E27FC236}">
                  <a16:creationId xmlns:a16="http://schemas.microsoft.com/office/drawing/2014/main" id="{81A7B4B2-B29F-DC4F-AF37-0356B53B5B5C}"/>
                </a:ext>
              </a:extLst>
            </p:cNvPr>
            <p:cNvSpPr txBox="1"/>
            <p:nvPr/>
          </p:nvSpPr>
          <p:spPr>
            <a:xfrm>
              <a:off x="5824330" y="5507354"/>
              <a:ext cx="695740" cy="307777"/>
            </a:xfrm>
            <a:prstGeom prst="rect">
              <a:avLst/>
            </a:prstGeom>
            <a:solidFill>
              <a:schemeClr val="bg1"/>
            </a:solidFill>
          </p:spPr>
          <p:txBody>
            <a:bodyPr wrap="square" rtlCol="0">
              <a:spAutoFit/>
            </a:bodyPr>
            <a:lstStyle/>
            <a:p>
              <a:r>
                <a:rPr lang="en-GR" sz="1400" dirty="0">
                  <a:latin typeface="+mj-lt"/>
                </a:rPr>
                <a:t>400km</a:t>
              </a:r>
            </a:p>
          </p:txBody>
        </p:sp>
        <p:sp>
          <p:nvSpPr>
            <p:cNvPr id="21" name="TextBox 20">
              <a:extLst>
                <a:ext uri="{FF2B5EF4-FFF2-40B4-BE49-F238E27FC236}">
                  <a16:creationId xmlns:a16="http://schemas.microsoft.com/office/drawing/2014/main" id="{4C2CA86B-8BE9-3540-8141-1B0C614915E9}"/>
                </a:ext>
              </a:extLst>
            </p:cNvPr>
            <p:cNvSpPr txBox="1"/>
            <p:nvPr/>
          </p:nvSpPr>
          <p:spPr>
            <a:xfrm>
              <a:off x="6821064" y="5835054"/>
              <a:ext cx="780318" cy="307777"/>
            </a:xfrm>
            <a:prstGeom prst="rect">
              <a:avLst/>
            </a:prstGeom>
            <a:solidFill>
              <a:schemeClr val="bg1"/>
            </a:solidFill>
          </p:spPr>
          <p:txBody>
            <a:bodyPr wrap="square" rtlCol="0">
              <a:spAutoFit/>
            </a:bodyPr>
            <a:lstStyle/>
            <a:p>
              <a:r>
                <a:rPr lang="en-GR" sz="1400" dirty="0">
                  <a:latin typeface="+mj-lt"/>
                </a:rPr>
                <a:t>100km</a:t>
              </a:r>
            </a:p>
          </p:txBody>
        </p:sp>
        <p:cxnSp>
          <p:nvCxnSpPr>
            <p:cNvPr id="23" name="Straight Arrow Connector 22">
              <a:extLst>
                <a:ext uri="{FF2B5EF4-FFF2-40B4-BE49-F238E27FC236}">
                  <a16:creationId xmlns:a16="http://schemas.microsoft.com/office/drawing/2014/main" id="{B7D10C77-501D-F744-9D1D-920B8D9D778F}"/>
                </a:ext>
              </a:extLst>
            </p:cNvPr>
            <p:cNvCxnSpPr>
              <a:cxnSpLocks/>
            </p:cNvCxnSpPr>
            <p:nvPr/>
          </p:nvCxnSpPr>
          <p:spPr>
            <a:xfrm>
              <a:off x="5206055" y="5831718"/>
              <a:ext cx="2055643"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F68B722D-77FD-0242-B415-E8F2A5D3C6A8}"/>
                </a:ext>
              </a:extLst>
            </p:cNvPr>
            <p:cNvCxnSpPr>
              <a:cxnSpLocks/>
            </p:cNvCxnSpPr>
            <p:nvPr/>
          </p:nvCxnSpPr>
          <p:spPr>
            <a:xfrm flipV="1">
              <a:off x="6745357" y="6143142"/>
              <a:ext cx="54000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D875A396-67BF-D642-A85F-DF2F8090E036}"/>
                </a:ext>
              </a:extLst>
            </p:cNvPr>
            <p:cNvCxnSpPr>
              <a:cxnSpLocks/>
            </p:cNvCxnSpPr>
            <p:nvPr/>
          </p:nvCxnSpPr>
          <p:spPr>
            <a:xfrm>
              <a:off x="5066907" y="6500952"/>
              <a:ext cx="386505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14725EF3-A855-8A47-B849-CACF07977ECD}"/>
                </a:ext>
              </a:extLst>
            </p:cNvPr>
            <p:cNvCxnSpPr>
              <a:cxnSpLocks/>
            </p:cNvCxnSpPr>
            <p:nvPr/>
          </p:nvCxnSpPr>
          <p:spPr>
            <a:xfrm flipH="1" flipV="1">
              <a:off x="5086787" y="5499654"/>
              <a:ext cx="0" cy="102117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69AA25E3-674C-F641-B24D-0427A45BF9D6}"/>
                </a:ext>
              </a:extLst>
            </p:cNvPr>
            <p:cNvSpPr txBox="1"/>
            <p:nvPr/>
          </p:nvSpPr>
          <p:spPr>
            <a:xfrm>
              <a:off x="5034552" y="6543606"/>
              <a:ext cx="3751629" cy="307777"/>
            </a:xfrm>
            <a:prstGeom prst="rect">
              <a:avLst/>
            </a:prstGeom>
            <a:solidFill>
              <a:schemeClr val="bg1"/>
            </a:solidFill>
          </p:spPr>
          <p:txBody>
            <a:bodyPr wrap="square" rtlCol="0">
              <a:spAutoFit/>
            </a:bodyPr>
            <a:lstStyle/>
            <a:p>
              <a:r>
                <a:rPr lang="en-GR" sz="1400" dirty="0">
                  <a:latin typeface="+mj-lt"/>
                </a:rPr>
                <a:t>0         100       200        0         100       200       0</a:t>
              </a:r>
            </a:p>
          </p:txBody>
        </p:sp>
      </p:grpSp>
      <p:sp>
        <p:nvSpPr>
          <p:cNvPr id="34" name="Rectangle 33">
            <a:extLst>
              <a:ext uri="{FF2B5EF4-FFF2-40B4-BE49-F238E27FC236}">
                <a16:creationId xmlns:a16="http://schemas.microsoft.com/office/drawing/2014/main" id="{9CA5DB61-ED9B-3043-A1EA-E6C8C15AD59B}"/>
              </a:ext>
            </a:extLst>
          </p:cNvPr>
          <p:cNvSpPr/>
          <p:nvPr/>
        </p:nvSpPr>
        <p:spPr>
          <a:xfrm>
            <a:off x="3475177" y="3643252"/>
            <a:ext cx="3128782" cy="1631433"/>
          </a:xfrm>
          <a:prstGeom prst="rect">
            <a:avLst/>
          </a:prstGeom>
          <a:noFill/>
          <a:ln>
            <a:solidFill>
              <a:schemeClr val="tx1">
                <a:lumMod val="50000"/>
                <a:lumOff val="50000"/>
              </a:schemeClr>
            </a:solid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latin typeface="+mj-lt"/>
            </a:endParaRPr>
          </a:p>
        </p:txBody>
      </p:sp>
      <p:sp>
        <p:nvSpPr>
          <p:cNvPr id="35" name="Rectangle 34">
            <a:extLst>
              <a:ext uri="{FF2B5EF4-FFF2-40B4-BE49-F238E27FC236}">
                <a16:creationId xmlns:a16="http://schemas.microsoft.com/office/drawing/2014/main" id="{636B8625-5435-0C46-A48D-1FC4404C839C}"/>
              </a:ext>
            </a:extLst>
          </p:cNvPr>
          <p:cNvSpPr/>
          <p:nvPr/>
        </p:nvSpPr>
        <p:spPr>
          <a:xfrm>
            <a:off x="3464457" y="1846911"/>
            <a:ext cx="3128782" cy="1752140"/>
          </a:xfrm>
          <a:prstGeom prst="rect">
            <a:avLst/>
          </a:prstGeom>
          <a:noFill/>
          <a:ln>
            <a:solidFill>
              <a:schemeClr val="tx1">
                <a:lumMod val="50000"/>
                <a:lumOff val="50000"/>
              </a:schemeClr>
            </a:solid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latin typeface="+mj-lt"/>
            </a:endParaRPr>
          </a:p>
        </p:txBody>
      </p:sp>
      <p:sp>
        <p:nvSpPr>
          <p:cNvPr id="36" name="Rectangle 35">
            <a:extLst>
              <a:ext uri="{FF2B5EF4-FFF2-40B4-BE49-F238E27FC236}">
                <a16:creationId xmlns:a16="http://schemas.microsoft.com/office/drawing/2014/main" id="{E69ABB62-C84B-624A-9292-2C8476D6C278}"/>
              </a:ext>
            </a:extLst>
          </p:cNvPr>
          <p:cNvSpPr/>
          <p:nvPr/>
        </p:nvSpPr>
        <p:spPr>
          <a:xfrm>
            <a:off x="6656967" y="1842125"/>
            <a:ext cx="3128782" cy="3425811"/>
          </a:xfrm>
          <a:prstGeom prst="rect">
            <a:avLst/>
          </a:prstGeom>
          <a:noFill/>
          <a:ln>
            <a:solidFill>
              <a:schemeClr val="tx1">
                <a:lumMod val="50000"/>
                <a:lumOff val="50000"/>
              </a:schemeClr>
            </a:solid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latin typeface="+mj-lt"/>
            </a:endParaRPr>
          </a:p>
        </p:txBody>
      </p:sp>
      <p:sp>
        <p:nvSpPr>
          <p:cNvPr id="37" name="Rectangle 36">
            <a:extLst>
              <a:ext uri="{FF2B5EF4-FFF2-40B4-BE49-F238E27FC236}">
                <a16:creationId xmlns:a16="http://schemas.microsoft.com/office/drawing/2014/main" id="{4FDC7BA4-FAEB-6446-9663-D153F50DBA00}"/>
              </a:ext>
            </a:extLst>
          </p:cNvPr>
          <p:cNvSpPr/>
          <p:nvPr/>
        </p:nvSpPr>
        <p:spPr>
          <a:xfrm>
            <a:off x="995608" y="1846910"/>
            <a:ext cx="2360303" cy="4962346"/>
          </a:xfrm>
          <a:prstGeom prst="rect">
            <a:avLst/>
          </a:prstGeom>
          <a:noFill/>
          <a:ln>
            <a:solidFill>
              <a:schemeClr val="tx1">
                <a:lumMod val="50000"/>
                <a:lumOff val="50000"/>
              </a:schemeClr>
            </a:solid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latin typeface="+mj-lt"/>
            </a:endParaRPr>
          </a:p>
        </p:txBody>
      </p:sp>
      <p:sp>
        <p:nvSpPr>
          <p:cNvPr id="38" name="TextBox 37">
            <a:extLst>
              <a:ext uri="{FF2B5EF4-FFF2-40B4-BE49-F238E27FC236}">
                <a16:creationId xmlns:a16="http://schemas.microsoft.com/office/drawing/2014/main" id="{057E2C43-410C-A64A-9FA8-530A8D90DD9B}"/>
              </a:ext>
            </a:extLst>
          </p:cNvPr>
          <p:cNvSpPr txBox="1"/>
          <p:nvPr/>
        </p:nvSpPr>
        <p:spPr>
          <a:xfrm>
            <a:off x="7401146" y="5675596"/>
            <a:ext cx="2522476" cy="1015663"/>
          </a:xfrm>
          <a:prstGeom prst="rect">
            <a:avLst/>
          </a:prstGeom>
          <a:noFill/>
        </p:spPr>
        <p:txBody>
          <a:bodyPr wrap="square" rtlCol="0">
            <a:spAutoFit/>
          </a:bodyPr>
          <a:lstStyle/>
          <a:p>
            <a:r>
              <a:rPr lang="en-GR" sz="1200" dirty="0">
                <a:latin typeface="+mj-lt"/>
              </a:rPr>
              <a:t>A</a:t>
            </a:r>
            <a:r>
              <a:rPr lang="en-GR" sz="1200" baseline="-25000" dirty="0">
                <a:latin typeface="+mj-lt"/>
              </a:rPr>
              <a:t>e</a:t>
            </a:r>
            <a:r>
              <a:rPr lang="en-GR" sz="1200" dirty="0">
                <a:latin typeface="+mj-lt"/>
              </a:rPr>
              <a:t>: antenna effective apperture (m</a:t>
            </a:r>
            <a:r>
              <a:rPr lang="en-GR" sz="1200" baseline="30000" dirty="0">
                <a:latin typeface="+mj-lt"/>
              </a:rPr>
              <a:t>2</a:t>
            </a:r>
            <a:r>
              <a:rPr lang="en-GR" sz="1200" dirty="0">
                <a:latin typeface="+mj-lt"/>
              </a:rPr>
              <a:t>)</a:t>
            </a:r>
          </a:p>
          <a:p>
            <a:r>
              <a:rPr lang="el-GR" sz="1200" dirty="0">
                <a:latin typeface="+mj-lt"/>
              </a:rPr>
              <a:t>σ</a:t>
            </a:r>
            <a:r>
              <a:rPr lang="en-GR" sz="1200" dirty="0">
                <a:latin typeface="+mj-lt"/>
              </a:rPr>
              <a:t>: tgt  RCS (m</a:t>
            </a:r>
            <a:r>
              <a:rPr lang="en-GR" sz="1200" baseline="30000" dirty="0">
                <a:latin typeface="+mj-lt"/>
              </a:rPr>
              <a:t>2</a:t>
            </a:r>
            <a:r>
              <a:rPr lang="en-GR" sz="1200" dirty="0">
                <a:latin typeface="+mj-lt"/>
              </a:rPr>
              <a:t>)</a:t>
            </a:r>
          </a:p>
          <a:p>
            <a:r>
              <a:rPr lang="en-GR" sz="1200" dirty="0">
                <a:latin typeface="+mj-lt"/>
              </a:rPr>
              <a:t>S</a:t>
            </a:r>
            <a:r>
              <a:rPr lang="en-GR" sz="1200" baseline="-25000" dirty="0">
                <a:latin typeface="+mj-lt"/>
              </a:rPr>
              <a:t>min</a:t>
            </a:r>
            <a:r>
              <a:rPr lang="en-GR" sz="1200" dirty="0">
                <a:latin typeface="+mj-lt"/>
              </a:rPr>
              <a:t>: Min detectable signal power (W)</a:t>
            </a:r>
          </a:p>
          <a:p>
            <a:r>
              <a:rPr lang="en-GR" sz="1200" dirty="0">
                <a:latin typeface="+mj-lt"/>
              </a:rPr>
              <a:t>P</a:t>
            </a:r>
            <a:r>
              <a:rPr lang="en-GR" sz="1200" baseline="-25000" dirty="0">
                <a:latin typeface="+mj-lt"/>
              </a:rPr>
              <a:t>t</a:t>
            </a:r>
            <a:r>
              <a:rPr lang="en-GR" sz="1200" dirty="0">
                <a:latin typeface="+mj-lt"/>
              </a:rPr>
              <a:t>: Peak Power</a:t>
            </a:r>
            <a:endParaRPr lang="en-GR" sz="1200" baseline="-25000" dirty="0">
              <a:latin typeface="+mj-lt"/>
            </a:endParaRPr>
          </a:p>
          <a:p>
            <a:r>
              <a:rPr lang="en-GR" sz="1200" dirty="0">
                <a:latin typeface="+mj-lt"/>
              </a:rPr>
              <a:t>G: antenna gain</a:t>
            </a:r>
          </a:p>
        </p:txBody>
      </p:sp>
      <p:pic>
        <p:nvPicPr>
          <p:cNvPr id="46" name="Picture 45">
            <a:extLst>
              <a:ext uri="{FF2B5EF4-FFF2-40B4-BE49-F238E27FC236}">
                <a16:creationId xmlns:a16="http://schemas.microsoft.com/office/drawing/2014/main" id="{55E5520E-5B9D-6D42-B0D5-84745C2C7FAC}"/>
              </a:ext>
            </a:extLst>
          </p:cNvPr>
          <p:cNvPicPr>
            <a:picLocks noChangeAspect="1"/>
          </p:cNvPicPr>
          <p:nvPr/>
        </p:nvPicPr>
        <p:blipFill>
          <a:blip r:embed="rId4"/>
          <a:stretch>
            <a:fillRect/>
          </a:stretch>
        </p:blipFill>
        <p:spPr>
          <a:xfrm>
            <a:off x="6717349" y="2782906"/>
            <a:ext cx="3004448" cy="1836052"/>
          </a:xfrm>
          <a:prstGeom prst="rect">
            <a:avLst/>
          </a:prstGeom>
        </p:spPr>
      </p:pic>
      <p:pic>
        <p:nvPicPr>
          <p:cNvPr id="50" name="Picture 49">
            <a:extLst>
              <a:ext uri="{FF2B5EF4-FFF2-40B4-BE49-F238E27FC236}">
                <a16:creationId xmlns:a16="http://schemas.microsoft.com/office/drawing/2014/main" id="{C8526560-B977-EB40-8CC4-BD8BDBF69700}"/>
              </a:ext>
            </a:extLst>
          </p:cNvPr>
          <p:cNvPicPr>
            <a:picLocks noChangeAspect="1"/>
          </p:cNvPicPr>
          <p:nvPr/>
        </p:nvPicPr>
        <p:blipFill>
          <a:blip r:embed="rId5"/>
          <a:stretch>
            <a:fillRect/>
          </a:stretch>
        </p:blipFill>
        <p:spPr>
          <a:xfrm>
            <a:off x="648371" y="4206903"/>
            <a:ext cx="2826807" cy="1472295"/>
          </a:xfrm>
          <a:prstGeom prst="rect">
            <a:avLst/>
          </a:prstGeom>
        </p:spPr>
      </p:pic>
      <p:pic>
        <p:nvPicPr>
          <p:cNvPr id="68" name="Picture 67">
            <a:extLst>
              <a:ext uri="{FF2B5EF4-FFF2-40B4-BE49-F238E27FC236}">
                <a16:creationId xmlns:a16="http://schemas.microsoft.com/office/drawing/2014/main" id="{1B4BDA23-DC73-224C-98BA-64286DDFEB52}"/>
              </a:ext>
            </a:extLst>
          </p:cNvPr>
          <p:cNvPicPr>
            <a:picLocks noChangeAspect="1"/>
          </p:cNvPicPr>
          <p:nvPr/>
        </p:nvPicPr>
        <p:blipFill rotWithShape="1">
          <a:blip r:embed="rId6"/>
          <a:srcRect l="41579" t="5557" b="22463"/>
          <a:stretch/>
        </p:blipFill>
        <p:spPr>
          <a:xfrm>
            <a:off x="1021323" y="2152108"/>
            <a:ext cx="2288894" cy="2115094"/>
          </a:xfrm>
          <a:prstGeom prst="rect">
            <a:avLst/>
          </a:prstGeom>
        </p:spPr>
      </p:pic>
      <p:sp>
        <p:nvSpPr>
          <p:cNvPr id="3" name="Rectangle 2">
            <a:extLst>
              <a:ext uri="{FF2B5EF4-FFF2-40B4-BE49-F238E27FC236}">
                <a16:creationId xmlns:a16="http://schemas.microsoft.com/office/drawing/2014/main" id="{77924680-8C8A-6A41-BC20-B61BAFA977A9}"/>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solidFill>
                  <a:srgbClr val="FF0000"/>
                </a:solidFill>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2907423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752EBD7-1FF0-5E43-A8E3-740AAB9FBBC1}"/>
              </a:ext>
            </a:extLst>
          </p:cNvPr>
          <p:cNvGrpSpPr>
            <a:grpSpLocks noChangeAspect="1"/>
          </p:cNvGrpSpPr>
          <p:nvPr/>
        </p:nvGrpSpPr>
        <p:grpSpPr>
          <a:xfrm>
            <a:off x="873938" y="1221302"/>
            <a:ext cx="8874885" cy="5596275"/>
            <a:chOff x="2937162" y="1591227"/>
            <a:chExt cx="6162660" cy="3886014"/>
          </a:xfrm>
        </p:grpSpPr>
        <p:pic>
          <p:nvPicPr>
            <p:cNvPr id="7" name="Picture 6">
              <a:extLst>
                <a:ext uri="{FF2B5EF4-FFF2-40B4-BE49-F238E27FC236}">
                  <a16:creationId xmlns:a16="http://schemas.microsoft.com/office/drawing/2014/main" id="{C4F5ADA7-5E88-664B-BEC7-562FFC3AF8C9}"/>
                </a:ext>
              </a:extLst>
            </p:cNvPr>
            <p:cNvPicPr>
              <a:picLocks noChangeAspect="1"/>
            </p:cNvPicPr>
            <p:nvPr/>
          </p:nvPicPr>
          <p:blipFill>
            <a:blip r:embed="rId2"/>
            <a:stretch>
              <a:fillRect/>
            </a:stretch>
          </p:blipFill>
          <p:spPr>
            <a:xfrm>
              <a:off x="6563326" y="1697229"/>
              <a:ext cx="2133600" cy="1553261"/>
            </a:xfrm>
            <a:prstGeom prst="rect">
              <a:avLst/>
            </a:prstGeom>
          </p:spPr>
        </p:pic>
        <p:cxnSp>
          <p:nvCxnSpPr>
            <p:cNvPr id="8" name="Straight Arrow Connector 7">
              <a:extLst>
                <a:ext uri="{FF2B5EF4-FFF2-40B4-BE49-F238E27FC236}">
                  <a16:creationId xmlns:a16="http://schemas.microsoft.com/office/drawing/2014/main" id="{0B3DCF2E-9B23-C14D-A65C-993E265604EA}"/>
                </a:ext>
              </a:extLst>
            </p:cNvPr>
            <p:cNvCxnSpPr>
              <a:cxnSpLocks/>
            </p:cNvCxnSpPr>
            <p:nvPr/>
          </p:nvCxnSpPr>
          <p:spPr>
            <a:xfrm flipH="1" flipV="1">
              <a:off x="4230317" y="2092551"/>
              <a:ext cx="2824617" cy="277602"/>
            </a:xfrm>
            <a:prstGeom prst="straightConnector1">
              <a:avLst/>
            </a:prstGeom>
            <a:ln>
              <a:solidFill>
                <a:srgbClr val="21FF06"/>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F04C42DB-7E69-BE4B-9EDB-F789FF349A28}"/>
                </a:ext>
              </a:extLst>
            </p:cNvPr>
            <p:cNvCxnSpPr>
              <a:cxnSpLocks/>
            </p:cNvCxnSpPr>
            <p:nvPr/>
          </p:nvCxnSpPr>
          <p:spPr>
            <a:xfrm>
              <a:off x="4230317" y="2268478"/>
              <a:ext cx="2824615" cy="26827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6864B159-9358-EA40-8B26-6F4E986BFCB2}"/>
                </a:ext>
              </a:extLst>
            </p:cNvPr>
            <p:cNvPicPr>
              <a:picLocks noChangeAspect="1"/>
            </p:cNvPicPr>
            <p:nvPr/>
          </p:nvPicPr>
          <p:blipFill>
            <a:blip r:embed="rId3"/>
            <a:stretch>
              <a:fillRect/>
            </a:stretch>
          </p:blipFill>
          <p:spPr>
            <a:xfrm>
              <a:off x="6859001" y="4042141"/>
              <a:ext cx="1409700" cy="1435100"/>
            </a:xfrm>
            <a:prstGeom prst="rect">
              <a:avLst/>
            </a:prstGeom>
          </p:spPr>
        </p:pic>
        <p:sp>
          <p:nvSpPr>
            <p:cNvPr id="11" name="TextBox 10">
              <a:extLst>
                <a:ext uri="{FF2B5EF4-FFF2-40B4-BE49-F238E27FC236}">
                  <a16:creationId xmlns:a16="http://schemas.microsoft.com/office/drawing/2014/main" id="{E7AEB49D-79A9-FE4E-8199-0D34370AD5E3}"/>
                </a:ext>
              </a:extLst>
            </p:cNvPr>
            <p:cNvSpPr txBox="1"/>
            <p:nvPr/>
          </p:nvSpPr>
          <p:spPr>
            <a:xfrm>
              <a:off x="6946232" y="3313384"/>
              <a:ext cx="1235241" cy="256462"/>
            </a:xfrm>
            <a:prstGeom prst="rect">
              <a:avLst/>
            </a:prstGeom>
            <a:solidFill>
              <a:srgbClr val="ACAEAE">
                <a:alpha val="50000"/>
              </a:srgbClr>
            </a:solidFill>
            <a:effectLst>
              <a:outerShdw blurRad="50800" dist="38100" dir="10800000" algn="r" rotWithShape="0">
                <a:prstClr val="black">
                  <a:alpha val="40000"/>
                </a:prstClr>
              </a:outerShdw>
            </a:effectLst>
          </p:spPr>
          <p:txBody>
            <a:bodyPr wrap="square" rtlCol="0">
              <a:spAutoFit/>
            </a:bodyPr>
            <a:lstStyle/>
            <a:p>
              <a:pPr algn="ctr"/>
              <a:r>
                <a:rPr lang="en-GR" b="1" dirty="0">
                  <a:latin typeface="+mj-lt"/>
                </a:rPr>
                <a:t>duplexer</a:t>
              </a:r>
            </a:p>
          </p:txBody>
        </p:sp>
        <p:sp>
          <p:nvSpPr>
            <p:cNvPr id="12" name="TextBox 11">
              <a:extLst>
                <a:ext uri="{FF2B5EF4-FFF2-40B4-BE49-F238E27FC236}">
                  <a16:creationId xmlns:a16="http://schemas.microsoft.com/office/drawing/2014/main" id="{18923B39-3F20-DB43-99DE-9FBEA60459C7}"/>
                </a:ext>
              </a:extLst>
            </p:cNvPr>
            <p:cNvSpPr txBox="1"/>
            <p:nvPr/>
          </p:nvSpPr>
          <p:spPr>
            <a:xfrm>
              <a:off x="5991600" y="3313999"/>
              <a:ext cx="633790" cy="256462"/>
            </a:xfrm>
            <a:prstGeom prst="rect">
              <a:avLst/>
            </a:prstGeom>
            <a:solidFill>
              <a:srgbClr val="FF0000">
                <a:alpha val="50000"/>
              </a:srgbClr>
            </a:solidFill>
            <a:effectLst>
              <a:outerShdw blurRad="50800" dist="38100" dir="10800000" algn="r" rotWithShape="0">
                <a:prstClr val="black">
                  <a:alpha val="40000"/>
                </a:prstClr>
              </a:outerShdw>
            </a:effectLst>
          </p:spPr>
          <p:txBody>
            <a:bodyPr wrap="square" rtlCol="0">
              <a:spAutoFit/>
            </a:bodyPr>
            <a:lstStyle/>
            <a:p>
              <a:pPr algn="ctr"/>
              <a:r>
                <a:rPr lang="en-GR" b="1" dirty="0">
                  <a:latin typeface="+mj-lt"/>
                </a:rPr>
                <a:t>Tx</a:t>
              </a:r>
            </a:p>
          </p:txBody>
        </p:sp>
        <p:sp>
          <p:nvSpPr>
            <p:cNvPr id="13" name="TextBox 12">
              <a:extLst>
                <a:ext uri="{FF2B5EF4-FFF2-40B4-BE49-F238E27FC236}">
                  <a16:creationId xmlns:a16="http://schemas.microsoft.com/office/drawing/2014/main" id="{F3C53F43-7D99-4B45-A1FB-D109309B547F}"/>
                </a:ext>
              </a:extLst>
            </p:cNvPr>
            <p:cNvSpPr txBox="1"/>
            <p:nvPr/>
          </p:nvSpPr>
          <p:spPr>
            <a:xfrm>
              <a:off x="8466032" y="3296833"/>
              <a:ext cx="633790" cy="256462"/>
            </a:xfrm>
            <a:prstGeom prst="rect">
              <a:avLst/>
            </a:prstGeom>
            <a:solidFill>
              <a:srgbClr val="21FF06">
                <a:alpha val="50000"/>
              </a:srgbClr>
            </a:solidFill>
            <a:effectLst>
              <a:outerShdw blurRad="50800" dist="38100" dir="5400000" algn="t" rotWithShape="0">
                <a:prstClr val="black">
                  <a:alpha val="40000"/>
                </a:prstClr>
              </a:outerShdw>
            </a:effectLst>
          </p:spPr>
          <p:txBody>
            <a:bodyPr wrap="square" rtlCol="0">
              <a:spAutoFit/>
            </a:bodyPr>
            <a:lstStyle/>
            <a:p>
              <a:pPr algn="ctr"/>
              <a:r>
                <a:rPr lang="en-GR" b="1" dirty="0">
                  <a:latin typeface="+mj-lt"/>
                </a:rPr>
                <a:t>Rx</a:t>
              </a:r>
            </a:p>
          </p:txBody>
        </p:sp>
        <p:cxnSp>
          <p:nvCxnSpPr>
            <p:cNvPr id="14" name="Straight Arrow Connector 13">
              <a:extLst>
                <a:ext uri="{FF2B5EF4-FFF2-40B4-BE49-F238E27FC236}">
                  <a16:creationId xmlns:a16="http://schemas.microsoft.com/office/drawing/2014/main" id="{A276998E-E8BB-0340-80C6-BFBB9688507C}"/>
                </a:ext>
              </a:extLst>
            </p:cNvPr>
            <p:cNvCxnSpPr>
              <a:cxnSpLocks/>
              <a:stCxn id="12" idx="3"/>
              <a:endCxn id="11" idx="1"/>
            </p:cNvCxnSpPr>
            <p:nvPr/>
          </p:nvCxnSpPr>
          <p:spPr>
            <a:xfrm flipV="1">
              <a:off x="6625390" y="3441615"/>
              <a:ext cx="320842" cy="61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BB656583-5C74-504D-9343-B0B447DB264C}"/>
                </a:ext>
              </a:extLst>
            </p:cNvPr>
            <p:cNvCxnSpPr/>
            <p:nvPr/>
          </p:nvCxnSpPr>
          <p:spPr>
            <a:xfrm flipV="1">
              <a:off x="8181473" y="3489313"/>
              <a:ext cx="320842" cy="30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B4DCC6B0-B24F-2A46-8183-BF1B45968936}"/>
                </a:ext>
              </a:extLst>
            </p:cNvPr>
            <p:cNvCxnSpPr>
              <a:cxnSpLocks/>
            </p:cNvCxnSpPr>
            <p:nvPr/>
          </p:nvCxnSpPr>
          <p:spPr>
            <a:xfrm>
              <a:off x="7563851" y="3457074"/>
              <a:ext cx="1" cy="34851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72A7DF61-4502-D940-AC15-0A95E363C3B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19" b="90000" l="9010" r="90000">
                          <a14:foregroundMark x1="23542" y1="8519" x2="23542" y2="8519"/>
                          <a14:foregroundMark x1="9010" y1="50185" x2="9010" y2="50185"/>
                        </a14:backgroundRemoval>
                      </a14:imgEffect>
                    </a14:imgLayer>
                  </a14:imgProps>
                </a:ext>
              </a:extLst>
            </a:blip>
            <a:stretch>
              <a:fillRect/>
            </a:stretch>
          </p:blipFill>
          <p:spPr>
            <a:xfrm>
              <a:off x="2937162" y="1591227"/>
              <a:ext cx="1341798" cy="754761"/>
            </a:xfrm>
            <a:prstGeom prst="rect">
              <a:avLst/>
            </a:prstGeom>
          </p:spPr>
        </p:pic>
      </p:grpSp>
      <p:sp>
        <p:nvSpPr>
          <p:cNvPr id="5" name="Content Placeholder 4">
            <a:extLst>
              <a:ext uri="{FF2B5EF4-FFF2-40B4-BE49-F238E27FC236}">
                <a16:creationId xmlns:a16="http://schemas.microsoft.com/office/drawing/2014/main" id="{408B6D81-9A1E-7646-95EC-0E834518A7A2}"/>
              </a:ext>
            </a:extLst>
          </p:cNvPr>
          <p:cNvSpPr>
            <a:spLocks noGrp="1"/>
          </p:cNvSpPr>
          <p:nvPr>
            <p:ph sz="half" idx="2"/>
          </p:nvPr>
        </p:nvSpPr>
        <p:spPr>
          <a:xfrm>
            <a:off x="399320" y="2700024"/>
            <a:ext cx="4793136" cy="2355931"/>
          </a:xfrm>
        </p:spPr>
        <p:txBody>
          <a:bodyPr>
            <a:normAutofit lnSpcReduction="10000"/>
          </a:bodyPr>
          <a:lstStyle/>
          <a:p>
            <a:pPr marL="0" indent="0" algn="ctr">
              <a:buNone/>
            </a:pPr>
            <a:r>
              <a:rPr lang="en-GR" sz="4000" dirty="0">
                <a:latin typeface="+mj-lt"/>
              </a:rPr>
              <a:t>Duplexer</a:t>
            </a:r>
            <a:r>
              <a:rPr lang="en-GR" sz="2400" dirty="0">
                <a:latin typeface="+mj-lt"/>
              </a:rPr>
              <a:t> </a:t>
            </a:r>
            <a:endParaRPr lang="en-US" sz="2400" dirty="0">
              <a:latin typeface="+mj-lt"/>
            </a:endParaRPr>
          </a:p>
          <a:p>
            <a:pPr marL="0" indent="0">
              <a:buNone/>
            </a:pPr>
            <a:r>
              <a:rPr lang="en-GB" sz="2400" dirty="0">
                <a:latin typeface="+mj-lt"/>
              </a:rPr>
              <a:t>“</a:t>
            </a:r>
            <a:r>
              <a:rPr lang="en-GB" sz="2400" i="1" dirty="0">
                <a:latin typeface="+mj-lt"/>
              </a:rPr>
              <a:t>I</a:t>
            </a:r>
            <a:r>
              <a:rPr lang="en-GR" sz="2400" i="1" dirty="0">
                <a:latin typeface="+mj-lt"/>
              </a:rPr>
              <a:t>f the antenna is closer to the tgt than the R</a:t>
            </a:r>
            <a:r>
              <a:rPr lang="en-GR" sz="2400" i="1" baseline="-25000" dirty="0">
                <a:latin typeface="+mj-lt"/>
              </a:rPr>
              <a:t>min</a:t>
            </a:r>
            <a:r>
              <a:rPr lang="en-GR" sz="2400" i="1" dirty="0">
                <a:latin typeface="+mj-lt"/>
              </a:rPr>
              <a:t> any pulse reflected from the tgt will return before the receiver is connected to the antenna and will not be detected”</a:t>
            </a:r>
            <a:endParaRPr lang="en-GR" sz="2400" i="1" baseline="-25000" dirty="0">
              <a:latin typeface="+mj-lt"/>
            </a:endParaRPr>
          </a:p>
        </p:txBody>
      </p:sp>
      <p:pic>
        <p:nvPicPr>
          <p:cNvPr id="50" name="Picture 49">
            <a:extLst>
              <a:ext uri="{FF2B5EF4-FFF2-40B4-BE49-F238E27FC236}">
                <a16:creationId xmlns:a16="http://schemas.microsoft.com/office/drawing/2014/main" id="{C8526560-B977-EB40-8CC4-BD8BDBF69700}"/>
              </a:ext>
            </a:extLst>
          </p:cNvPr>
          <p:cNvPicPr>
            <a:picLocks noChangeAspect="1"/>
          </p:cNvPicPr>
          <p:nvPr/>
        </p:nvPicPr>
        <p:blipFill>
          <a:blip r:embed="rId6"/>
          <a:stretch>
            <a:fillRect/>
          </a:stretch>
        </p:blipFill>
        <p:spPr>
          <a:xfrm>
            <a:off x="721687" y="4596212"/>
            <a:ext cx="4039040" cy="2103666"/>
          </a:xfrm>
          <a:prstGeom prst="rect">
            <a:avLst/>
          </a:prstGeom>
        </p:spPr>
      </p:pic>
      <p:sp>
        <p:nvSpPr>
          <p:cNvPr id="19" name="Title 1">
            <a:extLst>
              <a:ext uri="{FF2B5EF4-FFF2-40B4-BE49-F238E27FC236}">
                <a16:creationId xmlns:a16="http://schemas.microsoft.com/office/drawing/2014/main" id="{C3B7719F-D43D-0A34-E2D2-C718DF9EACF7}"/>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R" dirty="0"/>
              <a:t>Radar </a:t>
            </a:r>
            <a:r>
              <a:rPr lang="en-US" dirty="0" err="1"/>
              <a:t>mimimun</a:t>
            </a:r>
            <a:r>
              <a:rPr lang="en-US" dirty="0"/>
              <a:t> </a:t>
            </a:r>
            <a:r>
              <a:rPr lang="en-GR" dirty="0"/>
              <a:t>Range</a:t>
            </a:r>
            <a:r>
              <a:rPr lang="en-US" dirty="0"/>
              <a:t> </a:t>
            </a:r>
            <a:r>
              <a:rPr lang="en-US" dirty="0" err="1"/>
              <a:t>R</a:t>
            </a:r>
            <a:r>
              <a:rPr lang="en-US" baseline="-25000" dirty="0" err="1"/>
              <a:t>min</a:t>
            </a:r>
            <a:endParaRPr lang="en-GR" dirty="0"/>
          </a:p>
        </p:txBody>
      </p:sp>
      <p:sp>
        <p:nvSpPr>
          <p:cNvPr id="22" name="Rectangle 21">
            <a:extLst>
              <a:ext uri="{FF2B5EF4-FFF2-40B4-BE49-F238E27FC236}">
                <a16:creationId xmlns:a16="http://schemas.microsoft.com/office/drawing/2014/main" id="{34CBDB34-3614-E1C9-6E5E-E90CF454E18A}"/>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solidFill>
                  <a:srgbClr val="FF0000"/>
                </a:solidFill>
                <a:effectLst>
                  <a:outerShdw blurRad="50800" dist="38100" dir="2700000" algn="tl" rotWithShape="0">
                    <a:prstClr val="black">
                      <a:alpha val="40000"/>
                    </a:prstClr>
                  </a:outerShdw>
                </a:effectLst>
              </a:rPr>
              <a:t>R</a:t>
            </a:r>
            <a:r>
              <a:rPr lang="en-US" sz="1100" baseline="-25000" dirty="0" err="1">
                <a:solidFill>
                  <a:srgbClr val="FF0000"/>
                </a:solidFill>
                <a:effectLst>
                  <a:outerShdw blurRad="50800" dist="38100" dir="2700000" algn="tl" rotWithShape="0">
                    <a:prstClr val="black">
                      <a:alpha val="40000"/>
                    </a:prstClr>
                  </a:outerShdw>
                </a:effectLst>
              </a:rPr>
              <a:t>min</a:t>
            </a:r>
            <a:endParaRPr lang="en-US" sz="1100" baseline="-25000" dirty="0">
              <a:solidFill>
                <a:srgbClr val="FF0000"/>
              </a:solidFill>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109279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1842B895-3462-C148-9770-60E5ADFB8B3A}"/>
              </a:ext>
            </a:extLst>
          </p:cNvPr>
          <p:cNvGrpSpPr>
            <a:grpSpLocks noChangeAspect="1"/>
          </p:cNvGrpSpPr>
          <p:nvPr/>
        </p:nvGrpSpPr>
        <p:grpSpPr>
          <a:xfrm>
            <a:off x="5391580" y="1939366"/>
            <a:ext cx="4152925" cy="1590175"/>
            <a:chOff x="4866371" y="5499654"/>
            <a:chExt cx="4193537" cy="1294502"/>
          </a:xfrm>
        </p:grpSpPr>
        <p:pic>
          <p:nvPicPr>
            <p:cNvPr id="19" name="Picture 18">
              <a:extLst>
                <a:ext uri="{FF2B5EF4-FFF2-40B4-BE49-F238E27FC236}">
                  <a16:creationId xmlns:a16="http://schemas.microsoft.com/office/drawing/2014/main" id="{EF4F9A58-C1B5-E940-AB56-F1C5F2B2097F}"/>
                </a:ext>
              </a:extLst>
            </p:cNvPr>
            <p:cNvPicPr>
              <a:picLocks noChangeAspect="1"/>
            </p:cNvPicPr>
            <p:nvPr/>
          </p:nvPicPr>
          <p:blipFill>
            <a:blip r:embed="rId2"/>
            <a:stretch>
              <a:fillRect/>
            </a:stretch>
          </p:blipFill>
          <p:spPr>
            <a:xfrm>
              <a:off x="4866371" y="5526157"/>
              <a:ext cx="4193537" cy="1258061"/>
            </a:xfrm>
            <a:prstGeom prst="rect">
              <a:avLst/>
            </a:prstGeom>
          </p:spPr>
        </p:pic>
        <p:sp>
          <p:nvSpPr>
            <p:cNvPr id="20" name="TextBox 19">
              <a:extLst>
                <a:ext uri="{FF2B5EF4-FFF2-40B4-BE49-F238E27FC236}">
                  <a16:creationId xmlns:a16="http://schemas.microsoft.com/office/drawing/2014/main" id="{81A7B4B2-B29F-DC4F-AF37-0356B53B5B5C}"/>
                </a:ext>
              </a:extLst>
            </p:cNvPr>
            <p:cNvSpPr txBox="1"/>
            <p:nvPr/>
          </p:nvSpPr>
          <p:spPr>
            <a:xfrm>
              <a:off x="5869215" y="5553880"/>
              <a:ext cx="695740" cy="250550"/>
            </a:xfrm>
            <a:prstGeom prst="rect">
              <a:avLst/>
            </a:prstGeom>
            <a:solidFill>
              <a:schemeClr val="bg1"/>
            </a:solidFill>
          </p:spPr>
          <p:txBody>
            <a:bodyPr wrap="square" rtlCol="0">
              <a:spAutoFit/>
            </a:bodyPr>
            <a:lstStyle/>
            <a:p>
              <a:r>
                <a:rPr lang="en-GR" sz="1400" dirty="0">
                  <a:latin typeface="+mj-lt"/>
                </a:rPr>
                <a:t>400km</a:t>
              </a:r>
            </a:p>
          </p:txBody>
        </p:sp>
        <p:sp>
          <p:nvSpPr>
            <p:cNvPr id="21" name="TextBox 20">
              <a:extLst>
                <a:ext uri="{FF2B5EF4-FFF2-40B4-BE49-F238E27FC236}">
                  <a16:creationId xmlns:a16="http://schemas.microsoft.com/office/drawing/2014/main" id="{4C2CA86B-8BE9-3540-8141-1B0C614915E9}"/>
                </a:ext>
              </a:extLst>
            </p:cNvPr>
            <p:cNvSpPr txBox="1"/>
            <p:nvPr/>
          </p:nvSpPr>
          <p:spPr>
            <a:xfrm>
              <a:off x="6865949" y="5840220"/>
              <a:ext cx="718717" cy="293063"/>
            </a:xfrm>
            <a:prstGeom prst="rect">
              <a:avLst/>
            </a:prstGeom>
            <a:solidFill>
              <a:schemeClr val="bg1"/>
            </a:solidFill>
          </p:spPr>
          <p:txBody>
            <a:bodyPr wrap="square" rtlCol="0">
              <a:spAutoFit/>
            </a:bodyPr>
            <a:lstStyle/>
            <a:p>
              <a:r>
                <a:rPr lang="en-GR" sz="1400" dirty="0">
                  <a:latin typeface="+mj-lt"/>
                </a:rPr>
                <a:t>100km</a:t>
              </a:r>
            </a:p>
          </p:txBody>
        </p:sp>
        <p:cxnSp>
          <p:nvCxnSpPr>
            <p:cNvPr id="23" name="Straight Arrow Connector 22">
              <a:extLst>
                <a:ext uri="{FF2B5EF4-FFF2-40B4-BE49-F238E27FC236}">
                  <a16:creationId xmlns:a16="http://schemas.microsoft.com/office/drawing/2014/main" id="{B7D10C77-501D-F744-9D1D-920B8D9D778F}"/>
                </a:ext>
              </a:extLst>
            </p:cNvPr>
            <p:cNvCxnSpPr>
              <a:cxnSpLocks/>
            </p:cNvCxnSpPr>
            <p:nvPr/>
          </p:nvCxnSpPr>
          <p:spPr>
            <a:xfrm>
              <a:off x="5206055" y="5831718"/>
              <a:ext cx="2055643"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F68B722D-77FD-0242-B415-E8F2A5D3C6A8}"/>
                </a:ext>
              </a:extLst>
            </p:cNvPr>
            <p:cNvCxnSpPr>
              <a:cxnSpLocks/>
            </p:cNvCxnSpPr>
            <p:nvPr/>
          </p:nvCxnSpPr>
          <p:spPr>
            <a:xfrm flipV="1">
              <a:off x="6745357" y="6143142"/>
              <a:ext cx="54000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D875A396-67BF-D642-A85F-DF2F8090E036}"/>
                </a:ext>
              </a:extLst>
            </p:cNvPr>
            <p:cNvCxnSpPr>
              <a:cxnSpLocks/>
            </p:cNvCxnSpPr>
            <p:nvPr/>
          </p:nvCxnSpPr>
          <p:spPr>
            <a:xfrm>
              <a:off x="5066907" y="6500952"/>
              <a:ext cx="386505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14725EF3-A855-8A47-B849-CACF07977ECD}"/>
                </a:ext>
              </a:extLst>
            </p:cNvPr>
            <p:cNvCxnSpPr>
              <a:cxnSpLocks/>
            </p:cNvCxnSpPr>
            <p:nvPr/>
          </p:nvCxnSpPr>
          <p:spPr>
            <a:xfrm flipH="1" flipV="1">
              <a:off x="5086787" y="5499654"/>
              <a:ext cx="0" cy="102117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69AA25E3-674C-F641-B24D-0427A45BF9D6}"/>
                </a:ext>
              </a:extLst>
            </p:cNvPr>
            <p:cNvSpPr txBox="1"/>
            <p:nvPr/>
          </p:nvSpPr>
          <p:spPr>
            <a:xfrm>
              <a:off x="5034552" y="6543606"/>
              <a:ext cx="3751629" cy="250550"/>
            </a:xfrm>
            <a:prstGeom prst="rect">
              <a:avLst/>
            </a:prstGeom>
            <a:solidFill>
              <a:schemeClr val="bg1"/>
            </a:solidFill>
          </p:spPr>
          <p:txBody>
            <a:bodyPr wrap="square" rtlCol="0">
              <a:spAutoFit/>
            </a:bodyPr>
            <a:lstStyle/>
            <a:p>
              <a:r>
                <a:rPr lang="en-GR" sz="1400" dirty="0">
                  <a:latin typeface="+mj-lt"/>
                </a:rPr>
                <a:t>0         100       200        0         100       200       0</a:t>
              </a:r>
            </a:p>
          </p:txBody>
        </p:sp>
      </p:grpSp>
      <p:sp>
        <p:nvSpPr>
          <p:cNvPr id="38" name="TextBox 37">
            <a:extLst>
              <a:ext uri="{FF2B5EF4-FFF2-40B4-BE49-F238E27FC236}">
                <a16:creationId xmlns:a16="http://schemas.microsoft.com/office/drawing/2014/main" id="{057E2C43-410C-A64A-9FA8-530A8D90DD9B}"/>
              </a:ext>
            </a:extLst>
          </p:cNvPr>
          <p:cNvSpPr txBox="1"/>
          <p:nvPr/>
        </p:nvSpPr>
        <p:spPr>
          <a:xfrm>
            <a:off x="1138263" y="5219540"/>
            <a:ext cx="2522476" cy="1015663"/>
          </a:xfrm>
          <a:prstGeom prst="rect">
            <a:avLst/>
          </a:prstGeom>
          <a:noFill/>
        </p:spPr>
        <p:txBody>
          <a:bodyPr wrap="square" rtlCol="0">
            <a:spAutoFit/>
          </a:bodyPr>
          <a:lstStyle/>
          <a:p>
            <a:r>
              <a:rPr lang="en-GR" sz="1200" dirty="0">
                <a:latin typeface="+mj-lt"/>
              </a:rPr>
              <a:t>A</a:t>
            </a:r>
            <a:r>
              <a:rPr lang="en-GR" sz="1200" baseline="-25000" dirty="0">
                <a:latin typeface="+mj-lt"/>
              </a:rPr>
              <a:t>e</a:t>
            </a:r>
            <a:r>
              <a:rPr lang="en-GR" sz="1200" dirty="0">
                <a:latin typeface="+mj-lt"/>
              </a:rPr>
              <a:t>: antenna effective apperture (m</a:t>
            </a:r>
            <a:r>
              <a:rPr lang="en-GR" sz="1200" baseline="30000" dirty="0">
                <a:latin typeface="+mj-lt"/>
              </a:rPr>
              <a:t>2</a:t>
            </a:r>
            <a:r>
              <a:rPr lang="en-GR" sz="1200" dirty="0">
                <a:latin typeface="+mj-lt"/>
              </a:rPr>
              <a:t>)</a:t>
            </a:r>
          </a:p>
          <a:p>
            <a:r>
              <a:rPr lang="el-GR" sz="1200" dirty="0">
                <a:latin typeface="+mj-lt"/>
              </a:rPr>
              <a:t>σ</a:t>
            </a:r>
            <a:r>
              <a:rPr lang="en-GR" sz="1200" dirty="0">
                <a:latin typeface="+mj-lt"/>
              </a:rPr>
              <a:t>: tgt  RCS (m</a:t>
            </a:r>
            <a:r>
              <a:rPr lang="en-GR" sz="1200" baseline="30000" dirty="0">
                <a:latin typeface="+mj-lt"/>
              </a:rPr>
              <a:t>2</a:t>
            </a:r>
            <a:r>
              <a:rPr lang="en-GR" sz="1200" dirty="0">
                <a:latin typeface="+mj-lt"/>
              </a:rPr>
              <a:t>)</a:t>
            </a:r>
          </a:p>
          <a:p>
            <a:r>
              <a:rPr lang="en-GR" sz="1200" dirty="0">
                <a:latin typeface="+mj-lt"/>
              </a:rPr>
              <a:t>S</a:t>
            </a:r>
            <a:r>
              <a:rPr lang="en-GR" sz="1200" baseline="-25000" dirty="0">
                <a:latin typeface="+mj-lt"/>
              </a:rPr>
              <a:t>min</a:t>
            </a:r>
            <a:r>
              <a:rPr lang="en-GR" sz="1200" dirty="0">
                <a:latin typeface="+mj-lt"/>
              </a:rPr>
              <a:t>: Min detectable signal power (W)</a:t>
            </a:r>
          </a:p>
          <a:p>
            <a:r>
              <a:rPr lang="en-GR" sz="1200" dirty="0">
                <a:latin typeface="+mj-lt"/>
              </a:rPr>
              <a:t>P</a:t>
            </a:r>
            <a:r>
              <a:rPr lang="en-GR" sz="1200" baseline="-25000" dirty="0">
                <a:latin typeface="+mj-lt"/>
              </a:rPr>
              <a:t>t</a:t>
            </a:r>
            <a:r>
              <a:rPr lang="en-GR" sz="1200" dirty="0">
                <a:latin typeface="+mj-lt"/>
              </a:rPr>
              <a:t>: Peak Power</a:t>
            </a:r>
            <a:endParaRPr lang="en-GR" sz="1200" baseline="-25000" dirty="0">
              <a:latin typeface="+mj-lt"/>
            </a:endParaRPr>
          </a:p>
          <a:p>
            <a:r>
              <a:rPr lang="en-GR" sz="1200" dirty="0">
                <a:latin typeface="+mj-lt"/>
              </a:rPr>
              <a:t>G: antenna gain</a:t>
            </a:r>
          </a:p>
        </p:txBody>
      </p:sp>
      <mc:AlternateContent xmlns:mc="http://schemas.openxmlformats.org/markup-compatibility/2006" xmlns:a14="http://schemas.microsoft.com/office/drawing/2010/main">
        <mc:Choice Requires="a14">
          <p:sp>
            <p:nvSpPr>
              <p:cNvPr id="30" name="Content Placeholder 4">
                <a:extLst>
                  <a:ext uri="{FF2B5EF4-FFF2-40B4-BE49-F238E27FC236}">
                    <a16:creationId xmlns:a16="http://schemas.microsoft.com/office/drawing/2014/main" id="{C95E6D9C-DD3B-514C-B73E-97980618AF73}"/>
                  </a:ext>
                </a:extLst>
              </p:cNvPr>
              <p:cNvSpPr>
                <a:spLocks noGrp="1"/>
              </p:cNvSpPr>
              <p:nvPr>
                <p:ph sz="half" idx="2"/>
              </p:nvPr>
            </p:nvSpPr>
            <p:spPr>
              <a:xfrm>
                <a:off x="1138263" y="1747043"/>
                <a:ext cx="4599586" cy="3162413"/>
              </a:xfrm>
            </p:spPr>
            <p:txBody>
              <a:bodyPr>
                <a:normAutofit/>
              </a:bodyPr>
              <a:lstStyle/>
              <a:p>
                <a:pPr marL="0" indent="0" algn="ctr">
                  <a:buNone/>
                </a:pPr>
                <a:r>
                  <a:rPr lang="en-US" sz="4400" dirty="0">
                    <a:latin typeface="+mj-lt"/>
                  </a:rPr>
                  <a:t>Rmax</a:t>
                </a:r>
                <a:endParaRPr lang="en-US" dirty="0">
                  <a:latin typeface="+mj-lt"/>
                </a:endParaRPr>
              </a:p>
              <a:p>
                <a14:m>
                  <m:oMath xmlns:m="http://schemas.openxmlformats.org/officeDocument/2006/math">
                    <m:sSub>
                      <m:sSubPr>
                        <m:ctrlPr>
                          <a:rPr lang="en-GR"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𝑚𝑎𝑥</m:t>
                        </m:r>
                      </m:sub>
                    </m:sSub>
                    <m:r>
                      <a:rPr lang="en-US" i="1">
                        <a:latin typeface="Cambria Math" panose="02040503050406030204" pitchFamily="18" charset="0"/>
                      </a:rPr>
                      <m:t>=</m:t>
                    </m:r>
                    <m:rad>
                      <m:radPr>
                        <m:ctrlPr>
                          <a:rPr lang="en-US" i="1">
                            <a:latin typeface="Cambria Math" panose="02040503050406030204" pitchFamily="18" charset="0"/>
                          </a:rPr>
                        </m:ctrlPr>
                      </m:radPr>
                      <m:deg>
                        <m:r>
                          <a:rPr lang="en-US" i="1">
                            <a:latin typeface="Cambria Math" panose="02040503050406030204" pitchFamily="18" charset="0"/>
                          </a:rPr>
                          <m:t>4</m:t>
                        </m:r>
                      </m:deg>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𝑡</m:t>
                                </m:r>
                              </m:sub>
                            </m:sSub>
                            <m:r>
                              <a:rPr lang="en-US" i="1">
                                <a:latin typeface="Cambria Math" panose="02040503050406030204" pitchFamily="18" charset="0"/>
                              </a:rPr>
                              <m:t>𝐺</m:t>
                            </m:r>
                            <m:r>
                              <a:rPr lang="el-GR" i="1">
                                <a:latin typeface="Cambria Math" panose="02040503050406030204" pitchFamily="18" charset="0"/>
                                <a:ea typeface="Cambria Math" panose="02040503050406030204" pitchFamily="18" charset="0"/>
                              </a:rPr>
                              <m:t>𝜎</m:t>
                            </m:r>
                            <m:sSub>
                              <m:sSubPr>
                                <m:ctrlPr>
                                  <a:rPr lang="el-GR" i="1">
                                    <a:latin typeface="Cambria Math" panose="02040503050406030204" pitchFamily="18" charset="0"/>
                                    <a:ea typeface="Cambria Math" panose="02040503050406030204" pitchFamily="18" charset="0"/>
                                  </a:rPr>
                                </m:ctrlPr>
                              </m:sSubPr>
                              <m:e>
                                <m:r>
                                  <m:rPr>
                                    <m:sty m:val="p"/>
                                  </m:rPr>
                                  <a:rPr lang="el-GR">
                                    <a:latin typeface="Cambria Math" panose="02040503050406030204" pitchFamily="18" charset="0"/>
                                    <a:ea typeface="Cambria Math" panose="02040503050406030204" pitchFamily="18" charset="0"/>
                                  </a:rPr>
                                  <m:t>Α</m:t>
                                </m:r>
                              </m:e>
                              <m:sub>
                                <m:r>
                                  <a:rPr lang="en-US" i="1">
                                    <a:latin typeface="Cambria Math" panose="02040503050406030204" pitchFamily="18" charset="0"/>
                                    <a:ea typeface="Cambria Math" panose="02040503050406030204" pitchFamily="18" charset="0"/>
                                  </a:rPr>
                                  <m:t>𝑒</m:t>
                                </m:r>
                              </m:sub>
                            </m:sSub>
                          </m:num>
                          <m:den>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r>
                                      <a:rPr lang="el-GR" i="1">
                                        <a:latin typeface="Cambria Math" panose="02040503050406030204" pitchFamily="18" charset="0"/>
                                        <a:ea typeface="Cambria Math" panose="02040503050406030204" pitchFamily="18" charset="0"/>
                                      </a:rPr>
                                      <m:t>4</m:t>
                                    </m:r>
                                    <m:r>
                                      <a:rPr lang="el-GR" i="1">
                                        <a:latin typeface="Cambria Math" panose="02040503050406030204" pitchFamily="18" charset="0"/>
                                        <a:ea typeface="Cambria Math" panose="02040503050406030204" pitchFamily="18" charset="0"/>
                                      </a:rPr>
                                      <m:t>𝜋</m:t>
                                    </m:r>
                                  </m:e>
                                </m:d>
                              </m:e>
                              <m:sup>
                                <m:r>
                                  <a:rPr lang="el-GR" i="1">
                                    <a:latin typeface="Cambria Math" panose="02040503050406030204" pitchFamily="18" charset="0"/>
                                    <a:ea typeface="Cambria Math" panose="02040503050406030204" pitchFamily="18" charset="0"/>
                                  </a:rPr>
                                  <m:t>2</m:t>
                                </m:r>
                              </m:sup>
                            </m:sSup>
                            <m:sSub>
                              <m:sSubPr>
                                <m:ctrlPr>
                                  <a:rPr lang="en-US" i="1">
                                    <a:latin typeface="Cambria Math" panose="02040503050406030204" pitchFamily="18" charset="0"/>
                                    <a:ea typeface="Cambria Math" panose="02040503050406030204" pitchFamily="18" charset="0"/>
                                  </a:rPr>
                                </m:ctrlPr>
                              </m:sSubPr>
                              <m:e>
                                <m:r>
                                  <m:rPr>
                                    <m:sty m:val="p"/>
                                  </m:rPr>
                                  <a:rPr lang="el-GR">
                                    <a:latin typeface="Cambria Math" panose="02040503050406030204" pitchFamily="18" charset="0"/>
                                    <a:ea typeface="Cambria Math" panose="02040503050406030204" pitchFamily="18" charset="0"/>
                                  </a:rPr>
                                  <m:t>S</m:t>
                                </m:r>
                              </m:e>
                              <m:sub>
                                <m:r>
                                  <a:rPr lang="en-US" i="1">
                                    <a:latin typeface="Cambria Math" panose="02040503050406030204" pitchFamily="18" charset="0"/>
                                    <a:ea typeface="Cambria Math" panose="02040503050406030204" pitchFamily="18" charset="0"/>
                                  </a:rPr>
                                  <m:t>𝑚𝑖𝑛</m:t>
                                </m:r>
                              </m:sub>
                            </m:sSub>
                          </m:den>
                        </m:f>
                      </m:e>
                    </m:rad>
                  </m:oMath>
                </a14:m>
                <a:endParaRPr lang="en-US" i="1" dirty="0">
                  <a:latin typeface="+mj-lt"/>
                  <a:ea typeface="Cambria Math" panose="02040503050406030204" pitchFamily="18" charset="0"/>
                </a:endParaRPr>
              </a:p>
              <a:p>
                <a:pPr marL="0" indent="0">
                  <a:buNone/>
                </a:pPr>
                <a:endParaRPr lang="en-US" i="1" dirty="0">
                  <a:latin typeface="+mj-lt"/>
                  <a:ea typeface="Cambria Math" panose="02040503050406030204" pitchFamily="18" charset="0"/>
                </a:endParaRPr>
              </a:p>
              <a:p>
                <a14:m>
                  <m:oMath xmlns:m="http://schemas.openxmlformats.org/officeDocument/2006/math">
                    <m:sSub>
                      <m:sSubPr>
                        <m:ctrlPr>
                          <a:rPr lang="en-GR"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𝑢𝑛𝑎𝑚𝑏𝑖𝑔𝑢𝑜𝑢𝑠</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𝑐</m:t>
                        </m:r>
                        <m:d>
                          <m:dPr>
                            <m:ctrlPr>
                              <a:rPr lang="en-US" i="1">
                                <a:latin typeface="Cambria Math" panose="02040503050406030204" pitchFamily="18" charset="0"/>
                              </a:rPr>
                            </m:ctrlPr>
                          </m:dPr>
                          <m:e>
                            <m:r>
                              <a:rPr lang="en-US" i="1">
                                <a:latin typeface="Cambria Math" panose="02040503050406030204" pitchFamily="18" charset="0"/>
                              </a:rPr>
                              <m:t>𝑃𝑅𝑇</m:t>
                            </m:r>
                            <m:r>
                              <a:rPr lang="en-US" i="1">
                                <a:latin typeface="Cambria Math" panose="02040503050406030204" pitchFamily="18" charset="0"/>
                              </a:rPr>
                              <m:t>−</m:t>
                            </m:r>
                            <m:r>
                              <a:rPr lang="en-US" i="1">
                                <a:latin typeface="Cambria Math" panose="02040503050406030204" pitchFamily="18" charset="0"/>
                              </a:rPr>
                              <m:t>𝑃𝑊</m:t>
                            </m:r>
                          </m:e>
                        </m:d>
                      </m:num>
                      <m:den>
                        <m:r>
                          <a:rPr lang="en-US" i="1">
                            <a:latin typeface="Cambria Math" panose="02040503050406030204" pitchFamily="18" charset="0"/>
                          </a:rPr>
                          <m:t>2</m:t>
                        </m:r>
                      </m:den>
                    </m:f>
                  </m:oMath>
                </a14:m>
                <a:endParaRPr lang="el-GR" dirty="0">
                  <a:latin typeface="+mj-lt"/>
                  <a:ea typeface="Cambria Math" panose="02040503050406030204" pitchFamily="18" charset="0"/>
                </a:endParaRPr>
              </a:p>
              <a:p>
                <a:pPr marL="0" indent="0">
                  <a:buNone/>
                </a:pPr>
                <a:endParaRPr lang="en-GR" dirty="0">
                  <a:latin typeface="+mj-lt"/>
                </a:endParaRPr>
              </a:p>
              <a:p>
                <a:pPr marL="0" indent="0">
                  <a:buNone/>
                </a:pPr>
                <a:endParaRPr lang="en-GR" sz="2500" i="1" baseline="-25000" dirty="0">
                  <a:latin typeface="+mj-lt"/>
                </a:endParaRPr>
              </a:p>
            </p:txBody>
          </p:sp>
        </mc:Choice>
        <mc:Fallback xmlns="">
          <p:sp>
            <p:nvSpPr>
              <p:cNvPr id="30" name="Content Placeholder 4">
                <a:extLst>
                  <a:ext uri="{FF2B5EF4-FFF2-40B4-BE49-F238E27FC236}">
                    <a16:creationId xmlns:a16="http://schemas.microsoft.com/office/drawing/2014/main" id="{C95E6D9C-DD3B-514C-B73E-97980618AF73}"/>
                  </a:ext>
                </a:extLst>
              </p:cNvPr>
              <p:cNvSpPr>
                <a:spLocks noGrp="1" noRot="1" noChangeAspect="1" noMove="1" noResize="1" noEditPoints="1" noAdjustHandles="1" noChangeArrowheads="1" noChangeShapeType="1" noTextEdit="1"/>
              </p:cNvSpPr>
              <p:nvPr>
                <p:ph sz="half" idx="2"/>
              </p:nvPr>
            </p:nvSpPr>
            <p:spPr>
              <a:xfrm>
                <a:off x="1138263" y="1747043"/>
                <a:ext cx="4599586" cy="3162413"/>
              </a:xfrm>
              <a:blipFill>
                <a:blip r:embed="rId3"/>
                <a:stretch>
                  <a:fillRect l="-2204" t="-6000"/>
                </a:stretch>
              </a:blipFill>
            </p:spPr>
            <p:txBody>
              <a:bodyPr/>
              <a:lstStyle/>
              <a:p>
                <a:r>
                  <a:rPr lang="en-GR">
                    <a:noFill/>
                  </a:rPr>
                  <a:t> </a:t>
                </a:r>
              </a:p>
            </p:txBody>
          </p:sp>
        </mc:Fallback>
      </mc:AlternateContent>
      <p:sp>
        <p:nvSpPr>
          <p:cNvPr id="3" name="Rectangle 2">
            <a:extLst>
              <a:ext uri="{FF2B5EF4-FFF2-40B4-BE49-F238E27FC236}">
                <a16:creationId xmlns:a16="http://schemas.microsoft.com/office/drawing/2014/main" id="{8868FFCF-B41F-B54A-82A4-19531E1CFB7E}"/>
              </a:ext>
            </a:extLst>
          </p:cNvPr>
          <p:cNvSpPr/>
          <p:nvPr/>
        </p:nvSpPr>
        <p:spPr>
          <a:xfrm>
            <a:off x="5801339" y="3926894"/>
            <a:ext cx="4003467" cy="2585323"/>
          </a:xfrm>
          <a:prstGeom prst="rect">
            <a:avLst/>
          </a:prstGeom>
        </p:spPr>
        <p:txBody>
          <a:bodyPr wrap="square">
            <a:spAutoFit/>
          </a:bodyPr>
          <a:lstStyle/>
          <a:p>
            <a:pPr algn="just"/>
            <a:r>
              <a:rPr lang="en-GB" dirty="0">
                <a:latin typeface="+mj-lt"/>
                <a:cs typeface="Arial" panose="020B0604020202020204" pitchFamily="34" charset="0"/>
              </a:rPr>
              <a:t>The maximum unambiguous range </a:t>
            </a:r>
            <a:r>
              <a:rPr lang="en-GB" i="1" dirty="0">
                <a:latin typeface="+mj-lt"/>
                <a:cs typeface="Arial" panose="020B0604020202020204" pitchFamily="34" charset="0"/>
              </a:rPr>
              <a:t>(</a:t>
            </a:r>
            <a:r>
              <a:rPr lang="en-GB" i="1" dirty="0" err="1">
                <a:latin typeface="+mj-lt"/>
                <a:cs typeface="Arial" panose="020B0604020202020204" pitchFamily="34" charset="0"/>
              </a:rPr>
              <a:t>R</a:t>
            </a:r>
            <a:r>
              <a:rPr lang="en-GB" i="1" baseline="-25000" dirty="0" err="1">
                <a:latin typeface="+mj-lt"/>
                <a:cs typeface="Arial" panose="020B0604020202020204" pitchFamily="34" charset="0"/>
              </a:rPr>
              <a:t>unambiguous</a:t>
            </a:r>
            <a:r>
              <a:rPr lang="en-GB" i="1" dirty="0">
                <a:latin typeface="+mj-lt"/>
                <a:cs typeface="Arial" panose="020B0604020202020204" pitchFamily="34" charset="0"/>
              </a:rPr>
              <a:t>)</a:t>
            </a:r>
            <a:r>
              <a:rPr lang="en-GB" dirty="0">
                <a:latin typeface="+mj-lt"/>
                <a:cs typeface="Arial" panose="020B0604020202020204" pitchFamily="34" charset="0"/>
              </a:rPr>
              <a:t> is the longest range to which a transmitted pulse can travel out to and back again between consecutive transmitted pulses. </a:t>
            </a:r>
          </a:p>
          <a:p>
            <a:pPr algn="just"/>
            <a:r>
              <a:rPr lang="en-GB" dirty="0">
                <a:latin typeface="+mj-lt"/>
                <a:cs typeface="Arial" panose="020B0604020202020204" pitchFamily="34" charset="0"/>
              </a:rPr>
              <a:t>In other words, </a:t>
            </a:r>
            <a:r>
              <a:rPr lang="en-GB" i="1" dirty="0">
                <a:latin typeface="+mj-lt"/>
                <a:cs typeface="Arial" panose="020B0604020202020204" pitchFamily="34" charset="0"/>
              </a:rPr>
              <a:t> </a:t>
            </a:r>
            <a:r>
              <a:rPr lang="en-GB" i="1" dirty="0" err="1">
                <a:latin typeface="+mj-lt"/>
                <a:cs typeface="Arial" panose="020B0604020202020204" pitchFamily="34" charset="0"/>
              </a:rPr>
              <a:t>R</a:t>
            </a:r>
            <a:r>
              <a:rPr lang="en-GB" i="1" baseline="-25000" dirty="0" err="1">
                <a:latin typeface="+mj-lt"/>
                <a:cs typeface="Arial" panose="020B0604020202020204" pitchFamily="34" charset="0"/>
              </a:rPr>
              <a:t>unambiguous</a:t>
            </a:r>
            <a:r>
              <a:rPr lang="en-GB" dirty="0">
                <a:latin typeface="+mj-lt"/>
                <a:cs typeface="Arial" panose="020B0604020202020204" pitchFamily="34" charset="0"/>
              </a:rPr>
              <a:t> is the maximum distance radar energy can travel round trip between pulses and still produce reliable information</a:t>
            </a:r>
            <a:endParaRPr lang="en-GR" dirty="0">
              <a:latin typeface="+mj-lt"/>
              <a:cs typeface="Arial" panose="020B0604020202020204" pitchFamily="34" charset="0"/>
            </a:endParaRPr>
          </a:p>
        </p:txBody>
      </p:sp>
      <p:sp>
        <p:nvSpPr>
          <p:cNvPr id="5" name="Title 1">
            <a:extLst>
              <a:ext uri="{FF2B5EF4-FFF2-40B4-BE49-F238E27FC236}">
                <a16:creationId xmlns:a16="http://schemas.microsoft.com/office/drawing/2014/main" id="{55C6F090-6E6E-78CD-95AA-57E2737D1AE7}"/>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R" dirty="0"/>
              <a:t>Radar maximum Range</a:t>
            </a:r>
            <a:r>
              <a:rPr lang="en-US" dirty="0"/>
              <a:t> </a:t>
            </a:r>
            <a:r>
              <a:rPr lang="en-US" dirty="0" err="1"/>
              <a:t>R</a:t>
            </a:r>
            <a:r>
              <a:rPr lang="en-US" baseline="-25000" dirty="0" err="1"/>
              <a:t>max</a:t>
            </a:r>
            <a:endParaRPr lang="en-GR" dirty="0"/>
          </a:p>
        </p:txBody>
      </p:sp>
      <p:sp>
        <p:nvSpPr>
          <p:cNvPr id="8" name="Rectangle 7">
            <a:extLst>
              <a:ext uri="{FF2B5EF4-FFF2-40B4-BE49-F238E27FC236}">
                <a16:creationId xmlns:a16="http://schemas.microsoft.com/office/drawing/2014/main" id="{6915506D-9DA3-A276-64A9-EE71A3D259ED}"/>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solidFill>
                  <a:srgbClr val="FF0000"/>
                </a:solidFill>
                <a:effectLst>
                  <a:outerShdw blurRad="50800" dist="38100" dir="2700000" algn="tl" rotWithShape="0">
                    <a:prstClr val="black">
                      <a:alpha val="40000"/>
                    </a:prstClr>
                  </a:outerShdw>
                </a:effectLst>
              </a:rPr>
              <a:t>R</a:t>
            </a:r>
            <a:r>
              <a:rPr lang="en-US" sz="1100" baseline="-25000" dirty="0" err="1">
                <a:solidFill>
                  <a:srgbClr val="FF0000"/>
                </a:solidFill>
                <a:effectLst>
                  <a:outerShdw blurRad="50800" dist="38100" dir="2700000" algn="tl" rotWithShape="0">
                    <a:prstClr val="black">
                      <a:alpha val="40000"/>
                    </a:prstClr>
                  </a:outerShdw>
                </a:effectLst>
              </a:rPr>
              <a:t>max</a:t>
            </a:r>
            <a:endParaRPr lang="en-US" sz="1100" baseline="-25000" dirty="0">
              <a:solidFill>
                <a:srgbClr val="FF0000"/>
              </a:solidFill>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83752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6C6302E-C0DC-5E74-6633-EAA9AF5F52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8220" y="284163"/>
            <a:ext cx="7903779" cy="5892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2A002A0-454B-32B5-5D63-518F729F1919}"/>
              </a:ext>
            </a:extLst>
          </p:cNvPr>
          <p:cNvSpPr>
            <a:spLocks noGrp="1"/>
          </p:cNvSpPr>
          <p:nvPr>
            <p:ph type="title"/>
          </p:nvPr>
        </p:nvSpPr>
        <p:spPr/>
        <p:txBody>
          <a:bodyPr/>
          <a:lstStyle/>
          <a:p>
            <a:r>
              <a:rPr lang="el-GR" dirty="0"/>
              <a:t>Περίγραμμα</a:t>
            </a:r>
            <a:endParaRPr lang="en-GR" dirty="0"/>
          </a:p>
        </p:txBody>
      </p:sp>
      <p:sp>
        <p:nvSpPr>
          <p:cNvPr id="3" name="Content Placeholder 2">
            <a:extLst>
              <a:ext uri="{FF2B5EF4-FFF2-40B4-BE49-F238E27FC236}">
                <a16:creationId xmlns:a16="http://schemas.microsoft.com/office/drawing/2014/main" id="{4811DA49-8E3D-58F0-7273-D87FDDA58446}"/>
              </a:ext>
            </a:extLst>
          </p:cNvPr>
          <p:cNvSpPr>
            <a:spLocks noGrp="1"/>
          </p:cNvSpPr>
          <p:nvPr>
            <p:ph idx="1"/>
          </p:nvPr>
        </p:nvSpPr>
        <p:spPr>
          <a:xfrm>
            <a:off x="838200" y="1825624"/>
            <a:ext cx="4679197" cy="5032375"/>
          </a:xfrm>
        </p:spPr>
        <p:txBody>
          <a:bodyPr>
            <a:normAutofit/>
          </a:bodyPr>
          <a:lstStyle/>
          <a:p>
            <a:pPr marL="285750" indent="-285750">
              <a:buFont typeface="Arial"/>
              <a:buChar char="•"/>
            </a:pPr>
            <a:r>
              <a:rPr lang="el-GR" sz="3200" dirty="0" err="1">
                <a:latin typeface="+mj-lt"/>
              </a:rPr>
              <a:t>Βασικ</a:t>
            </a:r>
            <a:r>
              <a:rPr lang="en-US" sz="3200" dirty="0" err="1">
                <a:latin typeface="+mj-lt"/>
              </a:rPr>
              <a:t>ή</a:t>
            </a:r>
            <a:r>
              <a:rPr lang="el-GR" sz="3200" dirty="0">
                <a:latin typeface="+mj-lt"/>
              </a:rPr>
              <a:t> </a:t>
            </a:r>
            <a:r>
              <a:rPr lang="el-GR" dirty="0" err="1">
                <a:latin typeface="+mj-lt"/>
              </a:rPr>
              <a:t>αρχιτεκτονικ</a:t>
            </a:r>
            <a:r>
              <a:rPr lang="en-US" dirty="0" err="1">
                <a:latin typeface="+mj-lt"/>
              </a:rPr>
              <a:t>ή</a:t>
            </a:r>
            <a:r>
              <a:rPr lang="el-GR" dirty="0">
                <a:latin typeface="+mj-lt"/>
              </a:rPr>
              <a:t> συστήματος </a:t>
            </a:r>
            <a:r>
              <a:rPr lang="en-US" dirty="0">
                <a:latin typeface="+mj-lt"/>
              </a:rPr>
              <a:t>radar</a:t>
            </a:r>
            <a:endParaRPr lang="en-US" sz="2800" dirty="0">
              <a:latin typeface="+mj-lt"/>
            </a:endParaRPr>
          </a:p>
          <a:p>
            <a:pPr marL="342900" indent="-342900">
              <a:buFont typeface="Arial"/>
              <a:buChar char="•"/>
            </a:pPr>
            <a:r>
              <a:rPr lang="el-GR" dirty="0" err="1">
                <a:latin typeface="+mj-lt"/>
              </a:rPr>
              <a:t>Θεμελι</a:t>
            </a:r>
            <a:r>
              <a:rPr lang="en-US" dirty="0" err="1">
                <a:latin typeface="+mj-lt"/>
              </a:rPr>
              <a:t>ώ</a:t>
            </a:r>
            <a:r>
              <a:rPr lang="el-GR" dirty="0">
                <a:latin typeface="+mj-lt"/>
              </a:rPr>
              <a:t>δη μεγέθη</a:t>
            </a:r>
            <a:endParaRPr lang="en-US" dirty="0">
              <a:latin typeface="+mj-lt"/>
            </a:endParaRPr>
          </a:p>
          <a:p>
            <a:pPr marL="800100" lvl="1" indent="-342900">
              <a:buFont typeface="Arial"/>
              <a:buChar char="•"/>
            </a:pPr>
            <a:r>
              <a:rPr lang="en-US" sz="2800" dirty="0">
                <a:latin typeface="+mj-lt"/>
              </a:rPr>
              <a:t>Range</a:t>
            </a:r>
          </a:p>
          <a:p>
            <a:pPr marL="800100" lvl="1" indent="-342900">
              <a:buFont typeface="Arial"/>
              <a:buChar char="•"/>
            </a:pPr>
            <a:r>
              <a:rPr lang="en-US" sz="2800" dirty="0">
                <a:latin typeface="+mj-lt"/>
              </a:rPr>
              <a:t>Accuracy</a:t>
            </a:r>
          </a:p>
          <a:p>
            <a:pPr marL="800100" lvl="1" indent="-342900">
              <a:buFont typeface="Arial"/>
              <a:buChar char="•"/>
            </a:pPr>
            <a:r>
              <a:rPr lang="en-US" sz="2800" dirty="0">
                <a:latin typeface="+mj-lt"/>
              </a:rPr>
              <a:t>Nomenclature</a:t>
            </a:r>
          </a:p>
          <a:p>
            <a:pPr marL="800100" lvl="1" indent="-342900">
              <a:buFont typeface="Arial"/>
              <a:buChar char="•"/>
            </a:pPr>
            <a:r>
              <a:rPr lang="el-GR" sz="2800" dirty="0" err="1">
                <a:latin typeface="+mj-lt"/>
              </a:rPr>
              <a:t>Ενδε</a:t>
            </a:r>
            <a:r>
              <a:rPr lang="en-US" sz="2800" dirty="0" err="1">
                <a:latin typeface="+mj-lt"/>
              </a:rPr>
              <a:t>ί</a:t>
            </a:r>
            <a:r>
              <a:rPr lang="el-GR" sz="2800" dirty="0" err="1">
                <a:latin typeface="+mj-lt"/>
              </a:rPr>
              <a:t>κτες</a:t>
            </a:r>
            <a:endParaRPr lang="en-US" sz="2800" dirty="0">
              <a:latin typeface="+mj-lt"/>
            </a:endParaRPr>
          </a:p>
          <a:p>
            <a:pPr marL="342900" indent="-342900">
              <a:buFont typeface="Arial"/>
              <a:buChar char="•"/>
            </a:pPr>
            <a:r>
              <a:rPr lang="en-US" sz="3200" dirty="0">
                <a:latin typeface="+mj-lt"/>
              </a:rPr>
              <a:t>Directive vs TWS ra</a:t>
            </a:r>
            <a:r>
              <a:rPr lang="en-US" sz="3200" dirty="0">
                <a:solidFill>
                  <a:schemeClr val="bg1"/>
                </a:solidFill>
                <a:latin typeface="+mj-lt"/>
              </a:rPr>
              <a:t>da</a:t>
            </a:r>
            <a:r>
              <a:rPr lang="en-US" sz="3200" dirty="0">
                <a:latin typeface="+mj-lt"/>
              </a:rPr>
              <a:t>r</a:t>
            </a:r>
          </a:p>
          <a:p>
            <a:pPr marL="342900" indent="-342900">
              <a:buFont typeface="Arial"/>
              <a:buChar char="•"/>
            </a:pPr>
            <a:r>
              <a:rPr lang="en-US" sz="3200" dirty="0">
                <a:latin typeface="+mj-lt"/>
              </a:rPr>
              <a:t>Photo Quiz</a:t>
            </a:r>
          </a:p>
        </p:txBody>
      </p:sp>
      <p:pic>
        <p:nvPicPr>
          <p:cNvPr id="5" name="Picture 4">
            <a:extLst>
              <a:ext uri="{FF2B5EF4-FFF2-40B4-BE49-F238E27FC236}">
                <a16:creationId xmlns:a16="http://schemas.microsoft.com/office/drawing/2014/main" id="{BC631B8D-3299-911B-C0E6-17CA23C2EF28}"/>
              </a:ext>
            </a:extLst>
          </p:cNvPr>
          <p:cNvPicPr>
            <a:picLocks noChangeAspect="1"/>
          </p:cNvPicPr>
          <p:nvPr/>
        </p:nvPicPr>
        <p:blipFill>
          <a:blip r:embed="rId4"/>
          <a:stretch>
            <a:fillRect/>
          </a:stretch>
        </p:blipFill>
        <p:spPr>
          <a:xfrm>
            <a:off x="6140918" y="654589"/>
            <a:ext cx="4224260" cy="2200857"/>
          </a:xfrm>
          <a:prstGeom prst="rect">
            <a:avLst/>
          </a:prstGeom>
        </p:spPr>
      </p:pic>
    </p:spTree>
    <p:extLst>
      <p:ext uri="{BB962C8B-B14F-4D97-AF65-F5344CB8AC3E}">
        <p14:creationId xmlns:p14="http://schemas.microsoft.com/office/powerpoint/2010/main" val="2767239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A0733-6E27-0E4E-941E-66DAF5640FD5}"/>
              </a:ext>
            </a:extLst>
          </p:cNvPr>
          <p:cNvSpPr>
            <a:spLocks noGrp="1"/>
          </p:cNvSpPr>
          <p:nvPr>
            <p:ph type="title"/>
          </p:nvPr>
        </p:nvSpPr>
        <p:spPr/>
        <p:txBody>
          <a:bodyPr/>
          <a:lstStyle/>
          <a:p>
            <a:r>
              <a:rPr lang="en-GR" dirty="0"/>
              <a:t>Radar maximum unambiguous Range</a:t>
            </a:r>
            <a:br>
              <a:rPr lang="en-GR" dirty="0"/>
            </a:br>
            <a:r>
              <a:rPr lang="en-GB" dirty="0" err="1"/>
              <a:t>R</a:t>
            </a:r>
            <a:r>
              <a:rPr lang="en-GB" baseline="-25000" dirty="0" err="1"/>
              <a:t>max</a:t>
            </a:r>
            <a:r>
              <a:rPr lang="en-GB" baseline="-25000" dirty="0"/>
              <a:t>-unambiguous</a:t>
            </a:r>
            <a:endParaRPr lang="en-GR" dirty="0"/>
          </a:p>
        </p:txBody>
      </p:sp>
      <p:sp>
        <p:nvSpPr>
          <p:cNvPr id="3" name="Content Placeholder 2">
            <a:extLst>
              <a:ext uri="{FF2B5EF4-FFF2-40B4-BE49-F238E27FC236}">
                <a16:creationId xmlns:a16="http://schemas.microsoft.com/office/drawing/2014/main" id="{BFAEEA8F-2324-534C-B768-0B38B2B243EE}"/>
              </a:ext>
            </a:extLst>
          </p:cNvPr>
          <p:cNvSpPr>
            <a:spLocks noGrp="1"/>
          </p:cNvSpPr>
          <p:nvPr>
            <p:ph idx="1"/>
          </p:nvPr>
        </p:nvSpPr>
        <p:spPr>
          <a:xfrm>
            <a:off x="838200" y="1825625"/>
            <a:ext cx="9505949" cy="4351338"/>
          </a:xfrm>
        </p:spPr>
        <p:txBody>
          <a:bodyPr>
            <a:normAutofit/>
          </a:bodyPr>
          <a:lstStyle/>
          <a:p>
            <a:pPr algn="just"/>
            <a:r>
              <a:rPr lang="en-US" sz="2500" dirty="0" err="1">
                <a:latin typeface="+mj-lt"/>
              </a:rPr>
              <a:t>Έ</a:t>
            </a:r>
            <a:r>
              <a:rPr lang="el-GR" sz="2500" dirty="0" err="1">
                <a:latin typeface="+mj-lt"/>
              </a:rPr>
              <a:t>στω</a:t>
            </a:r>
            <a:r>
              <a:rPr lang="el-GR" sz="2500" dirty="0">
                <a:latin typeface="+mj-lt"/>
              </a:rPr>
              <a:t> ένα ραντάρ με </a:t>
            </a:r>
            <a:r>
              <a:rPr lang="en-GB" sz="2500" dirty="0">
                <a:latin typeface="+mj-lt"/>
              </a:rPr>
              <a:t>PRF 1KHz. </a:t>
            </a:r>
            <a:r>
              <a:rPr lang="el-GR" sz="2500" dirty="0">
                <a:latin typeface="+mj-lt"/>
              </a:rPr>
              <a:t>Το </a:t>
            </a:r>
            <a:r>
              <a:rPr lang="en-US" sz="2500" dirty="0">
                <a:latin typeface="+mj-lt"/>
              </a:rPr>
              <a:t>PW </a:t>
            </a:r>
            <a:r>
              <a:rPr lang="el-GR" sz="2500" dirty="0">
                <a:latin typeface="+mj-lt"/>
              </a:rPr>
              <a:t>είναι το αντίστροφη τιμή του </a:t>
            </a:r>
            <a:r>
              <a:rPr lang="en-US" sz="2500" dirty="0">
                <a:latin typeface="+mj-lt"/>
              </a:rPr>
              <a:t>PRF,</a:t>
            </a:r>
            <a:r>
              <a:rPr lang="el-GR" sz="2500" dirty="0">
                <a:latin typeface="+mj-lt"/>
              </a:rPr>
              <a:t> </a:t>
            </a:r>
            <a:r>
              <a:rPr lang="en-US" sz="2500" dirty="0" err="1">
                <a:latin typeface="+mj-lt"/>
              </a:rPr>
              <a:t>ή</a:t>
            </a:r>
            <a:r>
              <a:rPr lang="el-GR" sz="2500" dirty="0">
                <a:latin typeface="+mj-lt"/>
              </a:rPr>
              <a:t>τοι 1/1000 = 1 </a:t>
            </a:r>
            <a:r>
              <a:rPr lang="en-GB" sz="2500" dirty="0" err="1">
                <a:latin typeface="+mj-lt"/>
              </a:rPr>
              <a:t>ms</a:t>
            </a:r>
            <a:r>
              <a:rPr lang="en-GB" sz="2500" dirty="0">
                <a:latin typeface="+mj-lt"/>
              </a:rPr>
              <a:t>. </a:t>
            </a:r>
            <a:r>
              <a:rPr lang="el-GR" sz="2500" dirty="0">
                <a:latin typeface="+mj-lt"/>
              </a:rPr>
              <a:t>Σύμφωνα με τον οικείο μαθηματικό τύπο, το </a:t>
            </a:r>
            <a:r>
              <a:rPr lang="en-GB" sz="2500" dirty="0" err="1">
                <a:latin typeface="+mj-lt"/>
              </a:rPr>
              <a:t>R</a:t>
            </a:r>
            <a:r>
              <a:rPr lang="en-GB" sz="2500" baseline="-25000" dirty="0" err="1">
                <a:latin typeface="+mj-lt"/>
              </a:rPr>
              <a:t>max</a:t>
            </a:r>
            <a:r>
              <a:rPr lang="en-GB" sz="2500" baseline="-25000" dirty="0">
                <a:latin typeface="+mj-lt"/>
              </a:rPr>
              <a:t>-</a:t>
            </a:r>
            <a:r>
              <a:rPr lang="en-US" sz="2500" baseline="-25000" dirty="0">
                <a:latin typeface="+mj-lt"/>
              </a:rPr>
              <a:t>unambiguous</a:t>
            </a:r>
            <a:r>
              <a:rPr lang="el-GR" sz="2500" baseline="-25000" dirty="0">
                <a:latin typeface="+mj-lt"/>
              </a:rPr>
              <a:t> </a:t>
            </a:r>
            <a:r>
              <a:rPr lang="el-GR" sz="2500" dirty="0">
                <a:latin typeface="+mj-lt"/>
              </a:rPr>
              <a:t>αυτού του ραντάρ είναι 150 χλμ. Εάν το ραντάρ λάβει ένα σήμα </a:t>
            </a:r>
            <a:r>
              <a:rPr lang="el-GR" sz="2500" dirty="0" err="1">
                <a:latin typeface="+mj-lt"/>
              </a:rPr>
              <a:t>ηχούς</a:t>
            </a:r>
            <a:r>
              <a:rPr lang="el-GR" sz="2500" dirty="0">
                <a:latin typeface="+mj-lt"/>
              </a:rPr>
              <a:t> με </a:t>
            </a:r>
            <a:r>
              <a:rPr lang="en-US" sz="2500" dirty="0">
                <a:latin typeface="+mj-lt"/>
              </a:rPr>
              <a:t>run time </a:t>
            </a:r>
            <a:r>
              <a:rPr lang="el-GR" sz="2500" dirty="0">
                <a:latin typeface="+mj-lt"/>
              </a:rPr>
              <a:t>100 μ</a:t>
            </a:r>
            <a:r>
              <a:rPr lang="en-GB" sz="2500" dirty="0">
                <a:latin typeface="+mj-lt"/>
              </a:rPr>
              <a:t>s, </a:t>
            </a:r>
            <a:r>
              <a:rPr lang="el-GR" sz="2500" dirty="0">
                <a:latin typeface="+mj-lt"/>
              </a:rPr>
              <a:t>αυτή η ηχώ θα αντιστοιχεί σε πραγματικό  ή διφορούμενος στόχος</a:t>
            </a:r>
            <a:r>
              <a:rPr lang="en-GB" sz="2500" dirty="0">
                <a:latin typeface="+mj-lt"/>
              </a:rPr>
              <a:t>?</a:t>
            </a:r>
          </a:p>
          <a:p>
            <a:pPr algn="just"/>
            <a:r>
              <a:rPr lang="en-GB" sz="2500" dirty="0">
                <a:latin typeface="+mj-lt"/>
              </a:rPr>
              <a:t>Answer: </a:t>
            </a:r>
            <a:r>
              <a:rPr lang="el-GR" sz="2500" dirty="0">
                <a:latin typeface="+mj-lt"/>
              </a:rPr>
              <a:t>Ηχώ με φαινομενικό </a:t>
            </a:r>
            <a:r>
              <a:rPr lang="en-GB" sz="2500" dirty="0">
                <a:latin typeface="+mj-lt"/>
              </a:rPr>
              <a:t>run</a:t>
            </a:r>
            <a:r>
              <a:rPr lang="el-GR" sz="2500" dirty="0">
                <a:latin typeface="+mj-lt"/>
              </a:rPr>
              <a:t> </a:t>
            </a:r>
            <a:r>
              <a:rPr lang="en-US" sz="2500" dirty="0">
                <a:latin typeface="+mj-lt"/>
              </a:rPr>
              <a:t>time</a:t>
            </a:r>
            <a:r>
              <a:rPr lang="en-GB" sz="2500" dirty="0">
                <a:latin typeface="+mj-lt"/>
              </a:rPr>
              <a:t> 100 µs, </a:t>
            </a:r>
            <a:r>
              <a:rPr lang="el-GR" sz="2500" dirty="0">
                <a:latin typeface="+mj-lt"/>
              </a:rPr>
              <a:t>μπορεί να προ</a:t>
            </a:r>
            <a:r>
              <a:rPr lang="en-US" sz="2500" dirty="0" err="1">
                <a:latin typeface="+mj-lt"/>
              </a:rPr>
              <a:t>έ</a:t>
            </a:r>
            <a:r>
              <a:rPr lang="el-GR" sz="2500" dirty="0" err="1">
                <a:latin typeface="+mj-lt"/>
              </a:rPr>
              <a:t>ρχεται</a:t>
            </a:r>
            <a:r>
              <a:rPr lang="el-GR" sz="2500" dirty="0">
                <a:latin typeface="+mj-lt"/>
              </a:rPr>
              <a:t> τόσο από στόχο σε απόσταση 15 </a:t>
            </a:r>
            <a:r>
              <a:rPr lang="en-GB" sz="2500" dirty="0">
                <a:latin typeface="+mj-lt"/>
              </a:rPr>
              <a:t>km, </a:t>
            </a:r>
            <a:r>
              <a:rPr lang="el-GR" sz="2500" dirty="0">
                <a:latin typeface="+mj-lt"/>
              </a:rPr>
              <a:t>όσο και από στόχο σε απόσταση 165 </a:t>
            </a:r>
            <a:r>
              <a:rPr lang="en-GB" sz="2500" dirty="0">
                <a:latin typeface="+mj-lt"/>
              </a:rPr>
              <a:t>km.</a:t>
            </a:r>
            <a:endParaRPr lang="en-GR" sz="2500" dirty="0">
              <a:latin typeface="+mj-lt"/>
            </a:endParaRPr>
          </a:p>
        </p:txBody>
      </p:sp>
      <p:grpSp>
        <p:nvGrpSpPr>
          <p:cNvPr id="7" name="Group 6">
            <a:extLst>
              <a:ext uri="{FF2B5EF4-FFF2-40B4-BE49-F238E27FC236}">
                <a16:creationId xmlns:a16="http://schemas.microsoft.com/office/drawing/2014/main" id="{9C12A882-2F95-2EDD-4B12-6932770836BD}"/>
              </a:ext>
            </a:extLst>
          </p:cNvPr>
          <p:cNvGrpSpPr/>
          <p:nvPr/>
        </p:nvGrpSpPr>
        <p:grpSpPr>
          <a:xfrm>
            <a:off x="2428019" y="4244911"/>
            <a:ext cx="7315642" cy="2779690"/>
            <a:chOff x="2428019" y="4244911"/>
            <a:chExt cx="7315642" cy="2779690"/>
          </a:xfrm>
        </p:grpSpPr>
        <p:grpSp>
          <p:nvGrpSpPr>
            <p:cNvPr id="24" name="Group 23">
              <a:extLst>
                <a:ext uri="{FF2B5EF4-FFF2-40B4-BE49-F238E27FC236}">
                  <a16:creationId xmlns:a16="http://schemas.microsoft.com/office/drawing/2014/main" id="{7CF8D4E9-20F6-3D82-AF6F-F2BE13E0B195}"/>
                </a:ext>
              </a:extLst>
            </p:cNvPr>
            <p:cNvGrpSpPr/>
            <p:nvPr/>
          </p:nvGrpSpPr>
          <p:grpSpPr>
            <a:xfrm>
              <a:off x="2428019" y="4244911"/>
              <a:ext cx="7315642" cy="2779690"/>
              <a:chOff x="904019" y="3976889"/>
              <a:chExt cx="7315642" cy="2779690"/>
            </a:xfrm>
          </p:grpSpPr>
          <p:grpSp>
            <p:nvGrpSpPr>
              <p:cNvPr id="25" name="Group 24">
                <a:extLst>
                  <a:ext uri="{FF2B5EF4-FFF2-40B4-BE49-F238E27FC236}">
                    <a16:creationId xmlns:a16="http://schemas.microsoft.com/office/drawing/2014/main" id="{339F8F28-8DBA-CE19-30FC-E01883652495}"/>
                  </a:ext>
                </a:extLst>
              </p:cNvPr>
              <p:cNvGrpSpPr>
                <a:grpSpLocks noChangeAspect="1"/>
              </p:cNvGrpSpPr>
              <p:nvPr/>
            </p:nvGrpSpPr>
            <p:grpSpPr>
              <a:xfrm>
                <a:off x="904019" y="3976889"/>
                <a:ext cx="7315642" cy="2779690"/>
                <a:chOff x="4866371" y="5499654"/>
                <a:chExt cx="4193537" cy="1284564"/>
              </a:xfrm>
            </p:grpSpPr>
            <p:pic>
              <p:nvPicPr>
                <p:cNvPr id="30" name="Picture 29">
                  <a:extLst>
                    <a:ext uri="{FF2B5EF4-FFF2-40B4-BE49-F238E27FC236}">
                      <a16:creationId xmlns:a16="http://schemas.microsoft.com/office/drawing/2014/main" id="{42055BDD-8769-524A-9267-1D3A5E73F358}"/>
                    </a:ext>
                  </a:extLst>
                </p:cNvPr>
                <p:cNvPicPr>
                  <a:picLocks noChangeAspect="1"/>
                </p:cNvPicPr>
                <p:nvPr/>
              </p:nvPicPr>
              <p:blipFill>
                <a:blip r:embed="rId2"/>
                <a:stretch>
                  <a:fillRect/>
                </a:stretch>
              </p:blipFill>
              <p:spPr>
                <a:xfrm>
                  <a:off x="4866371" y="5526157"/>
                  <a:ext cx="4193537" cy="1258061"/>
                </a:xfrm>
                <a:prstGeom prst="rect">
                  <a:avLst/>
                </a:prstGeom>
              </p:spPr>
            </p:pic>
            <p:cxnSp>
              <p:nvCxnSpPr>
                <p:cNvPr id="33" name="Straight Arrow Connector 32">
                  <a:extLst>
                    <a:ext uri="{FF2B5EF4-FFF2-40B4-BE49-F238E27FC236}">
                      <a16:creationId xmlns:a16="http://schemas.microsoft.com/office/drawing/2014/main" id="{B3ACD189-B6C5-D32E-83CC-4F2791F9C92A}"/>
                    </a:ext>
                  </a:extLst>
                </p:cNvPr>
                <p:cNvCxnSpPr>
                  <a:cxnSpLocks/>
                </p:cNvCxnSpPr>
                <p:nvPr/>
              </p:nvCxnSpPr>
              <p:spPr>
                <a:xfrm>
                  <a:off x="5206055" y="5831718"/>
                  <a:ext cx="2055643"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618D9C80-4414-C7B7-E220-9799623602AC}"/>
                    </a:ext>
                  </a:extLst>
                </p:cNvPr>
                <p:cNvCxnSpPr>
                  <a:cxnSpLocks/>
                </p:cNvCxnSpPr>
                <p:nvPr/>
              </p:nvCxnSpPr>
              <p:spPr>
                <a:xfrm flipV="1">
                  <a:off x="6745357" y="6143142"/>
                  <a:ext cx="54000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383A2C01-799C-F0BA-664F-BCE2346B93F5}"/>
                    </a:ext>
                  </a:extLst>
                </p:cNvPr>
                <p:cNvCxnSpPr>
                  <a:cxnSpLocks/>
                </p:cNvCxnSpPr>
                <p:nvPr/>
              </p:nvCxnSpPr>
              <p:spPr>
                <a:xfrm>
                  <a:off x="5066907" y="6500952"/>
                  <a:ext cx="386505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3937B3D7-2A9E-FEF1-8856-D93E71CAED1D}"/>
                    </a:ext>
                  </a:extLst>
                </p:cNvPr>
                <p:cNvCxnSpPr>
                  <a:cxnSpLocks/>
                </p:cNvCxnSpPr>
                <p:nvPr/>
              </p:nvCxnSpPr>
              <p:spPr>
                <a:xfrm flipH="1" flipV="1">
                  <a:off x="5086787" y="5499654"/>
                  <a:ext cx="0" cy="102117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97D01049-8DC7-46D5-9FE0-B32B417E3805}"/>
                    </a:ext>
                  </a:extLst>
                </p:cNvPr>
                <p:cNvSpPr txBox="1"/>
                <p:nvPr/>
              </p:nvSpPr>
              <p:spPr>
                <a:xfrm>
                  <a:off x="5034552" y="6543606"/>
                  <a:ext cx="3751629" cy="142231"/>
                </a:xfrm>
                <a:prstGeom prst="rect">
                  <a:avLst/>
                </a:prstGeom>
                <a:solidFill>
                  <a:schemeClr val="bg1"/>
                </a:solidFill>
              </p:spPr>
              <p:txBody>
                <a:bodyPr wrap="square" rtlCol="0">
                  <a:spAutoFit/>
                </a:bodyPr>
                <a:lstStyle/>
                <a:p>
                  <a:r>
                    <a:rPr lang="en-GR" sz="1400" dirty="0"/>
                    <a:t>0         100       200        0         100       200       0</a:t>
                  </a:r>
                </a:p>
              </p:txBody>
            </p:sp>
          </p:grpSp>
          <p:cxnSp>
            <p:nvCxnSpPr>
              <p:cNvPr id="26" name="Straight Connector 25">
                <a:extLst>
                  <a:ext uri="{FF2B5EF4-FFF2-40B4-BE49-F238E27FC236}">
                    <a16:creationId xmlns:a16="http://schemas.microsoft.com/office/drawing/2014/main" id="{46C1DB73-5FBA-2108-A52B-35D2AB0AB775}"/>
                  </a:ext>
                </a:extLst>
              </p:cNvPr>
              <p:cNvCxnSpPr/>
              <p:nvPr/>
            </p:nvCxnSpPr>
            <p:spPr>
              <a:xfrm>
                <a:off x="5072737" y="5530649"/>
                <a:ext cx="0" cy="595514"/>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FE394E6-BB33-F3F4-0290-8CE181C0ED43}"/>
                  </a:ext>
                </a:extLst>
              </p:cNvPr>
              <p:cNvCxnSpPr/>
              <p:nvPr/>
            </p:nvCxnSpPr>
            <p:spPr>
              <a:xfrm>
                <a:off x="2223519" y="5530649"/>
                <a:ext cx="0" cy="595514"/>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7B258D73-7232-29BF-8A3B-3688B29CF4A8}"/>
                  </a:ext>
                </a:extLst>
              </p:cNvPr>
              <p:cNvCxnSpPr>
                <a:cxnSpLocks/>
              </p:cNvCxnSpPr>
              <p:nvPr/>
            </p:nvCxnSpPr>
            <p:spPr>
              <a:xfrm flipV="1">
                <a:off x="1288536" y="5423363"/>
                <a:ext cx="94203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4" name="Rectangle 3">
              <a:extLst>
                <a:ext uri="{FF2B5EF4-FFF2-40B4-BE49-F238E27FC236}">
                  <a16:creationId xmlns:a16="http://schemas.microsoft.com/office/drawing/2014/main" id="{880C9A0E-96C2-754C-36E6-C16E6A6D92B3}"/>
                </a:ext>
              </a:extLst>
            </p:cNvPr>
            <p:cNvSpPr/>
            <p:nvPr/>
          </p:nvSpPr>
          <p:spPr>
            <a:xfrm>
              <a:off x="5874534" y="4996404"/>
              <a:ext cx="1444405" cy="6137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dirty="0">
                  <a:solidFill>
                    <a:schemeClr val="tx1"/>
                  </a:solidFill>
                  <a:latin typeface="+mj-lt"/>
                </a:rPr>
                <a:t>15</a:t>
              </a:r>
              <a:r>
                <a:rPr lang="en-US" sz="2400" dirty="0">
                  <a:solidFill>
                    <a:schemeClr val="tx1"/>
                  </a:solidFill>
                  <a:latin typeface="+mj-lt"/>
                </a:rPr>
                <a:t>km</a:t>
              </a:r>
              <a:endParaRPr lang="en-GR" sz="2400" dirty="0">
                <a:solidFill>
                  <a:schemeClr val="tx1"/>
                </a:solidFill>
                <a:latin typeface="+mj-lt"/>
              </a:endParaRPr>
            </a:p>
          </p:txBody>
        </p:sp>
        <p:sp>
          <p:nvSpPr>
            <p:cNvPr id="5" name="Rectangle 4">
              <a:extLst>
                <a:ext uri="{FF2B5EF4-FFF2-40B4-BE49-F238E27FC236}">
                  <a16:creationId xmlns:a16="http://schemas.microsoft.com/office/drawing/2014/main" id="{10278E43-56ED-138F-CB4A-182CD0C5CF91}"/>
                </a:ext>
              </a:extLst>
            </p:cNvPr>
            <p:cNvSpPr/>
            <p:nvPr/>
          </p:nvSpPr>
          <p:spPr>
            <a:xfrm>
              <a:off x="4064670" y="4439650"/>
              <a:ext cx="1444405" cy="50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dirty="0">
                  <a:solidFill>
                    <a:schemeClr val="tx1"/>
                  </a:solidFill>
                  <a:latin typeface="+mj-lt"/>
                </a:rPr>
                <a:t>15</a:t>
              </a:r>
              <a:r>
                <a:rPr lang="en-US" sz="2400" dirty="0">
                  <a:solidFill>
                    <a:schemeClr val="tx1"/>
                  </a:solidFill>
                  <a:latin typeface="+mj-lt"/>
                </a:rPr>
                <a:t>0km</a:t>
              </a:r>
              <a:endParaRPr lang="en-GR" sz="2400" dirty="0">
                <a:solidFill>
                  <a:schemeClr val="tx1"/>
                </a:solidFill>
                <a:latin typeface="+mj-lt"/>
              </a:endParaRPr>
            </a:p>
          </p:txBody>
        </p:sp>
        <p:sp>
          <p:nvSpPr>
            <p:cNvPr id="6" name="Rectangle 5">
              <a:extLst>
                <a:ext uri="{FF2B5EF4-FFF2-40B4-BE49-F238E27FC236}">
                  <a16:creationId xmlns:a16="http://schemas.microsoft.com/office/drawing/2014/main" id="{3A2C3B43-F18A-9988-D3BC-7885DFE65EFC}"/>
                </a:ext>
              </a:extLst>
            </p:cNvPr>
            <p:cNvSpPr/>
            <p:nvPr/>
          </p:nvSpPr>
          <p:spPr>
            <a:xfrm>
              <a:off x="3242120" y="5001991"/>
              <a:ext cx="1444405" cy="6137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dirty="0">
                  <a:solidFill>
                    <a:schemeClr val="tx1"/>
                  </a:solidFill>
                  <a:latin typeface="+mj-lt"/>
                </a:rPr>
                <a:t>15</a:t>
              </a:r>
              <a:r>
                <a:rPr lang="en-US" sz="2400" dirty="0">
                  <a:solidFill>
                    <a:schemeClr val="tx1"/>
                  </a:solidFill>
                  <a:latin typeface="+mj-lt"/>
                </a:rPr>
                <a:t>km</a:t>
              </a:r>
              <a:endParaRPr lang="en-GR" sz="2400" dirty="0">
                <a:solidFill>
                  <a:schemeClr val="tx1"/>
                </a:solidFill>
                <a:latin typeface="+mj-lt"/>
              </a:endParaRPr>
            </a:p>
          </p:txBody>
        </p:sp>
      </p:grpSp>
      <p:sp>
        <p:nvSpPr>
          <p:cNvPr id="8" name="Rectangle 7">
            <a:extLst>
              <a:ext uri="{FF2B5EF4-FFF2-40B4-BE49-F238E27FC236}">
                <a16:creationId xmlns:a16="http://schemas.microsoft.com/office/drawing/2014/main" id="{1E20A3AC-777E-74CB-EB65-0879034D64A8}"/>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solidFill>
                  <a:srgbClr val="FF0000"/>
                </a:solidFill>
                <a:effectLst>
                  <a:outerShdw blurRad="50800" dist="38100" dir="2700000" algn="tl" rotWithShape="0">
                    <a:prstClr val="black">
                      <a:alpha val="40000"/>
                    </a:prstClr>
                  </a:outerShdw>
                </a:effectLst>
              </a:rPr>
              <a:t>R</a:t>
            </a:r>
            <a:r>
              <a:rPr lang="en-US" sz="1100" baseline="-25000" dirty="0" err="1">
                <a:solidFill>
                  <a:srgbClr val="FF0000"/>
                </a:solidFill>
                <a:effectLst>
                  <a:outerShdw blurRad="50800" dist="38100" dir="2700000" algn="tl" rotWithShape="0">
                    <a:prstClr val="black">
                      <a:alpha val="40000"/>
                    </a:prstClr>
                  </a:outerShdw>
                </a:effectLst>
              </a:rPr>
              <a:t>unambiguous</a:t>
            </a:r>
            <a:endParaRPr lang="en-US" sz="1100" baseline="-25000" dirty="0">
              <a:solidFill>
                <a:srgbClr val="FF0000"/>
              </a:solidFill>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189392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4">
            <a:extLst>
              <a:ext uri="{FF2B5EF4-FFF2-40B4-BE49-F238E27FC236}">
                <a16:creationId xmlns:a16="http://schemas.microsoft.com/office/drawing/2014/main" id="{60D0DF1C-CF2A-124D-933C-7C3212B83A43}"/>
              </a:ext>
            </a:extLst>
          </p:cNvPr>
          <p:cNvSpPr>
            <a:spLocks noGrp="1"/>
          </p:cNvSpPr>
          <p:nvPr>
            <p:ph sz="half" idx="2"/>
          </p:nvPr>
        </p:nvSpPr>
        <p:spPr>
          <a:xfrm>
            <a:off x="583324" y="1422810"/>
            <a:ext cx="9760826" cy="1436537"/>
          </a:xfrm>
        </p:spPr>
        <p:txBody>
          <a:bodyPr>
            <a:normAutofit fontScale="92500" lnSpcReduction="10000"/>
          </a:bodyPr>
          <a:lstStyle/>
          <a:p>
            <a:pPr marL="0" indent="0" algn="just">
              <a:buNone/>
            </a:pPr>
            <a:r>
              <a:rPr lang="el-GR" sz="1800" i="1" dirty="0">
                <a:latin typeface="+mj-lt"/>
              </a:rPr>
              <a:t>Το σχήμα και το πλάτος του παλμού </a:t>
            </a:r>
            <a:r>
              <a:rPr lang="en-US" sz="1800" i="1" dirty="0">
                <a:latin typeface="+mj-lt"/>
              </a:rPr>
              <a:t>RF </a:t>
            </a:r>
            <a:r>
              <a:rPr lang="el-GR" sz="1800" i="1" dirty="0">
                <a:latin typeface="+mj-lt"/>
              </a:rPr>
              <a:t>επηρεάζει την ελάχιστη και μέγιστη απόσταση εντοπισμού, την ακρίβεια κατ’ απόσταση. Το ιδανικό σχήμα παλμού είναι ένα τετράγωνο κύμα με κατακόρυφες ακμές </a:t>
            </a:r>
            <a:r>
              <a:rPr lang="el-GR" sz="1800" i="1" dirty="0" err="1">
                <a:latin typeface="+mj-lt"/>
              </a:rPr>
              <a:t>προπορείας</a:t>
            </a:r>
            <a:r>
              <a:rPr lang="el-GR" sz="1800" i="1" dirty="0">
                <a:latin typeface="+mj-lt"/>
              </a:rPr>
              <a:t> και </a:t>
            </a:r>
            <a:r>
              <a:rPr lang="el-GR" sz="1800" i="1" dirty="0" err="1">
                <a:latin typeface="+mj-lt"/>
              </a:rPr>
              <a:t>επιπορείας</a:t>
            </a:r>
            <a:r>
              <a:rPr lang="el-GR" sz="1800" i="1" dirty="0">
                <a:latin typeface="+mj-lt"/>
              </a:rPr>
              <a:t> (</a:t>
            </a:r>
            <a:r>
              <a:rPr lang="en-US" sz="1800" i="1" dirty="0">
                <a:latin typeface="+mj-lt"/>
              </a:rPr>
              <a:t>leading &amp; trailing edges</a:t>
            </a:r>
            <a:r>
              <a:rPr lang="el-GR" sz="1800" i="1" dirty="0">
                <a:latin typeface="+mj-lt"/>
              </a:rPr>
              <a:t>). Η κατακόρυφη ακμή παρέχει ένα ακριβώς καθορισμένο σημείο αναφοράς από το οποίο να μπορεί να μετρηθεί ο χρόνος που έχει παρέλθει από τη στιγμή αναχώρησης του παλμού. Μια μη κατακόρυφη, κεκλιμένη ακμή επιμηκύνει το πλάτος παλμού, εισάγοντας σφάλμα στην μέτρηση του χρόνου και συνακόλουθα στον υπολογισμό της απόστασης στόχου.</a:t>
            </a:r>
            <a:endParaRPr lang="en-GR" sz="2000" i="1" baseline="-25000" dirty="0">
              <a:latin typeface="+mj-lt"/>
            </a:endParaRPr>
          </a:p>
        </p:txBody>
      </p:sp>
      <p:pic>
        <p:nvPicPr>
          <p:cNvPr id="46" name="Picture 45">
            <a:extLst>
              <a:ext uri="{FF2B5EF4-FFF2-40B4-BE49-F238E27FC236}">
                <a16:creationId xmlns:a16="http://schemas.microsoft.com/office/drawing/2014/main" id="{55E5520E-5B9D-6D42-B0D5-84745C2C7FAC}"/>
              </a:ext>
            </a:extLst>
          </p:cNvPr>
          <p:cNvPicPr>
            <a:picLocks noChangeAspect="1"/>
          </p:cNvPicPr>
          <p:nvPr/>
        </p:nvPicPr>
        <p:blipFill>
          <a:blip r:embed="rId2"/>
          <a:stretch>
            <a:fillRect/>
          </a:stretch>
        </p:blipFill>
        <p:spPr>
          <a:xfrm>
            <a:off x="136625" y="2861430"/>
            <a:ext cx="6536431" cy="3994487"/>
          </a:xfrm>
          <a:prstGeom prst="rect">
            <a:avLst/>
          </a:prstGeom>
        </p:spPr>
      </p:pic>
      <p:pic>
        <p:nvPicPr>
          <p:cNvPr id="6" name="Picture 5">
            <a:extLst>
              <a:ext uri="{FF2B5EF4-FFF2-40B4-BE49-F238E27FC236}">
                <a16:creationId xmlns:a16="http://schemas.microsoft.com/office/drawing/2014/main" id="{FC871A21-3BAF-5648-B37F-0243C0C2F7F3}"/>
              </a:ext>
            </a:extLst>
          </p:cNvPr>
          <p:cNvPicPr>
            <a:picLocks noChangeAspect="1"/>
          </p:cNvPicPr>
          <p:nvPr/>
        </p:nvPicPr>
        <p:blipFill rotWithShape="1">
          <a:blip r:embed="rId3"/>
          <a:srcRect t="11106" r="3647" b="-1"/>
          <a:stretch/>
        </p:blipFill>
        <p:spPr>
          <a:xfrm>
            <a:off x="200857" y="2851089"/>
            <a:ext cx="6711198" cy="4006911"/>
          </a:xfrm>
          <a:prstGeom prst="rect">
            <a:avLst/>
          </a:prstGeom>
        </p:spPr>
      </p:pic>
      <p:sp>
        <p:nvSpPr>
          <p:cNvPr id="4" name="Rectangle 3">
            <a:extLst>
              <a:ext uri="{FF2B5EF4-FFF2-40B4-BE49-F238E27FC236}">
                <a16:creationId xmlns:a16="http://schemas.microsoft.com/office/drawing/2014/main" id="{7F7394EA-EE77-E6D9-546C-34251868EF59}"/>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solidFill>
                  <a:srgbClr val="FF0000"/>
                </a:solidFill>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
        <p:nvSpPr>
          <p:cNvPr id="5" name="Title 1">
            <a:extLst>
              <a:ext uri="{FF2B5EF4-FFF2-40B4-BE49-F238E27FC236}">
                <a16:creationId xmlns:a16="http://schemas.microsoft.com/office/drawing/2014/main" id="{26B9C0C0-D157-43ED-2601-8A5ED4F3EAB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R" dirty="0"/>
              <a:t>Radar Range</a:t>
            </a:r>
            <a:r>
              <a:rPr lang="en-US" dirty="0"/>
              <a:t> </a:t>
            </a:r>
            <a:r>
              <a:rPr lang="en-US" dirty="0" err="1"/>
              <a:t>Acuracy</a:t>
            </a:r>
            <a:endParaRPr lang="en-GR" dirty="0"/>
          </a:p>
        </p:txBody>
      </p:sp>
    </p:spTree>
    <p:extLst>
      <p:ext uri="{BB962C8B-B14F-4D97-AF65-F5344CB8AC3E}">
        <p14:creationId xmlns:p14="http://schemas.microsoft.com/office/powerpoint/2010/main" val="12614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0B22F4B4-1636-8E4D-8DC9-BAC6352EAC2E}"/>
              </a:ext>
            </a:extLst>
          </p:cNvPr>
          <p:cNvPicPr>
            <a:picLocks noGrp="1" noChangeAspect="1"/>
          </p:cNvPicPr>
          <p:nvPr>
            <p:ph idx="1"/>
          </p:nvPr>
        </p:nvPicPr>
        <p:blipFill>
          <a:blip r:embed="rId2"/>
          <a:stretch>
            <a:fillRect/>
          </a:stretch>
        </p:blipFill>
        <p:spPr>
          <a:xfrm>
            <a:off x="2355574" y="185812"/>
            <a:ext cx="7480853" cy="6486376"/>
          </a:xfrm>
        </p:spPr>
      </p:pic>
    </p:spTree>
    <p:extLst>
      <p:ext uri="{BB962C8B-B14F-4D97-AF65-F5344CB8AC3E}">
        <p14:creationId xmlns:p14="http://schemas.microsoft.com/office/powerpoint/2010/main" val="2001316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Tropospheric ducting - just one part of tropospheric propagation">
            <a:extLst>
              <a:ext uri="{FF2B5EF4-FFF2-40B4-BE49-F238E27FC236}">
                <a16:creationId xmlns:a16="http://schemas.microsoft.com/office/drawing/2014/main" id="{3C138AE1-1ABB-6336-2CC2-48480E44B76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217" r="8334"/>
          <a:stretch/>
        </p:blipFill>
        <p:spPr bwMode="auto">
          <a:xfrm>
            <a:off x="12357" y="-2"/>
            <a:ext cx="1034415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6F01ADA-7EC1-C646-9B10-483428FBFB4F}"/>
              </a:ext>
            </a:extLst>
          </p:cNvPr>
          <p:cNvSpPr/>
          <p:nvPr/>
        </p:nvSpPr>
        <p:spPr>
          <a:xfrm>
            <a:off x="239670" y="5666818"/>
            <a:ext cx="9889524" cy="1077218"/>
          </a:xfrm>
          <a:prstGeom prst="rect">
            <a:avLst/>
          </a:prstGeom>
        </p:spPr>
        <p:txBody>
          <a:bodyPr wrap="square">
            <a:spAutoFit/>
          </a:bodyPr>
          <a:lstStyle/>
          <a:p>
            <a:pPr algn="just"/>
            <a:r>
              <a:rPr lang="en-GB" sz="1600" i="1" dirty="0">
                <a:solidFill>
                  <a:schemeClr val="bg1"/>
                </a:solidFill>
                <a:latin typeface="+mj-lt"/>
              </a:rPr>
              <a:t>H </a:t>
            </a:r>
            <a:r>
              <a:rPr lang="el-GR" sz="1600" i="1" dirty="0">
                <a:solidFill>
                  <a:schemeClr val="bg1"/>
                </a:solidFill>
                <a:latin typeface="+mj-lt"/>
              </a:rPr>
              <a:t>αναστροφή της θερμοκρασίας (και η πτώση υγρασίας) μπορούν να προκαλέσουν μεγάλη αλλαγή στον δείκτη διάθλασης (</a:t>
            </a:r>
            <a:r>
              <a:rPr lang="en-GB" sz="1600" i="1" dirty="0">
                <a:solidFill>
                  <a:schemeClr val="bg1"/>
                </a:solidFill>
                <a:latin typeface="+mj-lt"/>
              </a:rPr>
              <a:t>refraction index) </a:t>
            </a:r>
            <a:r>
              <a:rPr lang="el-GR" sz="1600" i="1" dirty="0">
                <a:solidFill>
                  <a:schemeClr val="bg1"/>
                </a:solidFill>
                <a:latin typeface="+mj-lt"/>
              </a:rPr>
              <a:t>στα χαμηλότερα στρώματα της ατμόσφαιρας (της τάξης των εκατοντάδων </a:t>
            </a:r>
            <a:r>
              <a:rPr lang="el-GR" sz="1600" i="1" dirty="0" err="1">
                <a:solidFill>
                  <a:schemeClr val="bg1"/>
                </a:solidFill>
                <a:latin typeface="+mj-lt"/>
              </a:rPr>
              <a:t>ποδών</a:t>
            </a:r>
            <a:r>
              <a:rPr lang="el-GR" sz="1600" i="1" dirty="0">
                <a:solidFill>
                  <a:schemeClr val="bg1"/>
                </a:solidFill>
                <a:latin typeface="+mj-lt"/>
              </a:rPr>
              <a:t>). Το αποτέλεσμα είναι μια έντονη κάμψη των </a:t>
            </a:r>
            <a:r>
              <a:rPr lang="en-GB" sz="1600" i="1" dirty="0">
                <a:solidFill>
                  <a:schemeClr val="bg1"/>
                </a:solidFill>
                <a:latin typeface="+mj-lt"/>
              </a:rPr>
              <a:t>RF </a:t>
            </a:r>
            <a:r>
              <a:rPr lang="el-GR" sz="1600" i="1" dirty="0">
                <a:solidFill>
                  <a:schemeClr val="bg1"/>
                </a:solidFill>
                <a:latin typeface="+mj-lt"/>
              </a:rPr>
              <a:t>κυμάτων η οποία αναφέρεται ως </a:t>
            </a:r>
            <a:r>
              <a:rPr lang="en-GB" sz="1600" i="1" dirty="0">
                <a:solidFill>
                  <a:schemeClr val="bg1"/>
                </a:solidFill>
                <a:latin typeface="+mj-lt"/>
              </a:rPr>
              <a:t>ducting </a:t>
            </a:r>
            <a:r>
              <a:rPr lang="el-GR" sz="1600" i="1" dirty="0">
                <a:solidFill>
                  <a:schemeClr val="bg1"/>
                </a:solidFill>
                <a:latin typeface="+mj-lt"/>
              </a:rPr>
              <a:t>και η οποία μπορεί να αυξήσει τον ορίζοντα του ραντάρ.</a:t>
            </a:r>
            <a:endParaRPr lang="en-GB" sz="1600" i="1" dirty="0">
              <a:solidFill>
                <a:schemeClr val="bg1"/>
              </a:solidFill>
              <a:latin typeface="+mj-lt"/>
            </a:endParaRPr>
          </a:p>
        </p:txBody>
      </p:sp>
      <p:sp>
        <p:nvSpPr>
          <p:cNvPr id="10" name="Rectangle 9">
            <a:extLst>
              <a:ext uri="{FF2B5EF4-FFF2-40B4-BE49-F238E27FC236}">
                <a16:creationId xmlns:a16="http://schemas.microsoft.com/office/drawing/2014/main" id="{309FD338-C14C-C169-A972-9D7345F12A36}"/>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solidFill>
                  <a:srgbClr val="FF0000"/>
                </a:solidFill>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3412615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a:srcRect t="-25867" b="-25867"/>
          <a:stretch>
            <a:fillRect/>
          </a:stretch>
        </p:blipFill>
        <p:spPr>
          <a:xfrm>
            <a:off x="1255442" y="282479"/>
            <a:ext cx="4040188" cy="3951288"/>
          </a:xfrm>
        </p:spPr>
      </p:pic>
      <p:pic>
        <p:nvPicPr>
          <p:cNvPr id="8" name="Content Placeholder 7"/>
          <p:cNvPicPr>
            <a:picLocks noGrp="1" noChangeAspect="1"/>
          </p:cNvPicPr>
          <p:nvPr>
            <p:ph sz="quarter" idx="4"/>
          </p:nvPr>
        </p:nvPicPr>
        <p:blipFill>
          <a:blip r:embed="rId3"/>
          <a:srcRect t="-12930" b="-12930"/>
          <a:stretch>
            <a:fillRect/>
          </a:stretch>
        </p:blipFill>
        <p:spPr>
          <a:xfrm>
            <a:off x="5339131" y="415829"/>
            <a:ext cx="5183188" cy="3684588"/>
          </a:xfrm>
        </p:spPr>
      </p:pic>
      <p:sp>
        <p:nvSpPr>
          <p:cNvPr id="3" name="Text Placeholder 2"/>
          <p:cNvSpPr>
            <a:spLocks noGrp="1"/>
          </p:cNvSpPr>
          <p:nvPr>
            <p:ph type="body" idx="1"/>
          </p:nvPr>
        </p:nvSpPr>
        <p:spPr>
          <a:xfrm>
            <a:off x="571955" y="102111"/>
            <a:ext cx="5157787" cy="823912"/>
          </a:xfrm>
        </p:spPr>
        <p:txBody>
          <a:bodyPr anchor="ctr"/>
          <a:lstStyle/>
          <a:p>
            <a:pPr algn="ctr"/>
            <a:r>
              <a:rPr lang="en-US" dirty="0"/>
              <a:t>Active Homing</a:t>
            </a:r>
          </a:p>
        </p:txBody>
      </p:sp>
      <p:sp>
        <p:nvSpPr>
          <p:cNvPr id="5" name="Text Placeholder 4"/>
          <p:cNvSpPr>
            <a:spLocks noGrp="1"/>
          </p:cNvSpPr>
          <p:nvPr>
            <p:ph type="body" sz="quarter" idx="3"/>
          </p:nvPr>
        </p:nvSpPr>
        <p:spPr>
          <a:xfrm>
            <a:off x="5522260" y="36608"/>
            <a:ext cx="5183188" cy="823912"/>
          </a:xfrm>
        </p:spPr>
        <p:txBody>
          <a:bodyPr anchor="ctr"/>
          <a:lstStyle/>
          <a:p>
            <a:pPr algn="ctr"/>
            <a:r>
              <a:rPr lang="en-US" dirty="0"/>
              <a:t>Semi-active homing</a:t>
            </a:r>
          </a:p>
        </p:txBody>
      </p:sp>
      <p:pic>
        <p:nvPicPr>
          <p:cNvPr id="9" name="Content Placeholder 6">
            <a:extLst>
              <a:ext uri="{FF2B5EF4-FFF2-40B4-BE49-F238E27FC236}">
                <a16:creationId xmlns:a16="http://schemas.microsoft.com/office/drawing/2014/main" id="{C18BBFF0-B65A-9423-D5E0-5B1AD1F54C3B}"/>
              </a:ext>
            </a:extLst>
          </p:cNvPr>
          <p:cNvPicPr>
            <a:picLocks noChangeAspect="1"/>
          </p:cNvPicPr>
          <p:nvPr/>
        </p:nvPicPr>
        <p:blipFill rotWithShape="1">
          <a:blip r:embed="rId4"/>
          <a:srcRect l="-4464" r="-4464"/>
          <a:stretch/>
        </p:blipFill>
        <p:spPr>
          <a:xfrm>
            <a:off x="706258" y="4479638"/>
            <a:ext cx="5257800" cy="2175669"/>
          </a:xfrm>
          <a:prstGeom prst="rect">
            <a:avLst/>
          </a:prstGeom>
        </p:spPr>
      </p:pic>
      <p:sp>
        <p:nvSpPr>
          <p:cNvPr id="10" name="Text Placeholder 2">
            <a:extLst>
              <a:ext uri="{FF2B5EF4-FFF2-40B4-BE49-F238E27FC236}">
                <a16:creationId xmlns:a16="http://schemas.microsoft.com/office/drawing/2014/main" id="{376F4BCF-0A25-B753-010E-6704A68954AE}"/>
              </a:ext>
            </a:extLst>
          </p:cNvPr>
          <p:cNvSpPr txBox="1">
            <a:spLocks/>
          </p:cNvSpPr>
          <p:nvPr/>
        </p:nvSpPr>
        <p:spPr>
          <a:xfrm>
            <a:off x="571954" y="3671852"/>
            <a:ext cx="5157787" cy="82391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t>Passive Homing</a:t>
            </a:r>
          </a:p>
        </p:txBody>
      </p:sp>
      <p:sp>
        <p:nvSpPr>
          <p:cNvPr id="2" name="Rectangle 1">
            <a:extLst>
              <a:ext uri="{FF2B5EF4-FFF2-40B4-BE49-F238E27FC236}">
                <a16:creationId xmlns:a16="http://schemas.microsoft.com/office/drawing/2014/main" id="{146F34FB-245B-8069-206A-22A555E056DC}"/>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solidFill>
                  <a:srgbClr val="FF0000"/>
                </a:solidFill>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2758899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66" b="9033"/>
          <a:stretch/>
        </p:blipFill>
        <p:spPr>
          <a:xfrm>
            <a:off x="408431" y="815341"/>
            <a:ext cx="9733769" cy="5939027"/>
          </a:xfrm>
        </p:spPr>
      </p:pic>
      <p:sp>
        <p:nvSpPr>
          <p:cNvPr id="5" name="TextBox 4"/>
          <p:cNvSpPr txBox="1"/>
          <p:nvPr/>
        </p:nvSpPr>
        <p:spPr>
          <a:xfrm>
            <a:off x="408429" y="445642"/>
            <a:ext cx="2432306" cy="369332"/>
          </a:xfrm>
          <a:prstGeom prst="rect">
            <a:avLst/>
          </a:prstGeom>
          <a:noFill/>
          <a:ln>
            <a:solidFill>
              <a:srgbClr val="000000"/>
            </a:solidFill>
          </a:ln>
        </p:spPr>
        <p:txBody>
          <a:bodyPr wrap="square" rtlCol="0">
            <a:spAutoFit/>
          </a:bodyPr>
          <a:lstStyle/>
          <a:p>
            <a:pPr algn="ctr"/>
            <a:r>
              <a:rPr lang="en-US" b="1" dirty="0"/>
              <a:t>Where it is</a:t>
            </a:r>
          </a:p>
        </p:txBody>
      </p:sp>
      <p:sp>
        <p:nvSpPr>
          <p:cNvPr id="6" name="TextBox 5"/>
          <p:cNvSpPr txBox="1"/>
          <p:nvPr/>
        </p:nvSpPr>
        <p:spPr>
          <a:xfrm>
            <a:off x="2993074" y="442277"/>
            <a:ext cx="2177043" cy="369332"/>
          </a:xfrm>
          <a:prstGeom prst="rect">
            <a:avLst/>
          </a:prstGeom>
          <a:noFill/>
          <a:ln>
            <a:solidFill>
              <a:schemeClr val="tx1"/>
            </a:solidFill>
          </a:ln>
        </p:spPr>
        <p:txBody>
          <a:bodyPr wrap="square" rtlCol="0">
            <a:spAutoFit/>
          </a:bodyPr>
          <a:lstStyle/>
          <a:p>
            <a:pPr algn="ctr"/>
            <a:r>
              <a:rPr lang="en-US" b="1" dirty="0"/>
              <a:t>What it is</a:t>
            </a:r>
          </a:p>
        </p:txBody>
      </p:sp>
      <p:sp>
        <p:nvSpPr>
          <p:cNvPr id="7" name="TextBox 6"/>
          <p:cNvSpPr txBox="1"/>
          <p:nvPr/>
        </p:nvSpPr>
        <p:spPr>
          <a:xfrm>
            <a:off x="5275315" y="443470"/>
            <a:ext cx="4600205" cy="369332"/>
          </a:xfrm>
          <a:prstGeom prst="rect">
            <a:avLst/>
          </a:prstGeom>
          <a:noFill/>
          <a:ln>
            <a:solidFill>
              <a:srgbClr val="000000"/>
            </a:solidFill>
          </a:ln>
        </p:spPr>
        <p:txBody>
          <a:bodyPr wrap="square" rtlCol="0">
            <a:spAutoFit/>
          </a:bodyPr>
          <a:lstStyle/>
          <a:p>
            <a:pPr algn="ctr"/>
            <a:r>
              <a:rPr lang="en-US" b="1" dirty="0"/>
              <a:t>What it does</a:t>
            </a:r>
          </a:p>
        </p:txBody>
      </p:sp>
      <p:sp>
        <p:nvSpPr>
          <p:cNvPr id="9" name="Rectangle 8">
            <a:extLst>
              <a:ext uri="{FF2B5EF4-FFF2-40B4-BE49-F238E27FC236}">
                <a16:creationId xmlns:a16="http://schemas.microsoft.com/office/drawing/2014/main" id="{A90DC3C4-B4A1-2650-5E62-06C2A45BB85C}"/>
              </a:ext>
            </a:extLst>
          </p:cNvPr>
          <p:cNvSpPr/>
          <p:nvPr/>
        </p:nvSpPr>
        <p:spPr>
          <a:xfrm>
            <a:off x="408430" y="882397"/>
            <a:ext cx="2432305" cy="593902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0" name="Rectangle 9">
            <a:extLst>
              <a:ext uri="{FF2B5EF4-FFF2-40B4-BE49-F238E27FC236}">
                <a16:creationId xmlns:a16="http://schemas.microsoft.com/office/drawing/2014/main" id="{56FDA862-AC53-0AEC-3BBD-6947C5C8F160}"/>
              </a:ext>
            </a:extLst>
          </p:cNvPr>
          <p:cNvSpPr/>
          <p:nvPr/>
        </p:nvSpPr>
        <p:spPr>
          <a:xfrm>
            <a:off x="2993074" y="882397"/>
            <a:ext cx="2177044" cy="593902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2" name="Rectangle 11">
            <a:extLst>
              <a:ext uri="{FF2B5EF4-FFF2-40B4-BE49-F238E27FC236}">
                <a16:creationId xmlns:a16="http://schemas.microsoft.com/office/drawing/2014/main" id="{43E87E17-CE20-DE72-51FD-5AFD121F4D8A}"/>
              </a:ext>
            </a:extLst>
          </p:cNvPr>
          <p:cNvSpPr/>
          <p:nvPr/>
        </p:nvSpPr>
        <p:spPr>
          <a:xfrm>
            <a:off x="5275315" y="882396"/>
            <a:ext cx="4600205" cy="593902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7" name="TextBox 16">
            <a:extLst>
              <a:ext uri="{FF2B5EF4-FFF2-40B4-BE49-F238E27FC236}">
                <a16:creationId xmlns:a16="http://schemas.microsoft.com/office/drawing/2014/main" id="{2733ABB8-1013-C84E-CDE8-42B9A620C993}"/>
              </a:ext>
            </a:extLst>
          </p:cNvPr>
          <p:cNvSpPr txBox="1"/>
          <p:nvPr/>
        </p:nvSpPr>
        <p:spPr>
          <a:xfrm>
            <a:off x="7378050" y="4276450"/>
            <a:ext cx="2497470" cy="830997"/>
          </a:xfrm>
          <a:prstGeom prst="rect">
            <a:avLst/>
          </a:prstGeom>
          <a:noFill/>
        </p:spPr>
        <p:txBody>
          <a:bodyPr wrap="square">
            <a:spAutoFit/>
          </a:bodyPr>
          <a:lstStyle/>
          <a:p>
            <a:r>
              <a:rPr lang="en-GB" sz="1200" b="0" i="0" u="none" strike="noStrike" dirty="0">
                <a:solidFill>
                  <a:srgbClr val="FF0000"/>
                </a:solidFill>
                <a:effectLst/>
                <a:latin typeface="+mj-lt"/>
              </a:rPr>
              <a:t>"Joint Army-Navy Nomenclature System", </a:t>
            </a:r>
            <a:r>
              <a:rPr lang="en-GB" sz="1200" b="0" i="0" u="none" strike="noStrike" dirty="0" err="1">
                <a:solidFill>
                  <a:srgbClr val="FF0000"/>
                </a:solidFill>
                <a:effectLst/>
                <a:latin typeface="+mj-lt"/>
              </a:rPr>
              <a:t>aka"Joint</a:t>
            </a:r>
            <a:r>
              <a:rPr lang="en-GB" sz="1200" b="0" i="0" u="none" strike="noStrike" dirty="0">
                <a:solidFill>
                  <a:srgbClr val="FF0000"/>
                </a:solidFill>
                <a:effectLst/>
                <a:latin typeface="+mj-lt"/>
              </a:rPr>
              <a:t> Communications-Electronics Nomenclature System", or short as "AN System"</a:t>
            </a:r>
            <a:endParaRPr lang="en-GR" sz="1200" dirty="0">
              <a:solidFill>
                <a:srgbClr val="FF0000"/>
              </a:solidFill>
              <a:latin typeface="+mj-lt"/>
            </a:endParaRPr>
          </a:p>
        </p:txBody>
      </p:sp>
      <p:sp>
        <p:nvSpPr>
          <p:cNvPr id="18" name="Rectangle 17">
            <a:extLst>
              <a:ext uri="{FF2B5EF4-FFF2-40B4-BE49-F238E27FC236}">
                <a16:creationId xmlns:a16="http://schemas.microsoft.com/office/drawing/2014/main" id="{FBC525F3-11B3-3DA1-1ACC-C049E121CC2C}"/>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solidFill>
                  <a:srgbClr val="FF0000"/>
                </a:solidFill>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2254012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CAF4D0-2716-724E-E08C-29FD5B1C8085}"/>
              </a:ext>
            </a:extLst>
          </p:cNvPr>
          <p:cNvPicPr>
            <a:picLocks noChangeAspect="1"/>
          </p:cNvPicPr>
          <p:nvPr/>
        </p:nvPicPr>
        <p:blipFill>
          <a:blip r:embed="rId2"/>
          <a:stretch>
            <a:fillRect/>
          </a:stretch>
        </p:blipFill>
        <p:spPr>
          <a:xfrm>
            <a:off x="0" y="0"/>
            <a:ext cx="4304610" cy="6858000"/>
          </a:xfrm>
          <a:prstGeom prst="rect">
            <a:avLst/>
          </a:prstGeom>
        </p:spPr>
      </p:pic>
      <p:pic>
        <p:nvPicPr>
          <p:cNvPr id="1028" name="Picture 4">
            <a:extLst>
              <a:ext uri="{FF2B5EF4-FFF2-40B4-BE49-F238E27FC236}">
                <a16:creationId xmlns:a16="http://schemas.microsoft.com/office/drawing/2014/main" id="{3710E553-78B3-89F6-FA2E-A66D841A42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07" r="33000"/>
          <a:stretch/>
        </p:blipFill>
        <p:spPr bwMode="auto">
          <a:xfrm>
            <a:off x="6957760" y="0"/>
            <a:ext cx="2069602" cy="35303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7769F53-7ED6-9B4C-F8C4-4D1D1E696E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000" r="35307"/>
          <a:stretch/>
        </p:blipFill>
        <p:spPr bwMode="auto">
          <a:xfrm>
            <a:off x="4596384" y="134112"/>
            <a:ext cx="2069602" cy="353034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EABB4947-51C2-2CD3-2F64-69B7172E66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4610" y="3429000"/>
            <a:ext cx="5907702" cy="33230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2132D00-9F9E-558A-271E-B9C82A3F8F86}"/>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solidFill>
                  <a:srgbClr val="FF0000"/>
                </a:solidFill>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98441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a:extLst>
              <a:ext uri="{FF2B5EF4-FFF2-40B4-BE49-F238E27FC236}">
                <a16:creationId xmlns:a16="http://schemas.microsoft.com/office/drawing/2014/main" id="{846C50B2-1E15-60C3-64EB-8D6A17008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7830" y="2011680"/>
            <a:ext cx="4846320" cy="484632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9">
            <a:extLst>
              <a:ext uri="{FF2B5EF4-FFF2-40B4-BE49-F238E27FC236}">
                <a16:creationId xmlns:a16="http://schemas.microsoft.com/office/drawing/2014/main" id="{571DDC8A-A3CA-5A49-6D2F-6E6583330629}"/>
              </a:ext>
            </a:extLst>
          </p:cNvPr>
          <p:cNvPicPr>
            <a:picLocks noChangeAspect="1"/>
          </p:cNvPicPr>
          <p:nvPr/>
        </p:nvPicPr>
        <p:blipFill>
          <a:blip r:embed="rId3"/>
          <a:stretch>
            <a:fillRect/>
          </a:stretch>
        </p:blipFill>
        <p:spPr>
          <a:xfrm>
            <a:off x="323088" y="88714"/>
            <a:ext cx="5347165" cy="5786975"/>
          </a:xfrm>
          <a:prstGeom prst="rect">
            <a:avLst/>
          </a:prstGeom>
        </p:spPr>
      </p:pic>
      <p:pic>
        <p:nvPicPr>
          <p:cNvPr id="8" name="Picture 7">
            <a:extLst>
              <a:ext uri="{FF2B5EF4-FFF2-40B4-BE49-F238E27FC236}">
                <a16:creationId xmlns:a16="http://schemas.microsoft.com/office/drawing/2014/main" id="{F436F254-4EEC-4983-E21F-87455BC41BA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250" b="90000" l="10000" r="90000">
                        <a14:foregroundMark x1="42833" y1="9250" x2="42833" y2="9250"/>
                      </a14:backgroundRemoval>
                    </a14:imgEffect>
                  </a14:imgLayer>
                </a14:imgProps>
              </a:ext>
            </a:extLst>
          </a:blip>
          <a:srcRect l="26961" r="22756" b="6906"/>
          <a:stretch/>
        </p:blipFill>
        <p:spPr>
          <a:xfrm>
            <a:off x="5816972" y="0"/>
            <a:ext cx="2104018" cy="3895344"/>
          </a:xfrm>
          <a:prstGeom prst="rect">
            <a:avLst/>
          </a:prstGeom>
        </p:spPr>
      </p:pic>
      <p:sp>
        <p:nvSpPr>
          <p:cNvPr id="9" name="Rectangle 8">
            <a:extLst>
              <a:ext uri="{FF2B5EF4-FFF2-40B4-BE49-F238E27FC236}">
                <a16:creationId xmlns:a16="http://schemas.microsoft.com/office/drawing/2014/main" id="{0AE70A15-754C-BCD2-703F-6916A6B6D338}"/>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solidFill>
                  <a:srgbClr val="FF0000"/>
                </a:solidFill>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2641475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5">
            <a:extLst>
              <a:ext uri="{FF2B5EF4-FFF2-40B4-BE49-F238E27FC236}">
                <a16:creationId xmlns:a16="http://schemas.microsoft.com/office/drawing/2014/main" id="{C7F80D30-09E7-0733-9941-4649523397C2}"/>
              </a:ext>
            </a:extLst>
          </p:cNvPr>
          <p:cNvPicPr>
            <a:picLocks noChangeAspect="1"/>
          </p:cNvPicPr>
          <p:nvPr/>
        </p:nvPicPr>
        <p:blipFill>
          <a:blip r:embed="rId2"/>
          <a:stretch>
            <a:fillRect/>
          </a:stretch>
        </p:blipFill>
        <p:spPr>
          <a:xfrm>
            <a:off x="317418" y="60453"/>
            <a:ext cx="5347166" cy="6618120"/>
          </a:xfrm>
          <a:prstGeom prst="rect">
            <a:avLst/>
          </a:prstGeom>
        </p:spPr>
      </p:pic>
      <p:pic>
        <p:nvPicPr>
          <p:cNvPr id="2050" name="Picture 2">
            <a:extLst>
              <a:ext uri="{FF2B5EF4-FFF2-40B4-BE49-F238E27FC236}">
                <a16:creationId xmlns:a16="http://schemas.microsoft.com/office/drawing/2014/main" id="{67302E50-9C82-DFEE-3BE8-19C1815BB6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607" r="17093"/>
          <a:stretch/>
        </p:blipFill>
        <p:spPr bwMode="auto">
          <a:xfrm>
            <a:off x="6096000" y="60453"/>
            <a:ext cx="2548128" cy="31851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5E42F1F-E1E1-BD0E-8EE0-634B5B848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584" y="3185160"/>
            <a:ext cx="3672840" cy="367284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F9004EDC-155D-D7FE-4CE5-7DEEEC71B115}"/>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solidFill>
                  <a:srgbClr val="FF0000"/>
                </a:solidFill>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1204015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4">
            <a:extLst>
              <a:ext uri="{FF2B5EF4-FFF2-40B4-BE49-F238E27FC236}">
                <a16:creationId xmlns:a16="http://schemas.microsoft.com/office/drawing/2014/main" id="{7AAF940B-5D33-EA52-C4A1-8095C1870619}"/>
              </a:ext>
            </a:extLst>
          </p:cNvPr>
          <p:cNvPicPr>
            <a:picLocks noChangeAspect="1"/>
          </p:cNvPicPr>
          <p:nvPr/>
        </p:nvPicPr>
        <p:blipFill>
          <a:blip r:embed="rId2"/>
          <a:stretch>
            <a:fillRect/>
          </a:stretch>
        </p:blipFill>
        <p:spPr>
          <a:xfrm>
            <a:off x="8527868" y="55202"/>
            <a:ext cx="1827797" cy="1860730"/>
          </a:xfrm>
          <a:prstGeom prst="rect">
            <a:avLst/>
          </a:prstGeom>
        </p:spPr>
      </p:pic>
      <p:grpSp>
        <p:nvGrpSpPr>
          <p:cNvPr id="44" name="Group 43">
            <a:extLst>
              <a:ext uri="{FF2B5EF4-FFF2-40B4-BE49-F238E27FC236}">
                <a16:creationId xmlns:a16="http://schemas.microsoft.com/office/drawing/2014/main" id="{6222244C-C973-E646-A39C-F3DCC626B030}"/>
              </a:ext>
            </a:extLst>
          </p:cNvPr>
          <p:cNvGrpSpPr/>
          <p:nvPr/>
        </p:nvGrpSpPr>
        <p:grpSpPr>
          <a:xfrm>
            <a:off x="811629" y="1687679"/>
            <a:ext cx="2326105" cy="2073325"/>
            <a:chOff x="417093" y="2133989"/>
            <a:chExt cx="2326105" cy="2073325"/>
          </a:xfrm>
        </p:grpSpPr>
        <p:grpSp>
          <p:nvGrpSpPr>
            <p:cNvPr id="16" name="Group 15">
              <a:extLst>
                <a:ext uri="{FF2B5EF4-FFF2-40B4-BE49-F238E27FC236}">
                  <a16:creationId xmlns:a16="http://schemas.microsoft.com/office/drawing/2014/main" id="{D1CBEC1D-BCC9-684B-ACF8-97D3D5CCB338}"/>
                </a:ext>
              </a:extLst>
            </p:cNvPr>
            <p:cNvGrpSpPr/>
            <p:nvPr/>
          </p:nvGrpSpPr>
          <p:grpSpPr>
            <a:xfrm>
              <a:off x="417093" y="2133989"/>
              <a:ext cx="2326105" cy="2073325"/>
              <a:chOff x="417093" y="2535039"/>
              <a:chExt cx="2326105" cy="2073325"/>
            </a:xfrm>
          </p:grpSpPr>
          <p:grpSp>
            <p:nvGrpSpPr>
              <p:cNvPr id="8" name="Group 7">
                <a:extLst>
                  <a:ext uri="{FF2B5EF4-FFF2-40B4-BE49-F238E27FC236}">
                    <a16:creationId xmlns:a16="http://schemas.microsoft.com/office/drawing/2014/main" id="{4EF63863-92E8-D24B-B5B3-7DA97E922FA3}"/>
                  </a:ext>
                </a:extLst>
              </p:cNvPr>
              <p:cNvGrpSpPr/>
              <p:nvPr/>
            </p:nvGrpSpPr>
            <p:grpSpPr>
              <a:xfrm>
                <a:off x="417093" y="2535039"/>
                <a:ext cx="2326105" cy="2073325"/>
                <a:chOff x="2935705" y="2081331"/>
                <a:chExt cx="2326105" cy="2073325"/>
              </a:xfrm>
            </p:grpSpPr>
            <p:sp>
              <p:nvSpPr>
                <p:cNvPr id="6" name="Rounded Rectangle 5">
                  <a:extLst>
                    <a:ext uri="{FF2B5EF4-FFF2-40B4-BE49-F238E27FC236}">
                      <a16:creationId xmlns:a16="http://schemas.microsoft.com/office/drawing/2014/main" id="{913603E0-C5AF-304C-9346-1919AA34F138}"/>
                    </a:ext>
                  </a:extLst>
                </p:cNvPr>
                <p:cNvSpPr/>
                <p:nvPr/>
              </p:nvSpPr>
              <p:spPr>
                <a:xfrm>
                  <a:off x="3258689" y="2197565"/>
                  <a:ext cx="1823148" cy="1491917"/>
                </a:xfrm>
                <a:prstGeom prst="roundRect">
                  <a:avLst/>
                </a:prstGeom>
                <a:solidFill>
                  <a:schemeClr val="bg1"/>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sp>
              <p:nvSpPr>
                <p:cNvPr id="7" name="Rectangle 6">
                  <a:extLst>
                    <a:ext uri="{FF2B5EF4-FFF2-40B4-BE49-F238E27FC236}">
                      <a16:creationId xmlns:a16="http://schemas.microsoft.com/office/drawing/2014/main" id="{21CFEB02-4395-0A43-9BDC-3788532CA1C3}"/>
                    </a:ext>
                  </a:extLst>
                </p:cNvPr>
                <p:cNvSpPr/>
                <p:nvPr/>
              </p:nvSpPr>
              <p:spPr>
                <a:xfrm>
                  <a:off x="2935705" y="2081331"/>
                  <a:ext cx="2326105" cy="2073325"/>
                </a:xfrm>
                <a:prstGeom prst="rect">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grpSp>
          <p:pic>
            <p:nvPicPr>
              <p:cNvPr id="9" name="Content Placeholder 3" descr="Display for Tracking Radar.PNG">
                <a:extLst>
                  <a:ext uri="{FF2B5EF4-FFF2-40B4-BE49-F238E27FC236}">
                    <a16:creationId xmlns:a16="http://schemas.microsoft.com/office/drawing/2014/main" id="{45CE9D01-8544-8144-A468-E2C87FEDDD5F}"/>
                  </a:ext>
                </a:extLst>
              </p:cNvPr>
              <p:cNvPicPr>
                <a:picLocks noChangeAspect="1"/>
              </p:cNvPicPr>
              <p:nvPr/>
            </p:nvPicPr>
            <p:blipFill rotWithShape="1">
              <a:blip r:embed="rId3">
                <a:extLst>
                  <a:ext uri="{28A0092B-C50C-407E-A947-70E740481C1C}">
                    <a14:useLocalDpi xmlns:a14="http://schemas.microsoft.com/office/drawing/2010/main" val="0"/>
                  </a:ext>
                </a:extLst>
              </a:blip>
              <a:srcRect l="6140" t="12855" r="75146" b="41734"/>
              <a:stretch/>
            </p:blipFill>
            <p:spPr>
              <a:xfrm>
                <a:off x="885824" y="2839454"/>
                <a:ext cx="1546612" cy="1233270"/>
              </a:xfrm>
              <a:prstGeom prst="rect">
                <a:avLst/>
              </a:prstGeom>
            </p:spPr>
          </p:pic>
          <p:sp>
            <p:nvSpPr>
              <p:cNvPr id="15" name="TextBox 14">
                <a:extLst>
                  <a:ext uri="{FF2B5EF4-FFF2-40B4-BE49-F238E27FC236}">
                    <a16:creationId xmlns:a16="http://schemas.microsoft.com/office/drawing/2014/main" id="{E4B4C088-2B6E-954E-BB31-DB8B575688CA}"/>
                  </a:ext>
                </a:extLst>
              </p:cNvPr>
              <p:cNvSpPr txBox="1"/>
              <p:nvPr/>
            </p:nvSpPr>
            <p:spPr>
              <a:xfrm rot="16200000">
                <a:off x="-144987" y="3365829"/>
                <a:ext cx="1491916" cy="276999"/>
              </a:xfrm>
              <a:prstGeom prst="rect">
                <a:avLst/>
              </a:prstGeom>
              <a:noFill/>
            </p:spPr>
            <p:txBody>
              <a:bodyPr wrap="square" rtlCol="0">
                <a:spAutoFit/>
              </a:bodyPr>
              <a:lstStyle/>
              <a:p>
                <a:pPr algn="ctr"/>
                <a:r>
                  <a:rPr lang="en-GR" sz="1200" dirty="0"/>
                  <a:t>AMPLITUDE</a:t>
                </a:r>
              </a:p>
            </p:txBody>
          </p:sp>
        </p:grpSp>
        <p:sp>
          <p:nvSpPr>
            <p:cNvPr id="17" name="TextBox 16">
              <a:extLst>
                <a:ext uri="{FF2B5EF4-FFF2-40B4-BE49-F238E27FC236}">
                  <a16:creationId xmlns:a16="http://schemas.microsoft.com/office/drawing/2014/main" id="{1A4B0127-3023-5A4B-8F0E-AB3E2FB1DDBB}"/>
                </a:ext>
              </a:extLst>
            </p:cNvPr>
            <p:cNvSpPr txBox="1"/>
            <p:nvPr/>
          </p:nvSpPr>
          <p:spPr>
            <a:xfrm>
              <a:off x="882316" y="3930315"/>
              <a:ext cx="1604210" cy="276999"/>
            </a:xfrm>
            <a:prstGeom prst="rect">
              <a:avLst/>
            </a:prstGeom>
            <a:noFill/>
          </p:spPr>
          <p:txBody>
            <a:bodyPr wrap="square" rtlCol="0">
              <a:spAutoFit/>
            </a:bodyPr>
            <a:lstStyle/>
            <a:p>
              <a:pPr algn="ctr"/>
              <a:r>
                <a:rPr lang="en-GR" sz="1200" dirty="0"/>
                <a:t>RANGE</a:t>
              </a:r>
            </a:p>
          </p:txBody>
        </p:sp>
        <p:grpSp>
          <p:nvGrpSpPr>
            <p:cNvPr id="30" name="Group 29">
              <a:extLst>
                <a:ext uri="{FF2B5EF4-FFF2-40B4-BE49-F238E27FC236}">
                  <a16:creationId xmlns:a16="http://schemas.microsoft.com/office/drawing/2014/main" id="{786C2A6F-B1E1-A849-B369-531A59760714}"/>
                </a:ext>
              </a:extLst>
            </p:cNvPr>
            <p:cNvGrpSpPr/>
            <p:nvPr/>
          </p:nvGrpSpPr>
          <p:grpSpPr>
            <a:xfrm>
              <a:off x="909361" y="3762762"/>
              <a:ext cx="1550120" cy="108000"/>
              <a:chOff x="3796940" y="5553504"/>
              <a:chExt cx="1550120" cy="108000"/>
            </a:xfrm>
          </p:grpSpPr>
          <p:cxnSp>
            <p:nvCxnSpPr>
              <p:cNvPr id="19" name="Straight Connector 18">
                <a:extLst>
                  <a:ext uri="{FF2B5EF4-FFF2-40B4-BE49-F238E27FC236}">
                    <a16:creationId xmlns:a16="http://schemas.microsoft.com/office/drawing/2014/main" id="{E1377A01-1211-ED4E-84F1-4CC582B419E5}"/>
                  </a:ext>
                </a:extLst>
              </p:cNvPr>
              <p:cNvCxnSpPr/>
              <p:nvPr/>
            </p:nvCxnSpPr>
            <p:spPr>
              <a:xfrm>
                <a:off x="3796940" y="5554898"/>
                <a:ext cx="1550120" cy="0"/>
              </a:xfrm>
              <a:prstGeom prst="line">
                <a:avLst/>
              </a:prstGeom>
              <a:ln>
                <a:no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B475A92-E812-954B-A44F-2B4B19A1A7DB}"/>
                  </a:ext>
                </a:extLst>
              </p:cNvPr>
              <p:cNvCxnSpPr/>
              <p:nvPr/>
            </p:nvCxnSpPr>
            <p:spPr>
              <a:xfrm>
                <a:off x="3869130"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02A27D3E-86DD-8541-9115-0B500D3CB091}"/>
                  </a:ext>
                </a:extLst>
              </p:cNvPr>
              <p:cNvCxnSpPr/>
              <p:nvPr/>
            </p:nvCxnSpPr>
            <p:spPr>
              <a:xfrm>
                <a:off x="4041408"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B0EDA2E-1328-1049-A0CD-BBEEE7F8309A}"/>
                  </a:ext>
                </a:extLst>
              </p:cNvPr>
              <p:cNvCxnSpPr/>
              <p:nvPr/>
            </p:nvCxnSpPr>
            <p:spPr>
              <a:xfrm>
                <a:off x="4193808"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E6D6C919-B503-E941-A8A1-F5005C88CD09}"/>
                  </a:ext>
                </a:extLst>
              </p:cNvPr>
              <p:cNvCxnSpPr/>
              <p:nvPr/>
            </p:nvCxnSpPr>
            <p:spPr>
              <a:xfrm>
                <a:off x="4353423"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BE405BE6-16CF-8E48-904E-B91970B35087}"/>
                  </a:ext>
                </a:extLst>
              </p:cNvPr>
              <p:cNvCxnSpPr/>
              <p:nvPr/>
            </p:nvCxnSpPr>
            <p:spPr>
              <a:xfrm>
                <a:off x="4502437"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1A9C4A3-20C4-6A46-ABDE-89FE66A443C7}"/>
                  </a:ext>
                </a:extLst>
              </p:cNvPr>
              <p:cNvCxnSpPr/>
              <p:nvPr/>
            </p:nvCxnSpPr>
            <p:spPr>
              <a:xfrm>
                <a:off x="4651450"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CD8D256-F163-A14C-B4A6-7936B6856B1B}"/>
                  </a:ext>
                </a:extLst>
              </p:cNvPr>
              <p:cNvCxnSpPr/>
              <p:nvPr/>
            </p:nvCxnSpPr>
            <p:spPr>
              <a:xfrm>
                <a:off x="4814010"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86E884D2-7787-7C4F-8696-1C66CB1BEC78}"/>
                  </a:ext>
                </a:extLst>
              </p:cNvPr>
              <p:cNvCxnSpPr/>
              <p:nvPr/>
            </p:nvCxnSpPr>
            <p:spPr>
              <a:xfrm>
                <a:off x="4969796"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28AD1C49-2F3E-F846-9C1D-C924C8AD510B}"/>
                  </a:ext>
                </a:extLst>
              </p:cNvPr>
              <p:cNvCxnSpPr/>
              <p:nvPr/>
            </p:nvCxnSpPr>
            <p:spPr>
              <a:xfrm>
                <a:off x="5139130"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830BB5E7-117F-CB4D-9B62-3597256D829C}"/>
                  </a:ext>
                </a:extLst>
              </p:cNvPr>
              <p:cNvCxnSpPr/>
              <p:nvPr/>
            </p:nvCxnSpPr>
            <p:spPr>
              <a:xfrm>
                <a:off x="5298067"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2408B75A-2EB3-BB4C-8FFE-D47DD4749A5F}"/>
                </a:ext>
              </a:extLst>
            </p:cNvPr>
            <p:cNvGrpSpPr/>
            <p:nvPr/>
          </p:nvGrpSpPr>
          <p:grpSpPr>
            <a:xfrm rot="5400000">
              <a:off x="31309" y="2974845"/>
              <a:ext cx="1550120" cy="108000"/>
              <a:chOff x="3796940" y="5553504"/>
              <a:chExt cx="1550120" cy="108000"/>
            </a:xfrm>
          </p:grpSpPr>
          <p:cxnSp>
            <p:nvCxnSpPr>
              <p:cNvPr id="32" name="Straight Connector 31">
                <a:extLst>
                  <a:ext uri="{FF2B5EF4-FFF2-40B4-BE49-F238E27FC236}">
                    <a16:creationId xmlns:a16="http://schemas.microsoft.com/office/drawing/2014/main" id="{7D5E864F-0568-6740-B805-F1EC8F9B20C5}"/>
                  </a:ext>
                </a:extLst>
              </p:cNvPr>
              <p:cNvCxnSpPr/>
              <p:nvPr/>
            </p:nvCxnSpPr>
            <p:spPr>
              <a:xfrm>
                <a:off x="3796940" y="5554898"/>
                <a:ext cx="1550120" cy="0"/>
              </a:xfrm>
              <a:prstGeom prst="line">
                <a:avLst/>
              </a:prstGeom>
              <a:ln>
                <a:no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4A74FD8E-9551-6F40-B11C-6CDA2C43B498}"/>
                  </a:ext>
                </a:extLst>
              </p:cNvPr>
              <p:cNvCxnSpPr/>
              <p:nvPr/>
            </p:nvCxnSpPr>
            <p:spPr>
              <a:xfrm>
                <a:off x="4041408"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9BD9121F-96A9-FC49-9A8F-5AB9D74A28E2}"/>
                  </a:ext>
                </a:extLst>
              </p:cNvPr>
              <p:cNvCxnSpPr/>
              <p:nvPr/>
            </p:nvCxnSpPr>
            <p:spPr>
              <a:xfrm>
                <a:off x="4193808"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40E144C1-EC86-C641-BC17-CF8F705EBED4}"/>
                  </a:ext>
                </a:extLst>
              </p:cNvPr>
              <p:cNvCxnSpPr/>
              <p:nvPr/>
            </p:nvCxnSpPr>
            <p:spPr>
              <a:xfrm>
                <a:off x="4353423"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C96837BA-F08D-DC49-8226-BBC010457BE2}"/>
                  </a:ext>
                </a:extLst>
              </p:cNvPr>
              <p:cNvCxnSpPr/>
              <p:nvPr/>
            </p:nvCxnSpPr>
            <p:spPr>
              <a:xfrm>
                <a:off x="4502437"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BC412E66-071E-C343-8A17-16D7972DB62B}"/>
                  </a:ext>
                </a:extLst>
              </p:cNvPr>
              <p:cNvCxnSpPr/>
              <p:nvPr/>
            </p:nvCxnSpPr>
            <p:spPr>
              <a:xfrm>
                <a:off x="4651450"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26CA363-4575-064F-8378-5D0293B82FFE}"/>
                  </a:ext>
                </a:extLst>
              </p:cNvPr>
              <p:cNvCxnSpPr/>
              <p:nvPr/>
            </p:nvCxnSpPr>
            <p:spPr>
              <a:xfrm>
                <a:off x="4814010"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50DD0A40-E2B5-BC42-B1A2-13AE373F6CB9}"/>
                  </a:ext>
                </a:extLst>
              </p:cNvPr>
              <p:cNvCxnSpPr/>
              <p:nvPr/>
            </p:nvCxnSpPr>
            <p:spPr>
              <a:xfrm>
                <a:off x="4969796"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9CEC8A30-A288-684D-A9E7-453AD8167B37}"/>
                  </a:ext>
                </a:extLst>
              </p:cNvPr>
              <p:cNvCxnSpPr/>
              <p:nvPr/>
            </p:nvCxnSpPr>
            <p:spPr>
              <a:xfrm>
                <a:off x="5139130"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111" name="Group 110">
            <a:extLst>
              <a:ext uri="{FF2B5EF4-FFF2-40B4-BE49-F238E27FC236}">
                <a16:creationId xmlns:a16="http://schemas.microsoft.com/office/drawing/2014/main" id="{96AEB51E-141F-3442-8AA3-CC40ABF12A13}"/>
              </a:ext>
            </a:extLst>
          </p:cNvPr>
          <p:cNvGrpSpPr/>
          <p:nvPr/>
        </p:nvGrpSpPr>
        <p:grpSpPr>
          <a:xfrm>
            <a:off x="3561047" y="1672005"/>
            <a:ext cx="2326105" cy="2073325"/>
            <a:chOff x="3005446" y="1600589"/>
            <a:chExt cx="2326105" cy="2073325"/>
          </a:xfrm>
        </p:grpSpPr>
        <p:grpSp>
          <p:nvGrpSpPr>
            <p:cNvPr id="45" name="Group 44">
              <a:extLst>
                <a:ext uri="{FF2B5EF4-FFF2-40B4-BE49-F238E27FC236}">
                  <a16:creationId xmlns:a16="http://schemas.microsoft.com/office/drawing/2014/main" id="{119AE891-FCC5-9445-AE52-AD19867F4B61}"/>
                </a:ext>
              </a:extLst>
            </p:cNvPr>
            <p:cNvGrpSpPr/>
            <p:nvPr/>
          </p:nvGrpSpPr>
          <p:grpSpPr>
            <a:xfrm>
              <a:off x="3005446" y="1600589"/>
              <a:ext cx="2326105" cy="2073325"/>
              <a:chOff x="417093" y="2133989"/>
              <a:chExt cx="2326105" cy="2073325"/>
            </a:xfrm>
          </p:grpSpPr>
          <p:grpSp>
            <p:nvGrpSpPr>
              <p:cNvPr id="46" name="Group 45">
                <a:extLst>
                  <a:ext uri="{FF2B5EF4-FFF2-40B4-BE49-F238E27FC236}">
                    <a16:creationId xmlns:a16="http://schemas.microsoft.com/office/drawing/2014/main" id="{17424937-5A56-9543-89D3-DF854B2E901B}"/>
                  </a:ext>
                </a:extLst>
              </p:cNvPr>
              <p:cNvGrpSpPr/>
              <p:nvPr/>
            </p:nvGrpSpPr>
            <p:grpSpPr>
              <a:xfrm>
                <a:off x="417093" y="2133989"/>
                <a:ext cx="2326105" cy="2073325"/>
                <a:chOff x="417093" y="2535039"/>
                <a:chExt cx="2326105" cy="2073325"/>
              </a:xfrm>
            </p:grpSpPr>
            <p:grpSp>
              <p:nvGrpSpPr>
                <p:cNvPr id="70" name="Group 69">
                  <a:extLst>
                    <a:ext uri="{FF2B5EF4-FFF2-40B4-BE49-F238E27FC236}">
                      <a16:creationId xmlns:a16="http://schemas.microsoft.com/office/drawing/2014/main" id="{90C07794-E824-EF49-BB0A-6A8E87946391}"/>
                    </a:ext>
                  </a:extLst>
                </p:cNvPr>
                <p:cNvGrpSpPr/>
                <p:nvPr/>
              </p:nvGrpSpPr>
              <p:grpSpPr>
                <a:xfrm>
                  <a:off x="417093" y="2535039"/>
                  <a:ext cx="2326105" cy="2073325"/>
                  <a:chOff x="2935705" y="2081331"/>
                  <a:chExt cx="2326105" cy="2073325"/>
                </a:xfrm>
              </p:grpSpPr>
              <p:sp>
                <p:nvSpPr>
                  <p:cNvPr id="73" name="Rounded Rectangle 72">
                    <a:extLst>
                      <a:ext uri="{FF2B5EF4-FFF2-40B4-BE49-F238E27FC236}">
                        <a16:creationId xmlns:a16="http://schemas.microsoft.com/office/drawing/2014/main" id="{34A248A0-7025-C94E-A746-6141693700C0}"/>
                      </a:ext>
                    </a:extLst>
                  </p:cNvPr>
                  <p:cNvSpPr/>
                  <p:nvPr/>
                </p:nvSpPr>
                <p:spPr>
                  <a:xfrm>
                    <a:off x="3258689" y="2197565"/>
                    <a:ext cx="1823148" cy="1491917"/>
                  </a:xfrm>
                  <a:prstGeom prst="roundRect">
                    <a:avLst/>
                  </a:prstGeom>
                  <a:solidFill>
                    <a:schemeClr val="bg1"/>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sp>
                <p:nvSpPr>
                  <p:cNvPr id="74" name="Rectangle 73">
                    <a:extLst>
                      <a:ext uri="{FF2B5EF4-FFF2-40B4-BE49-F238E27FC236}">
                        <a16:creationId xmlns:a16="http://schemas.microsoft.com/office/drawing/2014/main" id="{C5ABEB55-CE2F-2347-8233-FFD3B928A0A2}"/>
                      </a:ext>
                    </a:extLst>
                  </p:cNvPr>
                  <p:cNvSpPr/>
                  <p:nvPr/>
                </p:nvSpPr>
                <p:spPr>
                  <a:xfrm>
                    <a:off x="2935705" y="2081331"/>
                    <a:ext cx="2326105" cy="2073325"/>
                  </a:xfrm>
                  <a:prstGeom prst="rect">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grpSp>
            <p:sp>
              <p:nvSpPr>
                <p:cNvPr id="72" name="TextBox 71">
                  <a:extLst>
                    <a:ext uri="{FF2B5EF4-FFF2-40B4-BE49-F238E27FC236}">
                      <a16:creationId xmlns:a16="http://schemas.microsoft.com/office/drawing/2014/main" id="{5402C1FE-3CB6-944C-8320-7B546B8D812B}"/>
                    </a:ext>
                  </a:extLst>
                </p:cNvPr>
                <p:cNvSpPr txBox="1"/>
                <p:nvPr/>
              </p:nvSpPr>
              <p:spPr>
                <a:xfrm rot="16200000">
                  <a:off x="-145989" y="3379196"/>
                  <a:ext cx="1491916" cy="276999"/>
                </a:xfrm>
                <a:prstGeom prst="rect">
                  <a:avLst/>
                </a:prstGeom>
                <a:noFill/>
              </p:spPr>
              <p:txBody>
                <a:bodyPr wrap="square" rtlCol="0">
                  <a:spAutoFit/>
                </a:bodyPr>
                <a:lstStyle/>
                <a:p>
                  <a:pPr algn="ctr"/>
                  <a:r>
                    <a:rPr lang="en-GR" sz="1200" dirty="0"/>
                    <a:t>RANGE</a:t>
                  </a:r>
                </a:p>
              </p:txBody>
            </p:sp>
          </p:grpSp>
          <p:sp>
            <p:nvSpPr>
              <p:cNvPr id="47" name="TextBox 46">
                <a:extLst>
                  <a:ext uri="{FF2B5EF4-FFF2-40B4-BE49-F238E27FC236}">
                    <a16:creationId xmlns:a16="http://schemas.microsoft.com/office/drawing/2014/main" id="{D620720F-A6E8-C045-B325-EEE996630539}"/>
                  </a:ext>
                </a:extLst>
              </p:cNvPr>
              <p:cNvSpPr txBox="1"/>
              <p:nvPr/>
            </p:nvSpPr>
            <p:spPr>
              <a:xfrm>
                <a:off x="882316" y="3930315"/>
                <a:ext cx="1604210" cy="276999"/>
              </a:xfrm>
              <a:prstGeom prst="rect">
                <a:avLst/>
              </a:prstGeom>
              <a:noFill/>
            </p:spPr>
            <p:txBody>
              <a:bodyPr wrap="square" rtlCol="0">
                <a:spAutoFit/>
              </a:bodyPr>
              <a:lstStyle/>
              <a:p>
                <a:pPr algn="ctr"/>
                <a:r>
                  <a:rPr lang="en-GR" sz="1200" dirty="0"/>
                  <a:t>BEARING</a:t>
                </a:r>
              </a:p>
            </p:txBody>
          </p:sp>
          <p:grpSp>
            <p:nvGrpSpPr>
              <p:cNvPr id="48" name="Group 47">
                <a:extLst>
                  <a:ext uri="{FF2B5EF4-FFF2-40B4-BE49-F238E27FC236}">
                    <a16:creationId xmlns:a16="http://schemas.microsoft.com/office/drawing/2014/main" id="{22030A71-DDCD-BC43-85BE-273FB412A619}"/>
                  </a:ext>
                </a:extLst>
              </p:cNvPr>
              <p:cNvGrpSpPr/>
              <p:nvPr/>
            </p:nvGrpSpPr>
            <p:grpSpPr>
              <a:xfrm>
                <a:off x="909361" y="3762762"/>
                <a:ext cx="1550120" cy="108000"/>
                <a:chOff x="3796940" y="5553504"/>
                <a:chExt cx="1550120" cy="108000"/>
              </a:xfrm>
            </p:grpSpPr>
            <p:cxnSp>
              <p:nvCxnSpPr>
                <p:cNvPr id="59" name="Straight Connector 58">
                  <a:extLst>
                    <a:ext uri="{FF2B5EF4-FFF2-40B4-BE49-F238E27FC236}">
                      <a16:creationId xmlns:a16="http://schemas.microsoft.com/office/drawing/2014/main" id="{D9DB7AB2-9461-6642-98EF-DC7828DE7AC5}"/>
                    </a:ext>
                  </a:extLst>
                </p:cNvPr>
                <p:cNvCxnSpPr/>
                <p:nvPr/>
              </p:nvCxnSpPr>
              <p:spPr>
                <a:xfrm>
                  <a:off x="3796940" y="5554898"/>
                  <a:ext cx="1550120" cy="0"/>
                </a:xfrm>
                <a:prstGeom prst="line">
                  <a:avLst/>
                </a:prstGeom>
                <a:ln>
                  <a:no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AAE72178-27B2-5B4E-8926-75283D797B3E}"/>
                    </a:ext>
                  </a:extLst>
                </p:cNvPr>
                <p:cNvCxnSpPr/>
                <p:nvPr/>
              </p:nvCxnSpPr>
              <p:spPr>
                <a:xfrm>
                  <a:off x="3869130"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CE70F9A6-0328-EC4D-87DE-9512B41BF559}"/>
                    </a:ext>
                  </a:extLst>
                </p:cNvPr>
                <p:cNvCxnSpPr/>
                <p:nvPr/>
              </p:nvCxnSpPr>
              <p:spPr>
                <a:xfrm>
                  <a:off x="4041408"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F994D9E4-A0A8-F64D-86E7-E7B44F9AC4A8}"/>
                    </a:ext>
                  </a:extLst>
                </p:cNvPr>
                <p:cNvCxnSpPr/>
                <p:nvPr/>
              </p:nvCxnSpPr>
              <p:spPr>
                <a:xfrm>
                  <a:off x="4193808"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220D8B51-6835-5342-9321-A1EAD4205982}"/>
                    </a:ext>
                  </a:extLst>
                </p:cNvPr>
                <p:cNvCxnSpPr/>
                <p:nvPr/>
              </p:nvCxnSpPr>
              <p:spPr>
                <a:xfrm>
                  <a:off x="4353423"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575EBC99-28C9-C541-97E8-78581E033A1C}"/>
                    </a:ext>
                  </a:extLst>
                </p:cNvPr>
                <p:cNvCxnSpPr/>
                <p:nvPr/>
              </p:nvCxnSpPr>
              <p:spPr>
                <a:xfrm>
                  <a:off x="4502437"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2BB9F721-0721-E04B-AD57-3D7D470623B4}"/>
                    </a:ext>
                  </a:extLst>
                </p:cNvPr>
                <p:cNvCxnSpPr/>
                <p:nvPr/>
              </p:nvCxnSpPr>
              <p:spPr>
                <a:xfrm>
                  <a:off x="4651450"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060138D3-6C49-4E4C-9F07-28697104B870}"/>
                    </a:ext>
                  </a:extLst>
                </p:cNvPr>
                <p:cNvCxnSpPr/>
                <p:nvPr/>
              </p:nvCxnSpPr>
              <p:spPr>
                <a:xfrm>
                  <a:off x="4814010"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5E17DE6A-90CF-B14C-8FB5-01622B70CAEC}"/>
                    </a:ext>
                  </a:extLst>
                </p:cNvPr>
                <p:cNvCxnSpPr/>
                <p:nvPr/>
              </p:nvCxnSpPr>
              <p:spPr>
                <a:xfrm>
                  <a:off x="4969796"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069E6419-65B9-1B45-B4DC-5B9A3BB532D9}"/>
                    </a:ext>
                  </a:extLst>
                </p:cNvPr>
                <p:cNvCxnSpPr/>
                <p:nvPr/>
              </p:nvCxnSpPr>
              <p:spPr>
                <a:xfrm>
                  <a:off x="5139130"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C8EA3C0A-922D-9242-A936-78E1DB9BB493}"/>
                    </a:ext>
                  </a:extLst>
                </p:cNvPr>
                <p:cNvCxnSpPr/>
                <p:nvPr/>
              </p:nvCxnSpPr>
              <p:spPr>
                <a:xfrm>
                  <a:off x="5298067"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9" name="Group 48">
                <a:extLst>
                  <a:ext uri="{FF2B5EF4-FFF2-40B4-BE49-F238E27FC236}">
                    <a16:creationId xmlns:a16="http://schemas.microsoft.com/office/drawing/2014/main" id="{CE3F68FA-D63C-5D40-BF3F-97615E45A2E8}"/>
                  </a:ext>
                </a:extLst>
              </p:cNvPr>
              <p:cNvGrpSpPr/>
              <p:nvPr/>
            </p:nvGrpSpPr>
            <p:grpSpPr>
              <a:xfrm rot="5400000">
                <a:off x="31309" y="2974845"/>
                <a:ext cx="1550120" cy="108000"/>
                <a:chOff x="3796940" y="5553504"/>
                <a:chExt cx="1550120" cy="108000"/>
              </a:xfrm>
            </p:grpSpPr>
            <p:cxnSp>
              <p:nvCxnSpPr>
                <p:cNvPr id="50" name="Straight Connector 49">
                  <a:extLst>
                    <a:ext uri="{FF2B5EF4-FFF2-40B4-BE49-F238E27FC236}">
                      <a16:creationId xmlns:a16="http://schemas.microsoft.com/office/drawing/2014/main" id="{3B52172C-825D-AA4A-867D-66CE654B079E}"/>
                    </a:ext>
                  </a:extLst>
                </p:cNvPr>
                <p:cNvCxnSpPr/>
                <p:nvPr/>
              </p:nvCxnSpPr>
              <p:spPr>
                <a:xfrm>
                  <a:off x="3796940" y="5554898"/>
                  <a:ext cx="1550120" cy="0"/>
                </a:xfrm>
                <a:prstGeom prst="line">
                  <a:avLst/>
                </a:prstGeom>
                <a:ln>
                  <a:no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53A7E981-3E55-334C-81E7-3DBA0F59C6F8}"/>
                    </a:ext>
                  </a:extLst>
                </p:cNvPr>
                <p:cNvCxnSpPr/>
                <p:nvPr/>
              </p:nvCxnSpPr>
              <p:spPr>
                <a:xfrm>
                  <a:off x="4041408"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A33D1FB0-0958-EF46-B3E1-BDBFED2EA533}"/>
                    </a:ext>
                  </a:extLst>
                </p:cNvPr>
                <p:cNvCxnSpPr/>
                <p:nvPr/>
              </p:nvCxnSpPr>
              <p:spPr>
                <a:xfrm>
                  <a:off x="4193808"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1269045A-3E93-0545-A827-0101811ADA76}"/>
                    </a:ext>
                  </a:extLst>
                </p:cNvPr>
                <p:cNvCxnSpPr/>
                <p:nvPr/>
              </p:nvCxnSpPr>
              <p:spPr>
                <a:xfrm>
                  <a:off x="4353423"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4C3CB584-6415-C541-BED9-BEDA1CB6DA35}"/>
                    </a:ext>
                  </a:extLst>
                </p:cNvPr>
                <p:cNvCxnSpPr/>
                <p:nvPr/>
              </p:nvCxnSpPr>
              <p:spPr>
                <a:xfrm>
                  <a:off x="4502437"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B7E64E00-4E21-8241-97D5-03F518DDEFD5}"/>
                    </a:ext>
                  </a:extLst>
                </p:cNvPr>
                <p:cNvCxnSpPr/>
                <p:nvPr/>
              </p:nvCxnSpPr>
              <p:spPr>
                <a:xfrm>
                  <a:off x="4651450"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EBE86A4C-220C-BB47-A34D-428383A51208}"/>
                    </a:ext>
                  </a:extLst>
                </p:cNvPr>
                <p:cNvCxnSpPr/>
                <p:nvPr/>
              </p:nvCxnSpPr>
              <p:spPr>
                <a:xfrm>
                  <a:off x="4814010"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2EB3648E-FE1C-CB4C-9AEA-F44DE2AC1613}"/>
                    </a:ext>
                  </a:extLst>
                </p:cNvPr>
                <p:cNvCxnSpPr/>
                <p:nvPr/>
              </p:nvCxnSpPr>
              <p:spPr>
                <a:xfrm>
                  <a:off x="4969796"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F70B9871-0521-B246-B4CE-37DBD96EDAA8}"/>
                    </a:ext>
                  </a:extLst>
                </p:cNvPr>
                <p:cNvCxnSpPr/>
                <p:nvPr/>
              </p:nvCxnSpPr>
              <p:spPr>
                <a:xfrm>
                  <a:off x="5139130"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pic>
          <p:nvPicPr>
            <p:cNvPr id="79" name="Picture 78">
              <a:extLst>
                <a:ext uri="{FF2B5EF4-FFF2-40B4-BE49-F238E27FC236}">
                  <a16:creationId xmlns:a16="http://schemas.microsoft.com/office/drawing/2014/main" id="{7F5D8F90-B8D5-8A41-9FAB-A3287CCCD488}"/>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3991444" y="2120414"/>
              <a:ext cx="612133" cy="462832"/>
            </a:xfrm>
            <a:prstGeom prst="rect">
              <a:avLst/>
            </a:prstGeom>
          </p:spPr>
        </p:pic>
      </p:grpSp>
      <p:grpSp>
        <p:nvGrpSpPr>
          <p:cNvPr id="110" name="Group 109">
            <a:extLst>
              <a:ext uri="{FF2B5EF4-FFF2-40B4-BE49-F238E27FC236}">
                <a16:creationId xmlns:a16="http://schemas.microsoft.com/office/drawing/2014/main" id="{9103CE16-CACF-7B47-A8CE-7CF091166BC0}"/>
              </a:ext>
            </a:extLst>
          </p:cNvPr>
          <p:cNvGrpSpPr/>
          <p:nvPr/>
        </p:nvGrpSpPr>
        <p:grpSpPr>
          <a:xfrm>
            <a:off x="6413202" y="1679235"/>
            <a:ext cx="2326105" cy="2073325"/>
            <a:chOff x="5958920" y="1600588"/>
            <a:chExt cx="2326105" cy="2073325"/>
          </a:xfrm>
        </p:grpSpPr>
        <p:grpSp>
          <p:nvGrpSpPr>
            <p:cNvPr id="80" name="Group 79">
              <a:extLst>
                <a:ext uri="{FF2B5EF4-FFF2-40B4-BE49-F238E27FC236}">
                  <a16:creationId xmlns:a16="http://schemas.microsoft.com/office/drawing/2014/main" id="{435D75DE-4E88-4E4D-B459-EC1E2657070E}"/>
                </a:ext>
              </a:extLst>
            </p:cNvPr>
            <p:cNvGrpSpPr/>
            <p:nvPr/>
          </p:nvGrpSpPr>
          <p:grpSpPr>
            <a:xfrm>
              <a:off x="5958920" y="1600588"/>
              <a:ext cx="2326105" cy="2073325"/>
              <a:chOff x="417093" y="2133989"/>
              <a:chExt cx="2326105" cy="2073325"/>
            </a:xfrm>
          </p:grpSpPr>
          <p:grpSp>
            <p:nvGrpSpPr>
              <p:cNvPr id="81" name="Group 80">
                <a:extLst>
                  <a:ext uri="{FF2B5EF4-FFF2-40B4-BE49-F238E27FC236}">
                    <a16:creationId xmlns:a16="http://schemas.microsoft.com/office/drawing/2014/main" id="{E46E56EF-A8F6-914E-8A3C-5F9408FA1325}"/>
                  </a:ext>
                </a:extLst>
              </p:cNvPr>
              <p:cNvGrpSpPr/>
              <p:nvPr/>
            </p:nvGrpSpPr>
            <p:grpSpPr>
              <a:xfrm>
                <a:off x="417093" y="2133989"/>
                <a:ext cx="2326105" cy="2073325"/>
                <a:chOff x="417093" y="2535039"/>
                <a:chExt cx="2326105" cy="2073325"/>
              </a:xfrm>
            </p:grpSpPr>
            <p:grpSp>
              <p:nvGrpSpPr>
                <p:cNvPr id="105" name="Group 104">
                  <a:extLst>
                    <a:ext uri="{FF2B5EF4-FFF2-40B4-BE49-F238E27FC236}">
                      <a16:creationId xmlns:a16="http://schemas.microsoft.com/office/drawing/2014/main" id="{55400A85-4FCA-384D-AA66-D9BE236BB3F5}"/>
                    </a:ext>
                  </a:extLst>
                </p:cNvPr>
                <p:cNvGrpSpPr/>
                <p:nvPr/>
              </p:nvGrpSpPr>
              <p:grpSpPr>
                <a:xfrm>
                  <a:off x="417093" y="2535039"/>
                  <a:ext cx="2326105" cy="2073325"/>
                  <a:chOff x="2935705" y="2081331"/>
                  <a:chExt cx="2326105" cy="2073325"/>
                </a:xfrm>
              </p:grpSpPr>
              <p:sp>
                <p:nvSpPr>
                  <p:cNvPr id="107" name="Rounded Rectangle 106">
                    <a:extLst>
                      <a:ext uri="{FF2B5EF4-FFF2-40B4-BE49-F238E27FC236}">
                        <a16:creationId xmlns:a16="http://schemas.microsoft.com/office/drawing/2014/main" id="{47AFAEA5-CD10-1846-B403-50B074763271}"/>
                      </a:ext>
                    </a:extLst>
                  </p:cNvPr>
                  <p:cNvSpPr/>
                  <p:nvPr/>
                </p:nvSpPr>
                <p:spPr>
                  <a:xfrm>
                    <a:off x="3258689" y="2197565"/>
                    <a:ext cx="1823148" cy="1491917"/>
                  </a:xfrm>
                  <a:prstGeom prst="roundRect">
                    <a:avLst/>
                  </a:prstGeom>
                  <a:solidFill>
                    <a:schemeClr val="bg1"/>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sp>
                <p:nvSpPr>
                  <p:cNvPr id="108" name="Rectangle 107">
                    <a:extLst>
                      <a:ext uri="{FF2B5EF4-FFF2-40B4-BE49-F238E27FC236}">
                        <a16:creationId xmlns:a16="http://schemas.microsoft.com/office/drawing/2014/main" id="{E8EA0572-DAD5-324A-AF3B-D9954F4E07B9}"/>
                      </a:ext>
                    </a:extLst>
                  </p:cNvPr>
                  <p:cNvSpPr/>
                  <p:nvPr/>
                </p:nvSpPr>
                <p:spPr>
                  <a:xfrm>
                    <a:off x="2935705" y="2081331"/>
                    <a:ext cx="2326105" cy="2073325"/>
                  </a:xfrm>
                  <a:prstGeom prst="rect">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grpSp>
            <p:sp>
              <p:nvSpPr>
                <p:cNvPr id="106" name="TextBox 105">
                  <a:extLst>
                    <a:ext uri="{FF2B5EF4-FFF2-40B4-BE49-F238E27FC236}">
                      <a16:creationId xmlns:a16="http://schemas.microsoft.com/office/drawing/2014/main" id="{404EF1FC-3861-4F45-A0D8-EA58347AB3FB}"/>
                    </a:ext>
                  </a:extLst>
                </p:cNvPr>
                <p:cNvSpPr txBox="1"/>
                <p:nvPr/>
              </p:nvSpPr>
              <p:spPr>
                <a:xfrm rot="16200000">
                  <a:off x="-145989" y="3379196"/>
                  <a:ext cx="1491916" cy="276999"/>
                </a:xfrm>
                <a:prstGeom prst="rect">
                  <a:avLst/>
                </a:prstGeom>
                <a:noFill/>
              </p:spPr>
              <p:txBody>
                <a:bodyPr wrap="square" rtlCol="0">
                  <a:spAutoFit/>
                </a:bodyPr>
                <a:lstStyle/>
                <a:p>
                  <a:pPr algn="ctr"/>
                  <a:r>
                    <a:rPr lang="en-GR" sz="1200" dirty="0"/>
                    <a:t>ELEVATION ANGLE</a:t>
                  </a:r>
                </a:p>
              </p:txBody>
            </p:sp>
          </p:grpSp>
          <p:sp>
            <p:nvSpPr>
              <p:cNvPr id="82" name="TextBox 81">
                <a:extLst>
                  <a:ext uri="{FF2B5EF4-FFF2-40B4-BE49-F238E27FC236}">
                    <a16:creationId xmlns:a16="http://schemas.microsoft.com/office/drawing/2014/main" id="{01E839D7-B45C-5848-9992-03E9A5041718}"/>
                  </a:ext>
                </a:extLst>
              </p:cNvPr>
              <p:cNvSpPr txBox="1"/>
              <p:nvPr/>
            </p:nvSpPr>
            <p:spPr>
              <a:xfrm>
                <a:off x="882316" y="3930315"/>
                <a:ext cx="1604210" cy="276999"/>
              </a:xfrm>
              <a:prstGeom prst="rect">
                <a:avLst/>
              </a:prstGeom>
              <a:noFill/>
            </p:spPr>
            <p:txBody>
              <a:bodyPr wrap="square" rtlCol="0">
                <a:spAutoFit/>
              </a:bodyPr>
              <a:lstStyle/>
              <a:p>
                <a:pPr algn="ctr"/>
                <a:r>
                  <a:rPr lang="en-GR" sz="1200" dirty="0"/>
                  <a:t>RANGE</a:t>
                </a:r>
              </a:p>
            </p:txBody>
          </p:sp>
          <p:grpSp>
            <p:nvGrpSpPr>
              <p:cNvPr id="83" name="Group 82">
                <a:extLst>
                  <a:ext uri="{FF2B5EF4-FFF2-40B4-BE49-F238E27FC236}">
                    <a16:creationId xmlns:a16="http://schemas.microsoft.com/office/drawing/2014/main" id="{A380D2DD-F7D5-8848-9FC0-83E1859B8099}"/>
                  </a:ext>
                </a:extLst>
              </p:cNvPr>
              <p:cNvGrpSpPr/>
              <p:nvPr/>
            </p:nvGrpSpPr>
            <p:grpSpPr>
              <a:xfrm>
                <a:off x="909361" y="3762762"/>
                <a:ext cx="1550120" cy="108000"/>
                <a:chOff x="3796940" y="5553504"/>
                <a:chExt cx="1550120" cy="108000"/>
              </a:xfrm>
            </p:grpSpPr>
            <p:cxnSp>
              <p:nvCxnSpPr>
                <p:cNvPr id="94" name="Straight Connector 93">
                  <a:extLst>
                    <a:ext uri="{FF2B5EF4-FFF2-40B4-BE49-F238E27FC236}">
                      <a16:creationId xmlns:a16="http://schemas.microsoft.com/office/drawing/2014/main" id="{8875CFCC-B228-A74D-B7C1-7053661E0C17}"/>
                    </a:ext>
                  </a:extLst>
                </p:cNvPr>
                <p:cNvCxnSpPr/>
                <p:nvPr/>
              </p:nvCxnSpPr>
              <p:spPr>
                <a:xfrm>
                  <a:off x="3796940" y="5554898"/>
                  <a:ext cx="1550120" cy="0"/>
                </a:xfrm>
                <a:prstGeom prst="line">
                  <a:avLst/>
                </a:prstGeom>
                <a:ln>
                  <a:no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A3D89FE8-8A3F-4E45-8172-38B3F0E90FAE}"/>
                    </a:ext>
                  </a:extLst>
                </p:cNvPr>
                <p:cNvCxnSpPr/>
                <p:nvPr/>
              </p:nvCxnSpPr>
              <p:spPr>
                <a:xfrm>
                  <a:off x="3869130"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B1FC3E45-33C4-4743-9C59-22702656D683}"/>
                    </a:ext>
                  </a:extLst>
                </p:cNvPr>
                <p:cNvCxnSpPr/>
                <p:nvPr/>
              </p:nvCxnSpPr>
              <p:spPr>
                <a:xfrm>
                  <a:off x="4041408"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3F3E78BE-C752-0D40-97E5-70535CB81619}"/>
                    </a:ext>
                  </a:extLst>
                </p:cNvPr>
                <p:cNvCxnSpPr/>
                <p:nvPr/>
              </p:nvCxnSpPr>
              <p:spPr>
                <a:xfrm>
                  <a:off x="4193808"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2E98AD4E-95A8-0C48-9AD6-91FA91517ED9}"/>
                    </a:ext>
                  </a:extLst>
                </p:cNvPr>
                <p:cNvCxnSpPr/>
                <p:nvPr/>
              </p:nvCxnSpPr>
              <p:spPr>
                <a:xfrm>
                  <a:off x="4353423"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073E175C-050D-AB47-953D-5EAA9011F3FC}"/>
                    </a:ext>
                  </a:extLst>
                </p:cNvPr>
                <p:cNvCxnSpPr/>
                <p:nvPr/>
              </p:nvCxnSpPr>
              <p:spPr>
                <a:xfrm>
                  <a:off x="4502437"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39CC9647-14CB-AD4B-82DB-E0B8ECEDA413}"/>
                    </a:ext>
                  </a:extLst>
                </p:cNvPr>
                <p:cNvCxnSpPr/>
                <p:nvPr/>
              </p:nvCxnSpPr>
              <p:spPr>
                <a:xfrm>
                  <a:off x="4651450"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B4CEAB42-862F-9243-A18B-04558F5FBDEA}"/>
                    </a:ext>
                  </a:extLst>
                </p:cNvPr>
                <p:cNvCxnSpPr/>
                <p:nvPr/>
              </p:nvCxnSpPr>
              <p:spPr>
                <a:xfrm>
                  <a:off x="4814010"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E5C3F06D-95A7-E749-B575-73DC6CDF65F1}"/>
                    </a:ext>
                  </a:extLst>
                </p:cNvPr>
                <p:cNvCxnSpPr/>
                <p:nvPr/>
              </p:nvCxnSpPr>
              <p:spPr>
                <a:xfrm>
                  <a:off x="4969796"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31A90E34-B53D-964A-A0EF-BBAEC9796000}"/>
                    </a:ext>
                  </a:extLst>
                </p:cNvPr>
                <p:cNvCxnSpPr/>
                <p:nvPr/>
              </p:nvCxnSpPr>
              <p:spPr>
                <a:xfrm>
                  <a:off x="5139130"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69CCD0B0-4E59-8F4C-ADD9-F4397BBB2B7B}"/>
                    </a:ext>
                  </a:extLst>
                </p:cNvPr>
                <p:cNvCxnSpPr/>
                <p:nvPr/>
              </p:nvCxnSpPr>
              <p:spPr>
                <a:xfrm>
                  <a:off x="5298067"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4" name="Group 83">
                <a:extLst>
                  <a:ext uri="{FF2B5EF4-FFF2-40B4-BE49-F238E27FC236}">
                    <a16:creationId xmlns:a16="http://schemas.microsoft.com/office/drawing/2014/main" id="{DDA56FCA-CC50-5943-9C53-9E35D41087A6}"/>
                  </a:ext>
                </a:extLst>
              </p:cNvPr>
              <p:cNvGrpSpPr/>
              <p:nvPr/>
            </p:nvGrpSpPr>
            <p:grpSpPr>
              <a:xfrm rot="5400000">
                <a:off x="31309" y="2974845"/>
                <a:ext cx="1550120" cy="108000"/>
                <a:chOff x="3796940" y="5553504"/>
                <a:chExt cx="1550120" cy="108000"/>
              </a:xfrm>
            </p:grpSpPr>
            <p:cxnSp>
              <p:nvCxnSpPr>
                <p:cNvPr id="85" name="Straight Connector 84">
                  <a:extLst>
                    <a:ext uri="{FF2B5EF4-FFF2-40B4-BE49-F238E27FC236}">
                      <a16:creationId xmlns:a16="http://schemas.microsoft.com/office/drawing/2014/main" id="{D3E412A5-349B-254E-90B5-BA3245BDEE70}"/>
                    </a:ext>
                  </a:extLst>
                </p:cNvPr>
                <p:cNvCxnSpPr/>
                <p:nvPr/>
              </p:nvCxnSpPr>
              <p:spPr>
                <a:xfrm>
                  <a:off x="3796940" y="5554898"/>
                  <a:ext cx="1550120" cy="0"/>
                </a:xfrm>
                <a:prstGeom prst="line">
                  <a:avLst/>
                </a:prstGeom>
                <a:ln>
                  <a:no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7A640A90-A387-DC47-A048-585CDEB827D1}"/>
                    </a:ext>
                  </a:extLst>
                </p:cNvPr>
                <p:cNvCxnSpPr/>
                <p:nvPr/>
              </p:nvCxnSpPr>
              <p:spPr>
                <a:xfrm>
                  <a:off x="4041408"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F097E48C-2074-C24A-B398-A950F5AED436}"/>
                    </a:ext>
                  </a:extLst>
                </p:cNvPr>
                <p:cNvCxnSpPr/>
                <p:nvPr/>
              </p:nvCxnSpPr>
              <p:spPr>
                <a:xfrm>
                  <a:off x="4193808"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97F1512F-8C1F-ED48-8439-9A341980A106}"/>
                    </a:ext>
                  </a:extLst>
                </p:cNvPr>
                <p:cNvCxnSpPr/>
                <p:nvPr/>
              </p:nvCxnSpPr>
              <p:spPr>
                <a:xfrm>
                  <a:off x="4353423"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1F813FE7-CAE5-9145-8102-D79B778A68FB}"/>
                    </a:ext>
                  </a:extLst>
                </p:cNvPr>
                <p:cNvCxnSpPr/>
                <p:nvPr/>
              </p:nvCxnSpPr>
              <p:spPr>
                <a:xfrm>
                  <a:off x="4502437"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154704C1-C23F-1D4F-83F6-003CEFEB70A1}"/>
                    </a:ext>
                  </a:extLst>
                </p:cNvPr>
                <p:cNvCxnSpPr/>
                <p:nvPr/>
              </p:nvCxnSpPr>
              <p:spPr>
                <a:xfrm>
                  <a:off x="4651450"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B63B0387-A85D-1F46-B1DA-F4149B593460}"/>
                    </a:ext>
                  </a:extLst>
                </p:cNvPr>
                <p:cNvCxnSpPr/>
                <p:nvPr/>
              </p:nvCxnSpPr>
              <p:spPr>
                <a:xfrm>
                  <a:off x="4814010"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2AC10730-9E86-3E4E-8A0E-6E004FFCFA00}"/>
                    </a:ext>
                  </a:extLst>
                </p:cNvPr>
                <p:cNvCxnSpPr/>
                <p:nvPr/>
              </p:nvCxnSpPr>
              <p:spPr>
                <a:xfrm>
                  <a:off x="4969796"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DEDFC957-EAAB-014D-A0B5-03BD6F5C6B85}"/>
                    </a:ext>
                  </a:extLst>
                </p:cNvPr>
                <p:cNvCxnSpPr/>
                <p:nvPr/>
              </p:nvCxnSpPr>
              <p:spPr>
                <a:xfrm>
                  <a:off x="5139130"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pic>
          <p:nvPicPr>
            <p:cNvPr id="109" name="Picture 108">
              <a:extLst>
                <a:ext uri="{FF2B5EF4-FFF2-40B4-BE49-F238E27FC236}">
                  <a16:creationId xmlns:a16="http://schemas.microsoft.com/office/drawing/2014/main" id="{C80FFEA1-A398-DB4A-8CD1-DA52896B305C}"/>
                </a:ext>
              </a:extLst>
            </p:cNvPr>
            <p:cNvPicPr>
              <a:picLocks noChangeAspect="1"/>
            </p:cNvPicPr>
            <p:nvPr/>
          </p:nvPicPr>
          <p:blipFill>
            <a:blip r:embed="rId4">
              <a:extLst>
                <a:ext uri="{BEBA8EAE-BF5A-486C-A8C5-ECC9F3942E4B}">
                  <a14:imgProps xmlns:a14="http://schemas.microsoft.com/office/drawing/2010/main">
                    <a14:imgLayer r:embed="rId6">
                      <a14:imgEffect>
                        <a14:saturation sat="0"/>
                      </a14:imgEffect>
                    </a14:imgLayer>
                  </a14:imgProps>
                </a:ext>
              </a:extLst>
            </a:blip>
            <a:stretch>
              <a:fillRect/>
            </a:stretch>
          </p:blipFill>
          <p:spPr>
            <a:xfrm rot="3946275">
              <a:off x="6825657" y="2338462"/>
              <a:ext cx="612133" cy="462832"/>
            </a:xfrm>
            <a:prstGeom prst="rect">
              <a:avLst/>
            </a:prstGeom>
          </p:spPr>
        </p:pic>
      </p:grpSp>
      <p:grpSp>
        <p:nvGrpSpPr>
          <p:cNvPr id="112" name="Group 111">
            <a:extLst>
              <a:ext uri="{FF2B5EF4-FFF2-40B4-BE49-F238E27FC236}">
                <a16:creationId xmlns:a16="http://schemas.microsoft.com/office/drawing/2014/main" id="{5A45CFD7-7477-E241-8CE4-A4520E95DF63}"/>
              </a:ext>
            </a:extLst>
          </p:cNvPr>
          <p:cNvGrpSpPr/>
          <p:nvPr/>
        </p:nvGrpSpPr>
        <p:grpSpPr>
          <a:xfrm>
            <a:off x="6409534" y="3777440"/>
            <a:ext cx="2326105" cy="2073325"/>
            <a:chOff x="5958920" y="1600588"/>
            <a:chExt cx="2326105" cy="2073325"/>
          </a:xfrm>
        </p:grpSpPr>
        <p:grpSp>
          <p:nvGrpSpPr>
            <p:cNvPr id="113" name="Group 112">
              <a:extLst>
                <a:ext uri="{FF2B5EF4-FFF2-40B4-BE49-F238E27FC236}">
                  <a16:creationId xmlns:a16="http://schemas.microsoft.com/office/drawing/2014/main" id="{6518E543-7EE3-514D-B952-ACEFD1918FBF}"/>
                </a:ext>
              </a:extLst>
            </p:cNvPr>
            <p:cNvGrpSpPr/>
            <p:nvPr/>
          </p:nvGrpSpPr>
          <p:grpSpPr>
            <a:xfrm>
              <a:off x="5958920" y="1600588"/>
              <a:ext cx="2326105" cy="2073325"/>
              <a:chOff x="417093" y="2133989"/>
              <a:chExt cx="2326105" cy="2073325"/>
            </a:xfrm>
          </p:grpSpPr>
          <p:grpSp>
            <p:nvGrpSpPr>
              <p:cNvPr id="115" name="Group 114">
                <a:extLst>
                  <a:ext uri="{FF2B5EF4-FFF2-40B4-BE49-F238E27FC236}">
                    <a16:creationId xmlns:a16="http://schemas.microsoft.com/office/drawing/2014/main" id="{EF6A9E74-CC20-4141-83B4-23C47C2BC213}"/>
                  </a:ext>
                </a:extLst>
              </p:cNvPr>
              <p:cNvGrpSpPr/>
              <p:nvPr/>
            </p:nvGrpSpPr>
            <p:grpSpPr>
              <a:xfrm>
                <a:off x="417093" y="2133989"/>
                <a:ext cx="2326105" cy="2073325"/>
                <a:chOff x="417093" y="2535039"/>
                <a:chExt cx="2326105" cy="2073325"/>
              </a:xfrm>
            </p:grpSpPr>
            <p:grpSp>
              <p:nvGrpSpPr>
                <p:cNvPr id="139" name="Group 138">
                  <a:extLst>
                    <a:ext uri="{FF2B5EF4-FFF2-40B4-BE49-F238E27FC236}">
                      <a16:creationId xmlns:a16="http://schemas.microsoft.com/office/drawing/2014/main" id="{9F0E13BC-2D7E-B24B-92E3-3724B8623C74}"/>
                    </a:ext>
                  </a:extLst>
                </p:cNvPr>
                <p:cNvGrpSpPr/>
                <p:nvPr/>
              </p:nvGrpSpPr>
              <p:grpSpPr>
                <a:xfrm>
                  <a:off x="417093" y="2535039"/>
                  <a:ext cx="2326105" cy="2073325"/>
                  <a:chOff x="2935705" y="2081331"/>
                  <a:chExt cx="2326105" cy="2073325"/>
                </a:xfrm>
              </p:grpSpPr>
              <p:sp>
                <p:nvSpPr>
                  <p:cNvPr id="141" name="Rounded Rectangle 140">
                    <a:extLst>
                      <a:ext uri="{FF2B5EF4-FFF2-40B4-BE49-F238E27FC236}">
                        <a16:creationId xmlns:a16="http://schemas.microsoft.com/office/drawing/2014/main" id="{76DA592B-0D9F-1248-AC0A-C9B7B313B9B1}"/>
                      </a:ext>
                    </a:extLst>
                  </p:cNvPr>
                  <p:cNvSpPr/>
                  <p:nvPr/>
                </p:nvSpPr>
                <p:spPr>
                  <a:xfrm>
                    <a:off x="3258689" y="2197565"/>
                    <a:ext cx="1823148" cy="1491917"/>
                  </a:xfrm>
                  <a:prstGeom prst="roundRect">
                    <a:avLst/>
                  </a:prstGeom>
                  <a:solidFill>
                    <a:schemeClr val="bg1"/>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sp>
                <p:nvSpPr>
                  <p:cNvPr id="142" name="Rectangle 141">
                    <a:extLst>
                      <a:ext uri="{FF2B5EF4-FFF2-40B4-BE49-F238E27FC236}">
                        <a16:creationId xmlns:a16="http://schemas.microsoft.com/office/drawing/2014/main" id="{CD8E0FF9-A9AB-214A-B125-4CE04BC11380}"/>
                      </a:ext>
                    </a:extLst>
                  </p:cNvPr>
                  <p:cNvSpPr/>
                  <p:nvPr/>
                </p:nvSpPr>
                <p:spPr>
                  <a:xfrm>
                    <a:off x="2935705" y="2081331"/>
                    <a:ext cx="2326105" cy="2073325"/>
                  </a:xfrm>
                  <a:prstGeom prst="rect">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grpSp>
            <p:sp>
              <p:nvSpPr>
                <p:cNvPr id="140" name="TextBox 139">
                  <a:extLst>
                    <a:ext uri="{FF2B5EF4-FFF2-40B4-BE49-F238E27FC236}">
                      <a16:creationId xmlns:a16="http://schemas.microsoft.com/office/drawing/2014/main" id="{40F22AD2-E85D-1942-B21D-3A4D05B5C929}"/>
                    </a:ext>
                  </a:extLst>
                </p:cNvPr>
                <p:cNvSpPr txBox="1"/>
                <p:nvPr/>
              </p:nvSpPr>
              <p:spPr>
                <a:xfrm rot="16200000">
                  <a:off x="-145989" y="3379196"/>
                  <a:ext cx="1491916" cy="276999"/>
                </a:xfrm>
                <a:prstGeom prst="rect">
                  <a:avLst/>
                </a:prstGeom>
                <a:noFill/>
              </p:spPr>
              <p:txBody>
                <a:bodyPr wrap="square" rtlCol="0">
                  <a:spAutoFit/>
                </a:bodyPr>
                <a:lstStyle/>
                <a:p>
                  <a:pPr algn="ctr"/>
                  <a:r>
                    <a:rPr lang="en-GR" sz="1200" dirty="0"/>
                    <a:t>HEIGHT</a:t>
                  </a:r>
                </a:p>
              </p:txBody>
            </p:sp>
          </p:grpSp>
          <p:sp>
            <p:nvSpPr>
              <p:cNvPr id="116" name="TextBox 115">
                <a:extLst>
                  <a:ext uri="{FF2B5EF4-FFF2-40B4-BE49-F238E27FC236}">
                    <a16:creationId xmlns:a16="http://schemas.microsoft.com/office/drawing/2014/main" id="{840C0903-9800-5B47-8664-F3236843DC51}"/>
                  </a:ext>
                </a:extLst>
              </p:cNvPr>
              <p:cNvSpPr txBox="1"/>
              <p:nvPr/>
            </p:nvSpPr>
            <p:spPr>
              <a:xfrm>
                <a:off x="882316" y="3930315"/>
                <a:ext cx="1604210" cy="276999"/>
              </a:xfrm>
              <a:prstGeom prst="rect">
                <a:avLst/>
              </a:prstGeom>
              <a:noFill/>
            </p:spPr>
            <p:txBody>
              <a:bodyPr wrap="square" rtlCol="0">
                <a:spAutoFit/>
              </a:bodyPr>
              <a:lstStyle/>
              <a:p>
                <a:pPr algn="ctr"/>
                <a:r>
                  <a:rPr lang="en-GR" sz="1200" dirty="0"/>
                  <a:t>RANGE</a:t>
                </a:r>
              </a:p>
            </p:txBody>
          </p:sp>
          <p:grpSp>
            <p:nvGrpSpPr>
              <p:cNvPr id="117" name="Group 116">
                <a:extLst>
                  <a:ext uri="{FF2B5EF4-FFF2-40B4-BE49-F238E27FC236}">
                    <a16:creationId xmlns:a16="http://schemas.microsoft.com/office/drawing/2014/main" id="{12A58943-4B3B-E643-BF16-3961EBB866DF}"/>
                  </a:ext>
                </a:extLst>
              </p:cNvPr>
              <p:cNvGrpSpPr/>
              <p:nvPr/>
            </p:nvGrpSpPr>
            <p:grpSpPr>
              <a:xfrm>
                <a:off x="909361" y="3762762"/>
                <a:ext cx="1550120" cy="108000"/>
                <a:chOff x="3796940" y="5553504"/>
                <a:chExt cx="1550120" cy="108000"/>
              </a:xfrm>
            </p:grpSpPr>
            <p:cxnSp>
              <p:nvCxnSpPr>
                <p:cNvPr id="128" name="Straight Connector 127">
                  <a:extLst>
                    <a:ext uri="{FF2B5EF4-FFF2-40B4-BE49-F238E27FC236}">
                      <a16:creationId xmlns:a16="http://schemas.microsoft.com/office/drawing/2014/main" id="{15676256-9631-1944-A522-F7E2D6658F08}"/>
                    </a:ext>
                  </a:extLst>
                </p:cNvPr>
                <p:cNvCxnSpPr/>
                <p:nvPr/>
              </p:nvCxnSpPr>
              <p:spPr>
                <a:xfrm>
                  <a:off x="3796940" y="5554898"/>
                  <a:ext cx="1550120" cy="0"/>
                </a:xfrm>
                <a:prstGeom prst="line">
                  <a:avLst/>
                </a:prstGeom>
                <a:ln>
                  <a:no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7E5D10E6-516B-674C-9DA9-645FEE1716F5}"/>
                    </a:ext>
                  </a:extLst>
                </p:cNvPr>
                <p:cNvCxnSpPr/>
                <p:nvPr/>
              </p:nvCxnSpPr>
              <p:spPr>
                <a:xfrm>
                  <a:off x="3869130"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694ADF66-8F41-BD4F-B6CE-296E68215246}"/>
                    </a:ext>
                  </a:extLst>
                </p:cNvPr>
                <p:cNvCxnSpPr/>
                <p:nvPr/>
              </p:nvCxnSpPr>
              <p:spPr>
                <a:xfrm>
                  <a:off x="4041408"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5164ECF9-F514-1141-8FC6-E5FF5A3E2D5F}"/>
                    </a:ext>
                  </a:extLst>
                </p:cNvPr>
                <p:cNvCxnSpPr/>
                <p:nvPr/>
              </p:nvCxnSpPr>
              <p:spPr>
                <a:xfrm>
                  <a:off x="4193808"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6C2E222B-9407-B74D-9B90-6EBC4A743DBB}"/>
                    </a:ext>
                  </a:extLst>
                </p:cNvPr>
                <p:cNvCxnSpPr/>
                <p:nvPr/>
              </p:nvCxnSpPr>
              <p:spPr>
                <a:xfrm>
                  <a:off x="4353423"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875B181F-65DF-C842-8847-965BEE65DE9F}"/>
                    </a:ext>
                  </a:extLst>
                </p:cNvPr>
                <p:cNvCxnSpPr/>
                <p:nvPr/>
              </p:nvCxnSpPr>
              <p:spPr>
                <a:xfrm>
                  <a:off x="4502437"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5448F933-AA89-804D-B9A6-2D785922C17B}"/>
                    </a:ext>
                  </a:extLst>
                </p:cNvPr>
                <p:cNvCxnSpPr/>
                <p:nvPr/>
              </p:nvCxnSpPr>
              <p:spPr>
                <a:xfrm>
                  <a:off x="4651450"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a:extLst>
                    <a:ext uri="{FF2B5EF4-FFF2-40B4-BE49-F238E27FC236}">
                      <a16:creationId xmlns:a16="http://schemas.microsoft.com/office/drawing/2014/main" id="{836CEF40-845C-5346-9433-E916975DF76D}"/>
                    </a:ext>
                  </a:extLst>
                </p:cNvPr>
                <p:cNvCxnSpPr/>
                <p:nvPr/>
              </p:nvCxnSpPr>
              <p:spPr>
                <a:xfrm>
                  <a:off x="4814010"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CBF7E9BD-68D1-624E-9367-A11E7A422B6A}"/>
                    </a:ext>
                  </a:extLst>
                </p:cNvPr>
                <p:cNvCxnSpPr/>
                <p:nvPr/>
              </p:nvCxnSpPr>
              <p:spPr>
                <a:xfrm>
                  <a:off x="4969796"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04493BCC-261B-7F4A-95FE-66EF4F5945CE}"/>
                    </a:ext>
                  </a:extLst>
                </p:cNvPr>
                <p:cNvCxnSpPr/>
                <p:nvPr/>
              </p:nvCxnSpPr>
              <p:spPr>
                <a:xfrm>
                  <a:off x="5139130"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657A0601-CBE2-2D4E-9C94-B2C2CF40BFA8}"/>
                    </a:ext>
                  </a:extLst>
                </p:cNvPr>
                <p:cNvCxnSpPr/>
                <p:nvPr/>
              </p:nvCxnSpPr>
              <p:spPr>
                <a:xfrm>
                  <a:off x="5298067"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8" name="Group 117">
                <a:extLst>
                  <a:ext uri="{FF2B5EF4-FFF2-40B4-BE49-F238E27FC236}">
                    <a16:creationId xmlns:a16="http://schemas.microsoft.com/office/drawing/2014/main" id="{78C0DD3F-7FAE-F847-B679-2380A6755D3C}"/>
                  </a:ext>
                </a:extLst>
              </p:cNvPr>
              <p:cNvGrpSpPr/>
              <p:nvPr/>
            </p:nvGrpSpPr>
            <p:grpSpPr>
              <a:xfrm rot="5400000">
                <a:off x="31309" y="2974845"/>
                <a:ext cx="1550120" cy="108000"/>
                <a:chOff x="3796940" y="5553504"/>
                <a:chExt cx="1550120" cy="108000"/>
              </a:xfrm>
            </p:grpSpPr>
            <p:cxnSp>
              <p:nvCxnSpPr>
                <p:cNvPr id="119" name="Straight Connector 118">
                  <a:extLst>
                    <a:ext uri="{FF2B5EF4-FFF2-40B4-BE49-F238E27FC236}">
                      <a16:creationId xmlns:a16="http://schemas.microsoft.com/office/drawing/2014/main" id="{3AE090D8-559B-A444-9F7D-3F4517896E02}"/>
                    </a:ext>
                  </a:extLst>
                </p:cNvPr>
                <p:cNvCxnSpPr/>
                <p:nvPr/>
              </p:nvCxnSpPr>
              <p:spPr>
                <a:xfrm>
                  <a:off x="3796940" y="5554898"/>
                  <a:ext cx="1550120" cy="0"/>
                </a:xfrm>
                <a:prstGeom prst="line">
                  <a:avLst/>
                </a:prstGeom>
                <a:ln>
                  <a:no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B3C724A5-36C4-0644-940D-D397BAF843EE}"/>
                    </a:ext>
                  </a:extLst>
                </p:cNvPr>
                <p:cNvCxnSpPr/>
                <p:nvPr/>
              </p:nvCxnSpPr>
              <p:spPr>
                <a:xfrm>
                  <a:off x="4041408"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C866DF75-DBE8-E348-88AC-C82F3C95CF7B}"/>
                    </a:ext>
                  </a:extLst>
                </p:cNvPr>
                <p:cNvCxnSpPr/>
                <p:nvPr/>
              </p:nvCxnSpPr>
              <p:spPr>
                <a:xfrm>
                  <a:off x="4193808"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4AF73D18-D3AE-0444-82BE-266CC2422375}"/>
                    </a:ext>
                  </a:extLst>
                </p:cNvPr>
                <p:cNvCxnSpPr/>
                <p:nvPr/>
              </p:nvCxnSpPr>
              <p:spPr>
                <a:xfrm>
                  <a:off x="4353423"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405F093E-8923-8C41-A228-60428B770073}"/>
                    </a:ext>
                  </a:extLst>
                </p:cNvPr>
                <p:cNvCxnSpPr/>
                <p:nvPr/>
              </p:nvCxnSpPr>
              <p:spPr>
                <a:xfrm>
                  <a:off x="4502437"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BC626B0E-3E33-CD47-82DA-1089C7026FE6}"/>
                    </a:ext>
                  </a:extLst>
                </p:cNvPr>
                <p:cNvCxnSpPr/>
                <p:nvPr/>
              </p:nvCxnSpPr>
              <p:spPr>
                <a:xfrm>
                  <a:off x="4651450"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a16="http://schemas.microsoft.com/office/drawing/2014/main" id="{E9C6AD3A-F3C9-0249-99E4-514F44484803}"/>
                    </a:ext>
                  </a:extLst>
                </p:cNvPr>
                <p:cNvCxnSpPr/>
                <p:nvPr/>
              </p:nvCxnSpPr>
              <p:spPr>
                <a:xfrm>
                  <a:off x="4814010"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18C3457D-4F36-9046-9852-270D20C079B3}"/>
                    </a:ext>
                  </a:extLst>
                </p:cNvPr>
                <p:cNvCxnSpPr/>
                <p:nvPr/>
              </p:nvCxnSpPr>
              <p:spPr>
                <a:xfrm>
                  <a:off x="4969796"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DF7F9797-B8A2-1B42-86C4-28300D5E0759}"/>
                    </a:ext>
                  </a:extLst>
                </p:cNvPr>
                <p:cNvCxnSpPr/>
                <p:nvPr/>
              </p:nvCxnSpPr>
              <p:spPr>
                <a:xfrm>
                  <a:off x="5139130" y="5553504"/>
                  <a:ext cx="0" cy="108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pic>
          <p:nvPicPr>
            <p:cNvPr id="114" name="Picture 113">
              <a:extLst>
                <a:ext uri="{FF2B5EF4-FFF2-40B4-BE49-F238E27FC236}">
                  <a16:creationId xmlns:a16="http://schemas.microsoft.com/office/drawing/2014/main" id="{70DBC72E-9B7C-6944-BE7E-DBD564C05EF0}"/>
                </a:ext>
              </a:extLst>
            </p:cNvPr>
            <p:cNvPicPr>
              <a:picLocks noChangeAspect="1"/>
            </p:cNvPicPr>
            <p:nvPr/>
          </p:nvPicPr>
          <p:blipFill>
            <a:blip r:embed="rId4">
              <a:extLst>
                <a:ext uri="{BEBA8EAE-BF5A-486C-A8C5-ECC9F3942E4B}">
                  <a14:imgProps xmlns:a14="http://schemas.microsoft.com/office/drawing/2010/main">
                    <a14:imgLayer r:embed="rId7">
                      <a14:imgEffect>
                        <a14:saturation sat="0"/>
                      </a14:imgEffect>
                    </a14:imgLayer>
                  </a14:imgProps>
                </a:ext>
              </a:extLst>
            </a:blip>
            <a:stretch>
              <a:fillRect/>
            </a:stretch>
          </p:blipFill>
          <p:spPr>
            <a:xfrm rot="3946275">
              <a:off x="6825657" y="2338462"/>
              <a:ext cx="612133" cy="462832"/>
            </a:xfrm>
            <a:prstGeom prst="rect">
              <a:avLst/>
            </a:prstGeom>
          </p:spPr>
        </p:pic>
      </p:grpSp>
      <p:sp>
        <p:nvSpPr>
          <p:cNvPr id="144" name="Rectangle 143">
            <a:extLst>
              <a:ext uri="{FF2B5EF4-FFF2-40B4-BE49-F238E27FC236}">
                <a16:creationId xmlns:a16="http://schemas.microsoft.com/office/drawing/2014/main" id="{C1F06F53-C4EA-0544-8063-A7367212B9F7}"/>
              </a:ext>
            </a:extLst>
          </p:cNvPr>
          <p:cNvSpPr/>
          <p:nvPr/>
        </p:nvSpPr>
        <p:spPr>
          <a:xfrm>
            <a:off x="800992" y="4616366"/>
            <a:ext cx="2366211" cy="1754326"/>
          </a:xfrm>
          <a:prstGeom prst="rect">
            <a:avLst/>
          </a:prstGeom>
        </p:spPr>
        <p:txBody>
          <a:bodyPr wrap="square">
            <a:spAutoFit/>
          </a:bodyPr>
          <a:lstStyle/>
          <a:p>
            <a:pPr algn="just"/>
            <a:r>
              <a:rPr lang="en-GB" dirty="0"/>
              <a:t>(Also found as “range sweep display”): Shows targets as pulses, with the distance from the left side of the trace representing range. </a:t>
            </a:r>
          </a:p>
        </p:txBody>
      </p:sp>
      <p:sp>
        <p:nvSpPr>
          <p:cNvPr id="146" name="Rectangle 145">
            <a:extLst>
              <a:ext uri="{FF2B5EF4-FFF2-40B4-BE49-F238E27FC236}">
                <a16:creationId xmlns:a16="http://schemas.microsoft.com/office/drawing/2014/main" id="{3AFBA052-F7BD-F847-B06F-A7C26D5B9412}"/>
              </a:ext>
            </a:extLst>
          </p:cNvPr>
          <p:cNvSpPr/>
          <p:nvPr/>
        </p:nvSpPr>
        <p:spPr>
          <a:xfrm>
            <a:off x="3444743" y="4619554"/>
            <a:ext cx="2558715" cy="1477328"/>
          </a:xfrm>
          <a:prstGeom prst="rect">
            <a:avLst/>
          </a:prstGeom>
        </p:spPr>
        <p:txBody>
          <a:bodyPr wrap="square">
            <a:spAutoFit/>
          </a:bodyPr>
          <a:lstStyle/>
          <a:p>
            <a:pPr algn="just"/>
            <a:r>
              <a:rPr lang="en-GB" dirty="0"/>
              <a:t>Mostly found with gunfire control radars and is </a:t>
            </a:r>
            <a:r>
              <a:rPr lang="en-GB" b="1" dirty="0">
                <a:solidFill>
                  <a:srgbClr val="FF0000"/>
                </a:solidFill>
              </a:rPr>
              <a:t>used with surface gunfire to spot the fall of shot </a:t>
            </a:r>
          </a:p>
        </p:txBody>
      </p:sp>
      <p:sp>
        <p:nvSpPr>
          <p:cNvPr id="147" name="Rectangle 146">
            <a:extLst>
              <a:ext uri="{FF2B5EF4-FFF2-40B4-BE49-F238E27FC236}">
                <a16:creationId xmlns:a16="http://schemas.microsoft.com/office/drawing/2014/main" id="{969CE81A-2789-BF4A-B135-80359B14409E}"/>
              </a:ext>
            </a:extLst>
          </p:cNvPr>
          <p:cNvSpPr/>
          <p:nvPr/>
        </p:nvSpPr>
        <p:spPr>
          <a:xfrm>
            <a:off x="6361274" y="5910318"/>
            <a:ext cx="2374365" cy="830997"/>
          </a:xfrm>
          <a:prstGeom prst="rect">
            <a:avLst/>
          </a:prstGeom>
        </p:spPr>
        <p:txBody>
          <a:bodyPr wrap="square">
            <a:spAutoFit/>
          </a:bodyPr>
          <a:lstStyle/>
          <a:p>
            <a:pPr algn="just"/>
            <a:r>
              <a:rPr lang="en-GB" sz="1200" dirty="0"/>
              <a:t>Generally used to determine the </a:t>
            </a:r>
            <a:r>
              <a:rPr lang="en-GB" sz="1200" b="1" dirty="0"/>
              <a:t>height or elevation angle only</a:t>
            </a:r>
            <a:r>
              <a:rPr lang="en-GB" sz="1200" dirty="0"/>
              <a:t>. Range is determined from processing or a type P display </a:t>
            </a:r>
          </a:p>
        </p:txBody>
      </p:sp>
      <p:sp>
        <p:nvSpPr>
          <p:cNvPr id="3" name="TextBox 2">
            <a:extLst>
              <a:ext uri="{FF2B5EF4-FFF2-40B4-BE49-F238E27FC236}">
                <a16:creationId xmlns:a16="http://schemas.microsoft.com/office/drawing/2014/main" id="{F57B5C97-8CF6-E443-A8CA-41CA3BACC3E1}"/>
              </a:ext>
            </a:extLst>
          </p:cNvPr>
          <p:cNvSpPr txBox="1"/>
          <p:nvPr/>
        </p:nvSpPr>
        <p:spPr>
          <a:xfrm>
            <a:off x="811629" y="1277938"/>
            <a:ext cx="2326105" cy="369332"/>
          </a:xfrm>
          <a:prstGeom prst="rect">
            <a:avLst/>
          </a:prstGeom>
          <a:noFill/>
        </p:spPr>
        <p:txBody>
          <a:bodyPr wrap="square" rtlCol="0">
            <a:spAutoFit/>
          </a:bodyPr>
          <a:lstStyle/>
          <a:p>
            <a:pPr algn="ctr"/>
            <a:r>
              <a:rPr lang="en-GR" b="1" dirty="0"/>
              <a:t>Type A</a:t>
            </a:r>
          </a:p>
        </p:txBody>
      </p:sp>
      <p:sp>
        <p:nvSpPr>
          <p:cNvPr id="145" name="TextBox 144">
            <a:extLst>
              <a:ext uri="{FF2B5EF4-FFF2-40B4-BE49-F238E27FC236}">
                <a16:creationId xmlns:a16="http://schemas.microsoft.com/office/drawing/2014/main" id="{719FF9BD-1805-C64F-AE53-B5F0D3523168}"/>
              </a:ext>
            </a:extLst>
          </p:cNvPr>
          <p:cNvSpPr txBox="1"/>
          <p:nvPr/>
        </p:nvSpPr>
        <p:spPr>
          <a:xfrm>
            <a:off x="3561046" y="1280893"/>
            <a:ext cx="2326105" cy="369332"/>
          </a:xfrm>
          <a:prstGeom prst="rect">
            <a:avLst/>
          </a:prstGeom>
          <a:noFill/>
        </p:spPr>
        <p:txBody>
          <a:bodyPr wrap="square" rtlCol="0">
            <a:spAutoFit/>
          </a:bodyPr>
          <a:lstStyle/>
          <a:p>
            <a:pPr algn="ctr"/>
            <a:r>
              <a:rPr lang="en-GR" b="1" dirty="0"/>
              <a:t>Type B</a:t>
            </a:r>
          </a:p>
        </p:txBody>
      </p:sp>
      <p:sp>
        <p:nvSpPr>
          <p:cNvPr id="148" name="TextBox 147">
            <a:extLst>
              <a:ext uri="{FF2B5EF4-FFF2-40B4-BE49-F238E27FC236}">
                <a16:creationId xmlns:a16="http://schemas.microsoft.com/office/drawing/2014/main" id="{75D5CAA2-B35C-3742-A7E6-D7703563DE9A}"/>
              </a:ext>
            </a:extLst>
          </p:cNvPr>
          <p:cNvSpPr txBox="1"/>
          <p:nvPr/>
        </p:nvSpPr>
        <p:spPr>
          <a:xfrm>
            <a:off x="6295232" y="1277938"/>
            <a:ext cx="2326105" cy="369332"/>
          </a:xfrm>
          <a:prstGeom prst="rect">
            <a:avLst/>
          </a:prstGeom>
          <a:noFill/>
        </p:spPr>
        <p:txBody>
          <a:bodyPr wrap="square" rtlCol="0">
            <a:spAutoFit/>
          </a:bodyPr>
          <a:lstStyle/>
          <a:p>
            <a:pPr algn="ctr"/>
            <a:r>
              <a:rPr lang="en-GR" b="1" dirty="0"/>
              <a:t>Type E</a:t>
            </a:r>
          </a:p>
        </p:txBody>
      </p:sp>
      <p:sp>
        <p:nvSpPr>
          <p:cNvPr id="10" name="Rectangle 9">
            <a:extLst>
              <a:ext uri="{FF2B5EF4-FFF2-40B4-BE49-F238E27FC236}">
                <a16:creationId xmlns:a16="http://schemas.microsoft.com/office/drawing/2014/main" id="{0ACE6963-3870-85FF-E8CA-0FAA28FFFAAD}"/>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solidFill>
                  <a:srgbClr val="FF0000"/>
                </a:solidFill>
                <a:effectLst>
                  <a:outerShdw blurRad="50800" dist="38100" dir="2700000" algn="tl" rotWithShape="0">
                    <a:prstClr val="black">
                      <a:alpha val="40000"/>
                    </a:prstClr>
                  </a:outerShdw>
                </a:effectLst>
              </a:rPr>
              <a:t>Ενδε</a:t>
            </a:r>
            <a:r>
              <a:rPr lang="en-US" sz="1100" dirty="0" err="1">
                <a:solidFill>
                  <a:srgbClr val="FF0000"/>
                </a:solidFill>
                <a:effectLst>
                  <a:outerShdw blurRad="50800" dist="38100" dir="2700000" algn="tl" rotWithShape="0">
                    <a:prstClr val="black">
                      <a:alpha val="40000"/>
                    </a:prstClr>
                  </a:outerShdw>
                </a:effectLst>
              </a:rPr>
              <a:t>ί</a:t>
            </a:r>
            <a:r>
              <a:rPr lang="el-GR" sz="1100" dirty="0" err="1">
                <a:solidFill>
                  <a:srgbClr val="FF0000"/>
                </a:solidFill>
                <a:effectLst>
                  <a:outerShdw blurRad="50800" dist="38100" dir="2700000" algn="tl" rotWithShape="0">
                    <a:prstClr val="black">
                      <a:alpha val="40000"/>
                    </a:prstClr>
                  </a:outerShdw>
                </a:effectLst>
              </a:rPr>
              <a:t>κτες</a:t>
            </a:r>
            <a:r>
              <a:rPr lang="el-GR" sz="1100" dirty="0">
                <a:solidFill>
                  <a:srgbClr val="FF0000"/>
                </a:solidFill>
                <a:effectLst>
                  <a:outerShdw blurRad="50800" dist="38100" dir="2700000" algn="tl" rotWithShape="0">
                    <a:prstClr val="black">
                      <a:alpha val="40000"/>
                    </a:prstClr>
                  </a:outerShdw>
                </a:effectLst>
              </a:rPr>
              <a:t> </a:t>
            </a:r>
            <a:r>
              <a:rPr lang="en-US" sz="1100" dirty="0">
                <a:solidFill>
                  <a:srgbClr val="FF0000"/>
                </a:solidFill>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2117813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CA71BED-3314-46FA-D053-85FD92C24092}"/>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400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a:ln w="28575" cmpd="sng">
            <a:solidFill>
              <a:schemeClr val="tx1"/>
            </a:solidFill>
          </a:ln>
        </p:spPr>
        <p:txBody>
          <a:bodyPr>
            <a:noAutofit/>
          </a:bodyPr>
          <a:lstStyle/>
          <a:p>
            <a:pPr marL="0" indent="0" algn="just">
              <a:buNone/>
            </a:pPr>
            <a:r>
              <a:rPr lang="el-GR" sz="2400" dirty="0">
                <a:latin typeface="+mj-lt"/>
              </a:rPr>
              <a:t>Μελετώντας την σημερινή διάλεξη</a:t>
            </a:r>
            <a:r>
              <a:rPr lang="en-US" sz="2400" dirty="0">
                <a:latin typeface="+mj-lt"/>
              </a:rPr>
              <a:t>, </a:t>
            </a:r>
            <a:r>
              <a:rPr lang="en-US" sz="2400" dirty="0" err="1">
                <a:latin typeface="+mj-lt"/>
              </a:rPr>
              <a:t>θ</a:t>
            </a:r>
            <a:r>
              <a:rPr lang="en-US" sz="2400" dirty="0">
                <a:latin typeface="+mj-lt"/>
              </a:rPr>
              <a:t>α </a:t>
            </a:r>
            <a:r>
              <a:rPr lang="el-GR" sz="2400" dirty="0">
                <a:latin typeface="+mj-lt"/>
              </a:rPr>
              <a:t>είστε ικανοί </a:t>
            </a:r>
            <a:r>
              <a:rPr lang="en-US" sz="2400" dirty="0" err="1">
                <a:latin typeface="+mj-lt"/>
              </a:rPr>
              <a:t>ν</a:t>
            </a:r>
            <a:r>
              <a:rPr lang="en-US" sz="2400" dirty="0">
                <a:latin typeface="+mj-lt"/>
              </a:rPr>
              <a:t>α:</a:t>
            </a:r>
          </a:p>
          <a:p>
            <a:pPr marL="0" indent="0">
              <a:buNone/>
            </a:pPr>
            <a:r>
              <a:rPr lang="en-US" sz="2400" dirty="0">
                <a:latin typeface="+mj-lt"/>
              </a:rPr>
              <a:t>  </a:t>
            </a:r>
          </a:p>
          <a:p>
            <a:pPr algn="just"/>
            <a:r>
              <a:rPr lang="el-GR" sz="2400" dirty="0">
                <a:latin typeface="+mj-lt"/>
              </a:rPr>
              <a:t>Αναγνωρίσετε και εξηγήσετε τα βασικά υποσυστήματα ενός συστήματος </a:t>
            </a:r>
            <a:r>
              <a:rPr lang="en-US" sz="2400" dirty="0">
                <a:latin typeface="+mj-lt"/>
              </a:rPr>
              <a:t>radar</a:t>
            </a:r>
            <a:r>
              <a:rPr lang="el-GR" sz="2400" dirty="0">
                <a:latin typeface="+mj-lt"/>
              </a:rPr>
              <a:t> </a:t>
            </a:r>
          </a:p>
          <a:p>
            <a:pPr algn="just"/>
            <a:r>
              <a:rPr lang="el-GR" sz="2400" dirty="0">
                <a:latin typeface="+mj-lt"/>
              </a:rPr>
              <a:t>Γνωρίσετε τις παραμέτρους των κυματομορφών των </a:t>
            </a:r>
            <a:r>
              <a:rPr lang="en-US" sz="2400" dirty="0">
                <a:latin typeface="+mj-lt"/>
              </a:rPr>
              <a:t>radar </a:t>
            </a:r>
            <a:r>
              <a:rPr lang="el-GR" sz="2400" dirty="0">
                <a:latin typeface="+mj-lt"/>
              </a:rPr>
              <a:t>πυροβολικού</a:t>
            </a:r>
            <a:r>
              <a:rPr lang="en-US" sz="2400" dirty="0">
                <a:latin typeface="+mj-lt"/>
              </a:rPr>
              <a:t>, </a:t>
            </a:r>
            <a:r>
              <a:rPr lang="el-GR" sz="2400" dirty="0">
                <a:latin typeface="+mj-lt"/>
              </a:rPr>
              <a:t>τις μεθόδους εκπομπής</a:t>
            </a:r>
            <a:r>
              <a:rPr lang="en-US" sz="2400" dirty="0">
                <a:latin typeface="+mj-lt"/>
              </a:rPr>
              <a:t> </a:t>
            </a:r>
            <a:r>
              <a:rPr lang="el-GR" sz="2400" dirty="0">
                <a:latin typeface="+mj-lt"/>
              </a:rPr>
              <a:t>αυτών και πώς αυτές επιδρούν στην ακρίβεια και την </a:t>
            </a:r>
            <a:r>
              <a:rPr lang="en-US" sz="2400" dirty="0" err="1">
                <a:latin typeface="+mj-lt"/>
              </a:rPr>
              <a:t>R</a:t>
            </a:r>
            <a:r>
              <a:rPr lang="en-US" sz="2400" baseline="-25000" dirty="0" err="1">
                <a:latin typeface="+mj-lt"/>
              </a:rPr>
              <a:t>max</a:t>
            </a:r>
            <a:endParaRPr lang="en-US" sz="2400" baseline="-25000" dirty="0">
              <a:latin typeface="+mj-lt"/>
            </a:endParaRPr>
          </a:p>
          <a:p>
            <a:pPr lvl="0" algn="just"/>
            <a:r>
              <a:rPr lang="el-GR" sz="2400" dirty="0">
                <a:latin typeface="+mj-lt"/>
              </a:rPr>
              <a:t>Αναγνωρίζετε εξ όψεως και από τον κωδικό του το είδος και τη λειτουργία του </a:t>
            </a:r>
            <a:r>
              <a:rPr lang="en-US" sz="2400" dirty="0">
                <a:latin typeface="+mj-lt"/>
              </a:rPr>
              <a:t>radar </a:t>
            </a:r>
            <a:r>
              <a:rPr lang="el-GR" sz="2400" dirty="0">
                <a:latin typeface="+mj-lt"/>
              </a:rPr>
              <a:t>ΔΒ</a:t>
            </a:r>
            <a:r>
              <a:rPr lang="en-US" sz="2400" dirty="0">
                <a:latin typeface="+mj-lt"/>
              </a:rPr>
              <a:t> </a:t>
            </a:r>
            <a:r>
              <a:rPr lang="el-GR" sz="2400" dirty="0">
                <a:latin typeface="+mj-lt"/>
              </a:rPr>
              <a:t>που φέρει μια ναυτική μονάδα</a:t>
            </a:r>
            <a:endParaRPr lang="en-US" sz="2400" dirty="0">
              <a:latin typeface="+mj-lt"/>
            </a:endParaRPr>
          </a:p>
        </p:txBody>
      </p:sp>
    </p:spTree>
    <p:extLst>
      <p:ext uri="{BB962C8B-B14F-4D97-AF65-F5344CB8AC3E}">
        <p14:creationId xmlns:p14="http://schemas.microsoft.com/office/powerpoint/2010/main" val="1380648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a:extLst>
              <a:ext uri="{FF2B5EF4-FFF2-40B4-BE49-F238E27FC236}">
                <a16:creationId xmlns:a16="http://schemas.microsoft.com/office/drawing/2014/main" id="{5B16F8C6-E192-1C46-3E0C-0F376BFAB154}"/>
              </a:ext>
            </a:extLst>
          </p:cNvPr>
          <p:cNvPicPr>
            <a:picLocks noChangeAspect="1"/>
          </p:cNvPicPr>
          <p:nvPr/>
        </p:nvPicPr>
        <p:blipFill>
          <a:blip r:embed="rId2"/>
          <a:stretch>
            <a:fillRect/>
          </a:stretch>
        </p:blipFill>
        <p:spPr>
          <a:xfrm>
            <a:off x="8527868" y="55202"/>
            <a:ext cx="1827797" cy="1860730"/>
          </a:xfrm>
          <a:prstGeom prst="rect">
            <a:avLst/>
          </a:prstGeom>
        </p:spPr>
      </p:pic>
      <p:sp>
        <p:nvSpPr>
          <p:cNvPr id="18" name="Rectangle 17">
            <a:extLst>
              <a:ext uri="{FF2B5EF4-FFF2-40B4-BE49-F238E27FC236}">
                <a16:creationId xmlns:a16="http://schemas.microsoft.com/office/drawing/2014/main" id="{E28D94C7-E225-BB1D-369D-A623244E8AFC}"/>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solidFill>
                  <a:srgbClr val="FF0000"/>
                </a:solidFill>
                <a:effectLst>
                  <a:outerShdw blurRad="50800" dist="38100" dir="2700000" algn="tl" rotWithShape="0">
                    <a:prstClr val="black">
                      <a:alpha val="40000"/>
                    </a:prstClr>
                  </a:outerShdw>
                </a:effectLst>
              </a:rPr>
              <a:t>Ενδε</a:t>
            </a:r>
            <a:r>
              <a:rPr lang="en-US" sz="1100" dirty="0" err="1">
                <a:solidFill>
                  <a:srgbClr val="FF0000"/>
                </a:solidFill>
                <a:effectLst>
                  <a:outerShdw blurRad="50800" dist="38100" dir="2700000" algn="tl" rotWithShape="0">
                    <a:prstClr val="black">
                      <a:alpha val="40000"/>
                    </a:prstClr>
                  </a:outerShdw>
                </a:effectLst>
              </a:rPr>
              <a:t>ί</a:t>
            </a:r>
            <a:r>
              <a:rPr lang="el-GR" sz="1100" dirty="0" err="1">
                <a:solidFill>
                  <a:srgbClr val="FF0000"/>
                </a:solidFill>
                <a:effectLst>
                  <a:outerShdw blurRad="50800" dist="38100" dir="2700000" algn="tl" rotWithShape="0">
                    <a:prstClr val="black">
                      <a:alpha val="40000"/>
                    </a:prstClr>
                  </a:outerShdw>
                </a:effectLst>
              </a:rPr>
              <a:t>κτες</a:t>
            </a:r>
            <a:r>
              <a:rPr lang="el-GR" sz="1100" dirty="0">
                <a:solidFill>
                  <a:srgbClr val="FF0000"/>
                </a:solidFill>
                <a:effectLst>
                  <a:outerShdw blurRad="50800" dist="38100" dir="2700000" algn="tl" rotWithShape="0">
                    <a:prstClr val="black">
                      <a:alpha val="40000"/>
                    </a:prstClr>
                  </a:outerShdw>
                </a:effectLst>
              </a:rPr>
              <a:t> </a:t>
            </a:r>
            <a:r>
              <a:rPr lang="en-US" sz="1100" dirty="0">
                <a:solidFill>
                  <a:srgbClr val="FF0000"/>
                </a:solidFill>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grpSp>
        <p:nvGrpSpPr>
          <p:cNvPr id="24" name="Group 23">
            <a:extLst>
              <a:ext uri="{FF2B5EF4-FFF2-40B4-BE49-F238E27FC236}">
                <a16:creationId xmlns:a16="http://schemas.microsoft.com/office/drawing/2014/main" id="{5EEA47E9-2A08-0ECC-1948-FC393FA26B94}"/>
              </a:ext>
            </a:extLst>
          </p:cNvPr>
          <p:cNvGrpSpPr/>
          <p:nvPr/>
        </p:nvGrpSpPr>
        <p:grpSpPr>
          <a:xfrm>
            <a:off x="3197830" y="1862958"/>
            <a:ext cx="2788079" cy="3015366"/>
            <a:chOff x="3110875" y="1693576"/>
            <a:chExt cx="1827797" cy="1860730"/>
          </a:xfrm>
        </p:grpSpPr>
        <p:pic>
          <p:nvPicPr>
            <p:cNvPr id="26" name="Content Placeholder 4">
              <a:extLst>
                <a:ext uri="{FF2B5EF4-FFF2-40B4-BE49-F238E27FC236}">
                  <a16:creationId xmlns:a16="http://schemas.microsoft.com/office/drawing/2014/main" id="{85671F1F-6DE6-8D89-9AE5-C7B2E8DED4B8}"/>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110875" y="1693576"/>
              <a:ext cx="1827797" cy="1860730"/>
            </a:xfrm>
            <a:prstGeom prst="rect">
              <a:avLst/>
            </a:prstGeom>
          </p:spPr>
        </p:pic>
        <p:sp>
          <p:nvSpPr>
            <p:cNvPr id="29" name="Pie 28">
              <a:extLst>
                <a:ext uri="{FF2B5EF4-FFF2-40B4-BE49-F238E27FC236}">
                  <a16:creationId xmlns:a16="http://schemas.microsoft.com/office/drawing/2014/main" id="{62269890-CB9F-E9CB-9414-21A32FB28C3C}"/>
                </a:ext>
              </a:extLst>
            </p:cNvPr>
            <p:cNvSpPr/>
            <p:nvPr/>
          </p:nvSpPr>
          <p:spPr>
            <a:xfrm>
              <a:off x="3220562" y="1806277"/>
              <a:ext cx="1589103" cy="1696890"/>
            </a:xfrm>
            <a:prstGeom prst="pie">
              <a:avLst>
                <a:gd name="adj1" fmla="val 19627500"/>
                <a:gd name="adj2" fmla="val 1264168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36">
            <a:extLst>
              <a:ext uri="{FF2B5EF4-FFF2-40B4-BE49-F238E27FC236}">
                <a16:creationId xmlns:a16="http://schemas.microsoft.com/office/drawing/2014/main" id="{0FD6704D-33B9-14F9-B0D5-72EA79395194}"/>
              </a:ext>
            </a:extLst>
          </p:cNvPr>
          <p:cNvGrpSpPr/>
          <p:nvPr/>
        </p:nvGrpSpPr>
        <p:grpSpPr>
          <a:xfrm>
            <a:off x="773850" y="1687679"/>
            <a:ext cx="2342311" cy="2073325"/>
            <a:chOff x="417093" y="2535039"/>
            <a:chExt cx="2342311" cy="2073325"/>
          </a:xfrm>
        </p:grpSpPr>
        <p:sp>
          <p:nvSpPr>
            <p:cNvPr id="38" name="Rectangle 37">
              <a:extLst>
                <a:ext uri="{FF2B5EF4-FFF2-40B4-BE49-F238E27FC236}">
                  <a16:creationId xmlns:a16="http://schemas.microsoft.com/office/drawing/2014/main" id="{BBF9E3C5-1FEA-1F32-12EA-4CB867C1FE73}"/>
                </a:ext>
              </a:extLst>
            </p:cNvPr>
            <p:cNvSpPr/>
            <p:nvPr/>
          </p:nvSpPr>
          <p:spPr>
            <a:xfrm>
              <a:off x="417093" y="2535039"/>
              <a:ext cx="2326105" cy="2073325"/>
            </a:xfrm>
            <a:prstGeom prst="rect">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sp>
          <p:nvSpPr>
            <p:cNvPr id="39" name="TextBox 38">
              <a:extLst>
                <a:ext uri="{FF2B5EF4-FFF2-40B4-BE49-F238E27FC236}">
                  <a16:creationId xmlns:a16="http://schemas.microsoft.com/office/drawing/2014/main" id="{528E69D1-550A-7F65-0B53-F3A5E2573474}"/>
                </a:ext>
              </a:extLst>
            </p:cNvPr>
            <p:cNvSpPr txBox="1"/>
            <p:nvPr/>
          </p:nvSpPr>
          <p:spPr>
            <a:xfrm rot="16200000">
              <a:off x="1874947" y="3416562"/>
              <a:ext cx="1491916" cy="276999"/>
            </a:xfrm>
            <a:prstGeom prst="rect">
              <a:avLst/>
            </a:prstGeom>
            <a:noFill/>
          </p:spPr>
          <p:txBody>
            <a:bodyPr wrap="square" rtlCol="0">
              <a:spAutoFit/>
            </a:bodyPr>
            <a:lstStyle/>
            <a:p>
              <a:pPr algn="ctr"/>
              <a:r>
                <a:rPr lang="en-GR" sz="1200" dirty="0"/>
                <a:t>RANGE</a:t>
              </a:r>
            </a:p>
          </p:txBody>
        </p:sp>
      </p:grpSp>
      <p:sp>
        <p:nvSpPr>
          <p:cNvPr id="40" name="TextBox 39">
            <a:extLst>
              <a:ext uri="{FF2B5EF4-FFF2-40B4-BE49-F238E27FC236}">
                <a16:creationId xmlns:a16="http://schemas.microsoft.com/office/drawing/2014/main" id="{8BAB1FF6-43C4-C0AE-25A3-52EA292B4990}"/>
              </a:ext>
            </a:extLst>
          </p:cNvPr>
          <p:cNvSpPr txBox="1"/>
          <p:nvPr/>
        </p:nvSpPr>
        <p:spPr>
          <a:xfrm>
            <a:off x="1239072" y="3484005"/>
            <a:ext cx="1604210" cy="276999"/>
          </a:xfrm>
          <a:prstGeom prst="rect">
            <a:avLst/>
          </a:prstGeom>
          <a:noFill/>
        </p:spPr>
        <p:txBody>
          <a:bodyPr wrap="square" rtlCol="0">
            <a:spAutoFit/>
          </a:bodyPr>
          <a:lstStyle/>
          <a:p>
            <a:pPr algn="ctr"/>
            <a:r>
              <a:rPr lang="en-GR" sz="1200" dirty="0"/>
              <a:t>AZIMUTH</a:t>
            </a:r>
          </a:p>
        </p:txBody>
      </p:sp>
      <p:sp>
        <p:nvSpPr>
          <p:cNvPr id="41" name="TextBox 40">
            <a:extLst>
              <a:ext uri="{FF2B5EF4-FFF2-40B4-BE49-F238E27FC236}">
                <a16:creationId xmlns:a16="http://schemas.microsoft.com/office/drawing/2014/main" id="{C263D26F-0192-5624-8364-07F23C376A7C}"/>
              </a:ext>
            </a:extLst>
          </p:cNvPr>
          <p:cNvSpPr txBox="1"/>
          <p:nvPr/>
        </p:nvSpPr>
        <p:spPr>
          <a:xfrm>
            <a:off x="773850" y="1277938"/>
            <a:ext cx="2326105" cy="369332"/>
          </a:xfrm>
          <a:prstGeom prst="rect">
            <a:avLst/>
          </a:prstGeom>
          <a:noFill/>
        </p:spPr>
        <p:txBody>
          <a:bodyPr wrap="square" rtlCol="0">
            <a:spAutoFit/>
          </a:bodyPr>
          <a:lstStyle/>
          <a:p>
            <a:pPr algn="ctr"/>
            <a:r>
              <a:rPr lang="en-GR" b="1" dirty="0"/>
              <a:t>Type P (PPI)</a:t>
            </a:r>
          </a:p>
        </p:txBody>
      </p:sp>
      <p:grpSp>
        <p:nvGrpSpPr>
          <p:cNvPr id="42" name="Group 41">
            <a:extLst>
              <a:ext uri="{FF2B5EF4-FFF2-40B4-BE49-F238E27FC236}">
                <a16:creationId xmlns:a16="http://schemas.microsoft.com/office/drawing/2014/main" id="{4A5D899B-17E7-53FF-7205-0F9F335CA12C}"/>
              </a:ext>
            </a:extLst>
          </p:cNvPr>
          <p:cNvGrpSpPr/>
          <p:nvPr/>
        </p:nvGrpSpPr>
        <p:grpSpPr>
          <a:xfrm>
            <a:off x="1010585" y="1678139"/>
            <a:ext cx="1975069" cy="1868449"/>
            <a:chOff x="564267" y="1678138"/>
            <a:chExt cx="1975069" cy="1868449"/>
          </a:xfrm>
        </p:grpSpPr>
        <p:pic>
          <p:nvPicPr>
            <p:cNvPr id="43" name="Content Placeholder 4">
              <a:extLst>
                <a:ext uri="{FF2B5EF4-FFF2-40B4-BE49-F238E27FC236}">
                  <a16:creationId xmlns:a16="http://schemas.microsoft.com/office/drawing/2014/main" id="{95F4A793-478E-A96C-73D8-387A03818798}"/>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625807" y="1685857"/>
              <a:ext cx="1827797" cy="1860730"/>
            </a:xfrm>
            <a:prstGeom prst="rect">
              <a:avLst/>
            </a:prstGeom>
          </p:spPr>
        </p:pic>
        <p:sp>
          <p:nvSpPr>
            <p:cNvPr id="44" name="Arc 43">
              <a:extLst>
                <a:ext uri="{FF2B5EF4-FFF2-40B4-BE49-F238E27FC236}">
                  <a16:creationId xmlns:a16="http://schemas.microsoft.com/office/drawing/2014/main" id="{E59D8EEE-FF9B-CBBC-5BFD-107E18A83B8A}"/>
                </a:ext>
              </a:extLst>
            </p:cNvPr>
            <p:cNvSpPr/>
            <p:nvPr/>
          </p:nvSpPr>
          <p:spPr>
            <a:xfrm>
              <a:off x="564267" y="1678138"/>
              <a:ext cx="1975069" cy="1860730"/>
            </a:xfrm>
            <a:prstGeom prst="arc">
              <a:avLst>
                <a:gd name="adj1" fmla="val 2023165"/>
                <a:gd name="adj2" fmla="val 8716912"/>
              </a:avLst>
            </a:prstGeom>
            <a:ln>
              <a:solidFill>
                <a:schemeClr val="tx1">
                  <a:lumMod val="65000"/>
                  <a:lumOff val="35000"/>
                </a:scheme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R"/>
            </a:p>
          </p:txBody>
        </p:sp>
      </p:grpSp>
      <p:sp>
        <p:nvSpPr>
          <p:cNvPr id="45" name="Rectangle 44">
            <a:extLst>
              <a:ext uri="{FF2B5EF4-FFF2-40B4-BE49-F238E27FC236}">
                <a16:creationId xmlns:a16="http://schemas.microsoft.com/office/drawing/2014/main" id="{04A2FA9E-FE75-40BF-4449-8E8663A70266}"/>
              </a:ext>
            </a:extLst>
          </p:cNvPr>
          <p:cNvSpPr/>
          <p:nvPr/>
        </p:nvSpPr>
        <p:spPr>
          <a:xfrm>
            <a:off x="773848" y="3766601"/>
            <a:ext cx="9284551" cy="3046988"/>
          </a:xfrm>
          <a:prstGeom prst="rect">
            <a:avLst/>
          </a:prstGeom>
          <a:solidFill>
            <a:schemeClr val="bg1"/>
          </a:solidFill>
        </p:spPr>
        <p:txBody>
          <a:bodyPr wrap="square">
            <a:spAutoFit/>
          </a:bodyPr>
          <a:lstStyle/>
          <a:p>
            <a:pPr marL="342900" indent="-342900" algn="just">
              <a:buFont typeface="Arial" panose="020B0604020202020204" pitchFamily="34" charset="0"/>
              <a:buChar char="•"/>
            </a:pPr>
            <a:r>
              <a:rPr lang="en-GB" sz="2400" dirty="0">
                <a:latin typeface="+mj-lt"/>
              </a:rPr>
              <a:t>Most commonly found in the Combat Information </a:t>
            </a:r>
            <a:r>
              <a:rPr lang="en-GB" sz="2400" dirty="0" err="1">
                <a:latin typeface="+mj-lt"/>
              </a:rPr>
              <a:t>Center</a:t>
            </a:r>
            <a:r>
              <a:rPr lang="en-GB" sz="2400" dirty="0">
                <a:latin typeface="+mj-lt"/>
              </a:rPr>
              <a:t> (CIC) and in weapons control stations. </a:t>
            </a:r>
          </a:p>
          <a:p>
            <a:pPr marL="342900" indent="-342900" algn="just">
              <a:buFont typeface="Arial" panose="020B0604020202020204" pitchFamily="34" charset="0"/>
              <a:buChar char="•"/>
            </a:pPr>
            <a:r>
              <a:rPr lang="en-GB" sz="2400" dirty="0">
                <a:latin typeface="+mj-lt"/>
              </a:rPr>
              <a:t>Own ship is usually the centre. </a:t>
            </a:r>
          </a:p>
          <a:p>
            <a:pPr marL="342900" indent="-342900" algn="just">
              <a:buFont typeface="Arial" panose="020B0604020202020204" pitchFamily="34" charset="0"/>
              <a:buChar char="•"/>
            </a:pPr>
            <a:r>
              <a:rPr lang="en-GB" sz="2400" dirty="0">
                <a:latin typeface="+mj-lt"/>
              </a:rPr>
              <a:t>Range is measured radially from the centre. </a:t>
            </a:r>
          </a:p>
          <a:p>
            <a:pPr marL="342900" indent="-342900" algn="just">
              <a:buFont typeface="Arial" panose="020B0604020202020204" pitchFamily="34" charset="0"/>
              <a:buChar char="•"/>
            </a:pPr>
            <a:r>
              <a:rPr lang="en-GB" sz="2400" dirty="0">
                <a:latin typeface="+mj-lt"/>
              </a:rPr>
              <a:t>The range display can be selected, and the radar source is usually selectable. </a:t>
            </a:r>
          </a:p>
          <a:p>
            <a:pPr marL="342900" indent="-342900" algn="just">
              <a:buFont typeface="Arial" panose="020B0604020202020204" pitchFamily="34" charset="0"/>
              <a:buChar char="•"/>
            </a:pPr>
            <a:r>
              <a:rPr lang="en-GB" sz="2400" dirty="0">
                <a:latin typeface="+mj-lt"/>
              </a:rPr>
              <a:t>The PPI can display raw video or symbology and </a:t>
            </a:r>
            <a:r>
              <a:rPr lang="en-GB" sz="2400" dirty="0" err="1">
                <a:latin typeface="+mj-lt"/>
              </a:rPr>
              <a:t>alphanumerics</a:t>
            </a:r>
            <a:r>
              <a:rPr lang="en-GB" sz="2400" dirty="0">
                <a:latin typeface="+mj-lt"/>
              </a:rPr>
              <a:t>, or both. </a:t>
            </a:r>
          </a:p>
        </p:txBody>
      </p:sp>
      <p:grpSp>
        <p:nvGrpSpPr>
          <p:cNvPr id="46" name="Group 45">
            <a:extLst>
              <a:ext uri="{FF2B5EF4-FFF2-40B4-BE49-F238E27FC236}">
                <a16:creationId xmlns:a16="http://schemas.microsoft.com/office/drawing/2014/main" id="{F4DE5D4F-D1A6-E821-93D2-744FA283558F}"/>
              </a:ext>
            </a:extLst>
          </p:cNvPr>
          <p:cNvGrpSpPr/>
          <p:nvPr/>
        </p:nvGrpSpPr>
        <p:grpSpPr>
          <a:xfrm>
            <a:off x="3365144" y="1678139"/>
            <a:ext cx="2665888" cy="2073325"/>
            <a:chOff x="417093" y="2535039"/>
            <a:chExt cx="2665888" cy="2073325"/>
          </a:xfrm>
        </p:grpSpPr>
        <p:sp>
          <p:nvSpPr>
            <p:cNvPr id="47" name="Rectangle 46">
              <a:extLst>
                <a:ext uri="{FF2B5EF4-FFF2-40B4-BE49-F238E27FC236}">
                  <a16:creationId xmlns:a16="http://schemas.microsoft.com/office/drawing/2014/main" id="{284F175C-C2C3-2CE5-1CF9-409923417349}"/>
                </a:ext>
              </a:extLst>
            </p:cNvPr>
            <p:cNvSpPr/>
            <p:nvPr/>
          </p:nvSpPr>
          <p:spPr>
            <a:xfrm>
              <a:off x="417093" y="2535039"/>
              <a:ext cx="2326105" cy="2073325"/>
            </a:xfrm>
            <a:prstGeom prst="rect">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sp>
          <p:nvSpPr>
            <p:cNvPr id="48" name="TextBox 47">
              <a:extLst>
                <a:ext uri="{FF2B5EF4-FFF2-40B4-BE49-F238E27FC236}">
                  <a16:creationId xmlns:a16="http://schemas.microsoft.com/office/drawing/2014/main" id="{A9220CEE-4D8A-E328-1879-C2F2D805ACA2}"/>
                </a:ext>
              </a:extLst>
            </p:cNvPr>
            <p:cNvSpPr txBox="1"/>
            <p:nvPr/>
          </p:nvSpPr>
          <p:spPr>
            <a:xfrm rot="19543106">
              <a:off x="1591065" y="3786717"/>
              <a:ext cx="1491916" cy="276999"/>
            </a:xfrm>
            <a:prstGeom prst="rect">
              <a:avLst/>
            </a:prstGeom>
            <a:noFill/>
          </p:spPr>
          <p:txBody>
            <a:bodyPr wrap="square" rtlCol="0">
              <a:spAutoFit/>
            </a:bodyPr>
            <a:lstStyle/>
            <a:p>
              <a:pPr algn="ctr"/>
              <a:r>
                <a:rPr lang="en-GR" sz="1200" dirty="0"/>
                <a:t>RANGE</a:t>
              </a:r>
            </a:p>
          </p:txBody>
        </p:sp>
      </p:grpSp>
      <p:sp>
        <p:nvSpPr>
          <p:cNvPr id="49" name="Rectangle 48">
            <a:extLst>
              <a:ext uri="{FF2B5EF4-FFF2-40B4-BE49-F238E27FC236}">
                <a16:creationId xmlns:a16="http://schemas.microsoft.com/office/drawing/2014/main" id="{6CF04468-E915-066F-B7A0-2A2CF0F14DB4}"/>
              </a:ext>
            </a:extLst>
          </p:cNvPr>
          <p:cNvSpPr/>
          <p:nvPr/>
        </p:nvSpPr>
        <p:spPr>
          <a:xfrm>
            <a:off x="5698815" y="2220316"/>
            <a:ext cx="606437" cy="15631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6A55B7AE-B15B-B509-14E4-054FA10D1FC8}"/>
              </a:ext>
            </a:extLst>
          </p:cNvPr>
          <p:cNvSpPr txBox="1"/>
          <p:nvPr/>
        </p:nvSpPr>
        <p:spPr>
          <a:xfrm>
            <a:off x="3414081" y="1284673"/>
            <a:ext cx="2326105" cy="369332"/>
          </a:xfrm>
          <a:prstGeom prst="rect">
            <a:avLst/>
          </a:prstGeom>
          <a:noFill/>
        </p:spPr>
        <p:txBody>
          <a:bodyPr wrap="square" rtlCol="0">
            <a:spAutoFit/>
          </a:bodyPr>
          <a:lstStyle/>
          <a:p>
            <a:pPr algn="ctr"/>
            <a:r>
              <a:rPr lang="en-US" b="1" dirty="0"/>
              <a:t>Sector </a:t>
            </a:r>
            <a:r>
              <a:rPr lang="en-GR" b="1"/>
              <a:t>PPI</a:t>
            </a:r>
            <a:endParaRPr lang="en-GR" b="1" dirty="0"/>
          </a:p>
        </p:txBody>
      </p:sp>
      <p:sp>
        <p:nvSpPr>
          <p:cNvPr id="51" name="Arc 50">
            <a:extLst>
              <a:ext uri="{FF2B5EF4-FFF2-40B4-BE49-F238E27FC236}">
                <a16:creationId xmlns:a16="http://schemas.microsoft.com/office/drawing/2014/main" id="{9475BBCD-7D59-B89B-4F09-97BA4C8669FA}"/>
              </a:ext>
            </a:extLst>
          </p:cNvPr>
          <p:cNvSpPr/>
          <p:nvPr/>
        </p:nvSpPr>
        <p:spPr>
          <a:xfrm>
            <a:off x="3640089" y="1742193"/>
            <a:ext cx="1975069" cy="1579089"/>
          </a:xfrm>
          <a:prstGeom prst="arc">
            <a:avLst>
              <a:gd name="adj1" fmla="val 13495227"/>
              <a:gd name="adj2" fmla="val 19089077"/>
            </a:avLst>
          </a:prstGeom>
          <a:ln>
            <a:solidFill>
              <a:schemeClr val="tx1">
                <a:lumMod val="65000"/>
                <a:lumOff val="35000"/>
              </a:scheme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R"/>
          </a:p>
        </p:txBody>
      </p:sp>
      <p:sp>
        <p:nvSpPr>
          <p:cNvPr id="52" name="TextBox 51">
            <a:extLst>
              <a:ext uri="{FF2B5EF4-FFF2-40B4-BE49-F238E27FC236}">
                <a16:creationId xmlns:a16="http://schemas.microsoft.com/office/drawing/2014/main" id="{0E8E5C73-29B5-6C12-423C-50A98CAB5EC7}"/>
              </a:ext>
            </a:extLst>
          </p:cNvPr>
          <p:cNvSpPr txBox="1"/>
          <p:nvPr/>
        </p:nvSpPr>
        <p:spPr>
          <a:xfrm>
            <a:off x="1843772" y="1683214"/>
            <a:ext cx="350245" cy="276999"/>
          </a:xfrm>
          <a:prstGeom prst="rect">
            <a:avLst/>
          </a:prstGeom>
          <a:noFill/>
        </p:spPr>
        <p:txBody>
          <a:bodyPr wrap="square" rtlCol="0">
            <a:spAutoFit/>
          </a:bodyPr>
          <a:lstStyle/>
          <a:p>
            <a:pPr algn="ctr"/>
            <a:r>
              <a:rPr lang="en-US" sz="1200" dirty="0"/>
              <a:t>0</a:t>
            </a:r>
            <a:r>
              <a:rPr lang="en-US" sz="1200" baseline="30000" dirty="0"/>
              <a:t>o</a:t>
            </a:r>
            <a:endParaRPr lang="en-GR" sz="1200" baseline="30000" dirty="0"/>
          </a:p>
        </p:txBody>
      </p:sp>
      <p:sp>
        <p:nvSpPr>
          <p:cNvPr id="53" name="TextBox 52">
            <a:extLst>
              <a:ext uri="{FF2B5EF4-FFF2-40B4-BE49-F238E27FC236}">
                <a16:creationId xmlns:a16="http://schemas.microsoft.com/office/drawing/2014/main" id="{5B266883-13A4-5147-D4AC-8055BFB2D191}"/>
              </a:ext>
            </a:extLst>
          </p:cNvPr>
          <p:cNvSpPr txBox="1"/>
          <p:nvPr/>
        </p:nvSpPr>
        <p:spPr>
          <a:xfrm>
            <a:off x="881793" y="2486190"/>
            <a:ext cx="499147" cy="276999"/>
          </a:xfrm>
          <a:prstGeom prst="rect">
            <a:avLst/>
          </a:prstGeom>
          <a:noFill/>
        </p:spPr>
        <p:txBody>
          <a:bodyPr wrap="square" rtlCol="0">
            <a:spAutoFit/>
          </a:bodyPr>
          <a:lstStyle/>
          <a:p>
            <a:pPr algn="ctr"/>
            <a:r>
              <a:rPr lang="en-US" sz="1200" dirty="0"/>
              <a:t>270</a:t>
            </a:r>
            <a:r>
              <a:rPr lang="en-US" sz="1200" baseline="30000" dirty="0"/>
              <a:t>o</a:t>
            </a:r>
            <a:endParaRPr lang="en-GR" sz="1200" baseline="30000" dirty="0"/>
          </a:p>
        </p:txBody>
      </p:sp>
      <p:sp>
        <p:nvSpPr>
          <p:cNvPr id="54" name="TextBox 53">
            <a:extLst>
              <a:ext uri="{FF2B5EF4-FFF2-40B4-BE49-F238E27FC236}">
                <a16:creationId xmlns:a16="http://schemas.microsoft.com/office/drawing/2014/main" id="{8763E051-A65A-B304-1FC9-035BBD2DE870}"/>
              </a:ext>
            </a:extLst>
          </p:cNvPr>
          <p:cNvSpPr txBox="1"/>
          <p:nvPr/>
        </p:nvSpPr>
        <p:spPr>
          <a:xfrm>
            <a:off x="1786254" y="3291731"/>
            <a:ext cx="499147" cy="276999"/>
          </a:xfrm>
          <a:prstGeom prst="rect">
            <a:avLst/>
          </a:prstGeom>
          <a:noFill/>
        </p:spPr>
        <p:txBody>
          <a:bodyPr wrap="square" rtlCol="0">
            <a:spAutoFit/>
          </a:bodyPr>
          <a:lstStyle/>
          <a:p>
            <a:pPr algn="ctr"/>
            <a:r>
              <a:rPr lang="en-US" sz="1200" dirty="0"/>
              <a:t>180</a:t>
            </a:r>
            <a:r>
              <a:rPr lang="en-US" sz="1200" baseline="30000" dirty="0"/>
              <a:t>o</a:t>
            </a:r>
            <a:endParaRPr lang="en-GR" sz="1200" baseline="30000" dirty="0"/>
          </a:p>
        </p:txBody>
      </p:sp>
      <p:sp>
        <p:nvSpPr>
          <p:cNvPr id="55" name="TextBox 54">
            <a:extLst>
              <a:ext uri="{FF2B5EF4-FFF2-40B4-BE49-F238E27FC236}">
                <a16:creationId xmlns:a16="http://schemas.microsoft.com/office/drawing/2014/main" id="{F7D9DB49-1109-4D7A-E6F2-480194C935A0}"/>
              </a:ext>
            </a:extLst>
          </p:cNvPr>
          <p:cNvSpPr txBox="1"/>
          <p:nvPr/>
        </p:nvSpPr>
        <p:spPr>
          <a:xfrm>
            <a:off x="2453933" y="2477723"/>
            <a:ext cx="499147" cy="276999"/>
          </a:xfrm>
          <a:prstGeom prst="rect">
            <a:avLst/>
          </a:prstGeom>
          <a:noFill/>
        </p:spPr>
        <p:txBody>
          <a:bodyPr wrap="square" rtlCol="0">
            <a:spAutoFit/>
          </a:bodyPr>
          <a:lstStyle/>
          <a:p>
            <a:pPr algn="ctr"/>
            <a:r>
              <a:rPr lang="en-US" sz="1200" dirty="0"/>
              <a:t>090</a:t>
            </a:r>
            <a:r>
              <a:rPr lang="en-US" sz="1200" baseline="30000" dirty="0"/>
              <a:t>o</a:t>
            </a:r>
            <a:endParaRPr lang="en-GR" sz="1200" baseline="30000" dirty="0"/>
          </a:p>
        </p:txBody>
      </p:sp>
      <p:pic>
        <p:nvPicPr>
          <p:cNvPr id="56" name="Picture 55">
            <a:extLst>
              <a:ext uri="{FF2B5EF4-FFF2-40B4-BE49-F238E27FC236}">
                <a16:creationId xmlns:a16="http://schemas.microsoft.com/office/drawing/2014/main" id="{F99EFDF6-A6CD-4682-D0D0-9268C0FF513F}"/>
              </a:ext>
            </a:extLst>
          </p:cNvPr>
          <p:cNvPicPr>
            <a:picLocks noChangeAspect="1"/>
          </p:cNvPicPr>
          <p:nvPr/>
        </p:nvPicPr>
        <p:blipFill>
          <a:blip r:embed="rId5">
            <a:duotone>
              <a:prstClr val="black"/>
              <a:schemeClr val="accent3">
                <a:tint val="45000"/>
                <a:satMod val="400000"/>
              </a:schemeClr>
            </a:duotone>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4061395" y="2320206"/>
            <a:ext cx="376598" cy="284745"/>
          </a:xfrm>
          <a:prstGeom prst="rect">
            <a:avLst/>
          </a:prstGeom>
        </p:spPr>
      </p:pic>
      <p:pic>
        <p:nvPicPr>
          <p:cNvPr id="57" name="Picture 56">
            <a:extLst>
              <a:ext uri="{FF2B5EF4-FFF2-40B4-BE49-F238E27FC236}">
                <a16:creationId xmlns:a16="http://schemas.microsoft.com/office/drawing/2014/main" id="{284B6B08-2882-122C-C664-A392C450FCD6}"/>
              </a:ext>
            </a:extLst>
          </p:cNvPr>
          <p:cNvPicPr>
            <a:picLocks noChangeAspect="1"/>
          </p:cNvPicPr>
          <p:nvPr/>
        </p:nvPicPr>
        <p:blipFill>
          <a:blip r:embed="rId5">
            <a:duotone>
              <a:prstClr val="black"/>
              <a:schemeClr val="accent3">
                <a:tint val="45000"/>
                <a:satMod val="400000"/>
              </a:schemeClr>
            </a:duotone>
            <a:extLst>
              <a:ext uri="{BEBA8EAE-BF5A-486C-A8C5-ECC9F3942E4B}">
                <a14:imgProps xmlns:a14="http://schemas.microsoft.com/office/drawing/2010/main">
                  <a14:imgLayer r:embed="rId6">
                    <a14:imgEffect>
                      <a14:saturation sat="0"/>
                    </a14:imgEffect>
                  </a14:imgLayer>
                </a14:imgProps>
              </a:ext>
            </a:extLst>
          </a:blip>
          <a:stretch>
            <a:fillRect/>
          </a:stretch>
        </p:blipFill>
        <p:spPr>
          <a:xfrm rot="16724201">
            <a:off x="2119604" y="2295769"/>
            <a:ext cx="376598" cy="284745"/>
          </a:xfrm>
          <a:prstGeom prst="rect">
            <a:avLst/>
          </a:prstGeom>
        </p:spPr>
      </p:pic>
      <p:sp>
        <p:nvSpPr>
          <p:cNvPr id="58" name="TextBox 57">
            <a:extLst>
              <a:ext uri="{FF2B5EF4-FFF2-40B4-BE49-F238E27FC236}">
                <a16:creationId xmlns:a16="http://schemas.microsoft.com/office/drawing/2014/main" id="{93272820-F488-4203-C163-84768CF24579}"/>
              </a:ext>
            </a:extLst>
          </p:cNvPr>
          <p:cNvSpPr txBox="1"/>
          <p:nvPr/>
        </p:nvSpPr>
        <p:spPr>
          <a:xfrm>
            <a:off x="3787140" y="1766842"/>
            <a:ext cx="1604210" cy="276999"/>
          </a:xfrm>
          <a:prstGeom prst="rect">
            <a:avLst/>
          </a:prstGeom>
          <a:noFill/>
        </p:spPr>
        <p:txBody>
          <a:bodyPr wrap="square" rtlCol="0">
            <a:spAutoFit/>
          </a:bodyPr>
          <a:lstStyle/>
          <a:p>
            <a:pPr algn="ctr"/>
            <a:r>
              <a:rPr lang="en-GR" sz="1200" dirty="0"/>
              <a:t>AZIMUTH</a:t>
            </a:r>
          </a:p>
        </p:txBody>
      </p:sp>
    </p:spTree>
    <p:extLst>
      <p:ext uri="{BB962C8B-B14F-4D97-AF65-F5344CB8AC3E}">
        <p14:creationId xmlns:p14="http://schemas.microsoft.com/office/powerpoint/2010/main" val="1720093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Dish Antenna Directors</a:t>
            </a:r>
          </a:p>
        </p:txBody>
      </p:sp>
      <p:grpSp>
        <p:nvGrpSpPr>
          <p:cNvPr id="5" name="Group 4">
            <a:extLst>
              <a:ext uri="{FF2B5EF4-FFF2-40B4-BE49-F238E27FC236}">
                <a16:creationId xmlns:a16="http://schemas.microsoft.com/office/drawing/2014/main" id="{6C1F8719-F7E9-24C3-7393-F7E374A029C7}"/>
              </a:ext>
            </a:extLst>
          </p:cNvPr>
          <p:cNvGrpSpPr/>
          <p:nvPr/>
        </p:nvGrpSpPr>
        <p:grpSpPr>
          <a:xfrm>
            <a:off x="878540" y="1497684"/>
            <a:ext cx="8775700" cy="5418770"/>
            <a:chOff x="878540" y="1497684"/>
            <a:chExt cx="8775700" cy="5418770"/>
          </a:xfrm>
        </p:grpSpPr>
        <p:pic>
          <p:nvPicPr>
            <p:cNvPr id="4" name="Content Placeholder 3" descr="MK-92_CAS_radar_system.jpg"/>
            <p:cNvPicPr>
              <a:picLocks noChangeAspect="1"/>
            </p:cNvPicPr>
            <p:nvPr/>
          </p:nvPicPr>
          <p:blipFill rotWithShape="1">
            <a:blip r:embed="rId2">
              <a:extLst>
                <a:ext uri="{BEBA8EAE-BF5A-486C-A8C5-ECC9F3942E4B}">
                  <a14:imgProps xmlns:a14="http://schemas.microsoft.com/office/drawing/2010/main">
                    <a14:imgLayer r:embed="rId3">
                      <a14:imgEffect>
                        <a14:backgroundRemoval t="455" b="100000" l="294" r="100000"/>
                      </a14:imgEffect>
                    </a14:imgLayer>
                  </a14:imgProps>
                </a:ext>
                <a:ext uri="{28A0092B-C50C-407E-A947-70E740481C1C}">
                  <a14:useLocalDpi xmlns:a14="http://schemas.microsoft.com/office/drawing/2010/main" val="0"/>
                </a:ext>
              </a:extLst>
            </a:blip>
            <a:srcRect l="-113" r="251"/>
            <a:stretch/>
          </p:blipFill>
          <p:spPr>
            <a:xfrm>
              <a:off x="1678640" y="1620163"/>
              <a:ext cx="1833666" cy="2376265"/>
            </a:xfrm>
            <a:prstGeom prst="rect">
              <a:avLst/>
            </a:prstGeom>
          </p:spPr>
        </p:pic>
        <p:sp>
          <p:nvSpPr>
            <p:cNvPr id="10" name="TextBox 9"/>
            <p:cNvSpPr txBox="1"/>
            <p:nvPr/>
          </p:nvSpPr>
          <p:spPr>
            <a:xfrm>
              <a:off x="7387292" y="4148208"/>
              <a:ext cx="2178049" cy="369332"/>
            </a:xfrm>
            <a:prstGeom prst="rect">
              <a:avLst/>
            </a:prstGeom>
            <a:noFill/>
          </p:spPr>
          <p:txBody>
            <a:bodyPr wrap="square" rtlCol="0">
              <a:spAutoFit/>
            </a:bodyPr>
            <a:lstStyle/>
            <a:p>
              <a:pPr algn="ctr"/>
              <a:r>
                <a:rPr lang="en-US" b="1" dirty="0">
                  <a:latin typeface="+mj-lt"/>
                </a:rPr>
                <a:t>STING E/O</a:t>
              </a:r>
            </a:p>
          </p:txBody>
        </p:sp>
        <p:sp>
          <p:nvSpPr>
            <p:cNvPr id="11" name="TextBox 10"/>
            <p:cNvSpPr txBox="1"/>
            <p:nvPr/>
          </p:nvSpPr>
          <p:spPr>
            <a:xfrm>
              <a:off x="4267043" y="4148208"/>
              <a:ext cx="2178049" cy="923330"/>
            </a:xfrm>
            <a:prstGeom prst="rect">
              <a:avLst/>
            </a:prstGeom>
            <a:noFill/>
          </p:spPr>
          <p:txBody>
            <a:bodyPr wrap="square" rtlCol="0">
              <a:spAutoFit/>
            </a:bodyPr>
            <a:lstStyle/>
            <a:p>
              <a:pPr algn="ctr"/>
              <a:r>
                <a:rPr lang="en-US" b="1" dirty="0">
                  <a:latin typeface="+mj-lt"/>
                </a:rPr>
                <a:t>STIR</a:t>
              </a:r>
            </a:p>
            <a:p>
              <a:pPr algn="ctr"/>
              <a:r>
                <a:rPr lang="en-US" dirty="0">
                  <a:latin typeface="+mj-lt"/>
                </a:rPr>
                <a:t>Separate Track and Illumination Radar</a:t>
              </a:r>
            </a:p>
          </p:txBody>
        </p:sp>
        <p:sp>
          <p:nvSpPr>
            <p:cNvPr id="12" name="TextBox 11"/>
            <p:cNvSpPr txBox="1"/>
            <p:nvPr/>
          </p:nvSpPr>
          <p:spPr>
            <a:xfrm>
              <a:off x="1594732" y="4148209"/>
              <a:ext cx="2178049" cy="646331"/>
            </a:xfrm>
            <a:prstGeom prst="rect">
              <a:avLst/>
            </a:prstGeom>
            <a:noFill/>
          </p:spPr>
          <p:txBody>
            <a:bodyPr wrap="square" rtlCol="0">
              <a:spAutoFit/>
            </a:bodyPr>
            <a:lstStyle/>
            <a:p>
              <a:pPr algn="ctr"/>
              <a:r>
                <a:rPr lang="en-US" b="1" dirty="0">
                  <a:latin typeface="+mj-lt"/>
                </a:rPr>
                <a:t>WM-25/TRACK</a:t>
              </a:r>
            </a:p>
            <a:p>
              <a:pPr algn="ctr"/>
              <a:r>
                <a:rPr lang="en-US" b="1" dirty="0">
                  <a:latin typeface="+mj-lt"/>
                </a:rPr>
                <a:t>CAS</a:t>
              </a:r>
              <a:endParaRPr lang="en-US" dirty="0">
                <a:latin typeface="+mj-lt"/>
              </a:endParaRPr>
            </a:p>
          </p:txBody>
        </p:sp>
        <p:pic>
          <p:nvPicPr>
            <p:cNvPr id="21" name="Picture 20" descr="KORT11a.jpgFCCEEA3C-B608-4A00-A664-F9222D5B6657Default.jpg"/>
            <p:cNvPicPr>
              <a:picLocks noChangeAspect="1"/>
            </p:cNvPicPr>
            <p:nvPr/>
          </p:nvPicPr>
          <p:blipFill>
            <a:blip r:embed="rId4">
              <a:extLst>
                <a:ext uri="{BEBA8EAE-BF5A-486C-A8C5-ECC9F3942E4B}">
                  <a14:imgProps xmlns:a14="http://schemas.microsoft.com/office/drawing/2010/main">
                    <a14:imgLayer r:embed="rId5">
                      <a14:imgEffect>
                        <a14:backgroundRemoval t="0" b="95063" l="0" r="99044">
                          <a14:foregroundMark x1="61794" y1="19938" x2="61794" y2="19938"/>
                          <a14:foregroundMark x1="62659" y1="18813" x2="62659" y2="18813"/>
                        </a14:backgroundRemoval>
                      </a14:imgEffect>
                    </a14:imgLayer>
                  </a14:imgProps>
                </a:ext>
                <a:ext uri="{28A0092B-C50C-407E-A947-70E740481C1C}">
                  <a14:useLocalDpi xmlns:a14="http://schemas.microsoft.com/office/drawing/2010/main" val="0"/>
                </a:ext>
              </a:extLst>
            </a:blip>
            <a:stretch>
              <a:fillRect/>
            </a:stretch>
          </p:blipFill>
          <p:spPr>
            <a:xfrm>
              <a:off x="878540" y="4389146"/>
              <a:ext cx="3388502" cy="2468854"/>
            </a:xfrm>
            <a:prstGeom prst="rect">
              <a:avLst/>
            </a:prstGeom>
          </p:spPr>
        </p:pic>
        <p:pic>
          <p:nvPicPr>
            <p:cNvPr id="23" name="Picture 22" descr="H3.jpgAA139073-876B-4F71-B9D6-38849B7BC110Default-2.jpg"/>
            <p:cNvPicPr>
              <a:picLocks noChangeAspect="1"/>
            </p:cNvPicPr>
            <p:nvPr/>
          </p:nvPicPr>
          <p:blipFill>
            <a:blip r:embed="rId6">
              <a:extLst>
                <a:ext uri="{BEBA8EAE-BF5A-486C-A8C5-ECC9F3942E4B}">
                  <a14:imgProps xmlns:a14="http://schemas.microsoft.com/office/drawing/2010/main">
                    <a14:imgLayer r:embed="rId7">
                      <a14:imgEffect>
                        <a14:backgroundRemoval t="11063" b="96750" l="0" r="100000"/>
                      </a14:imgEffect>
                    </a14:imgLayer>
                  </a14:imgProps>
                </a:ext>
                <a:ext uri="{28A0092B-C50C-407E-A947-70E740481C1C}">
                  <a14:useLocalDpi xmlns:a14="http://schemas.microsoft.com/office/drawing/2010/main" val="0"/>
                </a:ext>
              </a:extLst>
            </a:blip>
            <a:stretch>
              <a:fillRect/>
            </a:stretch>
          </p:blipFill>
          <p:spPr>
            <a:xfrm>
              <a:off x="3772781" y="4030063"/>
              <a:ext cx="3957963" cy="2886391"/>
            </a:xfrm>
            <a:prstGeom prst="rect">
              <a:avLst/>
            </a:prstGeom>
          </p:spPr>
        </p:pic>
        <p:pic>
          <p:nvPicPr>
            <p:cNvPr id="24" name="Picture 23" descr="SV2.jpg40FDB133-89E1-4818-83DE-F1C56079383DDefault.jpg"/>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64936" y1="22563" x2="64936" y2="22563"/>
                          <a14:foregroundMark x1="66667" y1="18500" x2="66667" y2="18500"/>
                          <a14:foregroundMark x1="62842" y1="18500" x2="62842" y2="18500"/>
                          <a14:foregroundMark x1="67942" y1="22000" x2="67942" y2="22000"/>
                          <a14:foregroundMark x1="69672" y1="15563" x2="62842" y2="875"/>
                        </a14:backgroundRemoval>
                      </a14:imgEffect>
                    </a14:imgLayer>
                  </a14:imgProps>
                </a:ext>
                <a:ext uri="{28A0092B-C50C-407E-A947-70E740481C1C}">
                  <a14:useLocalDpi xmlns:a14="http://schemas.microsoft.com/office/drawing/2010/main" val="0"/>
                </a:ext>
              </a:extLst>
            </a:blip>
            <a:stretch>
              <a:fillRect/>
            </a:stretch>
          </p:blipFill>
          <p:spPr>
            <a:xfrm>
              <a:off x="7850840" y="5163047"/>
              <a:ext cx="1803400" cy="1313953"/>
            </a:xfrm>
            <a:prstGeom prst="rect">
              <a:avLst/>
            </a:prstGeom>
          </p:spPr>
        </p:pic>
        <p:pic>
          <p:nvPicPr>
            <p:cNvPr id="14" name="Picture 13">
              <a:extLst>
                <a:ext uri="{FF2B5EF4-FFF2-40B4-BE49-F238E27FC236}">
                  <a16:creationId xmlns:a16="http://schemas.microsoft.com/office/drawing/2014/main" id="{93B45A93-188B-1E45-82F6-51D011A6354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8500" b="90000" l="9927" r="89982">
                          <a14:foregroundMark x1="43169" y1="8500" x2="43169" y2="8500"/>
                        </a14:backgroundRemoval>
                      </a14:imgEffect>
                    </a14:imgLayer>
                  </a14:imgProps>
                </a:ext>
              </a:extLst>
            </a:blip>
            <a:srcRect l="22340" r="20713" b="4270"/>
            <a:stretch/>
          </p:blipFill>
          <p:spPr>
            <a:xfrm flipH="1">
              <a:off x="4488969" y="1497684"/>
              <a:ext cx="2178051" cy="2650524"/>
            </a:xfrm>
            <a:prstGeom prst="rect">
              <a:avLst/>
            </a:prstGeom>
          </p:spPr>
        </p:pic>
        <p:pic>
          <p:nvPicPr>
            <p:cNvPr id="15" name="Picture 14">
              <a:extLst>
                <a:ext uri="{FF2B5EF4-FFF2-40B4-BE49-F238E27FC236}">
                  <a16:creationId xmlns:a16="http://schemas.microsoft.com/office/drawing/2014/main" id="{0EB139B6-DCBE-1D48-91E7-4C3BB22A9EA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952" b="96637" l="10000" r="90000">
                          <a14:foregroundMark x1="51200" y1="91833" x2="51200" y2="91833"/>
                          <a14:foregroundMark x1="53650" y1="96637" x2="53650" y2="96637"/>
                        </a14:backgroundRemoval>
                      </a14:imgEffect>
                    </a14:imgLayer>
                  </a14:imgProps>
                </a:ext>
              </a:extLst>
            </a:blip>
            <a:srcRect l="29886" t="9069" r="20514" b="1727"/>
            <a:stretch/>
          </p:blipFill>
          <p:spPr>
            <a:xfrm flipH="1">
              <a:off x="7231214" y="1620162"/>
              <a:ext cx="1956512" cy="2369718"/>
            </a:xfrm>
            <a:prstGeom prst="rect">
              <a:avLst/>
            </a:prstGeom>
          </p:spPr>
        </p:pic>
        <p:pic>
          <p:nvPicPr>
            <p:cNvPr id="19" name="Picture 18">
              <a:extLst>
                <a:ext uri="{FF2B5EF4-FFF2-40B4-BE49-F238E27FC236}">
                  <a16:creationId xmlns:a16="http://schemas.microsoft.com/office/drawing/2014/main" id="{2CD52837-A966-054D-8326-D9EC2EC2F7A3}"/>
                </a:ext>
              </a:extLst>
            </p:cNvPr>
            <p:cNvPicPr>
              <a:picLocks noChangeAspect="1"/>
            </p:cNvPicPr>
            <p:nvPr/>
          </p:nvPicPr>
          <p:blipFill>
            <a:blip r:embed="rId14"/>
            <a:stretch>
              <a:fillRect/>
            </a:stretch>
          </p:blipFill>
          <p:spPr>
            <a:xfrm>
              <a:off x="954892" y="1555995"/>
              <a:ext cx="3363738" cy="2451039"/>
            </a:xfrm>
            <a:prstGeom prst="rect">
              <a:avLst/>
            </a:prstGeom>
          </p:spPr>
        </p:pic>
      </p:grpSp>
      <p:sp>
        <p:nvSpPr>
          <p:cNvPr id="3" name="Rectangle 2">
            <a:extLst>
              <a:ext uri="{FF2B5EF4-FFF2-40B4-BE49-F238E27FC236}">
                <a16:creationId xmlns:a16="http://schemas.microsoft.com/office/drawing/2014/main" id="{43C306CA-76CE-D1C1-97C9-0F80DA7A9A36}"/>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solidFill>
                  <a:srgbClr val="FF0000"/>
                </a:solidFill>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35855815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TWS</a:t>
            </a:r>
          </a:p>
        </p:txBody>
      </p:sp>
      <p:sp>
        <p:nvSpPr>
          <p:cNvPr id="5" name="Rectangle 4">
            <a:extLst>
              <a:ext uri="{FF2B5EF4-FFF2-40B4-BE49-F238E27FC236}">
                <a16:creationId xmlns:a16="http://schemas.microsoft.com/office/drawing/2014/main" id="{33592B68-2F03-CCF4-C378-F364104995A7}"/>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solidFill>
                  <a:srgbClr val="FF0000"/>
                </a:solidFill>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pic>
        <p:nvPicPr>
          <p:cNvPr id="24" name="Content Placeholder 3" descr="MK-92_CAS_radar_system.jpg">
            <a:extLst>
              <a:ext uri="{FF2B5EF4-FFF2-40B4-BE49-F238E27FC236}">
                <a16:creationId xmlns:a16="http://schemas.microsoft.com/office/drawing/2014/main" id="{786EC4F0-2875-C0A2-DEF0-897A50A0408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55" b="100000" l="294" r="100000"/>
                    </a14:imgEffect>
                  </a14:imgLayer>
                </a14:imgProps>
              </a:ext>
              <a:ext uri="{28A0092B-C50C-407E-A947-70E740481C1C}">
                <a14:useLocalDpi xmlns:a14="http://schemas.microsoft.com/office/drawing/2010/main" val="0"/>
              </a:ext>
            </a:extLst>
          </a:blip>
          <a:srcRect l="-113" r="251"/>
          <a:stretch/>
        </p:blipFill>
        <p:spPr>
          <a:xfrm>
            <a:off x="1750360" y="1620163"/>
            <a:ext cx="1833666" cy="2376265"/>
          </a:xfrm>
          <a:prstGeom prst="rect">
            <a:avLst/>
          </a:prstGeom>
        </p:spPr>
      </p:pic>
      <p:sp>
        <p:nvSpPr>
          <p:cNvPr id="25" name="TextBox 24">
            <a:extLst>
              <a:ext uri="{FF2B5EF4-FFF2-40B4-BE49-F238E27FC236}">
                <a16:creationId xmlns:a16="http://schemas.microsoft.com/office/drawing/2014/main" id="{CE588089-98FB-C76C-D1D4-E53F562A3D4B}"/>
              </a:ext>
            </a:extLst>
          </p:cNvPr>
          <p:cNvSpPr txBox="1"/>
          <p:nvPr/>
        </p:nvSpPr>
        <p:spPr>
          <a:xfrm>
            <a:off x="7459012" y="4148208"/>
            <a:ext cx="2178049" cy="369332"/>
          </a:xfrm>
          <a:prstGeom prst="rect">
            <a:avLst/>
          </a:prstGeom>
          <a:noFill/>
        </p:spPr>
        <p:txBody>
          <a:bodyPr wrap="square" rtlCol="0">
            <a:spAutoFit/>
          </a:bodyPr>
          <a:lstStyle/>
          <a:p>
            <a:pPr algn="ctr"/>
            <a:r>
              <a:rPr lang="en-US" b="1" dirty="0">
                <a:latin typeface="+mj-lt"/>
              </a:rPr>
              <a:t>MW-08</a:t>
            </a:r>
          </a:p>
        </p:txBody>
      </p:sp>
      <p:sp>
        <p:nvSpPr>
          <p:cNvPr id="26" name="TextBox 25">
            <a:extLst>
              <a:ext uri="{FF2B5EF4-FFF2-40B4-BE49-F238E27FC236}">
                <a16:creationId xmlns:a16="http://schemas.microsoft.com/office/drawing/2014/main" id="{020BABB4-4D67-A3CE-734C-3CBB6C15122C}"/>
              </a:ext>
            </a:extLst>
          </p:cNvPr>
          <p:cNvSpPr txBox="1"/>
          <p:nvPr/>
        </p:nvSpPr>
        <p:spPr>
          <a:xfrm>
            <a:off x="4338763" y="4148209"/>
            <a:ext cx="2178049" cy="646331"/>
          </a:xfrm>
          <a:prstGeom prst="rect">
            <a:avLst/>
          </a:prstGeom>
          <a:noFill/>
        </p:spPr>
        <p:txBody>
          <a:bodyPr wrap="square" rtlCol="0">
            <a:spAutoFit/>
          </a:bodyPr>
          <a:lstStyle/>
          <a:p>
            <a:pPr algn="ctr"/>
            <a:r>
              <a:rPr lang="en-US" b="1" dirty="0">
                <a:latin typeface="+mj-lt"/>
              </a:rPr>
              <a:t>Thompson CSF Triton</a:t>
            </a:r>
          </a:p>
        </p:txBody>
      </p:sp>
      <p:sp>
        <p:nvSpPr>
          <p:cNvPr id="27" name="TextBox 26">
            <a:extLst>
              <a:ext uri="{FF2B5EF4-FFF2-40B4-BE49-F238E27FC236}">
                <a16:creationId xmlns:a16="http://schemas.microsoft.com/office/drawing/2014/main" id="{ECE30FFC-27A1-2845-09C8-27D0D55D3AEC}"/>
              </a:ext>
            </a:extLst>
          </p:cNvPr>
          <p:cNvSpPr txBox="1"/>
          <p:nvPr/>
        </p:nvSpPr>
        <p:spPr>
          <a:xfrm>
            <a:off x="1666452" y="4148209"/>
            <a:ext cx="2178049" cy="646331"/>
          </a:xfrm>
          <a:prstGeom prst="rect">
            <a:avLst/>
          </a:prstGeom>
          <a:noFill/>
        </p:spPr>
        <p:txBody>
          <a:bodyPr wrap="square" rtlCol="0">
            <a:spAutoFit/>
          </a:bodyPr>
          <a:lstStyle/>
          <a:p>
            <a:pPr algn="ctr"/>
            <a:r>
              <a:rPr lang="en-US" b="1" dirty="0">
                <a:latin typeface="+mj-lt"/>
              </a:rPr>
              <a:t>WM-25/SEARCH</a:t>
            </a:r>
          </a:p>
          <a:p>
            <a:pPr algn="ctr"/>
            <a:r>
              <a:rPr lang="en-US" b="1" dirty="0">
                <a:latin typeface="+mj-lt"/>
              </a:rPr>
              <a:t>CAS</a:t>
            </a:r>
            <a:endParaRPr lang="en-US" dirty="0">
              <a:latin typeface="+mj-lt"/>
            </a:endParaRPr>
          </a:p>
        </p:txBody>
      </p:sp>
      <p:pic>
        <p:nvPicPr>
          <p:cNvPr id="28" name="Picture 27" descr="img11-088-01s.jpg">
            <a:extLst>
              <a:ext uri="{FF2B5EF4-FFF2-40B4-BE49-F238E27FC236}">
                <a16:creationId xmlns:a16="http://schemas.microsoft.com/office/drawing/2014/main" id="{10471CE1-A20E-89D6-EE97-3A8FB9AF944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100000">
                        <a14:foregroundMark x1="65833" y1="52045" x2="65833" y2="52045"/>
                        <a14:foregroundMark x1="19000" y1="25000" x2="19000" y2="25000"/>
                        <a14:foregroundMark x1="55167" y1="72045" x2="55167" y2="72045"/>
                      </a14:backgroundRemoval>
                    </a14:imgEffect>
                  </a14:imgLayer>
                </a14:imgProps>
              </a:ext>
              <a:ext uri="{28A0092B-C50C-407E-A947-70E740481C1C}">
                <a14:useLocalDpi xmlns:a14="http://schemas.microsoft.com/office/drawing/2010/main" val="0"/>
              </a:ext>
            </a:extLst>
          </a:blip>
          <a:srcRect/>
          <a:stretch/>
        </p:blipFill>
        <p:spPr>
          <a:xfrm>
            <a:off x="3988058" y="1610657"/>
            <a:ext cx="3236003" cy="2373070"/>
          </a:xfrm>
          <a:prstGeom prst="rect">
            <a:avLst/>
          </a:prstGeom>
        </p:spPr>
      </p:pic>
      <p:pic>
        <p:nvPicPr>
          <p:cNvPr id="30" name="Picture 29" descr="H3.jpgAA139073-876B-4F71-B9D6-38849B7BC110Default-2.jpg">
            <a:extLst>
              <a:ext uri="{FF2B5EF4-FFF2-40B4-BE49-F238E27FC236}">
                <a16:creationId xmlns:a16="http://schemas.microsoft.com/office/drawing/2014/main" id="{5EE55128-F1D0-D413-0E8F-930AE0D7337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1063" b="96750" l="0" r="100000"/>
                    </a14:imgEffect>
                  </a14:imgLayer>
                </a14:imgProps>
              </a:ext>
              <a:ext uri="{28A0092B-C50C-407E-A947-70E740481C1C}">
                <a14:useLocalDpi xmlns:a14="http://schemas.microsoft.com/office/drawing/2010/main" val="0"/>
              </a:ext>
            </a:extLst>
          </a:blip>
          <a:stretch>
            <a:fillRect/>
          </a:stretch>
        </p:blipFill>
        <p:spPr>
          <a:xfrm>
            <a:off x="6136298" y="4030063"/>
            <a:ext cx="3957963" cy="2886391"/>
          </a:xfrm>
          <a:prstGeom prst="rect">
            <a:avLst/>
          </a:prstGeom>
        </p:spPr>
      </p:pic>
      <p:pic>
        <p:nvPicPr>
          <p:cNvPr id="31" name="Picture 30" descr="picture003.jpg">
            <a:extLst>
              <a:ext uri="{FF2B5EF4-FFF2-40B4-BE49-F238E27FC236}">
                <a16:creationId xmlns:a16="http://schemas.microsoft.com/office/drawing/2014/main" id="{1D2E6B09-8D91-3C80-C5A6-BFAD496EE36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3636" l="0" r="100000">
                        <a14:foregroundMark x1="41540" y1="27045" x2="41540" y2="27045"/>
                        <a14:foregroundMark x1="37986" y1="27273" x2="37986" y2="27273"/>
                        <a14:foregroundMark x1="37733" y1="19773" x2="37733" y2="19773"/>
                        <a14:foregroundMark x1="38409" y1="11591" x2="38409" y2="11591"/>
                        <a14:foregroundMark x1="37056" y1="8864" x2="37056" y2="8864"/>
                        <a14:foregroundMark x1="35956" y1="4886" x2="35956" y2="4886"/>
                        <a14:foregroundMark x1="34179" y1="14318" x2="34179" y2="14318"/>
                        <a14:foregroundMark x1="43147" y1="32159" x2="43147" y2="32159"/>
                        <a14:foregroundMark x1="44078" y1="35795" x2="44078" y2="35795"/>
                        <a14:foregroundMark x1="36633" y1="11818" x2="36633" y2="11818"/>
                      </a14:backgroundRemoval>
                    </a14:imgEffect>
                  </a14:imgLayer>
                </a14:imgProps>
              </a:ext>
              <a:ext uri="{28A0092B-C50C-407E-A947-70E740481C1C}">
                <a14:useLocalDpi xmlns:a14="http://schemas.microsoft.com/office/drawing/2010/main" val="0"/>
              </a:ext>
            </a:extLst>
          </a:blip>
          <a:stretch>
            <a:fillRect/>
          </a:stretch>
        </p:blipFill>
        <p:spPr>
          <a:xfrm flipH="1">
            <a:off x="4338763" y="5411900"/>
            <a:ext cx="1727201" cy="1281000"/>
          </a:xfrm>
          <a:prstGeom prst="rect">
            <a:avLst/>
          </a:prstGeom>
        </p:spPr>
      </p:pic>
      <p:pic>
        <p:nvPicPr>
          <p:cNvPr id="32" name="Picture 31">
            <a:extLst>
              <a:ext uri="{FF2B5EF4-FFF2-40B4-BE49-F238E27FC236}">
                <a16:creationId xmlns:a16="http://schemas.microsoft.com/office/drawing/2014/main" id="{42916ECB-7343-192B-5077-4D87D2B1D68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804" b="95676" l="10000" r="90000">
                        <a14:foregroundMark x1="75650" y1="8511" x2="75650" y2="8511"/>
                        <a14:foregroundMark x1="74050" y1="4873" x2="74050" y2="4873"/>
                        <a14:foregroundMark x1="50350" y1="95676" x2="50350" y2="95676"/>
                      </a14:backgroundRemoval>
                    </a14:imgEffect>
                  </a14:imgLayer>
                </a14:imgProps>
              </a:ext>
            </a:extLst>
          </a:blip>
          <a:srcRect l="10864" r="13641"/>
          <a:stretch/>
        </p:blipFill>
        <p:spPr>
          <a:xfrm flipH="1">
            <a:off x="7403958" y="1573867"/>
            <a:ext cx="2561832" cy="2468854"/>
          </a:xfrm>
          <a:prstGeom prst="rect">
            <a:avLst/>
          </a:prstGeom>
        </p:spPr>
      </p:pic>
      <p:pic>
        <p:nvPicPr>
          <p:cNvPr id="33" name="Picture 32" descr="KORT11a.jpgFCCEEA3C-B608-4A00-A664-F9222D5B6657Default.jpg">
            <a:extLst>
              <a:ext uri="{FF2B5EF4-FFF2-40B4-BE49-F238E27FC236}">
                <a16:creationId xmlns:a16="http://schemas.microsoft.com/office/drawing/2014/main" id="{C5497265-DE19-C493-7AFA-A450F3090F5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0" b="95063" l="0" r="99044">
                        <a14:foregroundMark x1="61794" y1="19938" x2="61794" y2="19938"/>
                        <a14:foregroundMark x1="62659" y1="18813" x2="62659" y2="18813"/>
                      </a14:backgroundRemoval>
                    </a14:imgEffect>
                  </a14:imgLayer>
                </a14:imgProps>
              </a:ext>
              <a:ext uri="{28A0092B-C50C-407E-A947-70E740481C1C}">
                <a14:useLocalDpi xmlns:a14="http://schemas.microsoft.com/office/drawing/2010/main" val="0"/>
              </a:ext>
            </a:extLst>
          </a:blip>
          <a:stretch>
            <a:fillRect/>
          </a:stretch>
        </p:blipFill>
        <p:spPr>
          <a:xfrm>
            <a:off x="878540" y="4389146"/>
            <a:ext cx="3388502" cy="2468854"/>
          </a:xfrm>
          <a:prstGeom prst="rect">
            <a:avLst/>
          </a:prstGeom>
        </p:spPr>
      </p:pic>
    </p:spTree>
    <p:extLst>
      <p:ext uri="{BB962C8B-B14F-4D97-AF65-F5344CB8AC3E}">
        <p14:creationId xmlns:p14="http://schemas.microsoft.com/office/powerpoint/2010/main" val="24781659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LRF Sensors</a:t>
            </a:r>
          </a:p>
        </p:txBody>
      </p:sp>
      <p:sp>
        <p:nvSpPr>
          <p:cNvPr id="11" name="TextBox 10"/>
          <p:cNvSpPr txBox="1"/>
          <p:nvPr/>
        </p:nvSpPr>
        <p:spPr>
          <a:xfrm>
            <a:off x="4028144" y="4148208"/>
            <a:ext cx="2603500" cy="923330"/>
          </a:xfrm>
          <a:prstGeom prst="rect">
            <a:avLst/>
          </a:prstGeom>
          <a:noFill/>
        </p:spPr>
        <p:txBody>
          <a:bodyPr wrap="square" rtlCol="0">
            <a:spAutoFit/>
          </a:bodyPr>
          <a:lstStyle/>
          <a:p>
            <a:pPr algn="ctr"/>
            <a:r>
              <a:rPr lang="en-US" b="1" dirty="0">
                <a:latin typeface="+mj-lt"/>
              </a:rPr>
              <a:t>JHS209-S80</a:t>
            </a:r>
          </a:p>
          <a:p>
            <a:pPr algn="ctr"/>
            <a:r>
              <a:rPr lang="en-US" dirty="0">
                <a:latin typeface="+mj-lt"/>
              </a:rPr>
              <a:t>E/O IR &amp; LRF </a:t>
            </a:r>
          </a:p>
          <a:p>
            <a:pPr algn="ctr"/>
            <a:r>
              <a:rPr lang="en-US" dirty="0">
                <a:latin typeface="+mj-lt"/>
              </a:rPr>
              <a:t>Tracking System</a:t>
            </a:r>
          </a:p>
        </p:txBody>
      </p:sp>
      <p:sp>
        <p:nvSpPr>
          <p:cNvPr id="12" name="TextBox 11"/>
          <p:cNvSpPr txBox="1"/>
          <p:nvPr/>
        </p:nvSpPr>
        <p:spPr>
          <a:xfrm>
            <a:off x="1335745" y="4148209"/>
            <a:ext cx="2692400" cy="1200329"/>
          </a:xfrm>
          <a:prstGeom prst="rect">
            <a:avLst/>
          </a:prstGeom>
          <a:noFill/>
        </p:spPr>
        <p:txBody>
          <a:bodyPr wrap="square" rtlCol="0">
            <a:spAutoFit/>
          </a:bodyPr>
          <a:lstStyle/>
          <a:p>
            <a:pPr algn="ctr"/>
            <a:r>
              <a:rPr lang="en-US" b="1" dirty="0" err="1">
                <a:latin typeface="+mj-lt"/>
              </a:rPr>
              <a:t>MiRADOR</a:t>
            </a:r>
            <a:endParaRPr lang="en-US" b="1" dirty="0">
              <a:latin typeface="+mj-lt"/>
            </a:endParaRPr>
          </a:p>
          <a:p>
            <a:pPr algn="ctr"/>
            <a:r>
              <a:rPr lang="en-US" dirty="0">
                <a:latin typeface="+mj-lt"/>
              </a:rPr>
              <a:t>E/O IR &amp; LRF </a:t>
            </a:r>
          </a:p>
          <a:p>
            <a:pPr algn="ctr"/>
            <a:r>
              <a:rPr lang="en-US" dirty="0">
                <a:latin typeface="+mj-lt"/>
              </a:rPr>
              <a:t>Tracking System</a:t>
            </a:r>
          </a:p>
          <a:p>
            <a:pPr algn="ctr"/>
            <a:endParaRPr lang="en-US" b="1" dirty="0">
              <a:latin typeface="+mj-lt"/>
            </a:endParaRPr>
          </a:p>
        </p:txBody>
      </p:sp>
      <p:pic>
        <p:nvPicPr>
          <p:cNvPr id="13" name="Picture 12" descr="imag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1278" y="1623358"/>
            <a:ext cx="2064057" cy="2444805"/>
          </a:xfrm>
          <a:prstGeom prst="rect">
            <a:avLst/>
          </a:prstGeom>
        </p:spPr>
      </p:pic>
      <p:pic>
        <p:nvPicPr>
          <p:cNvPr id="3" name="Picture 2" descr="pl19937905-green_lwir_thermal_camera_eos_system_ship_borne_multi_sensor_ir_tv_lr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0207" y="1661458"/>
            <a:ext cx="1348811" cy="2334970"/>
          </a:xfrm>
          <a:prstGeom prst="rect">
            <a:avLst/>
          </a:prstGeom>
        </p:spPr>
      </p:pic>
      <p:pic>
        <p:nvPicPr>
          <p:cNvPr id="4" name="Picture 3" descr="20e7b0159a0e808bc75ba269fb3ec0cb.jpg"/>
          <p:cNvPicPr>
            <a:picLocks noChangeAspect="1"/>
          </p:cNvPicPr>
          <p:nvPr/>
        </p:nvPicPr>
        <p:blipFill rotWithShape="1">
          <a:blip r:embed="rId4">
            <a:extLst>
              <a:ext uri="{BEBA8EAE-BF5A-486C-A8C5-ECC9F3942E4B}">
                <a14:imgProps xmlns:a14="http://schemas.microsoft.com/office/drawing/2010/main">
                  <a14:imgLayer r:embed="rId5">
                    <a14:imgEffect>
                      <a14:backgroundRemoval t="3850" b="100000" l="10000" r="90000"/>
                    </a14:imgEffect>
                  </a14:imgLayer>
                </a14:imgProps>
              </a:ext>
              <a:ext uri="{28A0092B-C50C-407E-A947-70E740481C1C}">
                <a14:useLocalDpi xmlns:a14="http://schemas.microsoft.com/office/drawing/2010/main" val="0"/>
              </a:ext>
            </a:extLst>
          </a:blip>
          <a:srcRect l="21281" r="12021"/>
          <a:stretch/>
        </p:blipFill>
        <p:spPr>
          <a:xfrm>
            <a:off x="7228544" y="1661458"/>
            <a:ext cx="2336800" cy="2334970"/>
          </a:xfrm>
          <a:prstGeom prst="rect">
            <a:avLst/>
          </a:prstGeom>
        </p:spPr>
      </p:pic>
      <p:pic>
        <p:nvPicPr>
          <p:cNvPr id="5" name="Picture 4" descr="04046.jpg"/>
          <p:cNvPicPr>
            <a:picLocks noChangeAspect="1"/>
          </p:cNvPicPr>
          <p:nvPr/>
        </p:nvPicPr>
        <p:blipFill rotWithShape="1">
          <a:blip r:embed="rId6">
            <a:extLst>
              <a:ext uri="{28A0092B-C50C-407E-A947-70E740481C1C}">
                <a14:useLocalDpi xmlns:a14="http://schemas.microsoft.com/office/drawing/2010/main" val="0"/>
              </a:ext>
            </a:extLst>
          </a:blip>
          <a:srcRect l="5681" t="28182" r="10000" b="29091"/>
          <a:stretch/>
        </p:blipFill>
        <p:spPr>
          <a:xfrm>
            <a:off x="6867331" y="4851400"/>
            <a:ext cx="2982405" cy="1511300"/>
          </a:xfrm>
          <a:prstGeom prst="rect">
            <a:avLst/>
          </a:prstGeom>
        </p:spPr>
      </p:pic>
      <p:pic>
        <p:nvPicPr>
          <p:cNvPr id="6" name="Picture 5" descr="12_52_24_740_054A01_1.jpg"/>
          <p:cNvPicPr>
            <a:picLocks noChangeAspect="1"/>
          </p:cNvPicPr>
          <p:nvPr/>
        </p:nvPicPr>
        <p:blipFill rotWithShape="1">
          <a:blip r:embed="rId7">
            <a:extLst>
              <a:ext uri="{BEBA8EAE-BF5A-486C-A8C5-ECC9F3942E4B}">
                <a14:imgProps xmlns:a14="http://schemas.microsoft.com/office/drawing/2010/main">
                  <a14:imgLayer r:embed="rId8">
                    <a14:imgEffect>
                      <a14:backgroundRemoval t="183" b="94451" l="0" r="97988"/>
                    </a14:imgEffect>
                  </a14:imgLayer>
                </a14:imgProps>
              </a:ext>
              <a:ext uri="{28A0092B-C50C-407E-A947-70E740481C1C}">
                <a14:useLocalDpi xmlns:a14="http://schemas.microsoft.com/office/drawing/2010/main" val="0"/>
              </a:ext>
            </a:extLst>
          </a:blip>
          <a:srcRect t="17491" b="12190"/>
          <a:stretch/>
        </p:blipFill>
        <p:spPr>
          <a:xfrm flipH="1">
            <a:off x="4078944" y="4883583"/>
            <a:ext cx="2801086" cy="1936317"/>
          </a:xfrm>
          <a:prstGeom prst="rect">
            <a:avLst/>
          </a:prstGeom>
        </p:spPr>
      </p:pic>
      <p:pic>
        <p:nvPicPr>
          <p:cNvPr id="18" name="Picture 17" descr="KORT11a.jpgFCCEEA3C-B608-4A00-A664-F9222D5B6657Default.jpg"/>
          <p:cNvPicPr>
            <a:picLocks noChangeAspect="1"/>
          </p:cNvPicPr>
          <p:nvPr/>
        </p:nvPicPr>
        <p:blipFill>
          <a:blip r:embed="rId9">
            <a:extLst>
              <a:ext uri="{BEBA8EAE-BF5A-486C-A8C5-ECC9F3942E4B}">
                <a14:imgProps xmlns:a14="http://schemas.microsoft.com/office/drawing/2010/main">
                  <a14:imgLayer r:embed="rId10">
                    <a14:imgEffect>
                      <a14:backgroundRemoval t="0" b="95063" l="0" r="99044">
                        <a14:foregroundMark x1="61794" y1="19938" x2="61794" y2="19938"/>
                        <a14:foregroundMark x1="62659" y1="18813" x2="62659" y2="18813"/>
                      </a14:backgroundRemoval>
                    </a14:imgEffect>
                  </a14:imgLayer>
                </a14:imgProps>
              </a:ext>
              <a:ext uri="{28A0092B-C50C-407E-A947-70E740481C1C}">
                <a14:useLocalDpi xmlns:a14="http://schemas.microsoft.com/office/drawing/2010/main" val="0"/>
              </a:ext>
            </a:extLst>
          </a:blip>
          <a:stretch>
            <a:fillRect/>
          </a:stretch>
        </p:blipFill>
        <p:spPr>
          <a:xfrm>
            <a:off x="878544" y="4389146"/>
            <a:ext cx="3388502" cy="2468854"/>
          </a:xfrm>
          <a:prstGeom prst="rect">
            <a:avLst/>
          </a:prstGeom>
        </p:spPr>
      </p:pic>
      <p:sp>
        <p:nvSpPr>
          <p:cNvPr id="7" name="Rectangle 6">
            <a:extLst>
              <a:ext uri="{FF2B5EF4-FFF2-40B4-BE49-F238E27FC236}">
                <a16:creationId xmlns:a16="http://schemas.microsoft.com/office/drawing/2014/main" id="{12E87DA4-E630-BA39-9391-F14ADCC6B7AF}"/>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solidFill>
                  <a:srgbClr val="FF0000"/>
                </a:solidFill>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21709972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96" name="Group 95">
            <a:extLst>
              <a:ext uri="{FF2B5EF4-FFF2-40B4-BE49-F238E27FC236}">
                <a16:creationId xmlns:a16="http://schemas.microsoft.com/office/drawing/2014/main" id="{18C9898D-7AD6-E340-8698-465AF4FF063B}"/>
              </a:ext>
            </a:extLst>
          </p:cNvPr>
          <p:cNvGrpSpPr/>
          <p:nvPr/>
        </p:nvGrpSpPr>
        <p:grpSpPr>
          <a:xfrm>
            <a:off x="2926982" y="266944"/>
            <a:ext cx="6614888" cy="6236210"/>
            <a:chOff x="1463403" y="576659"/>
            <a:chExt cx="6614888" cy="6236210"/>
          </a:xfrm>
        </p:grpSpPr>
        <p:grpSp>
          <p:nvGrpSpPr>
            <p:cNvPr id="97" name="Group 96">
              <a:extLst>
                <a:ext uri="{FF2B5EF4-FFF2-40B4-BE49-F238E27FC236}">
                  <a16:creationId xmlns:a16="http://schemas.microsoft.com/office/drawing/2014/main" id="{8E303327-911E-1B47-A7D2-97ECB279C8EA}"/>
                </a:ext>
              </a:extLst>
            </p:cNvPr>
            <p:cNvGrpSpPr/>
            <p:nvPr/>
          </p:nvGrpSpPr>
          <p:grpSpPr>
            <a:xfrm>
              <a:off x="1463403" y="576659"/>
              <a:ext cx="6614888" cy="6236210"/>
              <a:chOff x="1463403" y="576659"/>
              <a:chExt cx="6614888" cy="6236210"/>
            </a:xfrm>
          </p:grpSpPr>
          <p:grpSp>
            <p:nvGrpSpPr>
              <p:cNvPr id="101" name="Group 111">
                <a:extLst>
                  <a:ext uri="{FF2B5EF4-FFF2-40B4-BE49-F238E27FC236}">
                    <a16:creationId xmlns:a16="http://schemas.microsoft.com/office/drawing/2014/main" id="{FF61F3FB-1E54-E84F-B4E1-623FB6328184}"/>
                  </a:ext>
                </a:extLst>
              </p:cNvPr>
              <p:cNvGrpSpPr/>
              <p:nvPr/>
            </p:nvGrpSpPr>
            <p:grpSpPr>
              <a:xfrm>
                <a:off x="1463403" y="576659"/>
                <a:ext cx="6236210" cy="6236210"/>
                <a:chOff x="0" y="0"/>
                <a:chExt cx="8869274" cy="8869275"/>
              </a:xfrm>
            </p:grpSpPr>
            <p:sp>
              <p:nvSpPr>
                <p:cNvPr id="103" name="Shape 106">
                  <a:extLst>
                    <a:ext uri="{FF2B5EF4-FFF2-40B4-BE49-F238E27FC236}">
                      <a16:creationId xmlns:a16="http://schemas.microsoft.com/office/drawing/2014/main" id="{637271D2-BFE0-6344-81BF-BB31864EB6EB}"/>
                    </a:ext>
                  </a:extLst>
                </p:cNvPr>
                <p:cNvSpPr/>
                <p:nvPr/>
              </p:nvSpPr>
              <p:spPr>
                <a:xfrm>
                  <a:off x="1495653" y="1469883"/>
                  <a:ext cx="5909335" cy="59171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3546" cap="flat">
                  <a:solidFill>
                    <a:srgbClr val="FFFF00"/>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sp>
              <p:nvSpPr>
                <p:cNvPr id="104" name="Shape 107">
                  <a:extLst>
                    <a:ext uri="{FF2B5EF4-FFF2-40B4-BE49-F238E27FC236}">
                      <a16:creationId xmlns:a16="http://schemas.microsoft.com/office/drawing/2014/main" id="{514A6D99-85FA-BC4E-B932-CE3A5C440884}"/>
                    </a:ext>
                  </a:extLst>
                </p:cNvPr>
                <p:cNvSpPr/>
                <p:nvPr/>
              </p:nvSpPr>
              <p:spPr>
                <a:xfrm>
                  <a:off x="0" y="-1"/>
                  <a:ext cx="8869275" cy="88692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3546" cap="flat">
                  <a:solidFill>
                    <a:srgbClr val="FFFF00"/>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sp>
              <p:nvSpPr>
                <p:cNvPr id="105" name="Shape 108">
                  <a:extLst>
                    <a:ext uri="{FF2B5EF4-FFF2-40B4-BE49-F238E27FC236}">
                      <a16:creationId xmlns:a16="http://schemas.microsoft.com/office/drawing/2014/main" id="{2CD56ED2-38FE-6C40-BB77-1010792A598A}"/>
                    </a:ext>
                  </a:extLst>
                </p:cNvPr>
                <p:cNvSpPr/>
                <p:nvPr/>
              </p:nvSpPr>
              <p:spPr>
                <a:xfrm>
                  <a:off x="0" y="4403689"/>
                  <a:ext cx="8869273" cy="30948"/>
                </a:xfrm>
                <a:prstGeom prst="line">
                  <a:avLst/>
                </a:prstGeom>
                <a:noFill/>
                <a:ln w="36124" cap="flat">
                  <a:solidFill>
                    <a:srgbClr val="FFFF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sp>
              <p:nvSpPr>
                <p:cNvPr id="106" name="Shape 109">
                  <a:extLst>
                    <a:ext uri="{FF2B5EF4-FFF2-40B4-BE49-F238E27FC236}">
                      <a16:creationId xmlns:a16="http://schemas.microsoft.com/office/drawing/2014/main" id="{2973F959-E1FD-CF4E-B0DD-7F10A27B0923}"/>
                    </a:ext>
                  </a:extLst>
                </p:cNvPr>
                <p:cNvSpPr/>
                <p:nvPr/>
              </p:nvSpPr>
              <p:spPr>
                <a:xfrm>
                  <a:off x="4421752" y="16157"/>
                  <a:ext cx="12886" cy="8853118"/>
                </a:xfrm>
                <a:prstGeom prst="line">
                  <a:avLst/>
                </a:prstGeom>
                <a:noFill/>
                <a:ln w="36124" cap="flat">
                  <a:solidFill>
                    <a:srgbClr val="FFFF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lvl="0"/>
                  <a:endParaRPr dirty="0"/>
                </a:p>
              </p:txBody>
            </p:sp>
            <p:sp>
              <p:nvSpPr>
                <p:cNvPr id="107" name="Shape 110">
                  <a:extLst>
                    <a:ext uri="{FF2B5EF4-FFF2-40B4-BE49-F238E27FC236}">
                      <a16:creationId xmlns:a16="http://schemas.microsoft.com/office/drawing/2014/main" id="{A1020A0D-D58B-D146-A8A4-BAED1692519B}"/>
                    </a:ext>
                  </a:extLst>
                </p:cNvPr>
                <p:cNvSpPr/>
                <p:nvPr/>
              </p:nvSpPr>
              <p:spPr>
                <a:xfrm>
                  <a:off x="2965537" y="2951105"/>
                  <a:ext cx="2958593" cy="295859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3546" cap="flat">
                  <a:solidFill>
                    <a:srgbClr val="FFFF00"/>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grpSp>
          <p:sp>
            <p:nvSpPr>
              <p:cNvPr id="102" name="TextBox 101">
                <a:extLst>
                  <a:ext uri="{FF2B5EF4-FFF2-40B4-BE49-F238E27FC236}">
                    <a16:creationId xmlns:a16="http://schemas.microsoft.com/office/drawing/2014/main" id="{F46960CD-24F5-A344-8F79-B8675E54ABA8}"/>
                  </a:ext>
                </a:extLst>
              </p:cNvPr>
              <p:cNvSpPr txBox="1"/>
              <p:nvPr/>
            </p:nvSpPr>
            <p:spPr>
              <a:xfrm>
                <a:off x="4592485" y="3346331"/>
                <a:ext cx="3485806" cy="369332"/>
              </a:xfrm>
              <a:prstGeom prst="rect">
                <a:avLst/>
              </a:prstGeom>
              <a:noFill/>
            </p:spPr>
            <p:txBody>
              <a:bodyPr wrap="square" rtlCol="0">
                <a:spAutoFit/>
              </a:bodyPr>
              <a:lstStyle/>
              <a:p>
                <a:r>
                  <a:rPr lang="el-GR" b="1" dirty="0">
                    <a:solidFill>
                      <a:srgbClr val="FFFF00"/>
                    </a:solidFill>
                    <a:effectLst>
                      <a:outerShdw blurRad="50800" dist="38100" dir="2700000" algn="tl" rotWithShape="0">
                        <a:srgbClr val="000000">
                          <a:alpha val="43000"/>
                        </a:srgbClr>
                      </a:outerShdw>
                    </a:effectLst>
                    <a:latin typeface="Arial"/>
                    <a:cs typeface="Arial"/>
                  </a:rPr>
                  <a:t>               90           180          270</a:t>
                </a:r>
                <a:endParaRPr lang="en-US" b="1" dirty="0">
                  <a:solidFill>
                    <a:srgbClr val="FFFF00"/>
                  </a:solidFill>
                  <a:effectLst>
                    <a:outerShdw blurRad="50800" dist="38100" dir="2700000" algn="tl" rotWithShape="0">
                      <a:srgbClr val="000000">
                        <a:alpha val="43000"/>
                      </a:srgbClr>
                    </a:outerShdw>
                  </a:effectLst>
                  <a:latin typeface="Arial"/>
                  <a:cs typeface="Arial"/>
                </a:endParaRPr>
              </a:p>
            </p:txBody>
          </p:sp>
        </p:grpSp>
        <p:grpSp>
          <p:nvGrpSpPr>
            <p:cNvPr id="98" name="Group 4">
              <a:extLst>
                <a:ext uri="{FF2B5EF4-FFF2-40B4-BE49-F238E27FC236}">
                  <a16:creationId xmlns:a16="http://schemas.microsoft.com/office/drawing/2014/main" id="{6B20C51E-C0D9-5F40-A6B7-3D1950D0B652}"/>
                </a:ext>
              </a:extLst>
            </p:cNvPr>
            <p:cNvGrpSpPr>
              <a:grpSpLocks/>
            </p:cNvGrpSpPr>
            <p:nvPr/>
          </p:nvGrpSpPr>
          <p:grpSpPr bwMode="auto">
            <a:xfrm>
              <a:off x="4300525" y="1995870"/>
              <a:ext cx="2311901" cy="2111371"/>
              <a:chOff x="2448" y="2953"/>
              <a:chExt cx="313" cy="384"/>
            </a:xfrm>
          </p:grpSpPr>
          <p:sp>
            <p:nvSpPr>
              <p:cNvPr id="99" name="Shape 51204">
                <a:extLst>
                  <a:ext uri="{FF2B5EF4-FFF2-40B4-BE49-F238E27FC236}">
                    <a16:creationId xmlns:a16="http://schemas.microsoft.com/office/drawing/2014/main" id="{80FDDD7A-B140-9B41-A4E5-9F51438D1F4F}"/>
                  </a:ext>
                </a:extLst>
              </p:cNvPr>
              <p:cNvSpPr>
                <a:spLocks/>
              </p:cNvSpPr>
              <p:nvPr/>
            </p:nvSpPr>
            <p:spPr bwMode="auto">
              <a:xfrm rot="-3961841">
                <a:off x="2546" y="2976"/>
                <a:ext cx="238" cy="192"/>
              </a:xfrm>
              <a:custGeom>
                <a:avLst/>
                <a:gdLst>
                  <a:gd name="T0" fmla="*/ 2 w 286"/>
                  <a:gd name="T1" fmla="*/ 0 h 192"/>
                  <a:gd name="T2" fmla="*/ 0 w 286"/>
                  <a:gd name="T3" fmla="*/ 80 h 192"/>
                  <a:gd name="T4" fmla="*/ 2 w 286"/>
                  <a:gd name="T5" fmla="*/ 128 h 192"/>
                  <a:gd name="T6" fmla="*/ 2 w 286"/>
                  <a:gd name="T7" fmla="*/ 192 h 192"/>
                  <a:gd name="T8" fmla="*/ 2 w 286"/>
                  <a:gd name="T9" fmla="*/ 184 h 192"/>
                  <a:gd name="T10" fmla="*/ 2 w 286"/>
                  <a:gd name="T11" fmla="*/ 96 h 192"/>
                  <a:gd name="T12" fmla="*/ 2 w 286"/>
                  <a:gd name="T13" fmla="*/ 88 h 192"/>
                  <a:gd name="T14" fmla="*/ 2 w 286"/>
                  <a:gd name="T15" fmla="*/ 64 h 192"/>
                  <a:gd name="T16" fmla="*/ 2 w 286"/>
                  <a:gd name="T17" fmla="*/ 24 h 192"/>
                  <a:gd name="T18" fmla="*/ 2 w 286"/>
                  <a:gd name="T19" fmla="*/ 0 h 192"/>
                  <a:gd name="T20" fmla="*/ 2 w 286"/>
                  <a:gd name="T21" fmla="*/ 8 h 192"/>
                  <a:gd name="T22" fmla="*/ 2 w 286"/>
                  <a:gd name="T23" fmla="*/ 16 h 192"/>
                  <a:gd name="T24" fmla="*/ 2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chemeClr val="tx1"/>
                </a:solidFill>
                <a:round/>
                <a:headEnd/>
                <a:tailEnd/>
              </a:ln>
            </p:spPr>
            <p:txBody>
              <a:bodyPr vert="eaVert"/>
              <a:lstStyle/>
              <a:p>
                <a:endParaRPr lang="en-US"/>
              </a:p>
            </p:txBody>
          </p:sp>
          <p:sp>
            <p:nvSpPr>
              <p:cNvPr id="100" name="Shape 51205">
                <a:extLst>
                  <a:ext uri="{FF2B5EF4-FFF2-40B4-BE49-F238E27FC236}">
                    <a16:creationId xmlns:a16="http://schemas.microsoft.com/office/drawing/2014/main" id="{0F85E2C9-F358-2D44-A7C6-D6267B5D6FB9}"/>
                  </a:ext>
                </a:extLst>
              </p:cNvPr>
              <p:cNvSpPr>
                <a:spLocks/>
              </p:cNvSpPr>
              <p:nvPr/>
            </p:nvSpPr>
            <p:spPr bwMode="auto">
              <a:xfrm>
                <a:off x="2448" y="3216"/>
                <a:ext cx="96" cy="121"/>
              </a:xfrm>
              <a:custGeom>
                <a:avLst/>
                <a:gdLst>
                  <a:gd name="T0" fmla="*/ 0 w 286"/>
                  <a:gd name="T1" fmla="*/ 0 h 192"/>
                  <a:gd name="T2" fmla="*/ 0 w 286"/>
                  <a:gd name="T3" fmla="*/ 1 h 192"/>
                  <a:gd name="T4" fmla="*/ 0 w 286"/>
                  <a:gd name="T5" fmla="*/ 1 h 192"/>
                  <a:gd name="T6" fmla="*/ 0 w 286"/>
                  <a:gd name="T7" fmla="*/ 1 h 192"/>
                  <a:gd name="T8" fmla="*/ 0 w 286"/>
                  <a:gd name="T9" fmla="*/ 1 h 192"/>
                  <a:gd name="T10" fmla="*/ 0 w 286"/>
                  <a:gd name="T11" fmla="*/ 1 h 192"/>
                  <a:gd name="T12" fmla="*/ 0 w 286"/>
                  <a:gd name="T13" fmla="*/ 1 h 192"/>
                  <a:gd name="T14" fmla="*/ 0 w 286"/>
                  <a:gd name="T15" fmla="*/ 1 h 192"/>
                  <a:gd name="T16" fmla="*/ 0 w 286"/>
                  <a:gd name="T17" fmla="*/ 1 h 192"/>
                  <a:gd name="T18" fmla="*/ 0 w 286"/>
                  <a:gd name="T19" fmla="*/ 0 h 192"/>
                  <a:gd name="T20" fmla="*/ 0 w 286"/>
                  <a:gd name="T21" fmla="*/ 1 h 192"/>
                  <a:gd name="T22" fmla="*/ 0 w 286"/>
                  <a:gd name="T23" fmla="*/ 1 h 192"/>
                  <a:gd name="T24" fmla="*/ 0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chemeClr val="tx1"/>
                </a:solidFill>
                <a:round/>
                <a:headEnd/>
                <a:tailEnd/>
              </a:ln>
            </p:spPr>
            <p:txBody>
              <a:bodyPr/>
              <a:lstStyle/>
              <a:p>
                <a:endParaRPr lang="en-US"/>
              </a:p>
            </p:txBody>
          </p:sp>
        </p:grpSp>
      </p:grpSp>
      <p:sp>
        <p:nvSpPr>
          <p:cNvPr id="362" name="Shape 360"/>
          <p:cNvSpPr>
            <a:spLocks noChangeAspect="1" noChangeArrowheads="1"/>
          </p:cNvSpPr>
          <p:nvPr/>
        </p:nvSpPr>
        <p:spPr bwMode="auto">
          <a:xfrm>
            <a:off x="5887628" y="3401458"/>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63" name="Shape 360"/>
          <p:cNvSpPr>
            <a:spLocks noChangeAspect="1" noChangeArrowheads="1"/>
          </p:cNvSpPr>
          <p:nvPr/>
        </p:nvSpPr>
        <p:spPr bwMode="auto">
          <a:xfrm>
            <a:off x="5413766" y="3711044"/>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64" name="Shape 360"/>
          <p:cNvSpPr>
            <a:spLocks noChangeAspect="1" noChangeArrowheads="1"/>
          </p:cNvSpPr>
          <p:nvPr/>
        </p:nvSpPr>
        <p:spPr bwMode="auto">
          <a:xfrm>
            <a:off x="5745872" y="3418392"/>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65" name="Shape 360"/>
          <p:cNvSpPr>
            <a:spLocks noChangeAspect="1" noChangeArrowheads="1"/>
          </p:cNvSpPr>
          <p:nvPr/>
        </p:nvSpPr>
        <p:spPr bwMode="auto">
          <a:xfrm>
            <a:off x="5352879" y="3693044"/>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66" name="Shape 360"/>
          <p:cNvSpPr>
            <a:spLocks noChangeAspect="1" noChangeArrowheads="1"/>
          </p:cNvSpPr>
          <p:nvPr/>
        </p:nvSpPr>
        <p:spPr bwMode="auto">
          <a:xfrm>
            <a:off x="5311359" y="3547907"/>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67" name="Shape 360"/>
          <p:cNvSpPr>
            <a:spLocks noChangeAspect="1" noChangeArrowheads="1"/>
          </p:cNvSpPr>
          <p:nvPr/>
        </p:nvSpPr>
        <p:spPr bwMode="auto">
          <a:xfrm>
            <a:off x="5509939" y="2362974"/>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68" name="Shape 360"/>
          <p:cNvSpPr>
            <a:spLocks noChangeAspect="1" noChangeArrowheads="1"/>
          </p:cNvSpPr>
          <p:nvPr/>
        </p:nvSpPr>
        <p:spPr bwMode="auto">
          <a:xfrm>
            <a:off x="5577669" y="2388369"/>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69" name="Shape 360"/>
          <p:cNvSpPr>
            <a:spLocks noChangeAspect="1" noChangeArrowheads="1"/>
          </p:cNvSpPr>
          <p:nvPr/>
        </p:nvSpPr>
        <p:spPr bwMode="auto">
          <a:xfrm>
            <a:off x="5896095" y="3359123"/>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70" name="Shape 360"/>
          <p:cNvSpPr>
            <a:spLocks noChangeAspect="1" noChangeArrowheads="1"/>
          </p:cNvSpPr>
          <p:nvPr/>
        </p:nvSpPr>
        <p:spPr bwMode="auto">
          <a:xfrm>
            <a:off x="5793960" y="4159773"/>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71" name="Shape 360"/>
          <p:cNvSpPr>
            <a:spLocks noChangeAspect="1" noChangeArrowheads="1"/>
          </p:cNvSpPr>
          <p:nvPr/>
        </p:nvSpPr>
        <p:spPr bwMode="auto">
          <a:xfrm>
            <a:off x="5989226" y="3367584"/>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72" name="Shape 360"/>
          <p:cNvSpPr>
            <a:spLocks noChangeAspect="1" noChangeArrowheads="1"/>
          </p:cNvSpPr>
          <p:nvPr/>
        </p:nvSpPr>
        <p:spPr bwMode="auto">
          <a:xfrm>
            <a:off x="5796674" y="3359123"/>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73" name="Shape 360"/>
          <p:cNvSpPr>
            <a:spLocks noChangeAspect="1" noChangeArrowheads="1"/>
          </p:cNvSpPr>
          <p:nvPr/>
        </p:nvSpPr>
        <p:spPr bwMode="auto">
          <a:xfrm>
            <a:off x="6445088" y="3390363"/>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74" name="Shape 360"/>
          <p:cNvSpPr>
            <a:spLocks noChangeAspect="1" noChangeArrowheads="1"/>
          </p:cNvSpPr>
          <p:nvPr/>
        </p:nvSpPr>
        <p:spPr bwMode="auto">
          <a:xfrm>
            <a:off x="6812045" y="3394076"/>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75" name="Shape 360"/>
          <p:cNvSpPr>
            <a:spLocks noChangeAspect="1" noChangeArrowheads="1"/>
          </p:cNvSpPr>
          <p:nvPr/>
        </p:nvSpPr>
        <p:spPr bwMode="auto">
          <a:xfrm>
            <a:off x="7828013" y="1352550"/>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76" name="Shape 360"/>
          <p:cNvSpPr>
            <a:spLocks noChangeAspect="1" noChangeArrowheads="1"/>
          </p:cNvSpPr>
          <p:nvPr/>
        </p:nvSpPr>
        <p:spPr bwMode="auto">
          <a:xfrm>
            <a:off x="7867551" y="260862"/>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77" name="Shape 360"/>
          <p:cNvSpPr>
            <a:spLocks noChangeAspect="1" noChangeArrowheads="1"/>
          </p:cNvSpPr>
          <p:nvPr/>
        </p:nvSpPr>
        <p:spPr bwMode="auto">
          <a:xfrm>
            <a:off x="5779989" y="2360330"/>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78" name="Shape 360"/>
          <p:cNvSpPr>
            <a:spLocks noChangeAspect="1" noChangeArrowheads="1"/>
          </p:cNvSpPr>
          <p:nvPr/>
        </p:nvSpPr>
        <p:spPr bwMode="auto">
          <a:xfrm>
            <a:off x="6816097" y="3429000"/>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79" name="Shape 360"/>
          <p:cNvSpPr>
            <a:spLocks noChangeAspect="1" noChangeArrowheads="1"/>
          </p:cNvSpPr>
          <p:nvPr/>
        </p:nvSpPr>
        <p:spPr bwMode="auto">
          <a:xfrm>
            <a:off x="5744503" y="5391150"/>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80" name="Shape 360"/>
          <p:cNvSpPr>
            <a:spLocks noChangeAspect="1" noChangeArrowheads="1"/>
          </p:cNvSpPr>
          <p:nvPr/>
        </p:nvSpPr>
        <p:spPr bwMode="auto">
          <a:xfrm>
            <a:off x="5896903" y="5543550"/>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81" name="Shape 360"/>
          <p:cNvSpPr>
            <a:spLocks noChangeAspect="1" noChangeArrowheads="1"/>
          </p:cNvSpPr>
          <p:nvPr/>
        </p:nvSpPr>
        <p:spPr bwMode="auto">
          <a:xfrm>
            <a:off x="5837628" y="5492742"/>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82" name="Shape 360"/>
          <p:cNvSpPr>
            <a:spLocks noChangeAspect="1" noChangeArrowheads="1"/>
          </p:cNvSpPr>
          <p:nvPr/>
        </p:nvSpPr>
        <p:spPr bwMode="auto">
          <a:xfrm>
            <a:off x="5846095" y="5425006"/>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83" name="Shape 360"/>
          <p:cNvSpPr>
            <a:spLocks noChangeAspect="1" noChangeArrowheads="1"/>
          </p:cNvSpPr>
          <p:nvPr/>
        </p:nvSpPr>
        <p:spPr bwMode="auto">
          <a:xfrm>
            <a:off x="4746526" y="3404659"/>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84" name="Shape 360"/>
          <p:cNvSpPr>
            <a:spLocks noChangeAspect="1" noChangeArrowheads="1"/>
          </p:cNvSpPr>
          <p:nvPr/>
        </p:nvSpPr>
        <p:spPr bwMode="auto">
          <a:xfrm>
            <a:off x="4626421" y="4562458"/>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85" name="Shape 360"/>
          <p:cNvSpPr>
            <a:spLocks noChangeAspect="1" noChangeArrowheads="1"/>
          </p:cNvSpPr>
          <p:nvPr/>
        </p:nvSpPr>
        <p:spPr bwMode="auto">
          <a:xfrm>
            <a:off x="4711085" y="4689457"/>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86" name="Shape 360"/>
          <p:cNvSpPr>
            <a:spLocks noChangeAspect="1" noChangeArrowheads="1"/>
          </p:cNvSpPr>
          <p:nvPr/>
        </p:nvSpPr>
        <p:spPr bwMode="auto">
          <a:xfrm>
            <a:off x="5929670" y="3224725"/>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87" name="Shape 360"/>
          <p:cNvSpPr>
            <a:spLocks noChangeAspect="1" noChangeArrowheads="1"/>
          </p:cNvSpPr>
          <p:nvPr/>
        </p:nvSpPr>
        <p:spPr bwMode="auto">
          <a:xfrm>
            <a:off x="5828060" y="3377125"/>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88" name="Shape 360"/>
          <p:cNvSpPr>
            <a:spLocks noChangeAspect="1" noChangeArrowheads="1"/>
          </p:cNvSpPr>
          <p:nvPr/>
        </p:nvSpPr>
        <p:spPr bwMode="auto">
          <a:xfrm>
            <a:off x="6117556" y="4198392"/>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89" name="Shape 360"/>
          <p:cNvSpPr>
            <a:spLocks noChangeAspect="1" noChangeArrowheads="1"/>
          </p:cNvSpPr>
          <p:nvPr/>
        </p:nvSpPr>
        <p:spPr bwMode="auto">
          <a:xfrm>
            <a:off x="5795294" y="4431224"/>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90" name="Shape 360"/>
          <p:cNvSpPr>
            <a:spLocks noChangeAspect="1" noChangeArrowheads="1"/>
          </p:cNvSpPr>
          <p:nvPr/>
        </p:nvSpPr>
        <p:spPr bwMode="auto">
          <a:xfrm>
            <a:off x="6127641" y="4765659"/>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91" name="Shape 360"/>
          <p:cNvSpPr>
            <a:spLocks noChangeAspect="1" noChangeArrowheads="1"/>
          </p:cNvSpPr>
          <p:nvPr/>
        </p:nvSpPr>
        <p:spPr bwMode="auto">
          <a:xfrm>
            <a:off x="5788207" y="5028126"/>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92" name="Shape 360"/>
          <p:cNvSpPr>
            <a:spLocks noChangeAspect="1" noChangeArrowheads="1"/>
          </p:cNvSpPr>
          <p:nvPr/>
        </p:nvSpPr>
        <p:spPr bwMode="auto">
          <a:xfrm>
            <a:off x="4536280" y="3872978"/>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93" name="Shape 360"/>
          <p:cNvSpPr>
            <a:spLocks noChangeAspect="1" noChangeArrowheads="1"/>
          </p:cNvSpPr>
          <p:nvPr/>
        </p:nvSpPr>
        <p:spPr bwMode="auto">
          <a:xfrm>
            <a:off x="5484557" y="3390363"/>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94" name="Shape 360"/>
          <p:cNvSpPr>
            <a:spLocks noChangeAspect="1" noChangeArrowheads="1"/>
          </p:cNvSpPr>
          <p:nvPr/>
        </p:nvSpPr>
        <p:spPr bwMode="auto">
          <a:xfrm>
            <a:off x="5662358" y="3390357"/>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95" name="Shape 360"/>
          <p:cNvSpPr>
            <a:spLocks noChangeAspect="1" noChangeArrowheads="1"/>
          </p:cNvSpPr>
          <p:nvPr/>
        </p:nvSpPr>
        <p:spPr bwMode="auto">
          <a:xfrm>
            <a:off x="5831692" y="3415752"/>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96" name="Shape 360"/>
          <p:cNvSpPr>
            <a:spLocks noChangeAspect="1" noChangeArrowheads="1"/>
          </p:cNvSpPr>
          <p:nvPr/>
        </p:nvSpPr>
        <p:spPr bwMode="auto">
          <a:xfrm>
            <a:off x="6001026" y="3407279"/>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97" name="Shape 360"/>
          <p:cNvSpPr>
            <a:spLocks noChangeAspect="1" noChangeArrowheads="1"/>
          </p:cNvSpPr>
          <p:nvPr/>
        </p:nvSpPr>
        <p:spPr bwMode="auto">
          <a:xfrm>
            <a:off x="6825622" y="317508"/>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98" name="Shape 360"/>
          <p:cNvSpPr>
            <a:spLocks noChangeAspect="1" noChangeArrowheads="1"/>
          </p:cNvSpPr>
          <p:nvPr/>
        </p:nvSpPr>
        <p:spPr bwMode="auto">
          <a:xfrm>
            <a:off x="5806104" y="3228465"/>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399" name="Shape 360"/>
          <p:cNvSpPr>
            <a:spLocks noChangeAspect="1" noChangeArrowheads="1"/>
          </p:cNvSpPr>
          <p:nvPr/>
        </p:nvSpPr>
        <p:spPr bwMode="auto">
          <a:xfrm>
            <a:off x="5662358" y="3390357"/>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400" name="Shape 360"/>
          <p:cNvSpPr>
            <a:spLocks noChangeAspect="1" noChangeArrowheads="1"/>
          </p:cNvSpPr>
          <p:nvPr/>
        </p:nvSpPr>
        <p:spPr bwMode="auto">
          <a:xfrm>
            <a:off x="5831692" y="3415752"/>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401" name="Shape 360"/>
          <p:cNvSpPr>
            <a:spLocks noChangeAspect="1" noChangeArrowheads="1"/>
          </p:cNvSpPr>
          <p:nvPr/>
        </p:nvSpPr>
        <p:spPr bwMode="auto">
          <a:xfrm>
            <a:off x="5992373" y="3085547"/>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402" name="Shape 360"/>
          <p:cNvSpPr>
            <a:spLocks noChangeAspect="1" noChangeArrowheads="1"/>
          </p:cNvSpPr>
          <p:nvPr/>
        </p:nvSpPr>
        <p:spPr bwMode="auto">
          <a:xfrm>
            <a:off x="6807879" y="546638"/>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403" name="Shape 360"/>
          <p:cNvSpPr>
            <a:spLocks noChangeAspect="1" noChangeArrowheads="1"/>
          </p:cNvSpPr>
          <p:nvPr/>
        </p:nvSpPr>
        <p:spPr bwMode="auto">
          <a:xfrm>
            <a:off x="5814560" y="3077074"/>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404" name="Shape 360"/>
          <p:cNvSpPr>
            <a:spLocks noChangeAspect="1" noChangeArrowheads="1"/>
          </p:cNvSpPr>
          <p:nvPr/>
        </p:nvSpPr>
        <p:spPr bwMode="auto">
          <a:xfrm>
            <a:off x="4540717" y="3763442"/>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405" name="Shape 360"/>
          <p:cNvSpPr>
            <a:spLocks noChangeAspect="1" noChangeArrowheads="1"/>
          </p:cNvSpPr>
          <p:nvPr/>
        </p:nvSpPr>
        <p:spPr bwMode="auto">
          <a:xfrm>
            <a:off x="6062812" y="3269236"/>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406" name="Shape 360"/>
          <p:cNvSpPr>
            <a:spLocks noChangeAspect="1" noChangeArrowheads="1"/>
          </p:cNvSpPr>
          <p:nvPr/>
        </p:nvSpPr>
        <p:spPr bwMode="auto">
          <a:xfrm>
            <a:off x="5436248" y="3565575"/>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407" name="Shape 360"/>
          <p:cNvSpPr>
            <a:spLocks noChangeAspect="1" noChangeArrowheads="1"/>
          </p:cNvSpPr>
          <p:nvPr/>
        </p:nvSpPr>
        <p:spPr bwMode="auto">
          <a:xfrm>
            <a:off x="5553162" y="3407672"/>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408" name="Shape 360"/>
          <p:cNvSpPr>
            <a:spLocks noChangeAspect="1" noChangeArrowheads="1"/>
          </p:cNvSpPr>
          <p:nvPr/>
        </p:nvSpPr>
        <p:spPr bwMode="auto">
          <a:xfrm>
            <a:off x="5637826" y="3450001"/>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409" name="Shape 360"/>
          <p:cNvSpPr>
            <a:spLocks noChangeAspect="1" noChangeArrowheads="1"/>
          </p:cNvSpPr>
          <p:nvPr/>
        </p:nvSpPr>
        <p:spPr bwMode="auto">
          <a:xfrm>
            <a:off x="5764825" y="3449995"/>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410" name="Shape 360"/>
          <p:cNvSpPr>
            <a:spLocks noChangeAspect="1" noChangeArrowheads="1"/>
          </p:cNvSpPr>
          <p:nvPr/>
        </p:nvSpPr>
        <p:spPr bwMode="auto">
          <a:xfrm>
            <a:off x="5680149" y="3373786"/>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411" name="Shape 360"/>
          <p:cNvSpPr>
            <a:spLocks noChangeAspect="1" noChangeArrowheads="1"/>
          </p:cNvSpPr>
          <p:nvPr/>
        </p:nvSpPr>
        <p:spPr bwMode="auto">
          <a:xfrm>
            <a:off x="5883357" y="3458456"/>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412" name="Shape 360"/>
          <p:cNvSpPr>
            <a:spLocks noChangeAspect="1" noChangeArrowheads="1"/>
          </p:cNvSpPr>
          <p:nvPr/>
        </p:nvSpPr>
        <p:spPr bwMode="auto">
          <a:xfrm>
            <a:off x="5781230" y="3043595"/>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413" name="Shape 360"/>
          <p:cNvSpPr>
            <a:spLocks noChangeAspect="1" noChangeArrowheads="1"/>
          </p:cNvSpPr>
          <p:nvPr/>
        </p:nvSpPr>
        <p:spPr bwMode="auto">
          <a:xfrm>
            <a:off x="5828180" y="3111509"/>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414" name="Shape 360"/>
          <p:cNvSpPr>
            <a:spLocks noChangeAspect="1" noChangeArrowheads="1"/>
          </p:cNvSpPr>
          <p:nvPr/>
        </p:nvSpPr>
        <p:spPr bwMode="auto">
          <a:xfrm>
            <a:off x="5895910" y="3119970"/>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415" name="Shape 360"/>
          <p:cNvSpPr>
            <a:spLocks noChangeAspect="1" noChangeArrowheads="1"/>
          </p:cNvSpPr>
          <p:nvPr/>
        </p:nvSpPr>
        <p:spPr bwMode="auto">
          <a:xfrm>
            <a:off x="5811240" y="3314711"/>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416" name="Shape 360"/>
          <p:cNvSpPr>
            <a:spLocks noChangeAspect="1" noChangeArrowheads="1"/>
          </p:cNvSpPr>
          <p:nvPr/>
        </p:nvSpPr>
        <p:spPr bwMode="auto">
          <a:xfrm>
            <a:off x="5811240" y="3416315"/>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417" name="Shape 360"/>
          <p:cNvSpPr>
            <a:spLocks noChangeAspect="1" noChangeArrowheads="1"/>
          </p:cNvSpPr>
          <p:nvPr/>
        </p:nvSpPr>
        <p:spPr bwMode="auto">
          <a:xfrm>
            <a:off x="5811240" y="4449224"/>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418" name="Shape 360"/>
          <p:cNvSpPr>
            <a:spLocks noChangeAspect="1" noChangeArrowheads="1"/>
          </p:cNvSpPr>
          <p:nvPr/>
        </p:nvSpPr>
        <p:spPr bwMode="auto">
          <a:xfrm>
            <a:off x="5803310" y="4212175"/>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419" name="Shape 360"/>
          <p:cNvSpPr>
            <a:spLocks noChangeAspect="1" noChangeArrowheads="1"/>
          </p:cNvSpPr>
          <p:nvPr/>
        </p:nvSpPr>
        <p:spPr bwMode="auto">
          <a:xfrm>
            <a:off x="3695602" y="2163224"/>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420" name="Shape 360"/>
          <p:cNvSpPr>
            <a:spLocks noChangeAspect="1" noChangeArrowheads="1"/>
          </p:cNvSpPr>
          <p:nvPr/>
        </p:nvSpPr>
        <p:spPr bwMode="auto">
          <a:xfrm>
            <a:off x="3771799" y="1951543"/>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421" name="Shape 360"/>
          <p:cNvSpPr>
            <a:spLocks noChangeAspect="1" noChangeArrowheads="1"/>
          </p:cNvSpPr>
          <p:nvPr/>
        </p:nvSpPr>
        <p:spPr bwMode="auto">
          <a:xfrm>
            <a:off x="5607434" y="5822390"/>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r>
              <a:rPr lang="el-GR" sz="1200" dirty="0">
                <a:solidFill>
                  <a:srgbClr val="000000"/>
                </a:solidFill>
                <a:uFill>
                  <a:solidFill>
                    <a:srgbClr val="FFFFFF"/>
                  </a:solidFill>
                </a:uFill>
                <a:latin typeface="Tahoma"/>
                <a:ea typeface="Tahoma"/>
                <a:cs typeface="Tahoma"/>
                <a:sym typeface="Tahoma"/>
              </a:rPr>
              <a:t>/</a:t>
            </a:r>
            <a:endParaRPr sz="1200" dirty="0">
              <a:solidFill>
                <a:srgbClr val="000000"/>
              </a:solidFill>
              <a:uFill>
                <a:solidFill>
                  <a:srgbClr val="FFFFFF"/>
                </a:solidFill>
              </a:uFill>
              <a:latin typeface="Tahoma"/>
              <a:ea typeface="Tahoma"/>
              <a:cs typeface="Tahoma"/>
              <a:sym typeface="Tahoma"/>
            </a:endParaRPr>
          </a:p>
        </p:txBody>
      </p:sp>
      <p:sp>
        <p:nvSpPr>
          <p:cNvPr id="422" name="Shape 360"/>
          <p:cNvSpPr>
            <a:spLocks noChangeAspect="1" noChangeArrowheads="1"/>
          </p:cNvSpPr>
          <p:nvPr/>
        </p:nvSpPr>
        <p:spPr bwMode="auto">
          <a:xfrm>
            <a:off x="6174700" y="3671857"/>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r>
              <a:rPr lang="el-GR" sz="1200" dirty="0">
                <a:solidFill>
                  <a:srgbClr val="000000"/>
                </a:solidFill>
                <a:uFill>
                  <a:solidFill>
                    <a:srgbClr val="FFFFFF"/>
                  </a:solidFill>
                </a:uFill>
                <a:latin typeface="Tahoma"/>
                <a:ea typeface="Tahoma"/>
                <a:cs typeface="Tahoma"/>
                <a:sym typeface="Tahoma"/>
              </a:rPr>
              <a:t>/</a:t>
            </a:r>
            <a:endParaRPr sz="1200" dirty="0">
              <a:solidFill>
                <a:srgbClr val="000000"/>
              </a:solidFill>
              <a:uFill>
                <a:solidFill>
                  <a:srgbClr val="FFFFFF"/>
                </a:solidFill>
              </a:uFill>
              <a:latin typeface="Tahoma"/>
              <a:ea typeface="Tahoma"/>
              <a:cs typeface="Tahoma"/>
              <a:sym typeface="Tahoma"/>
            </a:endParaRPr>
          </a:p>
        </p:txBody>
      </p:sp>
      <p:sp>
        <p:nvSpPr>
          <p:cNvPr id="423" name="Shape 360"/>
          <p:cNvSpPr>
            <a:spLocks noChangeAspect="1" noChangeArrowheads="1"/>
          </p:cNvSpPr>
          <p:nvPr/>
        </p:nvSpPr>
        <p:spPr bwMode="auto">
          <a:xfrm>
            <a:off x="6249870" y="3726312"/>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r>
              <a:rPr lang="el-GR" sz="1200" dirty="0">
                <a:solidFill>
                  <a:srgbClr val="000000"/>
                </a:solidFill>
                <a:uFill>
                  <a:solidFill>
                    <a:srgbClr val="FFFFFF"/>
                  </a:solidFill>
                </a:uFill>
                <a:latin typeface="Tahoma"/>
                <a:ea typeface="Tahoma"/>
                <a:cs typeface="Tahoma"/>
                <a:sym typeface="Tahoma"/>
              </a:rPr>
              <a:t>/</a:t>
            </a:r>
            <a:endParaRPr sz="1200" dirty="0">
              <a:solidFill>
                <a:srgbClr val="000000"/>
              </a:solidFill>
              <a:uFill>
                <a:solidFill>
                  <a:srgbClr val="FFFFFF"/>
                </a:solidFill>
              </a:uFill>
              <a:latin typeface="Tahoma"/>
              <a:ea typeface="Tahoma"/>
              <a:cs typeface="Tahoma"/>
              <a:sym typeface="Tahoma"/>
            </a:endParaRPr>
          </a:p>
        </p:txBody>
      </p:sp>
      <p:sp>
        <p:nvSpPr>
          <p:cNvPr id="424" name="Shape 360"/>
          <p:cNvSpPr>
            <a:spLocks noChangeAspect="1" noChangeArrowheads="1"/>
          </p:cNvSpPr>
          <p:nvPr/>
        </p:nvSpPr>
        <p:spPr bwMode="auto">
          <a:xfrm>
            <a:off x="6331261" y="3790579"/>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r>
              <a:rPr lang="el-GR" sz="1200" dirty="0">
                <a:solidFill>
                  <a:srgbClr val="000000"/>
                </a:solidFill>
                <a:uFill>
                  <a:solidFill>
                    <a:srgbClr val="FFFFFF"/>
                  </a:solidFill>
                </a:uFill>
                <a:latin typeface="Tahoma"/>
                <a:ea typeface="Tahoma"/>
                <a:cs typeface="Tahoma"/>
                <a:sym typeface="Tahoma"/>
              </a:rPr>
              <a:t>/</a:t>
            </a:r>
            <a:endParaRPr sz="1200" dirty="0">
              <a:solidFill>
                <a:srgbClr val="000000"/>
              </a:solidFill>
              <a:uFill>
                <a:solidFill>
                  <a:srgbClr val="FFFFFF"/>
                </a:solidFill>
              </a:uFill>
              <a:latin typeface="Tahoma"/>
              <a:ea typeface="Tahoma"/>
              <a:cs typeface="Tahoma"/>
              <a:sym typeface="Tahoma"/>
            </a:endParaRPr>
          </a:p>
        </p:txBody>
      </p:sp>
      <p:sp>
        <p:nvSpPr>
          <p:cNvPr id="425" name="Shape 360"/>
          <p:cNvSpPr>
            <a:spLocks noChangeAspect="1" noChangeArrowheads="1"/>
          </p:cNvSpPr>
          <p:nvPr/>
        </p:nvSpPr>
        <p:spPr bwMode="auto">
          <a:xfrm>
            <a:off x="7245661" y="3613322"/>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426" name="Shape 360"/>
          <p:cNvSpPr>
            <a:spLocks noChangeAspect="1" noChangeArrowheads="1"/>
          </p:cNvSpPr>
          <p:nvPr/>
        </p:nvSpPr>
        <p:spPr bwMode="auto">
          <a:xfrm>
            <a:off x="7854171" y="3790579"/>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000000"/>
              </a:solidFill>
              <a:uFill>
                <a:solidFill>
                  <a:srgbClr val="FFFFFF"/>
                </a:solidFill>
              </a:uFill>
              <a:latin typeface="Tahoma"/>
              <a:ea typeface="Tahoma"/>
              <a:cs typeface="Tahoma"/>
              <a:sym typeface="Tahoma"/>
            </a:endParaRPr>
          </a:p>
        </p:txBody>
      </p:sp>
      <p:sp>
        <p:nvSpPr>
          <p:cNvPr id="427" name="Shape 360"/>
          <p:cNvSpPr>
            <a:spLocks noChangeAspect="1" noChangeArrowheads="1"/>
          </p:cNvSpPr>
          <p:nvPr/>
        </p:nvSpPr>
        <p:spPr bwMode="auto">
          <a:xfrm>
            <a:off x="6564168" y="3790390"/>
            <a:ext cx="88715" cy="90000"/>
          </a:xfrm>
          <a:prstGeom prst="ellipse">
            <a:avLst/>
          </a:prstGeom>
          <a:solidFill>
            <a:srgbClr val="FF0000"/>
          </a:solidFill>
          <a:ln w="13546">
            <a:solidFill>
              <a:srgbClr val="000000">
                <a:alpha val="50000"/>
              </a:srgb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r>
              <a:rPr lang="el-GR" sz="1200" dirty="0">
                <a:solidFill>
                  <a:srgbClr val="000000"/>
                </a:solidFill>
                <a:uFill>
                  <a:solidFill>
                    <a:srgbClr val="FFFFFF"/>
                  </a:solidFill>
                </a:uFill>
                <a:latin typeface="Tahoma"/>
                <a:ea typeface="Tahoma"/>
                <a:cs typeface="Tahoma"/>
                <a:sym typeface="Tahoma"/>
              </a:rPr>
              <a:t>/</a:t>
            </a:r>
            <a:endParaRPr sz="1200" dirty="0">
              <a:solidFill>
                <a:srgbClr val="000000"/>
              </a:solidFill>
              <a:uFill>
                <a:solidFill>
                  <a:srgbClr val="FFFFFF"/>
                </a:solidFill>
              </a:uFill>
              <a:latin typeface="Tahoma"/>
              <a:ea typeface="Tahoma"/>
              <a:cs typeface="Tahoma"/>
              <a:sym typeface="Tahoma"/>
            </a:endParaRPr>
          </a:p>
        </p:txBody>
      </p:sp>
      <p:grpSp>
        <p:nvGrpSpPr>
          <p:cNvPr id="5" name="Group 4"/>
          <p:cNvGrpSpPr/>
          <p:nvPr/>
        </p:nvGrpSpPr>
        <p:grpSpPr>
          <a:xfrm rot="18864413">
            <a:off x="4429345" y="-1536066"/>
            <a:ext cx="434118" cy="7398581"/>
            <a:chOff x="1040680" y="-683052"/>
            <a:chExt cx="434118" cy="7398581"/>
          </a:xfrm>
          <a:effectLst/>
        </p:grpSpPr>
        <p:sp>
          <p:nvSpPr>
            <p:cNvPr id="3" name="Isosceles Triangle 2"/>
            <p:cNvSpPr/>
            <p:nvPr/>
          </p:nvSpPr>
          <p:spPr>
            <a:xfrm>
              <a:off x="1040680" y="-683052"/>
              <a:ext cx="434118" cy="7208829"/>
            </a:xfrm>
            <a:prstGeom prst="triangl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hord 3"/>
            <p:cNvSpPr>
              <a:spLocks/>
            </p:cNvSpPr>
            <p:nvPr/>
          </p:nvSpPr>
          <p:spPr>
            <a:xfrm rot="16200000">
              <a:off x="1061574" y="6302306"/>
              <a:ext cx="394447" cy="432000"/>
            </a:xfrm>
            <a:prstGeom prst="chord">
              <a:avLst>
                <a:gd name="adj1" fmla="val 5358765"/>
                <a:gd name="adj2" fmla="val 16200000"/>
              </a:avLst>
            </a:prstGeom>
            <a:solidFill>
              <a:srgbClr val="FFFF00"/>
            </a:solidFill>
            <a:ln>
              <a:no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08" name="Title 1">
            <a:extLst>
              <a:ext uri="{FF2B5EF4-FFF2-40B4-BE49-F238E27FC236}">
                <a16:creationId xmlns:a16="http://schemas.microsoft.com/office/drawing/2014/main" id="{D13D7E0E-70BA-D846-AD9F-86D5BD9CD83A}"/>
              </a:ext>
            </a:extLst>
          </p:cNvPr>
          <p:cNvSpPr txBox="1">
            <a:spLocks/>
          </p:cNvSpPr>
          <p:nvPr/>
        </p:nvSpPr>
        <p:spPr>
          <a:xfrm>
            <a:off x="1981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l-GR" dirty="0">
                <a:solidFill>
                  <a:srgbClr val="FFFF00"/>
                </a:solidFill>
                <a:effectLst>
                  <a:outerShdw blurRad="50800" dist="38100" dir="2700000" algn="tl" rotWithShape="0">
                    <a:srgbClr val="000000">
                      <a:alpha val="43000"/>
                    </a:srgbClr>
                  </a:outerShdw>
                </a:effectLst>
              </a:rPr>
              <a:t>Βραχονησίδες Καράβια</a:t>
            </a:r>
            <a:endParaRPr lang="en-US" dirty="0">
              <a:solidFill>
                <a:srgbClr val="FFFF00"/>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28492848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4 ΚΕΝΤΡΙΚΟ ΑΙΓΑΙΟ.jpg">
            <a:extLst>
              <a:ext uri="{FF2B5EF4-FFF2-40B4-BE49-F238E27FC236}">
                <a16:creationId xmlns:a16="http://schemas.microsoft.com/office/drawing/2014/main" id="{5553BB02-4D94-60DB-AF37-E1D38420451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8" r="45"/>
          <a:stretch/>
        </p:blipFill>
        <p:spPr>
          <a:xfrm>
            <a:off x="646273" y="0"/>
            <a:ext cx="9097613" cy="6859298"/>
          </a:xfrm>
        </p:spPr>
      </p:pic>
      <p:sp>
        <p:nvSpPr>
          <p:cNvPr id="7" name="Oval 6"/>
          <p:cNvSpPr/>
          <p:nvPr/>
        </p:nvSpPr>
        <p:spPr>
          <a:xfrm>
            <a:off x="2310152" y="2819401"/>
            <a:ext cx="613834" cy="39052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B1E0D3C-2B08-2024-ED99-E9E9C37A4AD3}"/>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solidFill>
                  <a:srgbClr val="FF0000"/>
                </a:solidFill>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25211381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83" name="Group 82"/>
          <p:cNvGrpSpPr/>
          <p:nvPr/>
        </p:nvGrpSpPr>
        <p:grpSpPr>
          <a:xfrm>
            <a:off x="2926982" y="266944"/>
            <a:ext cx="6614888" cy="6236210"/>
            <a:chOff x="1463403" y="576659"/>
            <a:chExt cx="6614888" cy="6236210"/>
          </a:xfrm>
        </p:grpSpPr>
        <p:grpSp>
          <p:nvGrpSpPr>
            <p:cNvPr id="84" name="Group 83"/>
            <p:cNvGrpSpPr/>
            <p:nvPr/>
          </p:nvGrpSpPr>
          <p:grpSpPr>
            <a:xfrm>
              <a:off x="1463403" y="576659"/>
              <a:ext cx="6614888" cy="6236210"/>
              <a:chOff x="1463403" y="576659"/>
              <a:chExt cx="6614888" cy="6236210"/>
            </a:xfrm>
          </p:grpSpPr>
          <p:grpSp>
            <p:nvGrpSpPr>
              <p:cNvPr id="88" name="Group 111"/>
              <p:cNvGrpSpPr/>
              <p:nvPr/>
            </p:nvGrpSpPr>
            <p:grpSpPr>
              <a:xfrm>
                <a:off x="1463403" y="576659"/>
                <a:ext cx="6236210" cy="6236210"/>
                <a:chOff x="0" y="0"/>
                <a:chExt cx="8869274" cy="8869275"/>
              </a:xfrm>
            </p:grpSpPr>
            <p:sp>
              <p:nvSpPr>
                <p:cNvPr id="90" name="Shape 106"/>
                <p:cNvSpPr/>
                <p:nvPr/>
              </p:nvSpPr>
              <p:spPr>
                <a:xfrm>
                  <a:off x="1495653" y="1469883"/>
                  <a:ext cx="5909335" cy="59171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3546" cap="flat">
                  <a:solidFill>
                    <a:srgbClr val="FFFF00"/>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sp>
              <p:nvSpPr>
                <p:cNvPr id="91" name="Shape 107"/>
                <p:cNvSpPr/>
                <p:nvPr/>
              </p:nvSpPr>
              <p:spPr>
                <a:xfrm>
                  <a:off x="0" y="-1"/>
                  <a:ext cx="8869275" cy="88692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3546" cap="flat">
                  <a:solidFill>
                    <a:srgbClr val="FFFF00"/>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sp>
              <p:nvSpPr>
                <p:cNvPr id="92" name="Shape 108"/>
                <p:cNvSpPr/>
                <p:nvPr/>
              </p:nvSpPr>
              <p:spPr>
                <a:xfrm>
                  <a:off x="0" y="4403689"/>
                  <a:ext cx="8869273" cy="30948"/>
                </a:xfrm>
                <a:prstGeom prst="line">
                  <a:avLst/>
                </a:prstGeom>
                <a:noFill/>
                <a:ln w="36124" cap="flat">
                  <a:solidFill>
                    <a:srgbClr val="FFFF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sp>
              <p:nvSpPr>
                <p:cNvPr id="93" name="Shape 109"/>
                <p:cNvSpPr/>
                <p:nvPr/>
              </p:nvSpPr>
              <p:spPr>
                <a:xfrm>
                  <a:off x="4421752" y="16157"/>
                  <a:ext cx="12886" cy="8853118"/>
                </a:xfrm>
                <a:prstGeom prst="line">
                  <a:avLst/>
                </a:prstGeom>
                <a:noFill/>
                <a:ln w="36124" cap="flat">
                  <a:solidFill>
                    <a:srgbClr val="FFFF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lvl="0"/>
                  <a:endParaRPr dirty="0"/>
                </a:p>
              </p:txBody>
            </p:sp>
            <p:sp>
              <p:nvSpPr>
                <p:cNvPr id="94" name="Shape 110"/>
                <p:cNvSpPr/>
                <p:nvPr/>
              </p:nvSpPr>
              <p:spPr>
                <a:xfrm>
                  <a:off x="2965537" y="2951105"/>
                  <a:ext cx="2958593" cy="295859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3546" cap="flat">
                  <a:solidFill>
                    <a:srgbClr val="FFFF00"/>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grpSp>
          <p:sp>
            <p:nvSpPr>
              <p:cNvPr id="89" name="TextBox 88"/>
              <p:cNvSpPr txBox="1"/>
              <p:nvPr/>
            </p:nvSpPr>
            <p:spPr>
              <a:xfrm>
                <a:off x="4592485" y="3346331"/>
                <a:ext cx="3485806" cy="369332"/>
              </a:xfrm>
              <a:prstGeom prst="rect">
                <a:avLst/>
              </a:prstGeom>
              <a:noFill/>
            </p:spPr>
            <p:txBody>
              <a:bodyPr wrap="square" rtlCol="0">
                <a:spAutoFit/>
              </a:bodyPr>
              <a:lstStyle/>
              <a:p>
                <a:r>
                  <a:rPr lang="el-GR" b="1" dirty="0">
                    <a:solidFill>
                      <a:srgbClr val="FFFF00"/>
                    </a:solidFill>
                    <a:effectLst>
                      <a:outerShdw blurRad="50800" dist="38100" dir="2700000" algn="tl" rotWithShape="0">
                        <a:srgbClr val="000000">
                          <a:alpha val="43000"/>
                        </a:srgbClr>
                      </a:outerShdw>
                    </a:effectLst>
                    <a:latin typeface="Arial"/>
                    <a:cs typeface="Arial"/>
                  </a:rPr>
                  <a:t>               90           180          270</a:t>
                </a:r>
                <a:endParaRPr lang="en-US" b="1" dirty="0">
                  <a:solidFill>
                    <a:srgbClr val="FFFF00"/>
                  </a:solidFill>
                  <a:effectLst>
                    <a:outerShdw blurRad="50800" dist="38100" dir="2700000" algn="tl" rotWithShape="0">
                      <a:srgbClr val="000000">
                        <a:alpha val="43000"/>
                      </a:srgbClr>
                    </a:outerShdw>
                  </a:effectLst>
                  <a:latin typeface="Arial"/>
                  <a:cs typeface="Arial"/>
                </a:endParaRPr>
              </a:p>
            </p:txBody>
          </p:sp>
        </p:grpSp>
        <p:grpSp>
          <p:nvGrpSpPr>
            <p:cNvPr id="85" name="Group 4"/>
            <p:cNvGrpSpPr>
              <a:grpSpLocks/>
            </p:cNvGrpSpPr>
            <p:nvPr/>
          </p:nvGrpSpPr>
          <p:grpSpPr bwMode="auto">
            <a:xfrm>
              <a:off x="4300525" y="1995870"/>
              <a:ext cx="2311901" cy="2111371"/>
              <a:chOff x="2448" y="2953"/>
              <a:chExt cx="313" cy="384"/>
            </a:xfrm>
          </p:grpSpPr>
          <p:sp>
            <p:nvSpPr>
              <p:cNvPr id="86" name="Shape 51204"/>
              <p:cNvSpPr>
                <a:spLocks/>
              </p:cNvSpPr>
              <p:nvPr/>
            </p:nvSpPr>
            <p:spPr bwMode="auto">
              <a:xfrm rot="-3961841">
                <a:off x="2546" y="2976"/>
                <a:ext cx="238" cy="192"/>
              </a:xfrm>
              <a:custGeom>
                <a:avLst/>
                <a:gdLst>
                  <a:gd name="T0" fmla="*/ 2 w 286"/>
                  <a:gd name="T1" fmla="*/ 0 h 192"/>
                  <a:gd name="T2" fmla="*/ 0 w 286"/>
                  <a:gd name="T3" fmla="*/ 80 h 192"/>
                  <a:gd name="T4" fmla="*/ 2 w 286"/>
                  <a:gd name="T5" fmla="*/ 128 h 192"/>
                  <a:gd name="T6" fmla="*/ 2 w 286"/>
                  <a:gd name="T7" fmla="*/ 192 h 192"/>
                  <a:gd name="T8" fmla="*/ 2 w 286"/>
                  <a:gd name="T9" fmla="*/ 184 h 192"/>
                  <a:gd name="T10" fmla="*/ 2 w 286"/>
                  <a:gd name="T11" fmla="*/ 96 h 192"/>
                  <a:gd name="T12" fmla="*/ 2 w 286"/>
                  <a:gd name="T13" fmla="*/ 88 h 192"/>
                  <a:gd name="T14" fmla="*/ 2 w 286"/>
                  <a:gd name="T15" fmla="*/ 64 h 192"/>
                  <a:gd name="T16" fmla="*/ 2 w 286"/>
                  <a:gd name="T17" fmla="*/ 24 h 192"/>
                  <a:gd name="T18" fmla="*/ 2 w 286"/>
                  <a:gd name="T19" fmla="*/ 0 h 192"/>
                  <a:gd name="T20" fmla="*/ 2 w 286"/>
                  <a:gd name="T21" fmla="*/ 8 h 192"/>
                  <a:gd name="T22" fmla="*/ 2 w 286"/>
                  <a:gd name="T23" fmla="*/ 16 h 192"/>
                  <a:gd name="T24" fmla="*/ 2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chemeClr val="tx1"/>
                </a:solidFill>
                <a:round/>
                <a:headEnd/>
                <a:tailEnd/>
              </a:ln>
            </p:spPr>
            <p:txBody>
              <a:bodyPr vert="eaVert"/>
              <a:lstStyle/>
              <a:p>
                <a:endParaRPr lang="en-US"/>
              </a:p>
            </p:txBody>
          </p:sp>
          <p:sp>
            <p:nvSpPr>
              <p:cNvPr id="87" name="Shape 51205"/>
              <p:cNvSpPr>
                <a:spLocks/>
              </p:cNvSpPr>
              <p:nvPr/>
            </p:nvSpPr>
            <p:spPr bwMode="auto">
              <a:xfrm>
                <a:off x="2448" y="3216"/>
                <a:ext cx="96" cy="121"/>
              </a:xfrm>
              <a:custGeom>
                <a:avLst/>
                <a:gdLst>
                  <a:gd name="T0" fmla="*/ 0 w 286"/>
                  <a:gd name="T1" fmla="*/ 0 h 192"/>
                  <a:gd name="T2" fmla="*/ 0 w 286"/>
                  <a:gd name="T3" fmla="*/ 1 h 192"/>
                  <a:gd name="T4" fmla="*/ 0 w 286"/>
                  <a:gd name="T5" fmla="*/ 1 h 192"/>
                  <a:gd name="T6" fmla="*/ 0 w 286"/>
                  <a:gd name="T7" fmla="*/ 1 h 192"/>
                  <a:gd name="T8" fmla="*/ 0 w 286"/>
                  <a:gd name="T9" fmla="*/ 1 h 192"/>
                  <a:gd name="T10" fmla="*/ 0 w 286"/>
                  <a:gd name="T11" fmla="*/ 1 h 192"/>
                  <a:gd name="T12" fmla="*/ 0 w 286"/>
                  <a:gd name="T13" fmla="*/ 1 h 192"/>
                  <a:gd name="T14" fmla="*/ 0 w 286"/>
                  <a:gd name="T15" fmla="*/ 1 h 192"/>
                  <a:gd name="T16" fmla="*/ 0 w 286"/>
                  <a:gd name="T17" fmla="*/ 1 h 192"/>
                  <a:gd name="T18" fmla="*/ 0 w 286"/>
                  <a:gd name="T19" fmla="*/ 0 h 192"/>
                  <a:gd name="T20" fmla="*/ 0 w 286"/>
                  <a:gd name="T21" fmla="*/ 1 h 192"/>
                  <a:gd name="T22" fmla="*/ 0 w 286"/>
                  <a:gd name="T23" fmla="*/ 1 h 192"/>
                  <a:gd name="T24" fmla="*/ 0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chemeClr val="tx1"/>
                </a:solidFill>
                <a:round/>
                <a:headEnd/>
                <a:tailEnd/>
              </a:ln>
            </p:spPr>
            <p:txBody>
              <a:bodyPr/>
              <a:lstStyle/>
              <a:p>
                <a:endParaRPr lang="en-US"/>
              </a:p>
            </p:txBody>
          </p:sp>
        </p:grpSp>
      </p:grpSp>
      <p:sp>
        <p:nvSpPr>
          <p:cNvPr id="14" name="Title 1"/>
          <p:cNvSpPr txBox="1">
            <a:spLocks/>
          </p:cNvSpPr>
          <p:nvPr/>
        </p:nvSpPr>
        <p:spPr>
          <a:xfrm>
            <a:off x="1981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l-GR" dirty="0">
                <a:solidFill>
                  <a:srgbClr val="FFFF00"/>
                </a:solidFill>
                <a:effectLst>
                  <a:outerShdw blurRad="50800" dist="38100" dir="2700000" algn="tl" rotWithShape="0">
                    <a:srgbClr val="000000">
                      <a:alpha val="43000"/>
                    </a:srgbClr>
                  </a:outerShdw>
                </a:effectLst>
              </a:rPr>
              <a:t>Βραχονησίδες Καράβια</a:t>
            </a:r>
            <a:endParaRPr lang="en-US" dirty="0">
              <a:solidFill>
                <a:srgbClr val="FFFF00"/>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28203338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85" name="Group 4"/>
          <p:cNvGrpSpPr>
            <a:grpSpLocks/>
          </p:cNvGrpSpPr>
          <p:nvPr/>
        </p:nvGrpSpPr>
        <p:grpSpPr bwMode="auto">
          <a:xfrm>
            <a:off x="8596547" y="4826537"/>
            <a:ext cx="1004532" cy="852244"/>
            <a:chOff x="2468" y="3132"/>
            <a:chExt cx="136" cy="155"/>
          </a:xfrm>
        </p:grpSpPr>
        <p:sp>
          <p:nvSpPr>
            <p:cNvPr id="86" name="Shape 51204"/>
            <p:cNvSpPr>
              <a:spLocks noChangeAspect="1"/>
            </p:cNvSpPr>
            <p:nvPr/>
          </p:nvSpPr>
          <p:spPr bwMode="auto">
            <a:xfrm rot="17638159">
              <a:off x="2521" y="3142"/>
              <a:ext cx="93" cy="73"/>
            </a:xfrm>
            <a:custGeom>
              <a:avLst/>
              <a:gdLst>
                <a:gd name="T0" fmla="*/ 2 w 286"/>
                <a:gd name="T1" fmla="*/ 0 h 192"/>
                <a:gd name="T2" fmla="*/ 0 w 286"/>
                <a:gd name="T3" fmla="*/ 80 h 192"/>
                <a:gd name="T4" fmla="*/ 2 w 286"/>
                <a:gd name="T5" fmla="*/ 128 h 192"/>
                <a:gd name="T6" fmla="*/ 2 w 286"/>
                <a:gd name="T7" fmla="*/ 192 h 192"/>
                <a:gd name="T8" fmla="*/ 2 w 286"/>
                <a:gd name="T9" fmla="*/ 184 h 192"/>
                <a:gd name="T10" fmla="*/ 2 w 286"/>
                <a:gd name="T11" fmla="*/ 96 h 192"/>
                <a:gd name="T12" fmla="*/ 2 w 286"/>
                <a:gd name="T13" fmla="*/ 88 h 192"/>
                <a:gd name="T14" fmla="*/ 2 w 286"/>
                <a:gd name="T15" fmla="*/ 64 h 192"/>
                <a:gd name="T16" fmla="*/ 2 w 286"/>
                <a:gd name="T17" fmla="*/ 24 h 192"/>
                <a:gd name="T18" fmla="*/ 2 w 286"/>
                <a:gd name="T19" fmla="*/ 0 h 192"/>
                <a:gd name="T20" fmla="*/ 2 w 286"/>
                <a:gd name="T21" fmla="*/ 8 h 192"/>
                <a:gd name="T22" fmla="*/ 2 w 286"/>
                <a:gd name="T23" fmla="*/ 16 h 192"/>
                <a:gd name="T24" fmla="*/ 2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chemeClr val="tx1"/>
              </a:solidFill>
              <a:round/>
              <a:headEnd/>
              <a:tailEnd/>
            </a:ln>
          </p:spPr>
          <p:txBody>
            <a:bodyPr vert="eaVert"/>
            <a:lstStyle/>
            <a:p>
              <a:endParaRPr lang="en-US"/>
            </a:p>
          </p:txBody>
        </p:sp>
        <p:sp>
          <p:nvSpPr>
            <p:cNvPr id="87" name="Shape 51205"/>
            <p:cNvSpPr>
              <a:spLocks noChangeAspect="1"/>
            </p:cNvSpPr>
            <p:nvPr/>
          </p:nvSpPr>
          <p:spPr bwMode="auto">
            <a:xfrm>
              <a:off x="2468" y="3241"/>
              <a:ext cx="37" cy="46"/>
            </a:xfrm>
            <a:custGeom>
              <a:avLst/>
              <a:gdLst>
                <a:gd name="T0" fmla="*/ 0 w 286"/>
                <a:gd name="T1" fmla="*/ 0 h 192"/>
                <a:gd name="T2" fmla="*/ 0 w 286"/>
                <a:gd name="T3" fmla="*/ 1 h 192"/>
                <a:gd name="T4" fmla="*/ 0 w 286"/>
                <a:gd name="T5" fmla="*/ 1 h 192"/>
                <a:gd name="T6" fmla="*/ 0 w 286"/>
                <a:gd name="T7" fmla="*/ 1 h 192"/>
                <a:gd name="T8" fmla="*/ 0 w 286"/>
                <a:gd name="T9" fmla="*/ 1 h 192"/>
                <a:gd name="T10" fmla="*/ 0 w 286"/>
                <a:gd name="T11" fmla="*/ 1 h 192"/>
                <a:gd name="T12" fmla="*/ 0 w 286"/>
                <a:gd name="T13" fmla="*/ 1 h 192"/>
                <a:gd name="T14" fmla="*/ 0 w 286"/>
                <a:gd name="T15" fmla="*/ 1 h 192"/>
                <a:gd name="T16" fmla="*/ 0 w 286"/>
                <a:gd name="T17" fmla="*/ 1 h 192"/>
                <a:gd name="T18" fmla="*/ 0 w 286"/>
                <a:gd name="T19" fmla="*/ 0 h 192"/>
                <a:gd name="T20" fmla="*/ 0 w 286"/>
                <a:gd name="T21" fmla="*/ 1 h 192"/>
                <a:gd name="T22" fmla="*/ 0 w 286"/>
                <a:gd name="T23" fmla="*/ 1 h 192"/>
                <a:gd name="T24" fmla="*/ 0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chemeClr val="tx1"/>
              </a:solidFill>
              <a:round/>
              <a:headEnd/>
              <a:tailEnd/>
            </a:ln>
          </p:spPr>
          <p:txBody>
            <a:bodyPr/>
            <a:lstStyle/>
            <a:p>
              <a:endParaRPr lang="en-US"/>
            </a:p>
          </p:txBody>
        </p:sp>
      </p:grpSp>
      <p:pic>
        <p:nvPicPr>
          <p:cNvPr id="12" name="Picture 136" descr="sullivans.gif"/>
          <p:cNvPicPr>
            <a:picLocks noChangeAspect="1"/>
          </p:cNvPicPr>
          <p:nvPr/>
        </p:nvPicPr>
        <p:blipFill>
          <a:blip r:embed="rId2">
            <a:extLst>
              <a:ext uri="{28A0092B-C50C-407E-A947-70E740481C1C}">
                <a14:useLocalDpi xmlns:a14="http://schemas.microsoft.com/office/drawing/2010/main" val="0"/>
              </a:ext>
            </a:extLst>
          </a:blip>
          <a:srcRect l="12865" t="41551" b="37260"/>
          <a:stretch>
            <a:fillRect/>
          </a:stretch>
        </p:blipFill>
        <p:spPr bwMode="auto">
          <a:xfrm rot="12945540" flipV="1">
            <a:off x="1806305" y="390415"/>
            <a:ext cx="988671" cy="14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 name="Group 12"/>
          <p:cNvGrpSpPr/>
          <p:nvPr/>
        </p:nvGrpSpPr>
        <p:grpSpPr>
          <a:xfrm rot="18864413">
            <a:off x="5007224" y="-710247"/>
            <a:ext cx="797438" cy="8380495"/>
            <a:chOff x="1040680" y="-683052"/>
            <a:chExt cx="434118" cy="7398581"/>
          </a:xfrm>
          <a:solidFill>
            <a:srgbClr val="FF0000">
              <a:alpha val="51000"/>
            </a:srgbClr>
          </a:solidFill>
          <a:effectLst/>
        </p:grpSpPr>
        <p:sp>
          <p:nvSpPr>
            <p:cNvPr id="14" name="Isosceles Triangle 13"/>
            <p:cNvSpPr/>
            <p:nvPr/>
          </p:nvSpPr>
          <p:spPr>
            <a:xfrm>
              <a:off x="1040680" y="-683052"/>
              <a:ext cx="434118" cy="7208829"/>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 name="Chord 14"/>
            <p:cNvSpPr>
              <a:spLocks/>
            </p:cNvSpPr>
            <p:nvPr/>
          </p:nvSpPr>
          <p:spPr>
            <a:xfrm rot="16200000">
              <a:off x="1061574" y="6302306"/>
              <a:ext cx="394447" cy="432000"/>
            </a:xfrm>
            <a:prstGeom prst="chord">
              <a:avLst>
                <a:gd name="adj1" fmla="val 5358765"/>
                <a:gd name="adj2" fmla="val 16200000"/>
              </a:avLst>
            </a:prstGeom>
            <a:grpFill/>
            <a:ln>
              <a:no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111" name="Title 1"/>
          <p:cNvSpPr txBox="1">
            <a:spLocks/>
          </p:cNvSpPr>
          <p:nvPr/>
        </p:nvSpPr>
        <p:spPr>
          <a:xfrm>
            <a:off x="1981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FFFF00"/>
                </a:solidFill>
                <a:effectLst>
                  <a:outerShdw blurRad="50800" dist="38100" dir="2700000" algn="tl" rotWithShape="0">
                    <a:srgbClr val="000000">
                      <a:alpha val="43000"/>
                    </a:srgbClr>
                  </a:outerShdw>
                </a:effectLst>
              </a:rPr>
              <a:t>TWS Radar Main Beam </a:t>
            </a:r>
          </a:p>
        </p:txBody>
      </p:sp>
      <p:sp>
        <p:nvSpPr>
          <p:cNvPr id="11" name="Title 1">
            <a:extLst>
              <a:ext uri="{FF2B5EF4-FFF2-40B4-BE49-F238E27FC236}">
                <a16:creationId xmlns:a16="http://schemas.microsoft.com/office/drawing/2014/main" id="{2FBE879F-5D2B-534E-8350-5F9BCC09911B}"/>
              </a:ext>
            </a:extLst>
          </p:cNvPr>
          <p:cNvSpPr txBox="1">
            <a:spLocks/>
          </p:cNvSpPr>
          <p:nvPr/>
        </p:nvSpPr>
        <p:spPr>
          <a:xfrm>
            <a:off x="1857420" y="4021138"/>
            <a:ext cx="1482681" cy="8302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FFFF00"/>
                </a:solidFill>
                <a:effectLst>
                  <a:outerShdw blurRad="50800" dist="38100" dir="2700000" algn="tl" rotWithShape="0">
                    <a:srgbClr val="000000">
                      <a:alpha val="43000"/>
                    </a:srgbClr>
                  </a:outerShdw>
                </a:effectLst>
              </a:rPr>
              <a:t>t</a:t>
            </a:r>
            <a:r>
              <a:rPr lang="en-US" baseline="-25000" dirty="0">
                <a:solidFill>
                  <a:srgbClr val="FFFF00"/>
                </a:solidFill>
                <a:effectLst>
                  <a:outerShdw blurRad="50800" dist="38100" dir="2700000" algn="tl" rotWithShape="0">
                    <a:srgbClr val="000000">
                      <a:alpha val="43000"/>
                    </a:srgbClr>
                  </a:outerShdw>
                </a:effectLst>
              </a:rPr>
              <a:t>1</a:t>
            </a:r>
          </a:p>
        </p:txBody>
      </p:sp>
    </p:spTree>
    <p:extLst>
      <p:ext uri="{BB962C8B-B14F-4D97-AF65-F5344CB8AC3E}">
        <p14:creationId xmlns:p14="http://schemas.microsoft.com/office/powerpoint/2010/main" val="26537630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85" name="Group 4"/>
          <p:cNvGrpSpPr>
            <a:grpSpLocks/>
          </p:cNvGrpSpPr>
          <p:nvPr/>
        </p:nvGrpSpPr>
        <p:grpSpPr bwMode="auto">
          <a:xfrm>
            <a:off x="8596547" y="4826537"/>
            <a:ext cx="1004532" cy="852244"/>
            <a:chOff x="2468" y="3132"/>
            <a:chExt cx="136" cy="155"/>
          </a:xfrm>
        </p:grpSpPr>
        <p:sp>
          <p:nvSpPr>
            <p:cNvPr id="86" name="Shape 51204"/>
            <p:cNvSpPr>
              <a:spLocks noChangeAspect="1"/>
            </p:cNvSpPr>
            <p:nvPr/>
          </p:nvSpPr>
          <p:spPr bwMode="auto">
            <a:xfrm rot="17638159">
              <a:off x="2521" y="3142"/>
              <a:ext cx="93" cy="73"/>
            </a:xfrm>
            <a:custGeom>
              <a:avLst/>
              <a:gdLst>
                <a:gd name="T0" fmla="*/ 2 w 286"/>
                <a:gd name="T1" fmla="*/ 0 h 192"/>
                <a:gd name="T2" fmla="*/ 0 w 286"/>
                <a:gd name="T3" fmla="*/ 80 h 192"/>
                <a:gd name="T4" fmla="*/ 2 w 286"/>
                <a:gd name="T5" fmla="*/ 128 h 192"/>
                <a:gd name="T6" fmla="*/ 2 w 286"/>
                <a:gd name="T7" fmla="*/ 192 h 192"/>
                <a:gd name="T8" fmla="*/ 2 w 286"/>
                <a:gd name="T9" fmla="*/ 184 h 192"/>
                <a:gd name="T10" fmla="*/ 2 w 286"/>
                <a:gd name="T11" fmla="*/ 96 h 192"/>
                <a:gd name="T12" fmla="*/ 2 w 286"/>
                <a:gd name="T13" fmla="*/ 88 h 192"/>
                <a:gd name="T14" fmla="*/ 2 w 286"/>
                <a:gd name="T15" fmla="*/ 64 h 192"/>
                <a:gd name="T16" fmla="*/ 2 w 286"/>
                <a:gd name="T17" fmla="*/ 24 h 192"/>
                <a:gd name="T18" fmla="*/ 2 w 286"/>
                <a:gd name="T19" fmla="*/ 0 h 192"/>
                <a:gd name="T20" fmla="*/ 2 w 286"/>
                <a:gd name="T21" fmla="*/ 8 h 192"/>
                <a:gd name="T22" fmla="*/ 2 w 286"/>
                <a:gd name="T23" fmla="*/ 16 h 192"/>
                <a:gd name="T24" fmla="*/ 2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chemeClr val="tx1"/>
              </a:solidFill>
              <a:round/>
              <a:headEnd/>
              <a:tailEnd/>
            </a:ln>
          </p:spPr>
          <p:txBody>
            <a:bodyPr vert="eaVert"/>
            <a:lstStyle/>
            <a:p>
              <a:endParaRPr lang="en-US"/>
            </a:p>
          </p:txBody>
        </p:sp>
        <p:sp>
          <p:nvSpPr>
            <p:cNvPr id="87" name="Shape 51205"/>
            <p:cNvSpPr>
              <a:spLocks noChangeAspect="1"/>
            </p:cNvSpPr>
            <p:nvPr/>
          </p:nvSpPr>
          <p:spPr bwMode="auto">
            <a:xfrm>
              <a:off x="2468" y="3241"/>
              <a:ext cx="37" cy="46"/>
            </a:xfrm>
            <a:custGeom>
              <a:avLst/>
              <a:gdLst>
                <a:gd name="T0" fmla="*/ 0 w 286"/>
                <a:gd name="T1" fmla="*/ 0 h 192"/>
                <a:gd name="T2" fmla="*/ 0 w 286"/>
                <a:gd name="T3" fmla="*/ 1 h 192"/>
                <a:gd name="T4" fmla="*/ 0 w 286"/>
                <a:gd name="T5" fmla="*/ 1 h 192"/>
                <a:gd name="T6" fmla="*/ 0 w 286"/>
                <a:gd name="T7" fmla="*/ 1 h 192"/>
                <a:gd name="T8" fmla="*/ 0 w 286"/>
                <a:gd name="T9" fmla="*/ 1 h 192"/>
                <a:gd name="T10" fmla="*/ 0 w 286"/>
                <a:gd name="T11" fmla="*/ 1 h 192"/>
                <a:gd name="T12" fmla="*/ 0 w 286"/>
                <a:gd name="T13" fmla="*/ 1 h 192"/>
                <a:gd name="T14" fmla="*/ 0 w 286"/>
                <a:gd name="T15" fmla="*/ 1 h 192"/>
                <a:gd name="T16" fmla="*/ 0 w 286"/>
                <a:gd name="T17" fmla="*/ 1 h 192"/>
                <a:gd name="T18" fmla="*/ 0 w 286"/>
                <a:gd name="T19" fmla="*/ 0 h 192"/>
                <a:gd name="T20" fmla="*/ 0 w 286"/>
                <a:gd name="T21" fmla="*/ 1 h 192"/>
                <a:gd name="T22" fmla="*/ 0 w 286"/>
                <a:gd name="T23" fmla="*/ 1 h 192"/>
                <a:gd name="T24" fmla="*/ 0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chemeClr val="tx1"/>
              </a:solidFill>
              <a:round/>
              <a:headEnd/>
              <a:tailEnd/>
            </a:ln>
          </p:spPr>
          <p:txBody>
            <a:bodyPr/>
            <a:lstStyle/>
            <a:p>
              <a:endParaRPr lang="en-US"/>
            </a:p>
          </p:txBody>
        </p:sp>
      </p:grpSp>
      <p:pic>
        <p:nvPicPr>
          <p:cNvPr id="12" name="Picture 136" descr="sullivans.gif"/>
          <p:cNvPicPr>
            <a:picLocks noChangeAspect="1"/>
          </p:cNvPicPr>
          <p:nvPr/>
        </p:nvPicPr>
        <p:blipFill>
          <a:blip r:embed="rId2">
            <a:extLst>
              <a:ext uri="{28A0092B-C50C-407E-A947-70E740481C1C}">
                <a14:useLocalDpi xmlns:a14="http://schemas.microsoft.com/office/drawing/2010/main" val="0"/>
              </a:ext>
            </a:extLst>
          </a:blip>
          <a:srcRect l="12865" t="41551" b="37260"/>
          <a:stretch>
            <a:fillRect/>
          </a:stretch>
        </p:blipFill>
        <p:spPr bwMode="auto">
          <a:xfrm rot="12945540" flipV="1">
            <a:off x="1806305" y="390415"/>
            <a:ext cx="988671" cy="14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 name="Group 15"/>
          <p:cNvGrpSpPr/>
          <p:nvPr/>
        </p:nvGrpSpPr>
        <p:grpSpPr>
          <a:xfrm rot="18674514">
            <a:off x="5163321" y="-894657"/>
            <a:ext cx="797438" cy="8380495"/>
            <a:chOff x="1040680" y="-683052"/>
            <a:chExt cx="434118" cy="7398581"/>
          </a:xfrm>
          <a:solidFill>
            <a:srgbClr val="FF0000">
              <a:alpha val="51000"/>
            </a:srgbClr>
          </a:solidFill>
          <a:effectLst/>
        </p:grpSpPr>
        <p:sp>
          <p:nvSpPr>
            <p:cNvPr id="17" name="Isosceles Triangle 16"/>
            <p:cNvSpPr/>
            <p:nvPr/>
          </p:nvSpPr>
          <p:spPr>
            <a:xfrm>
              <a:off x="1040680" y="-683052"/>
              <a:ext cx="434118" cy="7208829"/>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8" name="Chord 17"/>
            <p:cNvSpPr>
              <a:spLocks/>
            </p:cNvSpPr>
            <p:nvPr/>
          </p:nvSpPr>
          <p:spPr>
            <a:xfrm rot="16200000">
              <a:off x="1061574" y="6302306"/>
              <a:ext cx="394447" cy="432000"/>
            </a:xfrm>
            <a:prstGeom prst="chord">
              <a:avLst>
                <a:gd name="adj1" fmla="val 5358765"/>
                <a:gd name="adj2" fmla="val 16200000"/>
              </a:avLst>
            </a:prstGeom>
            <a:grpFill/>
            <a:ln>
              <a:no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22" name="Title 1"/>
          <p:cNvSpPr txBox="1">
            <a:spLocks/>
          </p:cNvSpPr>
          <p:nvPr/>
        </p:nvSpPr>
        <p:spPr>
          <a:xfrm>
            <a:off x="1857420" y="4021138"/>
            <a:ext cx="1482681" cy="8302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FFFF00"/>
                </a:solidFill>
                <a:effectLst>
                  <a:outerShdw blurRad="50800" dist="38100" dir="2700000" algn="tl" rotWithShape="0">
                    <a:srgbClr val="000000">
                      <a:alpha val="43000"/>
                    </a:srgbClr>
                  </a:outerShdw>
                </a:effectLst>
              </a:rPr>
              <a:t>t</a:t>
            </a:r>
            <a:r>
              <a:rPr lang="en-US" baseline="-25000" dirty="0">
                <a:solidFill>
                  <a:srgbClr val="FFFF00"/>
                </a:solidFill>
                <a:effectLst>
                  <a:outerShdw blurRad="50800" dist="38100" dir="2700000" algn="tl" rotWithShape="0">
                    <a:srgbClr val="000000">
                      <a:alpha val="43000"/>
                    </a:srgbClr>
                  </a:outerShdw>
                </a:effectLst>
              </a:rPr>
              <a:t>2</a:t>
            </a:r>
          </a:p>
        </p:txBody>
      </p:sp>
      <p:sp>
        <p:nvSpPr>
          <p:cNvPr id="56" name="Title 1"/>
          <p:cNvSpPr txBox="1">
            <a:spLocks/>
          </p:cNvSpPr>
          <p:nvPr/>
        </p:nvSpPr>
        <p:spPr>
          <a:xfrm>
            <a:off x="1981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FFFF00"/>
                </a:solidFill>
                <a:effectLst>
                  <a:outerShdw blurRad="50800" dist="38100" dir="2700000" algn="tl" rotWithShape="0">
                    <a:srgbClr val="000000">
                      <a:alpha val="43000"/>
                    </a:srgbClr>
                  </a:outerShdw>
                </a:effectLst>
              </a:rPr>
              <a:t>TWS Radar Main Beam </a:t>
            </a:r>
          </a:p>
        </p:txBody>
      </p:sp>
    </p:spTree>
    <p:extLst>
      <p:ext uri="{BB962C8B-B14F-4D97-AF65-F5344CB8AC3E}">
        <p14:creationId xmlns:p14="http://schemas.microsoft.com/office/powerpoint/2010/main" val="9602332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85" name="Group 4"/>
          <p:cNvGrpSpPr>
            <a:grpSpLocks/>
          </p:cNvGrpSpPr>
          <p:nvPr/>
        </p:nvGrpSpPr>
        <p:grpSpPr bwMode="auto">
          <a:xfrm>
            <a:off x="8596547" y="4826537"/>
            <a:ext cx="1004532" cy="852244"/>
            <a:chOff x="2468" y="3132"/>
            <a:chExt cx="136" cy="155"/>
          </a:xfrm>
        </p:grpSpPr>
        <p:sp>
          <p:nvSpPr>
            <p:cNvPr id="86" name="Shape 51204"/>
            <p:cNvSpPr>
              <a:spLocks noChangeAspect="1"/>
            </p:cNvSpPr>
            <p:nvPr/>
          </p:nvSpPr>
          <p:spPr bwMode="auto">
            <a:xfrm rot="17638159">
              <a:off x="2521" y="3142"/>
              <a:ext cx="93" cy="73"/>
            </a:xfrm>
            <a:custGeom>
              <a:avLst/>
              <a:gdLst>
                <a:gd name="T0" fmla="*/ 2 w 286"/>
                <a:gd name="T1" fmla="*/ 0 h 192"/>
                <a:gd name="T2" fmla="*/ 0 w 286"/>
                <a:gd name="T3" fmla="*/ 80 h 192"/>
                <a:gd name="T4" fmla="*/ 2 w 286"/>
                <a:gd name="T5" fmla="*/ 128 h 192"/>
                <a:gd name="T6" fmla="*/ 2 w 286"/>
                <a:gd name="T7" fmla="*/ 192 h 192"/>
                <a:gd name="T8" fmla="*/ 2 w 286"/>
                <a:gd name="T9" fmla="*/ 184 h 192"/>
                <a:gd name="T10" fmla="*/ 2 w 286"/>
                <a:gd name="T11" fmla="*/ 96 h 192"/>
                <a:gd name="T12" fmla="*/ 2 w 286"/>
                <a:gd name="T13" fmla="*/ 88 h 192"/>
                <a:gd name="T14" fmla="*/ 2 w 286"/>
                <a:gd name="T15" fmla="*/ 64 h 192"/>
                <a:gd name="T16" fmla="*/ 2 w 286"/>
                <a:gd name="T17" fmla="*/ 24 h 192"/>
                <a:gd name="T18" fmla="*/ 2 w 286"/>
                <a:gd name="T19" fmla="*/ 0 h 192"/>
                <a:gd name="T20" fmla="*/ 2 w 286"/>
                <a:gd name="T21" fmla="*/ 8 h 192"/>
                <a:gd name="T22" fmla="*/ 2 w 286"/>
                <a:gd name="T23" fmla="*/ 16 h 192"/>
                <a:gd name="T24" fmla="*/ 2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chemeClr val="tx1"/>
              </a:solidFill>
              <a:round/>
              <a:headEnd/>
              <a:tailEnd/>
            </a:ln>
          </p:spPr>
          <p:txBody>
            <a:bodyPr vert="eaVert"/>
            <a:lstStyle/>
            <a:p>
              <a:endParaRPr lang="en-US"/>
            </a:p>
          </p:txBody>
        </p:sp>
        <p:sp>
          <p:nvSpPr>
            <p:cNvPr id="87" name="Shape 51205"/>
            <p:cNvSpPr>
              <a:spLocks noChangeAspect="1"/>
            </p:cNvSpPr>
            <p:nvPr/>
          </p:nvSpPr>
          <p:spPr bwMode="auto">
            <a:xfrm>
              <a:off x="2468" y="3241"/>
              <a:ext cx="37" cy="46"/>
            </a:xfrm>
            <a:custGeom>
              <a:avLst/>
              <a:gdLst>
                <a:gd name="T0" fmla="*/ 0 w 286"/>
                <a:gd name="T1" fmla="*/ 0 h 192"/>
                <a:gd name="T2" fmla="*/ 0 w 286"/>
                <a:gd name="T3" fmla="*/ 1 h 192"/>
                <a:gd name="T4" fmla="*/ 0 w 286"/>
                <a:gd name="T5" fmla="*/ 1 h 192"/>
                <a:gd name="T6" fmla="*/ 0 w 286"/>
                <a:gd name="T7" fmla="*/ 1 h 192"/>
                <a:gd name="T8" fmla="*/ 0 w 286"/>
                <a:gd name="T9" fmla="*/ 1 h 192"/>
                <a:gd name="T10" fmla="*/ 0 w 286"/>
                <a:gd name="T11" fmla="*/ 1 h 192"/>
                <a:gd name="T12" fmla="*/ 0 w 286"/>
                <a:gd name="T13" fmla="*/ 1 h 192"/>
                <a:gd name="T14" fmla="*/ 0 w 286"/>
                <a:gd name="T15" fmla="*/ 1 h 192"/>
                <a:gd name="T16" fmla="*/ 0 w 286"/>
                <a:gd name="T17" fmla="*/ 1 h 192"/>
                <a:gd name="T18" fmla="*/ 0 w 286"/>
                <a:gd name="T19" fmla="*/ 0 h 192"/>
                <a:gd name="T20" fmla="*/ 0 w 286"/>
                <a:gd name="T21" fmla="*/ 1 h 192"/>
                <a:gd name="T22" fmla="*/ 0 w 286"/>
                <a:gd name="T23" fmla="*/ 1 h 192"/>
                <a:gd name="T24" fmla="*/ 0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chemeClr val="tx1"/>
              </a:solidFill>
              <a:round/>
              <a:headEnd/>
              <a:tailEnd/>
            </a:ln>
          </p:spPr>
          <p:txBody>
            <a:bodyPr/>
            <a:lstStyle/>
            <a:p>
              <a:endParaRPr lang="en-US"/>
            </a:p>
          </p:txBody>
        </p:sp>
      </p:grpSp>
      <p:pic>
        <p:nvPicPr>
          <p:cNvPr id="12" name="Picture 136" descr="sullivans.gif"/>
          <p:cNvPicPr>
            <a:picLocks noChangeAspect="1"/>
          </p:cNvPicPr>
          <p:nvPr/>
        </p:nvPicPr>
        <p:blipFill>
          <a:blip r:embed="rId2">
            <a:extLst>
              <a:ext uri="{28A0092B-C50C-407E-A947-70E740481C1C}">
                <a14:useLocalDpi xmlns:a14="http://schemas.microsoft.com/office/drawing/2010/main" val="0"/>
              </a:ext>
            </a:extLst>
          </a:blip>
          <a:srcRect l="12865" t="41551" b="37260"/>
          <a:stretch>
            <a:fillRect/>
          </a:stretch>
        </p:blipFill>
        <p:spPr bwMode="auto">
          <a:xfrm rot="12945540" flipV="1">
            <a:off x="1806305" y="390415"/>
            <a:ext cx="988671" cy="14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3" name="Group 22"/>
          <p:cNvGrpSpPr/>
          <p:nvPr/>
        </p:nvGrpSpPr>
        <p:grpSpPr>
          <a:xfrm rot="18478027">
            <a:off x="5311485" y="-1068227"/>
            <a:ext cx="797440" cy="8380494"/>
            <a:chOff x="1040680" y="-683052"/>
            <a:chExt cx="434119" cy="7398580"/>
          </a:xfrm>
          <a:solidFill>
            <a:srgbClr val="FF0000">
              <a:alpha val="51000"/>
            </a:srgbClr>
          </a:solidFill>
          <a:effectLst/>
        </p:grpSpPr>
        <p:sp>
          <p:nvSpPr>
            <p:cNvPr id="24" name="Isosceles Triangle 23"/>
            <p:cNvSpPr/>
            <p:nvPr/>
          </p:nvSpPr>
          <p:spPr>
            <a:xfrm>
              <a:off x="1040680" y="-683052"/>
              <a:ext cx="434118" cy="7208829"/>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5" name="Chord 24"/>
            <p:cNvSpPr>
              <a:spLocks/>
            </p:cNvSpPr>
            <p:nvPr/>
          </p:nvSpPr>
          <p:spPr>
            <a:xfrm rot="16200000">
              <a:off x="1061575" y="6302305"/>
              <a:ext cx="394447" cy="432000"/>
            </a:xfrm>
            <a:prstGeom prst="chord">
              <a:avLst>
                <a:gd name="adj1" fmla="val 5358765"/>
                <a:gd name="adj2" fmla="val 16200000"/>
              </a:avLst>
            </a:prstGeom>
            <a:grpFill/>
            <a:ln>
              <a:no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18" name="Title 1"/>
          <p:cNvSpPr txBox="1">
            <a:spLocks/>
          </p:cNvSpPr>
          <p:nvPr/>
        </p:nvSpPr>
        <p:spPr>
          <a:xfrm>
            <a:off x="1857420" y="4021138"/>
            <a:ext cx="1482681" cy="8302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FFFF00"/>
                </a:solidFill>
                <a:effectLst>
                  <a:outerShdw blurRad="50800" dist="38100" dir="2700000" algn="tl" rotWithShape="0">
                    <a:srgbClr val="000000">
                      <a:alpha val="43000"/>
                    </a:srgbClr>
                  </a:outerShdw>
                </a:effectLst>
              </a:rPr>
              <a:t>t</a:t>
            </a:r>
            <a:r>
              <a:rPr lang="en-US" baseline="-25000" dirty="0">
                <a:solidFill>
                  <a:srgbClr val="FFFF00"/>
                </a:solidFill>
                <a:effectLst>
                  <a:outerShdw blurRad="50800" dist="38100" dir="2700000" algn="tl" rotWithShape="0">
                    <a:srgbClr val="000000">
                      <a:alpha val="43000"/>
                    </a:srgbClr>
                  </a:outerShdw>
                </a:effectLst>
              </a:rPr>
              <a:t>3</a:t>
            </a:r>
          </a:p>
        </p:txBody>
      </p:sp>
      <p:sp>
        <p:nvSpPr>
          <p:cNvPr id="58" name="Title 1"/>
          <p:cNvSpPr txBox="1">
            <a:spLocks/>
          </p:cNvSpPr>
          <p:nvPr/>
        </p:nvSpPr>
        <p:spPr>
          <a:xfrm>
            <a:off x="1981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FFFF00"/>
                </a:solidFill>
                <a:effectLst>
                  <a:outerShdw blurRad="50800" dist="38100" dir="2700000" algn="tl" rotWithShape="0">
                    <a:srgbClr val="000000">
                      <a:alpha val="43000"/>
                    </a:srgbClr>
                  </a:outerShdw>
                </a:effectLst>
              </a:rPr>
              <a:t>TWS Radar Main Beam </a:t>
            </a:r>
          </a:p>
        </p:txBody>
      </p:sp>
    </p:spTree>
    <p:extLst>
      <p:ext uri="{BB962C8B-B14F-4D97-AF65-F5344CB8AC3E}">
        <p14:creationId xmlns:p14="http://schemas.microsoft.com/office/powerpoint/2010/main" val="4292874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2452DB11-0644-FF1B-E115-241374A08C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44" r="1944"/>
          <a:stretch/>
        </p:blipFill>
        <p:spPr bwMode="auto">
          <a:xfrm>
            <a:off x="1" y="0"/>
            <a:ext cx="12192000" cy="6858000"/>
          </a:xfrm>
          <a:prstGeom prst="rect">
            <a:avLst/>
          </a:prstGeom>
          <a:solidFill>
            <a:schemeClr val="bg1"/>
          </a:solidFill>
        </p:spPr>
      </p:pic>
      <p:sp>
        <p:nvSpPr>
          <p:cNvPr id="4" name="Title 3">
            <a:extLst>
              <a:ext uri="{FF2B5EF4-FFF2-40B4-BE49-F238E27FC236}">
                <a16:creationId xmlns:a16="http://schemas.microsoft.com/office/drawing/2014/main" id="{7DF67288-6CAB-630C-2380-24389A81C29B}"/>
              </a:ext>
            </a:extLst>
          </p:cNvPr>
          <p:cNvSpPr>
            <a:spLocks noGrp="1"/>
          </p:cNvSpPr>
          <p:nvPr>
            <p:ph type="title"/>
          </p:nvPr>
        </p:nvSpPr>
        <p:spPr/>
        <p:txBody>
          <a:bodyPr/>
          <a:lstStyle/>
          <a:p>
            <a:r>
              <a:rPr lang="en-US" dirty="0"/>
              <a:t>Section I</a:t>
            </a:r>
            <a:endParaRPr lang="en-GR" dirty="0"/>
          </a:p>
        </p:txBody>
      </p:sp>
      <p:sp>
        <p:nvSpPr>
          <p:cNvPr id="5" name="Text Placeholder 4">
            <a:extLst>
              <a:ext uri="{FF2B5EF4-FFF2-40B4-BE49-F238E27FC236}">
                <a16:creationId xmlns:a16="http://schemas.microsoft.com/office/drawing/2014/main" id="{A746FFA9-AF09-A2B7-0A99-A6CED88F5D31}"/>
              </a:ext>
            </a:extLst>
          </p:cNvPr>
          <p:cNvSpPr>
            <a:spLocks noGrp="1"/>
          </p:cNvSpPr>
          <p:nvPr>
            <p:ph type="body" idx="1"/>
          </p:nvPr>
        </p:nvSpPr>
        <p:spPr/>
        <p:txBody>
          <a:bodyPr/>
          <a:lstStyle/>
          <a:p>
            <a:r>
              <a:rPr lang="el-GR" dirty="0">
                <a:solidFill>
                  <a:schemeClr val="tx1"/>
                </a:solidFill>
                <a:latin typeface="+mj-lt"/>
              </a:rPr>
              <a:t>Βασική αρχιτεκτονική συστήματος </a:t>
            </a:r>
            <a:r>
              <a:rPr lang="en-US" dirty="0">
                <a:solidFill>
                  <a:schemeClr val="tx1"/>
                </a:solidFill>
                <a:latin typeface="+mj-lt"/>
              </a:rPr>
              <a:t>radar</a:t>
            </a:r>
            <a:endParaRPr lang="en-GR" dirty="0">
              <a:solidFill>
                <a:schemeClr val="tx1"/>
              </a:solidFill>
            </a:endParaRPr>
          </a:p>
        </p:txBody>
      </p:sp>
      <p:sp>
        <p:nvSpPr>
          <p:cNvPr id="3" name="TextBox 2">
            <a:extLst>
              <a:ext uri="{FF2B5EF4-FFF2-40B4-BE49-F238E27FC236}">
                <a16:creationId xmlns:a16="http://schemas.microsoft.com/office/drawing/2014/main" id="{C4901A63-2921-846D-A69F-355273762504}"/>
              </a:ext>
            </a:extLst>
          </p:cNvPr>
          <p:cNvSpPr txBox="1"/>
          <p:nvPr/>
        </p:nvSpPr>
        <p:spPr>
          <a:xfrm>
            <a:off x="10844213" y="-728663"/>
            <a:ext cx="184731" cy="369332"/>
          </a:xfrm>
          <a:prstGeom prst="rect">
            <a:avLst/>
          </a:prstGeom>
          <a:noFill/>
        </p:spPr>
        <p:txBody>
          <a:bodyPr wrap="none" rtlCol="0">
            <a:spAutoFit/>
          </a:bodyPr>
          <a:lstStyle/>
          <a:p>
            <a:endParaRPr lang="en-GR" dirty="0"/>
          </a:p>
        </p:txBody>
      </p:sp>
    </p:spTree>
    <p:extLst>
      <p:ext uri="{BB962C8B-B14F-4D97-AF65-F5344CB8AC3E}">
        <p14:creationId xmlns:p14="http://schemas.microsoft.com/office/powerpoint/2010/main" val="1126007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85" name="Group 4"/>
          <p:cNvGrpSpPr>
            <a:grpSpLocks/>
          </p:cNvGrpSpPr>
          <p:nvPr/>
        </p:nvGrpSpPr>
        <p:grpSpPr bwMode="auto">
          <a:xfrm>
            <a:off x="8596547" y="4826537"/>
            <a:ext cx="1004532" cy="852244"/>
            <a:chOff x="2468" y="3132"/>
            <a:chExt cx="136" cy="155"/>
          </a:xfrm>
        </p:grpSpPr>
        <p:sp>
          <p:nvSpPr>
            <p:cNvPr id="86" name="Shape 51204"/>
            <p:cNvSpPr>
              <a:spLocks noChangeAspect="1"/>
            </p:cNvSpPr>
            <p:nvPr/>
          </p:nvSpPr>
          <p:spPr bwMode="auto">
            <a:xfrm rot="17638159">
              <a:off x="2521" y="3142"/>
              <a:ext cx="93" cy="73"/>
            </a:xfrm>
            <a:custGeom>
              <a:avLst/>
              <a:gdLst>
                <a:gd name="T0" fmla="*/ 2 w 286"/>
                <a:gd name="T1" fmla="*/ 0 h 192"/>
                <a:gd name="T2" fmla="*/ 0 w 286"/>
                <a:gd name="T3" fmla="*/ 80 h 192"/>
                <a:gd name="T4" fmla="*/ 2 w 286"/>
                <a:gd name="T5" fmla="*/ 128 h 192"/>
                <a:gd name="T6" fmla="*/ 2 w 286"/>
                <a:gd name="T7" fmla="*/ 192 h 192"/>
                <a:gd name="T8" fmla="*/ 2 w 286"/>
                <a:gd name="T9" fmla="*/ 184 h 192"/>
                <a:gd name="T10" fmla="*/ 2 w 286"/>
                <a:gd name="T11" fmla="*/ 96 h 192"/>
                <a:gd name="T12" fmla="*/ 2 w 286"/>
                <a:gd name="T13" fmla="*/ 88 h 192"/>
                <a:gd name="T14" fmla="*/ 2 w 286"/>
                <a:gd name="T15" fmla="*/ 64 h 192"/>
                <a:gd name="T16" fmla="*/ 2 w 286"/>
                <a:gd name="T17" fmla="*/ 24 h 192"/>
                <a:gd name="T18" fmla="*/ 2 w 286"/>
                <a:gd name="T19" fmla="*/ 0 h 192"/>
                <a:gd name="T20" fmla="*/ 2 w 286"/>
                <a:gd name="T21" fmla="*/ 8 h 192"/>
                <a:gd name="T22" fmla="*/ 2 w 286"/>
                <a:gd name="T23" fmla="*/ 16 h 192"/>
                <a:gd name="T24" fmla="*/ 2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chemeClr val="tx1"/>
              </a:solidFill>
              <a:round/>
              <a:headEnd/>
              <a:tailEnd/>
            </a:ln>
          </p:spPr>
          <p:txBody>
            <a:bodyPr vert="eaVert"/>
            <a:lstStyle/>
            <a:p>
              <a:endParaRPr lang="en-US"/>
            </a:p>
          </p:txBody>
        </p:sp>
        <p:sp>
          <p:nvSpPr>
            <p:cNvPr id="87" name="Shape 51205"/>
            <p:cNvSpPr>
              <a:spLocks noChangeAspect="1"/>
            </p:cNvSpPr>
            <p:nvPr/>
          </p:nvSpPr>
          <p:spPr bwMode="auto">
            <a:xfrm>
              <a:off x="2468" y="3241"/>
              <a:ext cx="37" cy="46"/>
            </a:xfrm>
            <a:custGeom>
              <a:avLst/>
              <a:gdLst>
                <a:gd name="T0" fmla="*/ 0 w 286"/>
                <a:gd name="T1" fmla="*/ 0 h 192"/>
                <a:gd name="T2" fmla="*/ 0 w 286"/>
                <a:gd name="T3" fmla="*/ 1 h 192"/>
                <a:gd name="T4" fmla="*/ 0 w 286"/>
                <a:gd name="T5" fmla="*/ 1 h 192"/>
                <a:gd name="T6" fmla="*/ 0 w 286"/>
                <a:gd name="T7" fmla="*/ 1 h 192"/>
                <a:gd name="T8" fmla="*/ 0 w 286"/>
                <a:gd name="T9" fmla="*/ 1 h 192"/>
                <a:gd name="T10" fmla="*/ 0 w 286"/>
                <a:gd name="T11" fmla="*/ 1 h 192"/>
                <a:gd name="T12" fmla="*/ 0 w 286"/>
                <a:gd name="T13" fmla="*/ 1 h 192"/>
                <a:gd name="T14" fmla="*/ 0 w 286"/>
                <a:gd name="T15" fmla="*/ 1 h 192"/>
                <a:gd name="T16" fmla="*/ 0 w 286"/>
                <a:gd name="T17" fmla="*/ 1 h 192"/>
                <a:gd name="T18" fmla="*/ 0 w 286"/>
                <a:gd name="T19" fmla="*/ 0 h 192"/>
                <a:gd name="T20" fmla="*/ 0 w 286"/>
                <a:gd name="T21" fmla="*/ 1 h 192"/>
                <a:gd name="T22" fmla="*/ 0 w 286"/>
                <a:gd name="T23" fmla="*/ 1 h 192"/>
                <a:gd name="T24" fmla="*/ 0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chemeClr val="tx1"/>
              </a:solidFill>
              <a:round/>
              <a:headEnd/>
              <a:tailEnd/>
            </a:ln>
          </p:spPr>
          <p:txBody>
            <a:bodyPr/>
            <a:lstStyle/>
            <a:p>
              <a:endParaRPr lang="en-US"/>
            </a:p>
          </p:txBody>
        </p:sp>
      </p:grpSp>
      <p:pic>
        <p:nvPicPr>
          <p:cNvPr id="12" name="Picture 136" descr="sullivans.gif"/>
          <p:cNvPicPr>
            <a:picLocks noChangeAspect="1"/>
          </p:cNvPicPr>
          <p:nvPr/>
        </p:nvPicPr>
        <p:blipFill>
          <a:blip r:embed="rId2">
            <a:extLst>
              <a:ext uri="{28A0092B-C50C-407E-A947-70E740481C1C}">
                <a14:useLocalDpi xmlns:a14="http://schemas.microsoft.com/office/drawing/2010/main" val="0"/>
              </a:ext>
            </a:extLst>
          </a:blip>
          <a:srcRect l="12865" t="41551" b="37260"/>
          <a:stretch>
            <a:fillRect/>
          </a:stretch>
        </p:blipFill>
        <p:spPr bwMode="auto">
          <a:xfrm rot="12945540" flipV="1">
            <a:off x="1806305" y="390415"/>
            <a:ext cx="988671" cy="14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 name="Group 12"/>
          <p:cNvGrpSpPr/>
          <p:nvPr/>
        </p:nvGrpSpPr>
        <p:grpSpPr>
          <a:xfrm rot="18387608">
            <a:off x="5377176" y="-1164202"/>
            <a:ext cx="797438" cy="8380495"/>
            <a:chOff x="1040680" y="-683052"/>
            <a:chExt cx="434118" cy="7398581"/>
          </a:xfrm>
          <a:solidFill>
            <a:srgbClr val="FF0000">
              <a:alpha val="51000"/>
            </a:srgbClr>
          </a:solidFill>
          <a:effectLst/>
        </p:grpSpPr>
        <p:sp>
          <p:nvSpPr>
            <p:cNvPr id="14" name="Isosceles Triangle 13"/>
            <p:cNvSpPr/>
            <p:nvPr/>
          </p:nvSpPr>
          <p:spPr>
            <a:xfrm>
              <a:off x="1040680" y="-683052"/>
              <a:ext cx="434118" cy="7208829"/>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 name="Chord 14"/>
            <p:cNvSpPr>
              <a:spLocks/>
            </p:cNvSpPr>
            <p:nvPr/>
          </p:nvSpPr>
          <p:spPr>
            <a:xfrm rot="16200000">
              <a:off x="1061574" y="6302306"/>
              <a:ext cx="394447" cy="432000"/>
            </a:xfrm>
            <a:prstGeom prst="chord">
              <a:avLst>
                <a:gd name="adj1" fmla="val 5358765"/>
                <a:gd name="adj2" fmla="val 16200000"/>
              </a:avLst>
            </a:prstGeom>
            <a:grpFill/>
            <a:ln>
              <a:no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16" name="Title 1"/>
          <p:cNvSpPr txBox="1">
            <a:spLocks/>
          </p:cNvSpPr>
          <p:nvPr/>
        </p:nvSpPr>
        <p:spPr>
          <a:xfrm>
            <a:off x="1857420" y="4021138"/>
            <a:ext cx="1482681" cy="8302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FFFF00"/>
                </a:solidFill>
                <a:effectLst>
                  <a:outerShdw blurRad="50800" dist="38100" dir="2700000" algn="tl" rotWithShape="0">
                    <a:srgbClr val="000000">
                      <a:alpha val="43000"/>
                    </a:srgbClr>
                  </a:outerShdw>
                </a:effectLst>
              </a:rPr>
              <a:t>t</a:t>
            </a:r>
            <a:r>
              <a:rPr lang="en-US" baseline="-25000" dirty="0">
                <a:solidFill>
                  <a:srgbClr val="FFFF00"/>
                </a:solidFill>
                <a:effectLst>
                  <a:outerShdw blurRad="50800" dist="38100" dir="2700000" algn="tl" rotWithShape="0">
                    <a:srgbClr val="000000">
                      <a:alpha val="43000"/>
                    </a:srgbClr>
                  </a:outerShdw>
                </a:effectLst>
              </a:rPr>
              <a:t>4</a:t>
            </a:r>
          </a:p>
        </p:txBody>
      </p:sp>
      <p:sp>
        <p:nvSpPr>
          <p:cNvPr id="53" name="Title 1"/>
          <p:cNvSpPr txBox="1">
            <a:spLocks/>
          </p:cNvSpPr>
          <p:nvPr/>
        </p:nvSpPr>
        <p:spPr>
          <a:xfrm>
            <a:off x="1981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FFFF00"/>
                </a:solidFill>
                <a:effectLst>
                  <a:outerShdw blurRad="50800" dist="38100" dir="2700000" algn="tl" rotWithShape="0">
                    <a:srgbClr val="000000">
                      <a:alpha val="43000"/>
                    </a:srgbClr>
                  </a:outerShdw>
                </a:effectLst>
              </a:rPr>
              <a:t>TWS Radar Main Beam </a:t>
            </a:r>
          </a:p>
        </p:txBody>
      </p:sp>
    </p:spTree>
    <p:extLst>
      <p:ext uri="{BB962C8B-B14F-4D97-AF65-F5344CB8AC3E}">
        <p14:creationId xmlns:p14="http://schemas.microsoft.com/office/powerpoint/2010/main" val="25425674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85" name="Group 4"/>
          <p:cNvGrpSpPr>
            <a:grpSpLocks/>
          </p:cNvGrpSpPr>
          <p:nvPr/>
        </p:nvGrpSpPr>
        <p:grpSpPr bwMode="auto">
          <a:xfrm>
            <a:off x="8596547" y="4826537"/>
            <a:ext cx="1004532" cy="852244"/>
            <a:chOff x="2468" y="3132"/>
            <a:chExt cx="136" cy="155"/>
          </a:xfrm>
        </p:grpSpPr>
        <p:sp>
          <p:nvSpPr>
            <p:cNvPr id="86" name="Shape 51204"/>
            <p:cNvSpPr>
              <a:spLocks noChangeAspect="1"/>
            </p:cNvSpPr>
            <p:nvPr/>
          </p:nvSpPr>
          <p:spPr bwMode="auto">
            <a:xfrm rot="17638159">
              <a:off x="2521" y="3142"/>
              <a:ext cx="93" cy="73"/>
            </a:xfrm>
            <a:custGeom>
              <a:avLst/>
              <a:gdLst>
                <a:gd name="T0" fmla="*/ 2 w 286"/>
                <a:gd name="T1" fmla="*/ 0 h 192"/>
                <a:gd name="T2" fmla="*/ 0 w 286"/>
                <a:gd name="T3" fmla="*/ 80 h 192"/>
                <a:gd name="T4" fmla="*/ 2 w 286"/>
                <a:gd name="T5" fmla="*/ 128 h 192"/>
                <a:gd name="T6" fmla="*/ 2 w 286"/>
                <a:gd name="T7" fmla="*/ 192 h 192"/>
                <a:gd name="T8" fmla="*/ 2 w 286"/>
                <a:gd name="T9" fmla="*/ 184 h 192"/>
                <a:gd name="T10" fmla="*/ 2 w 286"/>
                <a:gd name="T11" fmla="*/ 96 h 192"/>
                <a:gd name="T12" fmla="*/ 2 w 286"/>
                <a:gd name="T13" fmla="*/ 88 h 192"/>
                <a:gd name="T14" fmla="*/ 2 w 286"/>
                <a:gd name="T15" fmla="*/ 64 h 192"/>
                <a:gd name="T16" fmla="*/ 2 w 286"/>
                <a:gd name="T17" fmla="*/ 24 h 192"/>
                <a:gd name="T18" fmla="*/ 2 w 286"/>
                <a:gd name="T19" fmla="*/ 0 h 192"/>
                <a:gd name="T20" fmla="*/ 2 w 286"/>
                <a:gd name="T21" fmla="*/ 8 h 192"/>
                <a:gd name="T22" fmla="*/ 2 w 286"/>
                <a:gd name="T23" fmla="*/ 16 h 192"/>
                <a:gd name="T24" fmla="*/ 2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chemeClr val="tx1"/>
              </a:solidFill>
              <a:round/>
              <a:headEnd/>
              <a:tailEnd/>
            </a:ln>
          </p:spPr>
          <p:txBody>
            <a:bodyPr vert="eaVert"/>
            <a:lstStyle/>
            <a:p>
              <a:endParaRPr lang="en-US"/>
            </a:p>
          </p:txBody>
        </p:sp>
        <p:sp>
          <p:nvSpPr>
            <p:cNvPr id="87" name="Shape 51205"/>
            <p:cNvSpPr>
              <a:spLocks noChangeAspect="1"/>
            </p:cNvSpPr>
            <p:nvPr/>
          </p:nvSpPr>
          <p:spPr bwMode="auto">
            <a:xfrm>
              <a:off x="2468" y="3241"/>
              <a:ext cx="37" cy="46"/>
            </a:xfrm>
            <a:custGeom>
              <a:avLst/>
              <a:gdLst>
                <a:gd name="T0" fmla="*/ 0 w 286"/>
                <a:gd name="T1" fmla="*/ 0 h 192"/>
                <a:gd name="T2" fmla="*/ 0 w 286"/>
                <a:gd name="T3" fmla="*/ 1 h 192"/>
                <a:gd name="T4" fmla="*/ 0 w 286"/>
                <a:gd name="T5" fmla="*/ 1 h 192"/>
                <a:gd name="T6" fmla="*/ 0 w 286"/>
                <a:gd name="T7" fmla="*/ 1 h 192"/>
                <a:gd name="T8" fmla="*/ 0 w 286"/>
                <a:gd name="T9" fmla="*/ 1 h 192"/>
                <a:gd name="T10" fmla="*/ 0 w 286"/>
                <a:gd name="T11" fmla="*/ 1 h 192"/>
                <a:gd name="T12" fmla="*/ 0 w 286"/>
                <a:gd name="T13" fmla="*/ 1 h 192"/>
                <a:gd name="T14" fmla="*/ 0 w 286"/>
                <a:gd name="T15" fmla="*/ 1 h 192"/>
                <a:gd name="T16" fmla="*/ 0 w 286"/>
                <a:gd name="T17" fmla="*/ 1 h 192"/>
                <a:gd name="T18" fmla="*/ 0 w 286"/>
                <a:gd name="T19" fmla="*/ 0 h 192"/>
                <a:gd name="T20" fmla="*/ 0 w 286"/>
                <a:gd name="T21" fmla="*/ 1 h 192"/>
                <a:gd name="T22" fmla="*/ 0 w 286"/>
                <a:gd name="T23" fmla="*/ 1 h 192"/>
                <a:gd name="T24" fmla="*/ 0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chemeClr val="tx1"/>
              </a:solidFill>
              <a:round/>
              <a:headEnd/>
              <a:tailEnd/>
            </a:ln>
          </p:spPr>
          <p:txBody>
            <a:bodyPr/>
            <a:lstStyle/>
            <a:p>
              <a:endParaRPr lang="en-US"/>
            </a:p>
          </p:txBody>
        </p:sp>
      </p:grpSp>
      <p:pic>
        <p:nvPicPr>
          <p:cNvPr id="12" name="Picture 136" descr="sullivans.gif"/>
          <p:cNvPicPr>
            <a:picLocks noChangeAspect="1"/>
          </p:cNvPicPr>
          <p:nvPr/>
        </p:nvPicPr>
        <p:blipFill>
          <a:blip r:embed="rId2">
            <a:extLst>
              <a:ext uri="{28A0092B-C50C-407E-A947-70E740481C1C}">
                <a14:useLocalDpi xmlns:a14="http://schemas.microsoft.com/office/drawing/2010/main" val="0"/>
              </a:ext>
            </a:extLst>
          </a:blip>
          <a:srcRect l="12865" t="41551" b="37260"/>
          <a:stretch>
            <a:fillRect/>
          </a:stretch>
        </p:blipFill>
        <p:spPr bwMode="auto">
          <a:xfrm rot="12945540" flipV="1">
            <a:off x="1806305" y="390415"/>
            <a:ext cx="988671" cy="14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 name="Group 12"/>
          <p:cNvGrpSpPr/>
          <p:nvPr/>
        </p:nvGrpSpPr>
        <p:grpSpPr>
          <a:xfrm rot="18256524">
            <a:off x="5472433" y="-1284354"/>
            <a:ext cx="797438" cy="8380495"/>
            <a:chOff x="1040680" y="-683052"/>
            <a:chExt cx="434118" cy="7398581"/>
          </a:xfrm>
          <a:solidFill>
            <a:srgbClr val="FF0000">
              <a:alpha val="51000"/>
            </a:srgbClr>
          </a:solidFill>
          <a:effectLst/>
        </p:grpSpPr>
        <p:sp>
          <p:nvSpPr>
            <p:cNvPr id="14" name="Isosceles Triangle 13"/>
            <p:cNvSpPr/>
            <p:nvPr/>
          </p:nvSpPr>
          <p:spPr>
            <a:xfrm>
              <a:off x="1040680" y="-683052"/>
              <a:ext cx="434118" cy="7208829"/>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 name="Chord 14"/>
            <p:cNvSpPr>
              <a:spLocks/>
            </p:cNvSpPr>
            <p:nvPr/>
          </p:nvSpPr>
          <p:spPr>
            <a:xfrm rot="16200000">
              <a:off x="1061574" y="6302306"/>
              <a:ext cx="394447" cy="432000"/>
            </a:xfrm>
            <a:prstGeom prst="chord">
              <a:avLst>
                <a:gd name="adj1" fmla="val 5358765"/>
                <a:gd name="adj2" fmla="val 16200000"/>
              </a:avLst>
            </a:prstGeom>
            <a:grpFill/>
            <a:ln>
              <a:no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17" name="Title 1"/>
          <p:cNvSpPr txBox="1">
            <a:spLocks/>
          </p:cNvSpPr>
          <p:nvPr/>
        </p:nvSpPr>
        <p:spPr>
          <a:xfrm>
            <a:off x="1857420" y="4021138"/>
            <a:ext cx="1482681" cy="8302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FFFF00"/>
                </a:solidFill>
                <a:effectLst>
                  <a:outerShdw blurRad="50800" dist="38100" dir="2700000" algn="tl" rotWithShape="0">
                    <a:srgbClr val="000000">
                      <a:alpha val="43000"/>
                    </a:srgbClr>
                  </a:outerShdw>
                </a:effectLst>
              </a:rPr>
              <a:t>t</a:t>
            </a:r>
            <a:r>
              <a:rPr lang="en-US" baseline="-25000" dirty="0">
                <a:solidFill>
                  <a:srgbClr val="FFFF00"/>
                </a:solidFill>
                <a:effectLst>
                  <a:outerShdw blurRad="50800" dist="38100" dir="2700000" algn="tl" rotWithShape="0">
                    <a:srgbClr val="000000">
                      <a:alpha val="43000"/>
                    </a:srgbClr>
                  </a:outerShdw>
                </a:effectLst>
              </a:rPr>
              <a:t>5</a:t>
            </a:r>
          </a:p>
        </p:txBody>
      </p:sp>
      <p:sp>
        <p:nvSpPr>
          <p:cNvPr id="54" name="Title 1"/>
          <p:cNvSpPr txBox="1">
            <a:spLocks/>
          </p:cNvSpPr>
          <p:nvPr/>
        </p:nvSpPr>
        <p:spPr>
          <a:xfrm>
            <a:off x="1981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FFFF00"/>
                </a:solidFill>
                <a:effectLst>
                  <a:outerShdw blurRad="50800" dist="38100" dir="2700000" algn="tl" rotWithShape="0">
                    <a:srgbClr val="000000">
                      <a:alpha val="43000"/>
                    </a:srgbClr>
                  </a:outerShdw>
                </a:effectLst>
              </a:rPr>
              <a:t>TWS Radar Main Beam </a:t>
            </a:r>
          </a:p>
        </p:txBody>
      </p:sp>
    </p:spTree>
    <p:extLst>
      <p:ext uri="{BB962C8B-B14F-4D97-AF65-F5344CB8AC3E}">
        <p14:creationId xmlns:p14="http://schemas.microsoft.com/office/powerpoint/2010/main" val="25768449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0175206D-3EC8-7303-C91B-4ABD35288756}"/>
              </a:ext>
            </a:extLst>
          </p:cNvPr>
          <p:cNvGrpSpPr/>
          <p:nvPr/>
        </p:nvGrpSpPr>
        <p:grpSpPr>
          <a:xfrm>
            <a:off x="4868246" y="3042496"/>
            <a:ext cx="3096244" cy="3693885"/>
            <a:chOff x="42247" y="3042495"/>
            <a:chExt cx="3096244" cy="3693885"/>
          </a:xfrm>
        </p:grpSpPr>
        <p:grpSp>
          <p:nvGrpSpPr>
            <p:cNvPr id="15" name="Group 14"/>
            <p:cNvGrpSpPr>
              <a:grpSpLocks noChangeAspect="1"/>
            </p:cNvGrpSpPr>
            <p:nvPr/>
          </p:nvGrpSpPr>
          <p:grpSpPr>
            <a:xfrm>
              <a:off x="442198" y="3703636"/>
              <a:ext cx="2696293" cy="2691043"/>
              <a:chOff x="1402982" y="278304"/>
              <a:chExt cx="6236994" cy="6224850"/>
            </a:xfrm>
          </p:grpSpPr>
          <p:grpSp>
            <p:nvGrpSpPr>
              <p:cNvPr id="16" name="Group 15"/>
              <p:cNvGrpSpPr/>
              <p:nvPr/>
            </p:nvGrpSpPr>
            <p:grpSpPr>
              <a:xfrm>
                <a:off x="1402982" y="278304"/>
                <a:ext cx="6236994" cy="6224850"/>
                <a:chOff x="1402982" y="278304"/>
                <a:chExt cx="6236994" cy="6224850"/>
              </a:xfrm>
            </p:grpSpPr>
            <p:grpSp>
              <p:nvGrpSpPr>
                <p:cNvPr id="21" name="Group 20"/>
                <p:cNvGrpSpPr/>
                <p:nvPr/>
              </p:nvGrpSpPr>
              <p:grpSpPr>
                <a:xfrm>
                  <a:off x="1402982" y="278304"/>
                  <a:ext cx="6236209" cy="6224850"/>
                  <a:chOff x="1402982" y="278304"/>
                  <a:chExt cx="6236209" cy="6224850"/>
                </a:xfrm>
                <a:effectLst>
                  <a:outerShdw blurRad="50800" dist="38100" dir="2700000" algn="tl" rotWithShape="0">
                    <a:prstClr val="black">
                      <a:alpha val="40000"/>
                    </a:prstClr>
                  </a:outerShdw>
                </a:effectLst>
              </p:grpSpPr>
              <p:grpSp>
                <p:nvGrpSpPr>
                  <p:cNvPr id="26" name="Group 111"/>
                  <p:cNvGrpSpPr/>
                  <p:nvPr/>
                </p:nvGrpSpPr>
                <p:grpSpPr>
                  <a:xfrm>
                    <a:off x="1402982" y="278304"/>
                    <a:ext cx="6236209" cy="6224850"/>
                    <a:chOff x="0" y="16157"/>
                    <a:chExt cx="8869273" cy="8853118"/>
                  </a:xfrm>
                </p:grpSpPr>
                <p:sp>
                  <p:nvSpPr>
                    <p:cNvPr id="28" name="Shape 108"/>
                    <p:cNvSpPr/>
                    <p:nvPr/>
                  </p:nvSpPr>
                  <p:spPr>
                    <a:xfrm>
                      <a:off x="0" y="4403689"/>
                      <a:ext cx="8869273" cy="30948"/>
                    </a:xfrm>
                    <a:prstGeom prst="line">
                      <a:avLst/>
                    </a:prstGeom>
                    <a:noFill/>
                    <a:ln w="36124" cap="flat">
                      <a:solidFill>
                        <a:srgbClr val="FFFF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sp>
                  <p:nvSpPr>
                    <p:cNvPr id="29" name="Shape 109"/>
                    <p:cNvSpPr/>
                    <p:nvPr/>
                  </p:nvSpPr>
                  <p:spPr>
                    <a:xfrm>
                      <a:off x="4421752" y="16157"/>
                      <a:ext cx="12886" cy="8853118"/>
                    </a:xfrm>
                    <a:prstGeom prst="line">
                      <a:avLst/>
                    </a:prstGeom>
                    <a:noFill/>
                    <a:ln w="36124" cap="flat">
                      <a:solidFill>
                        <a:srgbClr val="FFFF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lvl="0"/>
                      <a:endParaRPr dirty="0"/>
                    </a:p>
                  </p:txBody>
                </p:sp>
              </p:grpSp>
              <p:sp>
                <p:nvSpPr>
                  <p:cNvPr id="27" name="Rectangle 26"/>
                  <p:cNvSpPr/>
                  <p:nvPr/>
                </p:nvSpPr>
                <p:spPr>
                  <a:xfrm>
                    <a:off x="1402982" y="278304"/>
                    <a:ext cx="623620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Rectangle 21"/>
                <p:cNvSpPr/>
                <p:nvPr/>
              </p:nvSpPr>
              <p:spPr>
                <a:xfrm>
                  <a:off x="3009901" y="278304"/>
                  <a:ext cx="308609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rot="5400000">
                  <a:off x="2984501" y="278304"/>
                  <a:ext cx="308609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rot="5400000">
                  <a:off x="2981677" y="-491085"/>
                  <a:ext cx="308609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rot="5400000">
                  <a:off x="2981678" y="1070013"/>
                  <a:ext cx="308609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4148871" y="1936359"/>
                <a:ext cx="2645592" cy="1418163"/>
                <a:chOff x="4148871" y="1936359"/>
                <a:chExt cx="2645592" cy="1418163"/>
              </a:xfrm>
            </p:grpSpPr>
            <p:sp>
              <p:nvSpPr>
                <p:cNvPr id="19" name="Shape 51204"/>
                <p:cNvSpPr>
                  <a:spLocks/>
                </p:cNvSpPr>
                <p:nvPr/>
              </p:nvSpPr>
              <p:spPr bwMode="auto">
                <a:xfrm rot="9908098">
                  <a:off x="4148871" y="1936359"/>
                  <a:ext cx="1308610" cy="1418163"/>
                </a:xfrm>
                <a:custGeom>
                  <a:avLst/>
                  <a:gdLst>
                    <a:gd name="T0" fmla="*/ 2 w 286"/>
                    <a:gd name="T1" fmla="*/ 0 h 192"/>
                    <a:gd name="T2" fmla="*/ 0 w 286"/>
                    <a:gd name="T3" fmla="*/ 80 h 192"/>
                    <a:gd name="T4" fmla="*/ 2 w 286"/>
                    <a:gd name="T5" fmla="*/ 128 h 192"/>
                    <a:gd name="T6" fmla="*/ 2 w 286"/>
                    <a:gd name="T7" fmla="*/ 192 h 192"/>
                    <a:gd name="T8" fmla="*/ 2 w 286"/>
                    <a:gd name="T9" fmla="*/ 184 h 192"/>
                    <a:gd name="T10" fmla="*/ 2 w 286"/>
                    <a:gd name="T11" fmla="*/ 96 h 192"/>
                    <a:gd name="T12" fmla="*/ 2 w 286"/>
                    <a:gd name="T13" fmla="*/ 88 h 192"/>
                    <a:gd name="T14" fmla="*/ 2 w 286"/>
                    <a:gd name="T15" fmla="*/ 64 h 192"/>
                    <a:gd name="T16" fmla="*/ 2 w 286"/>
                    <a:gd name="T17" fmla="*/ 24 h 192"/>
                    <a:gd name="T18" fmla="*/ 2 w 286"/>
                    <a:gd name="T19" fmla="*/ 0 h 192"/>
                    <a:gd name="T20" fmla="*/ 2 w 286"/>
                    <a:gd name="T21" fmla="*/ 8 h 192"/>
                    <a:gd name="T22" fmla="*/ 2 w 286"/>
                    <a:gd name="T23" fmla="*/ 16 h 192"/>
                    <a:gd name="T24" fmla="*/ 2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rgbClr val="FFFF00"/>
                  </a:solidFill>
                  <a:round/>
                  <a:headEnd/>
                  <a:tailEnd/>
                </a:ln>
              </p:spPr>
              <p:txBody>
                <a:bodyPr vert="eaVert"/>
                <a:lstStyle/>
                <a:p>
                  <a:endParaRPr lang="en-US"/>
                </a:p>
              </p:txBody>
            </p:sp>
            <p:sp>
              <p:nvSpPr>
                <p:cNvPr id="20" name="Shape 51205"/>
                <p:cNvSpPr>
                  <a:spLocks/>
                </p:cNvSpPr>
                <p:nvPr/>
              </p:nvSpPr>
              <p:spPr bwMode="auto">
                <a:xfrm rot="13869939">
                  <a:off x="6107271" y="2580064"/>
                  <a:ext cx="709081" cy="665302"/>
                </a:xfrm>
                <a:custGeom>
                  <a:avLst/>
                  <a:gdLst>
                    <a:gd name="T0" fmla="*/ 0 w 286"/>
                    <a:gd name="T1" fmla="*/ 0 h 192"/>
                    <a:gd name="T2" fmla="*/ 0 w 286"/>
                    <a:gd name="T3" fmla="*/ 1 h 192"/>
                    <a:gd name="T4" fmla="*/ 0 w 286"/>
                    <a:gd name="T5" fmla="*/ 1 h 192"/>
                    <a:gd name="T6" fmla="*/ 0 w 286"/>
                    <a:gd name="T7" fmla="*/ 1 h 192"/>
                    <a:gd name="T8" fmla="*/ 0 w 286"/>
                    <a:gd name="T9" fmla="*/ 1 h 192"/>
                    <a:gd name="T10" fmla="*/ 0 w 286"/>
                    <a:gd name="T11" fmla="*/ 1 h 192"/>
                    <a:gd name="T12" fmla="*/ 0 w 286"/>
                    <a:gd name="T13" fmla="*/ 1 h 192"/>
                    <a:gd name="T14" fmla="*/ 0 w 286"/>
                    <a:gd name="T15" fmla="*/ 1 h 192"/>
                    <a:gd name="T16" fmla="*/ 0 w 286"/>
                    <a:gd name="T17" fmla="*/ 1 h 192"/>
                    <a:gd name="T18" fmla="*/ 0 w 286"/>
                    <a:gd name="T19" fmla="*/ 0 h 192"/>
                    <a:gd name="T20" fmla="*/ 0 w 286"/>
                    <a:gd name="T21" fmla="*/ 1 h 192"/>
                    <a:gd name="T22" fmla="*/ 0 w 286"/>
                    <a:gd name="T23" fmla="*/ 1 h 192"/>
                    <a:gd name="T24" fmla="*/ 0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rgbClr val="FFFF00"/>
                  </a:solidFill>
                  <a:round/>
                  <a:headEnd/>
                  <a:tailEnd/>
                </a:ln>
              </p:spPr>
              <p:txBody>
                <a:bodyPr/>
                <a:lstStyle/>
                <a:p>
                  <a:endParaRPr lang="en-US"/>
                </a:p>
              </p:txBody>
            </p:sp>
          </p:grpSp>
          <p:sp>
            <p:nvSpPr>
              <p:cNvPr id="18" name="Freeform 17"/>
              <p:cNvSpPr/>
              <p:nvPr/>
            </p:nvSpPr>
            <p:spPr>
              <a:xfrm rot="13869939">
                <a:off x="4151862" y="1676400"/>
                <a:ext cx="2515638" cy="2070100"/>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Title 1"/>
            <p:cNvSpPr txBox="1">
              <a:spLocks/>
            </p:cNvSpPr>
            <p:nvPr/>
          </p:nvSpPr>
          <p:spPr>
            <a:xfrm>
              <a:off x="1059335" y="3042495"/>
              <a:ext cx="1482681" cy="57918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rgbClr val="FFFF00"/>
                  </a:solidFill>
                  <a:effectLst>
                    <a:outerShdw blurRad="50800" dist="38100" dir="2700000" algn="tl" rotWithShape="0">
                      <a:srgbClr val="000000">
                        <a:alpha val="43000"/>
                      </a:srgbClr>
                    </a:outerShdw>
                  </a:effectLst>
                </a:rPr>
                <a:t>B Scope</a:t>
              </a:r>
              <a:endParaRPr lang="en-US" sz="3200" baseline="-25000" dirty="0">
                <a:solidFill>
                  <a:srgbClr val="FFFF00"/>
                </a:solidFill>
                <a:effectLst>
                  <a:outerShdw blurRad="50800" dist="38100" dir="2700000" algn="tl" rotWithShape="0">
                    <a:srgbClr val="000000">
                      <a:alpha val="43000"/>
                    </a:srgbClr>
                  </a:outerShdw>
                </a:effectLst>
              </a:endParaRPr>
            </a:p>
          </p:txBody>
        </p:sp>
        <p:sp>
          <p:nvSpPr>
            <p:cNvPr id="32" name="Title 1"/>
            <p:cNvSpPr txBox="1">
              <a:spLocks/>
            </p:cNvSpPr>
            <p:nvPr/>
          </p:nvSpPr>
          <p:spPr>
            <a:xfrm rot="16200000">
              <a:off x="-528243" y="4874161"/>
              <a:ext cx="1482681" cy="34170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00"/>
                  </a:solidFill>
                  <a:effectLst>
                    <a:outerShdw blurRad="50800" dist="38100" dir="2700000" algn="tl" rotWithShape="0">
                      <a:srgbClr val="000000">
                        <a:alpha val="43000"/>
                      </a:srgbClr>
                    </a:outerShdw>
                  </a:effectLst>
                </a:rPr>
                <a:t>Range</a:t>
              </a:r>
              <a:endParaRPr lang="en-US" sz="2000" baseline="-25000" dirty="0">
                <a:solidFill>
                  <a:srgbClr val="FFFF00"/>
                </a:solidFill>
                <a:effectLst>
                  <a:outerShdw blurRad="50800" dist="38100" dir="2700000" algn="tl" rotWithShape="0">
                    <a:srgbClr val="000000">
                      <a:alpha val="43000"/>
                    </a:srgbClr>
                  </a:outerShdw>
                </a:effectLst>
              </a:endParaRPr>
            </a:p>
          </p:txBody>
        </p:sp>
        <p:sp>
          <p:nvSpPr>
            <p:cNvPr id="33" name="Title 1"/>
            <p:cNvSpPr txBox="1">
              <a:spLocks/>
            </p:cNvSpPr>
            <p:nvPr/>
          </p:nvSpPr>
          <p:spPr>
            <a:xfrm>
              <a:off x="1048835" y="6394679"/>
              <a:ext cx="1482681" cy="34170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00"/>
                  </a:solidFill>
                  <a:effectLst>
                    <a:outerShdw blurRad="50800" dist="38100" dir="2700000" algn="tl" rotWithShape="0">
                      <a:srgbClr val="000000">
                        <a:alpha val="43000"/>
                      </a:srgbClr>
                    </a:outerShdw>
                  </a:effectLst>
                </a:rPr>
                <a:t>Azimuth</a:t>
              </a:r>
              <a:endParaRPr lang="en-US" sz="2000" baseline="-25000" dirty="0">
                <a:solidFill>
                  <a:srgbClr val="FFFF00"/>
                </a:solidFill>
                <a:effectLst>
                  <a:outerShdw blurRad="50800" dist="38100" dir="2700000" algn="tl" rotWithShape="0">
                    <a:srgbClr val="000000">
                      <a:alpha val="43000"/>
                    </a:srgbClr>
                  </a:outerShdw>
                </a:effectLst>
              </a:endParaRPr>
            </a:p>
          </p:txBody>
        </p:sp>
      </p:grpSp>
      <p:pic>
        <p:nvPicPr>
          <p:cNvPr id="43" name="Picture 42" descr="Untitled.png"/>
          <p:cNvPicPr>
            <a:picLocks noChangeAspect="1"/>
          </p:cNvPicPr>
          <p:nvPr/>
        </p:nvPicPr>
        <p:blipFill rotWithShape="1">
          <a:blip r:embed="rId2">
            <a:extLst>
              <a:ext uri="{28A0092B-C50C-407E-A947-70E740481C1C}">
                <a14:useLocalDpi xmlns:a14="http://schemas.microsoft.com/office/drawing/2010/main" val="0"/>
              </a:ext>
            </a:extLst>
          </a:blip>
          <a:srcRect l="64757" t="62765" r="-279" b="757"/>
          <a:stretch/>
        </p:blipFill>
        <p:spPr>
          <a:xfrm>
            <a:off x="12192" y="0"/>
            <a:ext cx="4450985" cy="3378200"/>
          </a:xfrm>
          <a:prstGeom prst="rect">
            <a:avLst/>
          </a:prstGeom>
        </p:spPr>
      </p:pic>
      <p:grpSp>
        <p:nvGrpSpPr>
          <p:cNvPr id="70" name="Group 69">
            <a:extLst>
              <a:ext uri="{FF2B5EF4-FFF2-40B4-BE49-F238E27FC236}">
                <a16:creationId xmlns:a16="http://schemas.microsoft.com/office/drawing/2014/main" id="{C839B560-88D9-A891-661C-8BB118675F9C}"/>
              </a:ext>
            </a:extLst>
          </p:cNvPr>
          <p:cNvGrpSpPr/>
          <p:nvPr/>
        </p:nvGrpSpPr>
        <p:grpSpPr>
          <a:xfrm>
            <a:off x="6790066" y="130566"/>
            <a:ext cx="4004818" cy="3345193"/>
            <a:chOff x="5266066" y="130565"/>
            <a:chExt cx="4004818" cy="3345193"/>
          </a:xfrm>
        </p:grpSpPr>
        <p:sp>
          <p:nvSpPr>
            <p:cNvPr id="30" name="Title 1"/>
            <p:cNvSpPr txBox="1">
              <a:spLocks/>
            </p:cNvSpPr>
            <p:nvPr/>
          </p:nvSpPr>
          <p:spPr>
            <a:xfrm>
              <a:off x="7788203" y="130565"/>
              <a:ext cx="1482681" cy="57918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FF00"/>
                  </a:solidFill>
                  <a:effectLst>
                    <a:outerShdw blurRad="50800" dist="38100" dir="2700000" algn="tl" rotWithShape="0">
                      <a:srgbClr val="000000">
                        <a:alpha val="43000"/>
                      </a:srgbClr>
                    </a:outerShdw>
                  </a:effectLst>
                </a:rPr>
                <a:t>PPI</a:t>
              </a:r>
              <a:endParaRPr lang="en-US" sz="3200" baseline="-25000" dirty="0">
                <a:solidFill>
                  <a:srgbClr val="FFFF00"/>
                </a:solidFill>
                <a:effectLst>
                  <a:outerShdw blurRad="50800" dist="38100" dir="2700000" algn="tl" rotWithShape="0">
                    <a:srgbClr val="000000">
                      <a:alpha val="43000"/>
                    </a:srgbClr>
                  </a:outerShdw>
                </a:effectLst>
              </a:endParaRPr>
            </a:p>
          </p:txBody>
        </p:sp>
        <p:grpSp>
          <p:nvGrpSpPr>
            <p:cNvPr id="69" name="Group 68">
              <a:extLst>
                <a:ext uri="{FF2B5EF4-FFF2-40B4-BE49-F238E27FC236}">
                  <a16:creationId xmlns:a16="http://schemas.microsoft.com/office/drawing/2014/main" id="{BAB8B7A5-04F9-05E4-FD73-47D8C017838B}"/>
                </a:ext>
              </a:extLst>
            </p:cNvPr>
            <p:cNvGrpSpPr/>
            <p:nvPr/>
          </p:nvGrpSpPr>
          <p:grpSpPr>
            <a:xfrm>
              <a:off x="5266066" y="448502"/>
              <a:ext cx="3911599" cy="3027256"/>
              <a:chOff x="5029004" y="448502"/>
              <a:chExt cx="3911599" cy="3027256"/>
            </a:xfrm>
          </p:grpSpPr>
          <p:grpSp>
            <p:nvGrpSpPr>
              <p:cNvPr id="2" name="Group 1"/>
              <p:cNvGrpSpPr>
                <a:grpSpLocks noChangeAspect="1"/>
              </p:cNvGrpSpPr>
              <p:nvPr/>
            </p:nvGrpSpPr>
            <p:grpSpPr>
              <a:xfrm>
                <a:off x="5679552" y="448502"/>
                <a:ext cx="2700000" cy="2700000"/>
                <a:chOff x="1402982" y="266944"/>
                <a:chExt cx="6236210" cy="6236210"/>
              </a:xfrm>
            </p:grpSpPr>
            <p:grpSp>
              <p:nvGrpSpPr>
                <p:cNvPr id="3" name="Group 2"/>
                <p:cNvGrpSpPr/>
                <p:nvPr/>
              </p:nvGrpSpPr>
              <p:grpSpPr>
                <a:xfrm>
                  <a:off x="1402982" y="266944"/>
                  <a:ext cx="6236210" cy="6236210"/>
                  <a:chOff x="1463403" y="576659"/>
                  <a:chExt cx="6236210" cy="6236210"/>
                </a:xfrm>
              </p:grpSpPr>
              <p:grpSp>
                <p:nvGrpSpPr>
                  <p:cNvPr id="6" name="Group 111"/>
                  <p:cNvGrpSpPr/>
                  <p:nvPr/>
                </p:nvGrpSpPr>
                <p:grpSpPr>
                  <a:xfrm>
                    <a:off x="1463403" y="576659"/>
                    <a:ext cx="6236210" cy="6236210"/>
                    <a:chOff x="0" y="0"/>
                    <a:chExt cx="8869274" cy="8869275"/>
                  </a:xfrm>
                </p:grpSpPr>
                <p:sp>
                  <p:nvSpPr>
                    <p:cNvPr id="10" name="Shape 106"/>
                    <p:cNvSpPr/>
                    <p:nvPr/>
                  </p:nvSpPr>
                  <p:spPr>
                    <a:xfrm>
                      <a:off x="1495653" y="1469883"/>
                      <a:ext cx="5909335" cy="59171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3546" cap="flat">
                      <a:solidFill>
                        <a:srgbClr val="FFFF00"/>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sp>
                  <p:nvSpPr>
                    <p:cNvPr id="11" name="Shape 107"/>
                    <p:cNvSpPr/>
                    <p:nvPr/>
                  </p:nvSpPr>
                  <p:spPr>
                    <a:xfrm>
                      <a:off x="0" y="-1"/>
                      <a:ext cx="8869275" cy="88692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3546" cap="flat">
                      <a:solidFill>
                        <a:srgbClr val="FFFF00"/>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sp>
                  <p:nvSpPr>
                    <p:cNvPr id="12" name="Shape 108"/>
                    <p:cNvSpPr/>
                    <p:nvPr/>
                  </p:nvSpPr>
                  <p:spPr>
                    <a:xfrm>
                      <a:off x="0" y="4403689"/>
                      <a:ext cx="8869273" cy="30948"/>
                    </a:xfrm>
                    <a:prstGeom prst="line">
                      <a:avLst/>
                    </a:prstGeom>
                    <a:noFill/>
                    <a:ln w="36124" cap="flat">
                      <a:solidFill>
                        <a:srgbClr val="FFFF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sp>
                  <p:nvSpPr>
                    <p:cNvPr id="13" name="Shape 109"/>
                    <p:cNvSpPr/>
                    <p:nvPr/>
                  </p:nvSpPr>
                  <p:spPr>
                    <a:xfrm>
                      <a:off x="4421752" y="16157"/>
                      <a:ext cx="12886" cy="8853118"/>
                    </a:xfrm>
                    <a:prstGeom prst="line">
                      <a:avLst/>
                    </a:prstGeom>
                    <a:noFill/>
                    <a:ln w="36124" cap="flat">
                      <a:solidFill>
                        <a:srgbClr val="FFFF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lvl="0"/>
                      <a:endParaRPr dirty="0"/>
                    </a:p>
                  </p:txBody>
                </p:sp>
                <p:sp>
                  <p:nvSpPr>
                    <p:cNvPr id="14" name="Shape 110"/>
                    <p:cNvSpPr/>
                    <p:nvPr/>
                  </p:nvSpPr>
                  <p:spPr>
                    <a:xfrm>
                      <a:off x="2965537" y="2951105"/>
                      <a:ext cx="2958593" cy="295859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3546" cap="flat">
                      <a:solidFill>
                        <a:srgbClr val="FFFF00"/>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grpSp>
              <p:grpSp>
                <p:nvGrpSpPr>
                  <p:cNvPr id="7" name="Group 4"/>
                  <p:cNvGrpSpPr>
                    <a:grpSpLocks/>
                  </p:cNvGrpSpPr>
                  <p:nvPr/>
                </p:nvGrpSpPr>
                <p:grpSpPr bwMode="auto">
                  <a:xfrm>
                    <a:off x="4300525" y="1995870"/>
                    <a:ext cx="2311901" cy="2111371"/>
                    <a:chOff x="2448" y="2953"/>
                    <a:chExt cx="313" cy="384"/>
                  </a:xfrm>
                </p:grpSpPr>
                <p:sp>
                  <p:nvSpPr>
                    <p:cNvPr id="8" name="Shape 51204"/>
                    <p:cNvSpPr>
                      <a:spLocks/>
                    </p:cNvSpPr>
                    <p:nvPr/>
                  </p:nvSpPr>
                  <p:spPr bwMode="auto">
                    <a:xfrm rot="-3961841">
                      <a:off x="2546" y="2976"/>
                      <a:ext cx="238" cy="192"/>
                    </a:xfrm>
                    <a:custGeom>
                      <a:avLst/>
                      <a:gdLst>
                        <a:gd name="T0" fmla="*/ 2 w 286"/>
                        <a:gd name="T1" fmla="*/ 0 h 192"/>
                        <a:gd name="T2" fmla="*/ 0 w 286"/>
                        <a:gd name="T3" fmla="*/ 80 h 192"/>
                        <a:gd name="T4" fmla="*/ 2 w 286"/>
                        <a:gd name="T5" fmla="*/ 128 h 192"/>
                        <a:gd name="T6" fmla="*/ 2 w 286"/>
                        <a:gd name="T7" fmla="*/ 192 h 192"/>
                        <a:gd name="T8" fmla="*/ 2 w 286"/>
                        <a:gd name="T9" fmla="*/ 184 h 192"/>
                        <a:gd name="T10" fmla="*/ 2 w 286"/>
                        <a:gd name="T11" fmla="*/ 96 h 192"/>
                        <a:gd name="T12" fmla="*/ 2 w 286"/>
                        <a:gd name="T13" fmla="*/ 88 h 192"/>
                        <a:gd name="T14" fmla="*/ 2 w 286"/>
                        <a:gd name="T15" fmla="*/ 64 h 192"/>
                        <a:gd name="T16" fmla="*/ 2 w 286"/>
                        <a:gd name="T17" fmla="*/ 24 h 192"/>
                        <a:gd name="T18" fmla="*/ 2 w 286"/>
                        <a:gd name="T19" fmla="*/ 0 h 192"/>
                        <a:gd name="T20" fmla="*/ 2 w 286"/>
                        <a:gd name="T21" fmla="*/ 8 h 192"/>
                        <a:gd name="T22" fmla="*/ 2 w 286"/>
                        <a:gd name="T23" fmla="*/ 16 h 192"/>
                        <a:gd name="T24" fmla="*/ 2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rgbClr val="FFFF00"/>
                      </a:solidFill>
                      <a:round/>
                      <a:headEnd/>
                      <a:tailEnd/>
                    </a:ln>
                  </p:spPr>
                  <p:txBody>
                    <a:bodyPr vert="eaVert"/>
                    <a:lstStyle/>
                    <a:p>
                      <a:endParaRPr lang="en-US"/>
                    </a:p>
                  </p:txBody>
                </p:sp>
                <p:sp>
                  <p:nvSpPr>
                    <p:cNvPr id="9" name="Shape 51205"/>
                    <p:cNvSpPr>
                      <a:spLocks/>
                    </p:cNvSpPr>
                    <p:nvPr/>
                  </p:nvSpPr>
                  <p:spPr bwMode="auto">
                    <a:xfrm>
                      <a:off x="2448" y="3216"/>
                      <a:ext cx="96" cy="121"/>
                    </a:xfrm>
                    <a:custGeom>
                      <a:avLst/>
                      <a:gdLst>
                        <a:gd name="T0" fmla="*/ 0 w 286"/>
                        <a:gd name="T1" fmla="*/ 0 h 192"/>
                        <a:gd name="T2" fmla="*/ 0 w 286"/>
                        <a:gd name="T3" fmla="*/ 1 h 192"/>
                        <a:gd name="T4" fmla="*/ 0 w 286"/>
                        <a:gd name="T5" fmla="*/ 1 h 192"/>
                        <a:gd name="T6" fmla="*/ 0 w 286"/>
                        <a:gd name="T7" fmla="*/ 1 h 192"/>
                        <a:gd name="T8" fmla="*/ 0 w 286"/>
                        <a:gd name="T9" fmla="*/ 1 h 192"/>
                        <a:gd name="T10" fmla="*/ 0 w 286"/>
                        <a:gd name="T11" fmla="*/ 1 h 192"/>
                        <a:gd name="T12" fmla="*/ 0 w 286"/>
                        <a:gd name="T13" fmla="*/ 1 h 192"/>
                        <a:gd name="T14" fmla="*/ 0 w 286"/>
                        <a:gd name="T15" fmla="*/ 1 h 192"/>
                        <a:gd name="T16" fmla="*/ 0 w 286"/>
                        <a:gd name="T17" fmla="*/ 1 h 192"/>
                        <a:gd name="T18" fmla="*/ 0 w 286"/>
                        <a:gd name="T19" fmla="*/ 0 h 192"/>
                        <a:gd name="T20" fmla="*/ 0 w 286"/>
                        <a:gd name="T21" fmla="*/ 1 h 192"/>
                        <a:gd name="T22" fmla="*/ 0 w 286"/>
                        <a:gd name="T23" fmla="*/ 1 h 192"/>
                        <a:gd name="T24" fmla="*/ 0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rgbClr val="FFFF00"/>
                      </a:solidFill>
                      <a:round/>
                      <a:headEnd/>
                      <a:tailEnd/>
                    </a:ln>
                  </p:spPr>
                  <p:txBody>
                    <a:bodyPr/>
                    <a:lstStyle/>
                    <a:p>
                      <a:endParaRPr lang="en-US"/>
                    </a:p>
                  </p:txBody>
                </p:sp>
              </p:grpSp>
            </p:grpSp>
            <p:sp>
              <p:nvSpPr>
                <p:cNvPr id="4" name="Freeform 3"/>
                <p:cNvSpPr/>
                <p:nvPr/>
              </p:nvSpPr>
              <p:spPr>
                <a:xfrm>
                  <a:off x="4202662" y="1778000"/>
                  <a:ext cx="2515638" cy="2070100"/>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Title 1"/>
              <p:cNvSpPr txBox="1">
                <a:spLocks/>
              </p:cNvSpPr>
              <p:nvPr/>
            </p:nvSpPr>
            <p:spPr>
              <a:xfrm>
                <a:off x="8399504" y="1586330"/>
                <a:ext cx="541099" cy="3272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00"/>
                    </a:solidFill>
                    <a:effectLst>
                      <a:outerShdw blurRad="50800" dist="38100" dir="2700000" algn="tl" rotWithShape="0">
                        <a:srgbClr val="000000">
                          <a:alpha val="43000"/>
                        </a:srgbClr>
                      </a:outerShdw>
                    </a:effectLst>
                  </a:rPr>
                  <a:t>90</a:t>
                </a:r>
                <a:r>
                  <a:rPr lang="en-US" sz="2000" baseline="30000" dirty="0">
                    <a:solidFill>
                      <a:srgbClr val="FFFF00"/>
                    </a:solidFill>
                    <a:effectLst>
                      <a:outerShdw blurRad="50800" dist="38100" dir="2700000" algn="tl" rotWithShape="0">
                        <a:srgbClr val="000000">
                          <a:alpha val="43000"/>
                        </a:srgbClr>
                      </a:outerShdw>
                    </a:effectLst>
                  </a:rPr>
                  <a:t>o</a:t>
                </a:r>
              </a:p>
            </p:txBody>
          </p:sp>
          <p:sp>
            <p:nvSpPr>
              <p:cNvPr id="35" name="Title 1"/>
              <p:cNvSpPr txBox="1">
                <a:spLocks/>
              </p:cNvSpPr>
              <p:nvPr/>
            </p:nvSpPr>
            <p:spPr>
              <a:xfrm>
                <a:off x="6620591" y="3148502"/>
                <a:ext cx="824295" cy="3272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00"/>
                    </a:solidFill>
                    <a:effectLst>
                      <a:outerShdw blurRad="50800" dist="38100" dir="2700000" algn="tl" rotWithShape="0">
                        <a:srgbClr val="000000">
                          <a:alpha val="43000"/>
                        </a:srgbClr>
                      </a:outerShdw>
                    </a:effectLst>
                  </a:rPr>
                  <a:t>180</a:t>
                </a:r>
                <a:r>
                  <a:rPr lang="en-US" sz="2000" baseline="30000" dirty="0">
                    <a:solidFill>
                      <a:srgbClr val="FFFF00"/>
                    </a:solidFill>
                    <a:effectLst>
                      <a:outerShdw blurRad="50800" dist="38100" dir="2700000" algn="tl" rotWithShape="0">
                        <a:srgbClr val="000000">
                          <a:alpha val="43000"/>
                        </a:srgbClr>
                      </a:outerShdw>
                    </a:effectLst>
                  </a:rPr>
                  <a:t>o</a:t>
                </a:r>
              </a:p>
            </p:txBody>
          </p:sp>
          <p:sp>
            <p:nvSpPr>
              <p:cNvPr id="44" name="Title 1"/>
              <p:cNvSpPr txBox="1">
                <a:spLocks/>
              </p:cNvSpPr>
              <p:nvPr/>
            </p:nvSpPr>
            <p:spPr>
              <a:xfrm>
                <a:off x="5029004" y="1569358"/>
                <a:ext cx="663248" cy="3272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00"/>
                    </a:solidFill>
                    <a:effectLst>
                      <a:outerShdw blurRad="50800" dist="38100" dir="2700000" algn="tl" rotWithShape="0">
                        <a:srgbClr val="000000">
                          <a:alpha val="43000"/>
                        </a:srgbClr>
                      </a:outerShdw>
                    </a:effectLst>
                  </a:rPr>
                  <a:t>270</a:t>
                </a:r>
                <a:r>
                  <a:rPr lang="en-US" sz="2000" baseline="30000" dirty="0">
                    <a:solidFill>
                      <a:srgbClr val="FFFF00"/>
                    </a:solidFill>
                    <a:effectLst>
                      <a:outerShdw blurRad="50800" dist="38100" dir="2700000" algn="tl" rotWithShape="0">
                        <a:srgbClr val="000000">
                          <a:alpha val="43000"/>
                        </a:srgbClr>
                      </a:outerShdw>
                    </a:effectLst>
                  </a:rPr>
                  <a:t>o</a:t>
                </a:r>
              </a:p>
            </p:txBody>
          </p:sp>
        </p:grpSp>
      </p:grpSp>
      <p:sp>
        <p:nvSpPr>
          <p:cNvPr id="45" name="Title 1"/>
          <p:cNvSpPr txBox="1">
            <a:spLocks/>
          </p:cNvSpPr>
          <p:nvPr/>
        </p:nvSpPr>
        <p:spPr>
          <a:xfrm>
            <a:off x="1981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FFFF00"/>
                </a:solidFill>
                <a:effectLst>
                  <a:outerShdw blurRad="50800" dist="38100" dir="2700000" algn="tl" rotWithShape="0">
                    <a:srgbClr val="000000">
                      <a:alpha val="43000"/>
                    </a:srgbClr>
                  </a:outerShdw>
                </a:effectLst>
              </a:rPr>
              <a:t>Scope Indication</a:t>
            </a:r>
          </a:p>
        </p:txBody>
      </p:sp>
      <p:grpSp>
        <p:nvGrpSpPr>
          <p:cNvPr id="73" name="Group 72">
            <a:extLst>
              <a:ext uri="{FF2B5EF4-FFF2-40B4-BE49-F238E27FC236}">
                <a16:creationId xmlns:a16="http://schemas.microsoft.com/office/drawing/2014/main" id="{224D0C2E-9319-B5D2-B63D-3396130B7C50}"/>
              </a:ext>
            </a:extLst>
          </p:cNvPr>
          <p:cNvGrpSpPr/>
          <p:nvPr/>
        </p:nvGrpSpPr>
        <p:grpSpPr>
          <a:xfrm>
            <a:off x="1620300" y="3045909"/>
            <a:ext cx="3037232" cy="3351690"/>
            <a:chOff x="3855497" y="3045909"/>
            <a:chExt cx="3037232" cy="3351690"/>
          </a:xfrm>
        </p:grpSpPr>
        <p:grpSp>
          <p:nvGrpSpPr>
            <p:cNvPr id="74" name="Group 73">
              <a:extLst>
                <a:ext uri="{FF2B5EF4-FFF2-40B4-BE49-F238E27FC236}">
                  <a16:creationId xmlns:a16="http://schemas.microsoft.com/office/drawing/2014/main" id="{AFD402E0-C3DC-6B11-4E58-A57342124919}"/>
                </a:ext>
              </a:extLst>
            </p:cNvPr>
            <p:cNvGrpSpPr/>
            <p:nvPr/>
          </p:nvGrpSpPr>
          <p:grpSpPr>
            <a:xfrm>
              <a:off x="4196436" y="3706556"/>
              <a:ext cx="2696293" cy="2691043"/>
              <a:chOff x="1402982" y="278304"/>
              <a:chExt cx="6236994" cy="6224850"/>
            </a:xfrm>
          </p:grpSpPr>
          <p:grpSp>
            <p:nvGrpSpPr>
              <p:cNvPr id="81" name="Group 80">
                <a:extLst>
                  <a:ext uri="{FF2B5EF4-FFF2-40B4-BE49-F238E27FC236}">
                    <a16:creationId xmlns:a16="http://schemas.microsoft.com/office/drawing/2014/main" id="{B8F294B8-F6F8-55AD-8DBC-A2881A78C15A}"/>
                  </a:ext>
                </a:extLst>
              </p:cNvPr>
              <p:cNvGrpSpPr/>
              <p:nvPr/>
            </p:nvGrpSpPr>
            <p:grpSpPr>
              <a:xfrm>
                <a:off x="1402982" y="278304"/>
                <a:ext cx="6236209" cy="6224850"/>
                <a:chOff x="1402982" y="278304"/>
                <a:chExt cx="6236209" cy="6224850"/>
              </a:xfrm>
              <a:effectLst>
                <a:outerShdw blurRad="50800" dist="38100" dir="2700000" algn="tl" rotWithShape="0">
                  <a:prstClr val="black">
                    <a:alpha val="40000"/>
                  </a:prstClr>
                </a:outerShdw>
              </a:effectLst>
            </p:grpSpPr>
            <p:grpSp>
              <p:nvGrpSpPr>
                <p:cNvPr id="86" name="Group 111">
                  <a:extLst>
                    <a:ext uri="{FF2B5EF4-FFF2-40B4-BE49-F238E27FC236}">
                      <a16:creationId xmlns:a16="http://schemas.microsoft.com/office/drawing/2014/main" id="{3FE97AF5-3C6E-76A6-1F8C-47FE0C7A2349}"/>
                    </a:ext>
                  </a:extLst>
                </p:cNvPr>
                <p:cNvGrpSpPr/>
                <p:nvPr/>
              </p:nvGrpSpPr>
              <p:grpSpPr>
                <a:xfrm>
                  <a:off x="1402982" y="278304"/>
                  <a:ext cx="6236209" cy="6224850"/>
                  <a:chOff x="0" y="16157"/>
                  <a:chExt cx="8869273" cy="8853118"/>
                </a:xfrm>
              </p:grpSpPr>
              <p:sp>
                <p:nvSpPr>
                  <p:cNvPr id="88" name="Shape 108">
                    <a:extLst>
                      <a:ext uri="{FF2B5EF4-FFF2-40B4-BE49-F238E27FC236}">
                        <a16:creationId xmlns:a16="http://schemas.microsoft.com/office/drawing/2014/main" id="{68CE5CF0-0B5A-6C9E-7EEA-BD0F9F36A62D}"/>
                      </a:ext>
                    </a:extLst>
                  </p:cNvPr>
                  <p:cNvSpPr/>
                  <p:nvPr/>
                </p:nvSpPr>
                <p:spPr>
                  <a:xfrm>
                    <a:off x="0" y="4403689"/>
                    <a:ext cx="8869273" cy="30948"/>
                  </a:xfrm>
                  <a:prstGeom prst="line">
                    <a:avLst/>
                  </a:prstGeom>
                  <a:noFill/>
                  <a:ln w="36124" cap="flat">
                    <a:solidFill>
                      <a:srgbClr val="FFFF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sp>
                <p:nvSpPr>
                  <p:cNvPr id="89" name="Shape 109">
                    <a:extLst>
                      <a:ext uri="{FF2B5EF4-FFF2-40B4-BE49-F238E27FC236}">
                        <a16:creationId xmlns:a16="http://schemas.microsoft.com/office/drawing/2014/main" id="{453B6A9E-3EE0-D81C-E313-900C7A6130D8}"/>
                      </a:ext>
                    </a:extLst>
                  </p:cNvPr>
                  <p:cNvSpPr/>
                  <p:nvPr/>
                </p:nvSpPr>
                <p:spPr>
                  <a:xfrm>
                    <a:off x="4421752" y="16157"/>
                    <a:ext cx="12886" cy="8853118"/>
                  </a:xfrm>
                  <a:prstGeom prst="line">
                    <a:avLst/>
                  </a:prstGeom>
                  <a:noFill/>
                  <a:ln w="36124" cap="flat">
                    <a:solidFill>
                      <a:srgbClr val="FFFF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lvl="0"/>
                    <a:endParaRPr dirty="0"/>
                  </a:p>
                </p:txBody>
              </p:sp>
            </p:grpSp>
            <p:sp>
              <p:nvSpPr>
                <p:cNvPr id="87" name="Rectangle 86">
                  <a:extLst>
                    <a:ext uri="{FF2B5EF4-FFF2-40B4-BE49-F238E27FC236}">
                      <a16:creationId xmlns:a16="http://schemas.microsoft.com/office/drawing/2014/main" id="{031BB073-4030-38F6-67E8-F7B9929EC0CC}"/>
                    </a:ext>
                  </a:extLst>
                </p:cNvPr>
                <p:cNvSpPr/>
                <p:nvPr/>
              </p:nvSpPr>
              <p:spPr>
                <a:xfrm>
                  <a:off x="1402982" y="278304"/>
                  <a:ext cx="623620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2" name="Rectangle 81">
                <a:extLst>
                  <a:ext uri="{FF2B5EF4-FFF2-40B4-BE49-F238E27FC236}">
                    <a16:creationId xmlns:a16="http://schemas.microsoft.com/office/drawing/2014/main" id="{E65330E2-2D52-A205-9E1C-985E27F41531}"/>
                  </a:ext>
                </a:extLst>
              </p:cNvPr>
              <p:cNvSpPr/>
              <p:nvPr/>
            </p:nvSpPr>
            <p:spPr>
              <a:xfrm>
                <a:off x="3009901" y="278304"/>
                <a:ext cx="308609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E8E0CEA9-8DB0-7561-8FC2-6C14CA87A83F}"/>
                  </a:ext>
                </a:extLst>
              </p:cNvPr>
              <p:cNvSpPr/>
              <p:nvPr/>
            </p:nvSpPr>
            <p:spPr>
              <a:xfrm rot="5400000">
                <a:off x="2984501" y="278304"/>
                <a:ext cx="308609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936EE71A-C219-D836-DBD0-2B32AC40F34F}"/>
                  </a:ext>
                </a:extLst>
              </p:cNvPr>
              <p:cNvSpPr/>
              <p:nvPr/>
            </p:nvSpPr>
            <p:spPr>
              <a:xfrm rot="5400000">
                <a:off x="2981677" y="-491085"/>
                <a:ext cx="308609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229397D7-405E-95B4-CD25-924EE8CA1FA1}"/>
                  </a:ext>
                </a:extLst>
              </p:cNvPr>
              <p:cNvSpPr/>
              <p:nvPr/>
            </p:nvSpPr>
            <p:spPr>
              <a:xfrm rot="5400000">
                <a:off x="2981678" y="1070013"/>
                <a:ext cx="308609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5" name="Title 1">
              <a:extLst>
                <a:ext uri="{FF2B5EF4-FFF2-40B4-BE49-F238E27FC236}">
                  <a16:creationId xmlns:a16="http://schemas.microsoft.com/office/drawing/2014/main" id="{E9EF6BBA-983E-149A-D5D7-1ED060451E2F}"/>
                </a:ext>
              </a:extLst>
            </p:cNvPr>
            <p:cNvSpPr txBox="1">
              <a:spLocks/>
            </p:cNvSpPr>
            <p:nvPr/>
          </p:nvSpPr>
          <p:spPr>
            <a:xfrm>
              <a:off x="4749869" y="3045909"/>
              <a:ext cx="1606285" cy="57918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FF00"/>
                  </a:solidFill>
                  <a:effectLst>
                    <a:outerShdw blurRad="50800" dist="38100" dir="2700000" algn="tl" rotWithShape="0">
                      <a:srgbClr val="000000">
                        <a:alpha val="43000"/>
                      </a:srgbClr>
                    </a:outerShdw>
                  </a:effectLst>
                </a:rPr>
                <a:t>A Scope</a:t>
              </a:r>
              <a:endParaRPr lang="en-US" sz="3200" baseline="-25000" dirty="0">
                <a:solidFill>
                  <a:srgbClr val="FFFF00"/>
                </a:solidFill>
                <a:effectLst>
                  <a:outerShdw blurRad="50800" dist="38100" dir="2700000" algn="tl" rotWithShape="0">
                    <a:srgbClr val="000000">
                      <a:alpha val="43000"/>
                    </a:srgbClr>
                  </a:outerShdw>
                </a:effectLst>
              </a:endParaRPr>
            </a:p>
          </p:txBody>
        </p:sp>
        <p:sp>
          <p:nvSpPr>
            <p:cNvPr id="76" name="Title 1">
              <a:extLst>
                <a:ext uri="{FF2B5EF4-FFF2-40B4-BE49-F238E27FC236}">
                  <a16:creationId xmlns:a16="http://schemas.microsoft.com/office/drawing/2014/main" id="{04D293BB-ADD0-3247-7CC1-EB6ED97AEAAD}"/>
                </a:ext>
              </a:extLst>
            </p:cNvPr>
            <p:cNvSpPr txBox="1">
              <a:spLocks/>
            </p:cNvSpPr>
            <p:nvPr/>
          </p:nvSpPr>
          <p:spPr>
            <a:xfrm rot="16200000">
              <a:off x="3285007" y="4511428"/>
              <a:ext cx="1482681" cy="34170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00"/>
                  </a:solidFill>
                  <a:effectLst>
                    <a:outerShdw blurRad="50800" dist="38100" dir="2700000" algn="tl" rotWithShape="0">
                      <a:srgbClr val="000000">
                        <a:alpha val="43000"/>
                      </a:srgbClr>
                    </a:outerShdw>
                  </a:effectLst>
                </a:rPr>
                <a:t>Amplitude</a:t>
              </a:r>
              <a:endParaRPr lang="en-US" sz="2000" baseline="-25000" dirty="0">
                <a:solidFill>
                  <a:srgbClr val="FFFF00"/>
                </a:solidFill>
                <a:effectLst>
                  <a:outerShdw blurRad="50800" dist="38100" dir="2700000" algn="tl" rotWithShape="0">
                    <a:srgbClr val="000000">
                      <a:alpha val="43000"/>
                    </a:srgbClr>
                  </a:outerShdw>
                </a:effectLst>
              </a:endParaRPr>
            </a:p>
          </p:txBody>
        </p:sp>
        <p:sp>
          <p:nvSpPr>
            <p:cNvPr id="77" name="Title 1">
              <a:extLst>
                <a:ext uri="{FF2B5EF4-FFF2-40B4-BE49-F238E27FC236}">
                  <a16:creationId xmlns:a16="http://schemas.microsoft.com/office/drawing/2014/main" id="{39DEB494-482A-9651-AE12-C56D91B2F45A}"/>
                </a:ext>
              </a:extLst>
            </p:cNvPr>
            <p:cNvSpPr txBox="1">
              <a:spLocks/>
            </p:cNvSpPr>
            <p:nvPr/>
          </p:nvSpPr>
          <p:spPr>
            <a:xfrm>
              <a:off x="4533606" y="5798953"/>
              <a:ext cx="1482681" cy="34170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00"/>
                  </a:solidFill>
                  <a:effectLst>
                    <a:outerShdw blurRad="50800" dist="38100" dir="2700000" algn="tl" rotWithShape="0">
                      <a:srgbClr val="000000">
                        <a:alpha val="43000"/>
                      </a:srgbClr>
                    </a:outerShdw>
                  </a:effectLst>
                </a:rPr>
                <a:t>Range</a:t>
              </a:r>
              <a:endParaRPr lang="en-US" sz="2000" baseline="-25000" dirty="0">
                <a:solidFill>
                  <a:srgbClr val="FFFF00"/>
                </a:solidFill>
                <a:effectLst>
                  <a:outerShdw blurRad="50800" dist="38100" dir="2700000" algn="tl" rotWithShape="0">
                    <a:srgbClr val="000000">
                      <a:alpha val="43000"/>
                    </a:srgbClr>
                  </a:outerShdw>
                </a:effectLst>
              </a:endParaRPr>
            </a:p>
          </p:txBody>
        </p:sp>
        <p:grpSp>
          <p:nvGrpSpPr>
            <p:cNvPr id="78" name="Group 77">
              <a:extLst>
                <a:ext uri="{FF2B5EF4-FFF2-40B4-BE49-F238E27FC236}">
                  <a16:creationId xmlns:a16="http://schemas.microsoft.com/office/drawing/2014/main" id="{81B03912-9573-5F36-E703-E219150D3E71}"/>
                </a:ext>
              </a:extLst>
            </p:cNvPr>
            <p:cNvGrpSpPr/>
            <p:nvPr/>
          </p:nvGrpSpPr>
          <p:grpSpPr>
            <a:xfrm>
              <a:off x="4556895" y="4277559"/>
              <a:ext cx="2160000" cy="764077"/>
              <a:chOff x="384248" y="4681289"/>
              <a:chExt cx="2160000" cy="764077"/>
            </a:xfrm>
          </p:grpSpPr>
          <p:sp>
            <p:nvSpPr>
              <p:cNvPr id="79" name="Freeform 78">
                <a:extLst>
                  <a:ext uri="{FF2B5EF4-FFF2-40B4-BE49-F238E27FC236}">
                    <a16:creationId xmlns:a16="http://schemas.microsoft.com/office/drawing/2014/main" id="{8B9FCE41-7AB3-187F-357C-1622F2F424EB}"/>
                  </a:ext>
                </a:extLst>
              </p:cNvPr>
              <p:cNvSpPr/>
              <p:nvPr/>
            </p:nvSpPr>
            <p:spPr>
              <a:xfrm>
                <a:off x="409423" y="4681289"/>
                <a:ext cx="2124000" cy="579664"/>
              </a:xfrm>
              <a:custGeom>
                <a:avLst/>
                <a:gdLst>
                  <a:gd name="connsiteX0" fmla="*/ 0 w 1943100"/>
                  <a:gd name="connsiteY0" fmla="*/ 498021 h 579664"/>
                  <a:gd name="connsiteX1" fmla="*/ 65314 w 1943100"/>
                  <a:gd name="connsiteY1" fmla="*/ 481692 h 579664"/>
                  <a:gd name="connsiteX2" fmla="*/ 89807 w 1943100"/>
                  <a:gd name="connsiteY2" fmla="*/ 498021 h 579664"/>
                  <a:gd name="connsiteX3" fmla="*/ 97972 w 1943100"/>
                  <a:gd name="connsiteY3" fmla="*/ 473528 h 579664"/>
                  <a:gd name="connsiteX4" fmla="*/ 146957 w 1943100"/>
                  <a:gd name="connsiteY4" fmla="*/ 449035 h 579664"/>
                  <a:gd name="connsiteX5" fmla="*/ 155122 w 1943100"/>
                  <a:gd name="connsiteY5" fmla="*/ 481692 h 579664"/>
                  <a:gd name="connsiteX6" fmla="*/ 179614 w 1943100"/>
                  <a:gd name="connsiteY6" fmla="*/ 473528 h 579664"/>
                  <a:gd name="connsiteX7" fmla="*/ 236764 w 1943100"/>
                  <a:gd name="connsiteY7" fmla="*/ 489857 h 579664"/>
                  <a:gd name="connsiteX8" fmla="*/ 310243 w 1943100"/>
                  <a:gd name="connsiteY8" fmla="*/ 473528 h 579664"/>
                  <a:gd name="connsiteX9" fmla="*/ 334736 w 1943100"/>
                  <a:gd name="connsiteY9" fmla="*/ 489857 h 579664"/>
                  <a:gd name="connsiteX10" fmla="*/ 359229 w 1943100"/>
                  <a:gd name="connsiteY10" fmla="*/ 498021 h 579664"/>
                  <a:gd name="connsiteX11" fmla="*/ 383722 w 1943100"/>
                  <a:gd name="connsiteY11" fmla="*/ 408214 h 579664"/>
                  <a:gd name="connsiteX12" fmla="*/ 391886 w 1943100"/>
                  <a:gd name="connsiteY12" fmla="*/ 375557 h 579664"/>
                  <a:gd name="connsiteX13" fmla="*/ 416379 w 1943100"/>
                  <a:gd name="connsiteY13" fmla="*/ 302078 h 579664"/>
                  <a:gd name="connsiteX14" fmla="*/ 424543 w 1943100"/>
                  <a:gd name="connsiteY14" fmla="*/ 277585 h 579664"/>
                  <a:gd name="connsiteX15" fmla="*/ 432707 w 1943100"/>
                  <a:gd name="connsiteY15" fmla="*/ 253092 h 579664"/>
                  <a:gd name="connsiteX16" fmla="*/ 457200 w 1943100"/>
                  <a:gd name="connsiteY16" fmla="*/ 171450 h 579664"/>
                  <a:gd name="connsiteX17" fmla="*/ 465364 w 1943100"/>
                  <a:gd name="connsiteY17" fmla="*/ 146957 h 579664"/>
                  <a:gd name="connsiteX18" fmla="*/ 473529 w 1943100"/>
                  <a:gd name="connsiteY18" fmla="*/ 122464 h 579664"/>
                  <a:gd name="connsiteX19" fmla="*/ 481693 w 1943100"/>
                  <a:gd name="connsiteY19" fmla="*/ 16328 h 579664"/>
                  <a:gd name="connsiteX20" fmla="*/ 498022 w 1943100"/>
                  <a:gd name="connsiteY20" fmla="*/ 40821 h 579664"/>
                  <a:gd name="connsiteX21" fmla="*/ 514350 w 1943100"/>
                  <a:gd name="connsiteY21" fmla="*/ 106135 h 579664"/>
                  <a:gd name="connsiteX22" fmla="*/ 547007 w 1943100"/>
                  <a:gd name="connsiteY22" fmla="*/ 57150 h 579664"/>
                  <a:gd name="connsiteX23" fmla="*/ 587829 w 1943100"/>
                  <a:gd name="connsiteY23" fmla="*/ 0 h 579664"/>
                  <a:gd name="connsiteX24" fmla="*/ 661307 w 1943100"/>
                  <a:gd name="connsiteY24" fmla="*/ 0 h 579664"/>
                  <a:gd name="connsiteX25" fmla="*/ 702129 w 1943100"/>
                  <a:gd name="connsiteY25" fmla="*/ 32657 h 579664"/>
                  <a:gd name="connsiteX26" fmla="*/ 718457 w 1943100"/>
                  <a:gd name="connsiteY26" fmla="*/ 57150 h 579664"/>
                  <a:gd name="connsiteX27" fmla="*/ 791936 w 1943100"/>
                  <a:gd name="connsiteY27" fmla="*/ 65314 h 579664"/>
                  <a:gd name="connsiteX28" fmla="*/ 816429 w 1943100"/>
                  <a:gd name="connsiteY28" fmla="*/ 73478 h 579664"/>
                  <a:gd name="connsiteX29" fmla="*/ 840922 w 1943100"/>
                  <a:gd name="connsiteY29" fmla="*/ 89807 h 579664"/>
                  <a:gd name="connsiteX30" fmla="*/ 857250 w 1943100"/>
                  <a:gd name="connsiteY30" fmla="*/ 65314 h 579664"/>
                  <a:gd name="connsiteX31" fmla="*/ 889907 w 1943100"/>
                  <a:gd name="connsiteY31" fmla="*/ 97971 h 579664"/>
                  <a:gd name="connsiteX32" fmla="*/ 914400 w 1943100"/>
                  <a:gd name="connsiteY32" fmla="*/ 73478 h 579664"/>
                  <a:gd name="connsiteX33" fmla="*/ 930729 w 1943100"/>
                  <a:gd name="connsiteY33" fmla="*/ 97971 h 579664"/>
                  <a:gd name="connsiteX34" fmla="*/ 963386 w 1943100"/>
                  <a:gd name="connsiteY34" fmla="*/ 171450 h 579664"/>
                  <a:gd name="connsiteX35" fmla="*/ 987879 w 1943100"/>
                  <a:gd name="connsiteY35" fmla="*/ 179614 h 579664"/>
                  <a:gd name="connsiteX36" fmla="*/ 1045029 w 1943100"/>
                  <a:gd name="connsiteY36" fmla="*/ 138792 h 579664"/>
                  <a:gd name="connsiteX37" fmla="*/ 1077686 w 1943100"/>
                  <a:gd name="connsiteY37" fmla="*/ 89807 h 579664"/>
                  <a:gd name="connsiteX38" fmla="*/ 1167493 w 1943100"/>
                  <a:gd name="connsiteY38" fmla="*/ 89807 h 579664"/>
                  <a:gd name="connsiteX39" fmla="*/ 1183822 w 1943100"/>
                  <a:gd name="connsiteY39" fmla="*/ 65314 h 579664"/>
                  <a:gd name="connsiteX40" fmla="*/ 1224643 w 1943100"/>
                  <a:gd name="connsiteY40" fmla="*/ 187778 h 579664"/>
                  <a:gd name="connsiteX41" fmla="*/ 1232807 w 1943100"/>
                  <a:gd name="connsiteY41" fmla="*/ 212271 h 579664"/>
                  <a:gd name="connsiteX42" fmla="*/ 1240972 w 1943100"/>
                  <a:gd name="connsiteY42" fmla="*/ 236764 h 579664"/>
                  <a:gd name="connsiteX43" fmla="*/ 1257300 w 1943100"/>
                  <a:gd name="connsiteY43" fmla="*/ 383721 h 579664"/>
                  <a:gd name="connsiteX44" fmla="*/ 1265464 w 1943100"/>
                  <a:gd name="connsiteY44" fmla="*/ 408214 h 579664"/>
                  <a:gd name="connsiteX45" fmla="*/ 1281793 w 1943100"/>
                  <a:gd name="connsiteY45" fmla="*/ 432707 h 579664"/>
                  <a:gd name="connsiteX46" fmla="*/ 1306286 w 1943100"/>
                  <a:gd name="connsiteY46" fmla="*/ 481692 h 579664"/>
                  <a:gd name="connsiteX47" fmla="*/ 1330779 w 1943100"/>
                  <a:gd name="connsiteY47" fmla="*/ 579664 h 579664"/>
                  <a:gd name="connsiteX48" fmla="*/ 1347107 w 1943100"/>
                  <a:gd name="connsiteY48" fmla="*/ 522514 h 579664"/>
                  <a:gd name="connsiteX49" fmla="*/ 1355272 w 1943100"/>
                  <a:gd name="connsiteY49" fmla="*/ 481692 h 579664"/>
                  <a:gd name="connsiteX50" fmla="*/ 1363436 w 1943100"/>
                  <a:gd name="connsiteY50" fmla="*/ 457200 h 579664"/>
                  <a:gd name="connsiteX51" fmla="*/ 1387929 w 1943100"/>
                  <a:gd name="connsiteY51" fmla="*/ 449035 h 579664"/>
                  <a:gd name="connsiteX52" fmla="*/ 1420586 w 1943100"/>
                  <a:gd name="connsiteY52" fmla="*/ 498021 h 579664"/>
                  <a:gd name="connsiteX53" fmla="*/ 1445079 w 1943100"/>
                  <a:gd name="connsiteY53" fmla="*/ 506185 h 579664"/>
                  <a:gd name="connsiteX54" fmla="*/ 1469572 w 1943100"/>
                  <a:gd name="connsiteY54" fmla="*/ 530678 h 579664"/>
                  <a:gd name="connsiteX55" fmla="*/ 1485900 w 1943100"/>
                  <a:gd name="connsiteY55" fmla="*/ 555171 h 579664"/>
                  <a:gd name="connsiteX56" fmla="*/ 1510393 w 1943100"/>
                  <a:gd name="connsiteY56" fmla="*/ 571500 h 579664"/>
                  <a:gd name="connsiteX57" fmla="*/ 1526722 w 1943100"/>
                  <a:gd name="connsiteY57" fmla="*/ 547007 h 579664"/>
                  <a:gd name="connsiteX58" fmla="*/ 1575707 w 1943100"/>
                  <a:gd name="connsiteY58" fmla="*/ 530678 h 579664"/>
                  <a:gd name="connsiteX59" fmla="*/ 1624693 w 1943100"/>
                  <a:gd name="connsiteY59" fmla="*/ 555171 h 579664"/>
                  <a:gd name="connsiteX60" fmla="*/ 1641022 w 1943100"/>
                  <a:gd name="connsiteY60" fmla="*/ 530678 h 579664"/>
                  <a:gd name="connsiteX61" fmla="*/ 1722664 w 1943100"/>
                  <a:gd name="connsiteY61" fmla="*/ 489857 h 579664"/>
                  <a:gd name="connsiteX62" fmla="*/ 1763486 w 1943100"/>
                  <a:gd name="connsiteY62" fmla="*/ 498021 h 579664"/>
                  <a:gd name="connsiteX63" fmla="*/ 1787979 w 1943100"/>
                  <a:gd name="connsiteY63" fmla="*/ 506185 h 579664"/>
                  <a:gd name="connsiteX64" fmla="*/ 1828800 w 1943100"/>
                  <a:gd name="connsiteY64" fmla="*/ 457200 h 579664"/>
                  <a:gd name="connsiteX65" fmla="*/ 1853293 w 1943100"/>
                  <a:gd name="connsiteY65" fmla="*/ 465364 h 579664"/>
                  <a:gd name="connsiteX66" fmla="*/ 1861457 w 1943100"/>
                  <a:gd name="connsiteY66" fmla="*/ 489857 h 579664"/>
                  <a:gd name="connsiteX67" fmla="*/ 1877786 w 1943100"/>
                  <a:gd name="connsiteY67" fmla="*/ 514350 h 579664"/>
                  <a:gd name="connsiteX68" fmla="*/ 1926772 w 1943100"/>
                  <a:gd name="connsiteY68" fmla="*/ 547007 h 579664"/>
                  <a:gd name="connsiteX69" fmla="*/ 1943100 w 1943100"/>
                  <a:gd name="connsiteY69" fmla="*/ 563335 h 5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943100" h="579664">
                    <a:moveTo>
                      <a:pt x="0" y="498021"/>
                    </a:moveTo>
                    <a:cubicBezTo>
                      <a:pt x="101882" y="425249"/>
                      <a:pt x="35878" y="444897"/>
                      <a:pt x="65314" y="481692"/>
                    </a:cubicBezTo>
                    <a:cubicBezTo>
                      <a:pt x="71444" y="489354"/>
                      <a:pt x="81643" y="492578"/>
                      <a:pt x="89807" y="498021"/>
                    </a:cubicBezTo>
                    <a:cubicBezTo>
                      <a:pt x="92529" y="489857"/>
                      <a:pt x="92596" y="480248"/>
                      <a:pt x="97972" y="473528"/>
                    </a:cubicBezTo>
                    <a:cubicBezTo>
                      <a:pt x="109482" y="459141"/>
                      <a:pt x="130823" y="454413"/>
                      <a:pt x="146957" y="449035"/>
                    </a:cubicBezTo>
                    <a:cubicBezTo>
                      <a:pt x="149679" y="459921"/>
                      <a:pt x="146145" y="474960"/>
                      <a:pt x="155122" y="481692"/>
                    </a:cubicBezTo>
                    <a:cubicBezTo>
                      <a:pt x="162006" y="486855"/>
                      <a:pt x="171008" y="473528"/>
                      <a:pt x="179614" y="473528"/>
                    </a:cubicBezTo>
                    <a:cubicBezTo>
                      <a:pt x="189871" y="473528"/>
                      <a:pt x="225210" y="486005"/>
                      <a:pt x="236764" y="489857"/>
                    </a:cubicBezTo>
                    <a:cubicBezTo>
                      <a:pt x="258288" y="482682"/>
                      <a:pt x="288687" y="471133"/>
                      <a:pt x="310243" y="473528"/>
                    </a:cubicBezTo>
                    <a:cubicBezTo>
                      <a:pt x="319995" y="474612"/>
                      <a:pt x="325960" y="485469"/>
                      <a:pt x="334736" y="489857"/>
                    </a:cubicBezTo>
                    <a:cubicBezTo>
                      <a:pt x="342433" y="493706"/>
                      <a:pt x="351065" y="495300"/>
                      <a:pt x="359229" y="498021"/>
                    </a:cubicBezTo>
                    <a:cubicBezTo>
                      <a:pt x="374489" y="452240"/>
                      <a:pt x="365307" y="481872"/>
                      <a:pt x="383722" y="408214"/>
                    </a:cubicBezTo>
                    <a:cubicBezTo>
                      <a:pt x="386443" y="397328"/>
                      <a:pt x="388338" y="386202"/>
                      <a:pt x="391886" y="375557"/>
                    </a:cubicBezTo>
                    <a:lnTo>
                      <a:pt x="416379" y="302078"/>
                    </a:lnTo>
                    <a:lnTo>
                      <a:pt x="424543" y="277585"/>
                    </a:lnTo>
                    <a:cubicBezTo>
                      <a:pt x="427264" y="269421"/>
                      <a:pt x="430620" y="261441"/>
                      <a:pt x="432707" y="253092"/>
                    </a:cubicBezTo>
                    <a:cubicBezTo>
                      <a:pt x="445047" y="203736"/>
                      <a:pt x="437323" y="231082"/>
                      <a:pt x="457200" y="171450"/>
                    </a:cubicBezTo>
                    <a:lnTo>
                      <a:pt x="465364" y="146957"/>
                    </a:lnTo>
                    <a:lnTo>
                      <a:pt x="473529" y="122464"/>
                    </a:lnTo>
                    <a:cubicBezTo>
                      <a:pt x="476250" y="87085"/>
                      <a:pt x="471497" y="50315"/>
                      <a:pt x="481693" y="16328"/>
                    </a:cubicBezTo>
                    <a:cubicBezTo>
                      <a:pt x="484513" y="6929"/>
                      <a:pt x="493634" y="32045"/>
                      <a:pt x="498022" y="40821"/>
                    </a:cubicBezTo>
                    <a:cubicBezTo>
                      <a:pt x="506390" y="57556"/>
                      <a:pt x="511245" y="90611"/>
                      <a:pt x="514350" y="106135"/>
                    </a:cubicBezTo>
                    <a:cubicBezTo>
                      <a:pt x="525236" y="89807"/>
                      <a:pt x="540801" y="75767"/>
                      <a:pt x="547007" y="57150"/>
                    </a:cubicBezTo>
                    <a:cubicBezTo>
                      <a:pt x="566057" y="0"/>
                      <a:pt x="547007" y="13607"/>
                      <a:pt x="587829" y="0"/>
                    </a:cubicBezTo>
                    <a:cubicBezTo>
                      <a:pt x="646123" y="19431"/>
                      <a:pt x="622493" y="25875"/>
                      <a:pt x="661307" y="0"/>
                    </a:cubicBezTo>
                    <a:cubicBezTo>
                      <a:pt x="708107" y="70195"/>
                      <a:pt x="645789" y="-12417"/>
                      <a:pt x="702129" y="32657"/>
                    </a:cubicBezTo>
                    <a:cubicBezTo>
                      <a:pt x="709791" y="38787"/>
                      <a:pt x="709236" y="53797"/>
                      <a:pt x="718457" y="57150"/>
                    </a:cubicBezTo>
                    <a:cubicBezTo>
                      <a:pt x="741617" y="65572"/>
                      <a:pt x="767443" y="62593"/>
                      <a:pt x="791936" y="65314"/>
                    </a:cubicBezTo>
                    <a:cubicBezTo>
                      <a:pt x="800100" y="68035"/>
                      <a:pt x="808732" y="69629"/>
                      <a:pt x="816429" y="73478"/>
                    </a:cubicBezTo>
                    <a:cubicBezTo>
                      <a:pt x="825205" y="77866"/>
                      <a:pt x="831300" y="91731"/>
                      <a:pt x="840922" y="89807"/>
                    </a:cubicBezTo>
                    <a:cubicBezTo>
                      <a:pt x="850544" y="87883"/>
                      <a:pt x="851807" y="73478"/>
                      <a:pt x="857250" y="65314"/>
                    </a:cubicBezTo>
                    <a:cubicBezTo>
                      <a:pt x="861604" y="78377"/>
                      <a:pt x="863781" y="106680"/>
                      <a:pt x="889907" y="97971"/>
                    </a:cubicBezTo>
                    <a:cubicBezTo>
                      <a:pt x="900861" y="94320"/>
                      <a:pt x="906236" y="81642"/>
                      <a:pt x="914400" y="73478"/>
                    </a:cubicBezTo>
                    <a:cubicBezTo>
                      <a:pt x="919843" y="81642"/>
                      <a:pt x="926744" y="89004"/>
                      <a:pt x="930729" y="97971"/>
                    </a:cubicBezTo>
                    <a:cubicBezTo>
                      <a:pt x="938300" y="115006"/>
                      <a:pt x="944271" y="156158"/>
                      <a:pt x="963386" y="171450"/>
                    </a:cubicBezTo>
                    <a:cubicBezTo>
                      <a:pt x="970106" y="176826"/>
                      <a:pt x="979715" y="176893"/>
                      <a:pt x="987879" y="179614"/>
                    </a:cubicBezTo>
                    <a:cubicBezTo>
                      <a:pt x="1018176" y="164465"/>
                      <a:pt x="1023966" y="165873"/>
                      <a:pt x="1045029" y="138792"/>
                    </a:cubicBezTo>
                    <a:cubicBezTo>
                      <a:pt x="1057077" y="123302"/>
                      <a:pt x="1077686" y="89807"/>
                      <a:pt x="1077686" y="89807"/>
                    </a:cubicBezTo>
                    <a:cubicBezTo>
                      <a:pt x="1112131" y="101288"/>
                      <a:pt x="1121335" y="108270"/>
                      <a:pt x="1167493" y="89807"/>
                    </a:cubicBezTo>
                    <a:cubicBezTo>
                      <a:pt x="1176604" y="86163"/>
                      <a:pt x="1178379" y="73478"/>
                      <a:pt x="1183822" y="65314"/>
                    </a:cubicBezTo>
                    <a:lnTo>
                      <a:pt x="1224643" y="187778"/>
                    </a:lnTo>
                    <a:lnTo>
                      <a:pt x="1232807" y="212271"/>
                    </a:lnTo>
                    <a:lnTo>
                      <a:pt x="1240972" y="236764"/>
                    </a:lnTo>
                    <a:cubicBezTo>
                      <a:pt x="1247110" y="322705"/>
                      <a:pt x="1240702" y="325626"/>
                      <a:pt x="1257300" y="383721"/>
                    </a:cubicBezTo>
                    <a:cubicBezTo>
                      <a:pt x="1259664" y="391996"/>
                      <a:pt x="1261615" y="400517"/>
                      <a:pt x="1265464" y="408214"/>
                    </a:cubicBezTo>
                    <a:cubicBezTo>
                      <a:pt x="1269852" y="416990"/>
                      <a:pt x="1276350" y="424543"/>
                      <a:pt x="1281793" y="432707"/>
                    </a:cubicBezTo>
                    <a:cubicBezTo>
                      <a:pt x="1311567" y="522034"/>
                      <a:pt x="1264081" y="386732"/>
                      <a:pt x="1306286" y="481692"/>
                    </a:cubicBezTo>
                    <a:cubicBezTo>
                      <a:pt x="1323535" y="520502"/>
                      <a:pt x="1323933" y="538592"/>
                      <a:pt x="1330779" y="579664"/>
                    </a:cubicBezTo>
                    <a:cubicBezTo>
                      <a:pt x="1339871" y="552387"/>
                      <a:pt x="1340272" y="553271"/>
                      <a:pt x="1347107" y="522514"/>
                    </a:cubicBezTo>
                    <a:cubicBezTo>
                      <a:pt x="1350117" y="508968"/>
                      <a:pt x="1351906" y="495154"/>
                      <a:pt x="1355272" y="481692"/>
                    </a:cubicBezTo>
                    <a:cubicBezTo>
                      <a:pt x="1357359" y="473343"/>
                      <a:pt x="1357351" y="463285"/>
                      <a:pt x="1363436" y="457200"/>
                    </a:cubicBezTo>
                    <a:cubicBezTo>
                      <a:pt x="1369521" y="451115"/>
                      <a:pt x="1379765" y="451757"/>
                      <a:pt x="1387929" y="449035"/>
                    </a:cubicBezTo>
                    <a:cubicBezTo>
                      <a:pt x="1396488" y="474714"/>
                      <a:pt x="1394376" y="480548"/>
                      <a:pt x="1420586" y="498021"/>
                    </a:cubicBezTo>
                    <a:cubicBezTo>
                      <a:pt x="1427747" y="502795"/>
                      <a:pt x="1436915" y="503464"/>
                      <a:pt x="1445079" y="506185"/>
                    </a:cubicBezTo>
                    <a:cubicBezTo>
                      <a:pt x="1453243" y="514349"/>
                      <a:pt x="1462180" y="521808"/>
                      <a:pt x="1469572" y="530678"/>
                    </a:cubicBezTo>
                    <a:cubicBezTo>
                      <a:pt x="1475854" y="538216"/>
                      <a:pt x="1478962" y="548233"/>
                      <a:pt x="1485900" y="555171"/>
                    </a:cubicBezTo>
                    <a:cubicBezTo>
                      <a:pt x="1492838" y="562109"/>
                      <a:pt x="1502229" y="566057"/>
                      <a:pt x="1510393" y="571500"/>
                    </a:cubicBezTo>
                    <a:cubicBezTo>
                      <a:pt x="1515836" y="563336"/>
                      <a:pt x="1518401" y="552208"/>
                      <a:pt x="1526722" y="547007"/>
                    </a:cubicBezTo>
                    <a:cubicBezTo>
                      <a:pt x="1541317" y="537885"/>
                      <a:pt x="1575707" y="530678"/>
                      <a:pt x="1575707" y="530678"/>
                    </a:cubicBezTo>
                    <a:cubicBezTo>
                      <a:pt x="1580865" y="534117"/>
                      <a:pt x="1614129" y="559397"/>
                      <a:pt x="1624693" y="555171"/>
                    </a:cubicBezTo>
                    <a:cubicBezTo>
                      <a:pt x="1633804" y="551527"/>
                      <a:pt x="1633637" y="537140"/>
                      <a:pt x="1641022" y="530678"/>
                    </a:cubicBezTo>
                    <a:cubicBezTo>
                      <a:pt x="1679903" y="496657"/>
                      <a:pt x="1682084" y="500002"/>
                      <a:pt x="1722664" y="489857"/>
                    </a:cubicBezTo>
                    <a:cubicBezTo>
                      <a:pt x="1736271" y="492578"/>
                      <a:pt x="1750024" y="494656"/>
                      <a:pt x="1763486" y="498021"/>
                    </a:cubicBezTo>
                    <a:cubicBezTo>
                      <a:pt x="1771835" y="500108"/>
                      <a:pt x="1779815" y="508906"/>
                      <a:pt x="1787979" y="506185"/>
                    </a:cubicBezTo>
                    <a:cubicBezTo>
                      <a:pt x="1801450" y="501695"/>
                      <a:pt x="1821330" y="468405"/>
                      <a:pt x="1828800" y="457200"/>
                    </a:cubicBezTo>
                    <a:cubicBezTo>
                      <a:pt x="1836964" y="459921"/>
                      <a:pt x="1847208" y="459279"/>
                      <a:pt x="1853293" y="465364"/>
                    </a:cubicBezTo>
                    <a:cubicBezTo>
                      <a:pt x="1859378" y="471449"/>
                      <a:pt x="1857608" y="482160"/>
                      <a:pt x="1861457" y="489857"/>
                    </a:cubicBezTo>
                    <a:cubicBezTo>
                      <a:pt x="1865845" y="498633"/>
                      <a:pt x="1870401" y="507889"/>
                      <a:pt x="1877786" y="514350"/>
                    </a:cubicBezTo>
                    <a:cubicBezTo>
                      <a:pt x="1892555" y="527273"/>
                      <a:pt x="1912895" y="533130"/>
                      <a:pt x="1926772" y="547007"/>
                    </a:cubicBezTo>
                    <a:lnTo>
                      <a:pt x="1943100" y="563335"/>
                    </a:lnTo>
                  </a:path>
                </a:pathLst>
              </a:custGeom>
              <a:solidFill>
                <a:srgbClr val="21FF06"/>
              </a:solidFill>
              <a:ln w="44450">
                <a:solidFill>
                  <a:srgbClr val="21FF0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sp>
            <p:nvSpPr>
              <p:cNvPr id="80" name="Rectangle 79">
                <a:extLst>
                  <a:ext uri="{FF2B5EF4-FFF2-40B4-BE49-F238E27FC236}">
                    <a16:creationId xmlns:a16="http://schemas.microsoft.com/office/drawing/2014/main" id="{A793F013-03EB-AFF9-E0B6-ED5ED88A6FFD}"/>
                  </a:ext>
                </a:extLst>
              </p:cNvPr>
              <p:cNvSpPr/>
              <p:nvPr/>
            </p:nvSpPr>
            <p:spPr>
              <a:xfrm>
                <a:off x="384248" y="5167384"/>
                <a:ext cx="2160000" cy="277982"/>
              </a:xfrm>
              <a:prstGeom prst="rect">
                <a:avLst/>
              </a:prstGeom>
              <a:solidFill>
                <a:srgbClr val="21FF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grpSp>
      </p:grpSp>
    </p:spTree>
    <p:extLst>
      <p:ext uri="{BB962C8B-B14F-4D97-AF65-F5344CB8AC3E}">
        <p14:creationId xmlns:p14="http://schemas.microsoft.com/office/powerpoint/2010/main" val="9119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dissolve">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dissolve">
                                      <p:cBhvr>
                                        <p:cTn id="12" dur="5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dissolve">
                                      <p:cBhvr>
                                        <p:cTn id="1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cxnSp>
        <p:nvCxnSpPr>
          <p:cNvPr id="51" name="Straight Arrow Connector 50"/>
          <p:cNvCxnSpPr/>
          <p:nvPr/>
        </p:nvCxnSpPr>
        <p:spPr>
          <a:xfrm>
            <a:off x="2979707" y="381000"/>
            <a:ext cx="6224226" cy="4511664"/>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85" name="Group 4"/>
          <p:cNvGrpSpPr>
            <a:grpSpLocks/>
          </p:cNvGrpSpPr>
          <p:nvPr/>
        </p:nvGrpSpPr>
        <p:grpSpPr bwMode="auto">
          <a:xfrm>
            <a:off x="8596547" y="4826537"/>
            <a:ext cx="1004532" cy="852244"/>
            <a:chOff x="2468" y="3132"/>
            <a:chExt cx="136" cy="155"/>
          </a:xfrm>
        </p:grpSpPr>
        <p:sp>
          <p:nvSpPr>
            <p:cNvPr id="86" name="Shape 51204"/>
            <p:cNvSpPr>
              <a:spLocks noChangeAspect="1"/>
            </p:cNvSpPr>
            <p:nvPr/>
          </p:nvSpPr>
          <p:spPr bwMode="auto">
            <a:xfrm rot="17638159">
              <a:off x="2521" y="3142"/>
              <a:ext cx="93" cy="73"/>
            </a:xfrm>
            <a:custGeom>
              <a:avLst/>
              <a:gdLst>
                <a:gd name="T0" fmla="*/ 2 w 286"/>
                <a:gd name="T1" fmla="*/ 0 h 192"/>
                <a:gd name="T2" fmla="*/ 0 w 286"/>
                <a:gd name="T3" fmla="*/ 80 h 192"/>
                <a:gd name="T4" fmla="*/ 2 w 286"/>
                <a:gd name="T5" fmla="*/ 128 h 192"/>
                <a:gd name="T6" fmla="*/ 2 w 286"/>
                <a:gd name="T7" fmla="*/ 192 h 192"/>
                <a:gd name="T8" fmla="*/ 2 w 286"/>
                <a:gd name="T9" fmla="*/ 184 h 192"/>
                <a:gd name="T10" fmla="*/ 2 w 286"/>
                <a:gd name="T11" fmla="*/ 96 h 192"/>
                <a:gd name="T12" fmla="*/ 2 w 286"/>
                <a:gd name="T13" fmla="*/ 88 h 192"/>
                <a:gd name="T14" fmla="*/ 2 w 286"/>
                <a:gd name="T15" fmla="*/ 64 h 192"/>
                <a:gd name="T16" fmla="*/ 2 w 286"/>
                <a:gd name="T17" fmla="*/ 24 h 192"/>
                <a:gd name="T18" fmla="*/ 2 w 286"/>
                <a:gd name="T19" fmla="*/ 0 h 192"/>
                <a:gd name="T20" fmla="*/ 2 w 286"/>
                <a:gd name="T21" fmla="*/ 8 h 192"/>
                <a:gd name="T22" fmla="*/ 2 w 286"/>
                <a:gd name="T23" fmla="*/ 16 h 192"/>
                <a:gd name="T24" fmla="*/ 2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chemeClr val="tx1"/>
              </a:solidFill>
              <a:round/>
              <a:headEnd/>
              <a:tailEnd/>
            </a:ln>
          </p:spPr>
          <p:txBody>
            <a:bodyPr vert="eaVert"/>
            <a:lstStyle/>
            <a:p>
              <a:endParaRPr lang="en-US"/>
            </a:p>
          </p:txBody>
        </p:sp>
        <p:sp>
          <p:nvSpPr>
            <p:cNvPr id="87" name="Shape 51205"/>
            <p:cNvSpPr>
              <a:spLocks noChangeAspect="1"/>
            </p:cNvSpPr>
            <p:nvPr/>
          </p:nvSpPr>
          <p:spPr bwMode="auto">
            <a:xfrm>
              <a:off x="2468" y="3241"/>
              <a:ext cx="37" cy="46"/>
            </a:xfrm>
            <a:custGeom>
              <a:avLst/>
              <a:gdLst>
                <a:gd name="T0" fmla="*/ 0 w 286"/>
                <a:gd name="T1" fmla="*/ 0 h 192"/>
                <a:gd name="T2" fmla="*/ 0 w 286"/>
                <a:gd name="T3" fmla="*/ 1 h 192"/>
                <a:gd name="T4" fmla="*/ 0 w 286"/>
                <a:gd name="T5" fmla="*/ 1 h 192"/>
                <a:gd name="T6" fmla="*/ 0 w 286"/>
                <a:gd name="T7" fmla="*/ 1 h 192"/>
                <a:gd name="T8" fmla="*/ 0 w 286"/>
                <a:gd name="T9" fmla="*/ 1 h 192"/>
                <a:gd name="T10" fmla="*/ 0 w 286"/>
                <a:gd name="T11" fmla="*/ 1 h 192"/>
                <a:gd name="T12" fmla="*/ 0 w 286"/>
                <a:gd name="T13" fmla="*/ 1 h 192"/>
                <a:gd name="T14" fmla="*/ 0 w 286"/>
                <a:gd name="T15" fmla="*/ 1 h 192"/>
                <a:gd name="T16" fmla="*/ 0 w 286"/>
                <a:gd name="T17" fmla="*/ 1 h 192"/>
                <a:gd name="T18" fmla="*/ 0 w 286"/>
                <a:gd name="T19" fmla="*/ 0 h 192"/>
                <a:gd name="T20" fmla="*/ 0 w 286"/>
                <a:gd name="T21" fmla="*/ 1 h 192"/>
                <a:gd name="T22" fmla="*/ 0 w 286"/>
                <a:gd name="T23" fmla="*/ 1 h 192"/>
                <a:gd name="T24" fmla="*/ 0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chemeClr val="tx1"/>
              </a:solidFill>
              <a:round/>
              <a:headEnd/>
              <a:tailEnd/>
            </a:ln>
          </p:spPr>
          <p:txBody>
            <a:bodyPr/>
            <a:lstStyle/>
            <a:p>
              <a:endParaRPr lang="en-US"/>
            </a:p>
          </p:txBody>
        </p:sp>
      </p:grpSp>
      <p:pic>
        <p:nvPicPr>
          <p:cNvPr id="12" name="Picture 136" descr="sullivans.gif"/>
          <p:cNvPicPr>
            <a:picLocks noChangeAspect="1"/>
          </p:cNvPicPr>
          <p:nvPr/>
        </p:nvPicPr>
        <p:blipFill>
          <a:blip r:embed="rId2">
            <a:extLst>
              <a:ext uri="{28A0092B-C50C-407E-A947-70E740481C1C}">
                <a14:useLocalDpi xmlns:a14="http://schemas.microsoft.com/office/drawing/2010/main" val="0"/>
              </a:ext>
            </a:extLst>
          </a:blip>
          <a:srcRect l="12865" t="41551" b="37260"/>
          <a:stretch>
            <a:fillRect/>
          </a:stretch>
        </p:blipFill>
        <p:spPr bwMode="auto">
          <a:xfrm rot="12945540" flipV="1">
            <a:off x="1806305" y="390415"/>
            <a:ext cx="988671" cy="14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 name="Group 12"/>
          <p:cNvGrpSpPr/>
          <p:nvPr/>
        </p:nvGrpSpPr>
        <p:grpSpPr>
          <a:xfrm rot="18387608">
            <a:off x="5320026" y="-1208652"/>
            <a:ext cx="797438" cy="8380495"/>
            <a:chOff x="1040680" y="-683052"/>
            <a:chExt cx="434118" cy="7398581"/>
          </a:xfrm>
          <a:solidFill>
            <a:srgbClr val="FF0000">
              <a:alpha val="51000"/>
            </a:srgbClr>
          </a:solidFill>
          <a:effectLst/>
        </p:grpSpPr>
        <p:sp>
          <p:nvSpPr>
            <p:cNvPr id="14" name="Isosceles Triangle 13"/>
            <p:cNvSpPr/>
            <p:nvPr/>
          </p:nvSpPr>
          <p:spPr>
            <a:xfrm>
              <a:off x="1040680" y="-683052"/>
              <a:ext cx="434118" cy="7208829"/>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 name="Chord 14"/>
            <p:cNvSpPr>
              <a:spLocks/>
            </p:cNvSpPr>
            <p:nvPr/>
          </p:nvSpPr>
          <p:spPr>
            <a:xfrm rot="16200000">
              <a:off x="1061574" y="6302306"/>
              <a:ext cx="394447" cy="432000"/>
            </a:xfrm>
            <a:prstGeom prst="chord">
              <a:avLst>
                <a:gd name="adj1" fmla="val 5358765"/>
                <a:gd name="adj2" fmla="val 16200000"/>
              </a:avLst>
            </a:prstGeom>
            <a:grpFill/>
            <a:ln>
              <a:no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10" name="Title 1"/>
          <p:cNvSpPr txBox="1">
            <a:spLocks/>
          </p:cNvSpPr>
          <p:nvPr/>
        </p:nvSpPr>
        <p:spPr>
          <a:xfrm>
            <a:off x="1981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FFFF00"/>
                </a:solidFill>
                <a:effectLst>
                  <a:outerShdw blurRad="50800" dist="38100" dir="2700000" algn="tl" rotWithShape="0">
                    <a:srgbClr val="000000">
                      <a:alpha val="43000"/>
                    </a:srgbClr>
                  </a:outerShdw>
                </a:effectLst>
              </a:rPr>
              <a:t>Directive Antenna Main Beam </a:t>
            </a:r>
          </a:p>
        </p:txBody>
      </p:sp>
      <p:grpSp>
        <p:nvGrpSpPr>
          <p:cNvPr id="11" name="Group 10"/>
          <p:cNvGrpSpPr>
            <a:grpSpLocks noChangeAspect="1"/>
          </p:cNvGrpSpPr>
          <p:nvPr/>
        </p:nvGrpSpPr>
        <p:grpSpPr>
          <a:xfrm>
            <a:off x="4820138" y="4345359"/>
            <a:ext cx="2160000" cy="2160000"/>
            <a:chOff x="1402982" y="266944"/>
            <a:chExt cx="6236210" cy="6236210"/>
          </a:xfrm>
        </p:grpSpPr>
        <p:grpSp>
          <p:nvGrpSpPr>
            <p:cNvPr id="17" name="Group 16"/>
            <p:cNvGrpSpPr/>
            <p:nvPr/>
          </p:nvGrpSpPr>
          <p:grpSpPr>
            <a:xfrm>
              <a:off x="1402982" y="266944"/>
              <a:ext cx="6236210" cy="6236210"/>
              <a:chOff x="1463403" y="576659"/>
              <a:chExt cx="6236210" cy="6236210"/>
            </a:xfrm>
          </p:grpSpPr>
          <p:grpSp>
            <p:nvGrpSpPr>
              <p:cNvPr id="20" name="Group 111"/>
              <p:cNvGrpSpPr/>
              <p:nvPr/>
            </p:nvGrpSpPr>
            <p:grpSpPr>
              <a:xfrm>
                <a:off x="1463403" y="576659"/>
                <a:ext cx="6236210" cy="6236210"/>
                <a:chOff x="0" y="0"/>
                <a:chExt cx="8869274" cy="8869275"/>
              </a:xfrm>
            </p:grpSpPr>
            <p:sp>
              <p:nvSpPr>
                <p:cNvPr id="24" name="Shape 106"/>
                <p:cNvSpPr/>
                <p:nvPr/>
              </p:nvSpPr>
              <p:spPr>
                <a:xfrm>
                  <a:off x="1495653" y="1469883"/>
                  <a:ext cx="5909335" cy="59171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3546" cap="flat">
                  <a:solidFill>
                    <a:srgbClr val="FFFF00"/>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sp>
              <p:nvSpPr>
                <p:cNvPr id="25" name="Shape 107"/>
                <p:cNvSpPr/>
                <p:nvPr/>
              </p:nvSpPr>
              <p:spPr>
                <a:xfrm>
                  <a:off x="0" y="-1"/>
                  <a:ext cx="8869275" cy="88692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3546" cap="flat">
                  <a:solidFill>
                    <a:srgbClr val="FFFF00"/>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sp>
              <p:nvSpPr>
                <p:cNvPr id="26" name="Shape 108"/>
                <p:cNvSpPr/>
                <p:nvPr/>
              </p:nvSpPr>
              <p:spPr>
                <a:xfrm>
                  <a:off x="0" y="4403689"/>
                  <a:ext cx="8869273" cy="30948"/>
                </a:xfrm>
                <a:prstGeom prst="line">
                  <a:avLst/>
                </a:prstGeom>
                <a:noFill/>
                <a:ln w="36124" cap="flat">
                  <a:solidFill>
                    <a:srgbClr val="FFFF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sp>
              <p:nvSpPr>
                <p:cNvPr id="27" name="Shape 109"/>
                <p:cNvSpPr/>
                <p:nvPr/>
              </p:nvSpPr>
              <p:spPr>
                <a:xfrm>
                  <a:off x="4421752" y="16157"/>
                  <a:ext cx="12886" cy="8853118"/>
                </a:xfrm>
                <a:prstGeom prst="line">
                  <a:avLst/>
                </a:prstGeom>
                <a:noFill/>
                <a:ln w="36124" cap="flat">
                  <a:solidFill>
                    <a:srgbClr val="FFFF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lvl="0"/>
                  <a:endParaRPr dirty="0"/>
                </a:p>
              </p:txBody>
            </p:sp>
            <p:sp>
              <p:nvSpPr>
                <p:cNvPr id="28" name="Shape 110"/>
                <p:cNvSpPr/>
                <p:nvPr/>
              </p:nvSpPr>
              <p:spPr>
                <a:xfrm>
                  <a:off x="2965537" y="2951105"/>
                  <a:ext cx="2958593" cy="295859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3546" cap="flat">
                  <a:solidFill>
                    <a:srgbClr val="FFFF00"/>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grpSp>
          <p:grpSp>
            <p:nvGrpSpPr>
              <p:cNvPr id="21" name="Group 4"/>
              <p:cNvGrpSpPr>
                <a:grpSpLocks/>
              </p:cNvGrpSpPr>
              <p:nvPr/>
            </p:nvGrpSpPr>
            <p:grpSpPr bwMode="auto">
              <a:xfrm>
                <a:off x="4300525" y="1995870"/>
                <a:ext cx="2311901" cy="2111371"/>
                <a:chOff x="2448" y="2953"/>
                <a:chExt cx="313" cy="384"/>
              </a:xfrm>
            </p:grpSpPr>
            <p:sp>
              <p:nvSpPr>
                <p:cNvPr id="22" name="Shape 51204"/>
                <p:cNvSpPr>
                  <a:spLocks/>
                </p:cNvSpPr>
                <p:nvPr/>
              </p:nvSpPr>
              <p:spPr bwMode="auto">
                <a:xfrm rot="-3961841">
                  <a:off x="2546" y="2976"/>
                  <a:ext cx="238" cy="192"/>
                </a:xfrm>
                <a:custGeom>
                  <a:avLst/>
                  <a:gdLst>
                    <a:gd name="T0" fmla="*/ 2 w 286"/>
                    <a:gd name="T1" fmla="*/ 0 h 192"/>
                    <a:gd name="T2" fmla="*/ 0 w 286"/>
                    <a:gd name="T3" fmla="*/ 80 h 192"/>
                    <a:gd name="T4" fmla="*/ 2 w 286"/>
                    <a:gd name="T5" fmla="*/ 128 h 192"/>
                    <a:gd name="T6" fmla="*/ 2 w 286"/>
                    <a:gd name="T7" fmla="*/ 192 h 192"/>
                    <a:gd name="T8" fmla="*/ 2 w 286"/>
                    <a:gd name="T9" fmla="*/ 184 h 192"/>
                    <a:gd name="T10" fmla="*/ 2 w 286"/>
                    <a:gd name="T11" fmla="*/ 96 h 192"/>
                    <a:gd name="T12" fmla="*/ 2 w 286"/>
                    <a:gd name="T13" fmla="*/ 88 h 192"/>
                    <a:gd name="T14" fmla="*/ 2 w 286"/>
                    <a:gd name="T15" fmla="*/ 64 h 192"/>
                    <a:gd name="T16" fmla="*/ 2 w 286"/>
                    <a:gd name="T17" fmla="*/ 24 h 192"/>
                    <a:gd name="T18" fmla="*/ 2 w 286"/>
                    <a:gd name="T19" fmla="*/ 0 h 192"/>
                    <a:gd name="T20" fmla="*/ 2 w 286"/>
                    <a:gd name="T21" fmla="*/ 8 h 192"/>
                    <a:gd name="T22" fmla="*/ 2 w 286"/>
                    <a:gd name="T23" fmla="*/ 16 h 192"/>
                    <a:gd name="T24" fmla="*/ 2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rgbClr val="FFFF00"/>
                  </a:solidFill>
                  <a:round/>
                  <a:headEnd/>
                  <a:tailEnd/>
                </a:ln>
              </p:spPr>
              <p:txBody>
                <a:bodyPr vert="eaVert"/>
                <a:lstStyle/>
                <a:p>
                  <a:endParaRPr lang="en-US"/>
                </a:p>
              </p:txBody>
            </p:sp>
            <p:sp>
              <p:nvSpPr>
                <p:cNvPr id="23" name="Shape 51205"/>
                <p:cNvSpPr>
                  <a:spLocks/>
                </p:cNvSpPr>
                <p:nvPr/>
              </p:nvSpPr>
              <p:spPr bwMode="auto">
                <a:xfrm>
                  <a:off x="2448" y="3216"/>
                  <a:ext cx="96" cy="121"/>
                </a:xfrm>
                <a:custGeom>
                  <a:avLst/>
                  <a:gdLst>
                    <a:gd name="T0" fmla="*/ 0 w 286"/>
                    <a:gd name="T1" fmla="*/ 0 h 192"/>
                    <a:gd name="T2" fmla="*/ 0 w 286"/>
                    <a:gd name="T3" fmla="*/ 1 h 192"/>
                    <a:gd name="T4" fmla="*/ 0 w 286"/>
                    <a:gd name="T5" fmla="*/ 1 h 192"/>
                    <a:gd name="T6" fmla="*/ 0 w 286"/>
                    <a:gd name="T7" fmla="*/ 1 h 192"/>
                    <a:gd name="T8" fmla="*/ 0 w 286"/>
                    <a:gd name="T9" fmla="*/ 1 h 192"/>
                    <a:gd name="T10" fmla="*/ 0 w 286"/>
                    <a:gd name="T11" fmla="*/ 1 h 192"/>
                    <a:gd name="T12" fmla="*/ 0 w 286"/>
                    <a:gd name="T13" fmla="*/ 1 h 192"/>
                    <a:gd name="T14" fmla="*/ 0 w 286"/>
                    <a:gd name="T15" fmla="*/ 1 h 192"/>
                    <a:gd name="T16" fmla="*/ 0 w 286"/>
                    <a:gd name="T17" fmla="*/ 1 h 192"/>
                    <a:gd name="T18" fmla="*/ 0 w 286"/>
                    <a:gd name="T19" fmla="*/ 0 h 192"/>
                    <a:gd name="T20" fmla="*/ 0 w 286"/>
                    <a:gd name="T21" fmla="*/ 1 h 192"/>
                    <a:gd name="T22" fmla="*/ 0 w 286"/>
                    <a:gd name="T23" fmla="*/ 1 h 192"/>
                    <a:gd name="T24" fmla="*/ 0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rgbClr val="FFFF00"/>
                  </a:solidFill>
                  <a:round/>
                  <a:headEnd/>
                  <a:tailEnd/>
                </a:ln>
              </p:spPr>
              <p:txBody>
                <a:bodyPr/>
                <a:lstStyle/>
                <a:p>
                  <a:endParaRPr lang="en-US"/>
                </a:p>
              </p:txBody>
            </p:sp>
          </p:grpSp>
        </p:grpSp>
        <p:sp>
          <p:nvSpPr>
            <p:cNvPr id="18" name="Freeform 17"/>
            <p:cNvSpPr/>
            <p:nvPr/>
          </p:nvSpPr>
          <p:spPr>
            <a:xfrm>
              <a:off x="4202662" y="1778001"/>
              <a:ext cx="2515638" cy="2070101"/>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Title 1"/>
          <p:cNvSpPr txBox="1">
            <a:spLocks/>
          </p:cNvSpPr>
          <p:nvPr/>
        </p:nvSpPr>
        <p:spPr>
          <a:xfrm>
            <a:off x="5158798" y="3766173"/>
            <a:ext cx="1482681" cy="57918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FF00"/>
                </a:solidFill>
                <a:effectLst>
                  <a:outerShdw blurRad="50800" dist="38100" dir="2700000" algn="tl" rotWithShape="0">
                    <a:srgbClr val="000000">
                      <a:alpha val="43000"/>
                    </a:srgbClr>
                  </a:outerShdw>
                </a:effectLst>
              </a:rPr>
              <a:t>PPI</a:t>
            </a:r>
            <a:endParaRPr lang="en-US" sz="3200" baseline="-25000" dirty="0">
              <a:solidFill>
                <a:srgbClr val="FFFF00"/>
              </a:solidFill>
              <a:effectLst>
                <a:outerShdw blurRad="50800" dist="38100" dir="2700000" algn="tl" rotWithShape="0">
                  <a:srgbClr val="000000">
                    <a:alpha val="43000"/>
                  </a:srgbClr>
                </a:outerShdw>
              </a:effectLst>
            </a:endParaRPr>
          </a:p>
        </p:txBody>
      </p:sp>
      <p:sp>
        <p:nvSpPr>
          <p:cNvPr id="30" name="Title 1"/>
          <p:cNvSpPr txBox="1">
            <a:spLocks/>
          </p:cNvSpPr>
          <p:nvPr/>
        </p:nvSpPr>
        <p:spPr>
          <a:xfrm>
            <a:off x="6812440" y="5213451"/>
            <a:ext cx="824295" cy="3272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00"/>
                </a:solidFill>
                <a:effectLst>
                  <a:outerShdw blurRad="50800" dist="38100" dir="2700000" algn="tl" rotWithShape="0">
                    <a:srgbClr val="000000">
                      <a:alpha val="43000"/>
                    </a:srgbClr>
                  </a:outerShdw>
                </a:effectLst>
              </a:rPr>
              <a:t>90</a:t>
            </a:r>
            <a:r>
              <a:rPr lang="en-US" sz="2000" baseline="30000" dirty="0">
                <a:solidFill>
                  <a:srgbClr val="FFFF00"/>
                </a:solidFill>
                <a:effectLst>
                  <a:outerShdw blurRad="50800" dist="38100" dir="2700000" algn="tl" rotWithShape="0">
                    <a:srgbClr val="000000">
                      <a:alpha val="43000"/>
                    </a:srgbClr>
                  </a:outerShdw>
                </a:effectLst>
              </a:rPr>
              <a:t>o</a:t>
            </a:r>
          </a:p>
        </p:txBody>
      </p:sp>
      <p:sp>
        <p:nvSpPr>
          <p:cNvPr id="32" name="Title 1"/>
          <p:cNvSpPr txBox="1">
            <a:spLocks/>
          </p:cNvSpPr>
          <p:nvPr/>
        </p:nvSpPr>
        <p:spPr>
          <a:xfrm>
            <a:off x="4141994" y="5233599"/>
            <a:ext cx="824295" cy="3272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00"/>
                </a:solidFill>
                <a:effectLst>
                  <a:outerShdw blurRad="50800" dist="38100" dir="2700000" algn="tl" rotWithShape="0">
                    <a:srgbClr val="000000">
                      <a:alpha val="43000"/>
                    </a:srgbClr>
                  </a:outerShdw>
                </a:effectLst>
              </a:rPr>
              <a:t>270</a:t>
            </a:r>
            <a:r>
              <a:rPr lang="en-US" sz="2000" baseline="30000" dirty="0">
                <a:solidFill>
                  <a:srgbClr val="FFFF00"/>
                </a:solidFill>
                <a:effectLst>
                  <a:outerShdw blurRad="50800" dist="38100" dir="2700000" algn="tl" rotWithShape="0">
                    <a:srgbClr val="000000">
                      <a:alpha val="43000"/>
                    </a:srgbClr>
                  </a:outerShdw>
                </a:effectLst>
              </a:rPr>
              <a:t>o</a:t>
            </a:r>
          </a:p>
        </p:txBody>
      </p:sp>
      <p:grpSp>
        <p:nvGrpSpPr>
          <p:cNvPr id="33" name="Group 32"/>
          <p:cNvGrpSpPr>
            <a:grpSpLocks noChangeAspect="1"/>
          </p:cNvGrpSpPr>
          <p:nvPr/>
        </p:nvGrpSpPr>
        <p:grpSpPr>
          <a:xfrm>
            <a:off x="1900880" y="4367337"/>
            <a:ext cx="2164214" cy="2160000"/>
            <a:chOff x="1402982" y="278304"/>
            <a:chExt cx="6236994" cy="6224850"/>
          </a:xfrm>
        </p:grpSpPr>
        <p:grpSp>
          <p:nvGrpSpPr>
            <p:cNvPr id="34" name="Group 33"/>
            <p:cNvGrpSpPr/>
            <p:nvPr/>
          </p:nvGrpSpPr>
          <p:grpSpPr>
            <a:xfrm>
              <a:off x="1402982" y="278304"/>
              <a:ext cx="6236994" cy="6224850"/>
              <a:chOff x="1402982" y="278304"/>
              <a:chExt cx="6236994" cy="6224850"/>
            </a:xfrm>
          </p:grpSpPr>
          <p:grpSp>
            <p:nvGrpSpPr>
              <p:cNvPr id="39" name="Group 38"/>
              <p:cNvGrpSpPr/>
              <p:nvPr/>
            </p:nvGrpSpPr>
            <p:grpSpPr>
              <a:xfrm>
                <a:off x="1402982" y="278304"/>
                <a:ext cx="6236209" cy="6224850"/>
                <a:chOff x="1402982" y="278304"/>
                <a:chExt cx="6236209" cy="6224850"/>
              </a:xfrm>
              <a:effectLst>
                <a:outerShdw blurRad="50800" dist="38100" dir="2700000" algn="tl" rotWithShape="0">
                  <a:prstClr val="black">
                    <a:alpha val="40000"/>
                  </a:prstClr>
                </a:outerShdw>
              </a:effectLst>
            </p:grpSpPr>
            <p:grpSp>
              <p:nvGrpSpPr>
                <p:cNvPr id="44" name="Group 111"/>
                <p:cNvGrpSpPr/>
                <p:nvPr/>
              </p:nvGrpSpPr>
              <p:grpSpPr>
                <a:xfrm>
                  <a:off x="1402982" y="278304"/>
                  <a:ext cx="6236209" cy="6224850"/>
                  <a:chOff x="0" y="16157"/>
                  <a:chExt cx="8869273" cy="8853118"/>
                </a:xfrm>
              </p:grpSpPr>
              <p:sp>
                <p:nvSpPr>
                  <p:cNvPr id="46" name="Shape 108"/>
                  <p:cNvSpPr/>
                  <p:nvPr/>
                </p:nvSpPr>
                <p:spPr>
                  <a:xfrm>
                    <a:off x="0" y="4403689"/>
                    <a:ext cx="8869273" cy="30948"/>
                  </a:xfrm>
                  <a:prstGeom prst="line">
                    <a:avLst/>
                  </a:prstGeom>
                  <a:noFill/>
                  <a:ln w="36124" cap="flat">
                    <a:solidFill>
                      <a:srgbClr val="FFFF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sp>
                <p:nvSpPr>
                  <p:cNvPr id="47" name="Shape 109"/>
                  <p:cNvSpPr/>
                  <p:nvPr/>
                </p:nvSpPr>
                <p:spPr>
                  <a:xfrm>
                    <a:off x="4421752" y="16157"/>
                    <a:ext cx="12886" cy="8853118"/>
                  </a:xfrm>
                  <a:prstGeom prst="line">
                    <a:avLst/>
                  </a:prstGeom>
                  <a:noFill/>
                  <a:ln w="36124" cap="flat">
                    <a:solidFill>
                      <a:srgbClr val="FFFF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lvl="0"/>
                    <a:endParaRPr dirty="0"/>
                  </a:p>
                </p:txBody>
              </p:sp>
            </p:grpSp>
            <p:sp>
              <p:nvSpPr>
                <p:cNvPr id="45" name="Rectangle 44"/>
                <p:cNvSpPr/>
                <p:nvPr/>
              </p:nvSpPr>
              <p:spPr>
                <a:xfrm>
                  <a:off x="1402982" y="278304"/>
                  <a:ext cx="623620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Rectangle 39"/>
              <p:cNvSpPr/>
              <p:nvPr/>
            </p:nvSpPr>
            <p:spPr>
              <a:xfrm>
                <a:off x="3009901" y="278304"/>
                <a:ext cx="308609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rot="5400000">
                <a:off x="2984501" y="278304"/>
                <a:ext cx="308609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rot="5400000">
                <a:off x="2981677" y="-491085"/>
                <a:ext cx="308609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rot="5400000">
                <a:off x="2981678" y="1070013"/>
                <a:ext cx="308609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4148871" y="1936359"/>
              <a:ext cx="2645592" cy="1418163"/>
              <a:chOff x="4148871" y="1936359"/>
              <a:chExt cx="2645592" cy="1418163"/>
            </a:xfrm>
          </p:grpSpPr>
          <p:sp>
            <p:nvSpPr>
              <p:cNvPr id="37" name="Shape 51204"/>
              <p:cNvSpPr>
                <a:spLocks/>
              </p:cNvSpPr>
              <p:nvPr/>
            </p:nvSpPr>
            <p:spPr bwMode="auto">
              <a:xfrm rot="9908098">
                <a:off x="4148871" y="1936359"/>
                <a:ext cx="1308610" cy="1418163"/>
              </a:xfrm>
              <a:custGeom>
                <a:avLst/>
                <a:gdLst>
                  <a:gd name="T0" fmla="*/ 2 w 286"/>
                  <a:gd name="T1" fmla="*/ 0 h 192"/>
                  <a:gd name="T2" fmla="*/ 0 w 286"/>
                  <a:gd name="T3" fmla="*/ 80 h 192"/>
                  <a:gd name="T4" fmla="*/ 2 w 286"/>
                  <a:gd name="T5" fmla="*/ 128 h 192"/>
                  <a:gd name="T6" fmla="*/ 2 w 286"/>
                  <a:gd name="T7" fmla="*/ 192 h 192"/>
                  <a:gd name="T8" fmla="*/ 2 w 286"/>
                  <a:gd name="T9" fmla="*/ 184 h 192"/>
                  <a:gd name="T10" fmla="*/ 2 w 286"/>
                  <a:gd name="T11" fmla="*/ 96 h 192"/>
                  <a:gd name="T12" fmla="*/ 2 w 286"/>
                  <a:gd name="T13" fmla="*/ 88 h 192"/>
                  <a:gd name="T14" fmla="*/ 2 w 286"/>
                  <a:gd name="T15" fmla="*/ 64 h 192"/>
                  <a:gd name="T16" fmla="*/ 2 w 286"/>
                  <a:gd name="T17" fmla="*/ 24 h 192"/>
                  <a:gd name="T18" fmla="*/ 2 w 286"/>
                  <a:gd name="T19" fmla="*/ 0 h 192"/>
                  <a:gd name="T20" fmla="*/ 2 w 286"/>
                  <a:gd name="T21" fmla="*/ 8 h 192"/>
                  <a:gd name="T22" fmla="*/ 2 w 286"/>
                  <a:gd name="T23" fmla="*/ 16 h 192"/>
                  <a:gd name="T24" fmla="*/ 2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rgbClr val="FFFF00"/>
                </a:solidFill>
                <a:round/>
                <a:headEnd/>
                <a:tailEnd/>
              </a:ln>
            </p:spPr>
            <p:txBody>
              <a:bodyPr vert="eaVert"/>
              <a:lstStyle/>
              <a:p>
                <a:endParaRPr lang="en-US"/>
              </a:p>
            </p:txBody>
          </p:sp>
          <p:sp>
            <p:nvSpPr>
              <p:cNvPr id="38" name="Shape 51205"/>
              <p:cNvSpPr>
                <a:spLocks/>
              </p:cNvSpPr>
              <p:nvPr/>
            </p:nvSpPr>
            <p:spPr bwMode="auto">
              <a:xfrm rot="13869939">
                <a:off x="6107271" y="2580064"/>
                <a:ext cx="709081" cy="665302"/>
              </a:xfrm>
              <a:custGeom>
                <a:avLst/>
                <a:gdLst>
                  <a:gd name="T0" fmla="*/ 0 w 286"/>
                  <a:gd name="T1" fmla="*/ 0 h 192"/>
                  <a:gd name="T2" fmla="*/ 0 w 286"/>
                  <a:gd name="T3" fmla="*/ 1 h 192"/>
                  <a:gd name="T4" fmla="*/ 0 w 286"/>
                  <a:gd name="T5" fmla="*/ 1 h 192"/>
                  <a:gd name="T6" fmla="*/ 0 w 286"/>
                  <a:gd name="T7" fmla="*/ 1 h 192"/>
                  <a:gd name="T8" fmla="*/ 0 w 286"/>
                  <a:gd name="T9" fmla="*/ 1 h 192"/>
                  <a:gd name="T10" fmla="*/ 0 w 286"/>
                  <a:gd name="T11" fmla="*/ 1 h 192"/>
                  <a:gd name="T12" fmla="*/ 0 w 286"/>
                  <a:gd name="T13" fmla="*/ 1 h 192"/>
                  <a:gd name="T14" fmla="*/ 0 w 286"/>
                  <a:gd name="T15" fmla="*/ 1 h 192"/>
                  <a:gd name="T16" fmla="*/ 0 w 286"/>
                  <a:gd name="T17" fmla="*/ 1 h 192"/>
                  <a:gd name="T18" fmla="*/ 0 w 286"/>
                  <a:gd name="T19" fmla="*/ 0 h 192"/>
                  <a:gd name="T20" fmla="*/ 0 w 286"/>
                  <a:gd name="T21" fmla="*/ 1 h 192"/>
                  <a:gd name="T22" fmla="*/ 0 w 286"/>
                  <a:gd name="T23" fmla="*/ 1 h 192"/>
                  <a:gd name="T24" fmla="*/ 0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rgbClr val="FFFF00"/>
                </a:solidFill>
                <a:round/>
                <a:headEnd/>
                <a:tailEnd/>
              </a:ln>
            </p:spPr>
            <p:txBody>
              <a:bodyPr/>
              <a:lstStyle/>
              <a:p>
                <a:endParaRPr lang="en-US"/>
              </a:p>
            </p:txBody>
          </p:sp>
        </p:grpSp>
        <p:sp>
          <p:nvSpPr>
            <p:cNvPr id="36" name="Freeform 35"/>
            <p:cNvSpPr/>
            <p:nvPr/>
          </p:nvSpPr>
          <p:spPr>
            <a:xfrm rot="13869939">
              <a:off x="4151862" y="1676400"/>
              <a:ext cx="2515638" cy="2070100"/>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8" name="Title 1"/>
          <p:cNvSpPr txBox="1">
            <a:spLocks/>
          </p:cNvSpPr>
          <p:nvPr/>
        </p:nvSpPr>
        <p:spPr>
          <a:xfrm>
            <a:off x="2238367" y="3790368"/>
            <a:ext cx="1606285" cy="57918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FF00"/>
                </a:solidFill>
                <a:effectLst>
                  <a:outerShdw blurRad="50800" dist="38100" dir="2700000" algn="tl" rotWithShape="0">
                    <a:srgbClr val="000000">
                      <a:alpha val="43000"/>
                    </a:srgbClr>
                  </a:outerShdw>
                </a:effectLst>
              </a:rPr>
              <a:t>B Scope</a:t>
            </a:r>
            <a:endParaRPr lang="en-US" sz="3200" baseline="-25000" dirty="0">
              <a:solidFill>
                <a:srgbClr val="FFFF00"/>
              </a:solidFill>
              <a:effectLst>
                <a:outerShdw blurRad="50800" dist="38100" dir="2700000" algn="tl" rotWithShape="0">
                  <a:srgbClr val="000000">
                    <a:alpha val="43000"/>
                  </a:srgbClr>
                </a:outerShdw>
              </a:effectLst>
            </a:endParaRPr>
          </a:p>
        </p:txBody>
      </p:sp>
      <p:sp>
        <p:nvSpPr>
          <p:cNvPr id="49" name="Title 1"/>
          <p:cNvSpPr txBox="1">
            <a:spLocks/>
          </p:cNvSpPr>
          <p:nvPr/>
        </p:nvSpPr>
        <p:spPr>
          <a:xfrm rot="16200000">
            <a:off x="928399" y="5219779"/>
            <a:ext cx="1482681" cy="34170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00"/>
                </a:solidFill>
                <a:effectLst>
                  <a:outerShdw blurRad="50800" dist="38100" dir="2700000" algn="tl" rotWithShape="0">
                    <a:srgbClr val="000000">
                      <a:alpha val="43000"/>
                    </a:srgbClr>
                  </a:outerShdw>
                </a:effectLst>
              </a:rPr>
              <a:t>Range</a:t>
            </a:r>
            <a:endParaRPr lang="en-US" sz="2000" baseline="-25000" dirty="0">
              <a:solidFill>
                <a:srgbClr val="FFFF00"/>
              </a:solidFill>
              <a:effectLst>
                <a:outerShdw blurRad="50800" dist="38100" dir="2700000" algn="tl" rotWithShape="0">
                  <a:srgbClr val="000000">
                    <a:alpha val="43000"/>
                  </a:srgbClr>
                </a:outerShdw>
              </a:effectLst>
            </a:endParaRPr>
          </a:p>
        </p:txBody>
      </p:sp>
      <p:sp>
        <p:nvSpPr>
          <p:cNvPr id="50" name="Title 1"/>
          <p:cNvSpPr txBox="1">
            <a:spLocks/>
          </p:cNvSpPr>
          <p:nvPr/>
        </p:nvSpPr>
        <p:spPr>
          <a:xfrm>
            <a:off x="2176998" y="6507304"/>
            <a:ext cx="1482681" cy="34170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00"/>
                </a:solidFill>
                <a:effectLst>
                  <a:outerShdw blurRad="50800" dist="38100" dir="2700000" algn="tl" rotWithShape="0">
                    <a:srgbClr val="000000">
                      <a:alpha val="43000"/>
                    </a:srgbClr>
                  </a:outerShdw>
                </a:effectLst>
              </a:rPr>
              <a:t>Azimuth</a:t>
            </a:r>
            <a:endParaRPr lang="en-US" sz="2000" baseline="-25000" dirty="0">
              <a:solidFill>
                <a:srgbClr val="FFFF00"/>
              </a:solidFill>
              <a:effectLst>
                <a:outerShdw blurRad="50800" dist="38100" dir="2700000" algn="tl" rotWithShape="0">
                  <a:srgbClr val="000000">
                    <a:alpha val="43000"/>
                  </a:srgbClr>
                </a:outerShdw>
              </a:effectLst>
            </a:endParaRPr>
          </a:p>
        </p:txBody>
      </p:sp>
      <p:sp>
        <p:nvSpPr>
          <p:cNvPr id="52" name="Rectangle 51"/>
          <p:cNvSpPr/>
          <p:nvPr/>
        </p:nvSpPr>
        <p:spPr>
          <a:xfrm>
            <a:off x="5777147" y="2306494"/>
            <a:ext cx="455774" cy="461665"/>
          </a:xfrm>
          <a:prstGeom prst="rect">
            <a:avLst/>
          </a:prstGeom>
          <a:solidFill>
            <a:srgbClr val="002060"/>
          </a:solidFill>
        </p:spPr>
        <p:txBody>
          <a:bodyPr wrap="none">
            <a:spAutoFit/>
          </a:bodyPr>
          <a:lstStyle/>
          <a:p>
            <a:r>
              <a:rPr lang="en-US" sz="2400" dirty="0">
                <a:solidFill>
                  <a:srgbClr val="FFFF00"/>
                </a:solidFill>
                <a:effectLst>
                  <a:outerShdw blurRad="50800" dist="38100" dir="2700000" algn="tl" rotWithShape="0">
                    <a:srgbClr val="000000">
                      <a:alpha val="43000"/>
                    </a:srgbClr>
                  </a:outerShdw>
                </a:effectLst>
              </a:rPr>
              <a:t>R</a:t>
            </a:r>
            <a:r>
              <a:rPr lang="en-US" sz="2400" baseline="-25000" dirty="0">
                <a:solidFill>
                  <a:srgbClr val="FFFF00"/>
                </a:solidFill>
                <a:effectLst>
                  <a:outerShdw blurRad="50800" dist="38100" dir="2700000" algn="tl" rotWithShape="0">
                    <a:srgbClr val="000000">
                      <a:alpha val="43000"/>
                    </a:srgbClr>
                  </a:outerShdw>
                </a:effectLst>
              </a:rPr>
              <a:t>1</a:t>
            </a:r>
            <a:endParaRPr lang="en-US" baseline="-25000" dirty="0"/>
          </a:p>
        </p:txBody>
      </p:sp>
      <p:sp>
        <p:nvSpPr>
          <p:cNvPr id="53" name="Title 1"/>
          <p:cNvSpPr txBox="1">
            <a:spLocks/>
          </p:cNvSpPr>
          <p:nvPr/>
        </p:nvSpPr>
        <p:spPr>
          <a:xfrm>
            <a:off x="6313294" y="1073427"/>
            <a:ext cx="4363132" cy="140393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a:buChar char="•"/>
            </a:pPr>
            <a:r>
              <a:rPr lang="el-GR" sz="2000" dirty="0">
                <a:solidFill>
                  <a:srgbClr val="FFFF00"/>
                </a:solidFill>
                <a:effectLst>
                  <a:outerShdw blurRad="50800" dist="38100" dir="2700000" algn="tl" rotWithShape="0">
                    <a:srgbClr val="000000">
                      <a:alpha val="43000"/>
                    </a:srgbClr>
                  </a:outerShdw>
                </a:effectLst>
              </a:rPr>
              <a:t>Απόσταση πλοίου-στόχου</a:t>
            </a:r>
            <a:r>
              <a:rPr lang="en-US" sz="2000" dirty="0">
                <a:solidFill>
                  <a:srgbClr val="FFFF00"/>
                </a:solidFill>
                <a:effectLst>
                  <a:outerShdw blurRad="50800" dist="38100" dir="2700000" algn="tl" rotWithShape="0">
                    <a:srgbClr val="000000">
                      <a:alpha val="43000"/>
                    </a:srgbClr>
                  </a:outerShdw>
                </a:effectLst>
              </a:rPr>
              <a:t>:</a:t>
            </a:r>
            <a:r>
              <a:rPr lang="el-GR" sz="2000" dirty="0">
                <a:solidFill>
                  <a:srgbClr val="FFFF00"/>
                </a:solidFill>
                <a:effectLst>
                  <a:outerShdw blurRad="50800" dist="38100" dir="2700000" algn="tl" rotWithShape="0">
                    <a:srgbClr val="000000">
                      <a:alpha val="43000"/>
                    </a:srgbClr>
                  </a:outerShdw>
                </a:effectLst>
              </a:rPr>
              <a:t> </a:t>
            </a:r>
            <a:r>
              <a:rPr lang="en-US" sz="2000" dirty="0">
                <a:solidFill>
                  <a:srgbClr val="FFFF00"/>
                </a:solidFill>
                <a:effectLst>
                  <a:outerShdw blurRad="50800" dist="38100" dir="2700000" algn="tl" rotWithShape="0">
                    <a:srgbClr val="000000">
                      <a:alpha val="43000"/>
                    </a:srgbClr>
                  </a:outerShdw>
                </a:effectLst>
              </a:rPr>
              <a:t>R</a:t>
            </a:r>
            <a:r>
              <a:rPr lang="el-GR" sz="2000" baseline="-25000" dirty="0">
                <a:solidFill>
                  <a:srgbClr val="FFFF00"/>
                </a:solidFill>
                <a:effectLst>
                  <a:outerShdw blurRad="50800" dist="38100" dir="2700000" algn="tl" rotWithShape="0">
                    <a:srgbClr val="000000">
                      <a:alpha val="43000"/>
                    </a:srgbClr>
                  </a:outerShdw>
                </a:effectLst>
              </a:rPr>
              <a:t>1</a:t>
            </a:r>
            <a:endParaRPr lang="en-US" sz="2000" dirty="0">
              <a:solidFill>
                <a:srgbClr val="FFFF00"/>
              </a:solidFill>
              <a:effectLst>
                <a:outerShdw blurRad="50800" dist="38100" dir="2700000" algn="tl" rotWithShape="0">
                  <a:srgbClr val="000000">
                    <a:alpha val="43000"/>
                  </a:srgbClr>
                </a:outerShdw>
              </a:effectLst>
            </a:endParaRPr>
          </a:p>
          <a:p>
            <a:pPr marL="342900" indent="-342900" algn="l">
              <a:buFont typeface="Arial"/>
              <a:buChar char="•"/>
            </a:pPr>
            <a:r>
              <a:rPr lang="el-GR" sz="2000" dirty="0">
                <a:solidFill>
                  <a:srgbClr val="FFFF00"/>
                </a:solidFill>
                <a:effectLst>
                  <a:outerShdw blurRad="50800" dist="38100" dir="2700000" algn="tl" rotWithShape="0">
                    <a:srgbClr val="000000">
                      <a:alpha val="43000"/>
                    </a:srgbClr>
                  </a:outerShdw>
                </a:effectLst>
              </a:rPr>
              <a:t>Εικόνα </a:t>
            </a:r>
            <a:r>
              <a:rPr lang="en-US" sz="2000" dirty="0">
                <a:solidFill>
                  <a:srgbClr val="FFFF00"/>
                </a:solidFill>
                <a:effectLst>
                  <a:outerShdw blurRad="50800" dist="38100" dir="2700000" algn="tl" rotWithShape="0">
                    <a:srgbClr val="000000">
                      <a:alpha val="43000"/>
                    </a:srgbClr>
                  </a:outerShdw>
                </a:effectLst>
              </a:rPr>
              <a:t>Radar: </a:t>
            </a:r>
            <a:r>
              <a:rPr lang="el-GR" sz="2000" dirty="0">
                <a:solidFill>
                  <a:srgbClr val="FFFF00"/>
                </a:solidFill>
                <a:effectLst>
                  <a:outerShdw blurRad="50800" dist="38100" dir="2700000" algn="tl" rotWithShape="0">
                    <a:srgbClr val="000000">
                      <a:alpha val="43000"/>
                    </a:srgbClr>
                  </a:outerShdw>
                </a:effectLst>
              </a:rPr>
              <a:t>Οι δυο στόχοι απεικονίζονται σαν ένας</a:t>
            </a:r>
            <a:endParaRPr lang="en-US" sz="2000" dirty="0">
              <a:solidFill>
                <a:srgbClr val="FFFF00"/>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16952560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2" name="Picture 41" descr="Untitled.png">
            <a:extLst>
              <a:ext uri="{FF2B5EF4-FFF2-40B4-BE49-F238E27FC236}">
                <a16:creationId xmlns:a16="http://schemas.microsoft.com/office/drawing/2014/main" id="{75B15472-5446-324B-A30B-C423DC66E857}"/>
              </a:ext>
            </a:extLst>
          </p:cNvPr>
          <p:cNvPicPr>
            <a:picLocks noChangeAspect="1"/>
          </p:cNvPicPr>
          <p:nvPr/>
        </p:nvPicPr>
        <p:blipFill rotWithShape="1">
          <a:blip r:embed="rId2">
            <a:extLst>
              <a:ext uri="{28A0092B-C50C-407E-A947-70E740481C1C}">
                <a14:useLocalDpi xmlns:a14="http://schemas.microsoft.com/office/drawing/2010/main" val="0"/>
              </a:ext>
            </a:extLst>
          </a:blip>
          <a:srcRect r="17890" b="15217"/>
          <a:stretch/>
        </p:blipFill>
        <p:spPr>
          <a:xfrm>
            <a:off x="4811672" y="2309858"/>
            <a:ext cx="5856328" cy="4548143"/>
          </a:xfrm>
          <a:prstGeom prst="rect">
            <a:avLst/>
          </a:prstGeom>
        </p:spPr>
      </p:pic>
      <p:pic>
        <p:nvPicPr>
          <p:cNvPr id="21" name="Picture 136" descr="sullivans.gif"/>
          <p:cNvPicPr>
            <a:picLocks noChangeAspect="1"/>
          </p:cNvPicPr>
          <p:nvPr/>
        </p:nvPicPr>
        <p:blipFill>
          <a:blip r:embed="rId3">
            <a:extLst>
              <a:ext uri="{28A0092B-C50C-407E-A947-70E740481C1C}">
                <a14:useLocalDpi xmlns:a14="http://schemas.microsoft.com/office/drawing/2010/main" val="0"/>
              </a:ext>
            </a:extLst>
          </a:blip>
          <a:srcRect l="12865" t="41551" b="37260"/>
          <a:stretch>
            <a:fillRect/>
          </a:stretch>
        </p:blipFill>
        <p:spPr bwMode="auto">
          <a:xfrm rot="12945540" flipV="1">
            <a:off x="4220865" y="2143765"/>
            <a:ext cx="988671" cy="14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5" name="Group 64"/>
          <p:cNvGrpSpPr>
            <a:grpSpLocks noChangeAspect="1"/>
          </p:cNvGrpSpPr>
          <p:nvPr/>
        </p:nvGrpSpPr>
        <p:grpSpPr>
          <a:xfrm>
            <a:off x="4820138" y="4345359"/>
            <a:ext cx="2160000" cy="2160000"/>
            <a:chOff x="1402982" y="266944"/>
            <a:chExt cx="6236210" cy="6236210"/>
          </a:xfrm>
        </p:grpSpPr>
        <p:grpSp>
          <p:nvGrpSpPr>
            <p:cNvPr id="66" name="Group 65"/>
            <p:cNvGrpSpPr/>
            <p:nvPr/>
          </p:nvGrpSpPr>
          <p:grpSpPr>
            <a:xfrm>
              <a:off x="1402982" y="266944"/>
              <a:ext cx="6236210" cy="6236210"/>
              <a:chOff x="1463403" y="576659"/>
              <a:chExt cx="6236210" cy="6236210"/>
            </a:xfrm>
          </p:grpSpPr>
          <p:grpSp>
            <p:nvGrpSpPr>
              <p:cNvPr id="68" name="Group 111"/>
              <p:cNvGrpSpPr/>
              <p:nvPr/>
            </p:nvGrpSpPr>
            <p:grpSpPr>
              <a:xfrm>
                <a:off x="1463403" y="576659"/>
                <a:ext cx="6236210" cy="6236210"/>
                <a:chOff x="0" y="0"/>
                <a:chExt cx="8869274" cy="8869275"/>
              </a:xfrm>
            </p:grpSpPr>
            <p:sp>
              <p:nvSpPr>
                <p:cNvPr id="72" name="Shape 106"/>
                <p:cNvSpPr/>
                <p:nvPr/>
              </p:nvSpPr>
              <p:spPr>
                <a:xfrm>
                  <a:off x="1495653" y="1469883"/>
                  <a:ext cx="5909335" cy="59171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3546" cap="flat">
                  <a:solidFill>
                    <a:srgbClr val="FFFF00"/>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sp>
              <p:nvSpPr>
                <p:cNvPr id="73" name="Shape 107"/>
                <p:cNvSpPr/>
                <p:nvPr/>
              </p:nvSpPr>
              <p:spPr>
                <a:xfrm>
                  <a:off x="0" y="-1"/>
                  <a:ext cx="8869275" cy="88692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3546" cap="flat">
                  <a:solidFill>
                    <a:srgbClr val="FFFF00"/>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sp>
              <p:nvSpPr>
                <p:cNvPr id="74" name="Shape 108"/>
                <p:cNvSpPr/>
                <p:nvPr/>
              </p:nvSpPr>
              <p:spPr>
                <a:xfrm>
                  <a:off x="0" y="4403689"/>
                  <a:ext cx="8869273" cy="30948"/>
                </a:xfrm>
                <a:prstGeom prst="line">
                  <a:avLst/>
                </a:prstGeom>
                <a:noFill/>
                <a:ln w="36124" cap="flat">
                  <a:solidFill>
                    <a:srgbClr val="FFFF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sp>
              <p:nvSpPr>
                <p:cNvPr id="75" name="Shape 109"/>
                <p:cNvSpPr/>
                <p:nvPr/>
              </p:nvSpPr>
              <p:spPr>
                <a:xfrm>
                  <a:off x="4421752" y="16157"/>
                  <a:ext cx="12886" cy="8853118"/>
                </a:xfrm>
                <a:prstGeom prst="line">
                  <a:avLst/>
                </a:prstGeom>
                <a:noFill/>
                <a:ln w="36124" cap="flat">
                  <a:solidFill>
                    <a:srgbClr val="FFFF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lvl="0"/>
                  <a:endParaRPr dirty="0"/>
                </a:p>
              </p:txBody>
            </p:sp>
            <p:sp>
              <p:nvSpPr>
                <p:cNvPr id="76" name="Shape 110"/>
                <p:cNvSpPr/>
                <p:nvPr/>
              </p:nvSpPr>
              <p:spPr>
                <a:xfrm>
                  <a:off x="2965537" y="2951105"/>
                  <a:ext cx="2958593" cy="295859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3546" cap="flat">
                  <a:solidFill>
                    <a:srgbClr val="FFFF00"/>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grpSp>
          <p:grpSp>
            <p:nvGrpSpPr>
              <p:cNvPr id="69" name="Group 4"/>
              <p:cNvGrpSpPr>
                <a:grpSpLocks/>
              </p:cNvGrpSpPr>
              <p:nvPr/>
            </p:nvGrpSpPr>
            <p:grpSpPr bwMode="auto">
              <a:xfrm>
                <a:off x="4300525" y="1995870"/>
                <a:ext cx="2311901" cy="2111371"/>
                <a:chOff x="2448" y="2953"/>
                <a:chExt cx="313" cy="384"/>
              </a:xfrm>
            </p:grpSpPr>
            <p:sp>
              <p:nvSpPr>
                <p:cNvPr id="70" name="Shape 51204"/>
                <p:cNvSpPr>
                  <a:spLocks/>
                </p:cNvSpPr>
                <p:nvPr/>
              </p:nvSpPr>
              <p:spPr bwMode="auto">
                <a:xfrm rot="-3961841">
                  <a:off x="2546" y="2976"/>
                  <a:ext cx="238" cy="192"/>
                </a:xfrm>
                <a:custGeom>
                  <a:avLst/>
                  <a:gdLst>
                    <a:gd name="T0" fmla="*/ 2 w 286"/>
                    <a:gd name="T1" fmla="*/ 0 h 192"/>
                    <a:gd name="T2" fmla="*/ 0 w 286"/>
                    <a:gd name="T3" fmla="*/ 80 h 192"/>
                    <a:gd name="T4" fmla="*/ 2 w 286"/>
                    <a:gd name="T5" fmla="*/ 128 h 192"/>
                    <a:gd name="T6" fmla="*/ 2 w 286"/>
                    <a:gd name="T7" fmla="*/ 192 h 192"/>
                    <a:gd name="T8" fmla="*/ 2 w 286"/>
                    <a:gd name="T9" fmla="*/ 184 h 192"/>
                    <a:gd name="T10" fmla="*/ 2 w 286"/>
                    <a:gd name="T11" fmla="*/ 96 h 192"/>
                    <a:gd name="T12" fmla="*/ 2 w 286"/>
                    <a:gd name="T13" fmla="*/ 88 h 192"/>
                    <a:gd name="T14" fmla="*/ 2 w 286"/>
                    <a:gd name="T15" fmla="*/ 64 h 192"/>
                    <a:gd name="T16" fmla="*/ 2 w 286"/>
                    <a:gd name="T17" fmla="*/ 24 h 192"/>
                    <a:gd name="T18" fmla="*/ 2 w 286"/>
                    <a:gd name="T19" fmla="*/ 0 h 192"/>
                    <a:gd name="T20" fmla="*/ 2 w 286"/>
                    <a:gd name="T21" fmla="*/ 8 h 192"/>
                    <a:gd name="T22" fmla="*/ 2 w 286"/>
                    <a:gd name="T23" fmla="*/ 16 h 192"/>
                    <a:gd name="T24" fmla="*/ 2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rgbClr val="FFFF00"/>
                  </a:solidFill>
                  <a:round/>
                  <a:headEnd/>
                  <a:tailEnd/>
                </a:ln>
              </p:spPr>
              <p:txBody>
                <a:bodyPr vert="eaVert"/>
                <a:lstStyle/>
                <a:p>
                  <a:endParaRPr lang="en-US"/>
                </a:p>
              </p:txBody>
            </p:sp>
            <p:sp>
              <p:nvSpPr>
                <p:cNvPr id="71" name="Shape 51205"/>
                <p:cNvSpPr>
                  <a:spLocks/>
                </p:cNvSpPr>
                <p:nvPr/>
              </p:nvSpPr>
              <p:spPr bwMode="auto">
                <a:xfrm>
                  <a:off x="2448" y="3216"/>
                  <a:ext cx="96" cy="121"/>
                </a:xfrm>
                <a:custGeom>
                  <a:avLst/>
                  <a:gdLst>
                    <a:gd name="T0" fmla="*/ 0 w 286"/>
                    <a:gd name="T1" fmla="*/ 0 h 192"/>
                    <a:gd name="T2" fmla="*/ 0 w 286"/>
                    <a:gd name="T3" fmla="*/ 1 h 192"/>
                    <a:gd name="T4" fmla="*/ 0 w 286"/>
                    <a:gd name="T5" fmla="*/ 1 h 192"/>
                    <a:gd name="T6" fmla="*/ 0 w 286"/>
                    <a:gd name="T7" fmla="*/ 1 h 192"/>
                    <a:gd name="T8" fmla="*/ 0 w 286"/>
                    <a:gd name="T9" fmla="*/ 1 h 192"/>
                    <a:gd name="T10" fmla="*/ 0 w 286"/>
                    <a:gd name="T11" fmla="*/ 1 h 192"/>
                    <a:gd name="T12" fmla="*/ 0 w 286"/>
                    <a:gd name="T13" fmla="*/ 1 h 192"/>
                    <a:gd name="T14" fmla="*/ 0 w 286"/>
                    <a:gd name="T15" fmla="*/ 1 h 192"/>
                    <a:gd name="T16" fmla="*/ 0 w 286"/>
                    <a:gd name="T17" fmla="*/ 1 h 192"/>
                    <a:gd name="T18" fmla="*/ 0 w 286"/>
                    <a:gd name="T19" fmla="*/ 0 h 192"/>
                    <a:gd name="T20" fmla="*/ 0 w 286"/>
                    <a:gd name="T21" fmla="*/ 1 h 192"/>
                    <a:gd name="T22" fmla="*/ 0 w 286"/>
                    <a:gd name="T23" fmla="*/ 1 h 192"/>
                    <a:gd name="T24" fmla="*/ 0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rgbClr val="FFFF00"/>
                  </a:solidFill>
                  <a:round/>
                  <a:headEnd/>
                  <a:tailEnd/>
                </a:ln>
              </p:spPr>
              <p:txBody>
                <a:bodyPr/>
                <a:lstStyle/>
                <a:p>
                  <a:endParaRPr lang="en-US"/>
                </a:p>
              </p:txBody>
            </p:sp>
          </p:grpSp>
        </p:grpSp>
        <p:sp>
          <p:nvSpPr>
            <p:cNvPr id="67" name="Freeform 66"/>
            <p:cNvSpPr/>
            <p:nvPr/>
          </p:nvSpPr>
          <p:spPr>
            <a:xfrm>
              <a:off x="4202662" y="1778000"/>
              <a:ext cx="2515638" cy="2070100"/>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7" name="Title 1"/>
          <p:cNvSpPr txBox="1">
            <a:spLocks/>
          </p:cNvSpPr>
          <p:nvPr/>
        </p:nvSpPr>
        <p:spPr>
          <a:xfrm>
            <a:off x="5158798" y="3766173"/>
            <a:ext cx="1482681" cy="57918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FF00"/>
                </a:solidFill>
                <a:effectLst>
                  <a:outerShdw blurRad="50800" dist="38100" dir="2700000" algn="tl" rotWithShape="0">
                    <a:srgbClr val="000000">
                      <a:alpha val="43000"/>
                    </a:srgbClr>
                  </a:outerShdw>
                </a:effectLst>
              </a:rPr>
              <a:t>PPI</a:t>
            </a:r>
            <a:endParaRPr lang="en-US" sz="3200" baseline="-25000" dirty="0">
              <a:solidFill>
                <a:srgbClr val="FFFF00"/>
              </a:solidFill>
              <a:effectLst>
                <a:outerShdw blurRad="50800" dist="38100" dir="2700000" algn="tl" rotWithShape="0">
                  <a:srgbClr val="000000">
                    <a:alpha val="43000"/>
                  </a:srgbClr>
                </a:outerShdw>
              </a:effectLst>
            </a:endParaRPr>
          </a:p>
        </p:txBody>
      </p:sp>
      <p:sp>
        <p:nvSpPr>
          <p:cNvPr id="78" name="Title 1"/>
          <p:cNvSpPr txBox="1">
            <a:spLocks/>
          </p:cNvSpPr>
          <p:nvPr/>
        </p:nvSpPr>
        <p:spPr>
          <a:xfrm>
            <a:off x="6812440" y="5213451"/>
            <a:ext cx="824295" cy="3272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00"/>
                </a:solidFill>
                <a:effectLst>
                  <a:outerShdw blurRad="50800" dist="38100" dir="2700000" algn="tl" rotWithShape="0">
                    <a:srgbClr val="000000">
                      <a:alpha val="43000"/>
                    </a:srgbClr>
                  </a:outerShdw>
                </a:effectLst>
              </a:rPr>
              <a:t>90</a:t>
            </a:r>
            <a:r>
              <a:rPr lang="en-US" sz="2000" baseline="30000" dirty="0">
                <a:solidFill>
                  <a:srgbClr val="FFFF00"/>
                </a:solidFill>
                <a:effectLst>
                  <a:outerShdw blurRad="50800" dist="38100" dir="2700000" algn="tl" rotWithShape="0">
                    <a:srgbClr val="000000">
                      <a:alpha val="43000"/>
                    </a:srgbClr>
                  </a:outerShdw>
                </a:effectLst>
              </a:rPr>
              <a:t>o</a:t>
            </a:r>
          </a:p>
        </p:txBody>
      </p:sp>
      <p:sp>
        <p:nvSpPr>
          <p:cNvPr id="80" name="Title 1"/>
          <p:cNvSpPr txBox="1">
            <a:spLocks/>
          </p:cNvSpPr>
          <p:nvPr/>
        </p:nvSpPr>
        <p:spPr>
          <a:xfrm>
            <a:off x="4141994" y="5233599"/>
            <a:ext cx="824295" cy="3272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00"/>
                </a:solidFill>
                <a:effectLst>
                  <a:outerShdw blurRad="50800" dist="38100" dir="2700000" algn="tl" rotWithShape="0">
                    <a:srgbClr val="000000">
                      <a:alpha val="43000"/>
                    </a:srgbClr>
                  </a:outerShdw>
                </a:effectLst>
              </a:rPr>
              <a:t>270</a:t>
            </a:r>
            <a:r>
              <a:rPr lang="en-US" sz="2000" baseline="30000" dirty="0">
                <a:solidFill>
                  <a:srgbClr val="FFFF00"/>
                </a:solidFill>
                <a:effectLst>
                  <a:outerShdw blurRad="50800" dist="38100" dir="2700000" algn="tl" rotWithShape="0">
                    <a:srgbClr val="000000">
                      <a:alpha val="43000"/>
                    </a:srgbClr>
                  </a:outerShdw>
                </a:effectLst>
              </a:rPr>
              <a:t>o</a:t>
            </a:r>
          </a:p>
        </p:txBody>
      </p:sp>
      <p:grpSp>
        <p:nvGrpSpPr>
          <p:cNvPr id="81" name="Group 80"/>
          <p:cNvGrpSpPr>
            <a:grpSpLocks noChangeAspect="1"/>
          </p:cNvGrpSpPr>
          <p:nvPr/>
        </p:nvGrpSpPr>
        <p:grpSpPr>
          <a:xfrm>
            <a:off x="1900880" y="4367337"/>
            <a:ext cx="2164214" cy="2160000"/>
            <a:chOff x="1402982" y="278304"/>
            <a:chExt cx="6236994" cy="6224850"/>
          </a:xfrm>
        </p:grpSpPr>
        <p:grpSp>
          <p:nvGrpSpPr>
            <p:cNvPr id="82" name="Group 81"/>
            <p:cNvGrpSpPr/>
            <p:nvPr/>
          </p:nvGrpSpPr>
          <p:grpSpPr>
            <a:xfrm>
              <a:off x="1402982" y="278304"/>
              <a:ext cx="6236994" cy="6224850"/>
              <a:chOff x="1402982" y="278304"/>
              <a:chExt cx="6236994" cy="6224850"/>
            </a:xfrm>
          </p:grpSpPr>
          <p:grpSp>
            <p:nvGrpSpPr>
              <p:cNvPr id="97" name="Group 96"/>
              <p:cNvGrpSpPr/>
              <p:nvPr/>
            </p:nvGrpSpPr>
            <p:grpSpPr>
              <a:xfrm>
                <a:off x="1402982" y="278304"/>
                <a:ext cx="6236209" cy="6224850"/>
                <a:chOff x="1402982" y="278304"/>
                <a:chExt cx="6236209" cy="6224850"/>
              </a:xfrm>
              <a:effectLst>
                <a:outerShdw blurRad="50800" dist="38100" dir="2700000" algn="tl" rotWithShape="0">
                  <a:prstClr val="black">
                    <a:alpha val="40000"/>
                  </a:prstClr>
                </a:outerShdw>
              </a:effectLst>
            </p:grpSpPr>
            <p:grpSp>
              <p:nvGrpSpPr>
                <p:cNvPr id="102" name="Group 111"/>
                <p:cNvGrpSpPr/>
                <p:nvPr/>
              </p:nvGrpSpPr>
              <p:grpSpPr>
                <a:xfrm>
                  <a:off x="1402982" y="278304"/>
                  <a:ext cx="6236209" cy="6224850"/>
                  <a:chOff x="0" y="16157"/>
                  <a:chExt cx="8869273" cy="8853118"/>
                </a:xfrm>
              </p:grpSpPr>
              <p:sp>
                <p:nvSpPr>
                  <p:cNvPr id="104" name="Shape 108"/>
                  <p:cNvSpPr/>
                  <p:nvPr/>
                </p:nvSpPr>
                <p:spPr>
                  <a:xfrm>
                    <a:off x="0" y="4403689"/>
                    <a:ext cx="8869273" cy="30948"/>
                  </a:xfrm>
                  <a:prstGeom prst="line">
                    <a:avLst/>
                  </a:prstGeom>
                  <a:noFill/>
                  <a:ln w="36124" cap="flat">
                    <a:solidFill>
                      <a:srgbClr val="FFFF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sp>
                <p:nvSpPr>
                  <p:cNvPr id="105" name="Shape 109"/>
                  <p:cNvSpPr/>
                  <p:nvPr/>
                </p:nvSpPr>
                <p:spPr>
                  <a:xfrm>
                    <a:off x="4421752" y="16157"/>
                    <a:ext cx="12886" cy="8853118"/>
                  </a:xfrm>
                  <a:prstGeom prst="line">
                    <a:avLst/>
                  </a:prstGeom>
                  <a:noFill/>
                  <a:ln w="36124" cap="flat">
                    <a:solidFill>
                      <a:srgbClr val="FFFF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lvl="0"/>
                    <a:endParaRPr dirty="0"/>
                  </a:p>
                </p:txBody>
              </p:sp>
            </p:grpSp>
            <p:sp>
              <p:nvSpPr>
                <p:cNvPr id="103" name="Rectangle 102"/>
                <p:cNvSpPr/>
                <p:nvPr/>
              </p:nvSpPr>
              <p:spPr>
                <a:xfrm>
                  <a:off x="1402982" y="278304"/>
                  <a:ext cx="623620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8" name="Rectangle 97"/>
              <p:cNvSpPr/>
              <p:nvPr/>
            </p:nvSpPr>
            <p:spPr>
              <a:xfrm>
                <a:off x="3009901" y="278304"/>
                <a:ext cx="308609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p:cNvSpPr/>
              <p:nvPr/>
            </p:nvSpPr>
            <p:spPr>
              <a:xfrm rot="5400000">
                <a:off x="2984501" y="278304"/>
                <a:ext cx="308609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rot="5400000">
                <a:off x="2981677" y="-491085"/>
                <a:ext cx="308609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p:cNvSpPr/>
              <p:nvPr/>
            </p:nvSpPr>
            <p:spPr>
              <a:xfrm rot="5400000">
                <a:off x="2981678" y="1070013"/>
                <a:ext cx="308609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4148871" y="1936359"/>
              <a:ext cx="2645592" cy="1418163"/>
              <a:chOff x="4148871" y="1936359"/>
              <a:chExt cx="2645592" cy="1418163"/>
            </a:xfrm>
          </p:grpSpPr>
          <p:sp>
            <p:nvSpPr>
              <p:cNvPr id="95" name="Shape 51204"/>
              <p:cNvSpPr>
                <a:spLocks/>
              </p:cNvSpPr>
              <p:nvPr/>
            </p:nvSpPr>
            <p:spPr bwMode="auto">
              <a:xfrm rot="9908098">
                <a:off x="4148871" y="1936359"/>
                <a:ext cx="1308610" cy="1418163"/>
              </a:xfrm>
              <a:custGeom>
                <a:avLst/>
                <a:gdLst>
                  <a:gd name="T0" fmla="*/ 2 w 286"/>
                  <a:gd name="T1" fmla="*/ 0 h 192"/>
                  <a:gd name="T2" fmla="*/ 0 w 286"/>
                  <a:gd name="T3" fmla="*/ 80 h 192"/>
                  <a:gd name="T4" fmla="*/ 2 w 286"/>
                  <a:gd name="T5" fmla="*/ 128 h 192"/>
                  <a:gd name="T6" fmla="*/ 2 w 286"/>
                  <a:gd name="T7" fmla="*/ 192 h 192"/>
                  <a:gd name="T8" fmla="*/ 2 w 286"/>
                  <a:gd name="T9" fmla="*/ 184 h 192"/>
                  <a:gd name="T10" fmla="*/ 2 w 286"/>
                  <a:gd name="T11" fmla="*/ 96 h 192"/>
                  <a:gd name="T12" fmla="*/ 2 w 286"/>
                  <a:gd name="T13" fmla="*/ 88 h 192"/>
                  <a:gd name="T14" fmla="*/ 2 w 286"/>
                  <a:gd name="T15" fmla="*/ 64 h 192"/>
                  <a:gd name="T16" fmla="*/ 2 w 286"/>
                  <a:gd name="T17" fmla="*/ 24 h 192"/>
                  <a:gd name="T18" fmla="*/ 2 w 286"/>
                  <a:gd name="T19" fmla="*/ 0 h 192"/>
                  <a:gd name="T20" fmla="*/ 2 w 286"/>
                  <a:gd name="T21" fmla="*/ 8 h 192"/>
                  <a:gd name="T22" fmla="*/ 2 w 286"/>
                  <a:gd name="T23" fmla="*/ 16 h 192"/>
                  <a:gd name="T24" fmla="*/ 2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rgbClr val="FFFF00"/>
                </a:solidFill>
                <a:round/>
                <a:headEnd/>
                <a:tailEnd/>
              </a:ln>
            </p:spPr>
            <p:txBody>
              <a:bodyPr vert="eaVert"/>
              <a:lstStyle/>
              <a:p>
                <a:endParaRPr lang="en-US"/>
              </a:p>
            </p:txBody>
          </p:sp>
          <p:sp>
            <p:nvSpPr>
              <p:cNvPr id="96" name="Shape 51205"/>
              <p:cNvSpPr>
                <a:spLocks/>
              </p:cNvSpPr>
              <p:nvPr/>
            </p:nvSpPr>
            <p:spPr bwMode="auto">
              <a:xfrm rot="13869939">
                <a:off x="6107271" y="2580064"/>
                <a:ext cx="709081" cy="665302"/>
              </a:xfrm>
              <a:custGeom>
                <a:avLst/>
                <a:gdLst>
                  <a:gd name="T0" fmla="*/ 0 w 286"/>
                  <a:gd name="T1" fmla="*/ 0 h 192"/>
                  <a:gd name="T2" fmla="*/ 0 w 286"/>
                  <a:gd name="T3" fmla="*/ 1 h 192"/>
                  <a:gd name="T4" fmla="*/ 0 w 286"/>
                  <a:gd name="T5" fmla="*/ 1 h 192"/>
                  <a:gd name="T6" fmla="*/ 0 w 286"/>
                  <a:gd name="T7" fmla="*/ 1 h 192"/>
                  <a:gd name="T8" fmla="*/ 0 w 286"/>
                  <a:gd name="T9" fmla="*/ 1 h 192"/>
                  <a:gd name="T10" fmla="*/ 0 w 286"/>
                  <a:gd name="T11" fmla="*/ 1 h 192"/>
                  <a:gd name="T12" fmla="*/ 0 w 286"/>
                  <a:gd name="T13" fmla="*/ 1 h 192"/>
                  <a:gd name="T14" fmla="*/ 0 w 286"/>
                  <a:gd name="T15" fmla="*/ 1 h 192"/>
                  <a:gd name="T16" fmla="*/ 0 w 286"/>
                  <a:gd name="T17" fmla="*/ 1 h 192"/>
                  <a:gd name="T18" fmla="*/ 0 w 286"/>
                  <a:gd name="T19" fmla="*/ 0 h 192"/>
                  <a:gd name="T20" fmla="*/ 0 w 286"/>
                  <a:gd name="T21" fmla="*/ 1 h 192"/>
                  <a:gd name="T22" fmla="*/ 0 w 286"/>
                  <a:gd name="T23" fmla="*/ 1 h 192"/>
                  <a:gd name="T24" fmla="*/ 0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rgbClr val="FFFF00"/>
                </a:solidFill>
                <a:round/>
                <a:headEnd/>
                <a:tailEnd/>
              </a:ln>
            </p:spPr>
            <p:txBody>
              <a:bodyPr/>
              <a:lstStyle/>
              <a:p>
                <a:endParaRPr lang="en-US"/>
              </a:p>
            </p:txBody>
          </p:sp>
        </p:grpSp>
        <p:sp>
          <p:nvSpPr>
            <p:cNvPr id="89" name="Freeform 88"/>
            <p:cNvSpPr/>
            <p:nvPr/>
          </p:nvSpPr>
          <p:spPr>
            <a:xfrm rot="13869939">
              <a:off x="4151862" y="1676400"/>
              <a:ext cx="2515638" cy="2070100"/>
            </a:xfrm>
            <a:custGeom>
              <a:avLst/>
              <a:gdLst>
                <a:gd name="connsiteX0" fmla="*/ 1867938 w 2515638"/>
                <a:gd name="connsiteY0" fmla="*/ 0 h 2070100"/>
                <a:gd name="connsiteX1" fmla="*/ 1867938 w 2515638"/>
                <a:gd name="connsiteY1" fmla="*/ 0 h 2070100"/>
                <a:gd name="connsiteX2" fmla="*/ 1779038 w 2515638"/>
                <a:gd name="connsiteY2" fmla="*/ 63500 h 2070100"/>
                <a:gd name="connsiteX3" fmla="*/ 1740938 w 2515638"/>
                <a:gd name="connsiteY3" fmla="*/ 76200 h 2070100"/>
                <a:gd name="connsiteX4" fmla="*/ 1702838 w 2515638"/>
                <a:gd name="connsiteY4" fmla="*/ 101600 h 2070100"/>
                <a:gd name="connsiteX5" fmla="*/ 1626638 w 2515638"/>
                <a:gd name="connsiteY5" fmla="*/ 127000 h 2070100"/>
                <a:gd name="connsiteX6" fmla="*/ 1448838 w 2515638"/>
                <a:gd name="connsiteY6" fmla="*/ 101600 h 2070100"/>
                <a:gd name="connsiteX7" fmla="*/ 1410738 w 2515638"/>
                <a:gd name="connsiteY7" fmla="*/ 76200 h 2070100"/>
                <a:gd name="connsiteX8" fmla="*/ 1334538 w 2515638"/>
                <a:gd name="connsiteY8" fmla="*/ 50800 h 2070100"/>
                <a:gd name="connsiteX9" fmla="*/ 1296438 w 2515638"/>
                <a:gd name="connsiteY9" fmla="*/ 38100 h 2070100"/>
                <a:gd name="connsiteX10" fmla="*/ 1194838 w 2515638"/>
                <a:gd name="connsiteY10" fmla="*/ 50800 h 2070100"/>
                <a:gd name="connsiteX11" fmla="*/ 1156738 w 2515638"/>
                <a:gd name="connsiteY11" fmla="*/ 63500 h 2070100"/>
                <a:gd name="connsiteX12" fmla="*/ 1055138 w 2515638"/>
                <a:gd name="connsiteY12" fmla="*/ 177800 h 2070100"/>
                <a:gd name="connsiteX13" fmla="*/ 1004338 w 2515638"/>
                <a:gd name="connsiteY13" fmla="*/ 292100 h 2070100"/>
                <a:gd name="connsiteX14" fmla="*/ 966238 w 2515638"/>
                <a:gd name="connsiteY14" fmla="*/ 330200 h 2070100"/>
                <a:gd name="connsiteX15" fmla="*/ 902738 w 2515638"/>
                <a:gd name="connsiteY15" fmla="*/ 444500 h 2070100"/>
                <a:gd name="connsiteX16" fmla="*/ 877338 w 2515638"/>
                <a:gd name="connsiteY16" fmla="*/ 482600 h 2070100"/>
                <a:gd name="connsiteX17" fmla="*/ 839238 w 2515638"/>
                <a:gd name="connsiteY17" fmla="*/ 508000 h 2070100"/>
                <a:gd name="connsiteX18" fmla="*/ 826538 w 2515638"/>
                <a:gd name="connsiteY18" fmla="*/ 546100 h 2070100"/>
                <a:gd name="connsiteX19" fmla="*/ 775738 w 2515638"/>
                <a:gd name="connsiteY19" fmla="*/ 622300 h 2070100"/>
                <a:gd name="connsiteX20" fmla="*/ 737638 w 2515638"/>
                <a:gd name="connsiteY20" fmla="*/ 736600 h 2070100"/>
                <a:gd name="connsiteX21" fmla="*/ 699538 w 2515638"/>
                <a:gd name="connsiteY21" fmla="*/ 812800 h 2070100"/>
                <a:gd name="connsiteX22" fmla="*/ 661438 w 2515638"/>
                <a:gd name="connsiteY22" fmla="*/ 838200 h 2070100"/>
                <a:gd name="connsiteX23" fmla="*/ 559838 w 2515638"/>
                <a:gd name="connsiteY23" fmla="*/ 927100 h 2070100"/>
                <a:gd name="connsiteX24" fmla="*/ 521738 w 2515638"/>
                <a:gd name="connsiteY24" fmla="*/ 952500 h 2070100"/>
                <a:gd name="connsiteX25" fmla="*/ 483638 w 2515638"/>
                <a:gd name="connsiteY25" fmla="*/ 965200 h 2070100"/>
                <a:gd name="connsiteX26" fmla="*/ 445538 w 2515638"/>
                <a:gd name="connsiteY26" fmla="*/ 990600 h 2070100"/>
                <a:gd name="connsiteX27" fmla="*/ 407438 w 2515638"/>
                <a:gd name="connsiteY27" fmla="*/ 1003300 h 2070100"/>
                <a:gd name="connsiteX28" fmla="*/ 318538 w 2515638"/>
                <a:gd name="connsiteY28" fmla="*/ 1066800 h 2070100"/>
                <a:gd name="connsiteX29" fmla="*/ 242338 w 2515638"/>
                <a:gd name="connsiteY29" fmla="*/ 1117600 h 2070100"/>
                <a:gd name="connsiteX30" fmla="*/ 204238 w 2515638"/>
                <a:gd name="connsiteY30" fmla="*/ 1130300 h 2070100"/>
                <a:gd name="connsiteX31" fmla="*/ 128038 w 2515638"/>
                <a:gd name="connsiteY31" fmla="*/ 1206500 h 2070100"/>
                <a:gd name="connsiteX32" fmla="*/ 77238 w 2515638"/>
                <a:gd name="connsiteY32" fmla="*/ 1282700 h 2070100"/>
                <a:gd name="connsiteX33" fmla="*/ 64538 w 2515638"/>
                <a:gd name="connsiteY33" fmla="*/ 1320800 h 2070100"/>
                <a:gd name="connsiteX34" fmla="*/ 39138 w 2515638"/>
                <a:gd name="connsiteY34" fmla="*/ 1358900 h 2070100"/>
                <a:gd name="connsiteX35" fmla="*/ 1038 w 2515638"/>
                <a:gd name="connsiteY35" fmla="*/ 1485900 h 2070100"/>
                <a:gd name="connsiteX36" fmla="*/ 1038 w 2515638"/>
                <a:gd name="connsiteY36" fmla="*/ 1549400 h 2070100"/>
                <a:gd name="connsiteX37" fmla="*/ 1038 w 2515638"/>
                <a:gd name="connsiteY37" fmla="*/ 1549400 h 2070100"/>
                <a:gd name="connsiteX38" fmla="*/ 26438 w 2515638"/>
                <a:gd name="connsiteY38" fmla="*/ 1714500 h 2070100"/>
                <a:gd name="connsiteX39" fmla="*/ 51838 w 2515638"/>
                <a:gd name="connsiteY39" fmla="*/ 1752600 h 2070100"/>
                <a:gd name="connsiteX40" fmla="*/ 64538 w 2515638"/>
                <a:gd name="connsiteY40" fmla="*/ 1790700 h 2070100"/>
                <a:gd name="connsiteX41" fmla="*/ 102638 w 2515638"/>
                <a:gd name="connsiteY41" fmla="*/ 1816100 h 2070100"/>
                <a:gd name="connsiteX42" fmla="*/ 178838 w 2515638"/>
                <a:gd name="connsiteY42" fmla="*/ 1841500 h 2070100"/>
                <a:gd name="connsiteX43" fmla="*/ 255038 w 2515638"/>
                <a:gd name="connsiteY43" fmla="*/ 1866900 h 2070100"/>
                <a:gd name="connsiteX44" fmla="*/ 293138 w 2515638"/>
                <a:gd name="connsiteY44" fmla="*/ 1879600 h 2070100"/>
                <a:gd name="connsiteX45" fmla="*/ 331238 w 2515638"/>
                <a:gd name="connsiteY45" fmla="*/ 1892300 h 2070100"/>
                <a:gd name="connsiteX46" fmla="*/ 407438 w 2515638"/>
                <a:gd name="connsiteY46" fmla="*/ 1943100 h 2070100"/>
                <a:gd name="connsiteX47" fmla="*/ 445538 w 2515638"/>
                <a:gd name="connsiteY47" fmla="*/ 1968500 h 2070100"/>
                <a:gd name="connsiteX48" fmla="*/ 470938 w 2515638"/>
                <a:gd name="connsiteY48" fmla="*/ 2006600 h 2070100"/>
                <a:gd name="connsiteX49" fmla="*/ 585238 w 2515638"/>
                <a:gd name="connsiteY49" fmla="*/ 2057400 h 2070100"/>
                <a:gd name="connsiteX50" fmla="*/ 623338 w 2515638"/>
                <a:gd name="connsiteY50" fmla="*/ 2070100 h 2070100"/>
                <a:gd name="connsiteX51" fmla="*/ 775738 w 2515638"/>
                <a:gd name="connsiteY51" fmla="*/ 2044700 h 2070100"/>
                <a:gd name="connsiteX52" fmla="*/ 851938 w 2515638"/>
                <a:gd name="connsiteY52" fmla="*/ 1993900 h 2070100"/>
                <a:gd name="connsiteX53" fmla="*/ 890038 w 2515638"/>
                <a:gd name="connsiteY53" fmla="*/ 1981200 h 2070100"/>
                <a:gd name="connsiteX54" fmla="*/ 940838 w 2515638"/>
                <a:gd name="connsiteY54" fmla="*/ 1955800 h 2070100"/>
                <a:gd name="connsiteX55" fmla="*/ 1067838 w 2515638"/>
                <a:gd name="connsiteY55" fmla="*/ 1917700 h 2070100"/>
                <a:gd name="connsiteX56" fmla="*/ 1105938 w 2515638"/>
                <a:gd name="connsiteY56" fmla="*/ 1892300 h 2070100"/>
                <a:gd name="connsiteX57" fmla="*/ 1144038 w 2515638"/>
                <a:gd name="connsiteY57" fmla="*/ 1879600 h 2070100"/>
                <a:gd name="connsiteX58" fmla="*/ 1296438 w 2515638"/>
                <a:gd name="connsiteY58" fmla="*/ 1854200 h 2070100"/>
                <a:gd name="connsiteX59" fmla="*/ 1347238 w 2515638"/>
                <a:gd name="connsiteY59" fmla="*/ 1841500 h 2070100"/>
                <a:gd name="connsiteX60" fmla="*/ 1385338 w 2515638"/>
                <a:gd name="connsiteY60" fmla="*/ 1828800 h 2070100"/>
                <a:gd name="connsiteX61" fmla="*/ 1423438 w 2515638"/>
                <a:gd name="connsiteY61" fmla="*/ 1803400 h 2070100"/>
                <a:gd name="connsiteX62" fmla="*/ 1461538 w 2515638"/>
                <a:gd name="connsiteY62" fmla="*/ 1790700 h 2070100"/>
                <a:gd name="connsiteX63" fmla="*/ 1537738 w 2515638"/>
                <a:gd name="connsiteY63" fmla="*/ 1739900 h 2070100"/>
                <a:gd name="connsiteX64" fmla="*/ 1575838 w 2515638"/>
                <a:gd name="connsiteY64" fmla="*/ 1714500 h 2070100"/>
                <a:gd name="connsiteX65" fmla="*/ 1613938 w 2515638"/>
                <a:gd name="connsiteY65" fmla="*/ 1676400 h 2070100"/>
                <a:gd name="connsiteX66" fmla="*/ 1690138 w 2515638"/>
                <a:gd name="connsiteY66" fmla="*/ 1612900 h 2070100"/>
                <a:gd name="connsiteX67" fmla="*/ 1740938 w 2515638"/>
                <a:gd name="connsiteY67" fmla="*/ 1536700 h 2070100"/>
                <a:gd name="connsiteX68" fmla="*/ 1766338 w 2515638"/>
                <a:gd name="connsiteY68" fmla="*/ 1498600 h 2070100"/>
                <a:gd name="connsiteX69" fmla="*/ 1779038 w 2515638"/>
                <a:gd name="connsiteY69" fmla="*/ 1460500 h 2070100"/>
                <a:gd name="connsiteX70" fmla="*/ 1829838 w 2515638"/>
                <a:gd name="connsiteY70" fmla="*/ 1384300 h 2070100"/>
                <a:gd name="connsiteX71" fmla="*/ 1855238 w 2515638"/>
                <a:gd name="connsiteY71" fmla="*/ 1346200 h 2070100"/>
                <a:gd name="connsiteX72" fmla="*/ 1880638 w 2515638"/>
                <a:gd name="connsiteY72" fmla="*/ 1308100 h 2070100"/>
                <a:gd name="connsiteX73" fmla="*/ 1893338 w 2515638"/>
                <a:gd name="connsiteY73" fmla="*/ 1270000 h 2070100"/>
                <a:gd name="connsiteX74" fmla="*/ 1931438 w 2515638"/>
                <a:gd name="connsiteY74" fmla="*/ 1231900 h 2070100"/>
                <a:gd name="connsiteX75" fmla="*/ 1982238 w 2515638"/>
                <a:gd name="connsiteY75" fmla="*/ 1155700 h 2070100"/>
                <a:gd name="connsiteX76" fmla="*/ 2033038 w 2515638"/>
                <a:gd name="connsiteY76" fmla="*/ 1079500 h 2070100"/>
                <a:gd name="connsiteX77" fmla="*/ 2058438 w 2515638"/>
                <a:gd name="connsiteY77" fmla="*/ 1041400 h 2070100"/>
                <a:gd name="connsiteX78" fmla="*/ 2096538 w 2515638"/>
                <a:gd name="connsiteY78" fmla="*/ 1003300 h 2070100"/>
                <a:gd name="connsiteX79" fmla="*/ 2121938 w 2515638"/>
                <a:gd name="connsiteY79" fmla="*/ 965200 h 2070100"/>
                <a:gd name="connsiteX80" fmla="*/ 2198138 w 2515638"/>
                <a:gd name="connsiteY80" fmla="*/ 914400 h 2070100"/>
                <a:gd name="connsiteX81" fmla="*/ 2236238 w 2515638"/>
                <a:gd name="connsiteY81" fmla="*/ 889000 h 2070100"/>
                <a:gd name="connsiteX82" fmla="*/ 2337838 w 2515638"/>
                <a:gd name="connsiteY82" fmla="*/ 800100 h 2070100"/>
                <a:gd name="connsiteX83" fmla="*/ 2375938 w 2515638"/>
                <a:gd name="connsiteY83" fmla="*/ 774700 h 2070100"/>
                <a:gd name="connsiteX84" fmla="*/ 2426738 w 2515638"/>
                <a:gd name="connsiteY84" fmla="*/ 698500 h 2070100"/>
                <a:gd name="connsiteX85" fmla="*/ 2452138 w 2515638"/>
                <a:gd name="connsiteY85" fmla="*/ 660400 h 2070100"/>
                <a:gd name="connsiteX86" fmla="*/ 2464838 w 2515638"/>
                <a:gd name="connsiteY86" fmla="*/ 622300 h 2070100"/>
                <a:gd name="connsiteX87" fmla="*/ 2477538 w 2515638"/>
                <a:gd name="connsiteY87" fmla="*/ 457200 h 2070100"/>
                <a:gd name="connsiteX88" fmla="*/ 2515638 w 2515638"/>
                <a:gd name="connsiteY88" fmla="*/ 292100 h 2070100"/>
                <a:gd name="connsiteX89" fmla="*/ 2502938 w 2515638"/>
                <a:gd name="connsiteY89" fmla="*/ 241300 h 2070100"/>
                <a:gd name="connsiteX90" fmla="*/ 2464838 w 2515638"/>
                <a:gd name="connsiteY90" fmla="*/ 203200 h 2070100"/>
                <a:gd name="connsiteX91" fmla="*/ 2388638 w 2515638"/>
                <a:gd name="connsiteY91" fmla="*/ 152400 h 2070100"/>
                <a:gd name="connsiteX92" fmla="*/ 2236238 w 2515638"/>
                <a:gd name="connsiteY92" fmla="*/ 101600 h 2070100"/>
                <a:gd name="connsiteX93" fmla="*/ 2198138 w 2515638"/>
                <a:gd name="connsiteY93" fmla="*/ 88900 h 2070100"/>
                <a:gd name="connsiteX94" fmla="*/ 2160038 w 2515638"/>
                <a:gd name="connsiteY94" fmla="*/ 76200 h 2070100"/>
                <a:gd name="connsiteX95" fmla="*/ 2045738 w 2515638"/>
                <a:gd name="connsiteY95" fmla="*/ 25400 h 2070100"/>
                <a:gd name="connsiteX96" fmla="*/ 2007638 w 2515638"/>
                <a:gd name="connsiteY96" fmla="*/ 12700 h 2070100"/>
                <a:gd name="connsiteX97" fmla="*/ 1969538 w 2515638"/>
                <a:gd name="connsiteY97" fmla="*/ 0 h 2070100"/>
                <a:gd name="connsiteX98" fmla="*/ 1867938 w 2515638"/>
                <a:gd name="connsiteY98" fmla="*/ 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38" h="2070100">
                  <a:moveTo>
                    <a:pt x="1867938" y="0"/>
                  </a:moveTo>
                  <a:lnTo>
                    <a:pt x="1867938" y="0"/>
                  </a:lnTo>
                  <a:cubicBezTo>
                    <a:pt x="1838305" y="21167"/>
                    <a:pt x="1810265" y="44764"/>
                    <a:pt x="1779038" y="63500"/>
                  </a:cubicBezTo>
                  <a:cubicBezTo>
                    <a:pt x="1767559" y="70388"/>
                    <a:pt x="1752912" y="70213"/>
                    <a:pt x="1740938" y="76200"/>
                  </a:cubicBezTo>
                  <a:cubicBezTo>
                    <a:pt x="1727286" y="83026"/>
                    <a:pt x="1716786" y="95401"/>
                    <a:pt x="1702838" y="101600"/>
                  </a:cubicBezTo>
                  <a:cubicBezTo>
                    <a:pt x="1678372" y="112474"/>
                    <a:pt x="1626638" y="127000"/>
                    <a:pt x="1626638" y="127000"/>
                  </a:cubicBezTo>
                  <a:cubicBezTo>
                    <a:pt x="1609939" y="125145"/>
                    <a:pt x="1482889" y="114369"/>
                    <a:pt x="1448838" y="101600"/>
                  </a:cubicBezTo>
                  <a:cubicBezTo>
                    <a:pt x="1434546" y="96241"/>
                    <a:pt x="1424686" y="82399"/>
                    <a:pt x="1410738" y="76200"/>
                  </a:cubicBezTo>
                  <a:cubicBezTo>
                    <a:pt x="1386272" y="65326"/>
                    <a:pt x="1359938" y="59267"/>
                    <a:pt x="1334538" y="50800"/>
                  </a:cubicBezTo>
                  <a:lnTo>
                    <a:pt x="1296438" y="38100"/>
                  </a:lnTo>
                  <a:cubicBezTo>
                    <a:pt x="1262571" y="42333"/>
                    <a:pt x="1228418" y="44695"/>
                    <a:pt x="1194838" y="50800"/>
                  </a:cubicBezTo>
                  <a:cubicBezTo>
                    <a:pt x="1181667" y="53195"/>
                    <a:pt x="1167305" y="55281"/>
                    <a:pt x="1156738" y="63500"/>
                  </a:cubicBezTo>
                  <a:cubicBezTo>
                    <a:pt x="1137217" y="78683"/>
                    <a:pt x="1071793" y="140325"/>
                    <a:pt x="1055138" y="177800"/>
                  </a:cubicBezTo>
                  <a:cubicBezTo>
                    <a:pt x="1023494" y="248999"/>
                    <a:pt x="1045398" y="242829"/>
                    <a:pt x="1004338" y="292100"/>
                  </a:cubicBezTo>
                  <a:cubicBezTo>
                    <a:pt x="992840" y="305898"/>
                    <a:pt x="978938" y="317500"/>
                    <a:pt x="966238" y="330200"/>
                  </a:cubicBezTo>
                  <a:cubicBezTo>
                    <a:pt x="943885" y="397260"/>
                    <a:pt x="960964" y="357161"/>
                    <a:pt x="902738" y="444500"/>
                  </a:cubicBezTo>
                  <a:cubicBezTo>
                    <a:pt x="894271" y="457200"/>
                    <a:pt x="890038" y="474133"/>
                    <a:pt x="877338" y="482600"/>
                  </a:cubicBezTo>
                  <a:lnTo>
                    <a:pt x="839238" y="508000"/>
                  </a:lnTo>
                  <a:cubicBezTo>
                    <a:pt x="835005" y="520700"/>
                    <a:pt x="833039" y="534398"/>
                    <a:pt x="826538" y="546100"/>
                  </a:cubicBezTo>
                  <a:cubicBezTo>
                    <a:pt x="811713" y="572785"/>
                    <a:pt x="785391" y="593340"/>
                    <a:pt x="775738" y="622300"/>
                  </a:cubicBezTo>
                  <a:lnTo>
                    <a:pt x="737638" y="736600"/>
                  </a:lnTo>
                  <a:cubicBezTo>
                    <a:pt x="727309" y="767588"/>
                    <a:pt x="724157" y="788181"/>
                    <a:pt x="699538" y="812800"/>
                  </a:cubicBezTo>
                  <a:cubicBezTo>
                    <a:pt x="688745" y="823593"/>
                    <a:pt x="674138" y="829733"/>
                    <a:pt x="661438" y="838200"/>
                  </a:cubicBezTo>
                  <a:cubicBezTo>
                    <a:pt x="619105" y="901700"/>
                    <a:pt x="648738" y="867833"/>
                    <a:pt x="559838" y="927100"/>
                  </a:cubicBezTo>
                  <a:cubicBezTo>
                    <a:pt x="547138" y="935567"/>
                    <a:pt x="536218" y="947673"/>
                    <a:pt x="521738" y="952500"/>
                  </a:cubicBezTo>
                  <a:cubicBezTo>
                    <a:pt x="509038" y="956733"/>
                    <a:pt x="495612" y="959213"/>
                    <a:pt x="483638" y="965200"/>
                  </a:cubicBezTo>
                  <a:cubicBezTo>
                    <a:pt x="469986" y="972026"/>
                    <a:pt x="459190" y="983774"/>
                    <a:pt x="445538" y="990600"/>
                  </a:cubicBezTo>
                  <a:cubicBezTo>
                    <a:pt x="433564" y="996587"/>
                    <a:pt x="419412" y="997313"/>
                    <a:pt x="407438" y="1003300"/>
                  </a:cubicBezTo>
                  <a:cubicBezTo>
                    <a:pt x="386793" y="1013622"/>
                    <a:pt x="332920" y="1056733"/>
                    <a:pt x="318538" y="1066800"/>
                  </a:cubicBezTo>
                  <a:cubicBezTo>
                    <a:pt x="293529" y="1084306"/>
                    <a:pt x="271298" y="1107947"/>
                    <a:pt x="242338" y="1117600"/>
                  </a:cubicBezTo>
                  <a:lnTo>
                    <a:pt x="204238" y="1130300"/>
                  </a:lnTo>
                  <a:cubicBezTo>
                    <a:pt x="178838" y="1155700"/>
                    <a:pt x="147963" y="1176612"/>
                    <a:pt x="128038" y="1206500"/>
                  </a:cubicBezTo>
                  <a:cubicBezTo>
                    <a:pt x="111105" y="1231900"/>
                    <a:pt x="86891" y="1253740"/>
                    <a:pt x="77238" y="1282700"/>
                  </a:cubicBezTo>
                  <a:cubicBezTo>
                    <a:pt x="73005" y="1295400"/>
                    <a:pt x="70525" y="1308826"/>
                    <a:pt x="64538" y="1320800"/>
                  </a:cubicBezTo>
                  <a:cubicBezTo>
                    <a:pt x="57712" y="1334452"/>
                    <a:pt x="45337" y="1344952"/>
                    <a:pt x="39138" y="1358900"/>
                  </a:cubicBezTo>
                  <a:cubicBezTo>
                    <a:pt x="33463" y="1371670"/>
                    <a:pt x="3774" y="1461272"/>
                    <a:pt x="1038" y="1485900"/>
                  </a:cubicBezTo>
                  <a:cubicBezTo>
                    <a:pt x="-1299" y="1506937"/>
                    <a:pt x="1038" y="1528233"/>
                    <a:pt x="1038" y="1549400"/>
                  </a:cubicBezTo>
                  <a:lnTo>
                    <a:pt x="1038" y="1549400"/>
                  </a:lnTo>
                  <a:cubicBezTo>
                    <a:pt x="4680" y="1585823"/>
                    <a:pt x="3553" y="1668731"/>
                    <a:pt x="26438" y="1714500"/>
                  </a:cubicBezTo>
                  <a:cubicBezTo>
                    <a:pt x="33264" y="1728152"/>
                    <a:pt x="45012" y="1738948"/>
                    <a:pt x="51838" y="1752600"/>
                  </a:cubicBezTo>
                  <a:cubicBezTo>
                    <a:pt x="57825" y="1764574"/>
                    <a:pt x="56175" y="1780247"/>
                    <a:pt x="64538" y="1790700"/>
                  </a:cubicBezTo>
                  <a:cubicBezTo>
                    <a:pt x="74073" y="1802619"/>
                    <a:pt x="88690" y="1809901"/>
                    <a:pt x="102638" y="1816100"/>
                  </a:cubicBezTo>
                  <a:cubicBezTo>
                    <a:pt x="127104" y="1826974"/>
                    <a:pt x="153438" y="1833033"/>
                    <a:pt x="178838" y="1841500"/>
                  </a:cubicBezTo>
                  <a:lnTo>
                    <a:pt x="255038" y="1866900"/>
                  </a:lnTo>
                  <a:lnTo>
                    <a:pt x="293138" y="1879600"/>
                  </a:lnTo>
                  <a:cubicBezTo>
                    <a:pt x="305838" y="1883833"/>
                    <a:pt x="320099" y="1884874"/>
                    <a:pt x="331238" y="1892300"/>
                  </a:cubicBezTo>
                  <a:lnTo>
                    <a:pt x="407438" y="1943100"/>
                  </a:lnTo>
                  <a:lnTo>
                    <a:pt x="445538" y="1968500"/>
                  </a:lnTo>
                  <a:cubicBezTo>
                    <a:pt x="454005" y="1981200"/>
                    <a:pt x="460145" y="1995807"/>
                    <a:pt x="470938" y="2006600"/>
                  </a:cubicBezTo>
                  <a:cubicBezTo>
                    <a:pt x="501127" y="2036789"/>
                    <a:pt x="547512" y="2044825"/>
                    <a:pt x="585238" y="2057400"/>
                  </a:cubicBezTo>
                  <a:lnTo>
                    <a:pt x="623338" y="2070100"/>
                  </a:lnTo>
                  <a:cubicBezTo>
                    <a:pt x="644322" y="2067768"/>
                    <a:pt x="738504" y="2065385"/>
                    <a:pt x="775738" y="2044700"/>
                  </a:cubicBezTo>
                  <a:cubicBezTo>
                    <a:pt x="802423" y="2029875"/>
                    <a:pt x="822978" y="2003553"/>
                    <a:pt x="851938" y="1993900"/>
                  </a:cubicBezTo>
                  <a:cubicBezTo>
                    <a:pt x="864638" y="1989667"/>
                    <a:pt x="877733" y="1986473"/>
                    <a:pt x="890038" y="1981200"/>
                  </a:cubicBezTo>
                  <a:cubicBezTo>
                    <a:pt x="907439" y="1973742"/>
                    <a:pt x="923111" y="1962447"/>
                    <a:pt x="940838" y="1955800"/>
                  </a:cubicBezTo>
                  <a:cubicBezTo>
                    <a:pt x="981406" y="1940587"/>
                    <a:pt x="1030618" y="1942513"/>
                    <a:pt x="1067838" y="1917700"/>
                  </a:cubicBezTo>
                  <a:cubicBezTo>
                    <a:pt x="1080538" y="1909233"/>
                    <a:pt x="1092286" y="1899126"/>
                    <a:pt x="1105938" y="1892300"/>
                  </a:cubicBezTo>
                  <a:cubicBezTo>
                    <a:pt x="1117912" y="1886313"/>
                    <a:pt x="1131166" y="1883278"/>
                    <a:pt x="1144038" y="1879600"/>
                  </a:cubicBezTo>
                  <a:cubicBezTo>
                    <a:pt x="1224062" y="1856736"/>
                    <a:pt x="1185120" y="1872753"/>
                    <a:pt x="1296438" y="1854200"/>
                  </a:cubicBezTo>
                  <a:cubicBezTo>
                    <a:pt x="1313655" y="1851331"/>
                    <a:pt x="1330455" y="1846295"/>
                    <a:pt x="1347238" y="1841500"/>
                  </a:cubicBezTo>
                  <a:cubicBezTo>
                    <a:pt x="1360110" y="1837822"/>
                    <a:pt x="1373364" y="1834787"/>
                    <a:pt x="1385338" y="1828800"/>
                  </a:cubicBezTo>
                  <a:cubicBezTo>
                    <a:pt x="1398990" y="1821974"/>
                    <a:pt x="1409786" y="1810226"/>
                    <a:pt x="1423438" y="1803400"/>
                  </a:cubicBezTo>
                  <a:cubicBezTo>
                    <a:pt x="1435412" y="1797413"/>
                    <a:pt x="1449836" y="1797201"/>
                    <a:pt x="1461538" y="1790700"/>
                  </a:cubicBezTo>
                  <a:cubicBezTo>
                    <a:pt x="1488223" y="1775875"/>
                    <a:pt x="1512338" y="1756833"/>
                    <a:pt x="1537738" y="1739900"/>
                  </a:cubicBezTo>
                  <a:cubicBezTo>
                    <a:pt x="1550438" y="1731433"/>
                    <a:pt x="1565045" y="1725293"/>
                    <a:pt x="1575838" y="1714500"/>
                  </a:cubicBezTo>
                  <a:cubicBezTo>
                    <a:pt x="1588538" y="1701800"/>
                    <a:pt x="1600140" y="1687898"/>
                    <a:pt x="1613938" y="1676400"/>
                  </a:cubicBezTo>
                  <a:cubicBezTo>
                    <a:pt x="1660282" y="1637780"/>
                    <a:pt x="1649129" y="1665626"/>
                    <a:pt x="1690138" y="1612900"/>
                  </a:cubicBezTo>
                  <a:cubicBezTo>
                    <a:pt x="1708880" y="1588803"/>
                    <a:pt x="1724005" y="1562100"/>
                    <a:pt x="1740938" y="1536700"/>
                  </a:cubicBezTo>
                  <a:cubicBezTo>
                    <a:pt x="1749405" y="1524000"/>
                    <a:pt x="1761511" y="1513080"/>
                    <a:pt x="1766338" y="1498600"/>
                  </a:cubicBezTo>
                  <a:cubicBezTo>
                    <a:pt x="1770571" y="1485900"/>
                    <a:pt x="1772537" y="1472202"/>
                    <a:pt x="1779038" y="1460500"/>
                  </a:cubicBezTo>
                  <a:cubicBezTo>
                    <a:pt x="1793863" y="1433815"/>
                    <a:pt x="1812905" y="1409700"/>
                    <a:pt x="1829838" y="1384300"/>
                  </a:cubicBezTo>
                  <a:lnTo>
                    <a:pt x="1855238" y="1346200"/>
                  </a:lnTo>
                  <a:cubicBezTo>
                    <a:pt x="1863705" y="1333500"/>
                    <a:pt x="1875811" y="1322580"/>
                    <a:pt x="1880638" y="1308100"/>
                  </a:cubicBezTo>
                  <a:cubicBezTo>
                    <a:pt x="1884871" y="1295400"/>
                    <a:pt x="1885912" y="1281139"/>
                    <a:pt x="1893338" y="1270000"/>
                  </a:cubicBezTo>
                  <a:cubicBezTo>
                    <a:pt x="1903301" y="1255056"/>
                    <a:pt x="1920411" y="1246077"/>
                    <a:pt x="1931438" y="1231900"/>
                  </a:cubicBezTo>
                  <a:cubicBezTo>
                    <a:pt x="1950180" y="1207803"/>
                    <a:pt x="1965305" y="1181100"/>
                    <a:pt x="1982238" y="1155700"/>
                  </a:cubicBezTo>
                  <a:lnTo>
                    <a:pt x="2033038" y="1079500"/>
                  </a:lnTo>
                  <a:cubicBezTo>
                    <a:pt x="2041505" y="1066800"/>
                    <a:pt x="2047645" y="1052193"/>
                    <a:pt x="2058438" y="1041400"/>
                  </a:cubicBezTo>
                  <a:cubicBezTo>
                    <a:pt x="2071138" y="1028700"/>
                    <a:pt x="2085040" y="1017098"/>
                    <a:pt x="2096538" y="1003300"/>
                  </a:cubicBezTo>
                  <a:cubicBezTo>
                    <a:pt x="2106309" y="991574"/>
                    <a:pt x="2110451" y="975251"/>
                    <a:pt x="2121938" y="965200"/>
                  </a:cubicBezTo>
                  <a:cubicBezTo>
                    <a:pt x="2144912" y="945098"/>
                    <a:pt x="2172738" y="931333"/>
                    <a:pt x="2198138" y="914400"/>
                  </a:cubicBezTo>
                  <a:lnTo>
                    <a:pt x="2236238" y="889000"/>
                  </a:lnTo>
                  <a:cubicBezTo>
                    <a:pt x="2278571" y="825500"/>
                    <a:pt x="2248938" y="859367"/>
                    <a:pt x="2337838" y="800100"/>
                  </a:cubicBezTo>
                  <a:lnTo>
                    <a:pt x="2375938" y="774700"/>
                  </a:lnTo>
                  <a:lnTo>
                    <a:pt x="2426738" y="698500"/>
                  </a:lnTo>
                  <a:cubicBezTo>
                    <a:pt x="2435205" y="685800"/>
                    <a:pt x="2447311" y="674880"/>
                    <a:pt x="2452138" y="660400"/>
                  </a:cubicBezTo>
                  <a:lnTo>
                    <a:pt x="2464838" y="622300"/>
                  </a:lnTo>
                  <a:cubicBezTo>
                    <a:pt x="2469071" y="567267"/>
                    <a:pt x="2470399" y="511932"/>
                    <a:pt x="2477538" y="457200"/>
                  </a:cubicBezTo>
                  <a:cubicBezTo>
                    <a:pt x="2489549" y="365117"/>
                    <a:pt x="2494252" y="356259"/>
                    <a:pt x="2515638" y="292100"/>
                  </a:cubicBezTo>
                  <a:cubicBezTo>
                    <a:pt x="2511405" y="275167"/>
                    <a:pt x="2511598" y="256455"/>
                    <a:pt x="2502938" y="241300"/>
                  </a:cubicBezTo>
                  <a:cubicBezTo>
                    <a:pt x="2494027" y="225706"/>
                    <a:pt x="2479015" y="214227"/>
                    <a:pt x="2464838" y="203200"/>
                  </a:cubicBezTo>
                  <a:cubicBezTo>
                    <a:pt x="2440741" y="184458"/>
                    <a:pt x="2417598" y="162053"/>
                    <a:pt x="2388638" y="152400"/>
                  </a:cubicBezTo>
                  <a:lnTo>
                    <a:pt x="2236238" y="101600"/>
                  </a:lnTo>
                  <a:lnTo>
                    <a:pt x="2198138" y="88900"/>
                  </a:lnTo>
                  <a:cubicBezTo>
                    <a:pt x="2185438" y="84667"/>
                    <a:pt x="2171177" y="83626"/>
                    <a:pt x="2160038" y="76200"/>
                  </a:cubicBezTo>
                  <a:cubicBezTo>
                    <a:pt x="2099661" y="35948"/>
                    <a:pt x="2136418" y="55627"/>
                    <a:pt x="2045738" y="25400"/>
                  </a:cubicBezTo>
                  <a:lnTo>
                    <a:pt x="2007638" y="12700"/>
                  </a:lnTo>
                  <a:cubicBezTo>
                    <a:pt x="1994938" y="8467"/>
                    <a:pt x="1975888" y="4233"/>
                    <a:pt x="1969538" y="0"/>
                  </a:cubicBezTo>
                  <a:lnTo>
                    <a:pt x="1867938" y="0"/>
                  </a:lnTo>
                  <a:close/>
                </a:path>
              </a:pathLst>
            </a:custGeom>
            <a:solidFill>
              <a:srgbClr val="21FF06">
                <a:alpha val="7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7" name="Title 1"/>
          <p:cNvSpPr txBox="1">
            <a:spLocks/>
          </p:cNvSpPr>
          <p:nvPr/>
        </p:nvSpPr>
        <p:spPr>
          <a:xfrm rot="16200000">
            <a:off x="928399" y="5219779"/>
            <a:ext cx="1482681" cy="34170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00"/>
                </a:solidFill>
                <a:effectLst>
                  <a:outerShdw blurRad="50800" dist="38100" dir="2700000" algn="tl" rotWithShape="0">
                    <a:srgbClr val="000000">
                      <a:alpha val="43000"/>
                    </a:srgbClr>
                  </a:outerShdw>
                </a:effectLst>
              </a:rPr>
              <a:t>Range</a:t>
            </a:r>
            <a:endParaRPr lang="en-US" sz="2000" baseline="-25000" dirty="0">
              <a:solidFill>
                <a:srgbClr val="FFFF00"/>
              </a:solidFill>
              <a:effectLst>
                <a:outerShdw blurRad="50800" dist="38100" dir="2700000" algn="tl" rotWithShape="0">
                  <a:srgbClr val="000000">
                    <a:alpha val="43000"/>
                  </a:srgbClr>
                </a:outerShdw>
              </a:effectLst>
            </a:endParaRPr>
          </a:p>
        </p:txBody>
      </p:sp>
      <p:sp>
        <p:nvSpPr>
          <p:cNvPr id="108" name="Title 1"/>
          <p:cNvSpPr txBox="1">
            <a:spLocks/>
          </p:cNvSpPr>
          <p:nvPr/>
        </p:nvSpPr>
        <p:spPr>
          <a:xfrm>
            <a:off x="2176998" y="6507304"/>
            <a:ext cx="1482681" cy="34170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00"/>
                </a:solidFill>
                <a:effectLst>
                  <a:outerShdw blurRad="50800" dist="38100" dir="2700000" algn="tl" rotWithShape="0">
                    <a:srgbClr val="000000">
                      <a:alpha val="43000"/>
                    </a:srgbClr>
                  </a:outerShdw>
                </a:effectLst>
              </a:rPr>
              <a:t>Azimuth</a:t>
            </a:r>
            <a:endParaRPr lang="en-US" sz="2000" baseline="-25000" dirty="0">
              <a:solidFill>
                <a:srgbClr val="FFFF00"/>
              </a:solidFill>
              <a:effectLst>
                <a:outerShdw blurRad="50800" dist="38100" dir="2700000" algn="tl" rotWithShape="0">
                  <a:srgbClr val="000000">
                    <a:alpha val="43000"/>
                  </a:srgbClr>
                </a:outerShdw>
              </a:effectLst>
            </a:endParaRPr>
          </a:p>
        </p:txBody>
      </p:sp>
      <p:sp>
        <p:nvSpPr>
          <p:cNvPr id="109" name="Title 1"/>
          <p:cNvSpPr txBox="1">
            <a:spLocks/>
          </p:cNvSpPr>
          <p:nvPr/>
        </p:nvSpPr>
        <p:spPr>
          <a:xfrm>
            <a:off x="5487991" y="6505359"/>
            <a:ext cx="824295" cy="3272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00"/>
                </a:solidFill>
                <a:effectLst>
                  <a:outerShdw blurRad="50800" dist="38100" dir="2700000" algn="tl" rotWithShape="0">
                    <a:srgbClr val="000000">
                      <a:alpha val="43000"/>
                    </a:srgbClr>
                  </a:outerShdw>
                </a:effectLst>
              </a:rPr>
              <a:t>180</a:t>
            </a:r>
            <a:r>
              <a:rPr lang="en-US" sz="2000" baseline="30000" dirty="0">
                <a:solidFill>
                  <a:srgbClr val="FFFF00"/>
                </a:solidFill>
                <a:effectLst>
                  <a:outerShdw blurRad="50800" dist="38100" dir="2700000" algn="tl" rotWithShape="0">
                    <a:srgbClr val="000000">
                      <a:alpha val="43000"/>
                    </a:srgbClr>
                  </a:outerShdw>
                </a:effectLst>
              </a:rPr>
              <a:t>o</a:t>
            </a:r>
          </a:p>
        </p:txBody>
      </p:sp>
      <p:sp>
        <p:nvSpPr>
          <p:cNvPr id="110" name="Title 1"/>
          <p:cNvSpPr txBox="1">
            <a:spLocks/>
          </p:cNvSpPr>
          <p:nvPr/>
        </p:nvSpPr>
        <p:spPr>
          <a:xfrm>
            <a:off x="1981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FFFF00"/>
                </a:solidFill>
                <a:effectLst>
                  <a:outerShdw blurRad="50800" dist="38100" dir="2700000" algn="tl" rotWithShape="0">
                    <a:srgbClr val="000000">
                      <a:alpha val="43000"/>
                    </a:srgbClr>
                  </a:outerShdw>
                </a:effectLst>
              </a:rPr>
              <a:t>Directive Antenna Main Beam </a:t>
            </a:r>
          </a:p>
        </p:txBody>
      </p:sp>
      <p:cxnSp>
        <p:nvCxnSpPr>
          <p:cNvPr id="3" name="Straight Arrow Connector 2"/>
          <p:cNvCxnSpPr/>
          <p:nvPr/>
        </p:nvCxnSpPr>
        <p:spPr>
          <a:xfrm>
            <a:off x="5487991" y="2190720"/>
            <a:ext cx="3715943" cy="2701945"/>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a:off x="7282560" y="3387297"/>
            <a:ext cx="455774" cy="461665"/>
          </a:xfrm>
          <a:prstGeom prst="rect">
            <a:avLst/>
          </a:prstGeom>
          <a:solidFill>
            <a:srgbClr val="002060"/>
          </a:solidFill>
        </p:spPr>
        <p:txBody>
          <a:bodyPr wrap="none">
            <a:spAutoFit/>
          </a:bodyPr>
          <a:lstStyle/>
          <a:p>
            <a:r>
              <a:rPr lang="en-US" sz="2400" dirty="0">
                <a:solidFill>
                  <a:srgbClr val="FFFF00"/>
                </a:solidFill>
                <a:effectLst>
                  <a:outerShdw blurRad="50800" dist="38100" dir="2700000" algn="tl" rotWithShape="0">
                    <a:srgbClr val="000000">
                      <a:alpha val="43000"/>
                    </a:srgbClr>
                  </a:outerShdw>
                </a:effectLst>
              </a:rPr>
              <a:t>R</a:t>
            </a:r>
            <a:r>
              <a:rPr lang="en-US" sz="2400" baseline="-25000" dirty="0">
                <a:solidFill>
                  <a:srgbClr val="FFFF00"/>
                </a:solidFill>
                <a:effectLst>
                  <a:outerShdw blurRad="50800" dist="38100" dir="2700000" algn="tl" rotWithShape="0">
                    <a:srgbClr val="000000">
                      <a:alpha val="43000"/>
                    </a:srgbClr>
                  </a:outerShdw>
                </a:effectLst>
              </a:rPr>
              <a:t>2</a:t>
            </a:r>
            <a:endParaRPr lang="en-US" baseline="-25000" dirty="0"/>
          </a:p>
        </p:txBody>
      </p:sp>
      <p:sp>
        <p:nvSpPr>
          <p:cNvPr id="49" name="Title 1"/>
          <p:cNvSpPr txBox="1">
            <a:spLocks/>
          </p:cNvSpPr>
          <p:nvPr/>
        </p:nvSpPr>
        <p:spPr>
          <a:xfrm>
            <a:off x="6313294" y="1073427"/>
            <a:ext cx="4363132" cy="140393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a:buChar char="•"/>
            </a:pPr>
            <a:r>
              <a:rPr lang="el-GR" sz="2000" dirty="0">
                <a:solidFill>
                  <a:srgbClr val="FFFF00"/>
                </a:solidFill>
                <a:effectLst>
                  <a:outerShdw blurRad="50800" dist="38100" dir="2700000" algn="tl" rotWithShape="0">
                    <a:srgbClr val="000000">
                      <a:alpha val="43000"/>
                    </a:srgbClr>
                  </a:outerShdw>
                </a:effectLst>
              </a:rPr>
              <a:t>Απόσταση πλοίου-στόχου</a:t>
            </a:r>
            <a:r>
              <a:rPr lang="en-US" sz="2000" dirty="0">
                <a:solidFill>
                  <a:srgbClr val="FFFF00"/>
                </a:solidFill>
                <a:effectLst>
                  <a:outerShdw blurRad="50800" dist="38100" dir="2700000" algn="tl" rotWithShape="0">
                    <a:srgbClr val="000000">
                      <a:alpha val="43000"/>
                    </a:srgbClr>
                  </a:outerShdw>
                </a:effectLst>
              </a:rPr>
              <a:t>:R</a:t>
            </a:r>
            <a:r>
              <a:rPr lang="en-US" sz="2000" baseline="-25000" dirty="0">
                <a:solidFill>
                  <a:srgbClr val="FFFF00"/>
                </a:solidFill>
                <a:effectLst>
                  <a:outerShdw blurRad="50800" dist="38100" dir="2700000" algn="tl" rotWithShape="0">
                    <a:srgbClr val="000000">
                      <a:alpha val="43000"/>
                    </a:srgbClr>
                  </a:outerShdw>
                </a:effectLst>
              </a:rPr>
              <a:t>2</a:t>
            </a:r>
            <a:r>
              <a:rPr lang="en-US" sz="2000" dirty="0">
                <a:solidFill>
                  <a:srgbClr val="FFFF00"/>
                </a:solidFill>
                <a:effectLst>
                  <a:outerShdw blurRad="50800" dist="38100" dir="2700000" algn="tl" rotWithShape="0">
                    <a:srgbClr val="000000">
                      <a:alpha val="43000"/>
                    </a:srgbClr>
                  </a:outerShdw>
                </a:effectLst>
              </a:rPr>
              <a:t>&lt;</a:t>
            </a:r>
            <a:r>
              <a:rPr lang="el-GR" sz="2000" dirty="0">
                <a:solidFill>
                  <a:srgbClr val="FFFF00"/>
                </a:solidFill>
                <a:effectLst>
                  <a:outerShdw blurRad="50800" dist="38100" dir="2700000" algn="tl" rotWithShape="0">
                    <a:srgbClr val="000000">
                      <a:alpha val="43000"/>
                    </a:srgbClr>
                  </a:outerShdw>
                </a:effectLst>
              </a:rPr>
              <a:t> </a:t>
            </a:r>
            <a:r>
              <a:rPr lang="en-US" sz="2000" dirty="0">
                <a:solidFill>
                  <a:srgbClr val="FFFF00"/>
                </a:solidFill>
                <a:effectLst>
                  <a:outerShdw blurRad="50800" dist="38100" dir="2700000" algn="tl" rotWithShape="0">
                    <a:srgbClr val="000000">
                      <a:alpha val="43000"/>
                    </a:srgbClr>
                  </a:outerShdw>
                </a:effectLst>
              </a:rPr>
              <a:t>R</a:t>
            </a:r>
            <a:r>
              <a:rPr lang="el-GR" sz="2000" baseline="-25000" dirty="0">
                <a:solidFill>
                  <a:srgbClr val="FFFF00"/>
                </a:solidFill>
                <a:effectLst>
                  <a:outerShdw blurRad="50800" dist="38100" dir="2700000" algn="tl" rotWithShape="0">
                    <a:srgbClr val="000000">
                      <a:alpha val="43000"/>
                    </a:srgbClr>
                  </a:outerShdw>
                </a:effectLst>
              </a:rPr>
              <a:t>1</a:t>
            </a:r>
            <a:endParaRPr lang="en-US" sz="2000" dirty="0">
              <a:solidFill>
                <a:srgbClr val="FFFF00"/>
              </a:solidFill>
              <a:effectLst>
                <a:outerShdw blurRad="50800" dist="38100" dir="2700000" algn="tl" rotWithShape="0">
                  <a:srgbClr val="000000">
                    <a:alpha val="43000"/>
                  </a:srgbClr>
                </a:outerShdw>
              </a:effectLst>
            </a:endParaRPr>
          </a:p>
          <a:p>
            <a:pPr marL="342900" indent="-342900" algn="l">
              <a:buFont typeface="Arial"/>
              <a:buChar char="•"/>
            </a:pPr>
            <a:r>
              <a:rPr lang="el-GR" sz="2000" dirty="0">
                <a:solidFill>
                  <a:srgbClr val="FFFF00"/>
                </a:solidFill>
                <a:effectLst>
                  <a:outerShdw blurRad="50800" dist="38100" dir="2700000" algn="tl" rotWithShape="0">
                    <a:srgbClr val="000000">
                      <a:alpha val="43000"/>
                    </a:srgbClr>
                  </a:outerShdw>
                </a:effectLst>
              </a:rPr>
              <a:t>Εικόνα </a:t>
            </a:r>
            <a:r>
              <a:rPr lang="en-US" sz="2000" dirty="0">
                <a:solidFill>
                  <a:srgbClr val="FFFF00"/>
                </a:solidFill>
                <a:effectLst>
                  <a:outerShdw blurRad="50800" dist="38100" dir="2700000" algn="tl" rotWithShape="0">
                    <a:srgbClr val="000000">
                      <a:alpha val="43000"/>
                    </a:srgbClr>
                  </a:outerShdw>
                </a:effectLst>
              </a:rPr>
              <a:t>Radar: </a:t>
            </a:r>
            <a:r>
              <a:rPr lang="el-GR" sz="2000" dirty="0">
                <a:solidFill>
                  <a:srgbClr val="FFFF00"/>
                </a:solidFill>
                <a:effectLst>
                  <a:outerShdw blurRad="50800" dist="38100" dir="2700000" algn="tl" rotWithShape="0">
                    <a:srgbClr val="000000">
                      <a:alpha val="43000"/>
                    </a:srgbClr>
                  </a:outerShdw>
                </a:effectLst>
              </a:rPr>
              <a:t>Οι δυο στόχοι απεικονίζονται σαν ένας</a:t>
            </a:r>
            <a:endParaRPr lang="en-US" sz="2000" dirty="0">
              <a:solidFill>
                <a:srgbClr val="FFFF00"/>
              </a:solidFill>
              <a:effectLst>
                <a:outerShdw blurRad="50800" dist="38100" dir="2700000" algn="tl" rotWithShape="0">
                  <a:srgbClr val="000000">
                    <a:alpha val="43000"/>
                  </a:srgbClr>
                </a:outerShdw>
              </a:effectLst>
            </a:endParaRPr>
          </a:p>
        </p:txBody>
      </p:sp>
      <p:sp>
        <p:nvSpPr>
          <p:cNvPr id="2" name="Title 1">
            <a:extLst>
              <a:ext uri="{FF2B5EF4-FFF2-40B4-BE49-F238E27FC236}">
                <a16:creationId xmlns:a16="http://schemas.microsoft.com/office/drawing/2014/main" id="{3F6E6697-9A69-0D39-8248-0CCFA3EA456D}"/>
              </a:ext>
            </a:extLst>
          </p:cNvPr>
          <p:cNvSpPr txBox="1">
            <a:spLocks/>
          </p:cNvSpPr>
          <p:nvPr/>
        </p:nvSpPr>
        <p:spPr>
          <a:xfrm>
            <a:off x="2238367" y="3790368"/>
            <a:ext cx="1606285" cy="57918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FF00"/>
                </a:solidFill>
                <a:effectLst>
                  <a:outerShdw blurRad="50800" dist="38100" dir="2700000" algn="tl" rotWithShape="0">
                    <a:srgbClr val="000000">
                      <a:alpha val="43000"/>
                    </a:srgbClr>
                  </a:outerShdw>
                </a:effectLst>
              </a:rPr>
              <a:t>B Scope</a:t>
            </a:r>
            <a:endParaRPr lang="en-US" sz="3200" baseline="-25000" dirty="0">
              <a:solidFill>
                <a:srgbClr val="FFFF00"/>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38603463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2" name="Picture 136" descr="sullivans.gif"/>
          <p:cNvPicPr>
            <a:picLocks noChangeAspect="1"/>
          </p:cNvPicPr>
          <p:nvPr/>
        </p:nvPicPr>
        <p:blipFill>
          <a:blip r:embed="rId2">
            <a:extLst>
              <a:ext uri="{28A0092B-C50C-407E-A947-70E740481C1C}">
                <a14:useLocalDpi xmlns:a14="http://schemas.microsoft.com/office/drawing/2010/main" val="0"/>
              </a:ext>
            </a:extLst>
          </a:blip>
          <a:srcRect l="12865" t="41551" b="37260"/>
          <a:stretch>
            <a:fillRect/>
          </a:stretch>
        </p:blipFill>
        <p:spPr bwMode="auto">
          <a:xfrm rot="12945540" flipV="1">
            <a:off x="6473552" y="3799784"/>
            <a:ext cx="988671" cy="14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 name="Group 16"/>
          <p:cNvGrpSpPr/>
          <p:nvPr/>
        </p:nvGrpSpPr>
        <p:grpSpPr>
          <a:xfrm rot="18348949">
            <a:off x="10084934" y="2229720"/>
            <a:ext cx="797438" cy="8380495"/>
            <a:chOff x="1040680" y="-683052"/>
            <a:chExt cx="434118" cy="7398581"/>
          </a:xfrm>
          <a:solidFill>
            <a:srgbClr val="FF0000">
              <a:alpha val="51000"/>
            </a:srgbClr>
          </a:solidFill>
          <a:effectLst/>
        </p:grpSpPr>
        <p:sp>
          <p:nvSpPr>
            <p:cNvPr id="18" name="Isosceles Triangle 17"/>
            <p:cNvSpPr/>
            <p:nvPr/>
          </p:nvSpPr>
          <p:spPr>
            <a:xfrm>
              <a:off x="1040680" y="-683052"/>
              <a:ext cx="434118" cy="7208829"/>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9" name="Chord 18"/>
            <p:cNvSpPr>
              <a:spLocks/>
            </p:cNvSpPr>
            <p:nvPr/>
          </p:nvSpPr>
          <p:spPr>
            <a:xfrm rot="16200000">
              <a:off x="1061574" y="6302306"/>
              <a:ext cx="394447" cy="432000"/>
            </a:xfrm>
            <a:prstGeom prst="chord">
              <a:avLst>
                <a:gd name="adj1" fmla="val 5358765"/>
                <a:gd name="adj2" fmla="val 16200000"/>
              </a:avLst>
            </a:prstGeom>
            <a:grpFill/>
            <a:ln>
              <a:no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grpSp>
        <p:nvGrpSpPr>
          <p:cNvPr id="57" name="Group 4"/>
          <p:cNvGrpSpPr>
            <a:grpSpLocks/>
          </p:cNvGrpSpPr>
          <p:nvPr/>
        </p:nvGrpSpPr>
        <p:grpSpPr bwMode="auto">
          <a:xfrm>
            <a:off x="8596547" y="4826537"/>
            <a:ext cx="1004532" cy="852244"/>
            <a:chOff x="2468" y="3132"/>
            <a:chExt cx="136" cy="155"/>
          </a:xfrm>
        </p:grpSpPr>
        <p:sp>
          <p:nvSpPr>
            <p:cNvPr id="58" name="Shape 51204"/>
            <p:cNvSpPr>
              <a:spLocks noChangeAspect="1"/>
            </p:cNvSpPr>
            <p:nvPr/>
          </p:nvSpPr>
          <p:spPr bwMode="auto">
            <a:xfrm rot="17638159">
              <a:off x="2521" y="3142"/>
              <a:ext cx="93" cy="73"/>
            </a:xfrm>
            <a:custGeom>
              <a:avLst/>
              <a:gdLst>
                <a:gd name="T0" fmla="*/ 2 w 286"/>
                <a:gd name="T1" fmla="*/ 0 h 192"/>
                <a:gd name="T2" fmla="*/ 0 w 286"/>
                <a:gd name="T3" fmla="*/ 80 h 192"/>
                <a:gd name="T4" fmla="*/ 2 w 286"/>
                <a:gd name="T5" fmla="*/ 128 h 192"/>
                <a:gd name="T6" fmla="*/ 2 w 286"/>
                <a:gd name="T7" fmla="*/ 192 h 192"/>
                <a:gd name="T8" fmla="*/ 2 w 286"/>
                <a:gd name="T9" fmla="*/ 184 h 192"/>
                <a:gd name="T10" fmla="*/ 2 w 286"/>
                <a:gd name="T11" fmla="*/ 96 h 192"/>
                <a:gd name="T12" fmla="*/ 2 w 286"/>
                <a:gd name="T13" fmla="*/ 88 h 192"/>
                <a:gd name="T14" fmla="*/ 2 w 286"/>
                <a:gd name="T15" fmla="*/ 64 h 192"/>
                <a:gd name="T16" fmla="*/ 2 w 286"/>
                <a:gd name="T17" fmla="*/ 24 h 192"/>
                <a:gd name="T18" fmla="*/ 2 w 286"/>
                <a:gd name="T19" fmla="*/ 0 h 192"/>
                <a:gd name="T20" fmla="*/ 2 w 286"/>
                <a:gd name="T21" fmla="*/ 8 h 192"/>
                <a:gd name="T22" fmla="*/ 2 w 286"/>
                <a:gd name="T23" fmla="*/ 16 h 192"/>
                <a:gd name="T24" fmla="*/ 2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chemeClr val="tx1"/>
              </a:solidFill>
              <a:round/>
              <a:headEnd/>
              <a:tailEnd/>
            </a:ln>
          </p:spPr>
          <p:txBody>
            <a:bodyPr vert="eaVert"/>
            <a:lstStyle/>
            <a:p>
              <a:endParaRPr lang="en-US"/>
            </a:p>
          </p:txBody>
        </p:sp>
        <p:sp>
          <p:nvSpPr>
            <p:cNvPr id="59" name="Shape 51205"/>
            <p:cNvSpPr>
              <a:spLocks noChangeAspect="1"/>
            </p:cNvSpPr>
            <p:nvPr/>
          </p:nvSpPr>
          <p:spPr bwMode="auto">
            <a:xfrm>
              <a:off x="2468" y="3241"/>
              <a:ext cx="37" cy="46"/>
            </a:xfrm>
            <a:custGeom>
              <a:avLst/>
              <a:gdLst>
                <a:gd name="T0" fmla="*/ 0 w 286"/>
                <a:gd name="T1" fmla="*/ 0 h 192"/>
                <a:gd name="T2" fmla="*/ 0 w 286"/>
                <a:gd name="T3" fmla="*/ 1 h 192"/>
                <a:gd name="T4" fmla="*/ 0 w 286"/>
                <a:gd name="T5" fmla="*/ 1 h 192"/>
                <a:gd name="T6" fmla="*/ 0 w 286"/>
                <a:gd name="T7" fmla="*/ 1 h 192"/>
                <a:gd name="T8" fmla="*/ 0 w 286"/>
                <a:gd name="T9" fmla="*/ 1 h 192"/>
                <a:gd name="T10" fmla="*/ 0 w 286"/>
                <a:gd name="T11" fmla="*/ 1 h 192"/>
                <a:gd name="T12" fmla="*/ 0 w 286"/>
                <a:gd name="T13" fmla="*/ 1 h 192"/>
                <a:gd name="T14" fmla="*/ 0 w 286"/>
                <a:gd name="T15" fmla="*/ 1 h 192"/>
                <a:gd name="T16" fmla="*/ 0 w 286"/>
                <a:gd name="T17" fmla="*/ 1 h 192"/>
                <a:gd name="T18" fmla="*/ 0 w 286"/>
                <a:gd name="T19" fmla="*/ 0 h 192"/>
                <a:gd name="T20" fmla="*/ 0 w 286"/>
                <a:gd name="T21" fmla="*/ 1 h 192"/>
                <a:gd name="T22" fmla="*/ 0 w 286"/>
                <a:gd name="T23" fmla="*/ 1 h 192"/>
                <a:gd name="T24" fmla="*/ 0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chemeClr val="tx1"/>
              </a:solidFill>
              <a:round/>
              <a:headEnd/>
              <a:tailEnd/>
            </a:ln>
          </p:spPr>
          <p:txBody>
            <a:bodyPr/>
            <a:lstStyle/>
            <a:p>
              <a:endParaRPr lang="en-US"/>
            </a:p>
          </p:txBody>
        </p:sp>
      </p:grpSp>
      <p:grpSp>
        <p:nvGrpSpPr>
          <p:cNvPr id="78" name="Group 77"/>
          <p:cNvGrpSpPr/>
          <p:nvPr/>
        </p:nvGrpSpPr>
        <p:grpSpPr>
          <a:xfrm>
            <a:off x="4820138" y="4345359"/>
            <a:ext cx="2160000" cy="2160000"/>
            <a:chOff x="1463403" y="576659"/>
            <a:chExt cx="6236210" cy="6236210"/>
          </a:xfrm>
        </p:grpSpPr>
        <p:grpSp>
          <p:nvGrpSpPr>
            <p:cNvPr id="80" name="Group 111"/>
            <p:cNvGrpSpPr/>
            <p:nvPr/>
          </p:nvGrpSpPr>
          <p:grpSpPr>
            <a:xfrm>
              <a:off x="1463403" y="576659"/>
              <a:ext cx="6236210" cy="6236210"/>
              <a:chOff x="0" y="0"/>
              <a:chExt cx="8869274" cy="8869275"/>
            </a:xfrm>
          </p:grpSpPr>
          <p:sp>
            <p:nvSpPr>
              <p:cNvPr id="89" name="Shape 106"/>
              <p:cNvSpPr/>
              <p:nvPr/>
            </p:nvSpPr>
            <p:spPr>
              <a:xfrm>
                <a:off x="1495653" y="1469883"/>
                <a:ext cx="5909335" cy="59171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3546" cap="flat">
                <a:solidFill>
                  <a:srgbClr val="FFFF00"/>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sp>
            <p:nvSpPr>
              <p:cNvPr id="95" name="Shape 107"/>
              <p:cNvSpPr/>
              <p:nvPr/>
            </p:nvSpPr>
            <p:spPr>
              <a:xfrm>
                <a:off x="0" y="-1"/>
                <a:ext cx="8869275" cy="88692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3546" cap="flat">
                <a:solidFill>
                  <a:srgbClr val="FFFF00"/>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sp>
            <p:nvSpPr>
              <p:cNvPr id="96" name="Shape 108"/>
              <p:cNvSpPr/>
              <p:nvPr/>
            </p:nvSpPr>
            <p:spPr>
              <a:xfrm>
                <a:off x="0" y="4403689"/>
                <a:ext cx="8869273" cy="30948"/>
              </a:xfrm>
              <a:prstGeom prst="line">
                <a:avLst/>
              </a:prstGeom>
              <a:noFill/>
              <a:ln w="36124" cap="flat">
                <a:solidFill>
                  <a:srgbClr val="FFFF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sp>
            <p:nvSpPr>
              <p:cNvPr id="97" name="Shape 109"/>
              <p:cNvSpPr/>
              <p:nvPr/>
            </p:nvSpPr>
            <p:spPr>
              <a:xfrm>
                <a:off x="4421752" y="16157"/>
                <a:ext cx="12886" cy="8853118"/>
              </a:xfrm>
              <a:prstGeom prst="line">
                <a:avLst/>
              </a:prstGeom>
              <a:noFill/>
              <a:ln w="36124" cap="flat">
                <a:solidFill>
                  <a:srgbClr val="FFFF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lvl="0"/>
                <a:endParaRPr dirty="0"/>
              </a:p>
            </p:txBody>
          </p:sp>
          <p:sp>
            <p:nvSpPr>
              <p:cNvPr id="98" name="Shape 110"/>
              <p:cNvSpPr/>
              <p:nvPr/>
            </p:nvSpPr>
            <p:spPr>
              <a:xfrm>
                <a:off x="2965537" y="2951105"/>
                <a:ext cx="2958593" cy="295859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3546" cap="flat">
                <a:solidFill>
                  <a:srgbClr val="FFFF00"/>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grpSp>
        <p:grpSp>
          <p:nvGrpSpPr>
            <p:cNvPr id="81" name="Group 4"/>
            <p:cNvGrpSpPr>
              <a:grpSpLocks/>
            </p:cNvGrpSpPr>
            <p:nvPr/>
          </p:nvGrpSpPr>
          <p:grpSpPr bwMode="auto">
            <a:xfrm>
              <a:off x="4300525" y="1995870"/>
              <a:ext cx="2311901" cy="2111371"/>
              <a:chOff x="2448" y="2953"/>
              <a:chExt cx="313" cy="384"/>
            </a:xfrm>
          </p:grpSpPr>
          <p:sp>
            <p:nvSpPr>
              <p:cNvPr id="82" name="Shape 51204"/>
              <p:cNvSpPr>
                <a:spLocks/>
              </p:cNvSpPr>
              <p:nvPr/>
            </p:nvSpPr>
            <p:spPr bwMode="auto">
              <a:xfrm rot="-3961841">
                <a:off x="2546" y="2976"/>
                <a:ext cx="238" cy="192"/>
              </a:xfrm>
              <a:custGeom>
                <a:avLst/>
                <a:gdLst>
                  <a:gd name="T0" fmla="*/ 2 w 286"/>
                  <a:gd name="T1" fmla="*/ 0 h 192"/>
                  <a:gd name="T2" fmla="*/ 0 w 286"/>
                  <a:gd name="T3" fmla="*/ 80 h 192"/>
                  <a:gd name="T4" fmla="*/ 2 w 286"/>
                  <a:gd name="T5" fmla="*/ 128 h 192"/>
                  <a:gd name="T6" fmla="*/ 2 w 286"/>
                  <a:gd name="T7" fmla="*/ 192 h 192"/>
                  <a:gd name="T8" fmla="*/ 2 w 286"/>
                  <a:gd name="T9" fmla="*/ 184 h 192"/>
                  <a:gd name="T10" fmla="*/ 2 w 286"/>
                  <a:gd name="T11" fmla="*/ 96 h 192"/>
                  <a:gd name="T12" fmla="*/ 2 w 286"/>
                  <a:gd name="T13" fmla="*/ 88 h 192"/>
                  <a:gd name="T14" fmla="*/ 2 w 286"/>
                  <a:gd name="T15" fmla="*/ 64 h 192"/>
                  <a:gd name="T16" fmla="*/ 2 w 286"/>
                  <a:gd name="T17" fmla="*/ 24 h 192"/>
                  <a:gd name="T18" fmla="*/ 2 w 286"/>
                  <a:gd name="T19" fmla="*/ 0 h 192"/>
                  <a:gd name="T20" fmla="*/ 2 w 286"/>
                  <a:gd name="T21" fmla="*/ 8 h 192"/>
                  <a:gd name="T22" fmla="*/ 2 w 286"/>
                  <a:gd name="T23" fmla="*/ 16 h 192"/>
                  <a:gd name="T24" fmla="*/ 2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rgbClr val="FFFF00"/>
                </a:solidFill>
                <a:round/>
                <a:headEnd/>
                <a:tailEnd/>
              </a:ln>
            </p:spPr>
            <p:txBody>
              <a:bodyPr vert="eaVert"/>
              <a:lstStyle/>
              <a:p>
                <a:endParaRPr lang="en-US"/>
              </a:p>
            </p:txBody>
          </p:sp>
          <p:sp>
            <p:nvSpPr>
              <p:cNvPr id="84" name="Shape 51205"/>
              <p:cNvSpPr>
                <a:spLocks/>
              </p:cNvSpPr>
              <p:nvPr/>
            </p:nvSpPr>
            <p:spPr bwMode="auto">
              <a:xfrm>
                <a:off x="2448" y="3216"/>
                <a:ext cx="96" cy="121"/>
              </a:xfrm>
              <a:custGeom>
                <a:avLst/>
                <a:gdLst>
                  <a:gd name="T0" fmla="*/ 0 w 286"/>
                  <a:gd name="T1" fmla="*/ 0 h 192"/>
                  <a:gd name="T2" fmla="*/ 0 w 286"/>
                  <a:gd name="T3" fmla="*/ 1 h 192"/>
                  <a:gd name="T4" fmla="*/ 0 w 286"/>
                  <a:gd name="T5" fmla="*/ 1 h 192"/>
                  <a:gd name="T6" fmla="*/ 0 w 286"/>
                  <a:gd name="T7" fmla="*/ 1 h 192"/>
                  <a:gd name="T8" fmla="*/ 0 w 286"/>
                  <a:gd name="T9" fmla="*/ 1 h 192"/>
                  <a:gd name="T10" fmla="*/ 0 w 286"/>
                  <a:gd name="T11" fmla="*/ 1 h 192"/>
                  <a:gd name="T12" fmla="*/ 0 w 286"/>
                  <a:gd name="T13" fmla="*/ 1 h 192"/>
                  <a:gd name="T14" fmla="*/ 0 w 286"/>
                  <a:gd name="T15" fmla="*/ 1 h 192"/>
                  <a:gd name="T16" fmla="*/ 0 w 286"/>
                  <a:gd name="T17" fmla="*/ 1 h 192"/>
                  <a:gd name="T18" fmla="*/ 0 w 286"/>
                  <a:gd name="T19" fmla="*/ 0 h 192"/>
                  <a:gd name="T20" fmla="*/ 0 w 286"/>
                  <a:gd name="T21" fmla="*/ 1 h 192"/>
                  <a:gd name="T22" fmla="*/ 0 w 286"/>
                  <a:gd name="T23" fmla="*/ 1 h 192"/>
                  <a:gd name="T24" fmla="*/ 0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rgbClr val="FFFF00"/>
                </a:solidFill>
                <a:round/>
                <a:headEnd/>
                <a:tailEnd/>
              </a:ln>
            </p:spPr>
            <p:txBody>
              <a:bodyPr/>
              <a:lstStyle/>
              <a:p>
                <a:endParaRPr lang="en-US"/>
              </a:p>
            </p:txBody>
          </p:sp>
        </p:grpSp>
      </p:grpSp>
      <p:sp>
        <p:nvSpPr>
          <p:cNvPr id="99" name="Title 1"/>
          <p:cNvSpPr txBox="1">
            <a:spLocks/>
          </p:cNvSpPr>
          <p:nvPr/>
        </p:nvSpPr>
        <p:spPr>
          <a:xfrm>
            <a:off x="5158798" y="3766173"/>
            <a:ext cx="1482681" cy="57918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FF00"/>
                </a:solidFill>
                <a:effectLst>
                  <a:outerShdw blurRad="50800" dist="38100" dir="2700000" algn="tl" rotWithShape="0">
                    <a:srgbClr val="000000">
                      <a:alpha val="43000"/>
                    </a:srgbClr>
                  </a:outerShdw>
                </a:effectLst>
              </a:rPr>
              <a:t>PPI</a:t>
            </a:r>
            <a:endParaRPr lang="en-US" sz="3200" baseline="-25000" dirty="0">
              <a:solidFill>
                <a:srgbClr val="FFFF00"/>
              </a:solidFill>
              <a:effectLst>
                <a:outerShdw blurRad="50800" dist="38100" dir="2700000" algn="tl" rotWithShape="0">
                  <a:srgbClr val="000000">
                    <a:alpha val="43000"/>
                  </a:srgbClr>
                </a:outerShdw>
              </a:effectLst>
            </a:endParaRPr>
          </a:p>
        </p:txBody>
      </p:sp>
      <p:sp>
        <p:nvSpPr>
          <p:cNvPr id="100" name="Title 1"/>
          <p:cNvSpPr txBox="1">
            <a:spLocks/>
          </p:cNvSpPr>
          <p:nvPr/>
        </p:nvSpPr>
        <p:spPr>
          <a:xfrm>
            <a:off x="6812440" y="5213451"/>
            <a:ext cx="824295" cy="3272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00"/>
                </a:solidFill>
                <a:effectLst>
                  <a:outerShdw blurRad="50800" dist="38100" dir="2700000" algn="tl" rotWithShape="0">
                    <a:srgbClr val="000000">
                      <a:alpha val="43000"/>
                    </a:srgbClr>
                  </a:outerShdw>
                </a:effectLst>
              </a:rPr>
              <a:t>90</a:t>
            </a:r>
            <a:r>
              <a:rPr lang="en-US" sz="2000" baseline="30000" dirty="0">
                <a:solidFill>
                  <a:srgbClr val="FFFF00"/>
                </a:solidFill>
                <a:effectLst>
                  <a:outerShdw blurRad="50800" dist="38100" dir="2700000" algn="tl" rotWithShape="0">
                    <a:srgbClr val="000000">
                      <a:alpha val="43000"/>
                    </a:srgbClr>
                  </a:outerShdw>
                </a:effectLst>
              </a:rPr>
              <a:t>o</a:t>
            </a:r>
          </a:p>
        </p:txBody>
      </p:sp>
      <p:sp>
        <p:nvSpPr>
          <p:cNvPr id="102" name="Title 1"/>
          <p:cNvSpPr txBox="1">
            <a:spLocks/>
          </p:cNvSpPr>
          <p:nvPr/>
        </p:nvSpPr>
        <p:spPr>
          <a:xfrm>
            <a:off x="4141994" y="5233599"/>
            <a:ext cx="824295" cy="3272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00"/>
                </a:solidFill>
                <a:effectLst>
                  <a:outerShdw blurRad="50800" dist="38100" dir="2700000" algn="tl" rotWithShape="0">
                    <a:srgbClr val="000000">
                      <a:alpha val="43000"/>
                    </a:srgbClr>
                  </a:outerShdw>
                </a:effectLst>
              </a:rPr>
              <a:t>270</a:t>
            </a:r>
            <a:r>
              <a:rPr lang="en-US" sz="2000" baseline="30000" dirty="0">
                <a:solidFill>
                  <a:srgbClr val="FFFF00"/>
                </a:solidFill>
                <a:effectLst>
                  <a:outerShdw blurRad="50800" dist="38100" dir="2700000" algn="tl" rotWithShape="0">
                    <a:srgbClr val="000000">
                      <a:alpha val="43000"/>
                    </a:srgbClr>
                  </a:outerShdw>
                </a:effectLst>
              </a:rPr>
              <a:t>o</a:t>
            </a:r>
          </a:p>
        </p:txBody>
      </p:sp>
      <p:grpSp>
        <p:nvGrpSpPr>
          <p:cNvPr id="103" name="Group 102"/>
          <p:cNvGrpSpPr>
            <a:grpSpLocks noChangeAspect="1"/>
          </p:cNvGrpSpPr>
          <p:nvPr/>
        </p:nvGrpSpPr>
        <p:grpSpPr>
          <a:xfrm>
            <a:off x="1900880" y="4367337"/>
            <a:ext cx="2164214" cy="2160000"/>
            <a:chOff x="1402982" y="278304"/>
            <a:chExt cx="6236994" cy="6224850"/>
          </a:xfrm>
        </p:grpSpPr>
        <p:grpSp>
          <p:nvGrpSpPr>
            <p:cNvPr id="104" name="Group 103"/>
            <p:cNvGrpSpPr/>
            <p:nvPr/>
          </p:nvGrpSpPr>
          <p:grpSpPr>
            <a:xfrm>
              <a:off x="1402982" y="278304"/>
              <a:ext cx="6236994" cy="6224850"/>
              <a:chOff x="1402982" y="278304"/>
              <a:chExt cx="6236994" cy="6224850"/>
            </a:xfrm>
          </p:grpSpPr>
          <p:grpSp>
            <p:nvGrpSpPr>
              <p:cNvPr id="109" name="Group 108"/>
              <p:cNvGrpSpPr/>
              <p:nvPr/>
            </p:nvGrpSpPr>
            <p:grpSpPr>
              <a:xfrm>
                <a:off x="1402982" y="278304"/>
                <a:ext cx="6236209" cy="6224850"/>
                <a:chOff x="1402982" y="278304"/>
                <a:chExt cx="6236209" cy="6224850"/>
              </a:xfrm>
              <a:effectLst>
                <a:outerShdw blurRad="50800" dist="38100" dir="2700000" algn="tl" rotWithShape="0">
                  <a:prstClr val="black">
                    <a:alpha val="40000"/>
                  </a:prstClr>
                </a:outerShdw>
              </a:effectLst>
            </p:grpSpPr>
            <p:grpSp>
              <p:nvGrpSpPr>
                <p:cNvPr id="114" name="Group 111"/>
                <p:cNvGrpSpPr/>
                <p:nvPr/>
              </p:nvGrpSpPr>
              <p:grpSpPr>
                <a:xfrm>
                  <a:off x="1402982" y="278304"/>
                  <a:ext cx="6236209" cy="6224850"/>
                  <a:chOff x="0" y="16157"/>
                  <a:chExt cx="8869273" cy="8853118"/>
                </a:xfrm>
              </p:grpSpPr>
              <p:sp>
                <p:nvSpPr>
                  <p:cNvPr id="116" name="Shape 108"/>
                  <p:cNvSpPr/>
                  <p:nvPr/>
                </p:nvSpPr>
                <p:spPr>
                  <a:xfrm>
                    <a:off x="0" y="4403689"/>
                    <a:ext cx="8869273" cy="30948"/>
                  </a:xfrm>
                  <a:prstGeom prst="line">
                    <a:avLst/>
                  </a:prstGeom>
                  <a:noFill/>
                  <a:ln w="36124" cap="flat">
                    <a:solidFill>
                      <a:srgbClr val="FFFF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sp>
                <p:nvSpPr>
                  <p:cNvPr id="117" name="Shape 109"/>
                  <p:cNvSpPr/>
                  <p:nvPr/>
                </p:nvSpPr>
                <p:spPr>
                  <a:xfrm>
                    <a:off x="4421752" y="16157"/>
                    <a:ext cx="12886" cy="8853118"/>
                  </a:xfrm>
                  <a:prstGeom prst="line">
                    <a:avLst/>
                  </a:prstGeom>
                  <a:noFill/>
                  <a:ln w="36124" cap="flat">
                    <a:solidFill>
                      <a:srgbClr val="FFFF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lvl="0"/>
                    <a:endParaRPr dirty="0"/>
                  </a:p>
                </p:txBody>
              </p:sp>
            </p:grpSp>
            <p:sp>
              <p:nvSpPr>
                <p:cNvPr id="115" name="Rectangle 114"/>
                <p:cNvSpPr/>
                <p:nvPr/>
              </p:nvSpPr>
              <p:spPr>
                <a:xfrm>
                  <a:off x="1402982" y="278304"/>
                  <a:ext cx="623620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0" name="Rectangle 109"/>
              <p:cNvSpPr/>
              <p:nvPr/>
            </p:nvSpPr>
            <p:spPr>
              <a:xfrm>
                <a:off x="3009901" y="278304"/>
                <a:ext cx="308609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p:cNvSpPr/>
              <p:nvPr/>
            </p:nvSpPr>
            <p:spPr>
              <a:xfrm rot="5400000">
                <a:off x="2984501" y="278304"/>
                <a:ext cx="308609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p:cNvSpPr/>
              <p:nvPr/>
            </p:nvSpPr>
            <p:spPr>
              <a:xfrm rot="5400000">
                <a:off x="2981677" y="-491085"/>
                <a:ext cx="308609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rot="5400000">
                <a:off x="2981678" y="1070013"/>
                <a:ext cx="308609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 name="Group 104"/>
            <p:cNvGrpSpPr/>
            <p:nvPr/>
          </p:nvGrpSpPr>
          <p:grpSpPr>
            <a:xfrm>
              <a:off x="4148871" y="1936359"/>
              <a:ext cx="2645592" cy="1418163"/>
              <a:chOff x="4148871" y="1936359"/>
              <a:chExt cx="2645592" cy="1418163"/>
            </a:xfrm>
          </p:grpSpPr>
          <p:sp>
            <p:nvSpPr>
              <p:cNvPr id="107" name="Shape 51204"/>
              <p:cNvSpPr>
                <a:spLocks/>
              </p:cNvSpPr>
              <p:nvPr/>
            </p:nvSpPr>
            <p:spPr bwMode="auto">
              <a:xfrm rot="9908098">
                <a:off x="4148871" y="1936359"/>
                <a:ext cx="1308610" cy="1418163"/>
              </a:xfrm>
              <a:custGeom>
                <a:avLst/>
                <a:gdLst>
                  <a:gd name="T0" fmla="*/ 2 w 286"/>
                  <a:gd name="T1" fmla="*/ 0 h 192"/>
                  <a:gd name="T2" fmla="*/ 0 w 286"/>
                  <a:gd name="T3" fmla="*/ 80 h 192"/>
                  <a:gd name="T4" fmla="*/ 2 w 286"/>
                  <a:gd name="T5" fmla="*/ 128 h 192"/>
                  <a:gd name="T6" fmla="*/ 2 w 286"/>
                  <a:gd name="T7" fmla="*/ 192 h 192"/>
                  <a:gd name="T8" fmla="*/ 2 w 286"/>
                  <a:gd name="T9" fmla="*/ 184 h 192"/>
                  <a:gd name="T10" fmla="*/ 2 w 286"/>
                  <a:gd name="T11" fmla="*/ 96 h 192"/>
                  <a:gd name="T12" fmla="*/ 2 w 286"/>
                  <a:gd name="T13" fmla="*/ 88 h 192"/>
                  <a:gd name="T14" fmla="*/ 2 w 286"/>
                  <a:gd name="T15" fmla="*/ 64 h 192"/>
                  <a:gd name="T16" fmla="*/ 2 w 286"/>
                  <a:gd name="T17" fmla="*/ 24 h 192"/>
                  <a:gd name="T18" fmla="*/ 2 w 286"/>
                  <a:gd name="T19" fmla="*/ 0 h 192"/>
                  <a:gd name="T20" fmla="*/ 2 w 286"/>
                  <a:gd name="T21" fmla="*/ 8 h 192"/>
                  <a:gd name="T22" fmla="*/ 2 w 286"/>
                  <a:gd name="T23" fmla="*/ 16 h 192"/>
                  <a:gd name="T24" fmla="*/ 2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rgbClr val="FFFF00"/>
                </a:solidFill>
                <a:round/>
                <a:headEnd/>
                <a:tailEnd/>
              </a:ln>
            </p:spPr>
            <p:txBody>
              <a:bodyPr vert="eaVert"/>
              <a:lstStyle/>
              <a:p>
                <a:endParaRPr lang="en-US"/>
              </a:p>
            </p:txBody>
          </p:sp>
          <p:sp>
            <p:nvSpPr>
              <p:cNvPr id="108" name="Shape 51205"/>
              <p:cNvSpPr>
                <a:spLocks/>
              </p:cNvSpPr>
              <p:nvPr/>
            </p:nvSpPr>
            <p:spPr bwMode="auto">
              <a:xfrm rot="13869939">
                <a:off x="6107271" y="2580064"/>
                <a:ext cx="709081" cy="665302"/>
              </a:xfrm>
              <a:custGeom>
                <a:avLst/>
                <a:gdLst>
                  <a:gd name="T0" fmla="*/ 0 w 286"/>
                  <a:gd name="T1" fmla="*/ 0 h 192"/>
                  <a:gd name="T2" fmla="*/ 0 w 286"/>
                  <a:gd name="T3" fmla="*/ 1 h 192"/>
                  <a:gd name="T4" fmla="*/ 0 w 286"/>
                  <a:gd name="T5" fmla="*/ 1 h 192"/>
                  <a:gd name="T6" fmla="*/ 0 w 286"/>
                  <a:gd name="T7" fmla="*/ 1 h 192"/>
                  <a:gd name="T8" fmla="*/ 0 w 286"/>
                  <a:gd name="T9" fmla="*/ 1 h 192"/>
                  <a:gd name="T10" fmla="*/ 0 w 286"/>
                  <a:gd name="T11" fmla="*/ 1 h 192"/>
                  <a:gd name="T12" fmla="*/ 0 w 286"/>
                  <a:gd name="T13" fmla="*/ 1 h 192"/>
                  <a:gd name="T14" fmla="*/ 0 w 286"/>
                  <a:gd name="T15" fmla="*/ 1 h 192"/>
                  <a:gd name="T16" fmla="*/ 0 w 286"/>
                  <a:gd name="T17" fmla="*/ 1 h 192"/>
                  <a:gd name="T18" fmla="*/ 0 w 286"/>
                  <a:gd name="T19" fmla="*/ 0 h 192"/>
                  <a:gd name="T20" fmla="*/ 0 w 286"/>
                  <a:gd name="T21" fmla="*/ 1 h 192"/>
                  <a:gd name="T22" fmla="*/ 0 w 286"/>
                  <a:gd name="T23" fmla="*/ 1 h 192"/>
                  <a:gd name="T24" fmla="*/ 0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rgbClr val="FFFF00"/>
                </a:solidFill>
                <a:round/>
                <a:headEnd/>
                <a:tailEnd/>
              </a:ln>
            </p:spPr>
            <p:txBody>
              <a:bodyPr/>
              <a:lstStyle/>
              <a:p>
                <a:endParaRPr lang="en-US"/>
              </a:p>
            </p:txBody>
          </p:sp>
        </p:grpSp>
      </p:grpSp>
      <p:sp>
        <p:nvSpPr>
          <p:cNvPr id="119" name="Title 1"/>
          <p:cNvSpPr txBox="1">
            <a:spLocks/>
          </p:cNvSpPr>
          <p:nvPr/>
        </p:nvSpPr>
        <p:spPr>
          <a:xfrm rot="16200000">
            <a:off x="928399" y="5219779"/>
            <a:ext cx="1482681" cy="34170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00"/>
                </a:solidFill>
                <a:effectLst>
                  <a:outerShdw blurRad="50800" dist="38100" dir="2700000" algn="tl" rotWithShape="0">
                    <a:srgbClr val="000000">
                      <a:alpha val="43000"/>
                    </a:srgbClr>
                  </a:outerShdw>
                </a:effectLst>
              </a:rPr>
              <a:t>Range</a:t>
            </a:r>
            <a:endParaRPr lang="en-US" sz="2000" baseline="-25000" dirty="0">
              <a:solidFill>
                <a:srgbClr val="FFFF00"/>
              </a:solidFill>
              <a:effectLst>
                <a:outerShdw blurRad="50800" dist="38100" dir="2700000" algn="tl" rotWithShape="0">
                  <a:srgbClr val="000000">
                    <a:alpha val="43000"/>
                  </a:srgbClr>
                </a:outerShdw>
              </a:effectLst>
            </a:endParaRPr>
          </a:p>
        </p:txBody>
      </p:sp>
      <p:sp>
        <p:nvSpPr>
          <p:cNvPr id="120" name="Title 1"/>
          <p:cNvSpPr txBox="1">
            <a:spLocks/>
          </p:cNvSpPr>
          <p:nvPr/>
        </p:nvSpPr>
        <p:spPr>
          <a:xfrm>
            <a:off x="2176998" y="6507304"/>
            <a:ext cx="1482681" cy="34170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00"/>
                </a:solidFill>
                <a:effectLst>
                  <a:outerShdw blurRad="50800" dist="38100" dir="2700000" algn="tl" rotWithShape="0">
                    <a:srgbClr val="000000">
                      <a:alpha val="43000"/>
                    </a:srgbClr>
                  </a:outerShdw>
                </a:effectLst>
              </a:rPr>
              <a:t>Azimuth</a:t>
            </a:r>
            <a:endParaRPr lang="en-US" sz="2000" baseline="-25000" dirty="0">
              <a:solidFill>
                <a:srgbClr val="FFFF00"/>
              </a:solidFill>
              <a:effectLst>
                <a:outerShdw blurRad="50800" dist="38100" dir="2700000" algn="tl" rotWithShape="0">
                  <a:srgbClr val="000000">
                    <a:alpha val="43000"/>
                  </a:srgbClr>
                </a:outerShdw>
              </a:effectLst>
            </a:endParaRPr>
          </a:p>
        </p:txBody>
      </p:sp>
      <p:sp>
        <p:nvSpPr>
          <p:cNvPr id="121" name="Title 1"/>
          <p:cNvSpPr txBox="1">
            <a:spLocks/>
          </p:cNvSpPr>
          <p:nvPr/>
        </p:nvSpPr>
        <p:spPr>
          <a:xfrm>
            <a:off x="5487991" y="6505359"/>
            <a:ext cx="824295" cy="3272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00"/>
                </a:solidFill>
                <a:effectLst>
                  <a:outerShdw blurRad="50800" dist="38100" dir="2700000" algn="tl" rotWithShape="0">
                    <a:srgbClr val="000000">
                      <a:alpha val="43000"/>
                    </a:srgbClr>
                  </a:outerShdw>
                </a:effectLst>
              </a:rPr>
              <a:t>180</a:t>
            </a:r>
            <a:r>
              <a:rPr lang="en-US" sz="2000" baseline="30000" dirty="0">
                <a:solidFill>
                  <a:srgbClr val="FFFF00"/>
                </a:solidFill>
                <a:effectLst>
                  <a:outerShdw blurRad="50800" dist="38100" dir="2700000" algn="tl" rotWithShape="0">
                    <a:srgbClr val="000000">
                      <a:alpha val="43000"/>
                    </a:srgbClr>
                  </a:outerShdw>
                </a:effectLst>
              </a:rPr>
              <a:t>o</a:t>
            </a:r>
          </a:p>
        </p:txBody>
      </p:sp>
      <p:sp>
        <p:nvSpPr>
          <p:cNvPr id="6" name="Freeform 5"/>
          <p:cNvSpPr/>
          <p:nvPr/>
        </p:nvSpPr>
        <p:spPr>
          <a:xfrm>
            <a:off x="6067426" y="4883151"/>
            <a:ext cx="581025" cy="390525"/>
          </a:xfrm>
          <a:custGeom>
            <a:avLst/>
            <a:gdLst>
              <a:gd name="connsiteX0" fmla="*/ 136525 w 581025"/>
              <a:gd name="connsiteY0" fmla="*/ 6350 h 390525"/>
              <a:gd name="connsiteX1" fmla="*/ 136525 w 581025"/>
              <a:gd name="connsiteY1" fmla="*/ 6350 h 390525"/>
              <a:gd name="connsiteX2" fmla="*/ 101600 w 581025"/>
              <a:gd name="connsiteY2" fmla="*/ 63500 h 390525"/>
              <a:gd name="connsiteX3" fmla="*/ 95250 w 581025"/>
              <a:gd name="connsiteY3" fmla="*/ 73025 h 390525"/>
              <a:gd name="connsiteX4" fmla="*/ 88900 w 581025"/>
              <a:gd name="connsiteY4" fmla="*/ 85725 h 390525"/>
              <a:gd name="connsiteX5" fmla="*/ 76200 w 581025"/>
              <a:gd name="connsiteY5" fmla="*/ 95250 h 390525"/>
              <a:gd name="connsiteX6" fmla="*/ 69850 w 581025"/>
              <a:gd name="connsiteY6" fmla="*/ 104775 h 390525"/>
              <a:gd name="connsiteX7" fmla="*/ 60325 w 581025"/>
              <a:gd name="connsiteY7" fmla="*/ 111125 h 390525"/>
              <a:gd name="connsiteX8" fmla="*/ 50800 w 581025"/>
              <a:gd name="connsiteY8" fmla="*/ 120650 h 390525"/>
              <a:gd name="connsiteX9" fmla="*/ 31750 w 581025"/>
              <a:gd name="connsiteY9" fmla="*/ 133350 h 390525"/>
              <a:gd name="connsiteX10" fmla="*/ 25400 w 581025"/>
              <a:gd name="connsiteY10" fmla="*/ 142875 h 390525"/>
              <a:gd name="connsiteX11" fmla="*/ 15875 w 581025"/>
              <a:gd name="connsiteY11" fmla="*/ 149225 h 390525"/>
              <a:gd name="connsiteX12" fmla="*/ 9525 w 581025"/>
              <a:gd name="connsiteY12" fmla="*/ 168275 h 390525"/>
              <a:gd name="connsiteX13" fmla="*/ 6350 w 581025"/>
              <a:gd name="connsiteY13" fmla="*/ 222250 h 390525"/>
              <a:gd name="connsiteX14" fmla="*/ 3175 w 581025"/>
              <a:gd name="connsiteY14" fmla="*/ 234950 h 390525"/>
              <a:gd name="connsiteX15" fmla="*/ 0 w 581025"/>
              <a:gd name="connsiteY15" fmla="*/ 250825 h 390525"/>
              <a:gd name="connsiteX16" fmla="*/ 9525 w 581025"/>
              <a:gd name="connsiteY16" fmla="*/ 279400 h 390525"/>
              <a:gd name="connsiteX17" fmla="*/ 38100 w 581025"/>
              <a:gd name="connsiteY17" fmla="*/ 292100 h 390525"/>
              <a:gd name="connsiteX18" fmla="*/ 47625 w 581025"/>
              <a:gd name="connsiteY18" fmla="*/ 295275 h 390525"/>
              <a:gd name="connsiteX19" fmla="*/ 57150 w 581025"/>
              <a:gd name="connsiteY19" fmla="*/ 301625 h 390525"/>
              <a:gd name="connsiteX20" fmla="*/ 73025 w 581025"/>
              <a:gd name="connsiteY20" fmla="*/ 304800 h 390525"/>
              <a:gd name="connsiteX21" fmla="*/ 95250 w 581025"/>
              <a:gd name="connsiteY21" fmla="*/ 311150 h 390525"/>
              <a:gd name="connsiteX22" fmla="*/ 114300 w 581025"/>
              <a:gd name="connsiteY22" fmla="*/ 327025 h 390525"/>
              <a:gd name="connsiteX23" fmla="*/ 133350 w 581025"/>
              <a:gd name="connsiteY23" fmla="*/ 339725 h 390525"/>
              <a:gd name="connsiteX24" fmla="*/ 142875 w 581025"/>
              <a:gd name="connsiteY24" fmla="*/ 346075 h 390525"/>
              <a:gd name="connsiteX25" fmla="*/ 152400 w 581025"/>
              <a:gd name="connsiteY25" fmla="*/ 355600 h 390525"/>
              <a:gd name="connsiteX26" fmla="*/ 161925 w 581025"/>
              <a:gd name="connsiteY26" fmla="*/ 361950 h 390525"/>
              <a:gd name="connsiteX27" fmla="*/ 171450 w 581025"/>
              <a:gd name="connsiteY27" fmla="*/ 374650 h 390525"/>
              <a:gd name="connsiteX28" fmla="*/ 200025 w 581025"/>
              <a:gd name="connsiteY28" fmla="*/ 390525 h 390525"/>
              <a:gd name="connsiteX29" fmla="*/ 257175 w 581025"/>
              <a:gd name="connsiteY29" fmla="*/ 381000 h 390525"/>
              <a:gd name="connsiteX30" fmla="*/ 266700 w 581025"/>
              <a:gd name="connsiteY30" fmla="*/ 374650 h 390525"/>
              <a:gd name="connsiteX31" fmla="*/ 282575 w 581025"/>
              <a:gd name="connsiteY31" fmla="*/ 358775 h 390525"/>
              <a:gd name="connsiteX32" fmla="*/ 295275 w 581025"/>
              <a:gd name="connsiteY32" fmla="*/ 339725 h 390525"/>
              <a:gd name="connsiteX33" fmla="*/ 301625 w 581025"/>
              <a:gd name="connsiteY33" fmla="*/ 330200 h 390525"/>
              <a:gd name="connsiteX34" fmla="*/ 307975 w 581025"/>
              <a:gd name="connsiteY34" fmla="*/ 320675 h 390525"/>
              <a:gd name="connsiteX35" fmla="*/ 327025 w 581025"/>
              <a:gd name="connsiteY35" fmla="*/ 301625 h 390525"/>
              <a:gd name="connsiteX36" fmla="*/ 336550 w 581025"/>
              <a:gd name="connsiteY36" fmla="*/ 292100 h 390525"/>
              <a:gd name="connsiteX37" fmla="*/ 355600 w 581025"/>
              <a:gd name="connsiteY37" fmla="*/ 279400 h 390525"/>
              <a:gd name="connsiteX38" fmla="*/ 365125 w 581025"/>
              <a:gd name="connsiteY38" fmla="*/ 273050 h 390525"/>
              <a:gd name="connsiteX39" fmla="*/ 377825 w 581025"/>
              <a:gd name="connsiteY39" fmla="*/ 269875 h 390525"/>
              <a:gd name="connsiteX40" fmla="*/ 406400 w 581025"/>
              <a:gd name="connsiteY40" fmla="*/ 260350 h 390525"/>
              <a:gd name="connsiteX41" fmla="*/ 425450 w 581025"/>
              <a:gd name="connsiteY41" fmla="*/ 254000 h 390525"/>
              <a:gd name="connsiteX42" fmla="*/ 434975 w 581025"/>
              <a:gd name="connsiteY42" fmla="*/ 250825 h 390525"/>
              <a:gd name="connsiteX43" fmla="*/ 469900 w 581025"/>
              <a:gd name="connsiteY43" fmla="*/ 238125 h 390525"/>
              <a:gd name="connsiteX44" fmla="*/ 479425 w 581025"/>
              <a:gd name="connsiteY44" fmla="*/ 234950 h 390525"/>
              <a:gd name="connsiteX45" fmla="*/ 527050 w 581025"/>
              <a:gd name="connsiteY45" fmla="*/ 231775 h 390525"/>
              <a:gd name="connsiteX46" fmla="*/ 546100 w 581025"/>
              <a:gd name="connsiteY46" fmla="*/ 225425 h 390525"/>
              <a:gd name="connsiteX47" fmla="*/ 555625 w 581025"/>
              <a:gd name="connsiteY47" fmla="*/ 222250 h 390525"/>
              <a:gd name="connsiteX48" fmla="*/ 561975 w 581025"/>
              <a:gd name="connsiteY48" fmla="*/ 212725 h 390525"/>
              <a:gd name="connsiteX49" fmla="*/ 577850 w 581025"/>
              <a:gd name="connsiteY49" fmla="*/ 193675 h 390525"/>
              <a:gd name="connsiteX50" fmla="*/ 581025 w 581025"/>
              <a:gd name="connsiteY50" fmla="*/ 184150 h 390525"/>
              <a:gd name="connsiteX51" fmla="*/ 571500 w 581025"/>
              <a:gd name="connsiteY51" fmla="*/ 104775 h 390525"/>
              <a:gd name="connsiteX52" fmla="*/ 546100 w 581025"/>
              <a:gd name="connsiteY52" fmla="*/ 66675 h 390525"/>
              <a:gd name="connsiteX53" fmla="*/ 539750 w 581025"/>
              <a:gd name="connsiteY53" fmla="*/ 57150 h 390525"/>
              <a:gd name="connsiteX54" fmla="*/ 517525 w 581025"/>
              <a:gd name="connsiteY54" fmla="*/ 28575 h 390525"/>
              <a:gd name="connsiteX55" fmla="*/ 508000 w 581025"/>
              <a:gd name="connsiteY55" fmla="*/ 22225 h 390525"/>
              <a:gd name="connsiteX56" fmla="*/ 488950 w 581025"/>
              <a:gd name="connsiteY56" fmla="*/ 15875 h 390525"/>
              <a:gd name="connsiteX57" fmla="*/ 479425 w 581025"/>
              <a:gd name="connsiteY57" fmla="*/ 12700 h 390525"/>
              <a:gd name="connsiteX58" fmla="*/ 463550 w 581025"/>
              <a:gd name="connsiteY58" fmla="*/ 9525 h 390525"/>
              <a:gd name="connsiteX59" fmla="*/ 434975 w 581025"/>
              <a:gd name="connsiteY59" fmla="*/ 3175 h 390525"/>
              <a:gd name="connsiteX60" fmla="*/ 400050 w 581025"/>
              <a:gd name="connsiteY60" fmla="*/ 0 h 390525"/>
              <a:gd name="connsiteX61" fmla="*/ 342900 w 581025"/>
              <a:gd name="connsiteY61" fmla="*/ 3175 h 390525"/>
              <a:gd name="connsiteX62" fmla="*/ 323850 w 581025"/>
              <a:gd name="connsiteY62" fmla="*/ 9525 h 390525"/>
              <a:gd name="connsiteX63" fmla="*/ 301625 w 581025"/>
              <a:gd name="connsiteY63" fmla="*/ 15875 h 390525"/>
              <a:gd name="connsiteX64" fmla="*/ 215900 w 581025"/>
              <a:gd name="connsiteY64" fmla="*/ 12700 h 390525"/>
              <a:gd name="connsiteX65" fmla="*/ 168275 w 581025"/>
              <a:gd name="connsiteY65" fmla="*/ 9525 h 390525"/>
              <a:gd name="connsiteX66" fmla="*/ 152400 w 581025"/>
              <a:gd name="connsiteY66" fmla="*/ 6350 h 390525"/>
              <a:gd name="connsiteX67" fmla="*/ 130175 w 581025"/>
              <a:gd name="connsiteY67" fmla="*/ 0 h 390525"/>
              <a:gd name="connsiteX68" fmla="*/ 136525 w 581025"/>
              <a:gd name="connsiteY68" fmla="*/ 635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81025" h="390525">
                <a:moveTo>
                  <a:pt x="136525" y="6350"/>
                </a:moveTo>
                <a:lnTo>
                  <a:pt x="136525" y="6350"/>
                </a:lnTo>
                <a:cubicBezTo>
                  <a:pt x="102847" y="68894"/>
                  <a:pt x="127635" y="28787"/>
                  <a:pt x="101600" y="63500"/>
                </a:cubicBezTo>
                <a:cubicBezTo>
                  <a:pt x="99310" y="66553"/>
                  <a:pt x="97143" y="69712"/>
                  <a:pt x="95250" y="73025"/>
                </a:cubicBezTo>
                <a:cubicBezTo>
                  <a:pt x="92902" y="77134"/>
                  <a:pt x="91980" y="82131"/>
                  <a:pt x="88900" y="85725"/>
                </a:cubicBezTo>
                <a:cubicBezTo>
                  <a:pt x="85456" y="89743"/>
                  <a:pt x="79942" y="91508"/>
                  <a:pt x="76200" y="95250"/>
                </a:cubicBezTo>
                <a:cubicBezTo>
                  <a:pt x="73502" y="97948"/>
                  <a:pt x="72548" y="102077"/>
                  <a:pt x="69850" y="104775"/>
                </a:cubicBezTo>
                <a:cubicBezTo>
                  <a:pt x="67152" y="107473"/>
                  <a:pt x="63256" y="108682"/>
                  <a:pt x="60325" y="111125"/>
                </a:cubicBezTo>
                <a:cubicBezTo>
                  <a:pt x="56876" y="114000"/>
                  <a:pt x="54344" y="117893"/>
                  <a:pt x="50800" y="120650"/>
                </a:cubicBezTo>
                <a:cubicBezTo>
                  <a:pt x="44776" y="125335"/>
                  <a:pt x="31750" y="133350"/>
                  <a:pt x="31750" y="133350"/>
                </a:cubicBezTo>
                <a:cubicBezTo>
                  <a:pt x="29633" y="136525"/>
                  <a:pt x="28098" y="140177"/>
                  <a:pt x="25400" y="142875"/>
                </a:cubicBezTo>
                <a:cubicBezTo>
                  <a:pt x="22702" y="145573"/>
                  <a:pt x="17897" y="145989"/>
                  <a:pt x="15875" y="149225"/>
                </a:cubicBezTo>
                <a:cubicBezTo>
                  <a:pt x="12327" y="154901"/>
                  <a:pt x="9525" y="168275"/>
                  <a:pt x="9525" y="168275"/>
                </a:cubicBezTo>
                <a:cubicBezTo>
                  <a:pt x="8467" y="186267"/>
                  <a:pt x="8059" y="204308"/>
                  <a:pt x="6350" y="222250"/>
                </a:cubicBezTo>
                <a:cubicBezTo>
                  <a:pt x="5936" y="226594"/>
                  <a:pt x="4122" y="230690"/>
                  <a:pt x="3175" y="234950"/>
                </a:cubicBezTo>
                <a:cubicBezTo>
                  <a:pt x="2004" y="240218"/>
                  <a:pt x="1058" y="245533"/>
                  <a:pt x="0" y="250825"/>
                </a:cubicBezTo>
                <a:cubicBezTo>
                  <a:pt x="2129" y="263597"/>
                  <a:pt x="596" y="270471"/>
                  <a:pt x="9525" y="279400"/>
                </a:cubicBezTo>
                <a:cubicBezTo>
                  <a:pt x="17072" y="286947"/>
                  <a:pt x="28669" y="288956"/>
                  <a:pt x="38100" y="292100"/>
                </a:cubicBezTo>
                <a:cubicBezTo>
                  <a:pt x="41275" y="293158"/>
                  <a:pt x="44840" y="293419"/>
                  <a:pt x="47625" y="295275"/>
                </a:cubicBezTo>
                <a:cubicBezTo>
                  <a:pt x="50800" y="297392"/>
                  <a:pt x="53577" y="300285"/>
                  <a:pt x="57150" y="301625"/>
                </a:cubicBezTo>
                <a:cubicBezTo>
                  <a:pt x="62203" y="303520"/>
                  <a:pt x="67757" y="303629"/>
                  <a:pt x="73025" y="304800"/>
                </a:cubicBezTo>
                <a:cubicBezTo>
                  <a:pt x="76687" y="305614"/>
                  <a:pt x="91007" y="309029"/>
                  <a:pt x="95250" y="311150"/>
                </a:cubicBezTo>
                <a:cubicBezTo>
                  <a:pt x="108865" y="317957"/>
                  <a:pt x="101661" y="317194"/>
                  <a:pt x="114300" y="327025"/>
                </a:cubicBezTo>
                <a:cubicBezTo>
                  <a:pt x="120324" y="331710"/>
                  <a:pt x="127000" y="335492"/>
                  <a:pt x="133350" y="339725"/>
                </a:cubicBezTo>
                <a:cubicBezTo>
                  <a:pt x="136525" y="341842"/>
                  <a:pt x="140177" y="343377"/>
                  <a:pt x="142875" y="346075"/>
                </a:cubicBezTo>
                <a:cubicBezTo>
                  <a:pt x="146050" y="349250"/>
                  <a:pt x="148951" y="352725"/>
                  <a:pt x="152400" y="355600"/>
                </a:cubicBezTo>
                <a:cubicBezTo>
                  <a:pt x="155331" y="358043"/>
                  <a:pt x="159227" y="359252"/>
                  <a:pt x="161925" y="361950"/>
                </a:cubicBezTo>
                <a:cubicBezTo>
                  <a:pt x="165667" y="365692"/>
                  <a:pt x="167495" y="371134"/>
                  <a:pt x="171450" y="374650"/>
                </a:cubicBezTo>
                <a:cubicBezTo>
                  <a:pt x="184551" y="386295"/>
                  <a:pt x="187090" y="386213"/>
                  <a:pt x="200025" y="390525"/>
                </a:cubicBezTo>
                <a:cubicBezTo>
                  <a:pt x="210916" y="389617"/>
                  <a:pt x="243829" y="389897"/>
                  <a:pt x="257175" y="381000"/>
                </a:cubicBezTo>
                <a:lnTo>
                  <a:pt x="266700" y="374650"/>
                </a:lnTo>
                <a:cubicBezTo>
                  <a:pt x="292100" y="336550"/>
                  <a:pt x="252942" y="392642"/>
                  <a:pt x="282575" y="358775"/>
                </a:cubicBezTo>
                <a:cubicBezTo>
                  <a:pt x="287601" y="353032"/>
                  <a:pt x="291042" y="346075"/>
                  <a:pt x="295275" y="339725"/>
                </a:cubicBezTo>
                <a:lnTo>
                  <a:pt x="301625" y="330200"/>
                </a:lnTo>
                <a:cubicBezTo>
                  <a:pt x="303742" y="327025"/>
                  <a:pt x="305277" y="323373"/>
                  <a:pt x="307975" y="320675"/>
                </a:cubicBezTo>
                <a:lnTo>
                  <a:pt x="327025" y="301625"/>
                </a:lnTo>
                <a:cubicBezTo>
                  <a:pt x="330200" y="298450"/>
                  <a:pt x="332814" y="294591"/>
                  <a:pt x="336550" y="292100"/>
                </a:cubicBezTo>
                <a:lnTo>
                  <a:pt x="355600" y="279400"/>
                </a:lnTo>
                <a:cubicBezTo>
                  <a:pt x="358775" y="277283"/>
                  <a:pt x="361423" y="273975"/>
                  <a:pt x="365125" y="273050"/>
                </a:cubicBezTo>
                <a:cubicBezTo>
                  <a:pt x="369358" y="271992"/>
                  <a:pt x="373645" y="271129"/>
                  <a:pt x="377825" y="269875"/>
                </a:cubicBezTo>
                <a:cubicBezTo>
                  <a:pt x="387442" y="266990"/>
                  <a:pt x="396875" y="263525"/>
                  <a:pt x="406400" y="260350"/>
                </a:cubicBezTo>
                <a:lnTo>
                  <a:pt x="425450" y="254000"/>
                </a:lnTo>
                <a:cubicBezTo>
                  <a:pt x="428625" y="252942"/>
                  <a:pt x="431868" y="252068"/>
                  <a:pt x="434975" y="250825"/>
                </a:cubicBezTo>
                <a:cubicBezTo>
                  <a:pt x="457065" y="241989"/>
                  <a:pt x="445443" y="246277"/>
                  <a:pt x="469900" y="238125"/>
                </a:cubicBezTo>
                <a:cubicBezTo>
                  <a:pt x="473075" y="237067"/>
                  <a:pt x="476086" y="235173"/>
                  <a:pt x="479425" y="234950"/>
                </a:cubicBezTo>
                <a:lnTo>
                  <a:pt x="527050" y="231775"/>
                </a:lnTo>
                <a:lnTo>
                  <a:pt x="546100" y="225425"/>
                </a:lnTo>
                <a:lnTo>
                  <a:pt x="555625" y="222250"/>
                </a:lnTo>
                <a:cubicBezTo>
                  <a:pt x="557742" y="219075"/>
                  <a:pt x="559532" y="215656"/>
                  <a:pt x="561975" y="212725"/>
                </a:cubicBezTo>
                <a:cubicBezTo>
                  <a:pt x="570752" y="202192"/>
                  <a:pt x="571938" y="205499"/>
                  <a:pt x="577850" y="193675"/>
                </a:cubicBezTo>
                <a:cubicBezTo>
                  <a:pt x="579347" y="190682"/>
                  <a:pt x="579967" y="187325"/>
                  <a:pt x="581025" y="184150"/>
                </a:cubicBezTo>
                <a:cubicBezTo>
                  <a:pt x="580909" y="182171"/>
                  <a:pt x="580492" y="118263"/>
                  <a:pt x="571500" y="104775"/>
                </a:cubicBezTo>
                <a:lnTo>
                  <a:pt x="546100" y="66675"/>
                </a:lnTo>
                <a:cubicBezTo>
                  <a:pt x="543983" y="63500"/>
                  <a:pt x="540957" y="60770"/>
                  <a:pt x="539750" y="57150"/>
                </a:cubicBezTo>
                <a:cubicBezTo>
                  <a:pt x="534875" y="42526"/>
                  <a:pt x="535882" y="40813"/>
                  <a:pt x="517525" y="28575"/>
                </a:cubicBezTo>
                <a:cubicBezTo>
                  <a:pt x="514350" y="26458"/>
                  <a:pt x="511487" y="23775"/>
                  <a:pt x="508000" y="22225"/>
                </a:cubicBezTo>
                <a:cubicBezTo>
                  <a:pt x="501883" y="19507"/>
                  <a:pt x="495300" y="17992"/>
                  <a:pt x="488950" y="15875"/>
                </a:cubicBezTo>
                <a:cubicBezTo>
                  <a:pt x="485775" y="14817"/>
                  <a:pt x="482707" y="13356"/>
                  <a:pt x="479425" y="12700"/>
                </a:cubicBezTo>
                <a:cubicBezTo>
                  <a:pt x="474133" y="11642"/>
                  <a:pt x="468818" y="10696"/>
                  <a:pt x="463550" y="9525"/>
                </a:cubicBezTo>
                <a:cubicBezTo>
                  <a:pt x="453062" y="7194"/>
                  <a:pt x="445919" y="4543"/>
                  <a:pt x="434975" y="3175"/>
                </a:cubicBezTo>
                <a:cubicBezTo>
                  <a:pt x="423376" y="1725"/>
                  <a:pt x="411692" y="1058"/>
                  <a:pt x="400050" y="0"/>
                </a:cubicBezTo>
                <a:cubicBezTo>
                  <a:pt x="381000" y="1058"/>
                  <a:pt x="361832" y="808"/>
                  <a:pt x="342900" y="3175"/>
                </a:cubicBezTo>
                <a:cubicBezTo>
                  <a:pt x="336258" y="4005"/>
                  <a:pt x="330344" y="7902"/>
                  <a:pt x="323850" y="9525"/>
                </a:cubicBezTo>
                <a:cubicBezTo>
                  <a:pt x="307903" y="13512"/>
                  <a:pt x="315290" y="11320"/>
                  <a:pt x="301625" y="15875"/>
                </a:cubicBezTo>
                <a:lnTo>
                  <a:pt x="215900" y="12700"/>
                </a:lnTo>
                <a:cubicBezTo>
                  <a:pt x="200008" y="11943"/>
                  <a:pt x="184106" y="11108"/>
                  <a:pt x="168275" y="9525"/>
                </a:cubicBezTo>
                <a:cubicBezTo>
                  <a:pt x="162905" y="8988"/>
                  <a:pt x="157668" y="7521"/>
                  <a:pt x="152400" y="6350"/>
                </a:cubicBezTo>
                <a:cubicBezTo>
                  <a:pt x="140440" y="3692"/>
                  <a:pt x="140782" y="3536"/>
                  <a:pt x="130175" y="0"/>
                </a:cubicBezTo>
                <a:lnTo>
                  <a:pt x="136525" y="6350"/>
                </a:lnTo>
                <a:close/>
              </a:path>
            </a:pathLst>
          </a:custGeom>
          <a:solidFill>
            <a:srgbClr val="21FF06">
              <a:alpha val="69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5797069" y="5331315"/>
            <a:ext cx="238606" cy="186840"/>
          </a:xfrm>
          <a:custGeom>
            <a:avLst/>
            <a:gdLst>
              <a:gd name="connsiteX0" fmla="*/ 10006 w 238606"/>
              <a:gd name="connsiteY0" fmla="*/ 9035 h 186840"/>
              <a:gd name="connsiteX1" fmla="*/ 10006 w 238606"/>
              <a:gd name="connsiteY1" fmla="*/ 9035 h 186840"/>
              <a:gd name="connsiteX2" fmla="*/ 6831 w 238606"/>
              <a:gd name="connsiteY2" fmla="*/ 47135 h 186840"/>
              <a:gd name="connsiteX3" fmla="*/ 3656 w 238606"/>
              <a:gd name="connsiteY3" fmla="*/ 75710 h 186840"/>
              <a:gd name="connsiteX4" fmla="*/ 13181 w 238606"/>
              <a:gd name="connsiteY4" fmla="*/ 129685 h 186840"/>
              <a:gd name="connsiteX5" fmla="*/ 32231 w 238606"/>
              <a:gd name="connsiteY5" fmla="*/ 129685 h 186840"/>
              <a:gd name="connsiteX6" fmla="*/ 57631 w 238606"/>
              <a:gd name="connsiteY6" fmla="*/ 139210 h 186840"/>
              <a:gd name="connsiteX7" fmla="*/ 86206 w 238606"/>
              <a:gd name="connsiteY7" fmla="*/ 161435 h 186840"/>
              <a:gd name="connsiteX8" fmla="*/ 105256 w 238606"/>
              <a:gd name="connsiteY8" fmla="*/ 174135 h 186840"/>
              <a:gd name="connsiteX9" fmla="*/ 111606 w 238606"/>
              <a:gd name="connsiteY9" fmla="*/ 183660 h 186840"/>
              <a:gd name="connsiteX10" fmla="*/ 146531 w 238606"/>
              <a:gd name="connsiteY10" fmla="*/ 183660 h 186840"/>
              <a:gd name="connsiteX11" fmla="*/ 213206 w 238606"/>
              <a:gd name="connsiteY11" fmla="*/ 180485 h 186840"/>
              <a:gd name="connsiteX12" fmla="*/ 222731 w 238606"/>
              <a:gd name="connsiteY12" fmla="*/ 174135 h 186840"/>
              <a:gd name="connsiteX13" fmla="*/ 235431 w 238606"/>
              <a:gd name="connsiteY13" fmla="*/ 145560 h 186840"/>
              <a:gd name="connsiteX14" fmla="*/ 238606 w 238606"/>
              <a:gd name="connsiteY14" fmla="*/ 136035 h 186840"/>
              <a:gd name="connsiteX15" fmla="*/ 225906 w 238606"/>
              <a:gd name="connsiteY15" fmla="*/ 110635 h 186840"/>
              <a:gd name="connsiteX16" fmla="*/ 222731 w 238606"/>
              <a:gd name="connsiteY16" fmla="*/ 101110 h 186840"/>
              <a:gd name="connsiteX17" fmla="*/ 206856 w 238606"/>
              <a:gd name="connsiteY17" fmla="*/ 85235 h 186840"/>
              <a:gd name="connsiteX18" fmla="*/ 194156 w 238606"/>
              <a:gd name="connsiteY18" fmla="*/ 47135 h 186840"/>
              <a:gd name="connsiteX19" fmla="*/ 184631 w 238606"/>
              <a:gd name="connsiteY19" fmla="*/ 28085 h 186840"/>
              <a:gd name="connsiteX20" fmla="*/ 165581 w 238606"/>
              <a:gd name="connsiteY20" fmla="*/ 15385 h 186840"/>
              <a:gd name="connsiteX21" fmla="*/ 143356 w 238606"/>
              <a:gd name="connsiteY21" fmla="*/ 9035 h 186840"/>
              <a:gd name="connsiteX22" fmla="*/ 121131 w 238606"/>
              <a:gd name="connsiteY22" fmla="*/ 5860 h 186840"/>
              <a:gd name="connsiteX23" fmla="*/ 38581 w 238606"/>
              <a:gd name="connsiteY23" fmla="*/ 5860 h 186840"/>
              <a:gd name="connsiteX24" fmla="*/ 481 w 238606"/>
              <a:gd name="connsiteY24" fmla="*/ 9035 h 186840"/>
              <a:gd name="connsiteX25" fmla="*/ 10006 w 238606"/>
              <a:gd name="connsiteY25" fmla="*/ 9035 h 18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606" h="186840">
                <a:moveTo>
                  <a:pt x="10006" y="9035"/>
                </a:moveTo>
                <a:lnTo>
                  <a:pt x="10006" y="9035"/>
                </a:lnTo>
                <a:cubicBezTo>
                  <a:pt x="8948" y="21735"/>
                  <a:pt x="8039" y="34448"/>
                  <a:pt x="6831" y="47135"/>
                </a:cubicBezTo>
                <a:cubicBezTo>
                  <a:pt x="5922" y="56675"/>
                  <a:pt x="3656" y="66126"/>
                  <a:pt x="3656" y="75710"/>
                </a:cubicBezTo>
                <a:cubicBezTo>
                  <a:pt x="3656" y="122948"/>
                  <a:pt x="-3784" y="112720"/>
                  <a:pt x="13181" y="129685"/>
                </a:cubicBezTo>
                <a:lnTo>
                  <a:pt x="32231" y="129685"/>
                </a:lnTo>
                <a:cubicBezTo>
                  <a:pt x="40698" y="132860"/>
                  <a:pt x="49543" y="135166"/>
                  <a:pt x="57631" y="139210"/>
                </a:cubicBezTo>
                <a:cubicBezTo>
                  <a:pt x="87035" y="153912"/>
                  <a:pt x="67391" y="146801"/>
                  <a:pt x="86206" y="161435"/>
                </a:cubicBezTo>
                <a:cubicBezTo>
                  <a:pt x="92230" y="166120"/>
                  <a:pt x="105256" y="174135"/>
                  <a:pt x="105256" y="174135"/>
                </a:cubicBezTo>
                <a:cubicBezTo>
                  <a:pt x="107373" y="177310"/>
                  <a:pt x="108431" y="181543"/>
                  <a:pt x="111606" y="183660"/>
                </a:cubicBezTo>
                <a:cubicBezTo>
                  <a:pt x="121796" y="190453"/>
                  <a:pt x="136742" y="184359"/>
                  <a:pt x="146531" y="183660"/>
                </a:cubicBezTo>
                <a:cubicBezTo>
                  <a:pt x="168725" y="182075"/>
                  <a:pt x="190981" y="181543"/>
                  <a:pt x="213206" y="180485"/>
                </a:cubicBezTo>
                <a:cubicBezTo>
                  <a:pt x="216381" y="178368"/>
                  <a:pt x="220033" y="176833"/>
                  <a:pt x="222731" y="174135"/>
                </a:cubicBezTo>
                <a:cubicBezTo>
                  <a:pt x="230278" y="166588"/>
                  <a:pt x="232287" y="154991"/>
                  <a:pt x="235431" y="145560"/>
                </a:cubicBezTo>
                <a:lnTo>
                  <a:pt x="238606" y="136035"/>
                </a:lnTo>
                <a:cubicBezTo>
                  <a:pt x="231721" y="94722"/>
                  <a:pt x="242615" y="131521"/>
                  <a:pt x="225906" y="110635"/>
                </a:cubicBezTo>
                <a:cubicBezTo>
                  <a:pt x="223815" y="108022"/>
                  <a:pt x="224228" y="104103"/>
                  <a:pt x="222731" y="101110"/>
                </a:cubicBezTo>
                <a:cubicBezTo>
                  <a:pt x="217439" y="90527"/>
                  <a:pt x="216381" y="91585"/>
                  <a:pt x="206856" y="85235"/>
                </a:cubicBezTo>
                <a:lnTo>
                  <a:pt x="194156" y="47135"/>
                </a:lnTo>
                <a:cubicBezTo>
                  <a:pt x="191891" y="40341"/>
                  <a:pt x="190424" y="33154"/>
                  <a:pt x="184631" y="28085"/>
                </a:cubicBezTo>
                <a:cubicBezTo>
                  <a:pt x="178888" y="23059"/>
                  <a:pt x="172821" y="17798"/>
                  <a:pt x="165581" y="15385"/>
                </a:cubicBezTo>
                <a:cubicBezTo>
                  <a:pt x="157420" y="12665"/>
                  <a:pt x="152127" y="10630"/>
                  <a:pt x="143356" y="9035"/>
                </a:cubicBezTo>
                <a:cubicBezTo>
                  <a:pt x="135993" y="7696"/>
                  <a:pt x="128539" y="6918"/>
                  <a:pt x="121131" y="5860"/>
                </a:cubicBezTo>
                <a:cubicBezTo>
                  <a:pt x="88859" y="-4897"/>
                  <a:pt x="112277" y="1649"/>
                  <a:pt x="38581" y="5860"/>
                </a:cubicBezTo>
                <a:cubicBezTo>
                  <a:pt x="25858" y="6587"/>
                  <a:pt x="12688" y="5373"/>
                  <a:pt x="481" y="9035"/>
                </a:cubicBezTo>
                <a:cubicBezTo>
                  <a:pt x="-2386" y="9895"/>
                  <a:pt x="8419" y="9035"/>
                  <a:pt x="10006" y="9035"/>
                </a:cubicBezTo>
                <a:close/>
              </a:path>
            </a:pathLst>
          </a:custGeom>
          <a:solidFill>
            <a:srgbClr val="21FF06"/>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rot="13856159">
            <a:off x="2855449" y="4859360"/>
            <a:ext cx="851381" cy="635005"/>
            <a:chOff x="1839678" y="4673538"/>
            <a:chExt cx="851381" cy="635005"/>
          </a:xfrm>
        </p:grpSpPr>
        <p:sp>
          <p:nvSpPr>
            <p:cNvPr id="122" name="Freeform 121"/>
            <p:cNvSpPr/>
            <p:nvPr/>
          </p:nvSpPr>
          <p:spPr>
            <a:xfrm>
              <a:off x="2110034" y="4673538"/>
              <a:ext cx="581025" cy="390525"/>
            </a:xfrm>
            <a:custGeom>
              <a:avLst/>
              <a:gdLst>
                <a:gd name="connsiteX0" fmla="*/ 136525 w 581025"/>
                <a:gd name="connsiteY0" fmla="*/ 6350 h 390525"/>
                <a:gd name="connsiteX1" fmla="*/ 136525 w 581025"/>
                <a:gd name="connsiteY1" fmla="*/ 6350 h 390525"/>
                <a:gd name="connsiteX2" fmla="*/ 101600 w 581025"/>
                <a:gd name="connsiteY2" fmla="*/ 63500 h 390525"/>
                <a:gd name="connsiteX3" fmla="*/ 95250 w 581025"/>
                <a:gd name="connsiteY3" fmla="*/ 73025 h 390525"/>
                <a:gd name="connsiteX4" fmla="*/ 88900 w 581025"/>
                <a:gd name="connsiteY4" fmla="*/ 85725 h 390525"/>
                <a:gd name="connsiteX5" fmla="*/ 76200 w 581025"/>
                <a:gd name="connsiteY5" fmla="*/ 95250 h 390525"/>
                <a:gd name="connsiteX6" fmla="*/ 69850 w 581025"/>
                <a:gd name="connsiteY6" fmla="*/ 104775 h 390525"/>
                <a:gd name="connsiteX7" fmla="*/ 60325 w 581025"/>
                <a:gd name="connsiteY7" fmla="*/ 111125 h 390525"/>
                <a:gd name="connsiteX8" fmla="*/ 50800 w 581025"/>
                <a:gd name="connsiteY8" fmla="*/ 120650 h 390525"/>
                <a:gd name="connsiteX9" fmla="*/ 31750 w 581025"/>
                <a:gd name="connsiteY9" fmla="*/ 133350 h 390525"/>
                <a:gd name="connsiteX10" fmla="*/ 25400 w 581025"/>
                <a:gd name="connsiteY10" fmla="*/ 142875 h 390525"/>
                <a:gd name="connsiteX11" fmla="*/ 15875 w 581025"/>
                <a:gd name="connsiteY11" fmla="*/ 149225 h 390525"/>
                <a:gd name="connsiteX12" fmla="*/ 9525 w 581025"/>
                <a:gd name="connsiteY12" fmla="*/ 168275 h 390525"/>
                <a:gd name="connsiteX13" fmla="*/ 6350 w 581025"/>
                <a:gd name="connsiteY13" fmla="*/ 222250 h 390525"/>
                <a:gd name="connsiteX14" fmla="*/ 3175 w 581025"/>
                <a:gd name="connsiteY14" fmla="*/ 234950 h 390525"/>
                <a:gd name="connsiteX15" fmla="*/ 0 w 581025"/>
                <a:gd name="connsiteY15" fmla="*/ 250825 h 390525"/>
                <a:gd name="connsiteX16" fmla="*/ 9525 w 581025"/>
                <a:gd name="connsiteY16" fmla="*/ 279400 h 390525"/>
                <a:gd name="connsiteX17" fmla="*/ 38100 w 581025"/>
                <a:gd name="connsiteY17" fmla="*/ 292100 h 390525"/>
                <a:gd name="connsiteX18" fmla="*/ 47625 w 581025"/>
                <a:gd name="connsiteY18" fmla="*/ 295275 h 390525"/>
                <a:gd name="connsiteX19" fmla="*/ 57150 w 581025"/>
                <a:gd name="connsiteY19" fmla="*/ 301625 h 390525"/>
                <a:gd name="connsiteX20" fmla="*/ 73025 w 581025"/>
                <a:gd name="connsiteY20" fmla="*/ 304800 h 390525"/>
                <a:gd name="connsiteX21" fmla="*/ 95250 w 581025"/>
                <a:gd name="connsiteY21" fmla="*/ 311150 h 390525"/>
                <a:gd name="connsiteX22" fmla="*/ 114300 w 581025"/>
                <a:gd name="connsiteY22" fmla="*/ 327025 h 390525"/>
                <a:gd name="connsiteX23" fmla="*/ 133350 w 581025"/>
                <a:gd name="connsiteY23" fmla="*/ 339725 h 390525"/>
                <a:gd name="connsiteX24" fmla="*/ 142875 w 581025"/>
                <a:gd name="connsiteY24" fmla="*/ 346075 h 390525"/>
                <a:gd name="connsiteX25" fmla="*/ 152400 w 581025"/>
                <a:gd name="connsiteY25" fmla="*/ 355600 h 390525"/>
                <a:gd name="connsiteX26" fmla="*/ 161925 w 581025"/>
                <a:gd name="connsiteY26" fmla="*/ 361950 h 390525"/>
                <a:gd name="connsiteX27" fmla="*/ 171450 w 581025"/>
                <a:gd name="connsiteY27" fmla="*/ 374650 h 390525"/>
                <a:gd name="connsiteX28" fmla="*/ 200025 w 581025"/>
                <a:gd name="connsiteY28" fmla="*/ 390525 h 390525"/>
                <a:gd name="connsiteX29" fmla="*/ 257175 w 581025"/>
                <a:gd name="connsiteY29" fmla="*/ 381000 h 390525"/>
                <a:gd name="connsiteX30" fmla="*/ 266700 w 581025"/>
                <a:gd name="connsiteY30" fmla="*/ 374650 h 390525"/>
                <a:gd name="connsiteX31" fmla="*/ 282575 w 581025"/>
                <a:gd name="connsiteY31" fmla="*/ 358775 h 390525"/>
                <a:gd name="connsiteX32" fmla="*/ 295275 w 581025"/>
                <a:gd name="connsiteY32" fmla="*/ 339725 h 390525"/>
                <a:gd name="connsiteX33" fmla="*/ 301625 w 581025"/>
                <a:gd name="connsiteY33" fmla="*/ 330200 h 390525"/>
                <a:gd name="connsiteX34" fmla="*/ 307975 w 581025"/>
                <a:gd name="connsiteY34" fmla="*/ 320675 h 390525"/>
                <a:gd name="connsiteX35" fmla="*/ 327025 w 581025"/>
                <a:gd name="connsiteY35" fmla="*/ 301625 h 390525"/>
                <a:gd name="connsiteX36" fmla="*/ 336550 w 581025"/>
                <a:gd name="connsiteY36" fmla="*/ 292100 h 390525"/>
                <a:gd name="connsiteX37" fmla="*/ 355600 w 581025"/>
                <a:gd name="connsiteY37" fmla="*/ 279400 h 390525"/>
                <a:gd name="connsiteX38" fmla="*/ 365125 w 581025"/>
                <a:gd name="connsiteY38" fmla="*/ 273050 h 390525"/>
                <a:gd name="connsiteX39" fmla="*/ 377825 w 581025"/>
                <a:gd name="connsiteY39" fmla="*/ 269875 h 390525"/>
                <a:gd name="connsiteX40" fmla="*/ 406400 w 581025"/>
                <a:gd name="connsiteY40" fmla="*/ 260350 h 390525"/>
                <a:gd name="connsiteX41" fmla="*/ 425450 w 581025"/>
                <a:gd name="connsiteY41" fmla="*/ 254000 h 390525"/>
                <a:gd name="connsiteX42" fmla="*/ 434975 w 581025"/>
                <a:gd name="connsiteY42" fmla="*/ 250825 h 390525"/>
                <a:gd name="connsiteX43" fmla="*/ 469900 w 581025"/>
                <a:gd name="connsiteY43" fmla="*/ 238125 h 390525"/>
                <a:gd name="connsiteX44" fmla="*/ 479425 w 581025"/>
                <a:gd name="connsiteY44" fmla="*/ 234950 h 390525"/>
                <a:gd name="connsiteX45" fmla="*/ 527050 w 581025"/>
                <a:gd name="connsiteY45" fmla="*/ 231775 h 390525"/>
                <a:gd name="connsiteX46" fmla="*/ 546100 w 581025"/>
                <a:gd name="connsiteY46" fmla="*/ 225425 h 390525"/>
                <a:gd name="connsiteX47" fmla="*/ 555625 w 581025"/>
                <a:gd name="connsiteY47" fmla="*/ 222250 h 390525"/>
                <a:gd name="connsiteX48" fmla="*/ 561975 w 581025"/>
                <a:gd name="connsiteY48" fmla="*/ 212725 h 390525"/>
                <a:gd name="connsiteX49" fmla="*/ 577850 w 581025"/>
                <a:gd name="connsiteY49" fmla="*/ 193675 h 390525"/>
                <a:gd name="connsiteX50" fmla="*/ 581025 w 581025"/>
                <a:gd name="connsiteY50" fmla="*/ 184150 h 390525"/>
                <a:gd name="connsiteX51" fmla="*/ 571500 w 581025"/>
                <a:gd name="connsiteY51" fmla="*/ 104775 h 390525"/>
                <a:gd name="connsiteX52" fmla="*/ 546100 w 581025"/>
                <a:gd name="connsiteY52" fmla="*/ 66675 h 390525"/>
                <a:gd name="connsiteX53" fmla="*/ 539750 w 581025"/>
                <a:gd name="connsiteY53" fmla="*/ 57150 h 390525"/>
                <a:gd name="connsiteX54" fmla="*/ 517525 w 581025"/>
                <a:gd name="connsiteY54" fmla="*/ 28575 h 390525"/>
                <a:gd name="connsiteX55" fmla="*/ 508000 w 581025"/>
                <a:gd name="connsiteY55" fmla="*/ 22225 h 390525"/>
                <a:gd name="connsiteX56" fmla="*/ 488950 w 581025"/>
                <a:gd name="connsiteY56" fmla="*/ 15875 h 390525"/>
                <a:gd name="connsiteX57" fmla="*/ 479425 w 581025"/>
                <a:gd name="connsiteY57" fmla="*/ 12700 h 390525"/>
                <a:gd name="connsiteX58" fmla="*/ 463550 w 581025"/>
                <a:gd name="connsiteY58" fmla="*/ 9525 h 390525"/>
                <a:gd name="connsiteX59" fmla="*/ 434975 w 581025"/>
                <a:gd name="connsiteY59" fmla="*/ 3175 h 390525"/>
                <a:gd name="connsiteX60" fmla="*/ 400050 w 581025"/>
                <a:gd name="connsiteY60" fmla="*/ 0 h 390525"/>
                <a:gd name="connsiteX61" fmla="*/ 342900 w 581025"/>
                <a:gd name="connsiteY61" fmla="*/ 3175 h 390525"/>
                <a:gd name="connsiteX62" fmla="*/ 323850 w 581025"/>
                <a:gd name="connsiteY62" fmla="*/ 9525 h 390525"/>
                <a:gd name="connsiteX63" fmla="*/ 301625 w 581025"/>
                <a:gd name="connsiteY63" fmla="*/ 15875 h 390525"/>
                <a:gd name="connsiteX64" fmla="*/ 215900 w 581025"/>
                <a:gd name="connsiteY64" fmla="*/ 12700 h 390525"/>
                <a:gd name="connsiteX65" fmla="*/ 168275 w 581025"/>
                <a:gd name="connsiteY65" fmla="*/ 9525 h 390525"/>
                <a:gd name="connsiteX66" fmla="*/ 152400 w 581025"/>
                <a:gd name="connsiteY66" fmla="*/ 6350 h 390525"/>
                <a:gd name="connsiteX67" fmla="*/ 130175 w 581025"/>
                <a:gd name="connsiteY67" fmla="*/ 0 h 390525"/>
                <a:gd name="connsiteX68" fmla="*/ 136525 w 581025"/>
                <a:gd name="connsiteY68" fmla="*/ 635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81025" h="390525">
                  <a:moveTo>
                    <a:pt x="136525" y="6350"/>
                  </a:moveTo>
                  <a:lnTo>
                    <a:pt x="136525" y="6350"/>
                  </a:lnTo>
                  <a:cubicBezTo>
                    <a:pt x="102847" y="68894"/>
                    <a:pt x="127635" y="28787"/>
                    <a:pt x="101600" y="63500"/>
                  </a:cubicBezTo>
                  <a:cubicBezTo>
                    <a:pt x="99310" y="66553"/>
                    <a:pt x="97143" y="69712"/>
                    <a:pt x="95250" y="73025"/>
                  </a:cubicBezTo>
                  <a:cubicBezTo>
                    <a:pt x="92902" y="77134"/>
                    <a:pt x="91980" y="82131"/>
                    <a:pt x="88900" y="85725"/>
                  </a:cubicBezTo>
                  <a:cubicBezTo>
                    <a:pt x="85456" y="89743"/>
                    <a:pt x="79942" y="91508"/>
                    <a:pt x="76200" y="95250"/>
                  </a:cubicBezTo>
                  <a:cubicBezTo>
                    <a:pt x="73502" y="97948"/>
                    <a:pt x="72548" y="102077"/>
                    <a:pt x="69850" y="104775"/>
                  </a:cubicBezTo>
                  <a:cubicBezTo>
                    <a:pt x="67152" y="107473"/>
                    <a:pt x="63256" y="108682"/>
                    <a:pt x="60325" y="111125"/>
                  </a:cubicBezTo>
                  <a:cubicBezTo>
                    <a:pt x="56876" y="114000"/>
                    <a:pt x="54344" y="117893"/>
                    <a:pt x="50800" y="120650"/>
                  </a:cubicBezTo>
                  <a:cubicBezTo>
                    <a:pt x="44776" y="125335"/>
                    <a:pt x="31750" y="133350"/>
                    <a:pt x="31750" y="133350"/>
                  </a:cubicBezTo>
                  <a:cubicBezTo>
                    <a:pt x="29633" y="136525"/>
                    <a:pt x="28098" y="140177"/>
                    <a:pt x="25400" y="142875"/>
                  </a:cubicBezTo>
                  <a:cubicBezTo>
                    <a:pt x="22702" y="145573"/>
                    <a:pt x="17897" y="145989"/>
                    <a:pt x="15875" y="149225"/>
                  </a:cubicBezTo>
                  <a:cubicBezTo>
                    <a:pt x="12327" y="154901"/>
                    <a:pt x="9525" y="168275"/>
                    <a:pt x="9525" y="168275"/>
                  </a:cubicBezTo>
                  <a:cubicBezTo>
                    <a:pt x="8467" y="186267"/>
                    <a:pt x="8059" y="204308"/>
                    <a:pt x="6350" y="222250"/>
                  </a:cubicBezTo>
                  <a:cubicBezTo>
                    <a:pt x="5936" y="226594"/>
                    <a:pt x="4122" y="230690"/>
                    <a:pt x="3175" y="234950"/>
                  </a:cubicBezTo>
                  <a:cubicBezTo>
                    <a:pt x="2004" y="240218"/>
                    <a:pt x="1058" y="245533"/>
                    <a:pt x="0" y="250825"/>
                  </a:cubicBezTo>
                  <a:cubicBezTo>
                    <a:pt x="2129" y="263597"/>
                    <a:pt x="596" y="270471"/>
                    <a:pt x="9525" y="279400"/>
                  </a:cubicBezTo>
                  <a:cubicBezTo>
                    <a:pt x="17072" y="286947"/>
                    <a:pt x="28669" y="288956"/>
                    <a:pt x="38100" y="292100"/>
                  </a:cubicBezTo>
                  <a:cubicBezTo>
                    <a:pt x="41275" y="293158"/>
                    <a:pt x="44840" y="293419"/>
                    <a:pt x="47625" y="295275"/>
                  </a:cubicBezTo>
                  <a:cubicBezTo>
                    <a:pt x="50800" y="297392"/>
                    <a:pt x="53577" y="300285"/>
                    <a:pt x="57150" y="301625"/>
                  </a:cubicBezTo>
                  <a:cubicBezTo>
                    <a:pt x="62203" y="303520"/>
                    <a:pt x="67757" y="303629"/>
                    <a:pt x="73025" y="304800"/>
                  </a:cubicBezTo>
                  <a:cubicBezTo>
                    <a:pt x="76687" y="305614"/>
                    <a:pt x="91007" y="309029"/>
                    <a:pt x="95250" y="311150"/>
                  </a:cubicBezTo>
                  <a:cubicBezTo>
                    <a:pt x="108865" y="317957"/>
                    <a:pt x="101661" y="317194"/>
                    <a:pt x="114300" y="327025"/>
                  </a:cubicBezTo>
                  <a:cubicBezTo>
                    <a:pt x="120324" y="331710"/>
                    <a:pt x="127000" y="335492"/>
                    <a:pt x="133350" y="339725"/>
                  </a:cubicBezTo>
                  <a:cubicBezTo>
                    <a:pt x="136525" y="341842"/>
                    <a:pt x="140177" y="343377"/>
                    <a:pt x="142875" y="346075"/>
                  </a:cubicBezTo>
                  <a:cubicBezTo>
                    <a:pt x="146050" y="349250"/>
                    <a:pt x="148951" y="352725"/>
                    <a:pt x="152400" y="355600"/>
                  </a:cubicBezTo>
                  <a:cubicBezTo>
                    <a:pt x="155331" y="358043"/>
                    <a:pt x="159227" y="359252"/>
                    <a:pt x="161925" y="361950"/>
                  </a:cubicBezTo>
                  <a:cubicBezTo>
                    <a:pt x="165667" y="365692"/>
                    <a:pt x="167495" y="371134"/>
                    <a:pt x="171450" y="374650"/>
                  </a:cubicBezTo>
                  <a:cubicBezTo>
                    <a:pt x="184551" y="386295"/>
                    <a:pt x="187090" y="386213"/>
                    <a:pt x="200025" y="390525"/>
                  </a:cubicBezTo>
                  <a:cubicBezTo>
                    <a:pt x="210916" y="389617"/>
                    <a:pt x="243829" y="389897"/>
                    <a:pt x="257175" y="381000"/>
                  </a:cubicBezTo>
                  <a:lnTo>
                    <a:pt x="266700" y="374650"/>
                  </a:lnTo>
                  <a:cubicBezTo>
                    <a:pt x="292100" y="336550"/>
                    <a:pt x="252942" y="392642"/>
                    <a:pt x="282575" y="358775"/>
                  </a:cubicBezTo>
                  <a:cubicBezTo>
                    <a:pt x="287601" y="353032"/>
                    <a:pt x="291042" y="346075"/>
                    <a:pt x="295275" y="339725"/>
                  </a:cubicBezTo>
                  <a:lnTo>
                    <a:pt x="301625" y="330200"/>
                  </a:lnTo>
                  <a:cubicBezTo>
                    <a:pt x="303742" y="327025"/>
                    <a:pt x="305277" y="323373"/>
                    <a:pt x="307975" y="320675"/>
                  </a:cubicBezTo>
                  <a:lnTo>
                    <a:pt x="327025" y="301625"/>
                  </a:lnTo>
                  <a:cubicBezTo>
                    <a:pt x="330200" y="298450"/>
                    <a:pt x="332814" y="294591"/>
                    <a:pt x="336550" y="292100"/>
                  </a:cubicBezTo>
                  <a:lnTo>
                    <a:pt x="355600" y="279400"/>
                  </a:lnTo>
                  <a:cubicBezTo>
                    <a:pt x="358775" y="277283"/>
                    <a:pt x="361423" y="273975"/>
                    <a:pt x="365125" y="273050"/>
                  </a:cubicBezTo>
                  <a:cubicBezTo>
                    <a:pt x="369358" y="271992"/>
                    <a:pt x="373645" y="271129"/>
                    <a:pt x="377825" y="269875"/>
                  </a:cubicBezTo>
                  <a:cubicBezTo>
                    <a:pt x="387442" y="266990"/>
                    <a:pt x="396875" y="263525"/>
                    <a:pt x="406400" y="260350"/>
                  </a:cubicBezTo>
                  <a:lnTo>
                    <a:pt x="425450" y="254000"/>
                  </a:lnTo>
                  <a:cubicBezTo>
                    <a:pt x="428625" y="252942"/>
                    <a:pt x="431868" y="252068"/>
                    <a:pt x="434975" y="250825"/>
                  </a:cubicBezTo>
                  <a:cubicBezTo>
                    <a:pt x="457065" y="241989"/>
                    <a:pt x="445443" y="246277"/>
                    <a:pt x="469900" y="238125"/>
                  </a:cubicBezTo>
                  <a:cubicBezTo>
                    <a:pt x="473075" y="237067"/>
                    <a:pt x="476086" y="235173"/>
                    <a:pt x="479425" y="234950"/>
                  </a:cubicBezTo>
                  <a:lnTo>
                    <a:pt x="527050" y="231775"/>
                  </a:lnTo>
                  <a:lnTo>
                    <a:pt x="546100" y="225425"/>
                  </a:lnTo>
                  <a:lnTo>
                    <a:pt x="555625" y="222250"/>
                  </a:lnTo>
                  <a:cubicBezTo>
                    <a:pt x="557742" y="219075"/>
                    <a:pt x="559532" y="215656"/>
                    <a:pt x="561975" y="212725"/>
                  </a:cubicBezTo>
                  <a:cubicBezTo>
                    <a:pt x="570752" y="202192"/>
                    <a:pt x="571938" y="205499"/>
                    <a:pt x="577850" y="193675"/>
                  </a:cubicBezTo>
                  <a:cubicBezTo>
                    <a:pt x="579347" y="190682"/>
                    <a:pt x="579967" y="187325"/>
                    <a:pt x="581025" y="184150"/>
                  </a:cubicBezTo>
                  <a:cubicBezTo>
                    <a:pt x="580909" y="182171"/>
                    <a:pt x="580492" y="118263"/>
                    <a:pt x="571500" y="104775"/>
                  </a:cubicBezTo>
                  <a:lnTo>
                    <a:pt x="546100" y="66675"/>
                  </a:lnTo>
                  <a:cubicBezTo>
                    <a:pt x="543983" y="63500"/>
                    <a:pt x="540957" y="60770"/>
                    <a:pt x="539750" y="57150"/>
                  </a:cubicBezTo>
                  <a:cubicBezTo>
                    <a:pt x="534875" y="42526"/>
                    <a:pt x="535882" y="40813"/>
                    <a:pt x="517525" y="28575"/>
                  </a:cubicBezTo>
                  <a:cubicBezTo>
                    <a:pt x="514350" y="26458"/>
                    <a:pt x="511487" y="23775"/>
                    <a:pt x="508000" y="22225"/>
                  </a:cubicBezTo>
                  <a:cubicBezTo>
                    <a:pt x="501883" y="19507"/>
                    <a:pt x="495300" y="17992"/>
                    <a:pt x="488950" y="15875"/>
                  </a:cubicBezTo>
                  <a:cubicBezTo>
                    <a:pt x="485775" y="14817"/>
                    <a:pt x="482707" y="13356"/>
                    <a:pt x="479425" y="12700"/>
                  </a:cubicBezTo>
                  <a:cubicBezTo>
                    <a:pt x="474133" y="11642"/>
                    <a:pt x="468818" y="10696"/>
                    <a:pt x="463550" y="9525"/>
                  </a:cubicBezTo>
                  <a:cubicBezTo>
                    <a:pt x="453062" y="7194"/>
                    <a:pt x="445919" y="4543"/>
                    <a:pt x="434975" y="3175"/>
                  </a:cubicBezTo>
                  <a:cubicBezTo>
                    <a:pt x="423376" y="1725"/>
                    <a:pt x="411692" y="1058"/>
                    <a:pt x="400050" y="0"/>
                  </a:cubicBezTo>
                  <a:cubicBezTo>
                    <a:pt x="381000" y="1058"/>
                    <a:pt x="361832" y="808"/>
                    <a:pt x="342900" y="3175"/>
                  </a:cubicBezTo>
                  <a:cubicBezTo>
                    <a:pt x="336258" y="4005"/>
                    <a:pt x="330344" y="7902"/>
                    <a:pt x="323850" y="9525"/>
                  </a:cubicBezTo>
                  <a:cubicBezTo>
                    <a:pt x="307903" y="13512"/>
                    <a:pt x="315290" y="11320"/>
                    <a:pt x="301625" y="15875"/>
                  </a:cubicBezTo>
                  <a:lnTo>
                    <a:pt x="215900" y="12700"/>
                  </a:lnTo>
                  <a:cubicBezTo>
                    <a:pt x="200008" y="11943"/>
                    <a:pt x="184106" y="11108"/>
                    <a:pt x="168275" y="9525"/>
                  </a:cubicBezTo>
                  <a:cubicBezTo>
                    <a:pt x="162905" y="8988"/>
                    <a:pt x="157668" y="7521"/>
                    <a:pt x="152400" y="6350"/>
                  </a:cubicBezTo>
                  <a:cubicBezTo>
                    <a:pt x="140440" y="3692"/>
                    <a:pt x="140782" y="3536"/>
                    <a:pt x="130175" y="0"/>
                  </a:cubicBezTo>
                  <a:lnTo>
                    <a:pt x="136525" y="6350"/>
                  </a:lnTo>
                  <a:close/>
                </a:path>
              </a:pathLst>
            </a:custGeom>
            <a:solidFill>
              <a:srgbClr val="21FF06">
                <a:alpha val="69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Freeform 122"/>
            <p:cNvSpPr/>
            <p:nvPr/>
          </p:nvSpPr>
          <p:spPr>
            <a:xfrm>
              <a:off x="1839678" y="5121703"/>
              <a:ext cx="238606" cy="186840"/>
            </a:xfrm>
            <a:custGeom>
              <a:avLst/>
              <a:gdLst>
                <a:gd name="connsiteX0" fmla="*/ 10006 w 238606"/>
                <a:gd name="connsiteY0" fmla="*/ 9035 h 186840"/>
                <a:gd name="connsiteX1" fmla="*/ 10006 w 238606"/>
                <a:gd name="connsiteY1" fmla="*/ 9035 h 186840"/>
                <a:gd name="connsiteX2" fmla="*/ 6831 w 238606"/>
                <a:gd name="connsiteY2" fmla="*/ 47135 h 186840"/>
                <a:gd name="connsiteX3" fmla="*/ 3656 w 238606"/>
                <a:gd name="connsiteY3" fmla="*/ 75710 h 186840"/>
                <a:gd name="connsiteX4" fmla="*/ 13181 w 238606"/>
                <a:gd name="connsiteY4" fmla="*/ 129685 h 186840"/>
                <a:gd name="connsiteX5" fmla="*/ 32231 w 238606"/>
                <a:gd name="connsiteY5" fmla="*/ 129685 h 186840"/>
                <a:gd name="connsiteX6" fmla="*/ 57631 w 238606"/>
                <a:gd name="connsiteY6" fmla="*/ 139210 h 186840"/>
                <a:gd name="connsiteX7" fmla="*/ 86206 w 238606"/>
                <a:gd name="connsiteY7" fmla="*/ 161435 h 186840"/>
                <a:gd name="connsiteX8" fmla="*/ 105256 w 238606"/>
                <a:gd name="connsiteY8" fmla="*/ 174135 h 186840"/>
                <a:gd name="connsiteX9" fmla="*/ 111606 w 238606"/>
                <a:gd name="connsiteY9" fmla="*/ 183660 h 186840"/>
                <a:gd name="connsiteX10" fmla="*/ 146531 w 238606"/>
                <a:gd name="connsiteY10" fmla="*/ 183660 h 186840"/>
                <a:gd name="connsiteX11" fmla="*/ 213206 w 238606"/>
                <a:gd name="connsiteY11" fmla="*/ 180485 h 186840"/>
                <a:gd name="connsiteX12" fmla="*/ 222731 w 238606"/>
                <a:gd name="connsiteY12" fmla="*/ 174135 h 186840"/>
                <a:gd name="connsiteX13" fmla="*/ 235431 w 238606"/>
                <a:gd name="connsiteY13" fmla="*/ 145560 h 186840"/>
                <a:gd name="connsiteX14" fmla="*/ 238606 w 238606"/>
                <a:gd name="connsiteY14" fmla="*/ 136035 h 186840"/>
                <a:gd name="connsiteX15" fmla="*/ 225906 w 238606"/>
                <a:gd name="connsiteY15" fmla="*/ 110635 h 186840"/>
                <a:gd name="connsiteX16" fmla="*/ 222731 w 238606"/>
                <a:gd name="connsiteY16" fmla="*/ 101110 h 186840"/>
                <a:gd name="connsiteX17" fmla="*/ 206856 w 238606"/>
                <a:gd name="connsiteY17" fmla="*/ 85235 h 186840"/>
                <a:gd name="connsiteX18" fmla="*/ 194156 w 238606"/>
                <a:gd name="connsiteY18" fmla="*/ 47135 h 186840"/>
                <a:gd name="connsiteX19" fmla="*/ 184631 w 238606"/>
                <a:gd name="connsiteY19" fmla="*/ 28085 h 186840"/>
                <a:gd name="connsiteX20" fmla="*/ 165581 w 238606"/>
                <a:gd name="connsiteY20" fmla="*/ 15385 h 186840"/>
                <a:gd name="connsiteX21" fmla="*/ 143356 w 238606"/>
                <a:gd name="connsiteY21" fmla="*/ 9035 h 186840"/>
                <a:gd name="connsiteX22" fmla="*/ 121131 w 238606"/>
                <a:gd name="connsiteY22" fmla="*/ 5860 h 186840"/>
                <a:gd name="connsiteX23" fmla="*/ 38581 w 238606"/>
                <a:gd name="connsiteY23" fmla="*/ 5860 h 186840"/>
                <a:gd name="connsiteX24" fmla="*/ 481 w 238606"/>
                <a:gd name="connsiteY24" fmla="*/ 9035 h 186840"/>
                <a:gd name="connsiteX25" fmla="*/ 10006 w 238606"/>
                <a:gd name="connsiteY25" fmla="*/ 9035 h 18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606" h="186840">
                  <a:moveTo>
                    <a:pt x="10006" y="9035"/>
                  </a:moveTo>
                  <a:lnTo>
                    <a:pt x="10006" y="9035"/>
                  </a:lnTo>
                  <a:cubicBezTo>
                    <a:pt x="8948" y="21735"/>
                    <a:pt x="8039" y="34448"/>
                    <a:pt x="6831" y="47135"/>
                  </a:cubicBezTo>
                  <a:cubicBezTo>
                    <a:pt x="5922" y="56675"/>
                    <a:pt x="3656" y="66126"/>
                    <a:pt x="3656" y="75710"/>
                  </a:cubicBezTo>
                  <a:cubicBezTo>
                    <a:pt x="3656" y="122948"/>
                    <a:pt x="-3784" y="112720"/>
                    <a:pt x="13181" y="129685"/>
                  </a:cubicBezTo>
                  <a:lnTo>
                    <a:pt x="32231" y="129685"/>
                  </a:lnTo>
                  <a:cubicBezTo>
                    <a:pt x="40698" y="132860"/>
                    <a:pt x="49543" y="135166"/>
                    <a:pt x="57631" y="139210"/>
                  </a:cubicBezTo>
                  <a:cubicBezTo>
                    <a:pt x="87035" y="153912"/>
                    <a:pt x="67391" y="146801"/>
                    <a:pt x="86206" y="161435"/>
                  </a:cubicBezTo>
                  <a:cubicBezTo>
                    <a:pt x="92230" y="166120"/>
                    <a:pt x="105256" y="174135"/>
                    <a:pt x="105256" y="174135"/>
                  </a:cubicBezTo>
                  <a:cubicBezTo>
                    <a:pt x="107373" y="177310"/>
                    <a:pt x="108431" y="181543"/>
                    <a:pt x="111606" y="183660"/>
                  </a:cubicBezTo>
                  <a:cubicBezTo>
                    <a:pt x="121796" y="190453"/>
                    <a:pt x="136742" y="184359"/>
                    <a:pt x="146531" y="183660"/>
                  </a:cubicBezTo>
                  <a:cubicBezTo>
                    <a:pt x="168725" y="182075"/>
                    <a:pt x="190981" y="181543"/>
                    <a:pt x="213206" y="180485"/>
                  </a:cubicBezTo>
                  <a:cubicBezTo>
                    <a:pt x="216381" y="178368"/>
                    <a:pt x="220033" y="176833"/>
                    <a:pt x="222731" y="174135"/>
                  </a:cubicBezTo>
                  <a:cubicBezTo>
                    <a:pt x="230278" y="166588"/>
                    <a:pt x="232287" y="154991"/>
                    <a:pt x="235431" y="145560"/>
                  </a:cubicBezTo>
                  <a:lnTo>
                    <a:pt x="238606" y="136035"/>
                  </a:lnTo>
                  <a:cubicBezTo>
                    <a:pt x="231721" y="94722"/>
                    <a:pt x="242615" y="131521"/>
                    <a:pt x="225906" y="110635"/>
                  </a:cubicBezTo>
                  <a:cubicBezTo>
                    <a:pt x="223815" y="108022"/>
                    <a:pt x="224228" y="104103"/>
                    <a:pt x="222731" y="101110"/>
                  </a:cubicBezTo>
                  <a:cubicBezTo>
                    <a:pt x="217439" y="90527"/>
                    <a:pt x="216381" y="91585"/>
                    <a:pt x="206856" y="85235"/>
                  </a:cubicBezTo>
                  <a:lnTo>
                    <a:pt x="194156" y="47135"/>
                  </a:lnTo>
                  <a:cubicBezTo>
                    <a:pt x="191891" y="40341"/>
                    <a:pt x="190424" y="33154"/>
                    <a:pt x="184631" y="28085"/>
                  </a:cubicBezTo>
                  <a:cubicBezTo>
                    <a:pt x="178888" y="23059"/>
                    <a:pt x="172821" y="17798"/>
                    <a:pt x="165581" y="15385"/>
                  </a:cubicBezTo>
                  <a:cubicBezTo>
                    <a:pt x="157420" y="12665"/>
                    <a:pt x="152127" y="10630"/>
                    <a:pt x="143356" y="9035"/>
                  </a:cubicBezTo>
                  <a:cubicBezTo>
                    <a:pt x="135993" y="7696"/>
                    <a:pt x="128539" y="6918"/>
                    <a:pt x="121131" y="5860"/>
                  </a:cubicBezTo>
                  <a:cubicBezTo>
                    <a:pt x="88859" y="-4897"/>
                    <a:pt x="112277" y="1649"/>
                    <a:pt x="38581" y="5860"/>
                  </a:cubicBezTo>
                  <a:cubicBezTo>
                    <a:pt x="25858" y="6587"/>
                    <a:pt x="12688" y="5373"/>
                    <a:pt x="481" y="9035"/>
                  </a:cubicBezTo>
                  <a:cubicBezTo>
                    <a:pt x="-2386" y="9895"/>
                    <a:pt x="8419" y="9035"/>
                    <a:pt x="10006" y="9035"/>
                  </a:cubicBezTo>
                  <a:close/>
                </a:path>
              </a:pathLst>
            </a:custGeom>
            <a:solidFill>
              <a:srgbClr val="21FF06"/>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4" name="Title 1"/>
          <p:cNvSpPr txBox="1">
            <a:spLocks/>
          </p:cNvSpPr>
          <p:nvPr/>
        </p:nvSpPr>
        <p:spPr>
          <a:xfrm>
            <a:off x="1981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FFFF00"/>
                </a:solidFill>
                <a:effectLst>
                  <a:outerShdw blurRad="50800" dist="38100" dir="2700000" algn="tl" rotWithShape="0">
                    <a:srgbClr val="000000">
                      <a:alpha val="43000"/>
                    </a:srgbClr>
                  </a:outerShdw>
                </a:effectLst>
              </a:rPr>
              <a:t>Directive Antenna Main Beam </a:t>
            </a:r>
          </a:p>
        </p:txBody>
      </p:sp>
      <p:cxnSp>
        <p:nvCxnSpPr>
          <p:cNvPr id="125" name="Straight Arrow Connector 124"/>
          <p:cNvCxnSpPr/>
          <p:nvPr/>
        </p:nvCxnSpPr>
        <p:spPr>
          <a:xfrm>
            <a:off x="7636735" y="3766174"/>
            <a:ext cx="1567199" cy="1126491"/>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8225995" y="4059094"/>
            <a:ext cx="455774" cy="461665"/>
          </a:xfrm>
          <a:prstGeom prst="rect">
            <a:avLst/>
          </a:prstGeom>
          <a:solidFill>
            <a:srgbClr val="002060"/>
          </a:solidFill>
        </p:spPr>
        <p:txBody>
          <a:bodyPr wrap="none">
            <a:spAutoFit/>
          </a:bodyPr>
          <a:lstStyle/>
          <a:p>
            <a:r>
              <a:rPr lang="en-US" sz="2400" dirty="0">
                <a:solidFill>
                  <a:srgbClr val="FFFF00"/>
                </a:solidFill>
                <a:effectLst>
                  <a:outerShdw blurRad="50800" dist="38100" dir="2700000" algn="tl" rotWithShape="0">
                    <a:srgbClr val="000000">
                      <a:alpha val="43000"/>
                    </a:srgbClr>
                  </a:outerShdw>
                </a:effectLst>
              </a:rPr>
              <a:t>R</a:t>
            </a:r>
            <a:r>
              <a:rPr lang="en-US" sz="2400" baseline="-25000" dirty="0">
                <a:solidFill>
                  <a:srgbClr val="FFFF00"/>
                </a:solidFill>
                <a:effectLst>
                  <a:outerShdw blurRad="50800" dist="38100" dir="2700000" algn="tl" rotWithShape="0">
                    <a:srgbClr val="000000">
                      <a:alpha val="43000"/>
                    </a:srgbClr>
                  </a:outerShdw>
                </a:effectLst>
              </a:rPr>
              <a:t>3</a:t>
            </a:r>
            <a:endParaRPr lang="en-US" baseline="-25000" dirty="0"/>
          </a:p>
        </p:txBody>
      </p:sp>
      <p:sp>
        <p:nvSpPr>
          <p:cNvPr id="52" name="Title 1"/>
          <p:cNvSpPr txBox="1">
            <a:spLocks/>
          </p:cNvSpPr>
          <p:nvPr/>
        </p:nvSpPr>
        <p:spPr>
          <a:xfrm>
            <a:off x="6313294" y="1073427"/>
            <a:ext cx="4363132" cy="140393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a:buChar char="•"/>
            </a:pPr>
            <a:r>
              <a:rPr lang="el-GR" sz="2000" dirty="0">
                <a:solidFill>
                  <a:srgbClr val="FFFF00"/>
                </a:solidFill>
                <a:effectLst>
                  <a:outerShdw blurRad="50800" dist="38100" dir="2700000" algn="tl" rotWithShape="0">
                    <a:srgbClr val="000000">
                      <a:alpha val="43000"/>
                    </a:srgbClr>
                  </a:outerShdw>
                </a:effectLst>
              </a:rPr>
              <a:t>Απόσταση πλοίου-στόχου</a:t>
            </a:r>
            <a:r>
              <a:rPr lang="en-US" sz="2000" dirty="0">
                <a:solidFill>
                  <a:srgbClr val="FFFF00"/>
                </a:solidFill>
                <a:effectLst>
                  <a:outerShdw blurRad="50800" dist="38100" dir="2700000" algn="tl" rotWithShape="0">
                    <a:srgbClr val="000000">
                      <a:alpha val="43000"/>
                    </a:srgbClr>
                  </a:outerShdw>
                </a:effectLst>
              </a:rPr>
              <a:t>:R</a:t>
            </a:r>
            <a:r>
              <a:rPr lang="en-US" sz="2000" baseline="-25000" dirty="0">
                <a:solidFill>
                  <a:srgbClr val="FFFF00"/>
                </a:solidFill>
                <a:effectLst>
                  <a:outerShdw blurRad="50800" dist="38100" dir="2700000" algn="tl" rotWithShape="0">
                    <a:srgbClr val="000000">
                      <a:alpha val="43000"/>
                    </a:srgbClr>
                  </a:outerShdw>
                </a:effectLst>
              </a:rPr>
              <a:t>3</a:t>
            </a:r>
            <a:r>
              <a:rPr lang="en-US" sz="2000" dirty="0">
                <a:solidFill>
                  <a:srgbClr val="FFFF00"/>
                </a:solidFill>
                <a:effectLst>
                  <a:outerShdw blurRad="50800" dist="38100" dir="2700000" algn="tl" rotWithShape="0">
                    <a:srgbClr val="000000">
                      <a:alpha val="43000"/>
                    </a:srgbClr>
                  </a:outerShdw>
                </a:effectLst>
              </a:rPr>
              <a:t>&lt;</a:t>
            </a:r>
            <a:r>
              <a:rPr lang="el-GR" sz="2000" dirty="0">
                <a:solidFill>
                  <a:srgbClr val="FFFF00"/>
                </a:solidFill>
                <a:effectLst>
                  <a:outerShdw blurRad="50800" dist="38100" dir="2700000" algn="tl" rotWithShape="0">
                    <a:srgbClr val="000000">
                      <a:alpha val="43000"/>
                    </a:srgbClr>
                  </a:outerShdw>
                </a:effectLst>
              </a:rPr>
              <a:t> </a:t>
            </a:r>
            <a:r>
              <a:rPr lang="en-US" sz="2000" dirty="0">
                <a:solidFill>
                  <a:srgbClr val="FFFF00"/>
                </a:solidFill>
                <a:effectLst>
                  <a:outerShdw blurRad="50800" dist="38100" dir="2700000" algn="tl" rotWithShape="0">
                    <a:srgbClr val="000000">
                      <a:alpha val="43000"/>
                    </a:srgbClr>
                  </a:outerShdw>
                </a:effectLst>
              </a:rPr>
              <a:t>R</a:t>
            </a:r>
            <a:r>
              <a:rPr lang="en-US" sz="2000" baseline="-25000" dirty="0">
                <a:solidFill>
                  <a:srgbClr val="FFFF00"/>
                </a:solidFill>
                <a:effectLst>
                  <a:outerShdw blurRad="50800" dist="38100" dir="2700000" algn="tl" rotWithShape="0">
                    <a:srgbClr val="000000">
                      <a:alpha val="43000"/>
                    </a:srgbClr>
                  </a:outerShdw>
                </a:effectLst>
              </a:rPr>
              <a:t>2</a:t>
            </a:r>
            <a:r>
              <a:rPr lang="en-US" sz="2000" dirty="0">
                <a:solidFill>
                  <a:srgbClr val="FFFF00"/>
                </a:solidFill>
                <a:effectLst>
                  <a:outerShdw blurRad="50800" dist="38100" dir="2700000" algn="tl" rotWithShape="0">
                    <a:srgbClr val="000000">
                      <a:alpha val="43000"/>
                    </a:srgbClr>
                  </a:outerShdw>
                </a:effectLst>
              </a:rPr>
              <a:t>&lt;R</a:t>
            </a:r>
            <a:r>
              <a:rPr lang="en-US" sz="2000" baseline="-25000" dirty="0">
                <a:solidFill>
                  <a:srgbClr val="FFFF00"/>
                </a:solidFill>
                <a:effectLst>
                  <a:outerShdw blurRad="50800" dist="38100" dir="2700000" algn="tl" rotWithShape="0">
                    <a:srgbClr val="000000">
                      <a:alpha val="43000"/>
                    </a:srgbClr>
                  </a:outerShdw>
                </a:effectLst>
              </a:rPr>
              <a:t>1</a:t>
            </a:r>
          </a:p>
          <a:p>
            <a:pPr marL="342900" indent="-342900" algn="l">
              <a:buFont typeface="Arial"/>
              <a:buChar char="•"/>
            </a:pPr>
            <a:r>
              <a:rPr lang="el-GR" sz="2000" dirty="0">
                <a:solidFill>
                  <a:srgbClr val="FFFF00"/>
                </a:solidFill>
                <a:effectLst>
                  <a:outerShdw blurRad="50800" dist="38100" dir="2700000" algn="tl" rotWithShape="0">
                    <a:srgbClr val="000000">
                      <a:alpha val="43000"/>
                    </a:srgbClr>
                  </a:outerShdw>
                </a:effectLst>
              </a:rPr>
              <a:t>Εικόνα </a:t>
            </a:r>
            <a:r>
              <a:rPr lang="en-US" sz="2000" dirty="0">
                <a:solidFill>
                  <a:srgbClr val="FFFF00"/>
                </a:solidFill>
                <a:effectLst>
                  <a:outerShdw blurRad="50800" dist="38100" dir="2700000" algn="tl" rotWithShape="0">
                    <a:srgbClr val="000000">
                      <a:alpha val="43000"/>
                    </a:srgbClr>
                  </a:outerShdw>
                </a:effectLst>
              </a:rPr>
              <a:t>Radar: </a:t>
            </a:r>
            <a:r>
              <a:rPr lang="el-GR" sz="2000" dirty="0">
                <a:solidFill>
                  <a:srgbClr val="FFFF00"/>
                </a:solidFill>
                <a:effectLst>
                  <a:outerShdw blurRad="50800" dist="38100" dir="2700000" algn="tl" rotWithShape="0">
                    <a:srgbClr val="000000">
                      <a:alpha val="43000"/>
                    </a:srgbClr>
                  </a:outerShdw>
                </a:effectLst>
              </a:rPr>
              <a:t>Οι δυο στόχοι είναι διακριτοί</a:t>
            </a:r>
            <a:endParaRPr lang="en-US" sz="2000" dirty="0">
              <a:solidFill>
                <a:srgbClr val="FFFF00"/>
              </a:solidFill>
              <a:effectLst>
                <a:outerShdw blurRad="50800" dist="38100" dir="2700000" algn="tl" rotWithShape="0">
                  <a:srgbClr val="000000">
                    <a:alpha val="43000"/>
                  </a:srgbClr>
                </a:outerShdw>
              </a:effectLst>
            </a:endParaRPr>
          </a:p>
        </p:txBody>
      </p:sp>
      <p:sp>
        <p:nvSpPr>
          <p:cNvPr id="2" name="Title 1">
            <a:extLst>
              <a:ext uri="{FF2B5EF4-FFF2-40B4-BE49-F238E27FC236}">
                <a16:creationId xmlns:a16="http://schemas.microsoft.com/office/drawing/2014/main" id="{4C3D9D3D-DD08-2AE0-597C-45308657A830}"/>
              </a:ext>
            </a:extLst>
          </p:cNvPr>
          <p:cNvSpPr txBox="1">
            <a:spLocks/>
          </p:cNvSpPr>
          <p:nvPr/>
        </p:nvSpPr>
        <p:spPr>
          <a:xfrm>
            <a:off x="2238367" y="3790368"/>
            <a:ext cx="1606285" cy="57918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FF00"/>
                </a:solidFill>
                <a:effectLst>
                  <a:outerShdw blurRad="50800" dist="38100" dir="2700000" algn="tl" rotWithShape="0">
                    <a:srgbClr val="000000">
                      <a:alpha val="43000"/>
                    </a:srgbClr>
                  </a:outerShdw>
                </a:effectLst>
              </a:rPr>
              <a:t>B Scope</a:t>
            </a:r>
            <a:endParaRPr lang="en-US" sz="3200" baseline="-25000" dirty="0">
              <a:solidFill>
                <a:srgbClr val="FFFF00"/>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1470047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 name="Group 2"/>
          <p:cNvGrpSpPr/>
          <p:nvPr/>
        </p:nvGrpSpPr>
        <p:grpSpPr>
          <a:xfrm>
            <a:off x="2530149" y="3361794"/>
            <a:ext cx="2700000" cy="2700000"/>
            <a:chOff x="1463403" y="576659"/>
            <a:chExt cx="6236210" cy="6236210"/>
          </a:xfrm>
        </p:grpSpPr>
        <p:grpSp>
          <p:nvGrpSpPr>
            <p:cNvPr id="6" name="Group 111"/>
            <p:cNvGrpSpPr/>
            <p:nvPr/>
          </p:nvGrpSpPr>
          <p:grpSpPr>
            <a:xfrm>
              <a:off x="1463403" y="576659"/>
              <a:ext cx="6236210" cy="6236210"/>
              <a:chOff x="0" y="0"/>
              <a:chExt cx="8869274" cy="8869275"/>
            </a:xfrm>
          </p:grpSpPr>
          <p:sp>
            <p:nvSpPr>
              <p:cNvPr id="10" name="Shape 106"/>
              <p:cNvSpPr/>
              <p:nvPr/>
            </p:nvSpPr>
            <p:spPr>
              <a:xfrm>
                <a:off x="1495653" y="1469883"/>
                <a:ext cx="5909335" cy="59171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3546" cap="flat">
                <a:solidFill>
                  <a:srgbClr val="FFFF00"/>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sp>
            <p:nvSpPr>
              <p:cNvPr id="11" name="Shape 107"/>
              <p:cNvSpPr/>
              <p:nvPr/>
            </p:nvSpPr>
            <p:spPr>
              <a:xfrm>
                <a:off x="0" y="-1"/>
                <a:ext cx="8869275" cy="88692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3546" cap="flat">
                <a:solidFill>
                  <a:srgbClr val="FFFF00"/>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sp>
            <p:nvSpPr>
              <p:cNvPr id="12" name="Shape 108"/>
              <p:cNvSpPr/>
              <p:nvPr/>
            </p:nvSpPr>
            <p:spPr>
              <a:xfrm>
                <a:off x="0" y="4403689"/>
                <a:ext cx="8869273" cy="30948"/>
              </a:xfrm>
              <a:prstGeom prst="line">
                <a:avLst/>
              </a:prstGeom>
              <a:noFill/>
              <a:ln w="36124" cap="flat">
                <a:solidFill>
                  <a:srgbClr val="FFFF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sp>
            <p:nvSpPr>
              <p:cNvPr id="13" name="Shape 109"/>
              <p:cNvSpPr/>
              <p:nvPr/>
            </p:nvSpPr>
            <p:spPr>
              <a:xfrm>
                <a:off x="4421752" y="16157"/>
                <a:ext cx="12886" cy="8853118"/>
              </a:xfrm>
              <a:prstGeom prst="line">
                <a:avLst/>
              </a:prstGeom>
              <a:noFill/>
              <a:ln w="36124" cap="flat">
                <a:solidFill>
                  <a:srgbClr val="FFFF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lvl="0"/>
                <a:endParaRPr dirty="0"/>
              </a:p>
            </p:txBody>
          </p:sp>
          <p:sp>
            <p:nvSpPr>
              <p:cNvPr id="14" name="Shape 110"/>
              <p:cNvSpPr/>
              <p:nvPr/>
            </p:nvSpPr>
            <p:spPr>
              <a:xfrm>
                <a:off x="2965537" y="2951105"/>
                <a:ext cx="2958593" cy="295859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3546" cap="flat">
                <a:solidFill>
                  <a:srgbClr val="FFFF00"/>
                </a:solidFill>
                <a:prstDash val="solid"/>
                <a:round/>
              </a:ln>
              <a:effectLst>
                <a:outerShdw blurRad="38100" dist="23000" dir="5400000" rotWithShape="0">
                  <a:srgbClr val="000000">
                    <a:alpha val="35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grpSp>
        <p:grpSp>
          <p:nvGrpSpPr>
            <p:cNvPr id="7" name="Group 4"/>
            <p:cNvGrpSpPr>
              <a:grpSpLocks/>
            </p:cNvGrpSpPr>
            <p:nvPr/>
          </p:nvGrpSpPr>
          <p:grpSpPr bwMode="auto">
            <a:xfrm>
              <a:off x="4300525" y="1995870"/>
              <a:ext cx="2311901" cy="2111371"/>
              <a:chOff x="2448" y="2953"/>
              <a:chExt cx="313" cy="384"/>
            </a:xfrm>
          </p:grpSpPr>
          <p:sp>
            <p:nvSpPr>
              <p:cNvPr id="8" name="Shape 51204"/>
              <p:cNvSpPr>
                <a:spLocks/>
              </p:cNvSpPr>
              <p:nvPr/>
            </p:nvSpPr>
            <p:spPr bwMode="auto">
              <a:xfrm rot="-3961841">
                <a:off x="2546" y="2976"/>
                <a:ext cx="238" cy="192"/>
              </a:xfrm>
              <a:custGeom>
                <a:avLst/>
                <a:gdLst>
                  <a:gd name="T0" fmla="*/ 2 w 286"/>
                  <a:gd name="T1" fmla="*/ 0 h 192"/>
                  <a:gd name="T2" fmla="*/ 0 w 286"/>
                  <a:gd name="T3" fmla="*/ 80 h 192"/>
                  <a:gd name="T4" fmla="*/ 2 w 286"/>
                  <a:gd name="T5" fmla="*/ 128 h 192"/>
                  <a:gd name="T6" fmla="*/ 2 w 286"/>
                  <a:gd name="T7" fmla="*/ 192 h 192"/>
                  <a:gd name="T8" fmla="*/ 2 w 286"/>
                  <a:gd name="T9" fmla="*/ 184 h 192"/>
                  <a:gd name="T10" fmla="*/ 2 w 286"/>
                  <a:gd name="T11" fmla="*/ 96 h 192"/>
                  <a:gd name="T12" fmla="*/ 2 w 286"/>
                  <a:gd name="T13" fmla="*/ 88 h 192"/>
                  <a:gd name="T14" fmla="*/ 2 w 286"/>
                  <a:gd name="T15" fmla="*/ 64 h 192"/>
                  <a:gd name="T16" fmla="*/ 2 w 286"/>
                  <a:gd name="T17" fmla="*/ 24 h 192"/>
                  <a:gd name="T18" fmla="*/ 2 w 286"/>
                  <a:gd name="T19" fmla="*/ 0 h 192"/>
                  <a:gd name="T20" fmla="*/ 2 w 286"/>
                  <a:gd name="T21" fmla="*/ 8 h 192"/>
                  <a:gd name="T22" fmla="*/ 2 w 286"/>
                  <a:gd name="T23" fmla="*/ 16 h 192"/>
                  <a:gd name="T24" fmla="*/ 2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rgbClr val="FFFF00"/>
                </a:solidFill>
                <a:round/>
                <a:headEnd/>
                <a:tailEnd/>
              </a:ln>
            </p:spPr>
            <p:txBody>
              <a:bodyPr vert="eaVert"/>
              <a:lstStyle/>
              <a:p>
                <a:endParaRPr lang="en-US"/>
              </a:p>
            </p:txBody>
          </p:sp>
          <p:sp>
            <p:nvSpPr>
              <p:cNvPr id="9" name="Shape 51205"/>
              <p:cNvSpPr>
                <a:spLocks/>
              </p:cNvSpPr>
              <p:nvPr/>
            </p:nvSpPr>
            <p:spPr bwMode="auto">
              <a:xfrm>
                <a:off x="2448" y="3216"/>
                <a:ext cx="96" cy="121"/>
              </a:xfrm>
              <a:custGeom>
                <a:avLst/>
                <a:gdLst>
                  <a:gd name="T0" fmla="*/ 0 w 286"/>
                  <a:gd name="T1" fmla="*/ 0 h 192"/>
                  <a:gd name="T2" fmla="*/ 0 w 286"/>
                  <a:gd name="T3" fmla="*/ 1 h 192"/>
                  <a:gd name="T4" fmla="*/ 0 w 286"/>
                  <a:gd name="T5" fmla="*/ 1 h 192"/>
                  <a:gd name="T6" fmla="*/ 0 w 286"/>
                  <a:gd name="T7" fmla="*/ 1 h 192"/>
                  <a:gd name="T8" fmla="*/ 0 w 286"/>
                  <a:gd name="T9" fmla="*/ 1 h 192"/>
                  <a:gd name="T10" fmla="*/ 0 w 286"/>
                  <a:gd name="T11" fmla="*/ 1 h 192"/>
                  <a:gd name="T12" fmla="*/ 0 w 286"/>
                  <a:gd name="T13" fmla="*/ 1 h 192"/>
                  <a:gd name="T14" fmla="*/ 0 w 286"/>
                  <a:gd name="T15" fmla="*/ 1 h 192"/>
                  <a:gd name="T16" fmla="*/ 0 w 286"/>
                  <a:gd name="T17" fmla="*/ 1 h 192"/>
                  <a:gd name="T18" fmla="*/ 0 w 286"/>
                  <a:gd name="T19" fmla="*/ 0 h 192"/>
                  <a:gd name="T20" fmla="*/ 0 w 286"/>
                  <a:gd name="T21" fmla="*/ 1 h 192"/>
                  <a:gd name="T22" fmla="*/ 0 w 286"/>
                  <a:gd name="T23" fmla="*/ 1 h 192"/>
                  <a:gd name="T24" fmla="*/ 0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rgbClr val="FFFF00"/>
                </a:solidFill>
                <a:round/>
                <a:headEnd/>
                <a:tailEnd/>
              </a:ln>
            </p:spPr>
            <p:txBody>
              <a:bodyPr/>
              <a:lstStyle/>
              <a:p>
                <a:endParaRPr lang="en-US"/>
              </a:p>
            </p:txBody>
          </p:sp>
        </p:grpSp>
      </p:grpSp>
      <p:grpSp>
        <p:nvGrpSpPr>
          <p:cNvPr id="15" name="Group 14"/>
          <p:cNvGrpSpPr>
            <a:grpSpLocks noChangeAspect="1"/>
          </p:cNvGrpSpPr>
          <p:nvPr/>
        </p:nvGrpSpPr>
        <p:grpSpPr>
          <a:xfrm>
            <a:off x="7435662" y="3366273"/>
            <a:ext cx="2696293" cy="2691043"/>
            <a:chOff x="1402982" y="278304"/>
            <a:chExt cx="6236994" cy="6224850"/>
          </a:xfrm>
        </p:grpSpPr>
        <p:grpSp>
          <p:nvGrpSpPr>
            <p:cNvPr id="16" name="Group 15"/>
            <p:cNvGrpSpPr/>
            <p:nvPr/>
          </p:nvGrpSpPr>
          <p:grpSpPr>
            <a:xfrm>
              <a:off x="1402982" y="278304"/>
              <a:ext cx="6236994" cy="6224850"/>
              <a:chOff x="1402982" y="278304"/>
              <a:chExt cx="6236994" cy="6224850"/>
            </a:xfrm>
          </p:grpSpPr>
          <p:grpSp>
            <p:nvGrpSpPr>
              <p:cNvPr id="21" name="Group 20"/>
              <p:cNvGrpSpPr/>
              <p:nvPr/>
            </p:nvGrpSpPr>
            <p:grpSpPr>
              <a:xfrm>
                <a:off x="1402982" y="278304"/>
                <a:ext cx="6236209" cy="6224850"/>
                <a:chOff x="1402982" y="278304"/>
                <a:chExt cx="6236209" cy="6224850"/>
              </a:xfrm>
              <a:effectLst>
                <a:outerShdw blurRad="50800" dist="38100" dir="2700000" algn="tl" rotWithShape="0">
                  <a:prstClr val="black">
                    <a:alpha val="40000"/>
                  </a:prstClr>
                </a:outerShdw>
              </a:effectLst>
            </p:grpSpPr>
            <p:grpSp>
              <p:nvGrpSpPr>
                <p:cNvPr id="26" name="Group 111"/>
                <p:cNvGrpSpPr/>
                <p:nvPr/>
              </p:nvGrpSpPr>
              <p:grpSpPr>
                <a:xfrm>
                  <a:off x="1402982" y="278304"/>
                  <a:ext cx="6236209" cy="6224850"/>
                  <a:chOff x="0" y="16157"/>
                  <a:chExt cx="8869273" cy="8853118"/>
                </a:xfrm>
              </p:grpSpPr>
              <p:sp>
                <p:nvSpPr>
                  <p:cNvPr id="28" name="Shape 108"/>
                  <p:cNvSpPr/>
                  <p:nvPr/>
                </p:nvSpPr>
                <p:spPr>
                  <a:xfrm>
                    <a:off x="0" y="4403689"/>
                    <a:ext cx="8869273" cy="30948"/>
                  </a:xfrm>
                  <a:prstGeom prst="line">
                    <a:avLst/>
                  </a:prstGeom>
                  <a:noFill/>
                  <a:ln w="36124" cap="flat">
                    <a:solidFill>
                      <a:srgbClr val="FFFF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defTabSz="457184">
                      <a:defRPr sz="1706">
                        <a:latin typeface="Helvetica"/>
                        <a:ea typeface="Helvetica"/>
                        <a:cs typeface="Helvetica"/>
                        <a:sym typeface="Helvetica"/>
                      </a:defRPr>
                    </a:pPr>
                    <a:endParaRPr sz="1706" dirty="0"/>
                  </a:p>
                </p:txBody>
              </p:sp>
              <p:sp>
                <p:nvSpPr>
                  <p:cNvPr id="29" name="Shape 109"/>
                  <p:cNvSpPr/>
                  <p:nvPr/>
                </p:nvSpPr>
                <p:spPr>
                  <a:xfrm>
                    <a:off x="4421752" y="16157"/>
                    <a:ext cx="12886" cy="8853118"/>
                  </a:xfrm>
                  <a:prstGeom prst="line">
                    <a:avLst/>
                  </a:prstGeom>
                  <a:noFill/>
                  <a:ln w="36124" cap="flat">
                    <a:solidFill>
                      <a:srgbClr val="FFFF00"/>
                    </a:solidFill>
                    <a:prstDash val="solid"/>
                    <a:round/>
                  </a:ln>
                  <a:effectLst>
                    <a:outerShdw blurRad="38100" dist="20000" dir="5400000" rotWithShape="0">
                      <a:srgbClr val="000000">
                        <a:alpha val="38000"/>
                      </a:srgbClr>
                    </a:outerShdw>
                  </a:effectLst>
                </p:spPr>
                <p:txBody>
                  <a:bodyPr wrap="square" lIns="0" tIns="0" rIns="0" bIns="0" numCol="1" anchor="t">
                    <a:noAutofit/>
                  </a:bodyPr>
                  <a:lstStyle/>
                  <a:p>
                    <a:pPr lvl="0"/>
                    <a:endParaRPr dirty="0"/>
                  </a:p>
                </p:txBody>
              </p:sp>
            </p:grpSp>
            <p:sp>
              <p:nvSpPr>
                <p:cNvPr id="27" name="Rectangle 26"/>
                <p:cNvSpPr/>
                <p:nvPr/>
              </p:nvSpPr>
              <p:spPr>
                <a:xfrm>
                  <a:off x="1402982" y="278304"/>
                  <a:ext cx="623620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Rectangle 21"/>
              <p:cNvSpPr/>
              <p:nvPr/>
            </p:nvSpPr>
            <p:spPr>
              <a:xfrm>
                <a:off x="3009901" y="278304"/>
                <a:ext cx="308609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rot="5400000">
                <a:off x="2984501" y="278304"/>
                <a:ext cx="308609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rot="5400000">
                <a:off x="2981677" y="-491085"/>
                <a:ext cx="308609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rot="5400000">
                <a:off x="2981678" y="1070013"/>
                <a:ext cx="3086099" cy="622485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4148871" y="1936359"/>
              <a:ext cx="2645592" cy="1418163"/>
              <a:chOff x="4148871" y="1936359"/>
              <a:chExt cx="2645592" cy="1418163"/>
            </a:xfrm>
          </p:grpSpPr>
          <p:sp>
            <p:nvSpPr>
              <p:cNvPr id="19" name="Shape 51204"/>
              <p:cNvSpPr>
                <a:spLocks/>
              </p:cNvSpPr>
              <p:nvPr/>
            </p:nvSpPr>
            <p:spPr bwMode="auto">
              <a:xfrm rot="9908098">
                <a:off x="4148871" y="1936359"/>
                <a:ext cx="1308610" cy="1418163"/>
              </a:xfrm>
              <a:custGeom>
                <a:avLst/>
                <a:gdLst>
                  <a:gd name="T0" fmla="*/ 2 w 286"/>
                  <a:gd name="T1" fmla="*/ 0 h 192"/>
                  <a:gd name="T2" fmla="*/ 0 w 286"/>
                  <a:gd name="T3" fmla="*/ 80 h 192"/>
                  <a:gd name="T4" fmla="*/ 2 w 286"/>
                  <a:gd name="T5" fmla="*/ 128 h 192"/>
                  <a:gd name="T6" fmla="*/ 2 w 286"/>
                  <a:gd name="T7" fmla="*/ 192 h 192"/>
                  <a:gd name="T8" fmla="*/ 2 w 286"/>
                  <a:gd name="T9" fmla="*/ 184 h 192"/>
                  <a:gd name="T10" fmla="*/ 2 w 286"/>
                  <a:gd name="T11" fmla="*/ 96 h 192"/>
                  <a:gd name="T12" fmla="*/ 2 w 286"/>
                  <a:gd name="T13" fmla="*/ 88 h 192"/>
                  <a:gd name="T14" fmla="*/ 2 w 286"/>
                  <a:gd name="T15" fmla="*/ 64 h 192"/>
                  <a:gd name="T16" fmla="*/ 2 w 286"/>
                  <a:gd name="T17" fmla="*/ 24 h 192"/>
                  <a:gd name="T18" fmla="*/ 2 w 286"/>
                  <a:gd name="T19" fmla="*/ 0 h 192"/>
                  <a:gd name="T20" fmla="*/ 2 w 286"/>
                  <a:gd name="T21" fmla="*/ 8 h 192"/>
                  <a:gd name="T22" fmla="*/ 2 w 286"/>
                  <a:gd name="T23" fmla="*/ 16 h 192"/>
                  <a:gd name="T24" fmla="*/ 2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rgbClr val="FFFF00"/>
                </a:solidFill>
                <a:round/>
                <a:headEnd/>
                <a:tailEnd/>
              </a:ln>
            </p:spPr>
            <p:txBody>
              <a:bodyPr vert="eaVert"/>
              <a:lstStyle/>
              <a:p>
                <a:endParaRPr lang="en-US"/>
              </a:p>
            </p:txBody>
          </p:sp>
          <p:sp>
            <p:nvSpPr>
              <p:cNvPr id="20" name="Shape 51205"/>
              <p:cNvSpPr>
                <a:spLocks/>
              </p:cNvSpPr>
              <p:nvPr/>
            </p:nvSpPr>
            <p:spPr bwMode="auto">
              <a:xfrm rot="13869939">
                <a:off x="6107271" y="2580064"/>
                <a:ext cx="709081" cy="665302"/>
              </a:xfrm>
              <a:custGeom>
                <a:avLst/>
                <a:gdLst>
                  <a:gd name="T0" fmla="*/ 0 w 286"/>
                  <a:gd name="T1" fmla="*/ 0 h 192"/>
                  <a:gd name="T2" fmla="*/ 0 w 286"/>
                  <a:gd name="T3" fmla="*/ 1 h 192"/>
                  <a:gd name="T4" fmla="*/ 0 w 286"/>
                  <a:gd name="T5" fmla="*/ 1 h 192"/>
                  <a:gd name="T6" fmla="*/ 0 w 286"/>
                  <a:gd name="T7" fmla="*/ 1 h 192"/>
                  <a:gd name="T8" fmla="*/ 0 w 286"/>
                  <a:gd name="T9" fmla="*/ 1 h 192"/>
                  <a:gd name="T10" fmla="*/ 0 w 286"/>
                  <a:gd name="T11" fmla="*/ 1 h 192"/>
                  <a:gd name="T12" fmla="*/ 0 w 286"/>
                  <a:gd name="T13" fmla="*/ 1 h 192"/>
                  <a:gd name="T14" fmla="*/ 0 w 286"/>
                  <a:gd name="T15" fmla="*/ 1 h 192"/>
                  <a:gd name="T16" fmla="*/ 0 w 286"/>
                  <a:gd name="T17" fmla="*/ 1 h 192"/>
                  <a:gd name="T18" fmla="*/ 0 w 286"/>
                  <a:gd name="T19" fmla="*/ 0 h 192"/>
                  <a:gd name="T20" fmla="*/ 0 w 286"/>
                  <a:gd name="T21" fmla="*/ 1 h 192"/>
                  <a:gd name="T22" fmla="*/ 0 w 286"/>
                  <a:gd name="T23" fmla="*/ 1 h 192"/>
                  <a:gd name="T24" fmla="*/ 0 w 28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92"/>
                  <a:gd name="T41" fmla="*/ 286 w 28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92">
                    <a:moveTo>
                      <a:pt x="24" y="0"/>
                    </a:moveTo>
                    <a:cubicBezTo>
                      <a:pt x="5" y="58"/>
                      <a:pt x="12" y="32"/>
                      <a:pt x="0" y="80"/>
                    </a:cubicBezTo>
                    <a:cubicBezTo>
                      <a:pt x="27" y="120"/>
                      <a:pt x="67" y="117"/>
                      <a:pt x="112" y="128"/>
                    </a:cubicBezTo>
                    <a:cubicBezTo>
                      <a:pt x="168" y="184"/>
                      <a:pt x="140" y="166"/>
                      <a:pt x="192" y="192"/>
                    </a:cubicBezTo>
                    <a:cubicBezTo>
                      <a:pt x="213" y="189"/>
                      <a:pt x="236" y="192"/>
                      <a:pt x="256" y="184"/>
                    </a:cubicBezTo>
                    <a:cubicBezTo>
                      <a:pt x="286" y="172"/>
                      <a:pt x="268" y="103"/>
                      <a:pt x="264" y="96"/>
                    </a:cubicBezTo>
                    <a:cubicBezTo>
                      <a:pt x="259" y="86"/>
                      <a:pt x="243" y="91"/>
                      <a:pt x="232" y="88"/>
                    </a:cubicBezTo>
                    <a:cubicBezTo>
                      <a:pt x="227" y="80"/>
                      <a:pt x="219" y="73"/>
                      <a:pt x="216" y="64"/>
                    </a:cubicBezTo>
                    <a:cubicBezTo>
                      <a:pt x="211" y="51"/>
                      <a:pt x="216" y="35"/>
                      <a:pt x="208" y="24"/>
                    </a:cubicBezTo>
                    <a:cubicBezTo>
                      <a:pt x="201" y="14"/>
                      <a:pt x="96" y="1"/>
                      <a:pt x="88" y="0"/>
                    </a:cubicBezTo>
                    <a:cubicBezTo>
                      <a:pt x="64" y="3"/>
                      <a:pt x="39" y="0"/>
                      <a:pt x="16" y="8"/>
                    </a:cubicBezTo>
                    <a:cubicBezTo>
                      <a:pt x="8" y="11"/>
                      <a:pt x="34" y="22"/>
                      <a:pt x="40" y="16"/>
                    </a:cubicBezTo>
                    <a:cubicBezTo>
                      <a:pt x="45" y="11"/>
                      <a:pt x="29" y="5"/>
                      <a:pt x="24" y="0"/>
                    </a:cubicBezTo>
                    <a:close/>
                  </a:path>
                </a:pathLst>
              </a:custGeom>
              <a:solidFill>
                <a:srgbClr val="FFCC99"/>
              </a:solidFill>
              <a:ln w="9525">
                <a:solidFill>
                  <a:srgbClr val="FFFF00"/>
                </a:solidFill>
                <a:round/>
                <a:headEnd/>
                <a:tailEnd/>
              </a:ln>
            </p:spPr>
            <p:txBody>
              <a:bodyPr/>
              <a:lstStyle/>
              <a:p>
                <a:endParaRPr lang="en-US"/>
              </a:p>
            </p:txBody>
          </p:sp>
        </p:grpSp>
      </p:grpSp>
      <p:sp>
        <p:nvSpPr>
          <p:cNvPr id="30" name="Title 1"/>
          <p:cNvSpPr txBox="1">
            <a:spLocks/>
          </p:cNvSpPr>
          <p:nvPr/>
        </p:nvSpPr>
        <p:spPr>
          <a:xfrm>
            <a:off x="3134887" y="6278814"/>
            <a:ext cx="1482681" cy="57918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FF00"/>
                </a:solidFill>
                <a:effectLst>
                  <a:outerShdw blurRad="50800" dist="38100" dir="2700000" algn="tl" rotWithShape="0">
                    <a:srgbClr val="000000">
                      <a:alpha val="43000"/>
                    </a:srgbClr>
                  </a:outerShdw>
                </a:effectLst>
              </a:rPr>
              <a:t>PPI</a:t>
            </a:r>
            <a:endParaRPr lang="en-US" sz="3200" baseline="-25000" dirty="0">
              <a:solidFill>
                <a:srgbClr val="FFFF00"/>
              </a:solidFill>
              <a:effectLst>
                <a:outerShdw blurRad="50800" dist="38100" dir="2700000" algn="tl" rotWithShape="0">
                  <a:srgbClr val="000000">
                    <a:alpha val="43000"/>
                  </a:srgbClr>
                </a:outerShdw>
              </a:effectLst>
            </a:endParaRPr>
          </a:p>
        </p:txBody>
      </p:sp>
      <p:sp>
        <p:nvSpPr>
          <p:cNvPr id="31" name="Title 1"/>
          <p:cNvSpPr txBox="1">
            <a:spLocks/>
          </p:cNvSpPr>
          <p:nvPr/>
        </p:nvSpPr>
        <p:spPr>
          <a:xfrm>
            <a:off x="8130344" y="6278814"/>
            <a:ext cx="1482681" cy="57918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rgbClr val="FFFF00"/>
                </a:solidFill>
                <a:effectLst>
                  <a:outerShdw blurRad="50800" dist="38100" dir="2700000" algn="tl" rotWithShape="0">
                    <a:srgbClr val="000000">
                      <a:alpha val="43000"/>
                    </a:srgbClr>
                  </a:outerShdw>
                </a:effectLst>
              </a:rPr>
              <a:t>B Scope</a:t>
            </a:r>
            <a:endParaRPr lang="en-US" sz="3200" baseline="-25000" dirty="0">
              <a:solidFill>
                <a:srgbClr val="FFFF00"/>
              </a:solidFill>
              <a:effectLst>
                <a:outerShdw blurRad="50800" dist="38100" dir="2700000" algn="tl" rotWithShape="0">
                  <a:srgbClr val="000000">
                    <a:alpha val="43000"/>
                  </a:srgbClr>
                </a:outerShdw>
              </a:effectLst>
            </a:endParaRPr>
          </a:p>
        </p:txBody>
      </p:sp>
      <p:sp>
        <p:nvSpPr>
          <p:cNvPr id="32" name="Title 1"/>
          <p:cNvSpPr txBox="1">
            <a:spLocks/>
          </p:cNvSpPr>
          <p:nvPr/>
        </p:nvSpPr>
        <p:spPr>
          <a:xfrm rot="16200000">
            <a:off x="6465221" y="4536798"/>
            <a:ext cx="1482681" cy="34170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00"/>
                </a:solidFill>
                <a:effectLst>
                  <a:outerShdw blurRad="50800" dist="38100" dir="2700000" algn="tl" rotWithShape="0">
                    <a:srgbClr val="000000">
                      <a:alpha val="43000"/>
                    </a:srgbClr>
                  </a:outerShdw>
                </a:effectLst>
              </a:rPr>
              <a:t>Range</a:t>
            </a:r>
            <a:endParaRPr lang="en-US" sz="2000" baseline="-25000" dirty="0">
              <a:solidFill>
                <a:srgbClr val="FFFF00"/>
              </a:solidFill>
              <a:effectLst>
                <a:outerShdw blurRad="50800" dist="38100" dir="2700000" algn="tl" rotWithShape="0">
                  <a:srgbClr val="000000">
                    <a:alpha val="43000"/>
                  </a:srgbClr>
                </a:outerShdw>
              </a:effectLst>
            </a:endParaRPr>
          </a:p>
        </p:txBody>
      </p:sp>
      <p:sp>
        <p:nvSpPr>
          <p:cNvPr id="33" name="Title 1"/>
          <p:cNvSpPr txBox="1">
            <a:spLocks/>
          </p:cNvSpPr>
          <p:nvPr/>
        </p:nvSpPr>
        <p:spPr>
          <a:xfrm>
            <a:off x="8042299" y="6057316"/>
            <a:ext cx="1482681" cy="34170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00"/>
                </a:solidFill>
                <a:effectLst>
                  <a:outerShdw blurRad="50800" dist="38100" dir="2700000" algn="tl" rotWithShape="0">
                    <a:srgbClr val="000000">
                      <a:alpha val="43000"/>
                    </a:srgbClr>
                  </a:outerShdw>
                </a:effectLst>
              </a:rPr>
              <a:t>Azimuth</a:t>
            </a:r>
            <a:endParaRPr lang="en-US" sz="2000" baseline="-25000" dirty="0">
              <a:solidFill>
                <a:srgbClr val="FFFF00"/>
              </a:solidFill>
              <a:effectLst>
                <a:outerShdw blurRad="50800" dist="38100" dir="2700000" algn="tl" rotWithShape="0">
                  <a:srgbClr val="000000">
                    <a:alpha val="43000"/>
                  </a:srgbClr>
                </a:outerShdw>
              </a:effectLst>
            </a:endParaRPr>
          </a:p>
        </p:txBody>
      </p:sp>
      <p:sp>
        <p:nvSpPr>
          <p:cNvPr id="34" name="Title 1"/>
          <p:cNvSpPr txBox="1">
            <a:spLocks/>
          </p:cNvSpPr>
          <p:nvPr/>
        </p:nvSpPr>
        <p:spPr>
          <a:xfrm>
            <a:off x="5250102" y="4499622"/>
            <a:ext cx="541099" cy="3272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00"/>
                </a:solidFill>
                <a:effectLst>
                  <a:outerShdw blurRad="50800" dist="38100" dir="2700000" algn="tl" rotWithShape="0">
                    <a:srgbClr val="000000">
                      <a:alpha val="43000"/>
                    </a:srgbClr>
                  </a:outerShdw>
                </a:effectLst>
              </a:rPr>
              <a:t>90</a:t>
            </a:r>
            <a:r>
              <a:rPr lang="en-US" sz="2000" baseline="30000" dirty="0">
                <a:solidFill>
                  <a:srgbClr val="FFFF00"/>
                </a:solidFill>
                <a:effectLst>
                  <a:outerShdw blurRad="50800" dist="38100" dir="2700000" algn="tl" rotWithShape="0">
                    <a:srgbClr val="000000">
                      <a:alpha val="43000"/>
                    </a:srgbClr>
                  </a:outerShdw>
                </a:effectLst>
              </a:rPr>
              <a:t>o</a:t>
            </a:r>
          </a:p>
        </p:txBody>
      </p:sp>
      <p:sp>
        <p:nvSpPr>
          <p:cNvPr id="35" name="Title 1"/>
          <p:cNvSpPr txBox="1">
            <a:spLocks/>
          </p:cNvSpPr>
          <p:nvPr/>
        </p:nvSpPr>
        <p:spPr>
          <a:xfrm>
            <a:off x="3471189" y="6061794"/>
            <a:ext cx="824295" cy="3272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00"/>
                </a:solidFill>
                <a:effectLst>
                  <a:outerShdw blurRad="50800" dist="38100" dir="2700000" algn="tl" rotWithShape="0">
                    <a:srgbClr val="000000">
                      <a:alpha val="43000"/>
                    </a:srgbClr>
                  </a:outerShdw>
                </a:effectLst>
              </a:rPr>
              <a:t>180</a:t>
            </a:r>
            <a:r>
              <a:rPr lang="en-US" sz="2000" baseline="30000" dirty="0">
                <a:solidFill>
                  <a:srgbClr val="FFFF00"/>
                </a:solidFill>
                <a:effectLst>
                  <a:outerShdw blurRad="50800" dist="38100" dir="2700000" algn="tl" rotWithShape="0">
                    <a:srgbClr val="000000">
                      <a:alpha val="43000"/>
                    </a:srgbClr>
                  </a:outerShdw>
                </a:effectLst>
              </a:rPr>
              <a:t>o</a:t>
            </a:r>
          </a:p>
        </p:txBody>
      </p:sp>
      <p:sp>
        <p:nvSpPr>
          <p:cNvPr id="44" name="Title 1"/>
          <p:cNvSpPr txBox="1">
            <a:spLocks/>
          </p:cNvSpPr>
          <p:nvPr/>
        </p:nvSpPr>
        <p:spPr>
          <a:xfrm>
            <a:off x="1879601" y="4482650"/>
            <a:ext cx="663248" cy="3272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00"/>
                </a:solidFill>
                <a:effectLst>
                  <a:outerShdw blurRad="50800" dist="38100" dir="2700000" algn="tl" rotWithShape="0">
                    <a:srgbClr val="000000">
                      <a:alpha val="43000"/>
                    </a:srgbClr>
                  </a:outerShdw>
                </a:effectLst>
              </a:rPr>
              <a:t>270</a:t>
            </a:r>
            <a:r>
              <a:rPr lang="en-US" sz="2000" baseline="30000" dirty="0">
                <a:solidFill>
                  <a:srgbClr val="FFFF00"/>
                </a:solidFill>
                <a:effectLst>
                  <a:outerShdw blurRad="50800" dist="38100" dir="2700000" algn="tl" rotWithShape="0">
                    <a:srgbClr val="000000">
                      <a:alpha val="43000"/>
                    </a:srgbClr>
                  </a:outerShdw>
                </a:effectLst>
              </a:rPr>
              <a:t>o</a:t>
            </a:r>
          </a:p>
        </p:txBody>
      </p:sp>
      <p:sp>
        <p:nvSpPr>
          <p:cNvPr id="45" name="Title 1"/>
          <p:cNvSpPr txBox="1">
            <a:spLocks/>
          </p:cNvSpPr>
          <p:nvPr/>
        </p:nvSpPr>
        <p:spPr>
          <a:xfrm>
            <a:off x="1981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FFFF00"/>
                </a:solidFill>
                <a:effectLst>
                  <a:outerShdw blurRad="50800" dist="38100" dir="2700000" algn="tl" rotWithShape="0">
                    <a:srgbClr val="000000">
                      <a:alpha val="43000"/>
                    </a:srgbClr>
                  </a:outerShdw>
                </a:effectLst>
              </a:rPr>
              <a:t>Scope Indication</a:t>
            </a:r>
          </a:p>
        </p:txBody>
      </p:sp>
      <p:pic>
        <p:nvPicPr>
          <p:cNvPr id="36" name="Picture 35" descr="Untitled.png"/>
          <p:cNvPicPr>
            <a:picLocks noChangeAspect="1"/>
          </p:cNvPicPr>
          <p:nvPr/>
        </p:nvPicPr>
        <p:blipFill rotWithShape="1">
          <a:blip r:embed="rId2">
            <a:extLst>
              <a:ext uri="{28A0092B-C50C-407E-A947-70E740481C1C}">
                <a14:useLocalDpi xmlns:a14="http://schemas.microsoft.com/office/drawing/2010/main" val="0"/>
              </a:ext>
            </a:extLst>
          </a:blip>
          <a:srcRect l="41068" t="40276"/>
          <a:stretch/>
        </p:blipFill>
        <p:spPr>
          <a:xfrm>
            <a:off x="1524000" y="0"/>
            <a:ext cx="4501388" cy="3145622"/>
          </a:xfrm>
          <a:prstGeom prst="rect">
            <a:avLst/>
          </a:prstGeom>
        </p:spPr>
      </p:pic>
      <p:sp>
        <p:nvSpPr>
          <p:cNvPr id="46" name="Title 1"/>
          <p:cNvSpPr txBox="1">
            <a:spLocks/>
          </p:cNvSpPr>
          <p:nvPr/>
        </p:nvSpPr>
        <p:spPr>
          <a:xfrm>
            <a:off x="6313294" y="1073427"/>
            <a:ext cx="4363132" cy="140393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a:buChar char="•"/>
            </a:pPr>
            <a:r>
              <a:rPr lang="en-US" sz="2000" dirty="0">
                <a:solidFill>
                  <a:srgbClr val="FFFF00"/>
                </a:solidFill>
                <a:effectLst>
                  <a:outerShdw blurRad="50800" dist="38100" dir="2700000" algn="tl" rotWithShape="0">
                    <a:srgbClr val="000000">
                      <a:alpha val="43000"/>
                    </a:srgbClr>
                  </a:outerShdw>
                </a:effectLst>
              </a:rPr>
              <a:t>X</a:t>
            </a:r>
            <a:r>
              <a:rPr lang="el-GR" sz="2000" dirty="0">
                <a:solidFill>
                  <a:srgbClr val="FFFF00"/>
                </a:solidFill>
                <a:effectLst>
                  <a:outerShdw blurRad="50800" dist="38100" dir="2700000" algn="tl" rotWithShape="0">
                    <a:srgbClr val="000000">
                      <a:alpha val="43000"/>
                    </a:srgbClr>
                  </a:outerShdw>
                </a:effectLst>
              </a:rPr>
              <a:t>ρήση </a:t>
            </a:r>
            <a:r>
              <a:rPr lang="en-US" sz="2000" dirty="0">
                <a:solidFill>
                  <a:srgbClr val="FFFF00"/>
                </a:solidFill>
                <a:effectLst>
                  <a:outerShdw blurRad="50800" dist="38100" dir="2700000" algn="tl" rotWithShape="0">
                    <a:srgbClr val="000000">
                      <a:alpha val="43000"/>
                    </a:srgbClr>
                  </a:outerShdw>
                </a:effectLst>
              </a:rPr>
              <a:t>radar </a:t>
            </a:r>
            <a:r>
              <a:rPr lang="el-GR" sz="2000" dirty="0">
                <a:solidFill>
                  <a:srgbClr val="FFFF00"/>
                </a:solidFill>
                <a:effectLst>
                  <a:outerShdw blurRad="50800" dist="38100" dir="2700000" algn="tl" rotWithShape="0">
                    <a:srgbClr val="000000">
                      <a:alpha val="43000"/>
                    </a:srgbClr>
                  </a:outerShdw>
                </a:effectLst>
              </a:rPr>
              <a:t>με στενότερο </a:t>
            </a:r>
            <a:r>
              <a:rPr lang="el-GR" sz="2000" dirty="0" err="1">
                <a:solidFill>
                  <a:srgbClr val="FFFF00"/>
                </a:solidFill>
                <a:effectLst>
                  <a:outerShdw blurRad="50800" dist="38100" dir="2700000" algn="tl" rotWithShape="0">
                    <a:srgbClr val="000000">
                      <a:alpha val="43000"/>
                    </a:srgbClr>
                  </a:outerShdw>
                </a:effectLst>
              </a:rPr>
              <a:t>λωβό</a:t>
            </a:r>
            <a:endParaRPr lang="en-US" sz="2000" dirty="0">
              <a:solidFill>
                <a:srgbClr val="FFFF00"/>
              </a:solidFill>
              <a:effectLst>
                <a:outerShdw blurRad="50800" dist="38100" dir="2700000" algn="tl" rotWithShape="0">
                  <a:srgbClr val="000000">
                    <a:alpha val="43000"/>
                  </a:srgbClr>
                </a:outerShdw>
              </a:effectLst>
            </a:endParaRPr>
          </a:p>
        </p:txBody>
      </p:sp>
      <p:grpSp>
        <p:nvGrpSpPr>
          <p:cNvPr id="53" name="Group 52"/>
          <p:cNvGrpSpPr>
            <a:grpSpLocks noChangeAspect="1"/>
          </p:cNvGrpSpPr>
          <p:nvPr/>
        </p:nvGrpSpPr>
        <p:grpSpPr>
          <a:xfrm rot="13856159">
            <a:off x="8615485" y="3976689"/>
            <a:ext cx="1080556" cy="852008"/>
            <a:chOff x="1862365" y="4673538"/>
            <a:chExt cx="828694" cy="653418"/>
          </a:xfrm>
        </p:grpSpPr>
        <p:sp>
          <p:nvSpPr>
            <p:cNvPr id="54" name="Freeform 53"/>
            <p:cNvSpPr/>
            <p:nvPr/>
          </p:nvSpPr>
          <p:spPr>
            <a:xfrm>
              <a:off x="2110034" y="4673538"/>
              <a:ext cx="581025" cy="390525"/>
            </a:xfrm>
            <a:custGeom>
              <a:avLst/>
              <a:gdLst>
                <a:gd name="connsiteX0" fmla="*/ 136525 w 581025"/>
                <a:gd name="connsiteY0" fmla="*/ 6350 h 390525"/>
                <a:gd name="connsiteX1" fmla="*/ 136525 w 581025"/>
                <a:gd name="connsiteY1" fmla="*/ 6350 h 390525"/>
                <a:gd name="connsiteX2" fmla="*/ 101600 w 581025"/>
                <a:gd name="connsiteY2" fmla="*/ 63500 h 390525"/>
                <a:gd name="connsiteX3" fmla="*/ 95250 w 581025"/>
                <a:gd name="connsiteY3" fmla="*/ 73025 h 390525"/>
                <a:gd name="connsiteX4" fmla="*/ 88900 w 581025"/>
                <a:gd name="connsiteY4" fmla="*/ 85725 h 390525"/>
                <a:gd name="connsiteX5" fmla="*/ 76200 w 581025"/>
                <a:gd name="connsiteY5" fmla="*/ 95250 h 390525"/>
                <a:gd name="connsiteX6" fmla="*/ 69850 w 581025"/>
                <a:gd name="connsiteY6" fmla="*/ 104775 h 390525"/>
                <a:gd name="connsiteX7" fmla="*/ 60325 w 581025"/>
                <a:gd name="connsiteY7" fmla="*/ 111125 h 390525"/>
                <a:gd name="connsiteX8" fmla="*/ 50800 w 581025"/>
                <a:gd name="connsiteY8" fmla="*/ 120650 h 390525"/>
                <a:gd name="connsiteX9" fmla="*/ 31750 w 581025"/>
                <a:gd name="connsiteY9" fmla="*/ 133350 h 390525"/>
                <a:gd name="connsiteX10" fmla="*/ 25400 w 581025"/>
                <a:gd name="connsiteY10" fmla="*/ 142875 h 390525"/>
                <a:gd name="connsiteX11" fmla="*/ 15875 w 581025"/>
                <a:gd name="connsiteY11" fmla="*/ 149225 h 390525"/>
                <a:gd name="connsiteX12" fmla="*/ 9525 w 581025"/>
                <a:gd name="connsiteY12" fmla="*/ 168275 h 390525"/>
                <a:gd name="connsiteX13" fmla="*/ 6350 w 581025"/>
                <a:gd name="connsiteY13" fmla="*/ 222250 h 390525"/>
                <a:gd name="connsiteX14" fmla="*/ 3175 w 581025"/>
                <a:gd name="connsiteY14" fmla="*/ 234950 h 390525"/>
                <a:gd name="connsiteX15" fmla="*/ 0 w 581025"/>
                <a:gd name="connsiteY15" fmla="*/ 250825 h 390525"/>
                <a:gd name="connsiteX16" fmla="*/ 9525 w 581025"/>
                <a:gd name="connsiteY16" fmla="*/ 279400 h 390525"/>
                <a:gd name="connsiteX17" fmla="*/ 38100 w 581025"/>
                <a:gd name="connsiteY17" fmla="*/ 292100 h 390525"/>
                <a:gd name="connsiteX18" fmla="*/ 47625 w 581025"/>
                <a:gd name="connsiteY18" fmla="*/ 295275 h 390525"/>
                <a:gd name="connsiteX19" fmla="*/ 57150 w 581025"/>
                <a:gd name="connsiteY19" fmla="*/ 301625 h 390525"/>
                <a:gd name="connsiteX20" fmla="*/ 73025 w 581025"/>
                <a:gd name="connsiteY20" fmla="*/ 304800 h 390525"/>
                <a:gd name="connsiteX21" fmla="*/ 95250 w 581025"/>
                <a:gd name="connsiteY21" fmla="*/ 311150 h 390525"/>
                <a:gd name="connsiteX22" fmla="*/ 114300 w 581025"/>
                <a:gd name="connsiteY22" fmla="*/ 327025 h 390525"/>
                <a:gd name="connsiteX23" fmla="*/ 133350 w 581025"/>
                <a:gd name="connsiteY23" fmla="*/ 339725 h 390525"/>
                <a:gd name="connsiteX24" fmla="*/ 142875 w 581025"/>
                <a:gd name="connsiteY24" fmla="*/ 346075 h 390525"/>
                <a:gd name="connsiteX25" fmla="*/ 152400 w 581025"/>
                <a:gd name="connsiteY25" fmla="*/ 355600 h 390525"/>
                <a:gd name="connsiteX26" fmla="*/ 161925 w 581025"/>
                <a:gd name="connsiteY26" fmla="*/ 361950 h 390525"/>
                <a:gd name="connsiteX27" fmla="*/ 171450 w 581025"/>
                <a:gd name="connsiteY27" fmla="*/ 374650 h 390525"/>
                <a:gd name="connsiteX28" fmla="*/ 200025 w 581025"/>
                <a:gd name="connsiteY28" fmla="*/ 390525 h 390525"/>
                <a:gd name="connsiteX29" fmla="*/ 257175 w 581025"/>
                <a:gd name="connsiteY29" fmla="*/ 381000 h 390525"/>
                <a:gd name="connsiteX30" fmla="*/ 266700 w 581025"/>
                <a:gd name="connsiteY30" fmla="*/ 374650 h 390525"/>
                <a:gd name="connsiteX31" fmla="*/ 282575 w 581025"/>
                <a:gd name="connsiteY31" fmla="*/ 358775 h 390525"/>
                <a:gd name="connsiteX32" fmla="*/ 295275 w 581025"/>
                <a:gd name="connsiteY32" fmla="*/ 339725 h 390525"/>
                <a:gd name="connsiteX33" fmla="*/ 301625 w 581025"/>
                <a:gd name="connsiteY33" fmla="*/ 330200 h 390525"/>
                <a:gd name="connsiteX34" fmla="*/ 307975 w 581025"/>
                <a:gd name="connsiteY34" fmla="*/ 320675 h 390525"/>
                <a:gd name="connsiteX35" fmla="*/ 327025 w 581025"/>
                <a:gd name="connsiteY35" fmla="*/ 301625 h 390525"/>
                <a:gd name="connsiteX36" fmla="*/ 336550 w 581025"/>
                <a:gd name="connsiteY36" fmla="*/ 292100 h 390525"/>
                <a:gd name="connsiteX37" fmla="*/ 355600 w 581025"/>
                <a:gd name="connsiteY37" fmla="*/ 279400 h 390525"/>
                <a:gd name="connsiteX38" fmla="*/ 365125 w 581025"/>
                <a:gd name="connsiteY38" fmla="*/ 273050 h 390525"/>
                <a:gd name="connsiteX39" fmla="*/ 377825 w 581025"/>
                <a:gd name="connsiteY39" fmla="*/ 269875 h 390525"/>
                <a:gd name="connsiteX40" fmla="*/ 406400 w 581025"/>
                <a:gd name="connsiteY40" fmla="*/ 260350 h 390525"/>
                <a:gd name="connsiteX41" fmla="*/ 425450 w 581025"/>
                <a:gd name="connsiteY41" fmla="*/ 254000 h 390525"/>
                <a:gd name="connsiteX42" fmla="*/ 434975 w 581025"/>
                <a:gd name="connsiteY42" fmla="*/ 250825 h 390525"/>
                <a:gd name="connsiteX43" fmla="*/ 469900 w 581025"/>
                <a:gd name="connsiteY43" fmla="*/ 238125 h 390525"/>
                <a:gd name="connsiteX44" fmla="*/ 479425 w 581025"/>
                <a:gd name="connsiteY44" fmla="*/ 234950 h 390525"/>
                <a:gd name="connsiteX45" fmla="*/ 527050 w 581025"/>
                <a:gd name="connsiteY45" fmla="*/ 231775 h 390525"/>
                <a:gd name="connsiteX46" fmla="*/ 546100 w 581025"/>
                <a:gd name="connsiteY46" fmla="*/ 225425 h 390525"/>
                <a:gd name="connsiteX47" fmla="*/ 555625 w 581025"/>
                <a:gd name="connsiteY47" fmla="*/ 222250 h 390525"/>
                <a:gd name="connsiteX48" fmla="*/ 561975 w 581025"/>
                <a:gd name="connsiteY48" fmla="*/ 212725 h 390525"/>
                <a:gd name="connsiteX49" fmla="*/ 577850 w 581025"/>
                <a:gd name="connsiteY49" fmla="*/ 193675 h 390525"/>
                <a:gd name="connsiteX50" fmla="*/ 581025 w 581025"/>
                <a:gd name="connsiteY50" fmla="*/ 184150 h 390525"/>
                <a:gd name="connsiteX51" fmla="*/ 571500 w 581025"/>
                <a:gd name="connsiteY51" fmla="*/ 104775 h 390525"/>
                <a:gd name="connsiteX52" fmla="*/ 546100 w 581025"/>
                <a:gd name="connsiteY52" fmla="*/ 66675 h 390525"/>
                <a:gd name="connsiteX53" fmla="*/ 539750 w 581025"/>
                <a:gd name="connsiteY53" fmla="*/ 57150 h 390525"/>
                <a:gd name="connsiteX54" fmla="*/ 517525 w 581025"/>
                <a:gd name="connsiteY54" fmla="*/ 28575 h 390525"/>
                <a:gd name="connsiteX55" fmla="*/ 508000 w 581025"/>
                <a:gd name="connsiteY55" fmla="*/ 22225 h 390525"/>
                <a:gd name="connsiteX56" fmla="*/ 488950 w 581025"/>
                <a:gd name="connsiteY56" fmla="*/ 15875 h 390525"/>
                <a:gd name="connsiteX57" fmla="*/ 479425 w 581025"/>
                <a:gd name="connsiteY57" fmla="*/ 12700 h 390525"/>
                <a:gd name="connsiteX58" fmla="*/ 463550 w 581025"/>
                <a:gd name="connsiteY58" fmla="*/ 9525 h 390525"/>
                <a:gd name="connsiteX59" fmla="*/ 434975 w 581025"/>
                <a:gd name="connsiteY59" fmla="*/ 3175 h 390525"/>
                <a:gd name="connsiteX60" fmla="*/ 400050 w 581025"/>
                <a:gd name="connsiteY60" fmla="*/ 0 h 390525"/>
                <a:gd name="connsiteX61" fmla="*/ 342900 w 581025"/>
                <a:gd name="connsiteY61" fmla="*/ 3175 h 390525"/>
                <a:gd name="connsiteX62" fmla="*/ 323850 w 581025"/>
                <a:gd name="connsiteY62" fmla="*/ 9525 h 390525"/>
                <a:gd name="connsiteX63" fmla="*/ 301625 w 581025"/>
                <a:gd name="connsiteY63" fmla="*/ 15875 h 390525"/>
                <a:gd name="connsiteX64" fmla="*/ 215900 w 581025"/>
                <a:gd name="connsiteY64" fmla="*/ 12700 h 390525"/>
                <a:gd name="connsiteX65" fmla="*/ 168275 w 581025"/>
                <a:gd name="connsiteY65" fmla="*/ 9525 h 390525"/>
                <a:gd name="connsiteX66" fmla="*/ 152400 w 581025"/>
                <a:gd name="connsiteY66" fmla="*/ 6350 h 390525"/>
                <a:gd name="connsiteX67" fmla="*/ 130175 w 581025"/>
                <a:gd name="connsiteY67" fmla="*/ 0 h 390525"/>
                <a:gd name="connsiteX68" fmla="*/ 136525 w 581025"/>
                <a:gd name="connsiteY68" fmla="*/ 635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81025" h="390525">
                  <a:moveTo>
                    <a:pt x="136525" y="6350"/>
                  </a:moveTo>
                  <a:lnTo>
                    <a:pt x="136525" y="6350"/>
                  </a:lnTo>
                  <a:cubicBezTo>
                    <a:pt x="102847" y="68894"/>
                    <a:pt x="127635" y="28787"/>
                    <a:pt x="101600" y="63500"/>
                  </a:cubicBezTo>
                  <a:cubicBezTo>
                    <a:pt x="99310" y="66553"/>
                    <a:pt x="97143" y="69712"/>
                    <a:pt x="95250" y="73025"/>
                  </a:cubicBezTo>
                  <a:cubicBezTo>
                    <a:pt x="92902" y="77134"/>
                    <a:pt x="91980" y="82131"/>
                    <a:pt x="88900" y="85725"/>
                  </a:cubicBezTo>
                  <a:cubicBezTo>
                    <a:pt x="85456" y="89743"/>
                    <a:pt x="79942" y="91508"/>
                    <a:pt x="76200" y="95250"/>
                  </a:cubicBezTo>
                  <a:cubicBezTo>
                    <a:pt x="73502" y="97948"/>
                    <a:pt x="72548" y="102077"/>
                    <a:pt x="69850" y="104775"/>
                  </a:cubicBezTo>
                  <a:cubicBezTo>
                    <a:pt x="67152" y="107473"/>
                    <a:pt x="63256" y="108682"/>
                    <a:pt x="60325" y="111125"/>
                  </a:cubicBezTo>
                  <a:cubicBezTo>
                    <a:pt x="56876" y="114000"/>
                    <a:pt x="54344" y="117893"/>
                    <a:pt x="50800" y="120650"/>
                  </a:cubicBezTo>
                  <a:cubicBezTo>
                    <a:pt x="44776" y="125335"/>
                    <a:pt x="31750" y="133350"/>
                    <a:pt x="31750" y="133350"/>
                  </a:cubicBezTo>
                  <a:cubicBezTo>
                    <a:pt x="29633" y="136525"/>
                    <a:pt x="28098" y="140177"/>
                    <a:pt x="25400" y="142875"/>
                  </a:cubicBezTo>
                  <a:cubicBezTo>
                    <a:pt x="22702" y="145573"/>
                    <a:pt x="17897" y="145989"/>
                    <a:pt x="15875" y="149225"/>
                  </a:cubicBezTo>
                  <a:cubicBezTo>
                    <a:pt x="12327" y="154901"/>
                    <a:pt x="9525" y="168275"/>
                    <a:pt x="9525" y="168275"/>
                  </a:cubicBezTo>
                  <a:cubicBezTo>
                    <a:pt x="8467" y="186267"/>
                    <a:pt x="8059" y="204308"/>
                    <a:pt x="6350" y="222250"/>
                  </a:cubicBezTo>
                  <a:cubicBezTo>
                    <a:pt x="5936" y="226594"/>
                    <a:pt x="4122" y="230690"/>
                    <a:pt x="3175" y="234950"/>
                  </a:cubicBezTo>
                  <a:cubicBezTo>
                    <a:pt x="2004" y="240218"/>
                    <a:pt x="1058" y="245533"/>
                    <a:pt x="0" y="250825"/>
                  </a:cubicBezTo>
                  <a:cubicBezTo>
                    <a:pt x="2129" y="263597"/>
                    <a:pt x="596" y="270471"/>
                    <a:pt x="9525" y="279400"/>
                  </a:cubicBezTo>
                  <a:cubicBezTo>
                    <a:pt x="17072" y="286947"/>
                    <a:pt x="28669" y="288956"/>
                    <a:pt x="38100" y="292100"/>
                  </a:cubicBezTo>
                  <a:cubicBezTo>
                    <a:pt x="41275" y="293158"/>
                    <a:pt x="44840" y="293419"/>
                    <a:pt x="47625" y="295275"/>
                  </a:cubicBezTo>
                  <a:cubicBezTo>
                    <a:pt x="50800" y="297392"/>
                    <a:pt x="53577" y="300285"/>
                    <a:pt x="57150" y="301625"/>
                  </a:cubicBezTo>
                  <a:cubicBezTo>
                    <a:pt x="62203" y="303520"/>
                    <a:pt x="67757" y="303629"/>
                    <a:pt x="73025" y="304800"/>
                  </a:cubicBezTo>
                  <a:cubicBezTo>
                    <a:pt x="76687" y="305614"/>
                    <a:pt x="91007" y="309029"/>
                    <a:pt x="95250" y="311150"/>
                  </a:cubicBezTo>
                  <a:cubicBezTo>
                    <a:pt x="108865" y="317957"/>
                    <a:pt x="101661" y="317194"/>
                    <a:pt x="114300" y="327025"/>
                  </a:cubicBezTo>
                  <a:cubicBezTo>
                    <a:pt x="120324" y="331710"/>
                    <a:pt x="127000" y="335492"/>
                    <a:pt x="133350" y="339725"/>
                  </a:cubicBezTo>
                  <a:cubicBezTo>
                    <a:pt x="136525" y="341842"/>
                    <a:pt x="140177" y="343377"/>
                    <a:pt x="142875" y="346075"/>
                  </a:cubicBezTo>
                  <a:cubicBezTo>
                    <a:pt x="146050" y="349250"/>
                    <a:pt x="148951" y="352725"/>
                    <a:pt x="152400" y="355600"/>
                  </a:cubicBezTo>
                  <a:cubicBezTo>
                    <a:pt x="155331" y="358043"/>
                    <a:pt x="159227" y="359252"/>
                    <a:pt x="161925" y="361950"/>
                  </a:cubicBezTo>
                  <a:cubicBezTo>
                    <a:pt x="165667" y="365692"/>
                    <a:pt x="167495" y="371134"/>
                    <a:pt x="171450" y="374650"/>
                  </a:cubicBezTo>
                  <a:cubicBezTo>
                    <a:pt x="184551" y="386295"/>
                    <a:pt x="187090" y="386213"/>
                    <a:pt x="200025" y="390525"/>
                  </a:cubicBezTo>
                  <a:cubicBezTo>
                    <a:pt x="210916" y="389617"/>
                    <a:pt x="243829" y="389897"/>
                    <a:pt x="257175" y="381000"/>
                  </a:cubicBezTo>
                  <a:lnTo>
                    <a:pt x="266700" y="374650"/>
                  </a:lnTo>
                  <a:cubicBezTo>
                    <a:pt x="292100" y="336550"/>
                    <a:pt x="252942" y="392642"/>
                    <a:pt x="282575" y="358775"/>
                  </a:cubicBezTo>
                  <a:cubicBezTo>
                    <a:pt x="287601" y="353032"/>
                    <a:pt x="291042" y="346075"/>
                    <a:pt x="295275" y="339725"/>
                  </a:cubicBezTo>
                  <a:lnTo>
                    <a:pt x="301625" y="330200"/>
                  </a:lnTo>
                  <a:cubicBezTo>
                    <a:pt x="303742" y="327025"/>
                    <a:pt x="305277" y="323373"/>
                    <a:pt x="307975" y="320675"/>
                  </a:cubicBezTo>
                  <a:lnTo>
                    <a:pt x="327025" y="301625"/>
                  </a:lnTo>
                  <a:cubicBezTo>
                    <a:pt x="330200" y="298450"/>
                    <a:pt x="332814" y="294591"/>
                    <a:pt x="336550" y="292100"/>
                  </a:cubicBezTo>
                  <a:lnTo>
                    <a:pt x="355600" y="279400"/>
                  </a:lnTo>
                  <a:cubicBezTo>
                    <a:pt x="358775" y="277283"/>
                    <a:pt x="361423" y="273975"/>
                    <a:pt x="365125" y="273050"/>
                  </a:cubicBezTo>
                  <a:cubicBezTo>
                    <a:pt x="369358" y="271992"/>
                    <a:pt x="373645" y="271129"/>
                    <a:pt x="377825" y="269875"/>
                  </a:cubicBezTo>
                  <a:cubicBezTo>
                    <a:pt x="387442" y="266990"/>
                    <a:pt x="396875" y="263525"/>
                    <a:pt x="406400" y="260350"/>
                  </a:cubicBezTo>
                  <a:lnTo>
                    <a:pt x="425450" y="254000"/>
                  </a:lnTo>
                  <a:cubicBezTo>
                    <a:pt x="428625" y="252942"/>
                    <a:pt x="431868" y="252068"/>
                    <a:pt x="434975" y="250825"/>
                  </a:cubicBezTo>
                  <a:cubicBezTo>
                    <a:pt x="457065" y="241989"/>
                    <a:pt x="445443" y="246277"/>
                    <a:pt x="469900" y="238125"/>
                  </a:cubicBezTo>
                  <a:cubicBezTo>
                    <a:pt x="473075" y="237067"/>
                    <a:pt x="476086" y="235173"/>
                    <a:pt x="479425" y="234950"/>
                  </a:cubicBezTo>
                  <a:lnTo>
                    <a:pt x="527050" y="231775"/>
                  </a:lnTo>
                  <a:lnTo>
                    <a:pt x="546100" y="225425"/>
                  </a:lnTo>
                  <a:lnTo>
                    <a:pt x="555625" y="222250"/>
                  </a:lnTo>
                  <a:cubicBezTo>
                    <a:pt x="557742" y="219075"/>
                    <a:pt x="559532" y="215656"/>
                    <a:pt x="561975" y="212725"/>
                  </a:cubicBezTo>
                  <a:cubicBezTo>
                    <a:pt x="570752" y="202192"/>
                    <a:pt x="571938" y="205499"/>
                    <a:pt x="577850" y="193675"/>
                  </a:cubicBezTo>
                  <a:cubicBezTo>
                    <a:pt x="579347" y="190682"/>
                    <a:pt x="579967" y="187325"/>
                    <a:pt x="581025" y="184150"/>
                  </a:cubicBezTo>
                  <a:cubicBezTo>
                    <a:pt x="580909" y="182171"/>
                    <a:pt x="580492" y="118263"/>
                    <a:pt x="571500" y="104775"/>
                  </a:cubicBezTo>
                  <a:lnTo>
                    <a:pt x="546100" y="66675"/>
                  </a:lnTo>
                  <a:cubicBezTo>
                    <a:pt x="543983" y="63500"/>
                    <a:pt x="540957" y="60770"/>
                    <a:pt x="539750" y="57150"/>
                  </a:cubicBezTo>
                  <a:cubicBezTo>
                    <a:pt x="534875" y="42526"/>
                    <a:pt x="535882" y="40813"/>
                    <a:pt x="517525" y="28575"/>
                  </a:cubicBezTo>
                  <a:cubicBezTo>
                    <a:pt x="514350" y="26458"/>
                    <a:pt x="511487" y="23775"/>
                    <a:pt x="508000" y="22225"/>
                  </a:cubicBezTo>
                  <a:cubicBezTo>
                    <a:pt x="501883" y="19507"/>
                    <a:pt x="495300" y="17992"/>
                    <a:pt x="488950" y="15875"/>
                  </a:cubicBezTo>
                  <a:cubicBezTo>
                    <a:pt x="485775" y="14817"/>
                    <a:pt x="482707" y="13356"/>
                    <a:pt x="479425" y="12700"/>
                  </a:cubicBezTo>
                  <a:cubicBezTo>
                    <a:pt x="474133" y="11642"/>
                    <a:pt x="468818" y="10696"/>
                    <a:pt x="463550" y="9525"/>
                  </a:cubicBezTo>
                  <a:cubicBezTo>
                    <a:pt x="453062" y="7194"/>
                    <a:pt x="445919" y="4543"/>
                    <a:pt x="434975" y="3175"/>
                  </a:cubicBezTo>
                  <a:cubicBezTo>
                    <a:pt x="423376" y="1725"/>
                    <a:pt x="411692" y="1058"/>
                    <a:pt x="400050" y="0"/>
                  </a:cubicBezTo>
                  <a:cubicBezTo>
                    <a:pt x="381000" y="1058"/>
                    <a:pt x="361832" y="808"/>
                    <a:pt x="342900" y="3175"/>
                  </a:cubicBezTo>
                  <a:cubicBezTo>
                    <a:pt x="336258" y="4005"/>
                    <a:pt x="330344" y="7902"/>
                    <a:pt x="323850" y="9525"/>
                  </a:cubicBezTo>
                  <a:cubicBezTo>
                    <a:pt x="307903" y="13512"/>
                    <a:pt x="315290" y="11320"/>
                    <a:pt x="301625" y="15875"/>
                  </a:cubicBezTo>
                  <a:lnTo>
                    <a:pt x="215900" y="12700"/>
                  </a:lnTo>
                  <a:cubicBezTo>
                    <a:pt x="200008" y="11943"/>
                    <a:pt x="184106" y="11108"/>
                    <a:pt x="168275" y="9525"/>
                  </a:cubicBezTo>
                  <a:cubicBezTo>
                    <a:pt x="162905" y="8988"/>
                    <a:pt x="157668" y="7521"/>
                    <a:pt x="152400" y="6350"/>
                  </a:cubicBezTo>
                  <a:cubicBezTo>
                    <a:pt x="140440" y="3692"/>
                    <a:pt x="140782" y="3536"/>
                    <a:pt x="130175" y="0"/>
                  </a:cubicBezTo>
                  <a:lnTo>
                    <a:pt x="136525" y="6350"/>
                  </a:lnTo>
                  <a:close/>
                </a:path>
              </a:pathLst>
            </a:custGeom>
            <a:solidFill>
              <a:srgbClr val="21FF06">
                <a:alpha val="69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Freeform 54"/>
            <p:cNvSpPr/>
            <p:nvPr/>
          </p:nvSpPr>
          <p:spPr>
            <a:xfrm>
              <a:off x="1862365" y="5140116"/>
              <a:ext cx="238606" cy="186840"/>
            </a:xfrm>
            <a:custGeom>
              <a:avLst/>
              <a:gdLst>
                <a:gd name="connsiteX0" fmla="*/ 10006 w 238606"/>
                <a:gd name="connsiteY0" fmla="*/ 9035 h 186840"/>
                <a:gd name="connsiteX1" fmla="*/ 10006 w 238606"/>
                <a:gd name="connsiteY1" fmla="*/ 9035 h 186840"/>
                <a:gd name="connsiteX2" fmla="*/ 6831 w 238606"/>
                <a:gd name="connsiteY2" fmla="*/ 47135 h 186840"/>
                <a:gd name="connsiteX3" fmla="*/ 3656 w 238606"/>
                <a:gd name="connsiteY3" fmla="*/ 75710 h 186840"/>
                <a:gd name="connsiteX4" fmla="*/ 13181 w 238606"/>
                <a:gd name="connsiteY4" fmla="*/ 129685 h 186840"/>
                <a:gd name="connsiteX5" fmla="*/ 32231 w 238606"/>
                <a:gd name="connsiteY5" fmla="*/ 129685 h 186840"/>
                <a:gd name="connsiteX6" fmla="*/ 57631 w 238606"/>
                <a:gd name="connsiteY6" fmla="*/ 139210 h 186840"/>
                <a:gd name="connsiteX7" fmla="*/ 86206 w 238606"/>
                <a:gd name="connsiteY7" fmla="*/ 161435 h 186840"/>
                <a:gd name="connsiteX8" fmla="*/ 105256 w 238606"/>
                <a:gd name="connsiteY8" fmla="*/ 174135 h 186840"/>
                <a:gd name="connsiteX9" fmla="*/ 111606 w 238606"/>
                <a:gd name="connsiteY9" fmla="*/ 183660 h 186840"/>
                <a:gd name="connsiteX10" fmla="*/ 146531 w 238606"/>
                <a:gd name="connsiteY10" fmla="*/ 183660 h 186840"/>
                <a:gd name="connsiteX11" fmla="*/ 213206 w 238606"/>
                <a:gd name="connsiteY11" fmla="*/ 180485 h 186840"/>
                <a:gd name="connsiteX12" fmla="*/ 222731 w 238606"/>
                <a:gd name="connsiteY12" fmla="*/ 174135 h 186840"/>
                <a:gd name="connsiteX13" fmla="*/ 235431 w 238606"/>
                <a:gd name="connsiteY13" fmla="*/ 145560 h 186840"/>
                <a:gd name="connsiteX14" fmla="*/ 238606 w 238606"/>
                <a:gd name="connsiteY14" fmla="*/ 136035 h 186840"/>
                <a:gd name="connsiteX15" fmla="*/ 225906 w 238606"/>
                <a:gd name="connsiteY15" fmla="*/ 110635 h 186840"/>
                <a:gd name="connsiteX16" fmla="*/ 222731 w 238606"/>
                <a:gd name="connsiteY16" fmla="*/ 101110 h 186840"/>
                <a:gd name="connsiteX17" fmla="*/ 206856 w 238606"/>
                <a:gd name="connsiteY17" fmla="*/ 85235 h 186840"/>
                <a:gd name="connsiteX18" fmla="*/ 194156 w 238606"/>
                <a:gd name="connsiteY18" fmla="*/ 47135 h 186840"/>
                <a:gd name="connsiteX19" fmla="*/ 184631 w 238606"/>
                <a:gd name="connsiteY19" fmla="*/ 28085 h 186840"/>
                <a:gd name="connsiteX20" fmla="*/ 165581 w 238606"/>
                <a:gd name="connsiteY20" fmla="*/ 15385 h 186840"/>
                <a:gd name="connsiteX21" fmla="*/ 143356 w 238606"/>
                <a:gd name="connsiteY21" fmla="*/ 9035 h 186840"/>
                <a:gd name="connsiteX22" fmla="*/ 121131 w 238606"/>
                <a:gd name="connsiteY22" fmla="*/ 5860 h 186840"/>
                <a:gd name="connsiteX23" fmla="*/ 38581 w 238606"/>
                <a:gd name="connsiteY23" fmla="*/ 5860 h 186840"/>
                <a:gd name="connsiteX24" fmla="*/ 481 w 238606"/>
                <a:gd name="connsiteY24" fmla="*/ 9035 h 186840"/>
                <a:gd name="connsiteX25" fmla="*/ 10006 w 238606"/>
                <a:gd name="connsiteY25" fmla="*/ 9035 h 18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606" h="186840">
                  <a:moveTo>
                    <a:pt x="10006" y="9035"/>
                  </a:moveTo>
                  <a:lnTo>
                    <a:pt x="10006" y="9035"/>
                  </a:lnTo>
                  <a:cubicBezTo>
                    <a:pt x="8948" y="21735"/>
                    <a:pt x="8039" y="34448"/>
                    <a:pt x="6831" y="47135"/>
                  </a:cubicBezTo>
                  <a:cubicBezTo>
                    <a:pt x="5922" y="56675"/>
                    <a:pt x="3656" y="66126"/>
                    <a:pt x="3656" y="75710"/>
                  </a:cubicBezTo>
                  <a:cubicBezTo>
                    <a:pt x="3656" y="122948"/>
                    <a:pt x="-3784" y="112720"/>
                    <a:pt x="13181" y="129685"/>
                  </a:cubicBezTo>
                  <a:lnTo>
                    <a:pt x="32231" y="129685"/>
                  </a:lnTo>
                  <a:cubicBezTo>
                    <a:pt x="40698" y="132860"/>
                    <a:pt x="49543" y="135166"/>
                    <a:pt x="57631" y="139210"/>
                  </a:cubicBezTo>
                  <a:cubicBezTo>
                    <a:pt x="87035" y="153912"/>
                    <a:pt x="67391" y="146801"/>
                    <a:pt x="86206" y="161435"/>
                  </a:cubicBezTo>
                  <a:cubicBezTo>
                    <a:pt x="92230" y="166120"/>
                    <a:pt x="105256" y="174135"/>
                    <a:pt x="105256" y="174135"/>
                  </a:cubicBezTo>
                  <a:cubicBezTo>
                    <a:pt x="107373" y="177310"/>
                    <a:pt x="108431" y="181543"/>
                    <a:pt x="111606" y="183660"/>
                  </a:cubicBezTo>
                  <a:cubicBezTo>
                    <a:pt x="121796" y="190453"/>
                    <a:pt x="136742" y="184359"/>
                    <a:pt x="146531" y="183660"/>
                  </a:cubicBezTo>
                  <a:cubicBezTo>
                    <a:pt x="168725" y="182075"/>
                    <a:pt x="190981" y="181543"/>
                    <a:pt x="213206" y="180485"/>
                  </a:cubicBezTo>
                  <a:cubicBezTo>
                    <a:pt x="216381" y="178368"/>
                    <a:pt x="220033" y="176833"/>
                    <a:pt x="222731" y="174135"/>
                  </a:cubicBezTo>
                  <a:cubicBezTo>
                    <a:pt x="230278" y="166588"/>
                    <a:pt x="232287" y="154991"/>
                    <a:pt x="235431" y="145560"/>
                  </a:cubicBezTo>
                  <a:lnTo>
                    <a:pt x="238606" y="136035"/>
                  </a:lnTo>
                  <a:cubicBezTo>
                    <a:pt x="231721" y="94722"/>
                    <a:pt x="242615" y="131521"/>
                    <a:pt x="225906" y="110635"/>
                  </a:cubicBezTo>
                  <a:cubicBezTo>
                    <a:pt x="223815" y="108022"/>
                    <a:pt x="224228" y="104103"/>
                    <a:pt x="222731" y="101110"/>
                  </a:cubicBezTo>
                  <a:cubicBezTo>
                    <a:pt x="217439" y="90527"/>
                    <a:pt x="216381" y="91585"/>
                    <a:pt x="206856" y="85235"/>
                  </a:cubicBezTo>
                  <a:lnTo>
                    <a:pt x="194156" y="47135"/>
                  </a:lnTo>
                  <a:cubicBezTo>
                    <a:pt x="191891" y="40341"/>
                    <a:pt x="190424" y="33154"/>
                    <a:pt x="184631" y="28085"/>
                  </a:cubicBezTo>
                  <a:cubicBezTo>
                    <a:pt x="178888" y="23059"/>
                    <a:pt x="172821" y="17798"/>
                    <a:pt x="165581" y="15385"/>
                  </a:cubicBezTo>
                  <a:cubicBezTo>
                    <a:pt x="157420" y="12665"/>
                    <a:pt x="152127" y="10630"/>
                    <a:pt x="143356" y="9035"/>
                  </a:cubicBezTo>
                  <a:cubicBezTo>
                    <a:pt x="135993" y="7696"/>
                    <a:pt x="128539" y="6918"/>
                    <a:pt x="121131" y="5860"/>
                  </a:cubicBezTo>
                  <a:cubicBezTo>
                    <a:pt x="88859" y="-4897"/>
                    <a:pt x="112277" y="1649"/>
                    <a:pt x="38581" y="5860"/>
                  </a:cubicBezTo>
                  <a:cubicBezTo>
                    <a:pt x="25858" y="6587"/>
                    <a:pt x="12688" y="5373"/>
                    <a:pt x="481" y="9035"/>
                  </a:cubicBezTo>
                  <a:cubicBezTo>
                    <a:pt x="-2386" y="9895"/>
                    <a:pt x="8419" y="9035"/>
                    <a:pt x="10006" y="9035"/>
                  </a:cubicBezTo>
                  <a:close/>
                </a:path>
              </a:pathLst>
            </a:custGeom>
            <a:solidFill>
              <a:srgbClr val="21FF06"/>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8" name="Freeform 57"/>
          <p:cNvSpPr>
            <a:spLocks noChangeAspect="1"/>
          </p:cNvSpPr>
          <p:nvPr/>
        </p:nvSpPr>
        <p:spPr>
          <a:xfrm>
            <a:off x="4127116" y="4052028"/>
            <a:ext cx="642731" cy="431999"/>
          </a:xfrm>
          <a:custGeom>
            <a:avLst/>
            <a:gdLst>
              <a:gd name="connsiteX0" fmla="*/ 136525 w 581025"/>
              <a:gd name="connsiteY0" fmla="*/ 6350 h 390525"/>
              <a:gd name="connsiteX1" fmla="*/ 136525 w 581025"/>
              <a:gd name="connsiteY1" fmla="*/ 6350 h 390525"/>
              <a:gd name="connsiteX2" fmla="*/ 101600 w 581025"/>
              <a:gd name="connsiteY2" fmla="*/ 63500 h 390525"/>
              <a:gd name="connsiteX3" fmla="*/ 95250 w 581025"/>
              <a:gd name="connsiteY3" fmla="*/ 73025 h 390525"/>
              <a:gd name="connsiteX4" fmla="*/ 88900 w 581025"/>
              <a:gd name="connsiteY4" fmla="*/ 85725 h 390525"/>
              <a:gd name="connsiteX5" fmla="*/ 76200 w 581025"/>
              <a:gd name="connsiteY5" fmla="*/ 95250 h 390525"/>
              <a:gd name="connsiteX6" fmla="*/ 69850 w 581025"/>
              <a:gd name="connsiteY6" fmla="*/ 104775 h 390525"/>
              <a:gd name="connsiteX7" fmla="*/ 60325 w 581025"/>
              <a:gd name="connsiteY7" fmla="*/ 111125 h 390525"/>
              <a:gd name="connsiteX8" fmla="*/ 50800 w 581025"/>
              <a:gd name="connsiteY8" fmla="*/ 120650 h 390525"/>
              <a:gd name="connsiteX9" fmla="*/ 31750 w 581025"/>
              <a:gd name="connsiteY9" fmla="*/ 133350 h 390525"/>
              <a:gd name="connsiteX10" fmla="*/ 25400 w 581025"/>
              <a:gd name="connsiteY10" fmla="*/ 142875 h 390525"/>
              <a:gd name="connsiteX11" fmla="*/ 15875 w 581025"/>
              <a:gd name="connsiteY11" fmla="*/ 149225 h 390525"/>
              <a:gd name="connsiteX12" fmla="*/ 9525 w 581025"/>
              <a:gd name="connsiteY12" fmla="*/ 168275 h 390525"/>
              <a:gd name="connsiteX13" fmla="*/ 6350 w 581025"/>
              <a:gd name="connsiteY13" fmla="*/ 222250 h 390525"/>
              <a:gd name="connsiteX14" fmla="*/ 3175 w 581025"/>
              <a:gd name="connsiteY14" fmla="*/ 234950 h 390525"/>
              <a:gd name="connsiteX15" fmla="*/ 0 w 581025"/>
              <a:gd name="connsiteY15" fmla="*/ 250825 h 390525"/>
              <a:gd name="connsiteX16" fmla="*/ 9525 w 581025"/>
              <a:gd name="connsiteY16" fmla="*/ 279400 h 390525"/>
              <a:gd name="connsiteX17" fmla="*/ 38100 w 581025"/>
              <a:gd name="connsiteY17" fmla="*/ 292100 h 390525"/>
              <a:gd name="connsiteX18" fmla="*/ 47625 w 581025"/>
              <a:gd name="connsiteY18" fmla="*/ 295275 h 390525"/>
              <a:gd name="connsiteX19" fmla="*/ 57150 w 581025"/>
              <a:gd name="connsiteY19" fmla="*/ 301625 h 390525"/>
              <a:gd name="connsiteX20" fmla="*/ 73025 w 581025"/>
              <a:gd name="connsiteY20" fmla="*/ 304800 h 390525"/>
              <a:gd name="connsiteX21" fmla="*/ 95250 w 581025"/>
              <a:gd name="connsiteY21" fmla="*/ 311150 h 390525"/>
              <a:gd name="connsiteX22" fmla="*/ 114300 w 581025"/>
              <a:gd name="connsiteY22" fmla="*/ 327025 h 390525"/>
              <a:gd name="connsiteX23" fmla="*/ 133350 w 581025"/>
              <a:gd name="connsiteY23" fmla="*/ 339725 h 390525"/>
              <a:gd name="connsiteX24" fmla="*/ 142875 w 581025"/>
              <a:gd name="connsiteY24" fmla="*/ 346075 h 390525"/>
              <a:gd name="connsiteX25" fmla="*/ 152400 w 581025"/>
              <a:gd name="connsiteY25" fmla="*/ 355600 h 390525"/>
              <a:gd name="connsiteX26" fmla="*/ 161925 w 581025"/>
              <a:gd name="connsiteY26" fmla="*/ 361950 h 390525"/>
              <a:gd name="connsiteX27" fmla="*/ 171450 w 581025"/>
              <a:gd name="connsiteY27" fmla="*/ 374650 h 390525"/>
              <a:gd name="connsiteX28" fmla="*/ 200025 w 581025"/>
              <a:gd name="connsiteY28" fmla="*/ 390525 h 390525"/>
              <a:gd name="connsiteX29" fmla="*/ 257175 w 581025"/>
              <a:gd name="connsiteY29" fmla="*/ 381000 h 390525"/>
              <a:gd name="connsiteX30" fmla="*/ 266700 w 581025"/>
              <a:gd name="connsiteY30" fmla="*/ 374650 h 390525"/>
              <a:gd name="connsiteX31" fmla="*/ 282575 w 581025"/>
              <a:gd name="connsiteY31" fmla="*/ 358775 h 390525"/>
              <a:gd name="connsiteX32" fmla="*/ 295275 w 581025"/>
              <a:gd name="connsiteY32" fmla="*/ 339725 h 390525"/>
              <a:gd name="connsiteX33" fmla="*/ 301625 w 581025"/>
              <a:gd name="connsiteY33" fmla="*/ 330200 h 390525"/>
              <a:gd name="connsiteX34" fmla="*/ 307975 w 581025"/>
              <a:gd name="connsiteY34" fmla="*/ 320675 h 390525"/>
              <a:gd name="connsiteX35" fmla="*/ 327025 w 581025"/>
              <a:gd name="connsiteY35" fmla="*/ 301625 h 390525"/>
              <a:gd name="connsiteX36" fmla="*/ 336550 w 581025"/>
              <a:gd name="connsiteY36" fmla="*/ 292100 h 390525"/>
              <a:gd name="connsiteX37" fmla="*/ 355600 w 581025"/>
              <a:gd name="connsiteY37" fmla="*/ 279400 h 390525"/>
              <a:gd name="connsiteX38" fmla="*/ 365125 w 581025"/>
              <a:gd name="connsiteY38" fmla="*/ 273050 h 390525"/>
              <a:gd name="connsiteX39" fmla="*/ 377825 w 581025"/>
              <a:gd name="connsiteY39" fmla="*/ 269875 h 390525"/>
              <a:gd name="connsiteX40" fmla="*/ 406400 w 581025"/>
              <a:gd name="connsiteY40" fmla="*/ 260350 h 390525"/>
              <a:gd name="connsiteX41" fmla="*/ 425450 w 581025"/>
              <a:gd name="connsiteY41" fmla="*/ 254000 h 390525"/>
              <a:gd name="connsiteX42" fmla="*/ 434975 w 581025"/>
              <a:gd name="connsiteY42" fmla="*/ 250825 h 390525"/>
              <a:gd name="connsiteX43" fmla="*/ 469900 w 581025"/>
              <a:gd name="connsiteY43" fmla="*/ 238125 h 390525"/>
              <a:gd name="connsiteX44" fmla="*/ 479425 w 581025"/>
              <a:gd name="connsiteY44" fmla="*/ 234950 h 390525"/>
              <a:gd name="connsiteX45" fmla="*/ 527050 w 581025"/>
              <a:gd name="connsiteY45" fmla="*/ 231775 h 390525"/>
              <a:gd name="connsiteX46" fmla="*/ 546100 w 581025"/>
              <a:gd name="connsiteY46" fmla="*/ 225425 h 390525"/>
              <a:gd name="connsiteX47" fmla="*/ 555625 w 581025"/>
              <a:gd name="connsiteY47" fmla="*/ 222250 h 390525"/>
              <a:gd name="connsiteX48" fmla="*/ 561975 w 581025"/>
              <a:gd name="connsiteY48" fmla="*/ 212725 h 390525"/>
              <a:gd name="connsiteX49" fmla="*/ 577850 w 581025"/>
              <a:gd name="connsiteY49" fmla="*/ 193675 h 390525"/>
              <a:gd name="connsiteX50" fmla="*/ 581025 w 581025"/>
              <a:gd name="connsiteY50" fmla="*/ 184150 h 390525"/>
              <a:gd name="connsiteX51" fmla="*/ 571500 w 581025"/>
              <a:gd name="connsiteY51" fmla="*/ 104775 h 390525"/>
              <a:gd name="connsiteX52" fmla="*/ 546100 w 581025"/>
              <a:gd name="connsiteY52" fmla="*/ 66675 h 390525"/>
              <a:gd name="connsiteX53" fmla="*/ 539750 w 581025"/>
              <a:gd name="connsiteY53" fmla="*/ 57150 h 390525"/>
              <a:gd name="connsiteX54" fmla="*/ 517525 w 581025"/>
              <a:gd name="connsiteY54" fmla="*/ 28575 h 390525"/>
              <a:gd name="connsiteX55" fmla="*/ 508000 w 581025"/>
              <a:gd name="connsiteY55" fmla="*/ 22225 h 390525"/>
              <a:gd name="connsiteX56" fmla="*/ 488950 w 581025"/>
              <a:gd name="connsiteY56" fmla="*/ 15875 h 390525"/>
              <a:gd name="connsiteX57" fmla="*/ 479425 w 581025"/>
              <a:gd name="connsiteY57" fmla="*/ 12700 h 390525"/>
              <a:gd name="connsiteX58" fmla="*/ 463550 w 581025"/>
              <a:gd name="connsiteY58" fmla="*/ 9525 h 390525"/>
              <a:gd name="connsiteX59" fmla="*/ 434975 w 581025"/>
              <a:gd name="connsiteY59" fmla="*/ 3175 h 390525"/>
              <a:gd name="connsiteX60" fmla="*/ 400050 w 581025"/>
              <a:gd name="connsiteY60" fmla="*/ 0 h 390525"/>
              <a:gd name="connsiteX61" fmla="*/ 342900 w 581025"/>
              <a:gd name="connsiteY61" fmla="*/ 3175 h 390525"/>
              <a:gd name="connsiteX62" fmla="*/ 323850 w 581025"/>
              <a:gd name="connsiteY62" fmla="*/ 9525 h 390525"/>
              <a:gd name="connsiteX63" fmla="*/ 301625 w 581025"/>
              <a:gd name="connsiteY63" fmla="*/ 15875 h 390525"/>
              <a:gd name="connsiteX64" fmla="*/ 215900 w 581025"/>
              <a:gd name="connsiteY64" fmla="*/ 12700 h 390525"/>
              <a:gd name="connsiteX65" fmla="*/ 168275 w 581025"/>
              <a:gd name="connsiteY65" fmla="*/ 9525 h 390525"/>
              <a:gd name="connsiteX66" fmla="*/ 152400 w 581025"/>
              <a:gd name="connsiteY66" fmla="*/ 6350 h 390525"/>
              <a:gd name="connsiteX67" fmla="*/ 130175 w 581025"/>
              <a:gd name="connsiteY67" fmla="*/ 0 h 390525"/>
              <a:gd name="connsiteX68" fmla="*/ 136525 w 581025"/>
              <a:gd name="connsiteY68" fmla="*/ 635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81025" h="390525">
                <a:moveTo>
                  <a:pt x="136525" y="6350"/>
                </a:moveTo>
                <a:lnTo>
                  <a:pt x="136525" y="6350"/>
                </a:lnTo>
                <a:cubicBezTo>
                  <a:pt x="102847" y="68894"/>
                  <a:pt x="127635" y="28787"/>
                  <a:pt x="101600" y="63500"/>
                </a:cubicBezTo>
                <a:cubicBezTo>
                  <a:pt x="99310" y="66553"/>
                  <a:pt x="97143" y="69712"/>
                  <a:pt x="95250" y="73025"/>
                </a:cubicBezTo>
                <a:cubicBezTo>
                  <a:pt x="92902" y="77134"/>
                  <a:pt x="91980" y="82131"/>
                  <a:pt x="88900" y="85725"/>
                </a:cubicBezTo>
                <a:cubicBezTo>
                  <a:pt x="85456" y="89743"/>
                  <a:pt x="79942" y="91508"/>
                  <a:pt x="76200" y="95250"/>
                </a:cubicBezTo>
                <a:cubicBezTo>
                  <a:pt x="73502" y="97948"/>
                  <a:pt x="72548" y="102077"/>
                  <a:pt x="69850" y="104775"/>
                </a:cubicBezTo>
                <a:cubicBezTo>
                  <a:pt x="67152" y="107473"/>
                  <a:pt x="63256" y="108682"/>
                  <a:pt x="60325" y="111125"/>
                </a:cubicBezTo>
                <a:cubicBezTo>
                  <a:pt x="56876" y="114000"/>
                  <a:pt x="54344" y="117893"/>
                  <a:pt x="50800" y="120650"/>
                </a:cubicBezTo>
                <a:cubicBezTo>
                  <a:pt x="44776" y="125335"/>
                  <a:pt x="31750" y="133350"/>
                  <a:pt x="31750" y="133350"/>
                </a:cubicBezTo>
                <a:cubicBezTo>
                  <a:pt x="29633" y="136525"/>
                  <a:pt x="28098" y="140177"/>
                  <a:pt x="25400" y="142875"/>
                </a:cubicBezTo>
                <a:cubicBezTo>
                  <a:pt x="22702" y="145573"/>
                  <a:pt x="17897" y="145989"/>
                  <a:pt x="15875" y="149225"/>
                </a:cubicBezTo>
                <a:cubicBezTo>
                  <a:pt x="12327" y="154901"/>
                  <a:pt x="9525" y="168275"/>
                  <a:pt x="9525" y="168275"/>
                </a:cubicBezTo>
                <a:cubicBezTo>
                  <a:pt x="8467" y="186267"/>
                  <a:pt x="8059" y="204308"/>
                  <a:pt x="6350" y="222250"/>
                </a:cubicBezTo>
                <a:cubicBezTo>
                  <a:pt x="5936" y="226594"/>
                  <a:pt x="4122" y="230690"/>
                  <a:pt x="3175" y="234950"/>
                </a:cubicBezTo>
                <a:cubicBezTo>
                  <a:pt x="2004" y="240218"/>
                  <a:pt x="1058" y="245533"/>
                  <a:pt x="0" y="250825"/>
                </a:cubicBezTo>
                <a:cubicBezTo>
                  <a:pt x="2129" y="263597"/>
                  <a:pt x="596" y="270471"/>
                  <a:pt x="9525" y="279400"/>
                </a:cubicBezTo>
                <a:cubicBezTo>
                  <a:pt x="17072" y="286947"/>
                  <a:pt x="28669" y="288956"/>
                  <a:pt x="38100" y="292100"/>
                </a:cubicBezTo>
                <a:cubicBezTo>
                  <a:pt x="41275" y="293158"/>
                  <a:pt x="44840" y="293419"/>
                  <a:pt x="47625" y="295275"/>
                </a:cubicBezTo>
                <a:cubicBezTo>
                  <a:pt x="50800" y="297392"/>
                  <a:pt x="53577" y="300285"/>
                  <a:pt x="57150" y="301625"/>
                </a:cubicBezTo>
                <a:cubicBezTo>
                  <a:pt x="62203" y="303520"/>
                  <a:pt x="67757" y="303629"/>
                  <a:pt x="73025" y="304800"/>
                </a:cubicBezTo>
                <a:cubicBezTo>
                  <a:pt x="76687" y="305614"/>
                  <a:pt x="91007" y="309029"/>
                  <a:pt x="95250" y="311150"/>
                </a:cubicBezTo>
                <a:cubicBezTo>
                  <a:pt x="108865" y="317957"/>
                  <a:pt x="101661" y="317194"/>
                  <a:pt x="114300" y="327025"/>
                </a:cubicBezTo>
                <a:cubicBezTo>
                  <a:pt x="120324" y="331710"/>
                  <a:pt x="127000" y="335492"/>
                  <a:pt x="133350" y="339725"/>
                </a:cubicBezTo>
                <a:cubicBezTo>
                  <a:pt x="136525" y="341842"/>
                  <a:pt x="140177" y="343377"/>
                  <a:pt x="142875" y="346075"/>
                </a:cubicBezTo>
                <a:cubicBezTo>
                  <a:pt x="146050" y="349250"/>
                  <a:pt x="148951" y="352725"/>
                  <a:pt x="152400" y="355600"/>
                </a:cubicBezTo>
                <a:cubicBezTo>
                  <a:pt x="155331" y="358043"/>
                  <a:pt x="159227" y="359252"/>
                  <a:pt x="161925" y="361950"/>
                </a:cubicBezTo>
                <a:cubicBezTo>
                  <a:pt x="165667" y="365692"/>
                  <a:pt x="167495" y="371134"/>
                  <a:pt x="171450" y="374650"/>
                </a:cubicBezTo>
                <a:cubicBezTo>
                  <a:pt x="184551" y="386295"/>
                  <a:pt x="187090" y="386213"/>
                  <a:pt x="200025" y="390525"/>
                </a:cubicBezTo>
                <a:cubicBezTo>
                  <a:pt x="210916" y="389617"/>
                  <a:pt x="243829" y="389897"/>
                  <a:pt x="257175" y="381000"/>
                </a:cubicBezTo>
                <a:lnTo>
                  <a:pt x="266700" y="374650"/>
                </a:lnTo>
                <a:cubicBezTo>
                  <a:pt x="292100" y="336550"/>
                  <a:pt x="252942" y="392642"/>
                  <a:pt x="282575" y="358775"/>
                </a:cubicBezTo>
                <a:cubicBezTo>
                  <a:pt x="287601" y="353032"/>
                  <a:pt x="291042" y="346075"/>
                  <a:pt x="295275" y="339725"/>
                </a:cubicBezTo>
                <a:lnTo>
                  <a:pt x="301625" y="330200"/>
                </a:lnTo>
                <a:cubicBezTo>
                  <a:pt x="303742" y="327025"/>
                  <a:pt x="305277" y="323373"/>
                  <a:pt x="307975" y="320675"/>
                </a:cubicBezTo>
                <a:lnTo>
                  <a:pt x="327025" y="301625"/>
                </a:lnTo>
                <a:cubicBezTo>
                  <a:pt x="330200" y="298450"/>
                  <a:pt x="332814" y="294591"/>
                  <a:pt x="336550" y="292100"/>
                </a:cubicBezTo>
                <a:lnTo>
                  <a:pt x="355600" y="279400"/>
                </a:lnTo>
                <a:cubicBezTo>
                  <a:pt x="358775" y="277283"/>
                  <a:pt x="361423" y="273975"/>
                  <a:pt x="365125" y="273050"/>
                </a:cubicBezTo>
                <a:cubicBezTo>
                  <a:pt x="369358" y="271992"/>
                  <a:pt x="373645" y="271129"/>
                  <a:pt x="377825" y="269875"/>
                </a:cubicBezTo>
                <a:cubicBezTo>
                  <a:pt x="387442" y="266990"/>
                  <a:pt x="396875" y="263525"/>
                  <a:pt x="406400" y="260350"/>
                </a:cubicBezTo>
                <a:lnTo>
                  <a:pt x="425450" y="254000"/>
                </a:lnTo>
                <a:cubicBezTo>
                  <a:pt x="428625" y="252942"/>
                  <a:pt x="431868" y="252068"/>
                  <a:pt x="434975" y="250825"/>
                </a:cubicBezTo>
                <a:cubicBezTo>
                  <a:pt x="457065" y="241989"/>
                  <a:pt x="445443" y="246277"/>
                  <a:pt x="469900" y="238125"/>
                </a:cubicBezTo>
                <a:cubicBezTo>
                  <a:pt x="473075" y="237067"/>
                  <a:pt x="476086" y="235173"/>
                  <a:pt x="479425" y="234950"/>
                </a:cubicBezTo>
                <a:lnTo>
                  <a:pt x="527050" y="231775"/>
                </a:lnTo>
                <a:lnTo>
                  <a:pt x="546100" y="225425"/>
                </a:lnTo>
                <a:lnTo>
                  <a:pt x="555625" y="222250"/>
                </a:lnTo>
                <a:cubicBezTo>
                  <a:pt x="557742" y="219075"/>
                  <a:pt x="559532" y="215656"/>
                  <a:pt x="561975" y="212725"/>
                </a:cubicBezTo>
                <a:cubicBezTo>
                  <a:pt x="570752" y="202192"/>
                  <a:pt x="571938" y="205499"/>
                  <a:pt x="577850" y="193675"/>
                </a:cubicBezTo>
                <a:cubicBezTo>
                  <a:pt x="579347" y="190682"/>
                  <a:pt x="579967" y="187325"/>
                  <a:pt x="581025" y="184150"/>
                </a:cubicBezTo>
                <a:cubicBezTo>
                  <a:pt x="580909" y="182171"/>
                  <a:pt x="580492" y="118263"/>
                  <a:pt x="571500" y="104775"/>
                </a:cubicBezTo>
                <a:lnTo>
                  <a:pt x="546100" y="66675"/>
                </a:lnTo>
                <a:cubicBezTo>
                  <a:pt x="543983" y="63500"/>
                  <a:pt x="540957" y="60770"/>
                  <a:pt x="539750" y="57150"/>
                </a:cubicBezTo>
                <a:cubicBezTo>
                  <a:pt x="534875" y="42526"/>
                  <a:pt x="535882" y="40813"/>
                  <a:pt x="517525" y="28575"/>
                </a:cubicBezTo>
                <a:cubicBezTo>
                  <a:pt x="514350" y="26458"/>
                  <a:pt x="511487" y="23775"/>
                  <a:pt x="508000" y="22225"/>
                </a:cubicBezTo>
                <a:cubicBezTo>
                  <a:pt x="501883" y="19507"/>
                  <a:pt x="495300" y="17992"/>
                  <a:pt x="488950" y="15875"/>
                </a:cubicBezTo>
                <a:cubicBezTo>
                  <a:pt x="485775" y="14817"/>
                  <a:pt x="482707" y="13356"/>
                  <a:pt x="479425" y="12700"/>
                </a:cubicBezTo>
                <a:cubicBezTo>
                  <a:pt x="474133" y="11642"/>
                  <a:pt x="468818" y="10696"/>
                  <a:pt x="463550" y="9525"/>
                </a:cubicBezTo>
                <a:cubicBezTo>
                  <a:pt x="453062" y="7194"/>
                  <a:pt x="445919" y="4543"/>
                  <a:pt x="434975" y="3175"/>
                </a:cubicBezTo>
                <a:cubicBezTo>
                  <a:pt x="423376" y="1725"/>
                  <a:pt x="411692" y="1058"/>
                  <a:pt x="400050" y="0"/>
                </a:cubicBezTo>
                <a:cubicBezTo>
                  <a:pt x="381000" y="1058"/>
                  <a:pt x="361832" y="808"/>
                  <a:pt x="342900" y="3175"/>
                </a:cubicBezTo>
                <a:cubicBezTo>
                  <a:pt x="336258" y="4005"/>
                  <a:pt x="330344" y="7902"/>
                  <a:pt x="323850" y="9525"/>
                </a:cubicBezTo>
                <a:cubicBezTo>
                  <a:pt x="307903" y="13512"/>
                  <a:pt x="315290" y="11320"/>
                  <a:pt x="301625" y="15875"/>
                </a:cubicBezTo>
                <a:lnTo>
                  <a:pt x="215900" y="12700"/>
                </a:lnTo>
                <a:cubicBezTo>
                  <a:pt x="200008" y="11943"/>
                  <a:pt x="184106" y="11108"/>
                  <a:pt x="168275" y="9525"/>
                </a:cubicBezTo>
                <a:cubicBezTo>
                  <a:pt x="162905" y="8988"/>
                  <a:pt x="157668" y="7521"/>
                  <a:pt x="152400" y="6350"/>
                </a:cubicBezTo>
                <a:cubicBezTo>
                  <a:pt x="140440" y="3692"/>
                  <a:pt x="140782" y="3536"/>
                  <a:pt x="130175" y="0"/>
                </a:cubicBezTo>
                <a:lnTo>
                  <a:pt x="136525" y="6350"/>
                </a:lnTo>
                <a:close/>
              </a:path>
            </a:pathLst>
          </a:custGeom>
          <a:solidFill>
            <a:srgbClr val="21FF06">
              <a:alpha val="60000"/>
            </a:srgbClr>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Freeform 58"/>
          <p:cNvSpPr>
            <a:spLocks noChangeAspect="1"/>
          </p:cNvSpPr>
          <p:nvPr/>
        </p:nvSpPr>
        <p:spPr>
          <a:xfrm>
            <a:off x="3767199" y="4617444"/>
            <a:ext cx="321817" cy="251998"/>
          </a:xfrm>
          <a:custGeom>
            <a:avLst/>
            <a:gdLst>
              <a:gd name="connsiteX0" fmla="*/ 10006 w 238606"/>
              <a:gd name="connsiteY0" fmla="*/ 9035 h 186840"/>
              <a:gd name="connsiteX1" fmla="*/ 10006 w 238606"/>
              <a:gd name="connsiteY1" fmla="*/ 9035 h 186840"/>
              <a:gd name="connsiteX2" fmla="*/ 6831 w 238606"/>
              <a:gd name="connsiteY2" fmla="*/ 47135 h 186840"/>
              <a:gd name="connsiteX3" fmla="*/ 3656 w 238606"/>
              <a:gd name="connsiteY3" fmla="*/ 75710 h 186840"/>
              <a:gd name="connsiteX4" fmla="*/ 13181 w 238606"/>
              <a:gd name="connsiteY4" fmla="*/ 129685 h 186840"/>
              <a:gd name="connsiteX5" fmla="*/ 32231 w 238606"/>
              <a:gd name="connsiteY5" fmla="*/ 129685 h 186840"/>
              <a:gd name="connsiteX6" fmla="*/ 57631 w 238606"/>
              <a:gd name="connsiteY6" fmla="*/ 139210 h 186840"/>
              <a:gd name="connsiteX7" fmla="*/ 86206 w 238606"/>
              <a:gd name="connsiteY7" fmla="*/ 161435 h 186840"/>
              <a:gd name="connsiteX8" fmla="*/ 105256 w 238606"/>
              <a:gd name="connsiteY8" fmla="*/ 174135 h 186840"/>
              <a:gd name="connsiteX9" fmla="*/ 111606 w 238606"/>
              <a:gd name="connsiteY9" fmla="*/ 183660 h 186840"/>
              <a:gd name="connsiteX10" fmla="*/ 146531 w 238606"/>
              <a:gd name="connsiteY10" fmla="*/ 183660 h 186840"/>
              <a:gd name="connsiteX11" fmla="*/ 213206 w 238606"/>
              <a:gd name="connsiteY11" fmla="*/ 180485 h 186840"/>
              <a:gd name="connsiteX12" fmla="*/ 222731 w 238606"/>
              <a:gd name="connsiteY12" fmla="*/ 174135 h 186840"/>
              <a:gd name="connsiteX13" fmla="*/ 235431 w 238606"/>
              <a:gd name="connsiteY13" fmla="*/ 145560 h 186840"/>
              <a:gd name="connsiteX14" fmla="*/ 238606 w 238606"/>
              <a:gd name="connsiteY14" fmla="*/ 136035 h 186840"/>
              <a:gd name="connsiteX15" fmla="*/ 225906 w 238606"/>
              <a:gd name="connsiteY15" fmla="*/ 110635 h 186840"/>
              <a:gd name="connsiteX16" fmla="*/ 222731 w 238606"/>
              <a:gd name="connsiteY16" fmla="*/ 101110 h 186840"/>
              <a:gd name="connsiteX17" fmla="*/ 206856 w 238606"/>
              <a:gd name="connsiteY17" fmla="*/ 85235 h 186840"/>
              <a:gd name="connsiteX18" fmla="*/ 194156 w 238606"/>
              <a:gd name="connsiteY18" fmla="*/ 47135 h 186840"/>
              <a:gd name="connsiteX19" fmla="*/ 184631 w 238606"/>
              <a:gd name="connsiteY19" fmla="*/ 28085 h 186840"/>
              <a:gd name="connsiteX20" fmla="*/ 165581 w 238606"/>
              <a:gd name="connsiteY20" fmla="*/ 15385 h 186840"/>
              <a:gd name="connsiteX21" fmla="*/ 143356 w 238606"/>
              <a:gd name="connsiteY21" fmla="*/ 9035 h 186840"/>
              <a:gd name="connsiteX22" fmla="*/ 121131 w 238606"/>
              <a:gd name="connsiteY22" fmla="*/ 5860 h 186840"/>
              <a:gd name="connsiteX23" fmla="*/ 38581 w 238606"/>
              <a:gd name="connsiteY23" fmla="*/ 5860 h 186840"/>
              <a:gd name="connsiteX24" fmla="*/ 481 w 238606"/>
              <a:gd name="connsiteY24" fmla="*/ 9035 h 186840"/>
              <a:gd name="connsiteX25" fmla="*/ 10006 w 238606"/>
              <a:gd name="connsiteY25" fmla="*/ 9035 h 18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606" h="186840">
                <a:moveTo>
                  <a:pt x="10006" y="9035"/>
                </a:moveTo>
                <a:lnTo>
                  <a:pt x="10006" y="9035"/>
                </a:lnTo>
                <a:cubicBezTo>
                  <a:pt x="8948" y="21735"/>
                  <a:pt x="8039" y="34448"/>
                  <a:pt x="6831" y="47135"/>
                </a:cubicBezTo>
                <a:cubicBezTo>
                  <a:pt x="5922" y="56675"/>
                  <a:pt x="3656" y="66126"/>
                  <a:pt x="3656" y="75710"/>
                </a:cubicBezTo>
                <a:cubicBezTo>
                  <a:pt x="3656" y="122948"/>
                  <a:pt x="-3784" y="112720"/>
                  <a:pt x="13181" y="129685"/>
                </a:cubicBezTo>
                <a:lnTo>
                  <a:pt x="32231" y="129685"/>
                </a:lnTo>
                <a:cubicBezTo>
                  <a:pt x="40698" y="132860"/>
                  <a:pt x="49543" y="135166"/>
                  <a:pt x="57631" y="139210"/>
                </a:cubicBezTo>
                <a:cubicBezTo>
                  <a:pt x="87035" y="153912"/>
                  <a:pt x="67391" y="146801"/>
                  <a:pt x="86206" y="161435"/>
                </a:cubicBezTo>
                <a:cubicBezTo>
                  <a:pt x="92230" y="166120"/>
                  <a:pt x="105256" y="174135"/>
                  <a:pt x="105256" y="174135"/>
                </a:cubicBezTo>
                <a:cubicBezTo>
                  <a:pt x="107373" y="177310"/>
                  <a:pt x="108431" y="181543"/>
                  <a:pt x="111606" y="183660"/>
                </a:cubicBezTo>
                <a:cubicBezTo>
                  <a:pt x="121796" y="190453"/>
                  <a:pt x="136742" y="184359"/>
                  <a:pt x="146531" y="183660"/>
                </a:cubicBezTo>
                <a:cubicBezTo>
                  <a:pt x="168725" y="182075"/>
                  <a:pt x="190981" y="181543"/>
                  <a:pt x="213206" y="180485"/>
                </a:cubicBezTo>
                <a:cubicBezTo>
                  <a:pt x="216381" y="178368"/>
                  <a:pt x="220033" y="176833"/>
                  <a:pt x="222731" y="174135"/>
                </a:cubicBezTo>
                <a:cubicBezTo>
                  <a:pt x="230278" y="166588"/>
                  <a:pt x="232287" y="154991"/>
                  <a:pt x="235431" y="145560"/>
                </a:cubicBezTo>
                <a:lnTo>
                  <a:pt x="238606" y="136035"/>
                </a:lnTo>
                <a:cubicBezTo>
                  <a:pt x="231721" y="94722"/>
                  <a:pt x="242615" y="131521"/>
                  <a:pt x="225906" y="110635"/>
                </a:cubicBezTo>
                <a:cubicBezTo>
                  <a:pt x="223815" y="108022"/>
                  <a:pt x="224228" y="104103"/>
                  <a:pt x="222731" y="101110"/>
                </a:cubicBezTo>
                <a:cubicBezTo>
                  <a:pt x="217439" y="90527"/>
                  <a:pt x="216381" y="91585"/>
                  <a:pt x="206856" y="85235"/>
                </a:cubicBezTo>
                <a:lnTo>
                  <a:pt x="194156" y="47135"/>
                </a:lnTo>
                <a:cubicBezTo>
                  <a:pt x="191891" y="40341"/>
                  <a:pt x="190424" y="33154"/>
                  <a:pt x="184631" y="28085"/>
                </a:cubicBezTo>
                <a:cubicBezTo>
                  <a:pt x="178888" y="23059"/>
                  <a:pt x="172821" y="17798"/>
                  <a:pt x="165581" y="15385"/>
                </a:cubicBezTo>
                <a:cubicBezTo>
                  <a:pt x="157420" y="12665"/>
                  <a:pt x="152127" y="10630"/>
                  <a:pt x="143356" y="9035"/>
                </a:cubicBezTo>
                <a:cubicBezTo>
                  <a:pt x="135993" y="7696"/>
                  <a:pt x="128539" y="6918"/>
                  <a:pt x="121131" y="5860"/>
                </a:cubicBezTo>
                <a:cubicBezTo>
                  <a:pt x="88859" y="-4897"/>
                  <a:pt x="112277" y="1649"/>
                  <a:pt x="38581" y="5860"/>
                </a:cubicBezTo>
                <a:cubicBezTo>
                  <a:pt x="25858" y="6587"/>
                  <a:pt x="12688" y="5373"/>
                  <a:pt x="481" y="9035"/>
                </a:cubicBezTo>
                <a:cubicBezTo>
                  <a:pt x="-2386" y="9895"/>
                  <a:pt x="8419" y="9035"/>
                  <a:pt x="10006" y="9035"/>
                </a:cubicBezTo>
                <a:close/>
              </a:path>
            </a:pathLst>
          </a:custGeom>
          <a:solidFill>
            <a:srgbClr val="21FF06"/>
          </a:solidFill>
          <a:ln>
            <a:noFill/>
          </a:ln>
          <a:effectLst>
            <a:glow rad="101600">
              <a:srgbClr val="21FF0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81579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Quiz – Whixley Village Website">
            <a:extLst>
              <a:ext uri="{FF2B5EF4-FFF2-40B4-BE49-F238E27FC236}">
                <a16:creationId xmlns:a16="http://schemas.microsoft.com/office/drawing/2014/main" id="{7778196A-883F-8CFC-C23B-B5F3BAA3CA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150" y="0"/>
            <a:ext cx="102997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9929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920E29B7-03DE-F804-B7E1-203B65C94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0"/>
            <a:ext cx="94107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2979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DB6AFC20-C628-AB10-BBEA-8A967BB221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281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437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A45F6A4-B176-D64A-A79F-90535C103A2D}"/>
              </a:ext>
            </a:extLst>
          </p:cNvPr>
          <p:cNvGrpSpPr/>
          <p:nvPr/>
        </p:nvGrpSpPr>
        <p:grpSpPr>
          <a:xfrm>
            <a:off x="502024" y="1440825"/>
            <a:ext cx="7669148" cy="5285230"/>
            <a:chOff x="502024" y="1440825"/>
            <a:chExt cx="7669148" cy="5285230"/>
          </a:xfrm>
        </p:grpSpPr>
        <p:cxnSp>
          <p:nvCxnSpPr>
            <p:cNvPr id="7" name="Elbow Connector 6">
              <a:extLst>
                <a:ext uri="{FF2B5EF4-FFF2-40B4-BE49-F238E27FC236}">
                  <a16:creationId xmlns:a16="http://schemas.microsoft.com/office/drawing/2014/main" id="{8AEA206D-D7A7-0756-C6B3-3586A6E86C2A}"/>
                </a:ext>
              </a:extLst>
            </p:cNvPr>
            <p:cNvCxnSpPr>
              <a:cxnSpLocks/>
              <a:stCxn id="17" idx="1"/>
              <a:endCxn id="9" idx="3"/>
            </p:cNvCxnSpPr>
            <p:nvPr/>
          </p:nvCxnSpPr>
          <p:spPr>
            <a:xfrm rot="10800000">
              <a:off x="2269600" y="4509367"/>
              <a:ext cx="4135804" cy="1184762"/>
            </a:xfrm>
            <a:prstGeom prst="bentConnector3">
              <a:avLst>
                <a:gd name="adj1" fmla="val 50000"/>
              </a:avLst>
            </a:prstGeom>
            <a:ln w="38100">
              <a:headEnd type="stealth"/>
              <a:tailEnd type="stealth"/>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F2F523A8-58D1-7498-D426-6299C066E492}"/>
                </a:ext>
              </a:extLst>
            </p:cNvPr>
            <p:cNvSpPr/>
            <p:nvPr/>
          </p:nvSpPr>
          <p:spPr>
            <a:xfrm>
              <a:off x="502024" y="3342304"/>
              <a:ext cx="1767578" cy="57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R" dirty="0">
                  <a:latin typeface="+mj-lt"/>
                </a:rPr>
                <a:t>5. MAGNETRON</a:t>
              </a:r>
            </a:p>
          </p:txBody>
        </p:sp>
        <p:sp>
          <p:nvSpPr>
            <p:cNvPr id="9" name="Rounded Rectangle 8">
              <a:extLst>
                <a:ext uri="{FF2B5EF4-FFF2-40B4-BE49-F238E27FC236}">
                  <a16:creationId xmlns:a16="http://schemas.microsoft.com/office/drawing/2014/main" id="{F5FCBA0A-2A11-2DD6-D262-50D15E92DFA9}"/>
                </a:ext>
              </a:extLst>
            </p:cNvPr>
            <p:cNvSpPr/>
            <p:nvPr/>
          </p:nvSpPr>
          <p:spPr>
            <a:xfrm>
              <a:off x="502024" y="4221367"/>
              <a:ext cx="1767576" cy="57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R" dirty="0">
                  <a:latin typeface="+mj-lt"/>
                </a:rPr>
                <a:t>4. MODULATOR</a:t>
              </a:r>
            </a:p>
          </p:txBody>
        </p:sp>
        <p:sp>
          <p:nvSpPr>
            <p:cNvPr id="10" name="Rounded Rectangle 9">
              <a:extLst>
                <a:ext uri="{FF2B5EF4-FFF2-40B4-BE49-F238E27FC236}">
                  <a16:creationId xmlns:a16="http://schemas.microsoft.com/office/drawing/2014/main" id="{FA6120E5-0E31-45E3-21F4-EF2EF41BE254}"/>
                </a:ext>
              </a:extLst>
            </p:cNvPr>
            <p:cNvSpPr/>
            <p:nvPr/>
          </p:nvSpPr>
          <p:spPr>
            <a:xfrm>
              <a:off x="522154" y="5115348"/>
              <a:ext cx="1767578" cy="699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R" dirty="0">
                  <a:latin typeface="+mj-lt"/>
                </a:rPr>
                <a:t>2. DELAY LINE</a:t>
              </a:r>
            </a:p>
          </p:txBody>
        </p:sp>
        <p:sp>
          <p:nvSpPr>
            <p:cNvPr id="11" name="Rounded Rectangle 10">
              <a:extLst>
                <a:ext uri="{FF2B5EF4-FFF2-40B4-BE49-F238E27FC236}">
                  <a16:creationId xmlns:a16="http://schemas.microsoft.com/office/drawing/2014/main" id="{0BEA9DFF-C2EC-317E-D151-EF5C73AADE3A}"/>
                </a:ext>
              </a:extLst>
            </p:cNvPr>
            <p:cNvSpPr/>
            <p:nvPr/>
          </p:nvSpPr>
          <p:spPr>
            <a:xfrm>
              <a:off x="522154" y="6022564"/>
              <a:ext cx="1747441" cy="699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R" dirty="0">
                  <a:latin typeface="+mj-lt"/>
                </a:rPr>
                <a:t>1. POWER SUPPLY</a:t>
              </a:r>
            </a:p>
          </p:txBody>
        </p:sp>
        <p:sp>
          <p:nvSpPr>
            <p:cNvPr id="12" name="Rounded Rectangle 11">
              <a:extLst>
                <a:ext uri="{FF2B5EF4-FFF2-40B4-BE49-F238E27FC236}">
                  <a16:creationId xmlns:a16="http://schemas.microsoft.com/office/drawing/2014/main" id="{934B0FDF-A0B6-4211-ECA5-A8BA9FB4662B}"/>
                </a:ext>
              </a:extLst>
            </p:cNvPr>
            <p:cNvSpPr/>
            <p:nvPr/>
          </p:nvSpPr>
          <p:spPr>
            <a:xfrm>
              <a:off x="4670898" y="3018934"/>
              <a:ext cx="1388856" cy="57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R" dirty="0">
                  <a:latin typeface="+mj-lt"/>
                </a:rPr>
                <a:t>8. LOCAL OSCILLATOR</a:t>
              </a:r>
            </a:p>
          </p:txBody>
        </p:sp>
        <p:sp>
          <p:nvSpPr>
            <p:cNvPr id="13" name="Rounded Rectangle 12">
              <a:extLst>
                <a:ext uri="{FF2B5EF4-FFF2-40B4-BE49-F238E27FC236}">
                  <a16:creationId xmlns:a16="http://schemas.microsoft.com/office/drawing/2014/main" id="{8817CA9D-42F2-4D8B-3678-3412833C8629}"/>
                </a:ext>
              </a:extLst>
            </p:cNvPr>
            <p:cNvSpPr/>
            <p:nvPr/>
          </p:nvSpPr>
          <p:spPr>
            <a:xfrm>
              <a:off x="2524908" y="4289067"/>
              <a:ext cx="1275134" cy="4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R" dirty="0">
                  <a:latin typeface="+mj-lt"/>
                </a:rPr>
                <a:t>3. TRIGGER</a:t>
              </a:r>
            </a:p>
          </p:txBody>
        </p:sp>
        <p:sp>
          <p:nvSpPr>
            <p:cNvPr id="14" name="Rounded Rectangle 13">
              <a:extLst>
                <a:ext uri="{FF2B5EF4-FFF2-40B4-BE49-F238E27FC236}">
                  <a16:creationId xmlns:a16="http://schemas.microsoft.com/office/drawing/2014/main" id="{A31A60CF-7A8A-895F-2E63-6EF80C0FF87F}"/>
                </a:ext>
              </a:extLst>
            </p:cNvPr>
            <p:cNvSpPr/>
            <p:nvPr/>
          </p:nvSpPr>
          <p:spPr>
            <a:xfrm>
              <a:off x="6414571" y="3040499"/>
              <a:ext cx="1747432" cy="4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R" dirty="0">
                  <a:latin typeface="+mj-lt"/>
                </a:rPr>
                <a:t>9. MIXER</a:t>
              </a:r>
            </a:p>
          </p:txBody>
        </p:sp>
        <p:sp>
          <p:nvSpPr>
            <p:cNvPr id="15" name="Rounded Rectangle 14">
              <a:extLst>
                <a:ext uri="{FF2B5EF4-FFF2-40B4-BE49-F238E27FC236}">
                  <a16:creationId xmlns:a16="http://schemas.microsoft.com/office/drawing/2014/main" id="{C11CD40F-806C-ADE6-2722-86372EB85761}"/>
                </a:ext>
              </a:extLst>
            </p:cNvPr>
            <p:cNvSpPr/>
            <p:nvPr/>
          </p:nvSpPr>
          <p:spPr>
            <a:xfrm>
              <a:off x="6409989" y="3649794"/>
              <a:ext cx="1747437" cy="57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R" dirty="0">
                  <a:latin typeface="+mj-lt"/>
                </a:rPr>
                <a:t>10. IF AMPLIFIER</a:t>
              </a:r>
            </a:p>
          </p:txBody>
        </p:sp>
        <p:sp>
          <p:nvSpPr>
            <p:cNvPr id="16" name="Rounded Rectangle 15">
              <a:extLst>
                <a:ext uri="{FF2B5EF4-FFF2-40B4-BE49-F238E27FC236}">
                  <a16:creationId xmlns:a16="http://schemas.microsoft.com/office/drawing/2014/main" id="{BD9A806D-12E5-6645-92E0-79C24DCBE397}"/>
                </a:ext>
              </a:extLst>
            </p:cNvPr>
            <p:cNvSpPr/>
            <p:nvPr/>
          </p:nvSpPr>
          <p:spPr>
            <a:xfrm>
              <a:off x="6419148" y="4397462"/>
              <a:ext cx="1747439" cy="57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R" dirty="0">
                  <a:latin typeface="+mj-lt"/>
                </a:rPr>
                <a:t>11.VIDEO AMPLIFIER</a:t>
              </a:r>
            </a:p>
          </p:txBody>
        </p:sp>
        <p:sp>
          <p:nvSpPr>
            <p:cNvPr id="17" name="Rounded Rectangle 16">
              <a:extLst>
                <a:ext uri="{FF2B5EF4-FFF2-40B4-BE49-F238E27FC236}">
                  <a16:creationId xmlns:a16="http://schemas.microsoft.com/office/drawing/2014/main" id="{95F2C236-A3BC-21F8-39F8-9BBEA6DA81F2}"/>
                </a:ext>
              </a:extLst>
            </p:cNvPr>
            <p:cNvSpPr/>
            <p:nvPr/>
          </p:nvSpPr>
          <p:spPr>
            <a:xfrm>
              <a:off x="6405404" y="5406129"/>
              <a:ext cx="1747440" cy="57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R" dirty="0">
                  <a:latin typeface="+mj-lt"/>
                </a:rPr>
                <a:t>12. DISP</a:t>
              </a:r>
              <a:r>
                <a:rPr lang="en-GB" dirty="0">
                  <a:latin typeface="+mj-lt"/>
                </a:rPr>
                <a:t>LA</a:t>
              </a:r>
              <a:r>
                <a:rPr lang="en-GR" dirty="0">
                  <a:latin typeface="+mj-lt"/>
                </a:rPr>
                <a:t>Y PROCESSOR</a:t>
              </a:r>
            </a:p>
          </p:txBody>
        </p:sp>
        <p:sp>
          <p:nvSpPr>
            <p:cNvPr id="18" name="Rounded Rectangle 17">
              <a:extLst>
                <a:ext uri="{FF2B5EF4-FFF2-40B4-BE49-F238E27FC236}">
                  <a16:creationId xmlns:a16="http://schemas.microsoft.com/office/drawing/2014/main" id="{D939664D-11DD-5182-B4DA-48D9D0BE1A04}"/>
                </a:ext>
              </a:extLst>
            </p:cNvPr>
            <p:cNvSpPr/>
            <p:nvPr/>
          </p:nvSpPr>
          <p:spPr>
            <a:xfrm>
              <a:off x="6423731" y="6150055"/>
              <a:ext cx="1747441" cy="5760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R" dirty="0">
                  <a:latin typeface="+mj-lt"/>
                </a:rPr>
                <a:t>13. DISPLAY UNIT</a:t>
              </a:r>
            </a:p>
          </p:txBody>
        </p:sp>
        <p:cxnSp>
          <p:nvCxnSpPr>
            <p:cNvPr id="19" name="Straight Arrow Connector 18">
              <a:extLst>
                <a:ext uri="{FF2B5EF4-FFF2-40B4-BE49-F238E27FC236}">
                  <a16:creationId xmlns:a16="http://schemas.microsoft.com/office/drawing/2014/main" id="{FB89172D-7460-BEEB-D1E2-A16E2FACA7BF}"/>
                </a:ext>
              </a:extLst>
            </p:cNvPr>
            <p:cNvCxnSpPr>
              <a:cxnSpLocks/>
            </p:cNvCxnSpPr>
            <p:nvPr/>
          </p:nvCxnSpPr>
          <p:spPr>
            <a:xfrm flipH="1" flipV="1">
              <a:off x="1395081" y="5813719"/>
              <a:ext cx="0" cy="180000"/>
            </a:xfrm>
            <a:prstGeom prst="straightConnector1">
              <a:avLst/>
            </a:prstGeom>
            <a:ln w="38100">
              <a:tailEnd type="stealth"/>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84077BF-A190-5FE4-3488-ACF896CC7DB0}"/>
                </a:ext>
              </a:extLst>
            </p:cNvPr>
            <p:cNvCxnSpPr/>
            <p:nvPr/>
          </p:nvCxnSpPr>
          <p:spPr>
            <a:xfrm flipV="1">
              <a:off x="1376723" y="4804496"/>
              <a:ext cx="0" cy="295929"/>
            </a:xfrm>
            <a:prstGeom prst="straightConnector1">
              <a:avLst/>
            </a:prstGeom>
            <a:ln w="38100">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B5BE1D8-1238-C4D4-3391-4977AF5A2E1E}"/>
                </a:ext>
              </a:extLst>
            </p:cNvPr>
            <p:cNvCxnSpPr/>
            <p:nvPr/>
          </p:nvCxnSpPr>
          <p:spPr>
            <a:xfrm flipV="1">
              <a:off x="1369039" y="3925438"/>
              <a:ext cx="0" cy="295929"/>
            </a:xfrm>
            <a:prstGeom prst="straightConnector1">
              <a:avLst/>
            </a:prstGeom>
            <a:ln w="38100">
              <a:tailEnd type="stealth"/>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243F55D3-DD81-6D1C-2D86-7C6C05347611}"/>
                </a:ext>
              </a:extLst>
            </p:cNvPr>
            <p:cNvGrpSpPr/>
            <p:nvPr/>
          </p:nvGrpSpPr>
          <p:grpSpPr>
            <a:xfrm>
              <a:off x="1350783" y="2429540"/>
              <a:ext cx="5965200" cy="900000"/>
              <a:chOff x="2265183" y="2014852"/>
              <a:chExt cx="5965200" cy="900000"/>
            </a:xfrm>
          </p:grpSpPr>
          <p:cxnSp>
            <p:nvCxnSpPr>
              <p:cNvPr id="31" name="Straight Arrow Connector 30">
                <a:extLst>
                  <a:ext uri="{FF2B5EF4-FFF2-40B4-BE49-F238E27FC236}">
                    <a16:creationId xmlns:a16="http://schemas.microsoft.com/office/drawing/2014/main" id="{CE382C9C-5E2D-00A8-D8E2-45C5A97DF658}"/>
                  </a:ext>
                </a:extLst>
              </p:cNvPr>
              <p:cNvCxnSpPr>
                <a:cxnSpLocks/>
              </p:cNvCxnSpPr>
              <p:nvPr/>
            </p:nvCxnSpPr>
            <p:spPr>
              <a:xfrm flipV="1">
                <a:off x="2283439" y="2014852"/>
                <a:ext cx="0" cy="900000"/>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B4C15D0-2436-6A7E-E061-E3F98F63A90A}"/>
                  </a:ext>
                </a:extLst>
              </p:cNvPr>
              <p:cNvCxnSpPr>
                <a:cxnSpLocks/>
              </p:cNvCxnSpPr>
              <p:nvPr/>
            </p:nvCxnSpPr>
            <p:spPr>
              <a:xfrm>
                <a:off x="2265183" y="2014853"/>
                <a:ext cx="5965200" cy="0"/>
              </a:xfrm>
              <a:prstGeom prst="line">
                <a:avLst/>
              </a:prstGeom>
              <a:ln w="38100">
                <a:solidFill>
                  <a:schemeClr val="accent1"/>
                </a:solidFill>
                <a:tailEnd type="stealth"/>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05D2FBD-7FDB-8C09-440E-1F1196CDF4DA}"/>
                  </a:ext>
                </a:extLst>
              </p:cNvPr>
              <p:cNvCxnSpPr>
                <a:cxnSpLocks/>
              </p:cNvCxnSpPr>
              <p:nvPr/>
            </p:nvCxnSpPr>
            <p:spPr>
              <a:xfrm flipV="1">
                <a:off x="8196828" y="2014853"/>
                <a:ext cx="0" cy="612000"/>
              </a:xfrm>
              <a:prstGeom prst="straightConnector1">
                <a:avLst/>
              </a:prstGeom>
              <a:ln w="38100">
                <a:headEnd type="stealth"/>
                <a:tailEnd type="none"/>
              </a:ln>
            </p:spPr>
            <p:style>
              <a:lnRef idx="1">
                <a:schemeClr val="accent1"/>
              </a:lnRef>
              <a:fillRef idx="0">
                <a:schemeClr val="accent1"/>
              </a:fillRef>
              <a:effectRef idx="0">
                <a:schemeClr val="accent1"/>
              </a:effectRef>
              <a:fontRef idx="minor">
                <a:schemeClr val="tx1"/>
              </a:fontRef>
            </p:style>
          </p:cxnSp>
        </p:grpSp>
        <p:cxnSp>
          <p:nvCxnSpPr>
            <p:cNvPr id="23" name="Straight Arrow Connector 22">
              <a:extLst>
                <a:ext uri="{FF2B5EF4-FFF2-40B4-BE49-F238E27FC236}">
                  <a16:creationId xmlns:a16="http://schemas.microsoft.com/office/drawing/2014/main" id="{44DA4D0F-AF54-51C6-46BF-08F81F065FEC}"/>
                </a:ext>
              </a:extLst>
            </p:cNvPr>
            <p:cNvCxnSpPr/>
            <p:nvPr/>
          </p:nvCxnSpPr>
          <p:spPr>
            <a:xfrm flipV="1">
              <a:off x="7280975" y="3492966"/>
              <a:ext cx="0" cy="144000"/>
            </a:xfrm>
            <a:prstGeom prst="straightConnector1">
              <a:avLst/>
            </a:prstGeom>
            <a:ln w="38100">
              <a:headEnd type="stealth"/>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45704C8-4C82-B6C7-95EB-83AA17823C4B}"/>
                </a:ext>
              </a:extLst>
            </p:cNvPr>
            <p:cNvCxnSpPr/>
            <p:nvPr/>
          </p:nvCxnSpPr>
          <p:spPr>
            <a:xfrm flipV="1">
              <a:off x="7289213" y="4242242"/>
              <a:ext cx="0" cy="144000"/>
            </a:xfrm>
            <a:prstGeom prst="straightConnector1">
              <a:avLst/>
            </a:prstGeom>
            <a:ln w="38100">
              <a:headEnd type="stealth"/>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AD0AD26-DB45-9264-B609-BB285ED5DEF9}"/>
                </a:ext>
              </a:extLst>
            </p:cNvPr>
            <p:cNvCxnSpPr/>
            <p:nvPr/>
          </p:nvCxnSpPr>
          <p:spPr>
            <a:xfrm flipV="1">
              <a:off x="7280975" y="4991638"/>
              <a:ext cx="0" cy="396000"/>
            </a:xfrm>
            <a:prstGeom prst="straightConnector1">
              <a:avLst/>
            </a:prstGeom>
            <a:ln w="38100">
              <a:headEnd type="stealth"/>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3968995-E180-E522-2A5A-2D0C6F8F4EFC}"/>
                </a:ext>
              </a:extLst>
            </p:cNvPr>
            <p:cNvCxnSpPr/>
            <p:nvPr/>
          </p:nvCxnSpPr>
          <p:spPr>
            <a:xfrm flipV="1">
              <a:off x="7295604" y="6013764"/>
              <a:ext cx="0" cy="144000"/>
            </a:xfrm>
            <a:prstGeom prst="straightConnector1">
              <a:avLst/>
            </a:prstGeom>
            <a:ln w="38100">
              <a:headEnd type="stealth"/>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D274E8D-A810-A5BB-E718-4D774DBE43B8}"/>
                </a:ext>
              </a:extLst>
            </p:cNvPr>
            <p:cNvCxnSpPr>
              <a:cxnSpLocks/>
              <a:endCxn id="12" idx="3"/>
            </p:cNvCxnSpPr>
            <p:nvPr/>
          </p:nvCxnSpPr>
          <p:spPr>
            <a:xfrm flipH="1">
              <a:off x="6059754" y="3300450"/>
              <a:ext cx="363977" cy="6484"/>
            </a:xfrm>
            <a:prstGeom prst="straightConnector1">
              <a:avLst/>
            </a:prstGeom>
            <a:ln w="38100">
              <a:headEnd type="stealth"/>
              <a:tailEnd type="none"/>
            </a:ln>
          </p:spPr>
          <p:style>
            <a:lnRef idx="1">
              <a:schemeClr val="accent1"/>
            </a:lnRef>
            <a:fillRef idx="0">
              <a:schemeClr val="accent1"/>
            </a:fillRef>
            <a:effectRef idx="0">
              <a:schemeClr val="accent1"/>
            </a:effectRef>
            <a:fontRef idx="minor">
              <a:schemeClr val="tx1"/>
            </a:fontRef>
          </p:style>
        </p:cxnSp>
        <p:sp>
          <p:nvSpPr>
            <p:cNvPr id="28" name="Rounded Rectangle 27">
              <a:extLst>
                <a:ext uri="{FF2B5EF4-FFF2-40B4-BE49-F238E27FC236}">
                  <a16:creationId xmlns:a16="http://schemas.microsoft.com/office/drawing/2014/main" id="{5D9C7222-DF1E-3C67-A1EF-C3284B87AE08}"/>
                </a:ext>
              </a:extLst>
            </p:cNvPr>
            <p:cNvSpPr/>
            <p:nvPr/>
          </p:nvSpPr>
          <p:spPr>
            <a:xfrm>
              <a:off x="3412337" y="1440825"/>
              <a:ext cx="1850325" cy="4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R" dirty="0">
                  <a:latin typeface="+mj-lt"/>
                </a:rPr>
                <a:t>7. SCANNER</a:t>
              </a:r>
            </a:p>
          </p:txBody>
        </p:sp>
        <p:sp>
          <p:nvSpPr>
            <p:cNvPr id="29" name="Rounded Rectangle 28">
              <a:extLst>
                <a:ext uri="{FF2B5EF4-FFF2-40B4-BE49-F238E27FC236}">
                  <a16:creationId xmlns:a16="http://schemas.microsoft.com/office/drawing/2014/main" id="{4E9607B2-46EA-8380-B372-92A7F607F768}"/>
                </a:ext>
              </a:extLst>
            </p:cNvPr>
            <p:cNvSpPr/>
            <p:nvPr/>
          </p:nvSpPr>
          <p:spPr>
            <a:xfrm>
              <a:off x="3699933" y="2194306"/>
              <a:ext cx="1275135" cy="4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R" dirty="0">
                  <a:latin typeface="+mj-lt"/>
                </a:rPr>
                <a:t>6. TR CELL</a:t>
              </a:r>
            </a:p>
          </p:txBody>
        </p:sp>
        <p:cxnSp>
          <p:nvCxnSpPr>
            <p:cNvPr id="30" name="Straight Arrow Connector 29">
              <a:extLst>
                <a:ext uri="{FF2B5EF4-FFF2-40B4-BE49-F238E27FC236}">
                  <a16:creationId xmlns:a16="http://schemas.microsoft.com/office/drawing/2014/main" id="{1043665C-5B15-3C64-37EB-2E9C4CB36B7C}"/>
                </a:ext>
              </a:extLst>
            </p:cNvPr>
            <p:cNvCxnSpPr/>
            <p:nvPr/>
          </p:nvCxnSpPr>
          <p:spPr>
            <a:xfrm flipV="1">
              <a:off x="4322985" y="1894707"/>
              <a:ext cx="0" cy="288000"/>
            </a:xfrm>
            <a:prstGeom prst="straightConnector1">
              <a:avLst/>
            </a:prstGeom>
            <a:ln w="38100">
              <a:headEnd type="stealth"/>
              <a:tailEnd type="stealth"/>
            </a:ln>
          </p:spPr>
          <p:style>
            <a:lnRef idx="1">
              <a:schemeClr val="accent1"/>
            </a:lnRef>
            <a:fillRef idx="0">
              <a:schemeClr val="accent1"/>
            </a:fillRef>
            <a:effectRef idx="0">
              <a:schemeClr val="accent1"/>
            </a:effectRef>
            <a:fontRef idx="minor">
              <a:schemeClr val="tx1"/>
            </a:fontRef>
          </p:style>
        </p:cxnSp>
      </p:grpSp>
      <p:sp>
        <p:nvSpPr>
          <p:cNvPr id="34" name="Rounded Rectangle 33">
            <a:extLst>
              <a:ext uri="{FF2B5EF4-FFF2-40B4-BE49-F238E27FC236}">
                <a16:creationId xmlns:a16="http://schemas.microsoft.com/office/drawing/2014/main" id="{C9E201B2-FFF4-AE26-7CB0-A08F01F954EC}"/>
              </a:ext>
            </a:extLst>
          </p:cNvPr>
          <p:cNvSpPr/>
          <p:nvPr/>
        </p:nvSpPr>
        <p:spPr>
          <a:xfrm>
            <a:off x="339468" y="3040500"/>
            <a:ext cx="3704212" cy="1786850"/>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4400" dirty="0">
                <a:solidFill>
                  <a:schemeClr val="tx1"/>
                </a:solidFill>
                <a:latin typeface="+mj-lt"/>
              </a:rPr>
              <a:t>Transmitter</a:t>
            </a:r>
            <a:endParaRPr lang="en-GR" sz="4000" dirty="0">
              <a:solidFill>
                <a:schemeClr val="tx1"/>
              </a:solidFill>
              <a:latin typeface="+mj-lt"/>
            </a:endParaRPr>
          </a:p>
        </p:txBody>
      </p:sp>
      <p:sp>
        <p:nvSpPr>
          <p:cNvPr id="35" name="Rounded Rectangle 34">
            <a:extLst>
              <a:ext uri="{FF2B5EF4-FFF2-40B4-BE49-F238E27FC236}">
                <a16:creationId xmlns:a16="http://schemas.microsoft.com/office/drawing/2014/main" id="{616BB0AC-29DD-9784-E50F-1D9CDDB2EAF2}"/>
              </a:ext>
            </a:extLst>
          </p:cNvPr>
          <p:cNvSpPr/>
          <p:nvPr/>
        </p:nvSpPr>
        <p:spPr>
          <a:xfrm>
            <a:off x="4435720" y="2861541"/>
            <a:ext cx="3899815" cy="2231517"/>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4400" dirty="0">
                <a:solidFill>
                  <a:schemeClr val="tx1"/>
                </a:solidFill>
                <a:latin typeface="+mj-lt"/>
              </a:rPr>
              <a:t>Receiver</a:t>
            </a:r>
          </a:p>
        </p:txBody>
      </p:sp>
      <p:sp>
        <p:nvSpPr>
          <p:cNvPr id="36" name="Rounded Rectangle 35">
            <a:extLst>
              <a:ext uri="{FF2B5EF4-FFF2-40B4-BE49-F238E27FC236}">
                <a16:creationId xmlns:a16="http://schemas.microsoft.com/office/drawing/2014/main" id="{49161378-2773-AF04-7263-427303AA67A6}"/>
              </a:ext>
            </a:extLst>
          </p:cNvPr>
          <p:cNvSpPr/>
          <p:nvPr/>
        </p:nvSpPr>
        <p:spPr>
          <a:xfrm>
            <a:off x="6361696" y="5369649"/>
            <a:ext cx="1994153" cy="1401989"/>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4400" dirty="0">
                <a:solidFill>
                  <a:schemeClr val="tx1"/>
                </a:solidFill>
                <a:latin typeface="+mj-lt"/>
              </a:rPr>
              <a:t>Display </a:t>
            </a:r>
          </a:p>
        </p:txBody>
      </p:sp>
      <p:sp>
        <p:nvSpPr>
          <p:cNvPr id="37" name="Rounded Rectangle 36">
            <a:extLst>
              <a:ext uri="{FF2B5EF4-FFF2-40B4-BE49-F238E27FC236}">
                <a16:creationId xmlns:a16="http://schemas.microsoft.com/office/drawing/2014/main" id="{9D8E2815-6187-5FF5-6C1F-DB81341F2764}"/>
              </a:ext>
            </a:extLst>
          </p:cNvPr>
          <p:cNvSpPr/>
          <p:nvPr/>
        </p:nvSpPr>
        <p:spPr>
          <a:xfrm>
            <a:off x="357527" y="5022666"/>
            <a:ext cx="1994153" cy="1753200"/>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4400" dirty="0">
                <a:solidFill>
                  <a:schemeClr val="tx1"/>
                </a:solidFill>
                <a:latin typeface="+mj-lt"/>
              </a:rPr>
              <a:t>Power Supply</a:t>
            </a:r>
          </a:p>
        </p:txBody>
      </p:sp>
      <p:sp>
        <p:nvSpPr>
          <p:cNvPr id="38" name="Rounded Rectangle 37">
            <a:extLst>
              <a:ext uri="{FF2B5EF4-FFF2-40B4-BE49-F238E27FC236}">
                <a16:creationId xmlns:a16="http://schemas.microsoft.com/office/drawing/2014/main" id="{E2F0BB2A-76C5-9DC5-DCD6-BA97992BA9D2}"/>
              </a:ext>
            </a:extLst>
          </p:cNvPr>
          <p:cNvSpPr/>
          <p:nvPr/>
        </p:nvSpPr>
        <p:spPr>
          <a:xfrm>
            <a:off x="3268509" y="1333032"/>
            <a:ext cx="2141689" cy="1401989"/>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3600" dirty="0">
                <a:solidFill>
                  <a:schemeClr val="tx1"/>
                </a:solidFill>
                <a:latin typeface="+mj-lt"/>
              </a:rPr>
              <a:t>Antenna Assembly</a:t>
            </a:r>
          </a:p>
        </p:txBody>
      </p:sp>
      <p:cxnSp>
        <p:nvCxnSpPr>
          <p:cNvPr id="39" name="Straight Connector 38">
            <a:extLst>
              <a:ext uri="{FF2B5EF4-FFF2-40B4-BE49-F238E27FC236}">
                <a16:creationId xmlns:a16="http://schemas.microsoft.com/office/drawing/2014/main" id="{42C6E49F-1C99-83AB-DE84-ED39538E4FF0}"/>
              </a:ext>
            </a:extLst>
          </p:cNvPr>
          <p:cNvCxnSpPr>
            <a:cxnSpLocks/>
          </p:cNvCxnSpPr>
          <p:nvPr/>
        </p:nvCxnSpPr>
        <p:spPr>
          <a:xfrm>
            <a:off x="1368275" y="2429540"/>
            <a:ext cx="1900234" cy="0"/>
          </a:xfrm>
          <a:prstGeom prst="line">
            <a:avLst/>
          </a:prstGeom>
          <a:ln w="38100">
            <a:solidFill>
              <a:schemeClr val="accent1"/>
            </a:solidFill>
            <a:tailEnd type="stealth"/>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B4A0B9E6-7F12-1F45-AEF4-0F119D4F385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817" b="94027" l="4323" r="96927">
                        <a14:foregroundMark x1="4896" y1="18401" x2="4896" y2="18401"/>
                        <a14:foregroundMark x1="23750" y1="6647" x2="23750" y2="6647"/>
                        <a14:foregroundMark x1="25208" y1="47784" x2="25208" y2="47784"/>
                        <a14:foregroundMark x1="7135" y1="36994" x2="16510" y2="38921"/>
                        <a14:foregroundMark x1="16510" y1="38921" x2="46719" y2="51541"/>
                        <a14:foregroundMark x1="46719" y1="51541" x2="46719" y2="51541"/>
                        <a14:foregroundMark x1="45104" y1="94027" x2="45104" y2="94027"/>
                        <a14:foregroundMark x1="87083" y1="34971" x2="87083" y2="34971"/>
                        <a14:foregroundMark x1="76458" y1="14066" x2="90052" y2="15703"/>
                        <a14:foregroundMark x1="90052" y1="15703" x2="94323" y2="22736"/>
                        <a14:foregroundMark x1="94323" y1="22736" x2="95260" y2="30154"/>
                        <a14:foregroundMark x1="95260" y1="30154" x2="91875" y2="35356"/>
                        <a14:foregroundMark x1="91875" y1="35356" x2="64427" y2="55202"/>
                        <a14:foregroundMark x1="94010" y1="22447" x2="96615" y2="29672"/>
                        <a14:foregroundMark x1="96615" y1="29672" x2="96771" y2="30925"/>
                        <a14:foregroundMark x1="67188" y1="7611" x2="73906" y2="10983"/>
                        <a14:foregroundMark x1="10573" y1="15703" x2="6510" y2="16089"/>
                        <a14:foregroundMark x1="6510" y1="16089" x2="2917" y2="20135"/>
                        <a14:foregroundMark x1="2917" y1="20135" x2="2917" y2="28709"/>
                        <a14:foregroundMark x1="2917" y1="28709" x2="4323" y2="36127"/>
                        <a14:foregroundMark x1="4323" y1="36127" x2="5104" y2="36320"/>
                        <a14:foregroundMark x1="28854" y1="50482" x2="49115" y2="53565"/>
                        <a14:foregroundMark x1="49115" y1="53565" x2="53646" y2="52216"/>
                        <a14:foregroundMark x1="53646" y1="52216" x2="54010" y2="52216"/>
                        <a14:foregroundMark x1="58229" y1="6647" x2="62135" y2="6647"/>
                        <a14:foregroundMark x1="62135" y1="6647" x2="57865" y2="4913"/>
                        <a14:foregroundMark x1="57865" y1="4913" x2="56771" y2="5588"/>
                        <a14:foregroundMark x1="74271" y1="7611" x2="85625" y2="13006"/>
                        <a14:foregroundMark x1="92552" y1="16089" x2="96667" y2="18208"/>
                        <a14:foregroundMark x1="96667" y1="18208" x2="96927" y2="20809"/>
                        <a14:foregroundMark x1="96563" y1="32563" x2="94531" y2="38632"/>
                      </a14:backgroundRemoval>
                    </a14:imgEffect>
                  </a14:imgLayer>
                </a14:imgProps>
              </a:ext>
              <a:ext uri="{28A0092B-C50C-407E-A947-70E740481C1C}">
                <a14:useLocalDpi xmlns:a14="http://schemas.microsoft.com/office/drawing/2010/main" val="0"/>
              </a:ext>
            </a:extLst>
          </a:blip>
          <a:srcRect/>
          <a:stretch>
            <a:fillRect/>
          </a:stretch>
        </p:blipFill>
        <p:spPr bwMode="auto">
          <a:xfrm>
            <a:off x="3022635" y="1334850"/>
            <a:ext cx="2695463" cy="1457235"/>
          </a:xfrm>
          <a:prstGeom prst="rect">
            <a:avLst/>
          </a:prstGeom>
          <a:solidFill>
            <a:schemeClr val="bg1"/>
          </a:solidFill>
        </p:spPr>
      </p:pic>
      <p:pic>
        <p:nvPicPr>
          <p:cNvPr id="1028" name="Picture 4">
            <a:extLst>
              <a:ext uri="{FF2B5EF4-FFF2-40B4-BE49-F238E27FC236}">
                <a16:creationId xmlns:a16="http://schemas.microsoft.com/office/drawing/2014/main" id="{9179DFAD-AFEE-C59A-418B-A5FFF0F59F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58" t="13437" r="204" b="14562"/>
          <a:stretch/>
        </p:blipFill>
        <p:spPr bwMode="auto">
          <a:xfrm>
            <a:off x="302830" y="2996740"/>
            <a:ext cx="3756731" cy="1845533"/>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22D836FC-C3D2-C82A-F758-5DA544D85E11}"/>
              </a:ext>
            </a:extLst>
          </p:cNvPr>
          <p:cNvGrpSpPr/>
          <p:nvPr/>
        </p:nvGrpSpPr>
        <p:grpSpPr>
          <a:xfrm>
            <a:off x="4423554" y="2815384"/>
            <a:ext cx="4135801" cy="2298612"/>
            <a:chOff x="6586955" y="1747800"/>
            <a:chExt cx="4135801" cy="2298612"/>
          </a:xfrm>
        </p:grpSpPr>
        <p:sp>
          <p:nvSpPr>
            <p:cNvPr id="40" name="Rectangle 39">
              <a:extLst>
                <a:ext uri="{FF2B5EF4-FFF2-40B4-BE49-F238E27FC236}">
                  <a16:creationId xmlns:a16="http://schemas.microsoft.com/office/drawing/2014/main" id="{D1A24C8D-F863-072C-463A-A36FA31E6E21}"/>
                </a:ext>
              </a:extLst>
            </p:cNvPr>
            <p:cNvSpPr/>
            <p:nvPr/>
          </p:nvSpPr>
          <p:spPr>
            <a:xfrm>
              <a:off x="6586955" y="1760412"/>
              <a:ext cx="4135801" cy="228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pic>
          <p:nvPicPr>
            <p:cNvPr id="1030" name="Picture 6">
              <a:extLst>
                <a:ext uri="{FF2B5EF4-FFF2-40B4-BE49-F238E27FC236}">
                  <a16:creationId xmlns:a16="http://schemas.microsoft.com/office/drawing/2014/main" id="{DC73DC18-3A58-AFD5-C975-F4798EC5A9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7959" y="1747800"/>
              <a:ext cx="1831074" cy="2220107"/>
            </a:xfrm>
            <a:prstGeom prst="rect">
              <a:avLst/>
            </a:prstGeom>
            <a:noFill/>
          </p:spPr>
        </p:pic>
      </p:grpSp>
      <p:grpSp>
        <p:nvGrpSpPr>
          <p:cNvPr id="43" name="Group 42">
            <a:extLst>
              <a:ext uri="{FF2B5EF4-FFF2-40B4-BE49-F238E27FC236}">
                <a16:creationId xmlns:a16="http://schemas.microsoft.com/office/drawing/2014/main" id="{48E68A91-9BCE-CB05-FB50-14C03AB95814}"/>
              </a:ext>
            </a:extLst>
          </p:cNvPr>
          <p:cNvGrpSpPr/>
          <p:nvPr/>
        </p:nvGrpSpPr>
        <p:grpSpPr>
          <a:xfrm>
            <a:off x="309185" y="4996213"/>
            <a:ext cx="2058633" cy="1830287"/>
            <a:chOff x="385385" y="6291613"/>
            <a:chExt cx="2058633" cy="1830287"/>
          </a:xfrm>
        </p:grpSpPr>
        <p:sp>
          <p:nvSpPr>
            <p:cNvPr id="42" name="Rectangle 41">
              <a:extLst>
                <a:ext uri="{FF2B5EF4-FFF2-40B4-BE49-F238E27FC236}">
                  <a16:creationId xmlns:a16="http://schemas.microsoft.com/office/drawing/2014/main" id="{32E40665-DB75-62FE-4252-802AAB347758}"/>
                </a:ext>
              </a:extLst>
            </p:cNvPr>
            <p:cNvSpPr/>
            <p:nvPr/>
          </p:nvSpPr>
          <p:spPr>
            <a:xfrm>
              <a:off x="385385" y="6291613"/>
              <a:ext cx="2058633" cy="18302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pic>
          <p:nvPicPr>
            <p:cNvPr id="1032" name="Picture 8">
              <a:extLst>
                <a:ext uri="{FF2B5EF4-FFF2-40B4-BE49-F238E27FC236}">
                  <a16:creationId xmlns:a16="http://schemas.microsoft.com/office/drawing/2014/main" id="{294CC9BD-7CEB-C329-7A02-9D38EA2E85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086" r="8099" b="10211"/>
            <a:stretch/>
          </p:blipFill>
          <p:spPr bwMode="auto">
            <a:xfrm>
              <a:off x="724350" y="6322228"/>
              <a:ext cx="1363185" cy="1753201"/>
            </a:xfrm>
            <a:prstGeom prst="rect">
              <a:avLst/>
            </a:prstGeom>
            <a:noFill/>
            <a:extLst>
              <a:ext uri="{909E8E84-426E-40DD-AFC4-6F175D3DCCD1}">
                <a14:hiddenFill xmlns:a14="http://schemas.microsoft.com/office/drawing/2010/main">
                  <a:solidFill>
                    <a:srgbClr val="FFFFFF"/>
                  </a:solidFill>
                </a14:hiddenFill>
              </a:ext>
            </a:extLst>
          </p:spPr>
        </p:pic>
      </p:grpSp>
      <p:pic>
        <p:nvPicPr>
          <p:cNvPr id="1036" name="Picture 12">
            <a:extLst>
              <a:ext uri="{FF2B5EF4-FFF2-40B4-BE49-F238E27FC236}">
                <a16:creationId xmlns:a16="http://schemas.microsoft.com/office/drawing/2014/main" id="{7903D8B6-25A1-A1B0-6F35-A3263C6396D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900" b="92967" l="10000" r="90000">
                        <a14:foregroundMark x1="21615" y1="11368" x2="31146" y2="50000"/>
                        <a14:foregroundMark x1="31146" y1="50000" x2="31146" y2="50096"/>
                        <a14:foregroundMark x1="25625" y1="7996" x2="41354" y2="13776"/>
                        <a14:foregroundMark x1="22240" y1="90270" x2="34531" y2="92967"/>
                        <a14:foregroundMark x1="34531" y1="92967" x2="87031" y2="74952"/>
                      </a14:backgroundRemoval>
                    </a14:imgEffect>
                  </a14:imgLayer>
                </a14:imgProps>
              </a:ext>
              <a:ext uri="{28A0092B-C50C-407E-A947-70E740481C1C}">
                <a14:useLocalDpi xmlns:a14="http://schemas.microsoft.com/office/drawing/2010/main" val="0"/>
              </a:ext>
            </a:extLst>
          </a:blip>
          <a:srcRect l="16234" r="8363"/>
          <a:stretch/>
        </p:blipFill>
        <p:spPr bwMode="auto">
          <a:xfrm>
            <a:off x="6342339" y="5347758"/>
            <a:ext cx="2058633" cy="1440000"/>
          </a:xfrm>
          <a:prstGeom prst="rect">
            <a:avLst/>
          </a:prstGeom>
          <a:solidFill>
            <a:schemeClr val="bg1"/>
          </a:solidFill>
        </p:spPr>
      </p:pic>
      <p:sp>
        <p:nvSpPr>
          <p:cNvPr id="3" name="Rectangle 2">
            <a:extLst>
              <a:ext uri="{FF2B5EF4-FFF2-40B4-BE49-F238E27FC236}">
                <a16:creationId xmlns:a16="http://schemas.microsoft.com/office/drawing/2014/main" id="{C6E6804D-FF71-694C-8343-232CA083CB33}"/>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rgbClr val="FF0000"/>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378711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3"/>
                                        </p:tgtEl>
                                      </p:cBhvr>
                                    </p:animEffect>
                                    <p:set>
                                      <p:cBhvr>
                                        <p:cTn id="7" dur="1" fill="hold">
                                          <p:stCondLst>
                                            <p:cond delay="499"/>
                                          </p:stCondLst>
                                        </p:cTn>
                                        <p:tgtEl>
                                          <p:spTgt spid="4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dissolve">
                                      <p:cBhvr>
                                        <p:cTn id="12" dur="500"/>
                                        <p:tgtEl>
                                          <p:spTgt spid="3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1028"/>
                                        </p:tgtEl>
                                      </p:cBhvr>
                                    </p:animEffect>
                                    <p:set>
                                      <p:cBhvr>
                                        <p:cTn id="17" dur="1" fill="hold">
                                          <p:stCondLst>
                                            <p:cond delay="499"/>
                                          </p:stCondLst>
                                        </p:cTn>
                                        <p:tgtEl>
                                          <p:spTgt spid="102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4">
                                            <p:txEl>
                                              <p:pRg st="0" end="0"/>
                                            </p:txEl>
                                          </p:spTgt>
                                        </p:tgtEl>
                                        <p:attrNameLst>
                                          <p:attrName>style.visibility</p:attrName>
                                        </p:attrNameLst>
                                      </p:cBhvr>
                                      <p:to>
                                        <p:strVal val="visible"/>
                                      </p:to>
                                    </p:set>
                                    <p:animEffect transition="in" filter="dissolve">
                                      <p:cBhvr>
                                        <p:cTn id="22" dur="500"/>
                                        <p:tgtEl>
                                          <p:spTgt spid="3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1026"/>
                                        </p:tgtEl>
                                      </p:cBhvr>
                                    </p:animEffect>
                                    <p:set>
                                      <p:cBhvr>
                                        <p:cTn id="27" dur="1" fill="hold">
                                          <p:stCondLst>
                                            <p:cond delay="499"/>
                                          </p:stCondLst>
                                        </p:cTn>
                                        <p:tgtEl>
                                          <p:spTgt spid="102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8">
                                            <p:txEl>
                                              <p:pRg st="0" end="0"/>
                                            </p:txEl>
                                          </p:spTgt>
                                        </p:tgtEl>
                                        <p:attrNameLst>
                                          <p:attrName>style.visibility</p:attrName>
                                        </p:attrNameLst>
                                      </p:cBhvr>
                                      <p:to>
                                        <p:strVal val="visible"/>
                                      </p:to>
                                    </p:set>
                                    <p:animEffect transition="in" filter="dissolve">
                                      <p:cBhvr>
                                        <p:cTn id="32" dur="500"/>
                                        <p:tgtEl>
                                          <p:spTgt spid="3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nodeType="clickEffect">
                                  <p:stCondLst>
                                    <p:cond delay="0"/>
                                  </p:stCondLst>
                                  <p:childTnLst>
                                    <p:animEffect transition="out" filter="dissolv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5">
                                            <p:txEl>
                                              <p:pRg st="0" end="0"/>
                                            </p:txEl>
                                          </p:spTgt>
                                        </p:tgtEl>
                                        <p:attrNameLst>
                                          <p:attrName>style.visibility</p:attrName>
                                        </p:attrNameLst>
                                      </p:cBhvr>
                                      <p:to>
                                        <p:strVal val="visible"/>
                                      </p:to>
                                    </p:set>
                                    <p:animEffect transition="in" filter="dissolve">
                                      <p:cBhvr>
                                        <p:cTn id="42" dur="500"/>
                                        <p:tgtEl>
                                          <p:spTgt spid="3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nodeType="clickEffect">
                                  <p:stCondLst>
                                    <p:cond delay="0"/>
                                  </p:stCondLst>
                                  <p:childTnLst>
                                    <p:animEffect transition="out" filter="dissolve">
                                      <p:cBhvr>
                                        <p:cTn id="46" dur="500"/>
                                        <p:tgtEl>
                                          <p:spTgt spid="1036"/>
                                        </p:tgtEl>
                                      </p:cBhvr>
                                    </p:animEffect>
                                    <p:set>
                                      <p:cBhvr>
                                        <p:cTn id="47" dur="1" fill="hold">
                                          <p:stCondLst>
                                            <p:cond delay="499"/>
                                          </p:stCondLst>
                                        </p:cTn>
                                        <p:tgtEl>
                                          <p:spTgt spid="103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36">
                                            <p:txEl>
                                              <p:pRg st="0" end="0"/>
                                            </p:txEl>
                                          </p:spTgt>
                                        </p:tgtEl>
                                        <p:attrNameLst>
                                          <p:attrName>style.visibility</p:attrName>
                                        </p:attrNameLst>
                                      </p:cBhvr>
                                      <p:to>
                                        <p:strVal val="visible"/>
                                      </p:to>
                                    </p:set>
                                    <p:animEffect transition="in" filter="dissolve">
                                      <p:cBhvr>
                                        <p:cTn id="52" dur="500"/>
                                        <p:tgtEl>
                                          <p:spTgt spid="36">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37">
                                            <p:txEl>
                                              <p:pRg st="0" end="0"/>
                                            </p:txEl>
                                          </p:spTgt>
                                        </p:tgtEl>
                                      </p:cBhvr>
                                    </p:animEffect>
                                    <p:set>
                                      <p:cBhvr>
                                        <p:cTn id="57" dur="1" fill="hold">
                                          <p:stCondLst>
                                            <p:cond delay="499"/>
                                          </p:stCondLst>
                                        </p:cTn>
                                        <p:tgtEl>
                                          <p:spTgt spid="37">
                                            <p:txEl>
                                              <p:pRg st="0" end="0"/>
                                            </p:txEl>
                                          </p:spTgt>
                                        </p:tgtEl>
                                        <p:attrNameLst>
                                          <p:attrName>style.visibility</p:attrName>
                                        </p:attrNameLst>
                                      </p:cBhvr>
                                      <p:to>
                                        <p:strVal val="hidden"/>
                                      </p:to>
                                    </p:set>
                                  </p:childTnLst>
                                </p:cTn>
                              </p:par>
                              <p:par>
                                <p:cTn id="58" presetID="9" presetClass="exit" presetSubtype="0" fill="hold" grpId="0" nodeType="withEffect">
                                  <p:stCondLst>
                                    <p:cond delay="0"/>
                                  </p:stCondLst>
                                  <p:childTnLst>
                                    <p:animEffect transition="out" filter="dissolve">
                                      <p:cBhvr>
                                        <p:cTn id="59" dur="500"/>
                                        <p:tgtEl>
                                          <p:spTgt spid="37">
                                            <p:bg/>
                                          </p:spTgt>
                                        </p:tgtEl>
                                      </p:cBhvr>
                                    </p:animEffect>
                                    <p:set>
                                      <p:cBhvr>
                                        <p:cTn id="60" dur="1" fill="hold">
                                          <p:stCondLst>
                                            <p:cond delay="499"/>
                                          </p:stCondLst>
                                        </p:cTn>
                                        <p:tgtEl>
                                          <p:spTgt spid="37">
                                            <p:bg/>
                                          </p:spTgt>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9" presetClass="exit" presetSubtype="0" fill="hold" grpId="0" nodeType="clickEffect">
                                  <p:stCondLst>
                                    <p:cond delay="0"/>
                                  </p:stCondLst>
                                  <p:childTnLst>
                                    <p:animEffect transition="out" filter="dissolve">
                                      <p:cBhvr>
                                        <p:cTn id="64" dur="500"/>
                                        <p:tgtEl>
                                          <p:spTgt spid="34">
                                            <p:txEl>
                                              <p:pRg st="0" end="0"/>
                                            </p:txEl>
                                          </p:spTgt>
                                        </p:tgtEl>
                                      </p:cBhvr>
                                    </p:animEffect>
                                    <p:set>
                                      <p:cBhvr>
                                        <p:cTn id="65" dur="1" fill="hold">
                                          <p:stCondLst>
                                            <p:cond delay="499"/>
                                          </p:stCondLst>
                                        </p:cTn>
                                        <p:tgtEl>
                                          <p:spTgt spid="34">
                                            <p:txEl>
                                              <p:pRg st="0" end="0"/>
                                            </p:txEl>
                                          </p:spTgt>
                                        </p:tgtEl>
                                        <p:attrNameLst>
                                          <p:attrName>style.visibility</p:attrName>
                                        </p:attrNameLst>
                                      </p:cBhvr>
                                      <p:to>
                                        <p:strVal val="hidden"/>
                                      </p:to>
                                    </p:set>
                                  </p:childTnLst>
                                </p:cTn>
                              </p:par>
                              <p:par>
                                <p:cTn id="66" presetID="9" presetClass="exit" presetSubtype="0" fill="hold" grpId="0" nodeType="withEffect">
                                  <p:stCondLst>
                                    <p:cond delay="0"/>
                                  </p:stCondLst>
                                  <p:childTnLst>
                                    <p:animEffect transition="out" filter="dissolve">
                                      <p:cBhvr>
                                        <p:cTn id="67" dur="500"/>
                                        <p:tgtEl>
                                          <p:spTgt spid="34">
                                            <p:bg/>
                                          </p:spTgt>
                                        </p:tgtEl>
                                      </p:cBhvr>
                                    </p:animEffect>
                                    <p:set>
                                      <p:cBhvr>
                                        <p:cTn id="68" dur="1" fill="hold">
                                          <p:stCondLst>
                                            <p:cond delay="499"/>
                                          </p:stCondLst>
                                        </p:cTn>
                                        <p:tgtEl>
                                          <p:spTgt spid="34">
                                            <p:bg/>
                                          </p:spTgt>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9" presetClass="exit" presetSubtype="0" fill="hold" grpId="0" nodeType="clickEffect">
                                  <p:stCondLst>
                                    <p:cond delay="0"/>
                                  </p:stCondLst>
                                  <p:childTnLst>
                                    <p:animEffect transition="out" filter="dissolve">
                                      <p:cBhvr>
                                        <p:cTn id="72" dur="500"/>
                                        <p:tgtEl>
                                          <p:spTgt spid="38">
                                            <p:txEl>
                                              <p:pRg st="0" end="0"/>
                                            </p:txEl>
                                          </p:spTgt>
                                        </p:tgtEl>
                                      </p:cBhvr>
                                    </p:animEffect>
                                    <p:set>
                                      <p:cBhvr>
                                        <p:cTn id="73" dur="1" fill="hold">
                                          <p:stCondLst>
                                            <p:cond delay="499"/>
                                          </p:stCondLst>
                                        </p:cTn>
                                        <p:tgtEl>
                                          <p:spTgt spid="38">
                                            <p:txEl>
                                              <p:pRg st="0" end="0"/>
                                            </p:txEl>
                                          </p:spTgt>
                                        </p:tgtEl>
                                        <p:attrNameLst>
                                          <p:attrName>style.visibility</p:attrName>
                                        </p:attrNameLst>
                                      </p:cBhvr>
                                      <p:to>
                                        <p:strVal val="hidden"/>
                                      </p:to>
                                    </p:set>
                                  </p:childTnLst>
                                </p:cTn>
                              </p:par>
                              <p:par>
                                <p:cTn id="74" presetID="9" presetClass="exit" presetSubtype="0" fill="hold" grpId="0" nodeType="withEffect">
                                  <p:stCondLst>
                                    <p:cond delay="0"/>
                                  </p:stCondLst>
                                  <p:childTnLst>
                                    <p:animEffect transition="out" filter="dissolve">
                                      <p:cBhvr>
                                        <p:cTn id="75" dur="500"/>
                                        <p:tgtEl>
                                          <p:spTgt spid="38">
                                            <p:bg/>
                                          </p:spTgt>
                                        </p:tgtEl>
                                      </p:cBhvr>
                                    </p:animEffect>
                                    <p:set>
                                      <p:cBhvr>
                                        <p:cTn id="76" dur="1" fill="hold">
                                          <p:stCondLst>
                                            <p:cond delay="499"/>
                                          </p:stCondLst>
                                        </p:cTn>
                                        <p:tgtEl>
                                          <p:spTgt spid="38">
                                            <p:bg/>
                                          </p:spTgt>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9" presetClass="exit" presetSubtype="0" fill="hold" grpId="0" nodeType="clickEffect">
                                  <p:stCondLst>
                                    <p:cond delay="0"/>
                                  </p:stCondLst>
                                  <p:childTnLst>
                                    <p:animEffect transition="out" filter="dissolve">
                                      <p:cBhvr>
                                        <p:cTn id="80" dur="500"/>
                                        <p:tgtEl>
                                          <p:spTgt spid="35">
                                            <p:txEl>
                                              <p:pRg st="0" end="0"/>
                                            </p:txEl>
                                          </p:spTgt>
                                        </p:tgtEl>
                                      </p:cBhvr>
                                    </p:animEffect>
                                    <p:set>
                                      <p:cBhvr>
                                        <p:cTn id="81" dur="1" fill="hold">
                                          <p:stCondLst>
                                            <p:cond delay="499"/>
                                          </p:stCondLst>
                                        </p:cTn>
                                        <p:tgtEl>
                                          <p:spTgt spid="35">
                                            <p:txEl>
                                              <p:pRg st="0" end="0"/>
                                            </p:txEl>
                                          </p:spTgt>
                                        </p:tgtEl>
                                        <p:attrNameLst>
                                          <p:attrName>style.visibility</p:attrName>
                                        </p:attrNameLst>
                                      </p:cBhvr>
                                      <p:to>
                                        <p:strVal val="hidden"/>
                                      </p:to>
                                    </p:set>
                                  </p:childTnLst>
                                </p:cTn>
                              </p:par>
                              <p:par>
                                <p:cTn id="82" presetID="9" presetClass="exit" presetSubtype="0" fill="hold" grpId="0" nodeType="withEffect">
                                  <p:stCondLst>
                                    <p:cond delay="0"/>
                                  </p:stCondLst>
                                  <p:childTnLst>
                                    <p:animEffect transition="out" filter="dissolve">
                                      <p:cBhvr>
                                        <p:cTn id="83" dur="500"/>
                                        <p:tgtEl>
                                          <p:spTgt spid="35">
                                            <p:bg/>
                                          </p:spTgt>
                                        </p:tgtEl>
                                      </p:cBhvr>
                                    </p:animEffect>
                                    <p:set>
                                      <p:cBhvr>
                                        <p:cTn id="84" dur="1" fill="hold">
                                          <p:stCondLst>
                                            <p:cond delay="499"/>
                                          </p:stCondLst>
                                        </p:cTn>
                                        <p:tgtEl>
                                          <p:spTgt spid="35">
                                            <p:bg/>
                                          </p:spTgt>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9" presetClass="exit" presetSubtype="0" fill="hold" grpId="0" nodeType="clickEffect">
                                  <p:stCondLst>
                                    <p:cond delay="0"/>
                                  </p:stCondLst>
                                  <p:childTnLst>
                                    <p:animEffect transition="out" filter="dissolve">
                                      <p:cBhvr>
                                        <p:cTn id="88" dur="500"/>
                                        <p:tgtEl>
                                          <p:spTgt spid="36">
                                            <p:txEl>
                                              <p:pRg st="0" end="0"/>
                                            </p:txEl>
                                          </p:spTgt>
                                        </p:tgtEl>
                                      </p:cBhvr>
                                    </p:animEffect>
                                    <p:set>
                                      <p:cBhvr>
                                        <p:cTn id="89" dur="1" fill="hold">
                                          <p:stCondLst>
                                            <p:cond delay="499"/>
                                          </p:stCondLst>
                                        </p:cTn>
                                        <p:tgtEl>
                                          <p:spTgt spid="36">
                                            <p:txEl>
                                              <p:pRg st="0" end="0"/>
                                            </p:txEl>
                                          </p:spTgt>
                                        </p:tgtEl>
                                        <p:attrNameLst>
                                          <p:attrName>style.visibility</p:attrName>
                                        </p:attrNameLst>
                                      </p:cBhvr>
                                      <p:to>
                                        <p:strVal val="hidden"/>
                                      </p:to>
                                    </p:set>
                                  </p:childTnLst>
                                </p:cTn>
                              </p:par>
                              <p:par>
                                <p:cTn id="90" presetID="9" presetClass="exit" presetSubtype="0" fill="hold" grpId="0" nodeType="withEffect">
                                  <p:stCondLst>
                                    <p:cond delay="0"/>
                                  </p:stCondLst>
                                  <p:childTnLst>
                                    <p:animEffect transition="out" filter="dissolve">
                                      <p:cBhvr>
                                        <p:cTn id="91" dur="500"/>
                                        <p:tgtEl>
                                          <p:spTgt spid="36">
                                            <p:bg/>
                                          </p:spTgt>
                                        </p:tgtEl>
                                      </p:cBhvr>
                                    </p:animEffect>
                                    <p:set>
                                      <p:cBhvr>
                                        <p:cTn id="92" dur="1" fill="hold">
                                          <p:stCondLst>
                                            <p:cond delay="499"/>
                                          </p:stCondLst>
                                        </p:cTn>
                                        <p:tgtEl>
                                          <p:spTgt spid="36">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allAtOnce" animBg="1"/>
      <p:bldP spid="35" grpId="0" build="allAtOnce" animBg="1"/>
      <p:bldP spid="36" grpId="0" build="allAtOnce" animBg="1"/>
      <p:bldP spid="37" grpId="0" build="allAtOnce" animBg="1"/>
      <p:bldP spid="38" grpId="0" build="allAtOnce"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2CC0F7A2-C709-EFE2-108D-00AAFEA9A8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0"/>
            <a:ext cx="94107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2246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D4.jpg3F487AE7-6130-4F22-B091-CACC70235D62Default.jpg"/>
          <p:cNvPicPr>
            <a:picLocks noGrp="1" noChangeAspect="1"/>
          </p:cNvPicPr>
          <p:nvPr>
            <p:ph idx="1"/>
          </p:nvPr>
        </p:nvPicPr>
        <p:blipFill rotWithShape="1">
          <a:blip r:embed="rId2">
            <a:extLst>
              <a:ext uri="{28A0092B-C50C-407E-A947-70E740481C1C}">
                <a14:useLocalDpi xmlns:a14="http://schemas.microsoft.com/office/drawing/2010/main" val="0"/>
              </a:ext>
            </a:extLst>
          </a:blip>
          <a:srcRect t="549" b="634"/>
          <a:stretch/>
        </p:blipFill>
        <p:spPr>
          <a:xfrm>
            <a:off x="0" y="-138579"/>
            <a:ext cx="12192000" cy="6981078"/>
          </a:xfrm>
        </p:spPr>
      </p:pic>
    </p:spTree>
    <p:extLst>
      <p:ext uri="{BB962C8B-B14F-4D97-AF65-F5344CB8AC3E}">
        <p14:creationId xmlns:p14="http://schemas.microsoft.com/office/powerpoint/2010/main" val="15179647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D9106346-6AE0-F90F-2FF9-D7FAE837A5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06" b="114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9161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6E5B87C8-20FF-4F7A-9B67-360AB8F159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59" b="1725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8056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CA026D8B-9ABA-114D-FB65-919638BE07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726" b="398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9958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jpge4a5eb8c-d113-4aef-a875-439fce70bfb0Original.jpg"/>
          <p:cNvPicPr>
            <a:picLocks noGrp="1" noChangeAspect="1"/>
          </p:cNvPicPr>
          <p:nvPr>
            <p:ph idx="1"/>
          </p:nvPr>
        </p:nvPicPr>
        <p:blipFill rotWithShape="1">
          <a:blip r:embed="rId2">
            <a:extLst>
              <a:ext uri="{28A0092B-C50C-407E-A947-70E740481C1C}">
                <a14:useLocalDpi xmlns:a14="http://schemas.microsoft.com/office/drawing/2010/main" val="0"/>
              </a:ext>
            </a:extLst>
          </a:blip>
          <a:srcRect t="6394" b="15615"/>
          <a:stretch/>
        </p:blipFill>
        <p:spPr>
          <a:xfrm>
            <a:off x="1523999" y="0"/>
            <a:ext cx="8793439" cy="6858000"/>
          </a:xfrm>
        </p:spPr>
      </p:pic>
      <p:sp>
        <p:nvSpPr>
          <p:cNvPr id="2" name="Title 1"/>
          <p:cNvSpPr>
            <a:spLocks noGrp="1"/>
          </p:cNvSpPr>
          <p:nvPr>
            <p:ph type="title"/>
          </p:nvPr>
        </p:nvSpPr>
        <p:spPr/>
        <p:txBody>
          <a:bodyPr/>
          <a:lstStyle/>
          <a:p>
            <a:r>
              <a:rPr lang="en-US" dirty="0"/>
              <a:t>LCF</a:t>
            </a:r>
          </a:p>
        </p:txBody>
      </p:sp>
    </p:spTree>
    <p:extLst>
      <p:ext uri="{BB962C8B-B14F-4D97-AF65-F5344CB8AC3E}">
        <p14:creationId xmlns:p14="http://schemas.microsoft.com/office/powerpoint/2010/main" val="34494152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C455872A-FD7E-F2F1-955E-E1CD182F9D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77" r="2277"/>
          <a:stretch/>
        </p:blipFill>
        <p:spPr bwMode="auto">
          <a:xfrm>
            <a:off x="0" y="0"/>
            <a:ext cx="12192000" cy="69058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a:t>Arleigh</a:t>
            </a:r>
            <a:r>
              <a:rPr lang="en-US" dirty="0"/>
              <a:t> Burke class</a:t>
            </a:r>
          </a:p>
        </p:txBody>
      </p:sp>
    </p:spTree>
    <p:extLst>
      <p:ext uri="{BB962C8B-B14F-4D97-AF65-F5344CB8AC3E}">
        <p14:creationId xmlns:p14="http://schemas.microsoft.com/office/powerpoint/2010/main" val="30272728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B97F5-8CD5-95CE-F56D-E75363963A4F}"/>
              </a:ext>
            </a:extLst>
          </p:cNvPr>
          <p:cNvSpPr>
            <a:spLocks noGrp="1"/>
          </p:cNvSpPr>
          <p:nvPr>
            <p:ph type="title"/>
          </p:nvPr>
        </p:nvSpPr>
        <p:spPr/>
        <p:txBody>
          <a:bodyPr/>
          <a:lstStyle/>
          <a:p>
            <a:endParaRPr lang="en-GR"/>
          </a:p>
        </p:txBody>
      </p:sp>
      <p:sp>
        <p:nvSpPr>
          <p:cNvPr id="3" name="Content Placeholder 2">
            <a:extLst>
              <a:ext uri="{FF2B5EF4-FFF2-40B4-BE49-F238E27FC236}">
                <a16:creationId xmlns:a16="http://schemas.microsoft.com/office/drawing/2014/main" id="{3D87349D-88F0-C5FF-23D5-24A9D4FEAFEC}"/>
              </a:ext>
            </a:extLst>
          </p:cNvPr>
          <p:cNvSpPr>
            <a:spLocks noGrp="1"/>
          </p:cNvSpPr>
          <p:nvPr>
            <p:ph idx="1"/>
          </p:nvPr>
        </p:nvSpPr>
        <p:spPr/>
        <p:txBody>
          <a:bodyPr/>
          <a:lstStyle/>
          <a:p>
            <a:endParaRPr lang="en-GR"/>
          </a:p>
        </p:txBody>
      </p:sp>
      <p:pic>
        <p:nvPicPr>
          <p:cNvPr id="8198" name="Picture 6">
            <a:extLst>
              <a:ext uri="{FF2B5EF4-FFF2-40B4-BE49-F238E27FC236}">
                <a16:creationId xmlns:a16="http://schemas.microsoft.com/office/drawing/2014/main" id="{7E6ED071-D42C-9E1E-160C-F86FA9D59B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6106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a:extLst>
              <a:ext uri="{FF2B5EF4-FFF2-40B4-BE49-F238E27FC236}">
                <a16:creationId xmlns:a16="http://schemas.microsoft.com/office/drawing/2014/main" id="{B1B32274-D4BC-B061-7492-AEA73725E3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14" r="11111"/>
          <a:stretch/>
        </p:blipFill>
        <p:spPr bwMode="auto">
          <a:xfrm>
            <a:off x="6467302" y="0"/>
            <a:ext cx="57246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F125 Class</a:t>
            </a:r>
          </a:p>
        </p:txBody>
      </p:sp>
      <p:pic>
        <p:nvPicPr>
          <p:cNvPr id="9218" name="Picture 2">
            <a:extLst>
              <a:ext uri="{FF2B5EF4-FFF2-40B4-BE49-F238E27FC236}">
                <a16:creationId xmlns:a16="http://schemas.microsoft.com/office/drawing/2014/main" id="{330CDB0A-6378-1AEA-876B-BC000AF7A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16601" y="6126164"/>
            <a:ext cx="4394201" cy="646331"/>
          </a:xfrm>
          <a:prstGeom prst="rect">
            <a:avLst/>
          </a:prstGeom>
          <a:noFill/>
        </p:spPr>
        <p:txBody>
          <a:bodyPr wrap="square" rtlCol="0">
            <a:spAutoFit/>
          </a:bodyPr>
          <a:lstStyle/>
          <a:p>
            <a:pPr algn="ctr"/>
            <a:r>
              <a:rPr lang="en-US" dirty="0">
                <a:latin typeface="+mj-lt"/>
              </a:rPr>
              <a:t>1 </a:t>
            </a:r>
            <a:r>
              <a:rPr lang="en-US" dirty="0" err="1">
                <a:latin typeface="+mj-lt"/>
              </a:rPr>
              <a:t>Cassidian</a:t>
            </a:r>
            <a:r>
              <a:rPr lang="en-US" dirty="0">
                <a:latin typeface="+mj-lt"/>
              </a:rPr>
              <a:t> TRS 4D AESA  radar</a:t>
            </a:r>
          </a:p>
          <a:p>
            <a:pPr algn="ctr"/>
            <a:r>
              <a:rPr lang="en-US" dirty="0">
                <a:latin typeface="+mj-lt"/>
              </a:rPr>
              <a:t>1 127mm </a:t>
            </a:r>
            <a:r>
              <a:rPr lang="en-US" dirty="0" err="1">
                <a:latin typeface="+mj-lt"/>
              </a:rPr>
              <a:t>Otobreda</a:t>
            </a:r>
            <a:r>
              <a:rPr lang="en-US" dirty="0">
                <a:latin typeface="+mj-lt"/>
              </a:rPr>
              <a:t> with </a:t>
            </a:r>
            <a:r>
              <a:rPr lang="en-US" dirty="0" err="1">
                <a:latin typeface="+mj-lt"/>
              </a:rPr>
              <a:t>Vulcano</a:t>
            </a:r>
            <a:r>
              <a:rPr lang="en-US" dirty="0">
                <a:latin typeface="+mj-lt"/>
              </a:rPr>
              <a:t> ammo</a:t>
            </a:r>
          </a:p>
        </p:txBody>
      </p:sp>
    </p:spTree>
    <p:extLst>
      <p:ext uri="{BB962C8B-B14F-4D97-AF65-F5344CB8AC3E}">
        <p14:creationId xmlns:p14="http://schemas.microsoft.com/office/powerpoint/2010/main" val="30354538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AFFD4ECB-CE3F-D7AF-D8FD-A3F858F236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5602"/>
          <a:stretch/>
        </p:blipFill>
        <p:spPr bwMode="auto">
          <a:xfrm>
            <a:off x="0" y="17463"/>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ED4541F-506F-554A-5A41-E901BD84BC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636" b="11981"/>
          <a:stretch/>
        </p:blipFill>
        <p:spPr bwMode="auto">
          <a:xfrm>
            <a:off x="1257300" y="17463"/>
            <a:ext cx="10515600" cy="68754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Sachsen Class</a:t>
            </a:r>
          </a:p>
        </p:txBody>
      </p:sp>
    </p:spTree>
    <p:extLst>
      <p:ext uri="{BB962C8B-B14F-4D97-AF65-F5344CB8AC3E}">
        <p14:creationId xmlns:p14="http://schemas.microsoft.com/office/powerpoint/2010/main" val="4145534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
            <a:extLst>
              <a:ext uri="{FF2B5EF4-FFF2-40B4-BE49-F238E27FC236}">
                <a16:creationId xmlns:a16="http://schemas.microsoft.com/office/drawing/2014/main" id="{F9ACD2AB-C64A-7B43-3BD6-FDEEF58CEC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27" r="6442"/>
          <a:stretch/>
        </p:blipFill>
        <p:spPr bwMode="auto">
          <a:xfrm>
            <a:off x="1062090" y="4303419"/>
            <a:ext cx="3284278" cy="25545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53A7675-EF9F-1B35-A3DC-D736AF4FA3C4}"/>
              </a:ext>
            </a:extLst>
          </p:cNvPr>
          <p:cNvPicPr>
            <a:picLocks noChangeAspect="1"/>
          </p:cNvPicPr>
          <p:nvPr/>
        </p:nvPicPr>
        <p:blipFill rotWithShape="1">
          <a:blip r:embed="rId3"/>
          <a:srcRect r="30328"/>
          <a:stretch/>
        </p:blipFill>
        <p:spPr>
          <a:xfrm>
            <a:off x="0" y="0"/>
            <a:ext cx="5415148" cy="4371975"/>
          </a:xfrm>
          <a:prstGeom prst="rect">
            <a:avLst/>
          </a:prstGeom>
        </p:spPr>
      </p:pic>
      <p:sp>
        <p:nvSpPr>
          <p:cNvPr id="41" name="TextBox 40">
            <a:extLst>
              <a:ext uri="{FF2B5EF4-FFF2-40B4-BE49-F238E27FC236}">
                <a16:creationId xmlns:a16="http://schemas.microsoft.com/office/drawing/2014/main" id="{89635F5F-C43A-F06D-1425-0E74933A671E}"/>
              </a:ext>
            </a:extLst>
          </p:cNvPr>
          <p:cNvSpPr txBox="1"/>
          <p:nvPr/>
        </p:nvSpPr>
        <p:spPr>
          <a:xfrm>
            <a:off x="5708177" y="898204"/>
            <a:ext cx="4635973" cy="2308324"/>
          </a:xfrm>
          <a:prstGeom prst="rect">
            <a:avLst/>
          </a:prstGeom>
          <a:noFill/>
        </p:spPr>
        <p:txBody>
          <a:bodyPr wrap="square">
            <a:spAutoFit/>
          </a:bodyPr>
          <a:lstStyle/>
          <a:p>
            <a:pPr algn="ctr"/>
            <a:r>
              <a:rPr lang="en-US" b="1" dirty="0">
                <a:latin typeface="+mj-lt"/>
                <a:cs typeface="Calibri" panose="020F0502020204030204" pitchFamily="34" charset="0"/>
              </a:rPr>
              <a:t>Power supply frequency</a:t>
            </a:r>
            <a:endParaRPr lang="el-GR" sz="1800" b="1" i="0" u="none" strike="noStrike" dirty="0">
              <a:effectLst/>
              <a:latin typeface="+mj-lt"/>
              <a:cs typeface="Calibri" panose="020F0502020204030204" pitchFamily="34" charset="0"/>
            </a:endParaRPr>
          </a:p>
          <a:p>
            <a:pPr marL="342900" indent="-342900" algn="just">
              <a:buFont typeface="Arial" panose="020B0604020202020204" pitchFamily="34" charset="0"/>
              <a:buChar char="•"/>
            </a:pPr>
            <a:r>
              <a:rPr lang="el-GR" sz="1800" b="0" i="0" u="none" strike="noStrike" dirty="0">
                <a:effectLst/>
                <a:latin typeface="+mj-lt"/>
                <a:cs typeface="Calibri" panose="020F0502020204030204" pitchFamily="34" charset="0"/>
              </a:rPr>
              <a:t>Στα επίγεια συσ</a:t>
            </a:r>
            <a:r>
              <a:rPr lang="el-GR" dirty="0">
                <a:latin typeface="+mj-lt"/>
                <a:cs typeface="Calibri" panose="020F0502020204030204" pitchFamily="34" charset="0"/>
              </a:rPr>
              <a:t>τήματα</a:t>
            </a:r>
            <a:r>
              <a:rPr lang="el-GR" sz="1800" b="0" i="0" u="none" strike="noStrike" dirty="0">
                <a:effectLst/>
                <a:latin typeface="+mj-lt"/>
                <a:cs typeface="Calibri" panose="020F0502020204030204" pitchFamily="34" charset="0"/>
              </a:rPr>
              <a:t>, η συχνότητα της παρεχόμενης ισχύος είναι</a:t>
            </a:r>
            <a:r>
              <a:rPr lang="en-US" sz="1800" b="0" i="0" u="none" strike="noStrike" dirty="0">
                <a:effectLst/>
                <a:latin typeface="+mj-lt"/>
                <a:cs typeface="Calibri" panose="020F0502020204030204" pitchFamily="34" charset="0"/>
              </a:rPr>
              <a:t> </a:t>
            </a:r>
            <a:r>
              <a:rPr lang="el-GR" sz="1800" b="0" i="0" u="none" strike="noStrike" dirty="0">
                <a:effectLst/>
                <a:latin typeface="+mj-lt"/>
                <a:cs typeface="Calibri" panose="020F0502020204030204" pitchFamily="34" charset="0"/>
              </a:rPr>
              <a:t>συνήθως 50 ή 60 </a:t>
            </a:r>
            <a:r>
              <a:rPr lang="en-GB" sz="1800" b="0" i="0" u="none" strike="noStrike" dirty="0">
                <a:effectLst/>
                <a:latin typeface="+mj-lt"/>
                <a:cs typeface="Calibri" panose="020F0502020204030204" pitchFamily="34" charset="0"/>
              </a:rPr>
              <a:t>Hz</a:t>
            </a:r>
            <a:r>
              <a:rPr lang="el-GR" sz="1800" b="0" i="0" u="none" strike="noStrike" dirty="0">
                <a:effectLst/>
                <a:latin typeface="+mj-lt"/>
                <a:cs typeface="Calibri" panose="020F0502020204030204" pitchFamily="34" charset="0"/>
              </a:rPr>
              <a:t>.</a:t>
            </a:r>
          </a:p>
          <a:p>
            <a:pPr marL="342900" indent="-342900" algn="just">
              <a:buFont typeface="Arial" panose="020B0604020202020204" pitchFamily="34" charset="0"/>
              <a:buChar char="•"/>
            </a:pPr>
            <a:r>
              <a:rPr lang="el-GR" dirty="0">
                <a:latin typeface="+mj-lt"/>
                <a:cs typeface="Calibri" panose="020F0502020204030204" pitchFamily="34" charset="0"/>
              </a:rPr>
              <a:t>Στις μονάδες επιφανείας</a:t>
            </a:r>
            <a:r>
              <a:rPr lang="el-GR" sz="1800" b="0" i="0" u="none" strike="noStrike" dirty="0">
                <a:effectLst/>
                <a:latin typeface="+mj-lt"/>
                <a:cs typeface="Calibri" panose="020F0502020204030204" pitchFamily="34" charset="0"/>
              </a:rPr>
              <a:t>, η συχνότητα είναι </a:t>
            </a:r>
            <a:r>
              <a:rPr lang="en-US" dirty="0">
                <a:latin typeface="+mj-lt"/>
                <a:cs typeface="Calibri" panose="020F0502020204030204" pitchFamily="34" charset="0"/>
              </a:rPr>
              <a:t>π</a:t>
            </a:r>
            <a:r>
              <a:rPr lang="en-US" dirty="0" err="1">
                <a:latin typeface="+mj-lt"/>
                <a:cs typeface="Calibri" panose="020F0502020204030204" pitchFamily="34" charset="0"/>
              </a:rPr>
              <a:t>ά</a:t>
            </a:r>
            <a:r>
              <a:rPr lang="el-GR" dirty="0">
                <a:latin typeface="+mj-lt"/>
                <a:cs typeface="Calibri" panose="020F0502020204030204" pitchFamily="34" charset="0"/>
              </a:rPr>
              <a:t>ντα υψηλότερη </a:t>
            </a:r>
            <a:r>
              <a:rPr lang="el-GR" sz="1800" b="0" i="0" u="none" strike="noStrike" dirty="0">
                <a:effectLst/>
                <a:latin typeface="+mj-lt"/>
                <a:cs typeface="Calibri" panose="020F0502020204030204" pitchFamily="34" charset="0"/>
              </a:rPr>
              <a:t>ώστε οι πολυάριθμοι κινητήρες να λειτουργούν με υψηλότερη ταχύτητα παρά το μικρό τους μέγεθος.</a:t>
            </a:r>
            <a:endParaRPr lang="en-GB" sz="1800" b="0" i="0" u="none" strike="noStrike" dirty="0">
              <a:effectLst/>
              <a:latin typeface="+mj-lt"/>
              <a:cs typeface="Calibri" panose="020F0502020204030204" pitchFamily="34" charset="0"/>
            </a:endParaRPr>
          </a:p>
        </p:txBody>
      </p:sp>
      <p:sp>
        <p:nvSpPr>
          <p:cNvPr id="45" name="TextBox 44">
            <a:extLst>
              <a:ext uri="{FF2B5EF4-FFF2-40B4-BE49-F238E27FC236}">
                <a16:creationId xmlns:a16="http://schemas.microsoft.com/office/drawing/2014/main" id="{DCDE1E93-9CBB-9340-E1A7-2640A3DA1762}"/>
              </a:ext>
            </a:extLst>
          </p:cNvPr>
          <p:cNvSpPr txBox="1"/>
          <p:nvPr/>
        </p:nvSpPr>
        <p:spPr>
          <a:xfrm>
            <a:off x="5708177" y="3552321"/>
            <a:ext cx="4635973" cy="2862322"/>
          </a:xfrm>
          <a:prstGeom prst="rect">
            <a:avLst/>
          </a:prstGeom>
          <a:noFill/>
        </p:spPr>
        <p:txBody>
          <a:bodyPr wrap="square">
            <a:spAutoFit/>
          </a:bodyPr>
          <a:lstStyle/>
          <a:p>
            <a:pPr algn="ctr"/>
            <a:r>
              <a:rPr lang="en-US" b="1" dirty="0">
                <a:latin typeface="+mj-lt"/>
                <a:cs typeface="Calibri" panose="020F0502020204030204" pitchFamily="34" charset="0"/>
              </a:rPr>
              <a:t>Power supply voltage</a:t>
            </a:r>
            <a:endParaRPr lang="el-GR" sz="1800" b="1" i="0" u="none" strike="noStrike" dirty="0">
              <a:effectLst/>
              <a:latin typeface="+mj-lt"/>
              <a:cs typeface="Calibri" panose="020F0502020204030204" pitchFamily="34" charset="0"/>
            </a:endParaRPr>
          </a:p>
          <a:p>
            <a:pPr marL="342900" indent="-342900" algn="just">
              <a:buFont typeface="Arial" panose="020B0604020202020204" pitchFamily="34" charset="0"/>
              <a:buChar char="•"/>
            </a:pPr>
            <a:r>
              <a:rPr lang="el-GR" sz="1800" dirty="0">
                <a:latin typeface="+mj-lt"/>
                <a:cs typeface="Calibri" panose="020F0502020204030204" pitchFamily="34" charset="0"/>
              </a:rPr>
              <a:t>Τα πλοία επιφανείας χρησιμοποιούν κατά μείζονα λόγο γενικά 3 φασικό </a:t>
            </a:r>
            <a:r>
              <a:rPr lang="en-GB" sz="1800" dirty="0">
                <a:latin typeface="+mj-lt"/>
                <a:cs typeface="Calibri" panose="020F0502020204030204" pitchFamily="34" charset="0"/>
              </a:rPr>
              <a:t>DC 440V.</a:t>
            </a:r>
          </a:p>
          <a:p>
            <a:pPr marL="342900" indent="-342900" algn="just">
              <a:buFont typeface="Arial" panose="020B0604020202020204" pitchFamily="34" charset="0"/>
              <a:buChar char="•"/>
            </a:pPr>
            <a:r>
              <a:rPr lang="el-GR" sz="1800" dirty="0">
                <a:latin typeface="+mj-lt"/>
                <a:cs typeface="Calibri" panose="020F0502020204030204" pitchFamily="34" charset="0"/>
              </a:rPr>
              <a:t>Όπου υφίστανται υψηλότερες απαιτήσεις </a:t>
            </a:r>
            <a:r>
              <a:rPr lang="el-GR" sz="1800" dirty="0" err="1">
                <a:latin typeface="+mj-lt"/>
                <a:cs typeface="Calibri" panose="020F0502020204030204" pitchFamily="34" charset="0"/>
              </a:rPr>
              <a:t>Ηλ</a:t>
            </a:r>
            <a:r>
              <a:rPr lang="el-GR" sz="1800" dirty="0">
                <a:latin typeface="+mj-lt"/>
                <a:cs typeface="Calibri" panose="020F0502020204030204" pitchFamily="34" charset="0"/>
              </a:rPr>
              <a:t> φορτίου, εγκαθίστανται γεννήτριες υψηλής τάσης (3</a:t>
            </a:r>
            <a:r>
              <a:rPr lang="en-GB" sz="1800" dirty="0">
                <a:latin typeface="+mj-lt"/>
                <a:cs typeface="Calibri" panose="020F0502020204030204" pitchFamily="34" charset="0"/>
              </a:rPr>
              <a:t>KV - 11KV).</a:t>
            </a:r>
          </a:p>
          <a:p>
            <a:pPr marL="342900" indent="-342900" algn="just">
              <a:buFont typeface="Arial" panose="020B0604020202020204" pitchFamily="34" charset="0"/>
              <a:buChar char="•"/>
            </a:pPr>
            <a:r>
              <a:rPr lang="el-GR" sz="1800" dirty="0">
                <a:latin typeface="+mj-lt"/>
                <a:cs typeface="Calibri" panose="020F0502020204030204" pitchFamily="34" charset="0"/>
              </a:rPr>
              <a:t>Η παροχή 440 </a:t>
            </a:r>
            <a:r>
              <a:rPr lang="en-GB" sz="1800" dirty="0">
                <a:latin typeface="+mj-lt"/>
                <a:cs typeface="Calibri" panose="020F0502020204030204" pitchFamily="34" charset="0"/>
              </a:rPr>
              <a:t>V </a:t>
            </a:r>
            <a:r>
              <a:rPr lang="el-GR" sz="1800" dirty="0">
                <a:latin typeface="+mj-lt"/>
                <a:cs typeface="Calibri" panose="020F0502020204030204" pitchFamily="34" charset="0"/>
              </a:rPr>
              <a:t>υποβιβάζεται στα 220 </a:t>
            </a:r>
            <a:r>
              <a:rPr lang="en-GB" sz="1800" dirty="0">
                <a:latin typeface="+mj-lt"/>
                <a:cs typeface="Calibri" panose="020F0502020204030204" pitchFamily="34" charset="0"/>
              </a:rPr>
              <a:t>V </a:t>
            </a:r>
            <a:r>
              <a:rPr lang="el-GR" sz="1800" dirty="0">
                <a:latin typeface="+mj-lt"/>
                <a:cs typeface="Calibri" panose="020F0502020204030204" pitchFamily="34" charset="0"/>
              </a:rPr>
              <a:t>ή 110 </a:t>
            </a:r>
            <a:r>
              <a:rPr lang="en-GB" sz="1800" dirty="0">
                <a:latin typeface="+mj-lt"/>
                <a:cs typeface="Calibri" panose="020F0502020204030204" pitchFamily="34" charset="0"/>
              </a:rPr>
              <a:t>V </a:t>
            </a:r>
            <a:r>
              <a:rPr lang="el-GR" sz="1800" dirty="0">
                <a:latin typeface="+mj-lt"/>
                <a:cs typeface="Calibri" panose="020F0502020204030204" pitchFamily="34" charset="0"/>
              </a:rPr>
              <a:t>μέσω μετασχηματιστών, για χρήση σε φωτισμό ή έτερο εξοπλισμό χαμηλής ισχύος.</a:t>
            </a:r>
            <a:endParaRPr lang="en-GB" sz="1800" dirty="0">
              <a:latin typeface="+mj-lt"/>
              <a:cs typeface="Calibri" panose="020F0502020204030204" pitchFamily="34" charset="0"/>
            </a:endParaRPr>
          </a:p>
        </p:txBody>
      </p:sp>
      <p:sp>
        <p:nvSpPr>
          <p:cNvPr id="2" name="Rectangle 1">
            <a:extLst>
              <a:ext uri="{FF2B5EF4-FFF2-40B4-BE49-F238E27FC236}">
                <a16:creationId xmlns:a16="http://schemas.microsoft.com/office/drawing/2014/main" id="{2475D579-1206-5632-19B2-E89EF678CF44}"/>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rgbClr val="FF0000"/>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15712807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86F2186A-1FE5-2510-1416-7A550C0DF1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111"/>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0470E2F1-B17E-01A3-6A15-33255B3695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12"/>
          <a:stretch/>
        </p:blipFill>
        <p:spPr bwMode="auto">
          <a:xfrm>
            <a:off x="5833471" y="85505"/>
            <a:ext cx="6358529" cy="67724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Sachsen Class</a:t>
            </a:r>
          </a:p>
        </p:txBody>
      </p:sp>
      <p:sp>
        <p:nvSpPr>
          <p:cNvPr id="7" name="TextBox 6"/>
          <p:cNvSpPr txBox="1"/>
          <p:nvPr/>
        </p:nvSpPr>
        <p:spPr>
          <a:xfrm>
            <a:off x="8801100" y="1027906"/>
            <a:ext cx="2971800" cy="646331"/>
          </a:xfrm>
          <a:prstGeom prst="rect">
            <a:avLst/>
          </a:prstGeom>
          <a:noFill/>
        </p:spPr>
        <p:txBody>
          <a:bodyPr wrap="square" rtlCol="0">
            <a:spAutoFit/>
          </a:bodyPr>
          <a:lstStyle/>
          <a:p>
            <a:pPr algn="ctr"/>
            <a:r>
              <a:rPr lang="en-US" b="1" dirty="0">
                <a:latin typeface="+mj-lt"/>
              </a:rPr>
              <a:t>SMART L</a:t>
            </a:r>
          </a:p>
          <a:p>
            <a:pPr algn="ctr"/>
            <a:r>
              <a:rPr lang="en-US" b="1" dirty="0">
                <a:latin typeface="+mj-lt"/>
              </a:rPr>
              <a:t>APAR (MFR)</a:t>
            </a:r>
            <a:endParaRPr lang="en-US" dirty="0">
              <a:latin typeface="+mj-lt"/>
            </a:endParaRPr>
          </a:p>
        </p:txBody>
      </p:sp>
    </p:spTree>
    <p:extLst>
      <p:ext uri="{BB962C8B-B14F-4D97-AF65-F5344CB8AC3E}">
        <p14:creationId xmlns:p14="http://schemas.microsoft.com/office/powerpoint/2010/main" val="22840584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AA09F039-FAC1-5DEC-D80F-96D3DE5B15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989" b="1001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Admiral </a:t>
            </a:r>
            <a:r>
              <a:rPr lang="en-US" dirty="0" err="1"/>
              <a:t>Grigorovich</a:t>
            </a:r>
            <a:endParaRPr lang="en-US" dirty="0"/>
          </a:p>
        </p:txBody>
      </p:sp>
      <p:sp>
        <p:nvSpPr>
          <p:cNvPr id="5" name="TextBox 4"/>
          <p:cNvSpPr txBox="1"/>
          <p:nvPr/>
        </p:nvSpPr>
        <p:spPr>
          <a:xfrm>
            <a:off x="9051175" y="5569545"/>
            <a:ext cx="2971800" cy="923330"/>
          </a:xfrm>
          <a:prstGeom prst="rect">
            <a:avLst/>
          </a:prstGeom>
          <a:noFill/>
        </p:spPr>
        <p:txBody>
          <a:bodyPr wrap="square" rtlCol="0">
            <a:spAutoFit/>
          </a:bodyPr>
          <a:lstStyle/>
          <a:p>
            <a:pPr algn="ctr"/>
            <a:r>
              <a:rPr lang="en-US" dirty="0" err="1">
                <a:latin typeface="+mj-lt"/>
              </a:rPr>
              <a:t>Fregat</a:t>
            </a:r>
            <a:r>
              <a:rPr lang="en-US" dirty="0">
                <a:latin typeface="+mj-lt"/>
              </a:rPr>
              <a:t> M2M </a:t>
            </a:r>
          </a:p>
          <a:p>
            <a:pPr algn="ctr"/>
            <a:r>
              <a:rPr lang="en-US" dirty="0">
                <a:latin typeface="+mj-lt"/>
              </a:rPr>
              <a:t>JSC 5P-10 FCS</a:t>
            </a:r>
          </a:p>
          <a:p>
            <a:pPr algn="ctr"/>
            <a:r>
              <a:rPr lang="en-US" dirty="0">
                <a:latin typeface="+mj-lt"/>
              </a:rPr>
              <a:t>MR 90 </a:t>
            </a:r>
            <a:r>
              <a:rPr lang="en-US" dirty="0" err="1">
                <a:latin typeface="+mj-lt"/>
              </a:rPr>
              <a:t>Orekh</a:t>
            </a:r>
            <a:r>
              <a:rPr lang="en-US" dirty="0">
                <a:latin typeface="+mj-lt"/>
              </a:rPr>
              <a:t> SAM FCS</a:t>
            </a:r>
          </a:p>
        </p:txBody>
      </p:sp>
    </p:spTree>
    <p:extLst>
      <p:ext uri="{BB962C8B-B14F-4D97-AF65-F5344CB8AC3E}">
        <p14:creationId xmlns:p14="http://schemas.microsoft.com/office/powerpoint/2010/main" val="19976756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Admiral </a:t>
            </a:r>
            <a:r>
              <a:rPr lang="en-US" dirty="0" err="1"/>
              <a:t>Grigorovich</a:t>
            </a:r>
            <a:endParaRPr lang="en-US" dirty="0"/>
          </a:p>
        </p:txBody>
      </p:sp>
      <p:pic>
        <p:nvPicPr>
          <p:cNvPr id="13314" name="Picture 2">
            <a:extLst>
              <a:ext uri="{FF2B5EF4-FFF2-40B4-BE49-F238E27FC236}">
                <a16:creationId xmlns:a16="http://schemas.microsoft.com/office/drawing/2014/main" id="{4E73003D-FAAB-C400-8A96-A96802E71B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51" b="20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5955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635DF-A063-3412-49E7-4ACDAC518CC4}"/>
              </a:ext>
            </a:extLst>
          </p:cNvPr>
          <p:cNvSpPr>
            <a:spLocks noGrp="1"/>
          </p:cNvSpPr>
          <p:nvPr>
            <p:ph type="title"/>
          </p:nvPr>
        </p:nvSpPr>
        <p:spPr/>
        <p:txBody>
          <a:bodyPr/>
          <a:lstStyle/>
          <a:p>
            <a:endParaRPr lang="en-GR"/>
          </a:p>
        </p:txBody>
      </p:sp>
      <p:sp>
        <p:nvSpPr>
          <p:cNvPr id="3" name="Content Placeholder 2">
            <a:extLst>
              <a:ext uri="{FF2B5EF4-FFF2-40B4-BE49-F238E27FC236}">
                <a16:creationId xmlns:a16="http://schemas.microsoft.com/office/drawing/2014/main" id="{4D1ED4D7-7FEF-3586-583D-A7FA9E188616}"/>
              </a:ext>
            </a:extLst>
          </p:cNvPr>
          <p:cNvSpPr>
            <a:spLocks noGrp="1"/>
          </p:cNvSpPr>
          <p:nvPr>
            <p:ph idx="1"/>
          </p:nvPr>
        </p:nvSpPr>
        <p:spPr/>
        <p:txBody>
          <a:bodyPr/>
          <a:lstStyle/>
          <a:p>
            <a:endParaRPr lang="en-GR"/>
          </a:p>
        </p:txBody>
      </p:sp>
      <p:pic>
        <p:nvPicPr>
          <p:cNvPr id="14338" name="Picture 2">
            <a:extLst>
              <a:ext uri="{FF2B5EF4-FFF2-40B4-BE49-F238E27FC236}">
                <a16:creationId xmlns:a16="http://schemas.microsoft.com/office/drawing/2014/main" id="{1492A803-5CA2-D6D7-91F3-B2BA8F3208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000"/>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1021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19873-16DB-8E51-2B87-01E1B9D06852}"/>
              </a:ext>
            </a:extLst>
          </p:cNvPr>
          <p:cNvSpPr>
            <a:spLocks noGrp="1"/>
          </p:cNvSpPr>
          <p:nvPr>
            <p:ph type="title"/>
          </p:nvPr>
        </p:nvSpPr>
        <p:spPr/>
        <p:txBody>
          <a:bodyPr/>
          <a:lstStyle/>
          <a:p>
            <a:endParaRPr lang="en-GR"/>
          </a:p>
        </p:txBody>
      </p:sp>
      <p:sp>
        <p:nvSpPr>
          <p:cNvPr id="3" name="Content Placeholder 2">
            <a:extLst>
              <a:ext uri="{FF2B5EF4-FFF2-40B4-BE49-F238E27FC236}">
                <a16:creationId xmlns:a16="http://schemas.microsoft.com/office/drawing/2014/main" id="{08A8BB9F-9D84-185C-9517-BABC74D6DB47}"/>
              </a:ext>
            </a:extLst>
          </p:cNvPr>
          <p:cNvSpPr>
            <a:spLocks noGrp="1"/>
          </p:cNvSpPr>
          <p:nvPr>
            <p:ph idx="1"/>
          </p:nvPr>
        </p:nvSpPr>
        <p:spPr/>
        <p:txBody>
          <a:bodyPr/>
          <a:lstStyle/>
          <a:p>
            <a:endParaRPr lang="en-GR"/>
          </a:p>
        </p:txBody>
      </p:sp>
      <p:pic>
        <p:nvPicPr>
          <p:cNvPr id="15362" name="Picture 2">
            <a:extLst>
              <a:ext uri="{FF2B5EF4-FFF2-40B4-BE49-F238E27FC236}">
                <a16:creationId xmlns:a16="http://schemas.microsoft.com/office/drawing/2014/main" id="{84AE411A-A60E-3F34-21C7-70B8953876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7826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8E25B2D6-C856-FBD7-92EE-F557D34D57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22" t="13838" r="8006" b="7390"/>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a:t>Hallifax</a:t>
            </a:r>
            <a:r>
              <a:rPr lang="en-US" dirty="0"/>
              <a:t> Class</a:t>
            </a:r>
          </a:p>
        </p:txBody>
      </p:sp>
      <p:sp>
        <p:nvSpPr>
          <p:cNvPr id="7" name="TextBox 6"/>
          <p:cNvSpPr txBox="1"/>
          <p:nvPr/>
        </p:nvSpPr>
        <p:spPr>
          <a:xfrm>
            <a:off x="8855362" y="1090523"/>
            <a:ext cx="2806701" cy="1200329"/>
          </a:xfrm>
          <a:prstGeom prst="rect">
            <a:avLst/>
          </a:prstGeom>
          <a:noFill/>
        </p:spPr>
        <p:txBody>
          <a:bodyPr wrap="square" rtlCol="0">
            <a:spAutoFit/>
          </a:bodyPr>
          <a:lstStyle/>
          <a:p>
            <a:r>
              <a:rPr lang="en-US" dirty="0">
                <a:latin typeface="+mj-lt"/>
              </a:rPr>
              <a:t>SMART S Mk 2</a:t>
            </a:r>
          </a:p>
          <a:p>
            <a:r>
              <a:rPr lang="en-US" dirty="0">
                <a:latin typeface="+mj-lt"/>
              </a:rPr>
              <a:t>Sea Giraffe</a:t>
            </a:r>
          </a:p>
          <a:p>
            <a:r>
              <a:rPr lang="en-US" dirty="0">
                <a:latin typeface="+mj-lt"/>
              </a:rPr>
              <a:t>SAAB CEROS 200 FC radar</a:t>
            </a:r>
          </a:p>
          <a:p>
            <a:r>
              <a:rPr lang="en-US" dirty="0" err="1">
                <a:latin typeface="+mj-lt"/>
              </a:rPr>
              <a:t>Bofors</a:t>
            </a:r>
            <a:r>
              <a:rPr lang="en-US" dirty="0">
                <a:latin typeface="+mj-lt"/>
              </a:rPr>
              <a:t> 57 mm Mk 3 </a:t>
            </a:r>
          </a:p>
        </p:txBody>
      </p:sp>
    </p:spTree>
    <p:extLst>
      <p:ext uri="{BB962C8B-B14F-4D97-AF65-F5344CB8AC3E}">
        <p14:creationId xmlns:p14="http://schemas.microsoft.com/office/powerpoint/2010/main" val="26736083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1A635FD0-D041-4E36-413F-D05EB657A9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solidFill>
                  <a:schemeClr val="bg1"/>
                </a:solidFill>
              </a:rPr>
              <a:t>FREMM class </a:t>
            </a:r>
          </a:p>
        </p:txBody>
      </p:sp>
      <p:sp>
        <p:nvSpPr>
          <p:cNvPr id="7" name="TextBox 6"/>
          <p:cNvSpPr txBox="1"/>
          <p:nvPr/>
        </p:nvSpPr>
        <p:spPr>
          <a:xfrm>
            <a:off x="8133773" y="5262564"/>
            <a:ext cx="2806701" cy="646331"/>
          </a:xfrm>
          <a:prstGeom prst="rect">
            <a:avLst/>
          </a:prstGeom>
          <a:noFill/>
        </p:spPr>
        <p:txBody>
          <a:bodyPr wrap="square" rtlCol="0">
            <a:spAutoFit/>
          </a:bodyPr>
          <a:lstStyle/>
          <a:p>
            <a:r>
              <a:rPr lang="en-US" dirty="0">
                <a:solidFill>
                  <a:schemeClr val="bg1"/>
                </a:solidFill>
                <a:latin typeface="+mj-lt"/>
              </a:rPr>
              <a:t>Heracles MFR</a:t>
            </a:r>
          </a:p>
          <a:p>
            <a:r>
              <a:rPr lang="en-US" dirty="0">
                <a:solidFill>
                  <a:schemeClr val="bg1"/>
                </a:solidFill>
                <a:latin typeface="+mj-lt"/>
              </a:rPr>
              <a:t>OTO </a:t>
            </a:r>
            <a:r>
              <a:rPr lang="en-US" dirty="0" err="1">
                <a:solidFill>
                  <a:schemeClr val="bg1"/>
                </a:solidFill>
                <a:latin typeface="+mj-lt"/>
              </a:rPr>
              <a:t>Melara</a:t>
            </a:r>
            <a:r>
              <a:rPr lang="en-US" dirty="0">
                <a:solidFill>
                  <a:schemeClr val="bg1"/>
                </a:solidFill>
                <a:latin typeface="+mj-lt"/>
              </a:rPr>
              <a:t> 76/62mm </a:t>
            </a:r>
          </a:p>
        </p:txBody>
      </p:sp>
    </p:spTree>
    <p:extLst>
      <p:ext uri="{BB962C8B-B14F-4D97-AF65-F5344CB8AC3E}">
        <p14:creationId xmlns:p14="http://schemas.microsoft.com/office/powerpoint/2010/main" val="36965161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759701" y="2786064"/>
            <a:ext cx="2806701" cy="646331"/>
          </a:xfrm>
          <a:prstGeom prst="rect">
            <a:avLst/>
          </a:prstGeom>
          <a:noFill/>
        </p:spPr>
        <p:txBody>
          <a:bodyPr wrap="square" rtlCol="0">
            <a:spAutoFit/>
          </a:bodyPr>
          <a:lstStyle/>
          <a:p>
            <a:r>
              <a:rPr lang="en-US" b="1" dirty="0">
                <a:latin typeface="+mj-lt"/>
              </a:rPr>
              <a:t>SPS 49 (V)8</a:t>
            </a:r>
          </a:p>
          <a:p>
            <a:r>
              <a:rPr lang="en-US" b="1" dirty="0">
                <a:latin typeface="+mj-lt"/>
              </a:rPr>
              <a:t>SAAB 9LV 453 CEROS</a:t>
            </a:r>
          </a:p>
        </p:txBody>
      </p:sp>
      <p:grpSp>
        <p:nvGrpSpPr>
          <p:cNvPr id="8" name="Group 7">
            <a:extLst>
              <a:ext uri="{FF2B5EF4-FFF2-40B4-BE49-F238E27FC236}">
                <a16:creationId xmlns:a16="http://schemas.microsoft.com/office/drawing/2014/main" id="{B33FF520-B3FF-66A7-E4F4-08D252ADCB29}"/>
              </a:ext>
            </a:extLst>
          </p:cNvPr>
          <p:cNvGrpSpPr/>
          <p:nvPr/>
        </p:nvGrpSpPr>
        <p:grpSpPr>
          <a:xfrm>
            <a:off x="0" y="0"/>
            <a:ext cx="12192000" cy="6858000"/>
            <a:chOff x="0" y="0"/>
            <a:chExt cx="12192000" cy="6858000"/>
          </a:xfrm>
        </p:grpSpPr>
        <p:pic>
          <p:nvPicPr>
            <p:cNvPr id="7" name="Picture 4">
              <a:extLst>
                <a:ext uri="{FF2B5EF4-FFF2-40B4-BE49-F238E27FC236}">
                  <a16:creationId xmlns:a16="http://schemas.microsoft.com/office/drawing/2014/main" id="{76ACF21F-2B17-E701-F82C-7C83125B3D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6993" b="6159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a:extLst>
                <a:ext uri="{FF2B5EF4-FFF2-40B4-BE49-F238E27FC236}">
                  <a16:creationId xmlns:a16="http://schemas.microsoft.com/office/drawing/2014/main" id="{0B951CC8-F8B8-A03A-1E63-5DC89640E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0"/>
              <a:ext cx="9410700"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lstStyle/>
          <a:p>
            <a:r>
              <a:rPr lang="en-US" dirty="0"/>
              <a:t>Anzac Class</a:t>
            </a:r>
          </a:p>
        </p:txBody>
      </p:sp>
    </p:spTree>
    <p:extLst>
      <p:ext uri="{BB962C8B-B14F-4D97-AF65-F5344CB8AC3E}">
        <p14:creationId xmlns:p14="http://schemas.microsoft.com/office/powerpoint/2010/main" val="30208515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5DF4CC2B-F89B-09DD-C9C1-9CD8DBA6D2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8727"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Ticonderoga Class</a:t>
            </a:r>
          </a:p>
        </p:txBody>
      </p:sp>
      <p:sp>
        <p:nvSpPr>
          <p:cNvPr id="7" name="TextBox 6"/>
          <p:cNvSpPr txBox="1"/>
          <p:nvPr/>
        </p:nvSpPr>
        <p:spPr>
          <a:xfrm>
            <a:off x="8433376" y="4595290"/>
            <a:ext cx="2806701" cy="1200329"/>
          </a:xfrm>
          <a:prstGeom prst="rect">
            <a:avLst/>
          </a:prstGeom>
          <a:noFill/>
        </p:spPr>
        <p:txBody>
          <a:bodyPr wrap="square" rtlCol="0">
            <a:spAutoFit/>
          </a:bodyPr>
          <a:lstStyle/>
          <a:p>
            <a:r>
              <a:rPr lang="en-US" dirty="0">
                <a:latin typeface="+mj-lt"/>
              </a:rPr>
              <a:t>SPY 1 MFR</a:t>
            </a:r>
          </a:p>
          <a:p>
            <a:r>
              <a:rPr lang="en-US" dirty="0">
                <a:latin typeface="+mj-lt"/>
              </a:rPr>
              <a:t>SPS 49 Air search</a:t>
            </a:r>
          </a:p>
          <a:p>
            <a:r>
              <a:rPr lang="en-US" dirty="0">
                <a:latin typeface="+mj-lt"/>
              </a:rPr>
              <a:t>SPG 62 Fire Control Radar</a:t>
            </a:r>
          </a:p>
          <a:p>
            <a:r>
              <a:rPr lang="en-US" dirty="0">
                <a:latin typeface="+mj-lt"/>
              </a:rPr>
              <a:t>SPQ 9 Gun Fire Control </a:t>
            </a:r>
          </a:p>
        </p:txBody>
      </p:sp>
    </p:spTree>
    <p:extLst>
      <p:ext uri="{BB962C8B-B14F-4D97-AF65-F5344CB8AC3E}">
        <p14:creationId xmlns:p14="http://schemas.microsoft.com/office/powerpoint/2010/main" val="22886775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C6820BC-E21D-8B08-1472-FBB94BDD39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852054"/>
            <a:ext cx="6005945" cy="6005945"/>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a:extLst>
              <a:ext uri="{FF2B5EF4-FFF2-40B4-BE49-F238E27FC236}">
                <a16:creationId xmlns:a16="http://schemas.microsoft.com/office/drawing/2014/main" id="{3AF9FC0B-D30C-3FF1-B748-2328CA46E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6054" y="852054"/>
            <a:ext cx="6005946" cy="6005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810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62D1EC-2B7F-DCD0-E7A0-8255732D489D}"/>
              </a:ext>
            </a:extLst>
          </p:cNvPr>
          <p:cNvPicPr>
            <a:picLocks noChangeAspect="1"/>
          </p:cNvPicPr>
          <p:nvPr/>
        </p:nvPicPr>
        <p:blipFill rotWithShape="1">
          <a:blip r:embed="rId2"/>
          <a:srcRect r="29318"/>
          <a:stretch/>
        </p:blipFill>
        <p:spPr>
          <a:xfrm>
            <a:off x="4550" y="0"/>
            <a:ext cx="5493725" cy="4371975"/>
          </a:xfrm>
          <a:prstGeom prst="rect">
            <a:avLst/>
          </a:prstGeom>
        </p:spPr>
      </p:pic>
      <p:sp>
        <p:nvSpPr>
          <p:cNvPr id="41" name="TextBox 40">
            <a:extLst>
              <a:ext uri="{FF2B5EF4-FFF2-40B4-BE49-F238E27FC236}">
                <a16:creationId xmlns:a16="http://schemas.microsoft.com/office/drawing/2014/main" id="{89635F5F-C43A-F06D-1425-0E74933A671E}"/>
              </a:ext>
            </a:extLst>
          </p:cNvPr>
          <p:cNvSpPr txBox="1"/>
          <p:nvPr/>
        </p:nvSpPr>
        <p:spPr>
          <a:xfrm>
            <a:off x="5708177" y="898204"/>
            <a:ext cx="4635973" cy="1754326"/>
          </a:xfrm>
          <a:prstGeom prst="rect">
            <a:avLst/>
          </a:prstGeom>
          <a:noFill/>
        </p:spPr>
        <p:txBody>
          <a:bodyPr wrap="square">
            <a:spAutoFit/>
          </a:bodyPr>
          <a:lstStyle/>
          <a:p>
            <a:pPr marL="285750" indent="-285750" algn="just">
              <a:buFont typeface="Arial" panose="020B0604020202020204" pitchFamily="34" charset="0"/>
              <a:buChar char="•"/>
            </a:pPr>
            <a:r>
              <a:rPr lang="el-GR" b="0" i="0" u="none" strike="noStrike" dirty="0">
                <a:solidFill>
                  <a:srgbClr val="000000"/>
                </a:solidFill>
                <a:effectLst/>
                <a:latin typeface="+mj-lt"/>
              </a:rPr>
              <a:t>Η </a:t>
            </a:r>
            <a:r>
              <a:rPr lang="en-US" b="0" i="0" u="none" strike="noStrike" dirty="0">
                <a:solidFill>
                  <a:srgbClr val="000000"/>
                </a:solidFill>
                <a:effectLst/>
                <a:latin typeface="+mj-lt"/>
              </a:rPr>
              <a:t>delay line</a:t>
            </a:r>
            <a:r>
              <a:rPr lang="en-US" dirty="0">
                <a:solidFill>
                  <a:srgbClr val="000000"/>
                </a:solidFill>
                <a:latin typeface="+mj-lt"/>
              </a:rPr>
              <a:t> </a:t>
            </a:r>
            <a:r>
              <a:rPr lang="el-GR" b="0" i="0" u="none" strike="noStrike" dirty="0">
                <a:solidFill>
                  <a:srgbClr val="000000"/>
                </a:solidFill>
                <a:effectLst/>
                <a:latin typeface="+mj-lt"/>
              </a:rPr>
              <a:t>είναι </a:t>
            </a:r>
            <a:r>
              <a:rPr lang="el-GR" dirty="0" err="1">
                <a:solidFill>
                  <a:srgbClr val="000000"/>
                </a:solidFill>
                <a:latin typeface="+mj-lt"/>
              </a:rPr>
              <a:t>θεμελι</a:t>
            </a:r>
            <a:r>
              <a:rPr lang="en-US" dirty="0" err="1">
                <a:solidFill>
                  <a:srgbClr val="000000"/>
                </a:solidFill>
                <a:latin typeface="+mj-lt"/>
              </a:rPr>
              <a:t>ώ</a:t>
            </a:r>
            <a:r>
              <a:rPr lang="el-GR" dirty="0">
                <a:solidFill>
                  <a:srgbClr val="000000"/>
                </a:solidFill>
                <a:latin typeface="+mj-lt"/>
              </a:rPr>
              <a:t>δες </a:t>
            </a:r>
            <a:r>
              <a:rPr lang="el-GR" b="0" i="0" u="none" strike="noStrike" dirty="0">
                <a:solidFill>
                  <a:srgbClr val="000000"/>
                </a:solidFill>
                <a:effectLst/>
                <a:latin typeface="+mj-lt"/>
              </a:rPr>
              <a:t>εξάρτημα με εφαρμογές σε συστήματα ραντάρ, επικοινωνιών και επεξεργασίας σήματος. </a:t>
            </a:r>
          </a:p>
          <a:p>
            <a:pPr marL="285750" indent="-285750" algn="just">
              <a:buFont typeface="Arial" panose="020B0604020202020204" pitchFamily="34" charset="0"/>
              <a:buChar char="•"/>
            </a:pPr>
            <a:r>
              <a:rPr lang="el-GR" b="0" i="0" u="none" strike="noStrike" dirty="0">
                <a:solidFill>
                  <a:srgbClr val="000000"/>
                </a:solidFill>
                <a:effectLst/>
                <a:latin typeface="+mj-lt"/>
              </a:rPr>
              <a:t>Στην εικονιζόμενη διάταξη, έχει </a:t>
            </a:r>
            <a:r>
              <a:rPr lang="el-GR" dirty="0">
                <a:solidFill>
                  <a:srgbClr val="000000"/>
                </a:solidFill>
                <a:latin typeface="+mj-lt"/>
              </a:rPr>
              <a:t>έργο να </a:t>
            </a:r>
            <a:r>
              <a:rPr lang="el-GR" b="0" i="0" u="none" strike="noStrike" dirty="0">
                <a:solidFill>
                  <a:srgbClr val="000000"/>
                </a:solidFill>
                <a:effectLst/>
                <a:latin typeface="+mj-lt"/>
              </a:rPr>
              <a:t>ελέγχει τη χρονική καθυστέρηση του </a:t>
            </a:r>
            <a:r>
              <a:rPr lang="en-US" b="0" i="0" u="none" strike="noStrike" dirty="0">
                <a:solidFill>
                  <a:srgbClr val="000000"/>
                </a:solidFill>
                <a:effectLst/>
                <a:latin typeface="+mj-lt"/>
              </a:rPr>
              <a:t>RF</a:t>
            </a:r>
            <a:r>
              <a:rPr lang="el-GR" b="0" i="0" u="none" strike="noStrike" dirty="0">
                <a:solidFill>
                  <a:srgbClr val="000000"/>
                </a:solidFill>
                <a:effectLst/>
                <a:latin typeface="+mj-lt"/>
              </a:rPr>
              <a:t> σήματος. </a:t>
            </a:r>
            <a:endParaRPr lang="en-GR" dirty="0">
              <a:latin typeface="+mj-lt"/>
            </a:endParaRPr>
          </a:p>
        </p:txBody>
      </p:sp>
      <p:pic>
        <p:nvPicPr>
          <p:cNvPr id="5122" name="Picture 2" descr="undefined">
            <a:extLst>
              <a:ext uri="{FF2B5EF4-FFF2-40B4-BE49-F238E27FC236}">
                <a16:creationId xmlns:a16="http://schemas.microsoft.com/office/drawing/2014/main" id="{378E5123-1D9B-7EC8-988E-13802D1BE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75179"/>
            <a:ext cx="3251419" cy="23197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FC77217-422F-8705-4268-14CE9DCEE2B3}"/>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rgbClr val="FF0000"/>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11271482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TI1_Domenjod_20102016_OCT_2016_011_Blank_background.jpg"/>
          <p:cNvPicPr>
            <a:picLocks noGrp="1" noChangeAspect="1"/>
          </p:cNvPicPr>
          <p:nvPr>
            <p:ph idx="1"/>
          </p:nvPr>
        </p:nvPicPr>
        <p:blipFill rotWithShape="1">
          <a:blip r:embed="rId2">
            <a:extLst>
              <a:ext uri="{28A0092B-C50C-407E-A947-70E740481C1C}">
                <a14:useLocalDpi xmlns:a14="http://schemas.microsoft.com/office/drawing/2010/main" val="0"/>
              </a:ext>
            </a:extLst>
          </a:blip>
          <a:srcRect t="1115" b="11825"/>
          <a:stretch/>
        </p:blipFill>
        <p:spPr>
          <a:xfrm>
            <a:off x="0" y="1027906"/>
            <a:ext cx="11905129" cy="5830094"/>
          </a:xfrm>
        </p:spPr>
      </p:pic>
      <p:sp>
        <p:nvSpPr>
          <p:cNvPr id="2" name="Title 1"/>
          <p:cNvSpPr>
            <a:spLocks noGrp="1"/>
          </p:cNvSpPr>
          <p:nvPr>
            <p:ph type="title"/>
          </p:nvPr>
        </p:nvSpPr>
        <p:spPr/>
        <p:txBody>
          <a:bodyPr>
            <a:normAutofit/>
          </a:bodyPr>
          <a:lstStyle/>
          <a:p>
            <a:r>
              <a:rPr lang="en-US" dirty="0" err="1"/>
              <a:t>Belh@rra</a:t>
            </a:r>
            <a:r>
              <a:rPr lang="el-GR" dirty="0"/>
              <a:t> </a:t>
            </a:r>
            <a:r>
              <a:rPr lang="en-US" dirty="0"/>
              <a:t>Class</a:t>
            </a:r>
          </a:p>
        </p:txBody>
      </p:sp>
      <p:sp>
        <p:nvSpPr>
          <p:cNvPr id="7" name="TextBox 6"/>
          <p:cNvSpPr txBox="1"/>
          <p:nvPr/>
        </p:nvSpPr>
        <p:spPr>
          <a:xfrm>
            <a:off x="7759701" y="2786064"/>
            <a:ext cx="3594099" cy="923330"/>
          </a:xfrm>
          <a:prstGeom prst="rect">
            <a:avLst/>
          </a:prstGeom>
          <a:noFill/>
        </p:spPr>
        <p:txBody>
          <a:bodyPr wrap="square" rtlCol="0">
            <a:spAutoFit/>
          </a:bodyPr>
          <a:lstStyle/>
          <a:p>
            <a:r>
              <a:rPr lang="en-US" dirty="0">
                <a:latin typeface="+mj-lt"/>
              </a:rPr>
              <a:t>Thales Sea Fire MFR AESA</a:t>
            </a:r>
          </a:p>
          <a:p>
            <a:r>
              <a:rPr lang="en-US" dirty="0">
                <a:latin typeface="+mj-lt"/>
              </a:rPr>
              <a:t>OTO </a:t>
            </a:r>
            <a:r>
              <a:rPr lang="en-US" dirty="0" err="1">
                <a:latin typeface="+mj-lt"/>
              </a:rPr>
              <a:t>Melara</a:t>
            </a:r>
            <a:r>
              <a:rPr lang="en-US" dirty="0">
                <a:latin typeface="+mj-lt"/>
              </a:rPr>
              <a:t> 76/62mm Super rapid </a:t>
            </a:r>
          </a:p>
          <a:p>
            <a:pPr algn="ctr"/>
            <a:endParaRPr lang="en-US" dirty="0">
              <a:latin typeface="+mj-lt"/>
            </a:endParaRPr>
          </a:p>
        </p:txBody>
      </p:sp>
    </p:spTree>
    <p:extLst>
      <p:ext uri="{BB962C8B-B14F-4D97-AF65-F5344CB8AC3E}">
        <p14:creationId xmlns:p14="http://schemas.microsoft.com/office/powerpoint/2010/main" val="21120029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26 Frigate</a:t>
            </a:r>
          </a:p>
        </p:txBody>
      </p:sp>
      <p:pic>
        <p:nvPicPr>
          <p:cNvPr id="4" name="Content Placeholder 3" descr="type-26-frigate-3D-model_D.jpg"/>
          <p:cNvPicPr>
            <a:picLocks noGrp="1" noChangeAspect="1"/>
          </p:cNvPicPr>
          <p:nvPr>
            <p:ph idx="1"/>
          </p:nvPr>
        </p:nvPicPr>
        <p:blipFill rotWithShape="1">
          <a:blip r:embed="rId2">
            <a:extLst>
              <a:ext uri="{BEBA8EAE-BF5A-486C-A8C5-ECC9F3942E4B}">
                <a14:imgProps xmlns:a14="http://schemas.microsoft.com/office/drawing/2010/main">
                  <a14:imgLayer r:embed="rId3">
                    <a14:imgEffect>
                      <a14:backgroundRemoval t="8500" b="91875" l="10676" r="94257">
                        <a14:foregroundMark x1="91554" y1="38125" x2="91554" y2="38125"/>
                        <a14:foregroundMark x1="94324" y1="37250" x2="94324" y2="37250"/>
                        <a14:foregroundMark x1="19257" y1="91875" x2="19257" y2="91875"/>
                        <a14:foregroundMark x1="76959" y1="17125" x2="76959" y2="17125"/>
                        <a14:foregroundMark x1="76622" y1="19500" x2="76622" y2="19500"/>
                        <a14:foregroundMark x1="76959" y1="16000" x2="76959" y2="16000"/>
                        <a14:foregroundMark x1="76959" y1="13625" x2="76959" y2="13625"/>
                        <a14:foregroundMark x1="77365" y1="14625" x2="77365" y2="14625"/>
                        <a14:foregroundMark x1="76959" y1="12250" x2="76959" y2="12250"/>
                        <a14:foregroundMark x1="70608" y1="8500" x2="70743" y2="29250"/>
                        <a14:foregroundMark x1="70946" y1="16875" x2="70946" y2="16875"/>
                        <a14:foregroundMark x1="70946" y1="15750" x2="70946" y2="17875"/>
                        <a14:foregroundMark x1="71081" y1="10125" x2="70743" y2="11375"/>
                        <a14:foregroundMark x1="70743" y1="8750" x2="70743" y2="8750"/>
                        <a14:foregroundMark x1="76622" y1="20375" x2="76892" y2="32625"/>
                        <a14:foregroundMark x1="77230" y1="29375" x2="77230" y2="29375"/>
                        <a14:foregroundMark x1="42838" y1="42000" x2="42838" y2="42000"/>
                        <a14:foregroundMark x1="43108" y1="41500" x2="43108" y2="41500"/>
                        <a14:foregroundMark x1="43378" y1="41000" x2="43378" y2="41000"/>
                        <a14:foregroundMark x1="43243" y1="40875" x2="43243" y2="40875"/>
                        <a14:foregroundMark x1="43446" y1="40875" x2="43851" y2="42000"/>
                        <a14:foregroundMark x1="43716" y1="41000" x2="43716" y2="41000"/>
                        <a14:foregroundMark x1="42973" y1="41250" x2="44122" y2="42250"/>
                      </a14:backgroundRemoval>
                    </a14:imgEffect>
                  </a14:imgLayer>
                </a14:imgProps>
              </a:ext>
              <a:ext uri="{28A0092B-C50C-407E-A947-70E740481C1C}">
                <a14:useLocalDpi xmlns:a14="http://schemas.microsoft.com/office/drawing/2010/main" val="0"/>
              </a:ext>
            </a:extLst>
          </a:blip>
          <a:srcRect l="9047" t="5772" r="857"/>
          <a:stretch/>
        </p:blipFill>
        <p:spPr>
          <a:xfrm>
            <a:off x="358588" y="18832"/>
            <a:ext cx="11844603" cy="6696062"/>
          </a:xfrm>
        </p:spPr>
      </p:pic>
      <p:sp>
        <p:nvSpPr>
          <p:cNvPr id="7" name="TextBox 6"/>
          <p:cNvSpPr txBox="1"/>
          <p:nvPr/>
        </p:nvSpPr>
        <p:spPr>
          <a:xfrm>
            <a:off x="7759701" y="5660032"/>
            <a:ext cx="2806701" cy="923330"/>
          </a:xfrm>
          <a:prstGeom prst="rect">
            <a:avLst/>
          </a:prstGeom>
          <a:noFill/>
        </p:spPr>
        <p:txBody>
          <a:bodyPr wrap="square" rtlCol="0">
            <a:spAutoFit/>
          </a:bodyPr>
          <a:lstStyle/>
          <a:p>
            <a:r>
              <a:rPr lang="en-US" dirty="0">
                <a:latin typeface="+mj-lt"/>
              </a:rPr>
              <a:t>Type 997 Artisan 3D MFR</a:t>
            </a:r>
          </a:p>
          <a:p>
            <a:r>
              <a:rPr lang="en-US" dirty="0">
                <a:latin typeface="+mj-lt"/>
              </a:rPr>
              <a:t>BAE 5/62 Mk 45</a:t>
            </a:r>
          </a:p>
          <a:p>
            <a:pPr algn="ctr"/>
            <a:r>
              <a:rPr lang="en-US" dirty="0">
                <a:latin typeface="+mj-lt"/>
              </a:rPr>
              <a:t> </a:t>
            </a:r>
          </a:p>
        </p:txBody>
      </p:sp>
    </p:spTree>
    <p:extLst>
      <p:ext uri="{BB962C8B-B14F-4D97-AF65-F5344CB8AC3E}">
        <p14:creationId xmlns:p14="http://schemas.microsoft.com/office/powerpoint/2010/main" val="15269078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King Sejong the Gleat_image001.jpg39074e3b-35d4-4fd3-8130-5f6de4954998Original.jpg"/>
          <p:cNvPicPr>
            <a:picLocks noGrp="1" noChangeAspect="1"/>
          </p:cNvPicPr>
          <p:nvPr>
            <p:ph idx="1"/>
          </p:nvPr>
        </p:nvPicPr>
        <p:blipFill rotWithShape="1">
          <a:blip r:embed="rId2">
            <a:extLst>
              <a:ext uri="{BEBA8EAE-BF5A-486C-A8C5-ECC9F3942E4B}">
                <a14:imgProps xmlns:a14="http://schemas.microsoft.com/office/drawing/2010/main">
                  <a14:imgLayer r:embed="rId3">
                    <a14:imgEffect>
                      <a14:backgroundRemoval t="4375" b="96125" l="2375" r="96000">
                        <a14:foregroundMark x1="55250" y1="6000" x2="55250" y2="6000"/>
                        <a14:foregroundMark x1="55625" y1="4375" x2="55625" y2="4375"/>
                        <a14:foregroundMark x1="92250" y1="63625" x2="92250" y2="63625"/>
                        <a14:foregroundMark x1="96000" y1="63000" x2="96000" y2="63000"/>
                        <a14:foregroundMark x1="92000" y1="54125" x2="92000" y2="54125"/>
                        <a14:foregroundMark x1="8125" y1="61625" x2="8125" y2="61625"/>
                        <a14:foregroundMark x1="2375" y1="60375" x2="2375" y2="60375"/>
                        <a14:foregroundMark x1="3500" y1="55625" x2="3875" y2="43625"/>
                        <a14:foregroundMark x1="46125" y1="24125" x2="45875" y2="40250"/>
                        <a14:foregroundMark x1="61500" y1="18750" x2="61250" y2="39875"/>
                        <a14:foregroundMark x1="65500" y1="25500" x2="65875" y2="38625"/>
                        <a14:foregroundMark x1="55750" y1="17750" x2="51875" y2="16750"/>
                        <a14:foregroundMark x1="15250" y1="96125" x2="15250" y2="96125"/>
                        <a14:foregroundMark x1="92250" y1="42750" x2="92375" y2="54625"/>
                        <a14:foregroundMark x1="46000" y1="18375" x2="46000" y2="22000"/>
                        <a14:foregroundMark x1="45000" y1="16750" x2="52000" y2="16125"/>
                        <a14:foregroundMark x1="52000" y1="16125" x2="47625" y2="16250"/>
                        <a14:foregroundMark x1="47250" y1="14125" x2="47250" y2="14125"/>
                        <a14:foregroundMark x1="47250" y1="13375" x2="61375" y2="14125"/>
                        <a14:foregroundMark x1="61375" y1="14125" x2="62375" y2="13250"/>
                      </a14:backgroundRemoval>
                    </a14:imgEffect>
                  </a14:imgLayer>
                </a14:imgProps>
              </a:ext>
              <a:ext uri="{28A0092B-C50C-407E-A947-70E740481C1C}">
                <a14:useLocalDpi xmlns:a14="http://schemas.microsoft.com/office/drawing/2010/main" val="0"/>
              </a:ext>
            </a:extLst>
          </a:blip>
          <a:srcRect t="1670" b="468"/>
          <a:stretch/>
        </p:blipFill>
        <p:spPr>
          <a:xfrm>
            <a:off x="2623039" y="60496"/>
            <a:ext cx="6945923" cy="6797505"/>
          </a:xfrm>
        </p:spPr>
      </p:pic>
      <p:sp>
        <p:nvSpPr>
          <p:cNvPr id="2" name="Title 1"/>
          <p:cNvSpPr>
            <a:spLocks noGrp="1"/>
          </p:cNvSpPr>
          <p:nvPr>
            <p:ph type="title"/>
          </p:nvPr>
        </p:nvSpPr>
        <p:spPr/>
        <p:txBody>
          <a:bodyPr/>
          <a:lstStyle/>
          <a:p>
            <a:r>
              <a:rPr lang="en-US" dirty="0" err="1"/>
              <a:t>Sejong</a:t>
            </a:r>
            <a:r>
              <a:rPr lang="en-US" dirty="0"/>
              <a:t> the Great class</a:t>
            </a:r>
          </a:p>
        </p:txBody>
      </p:sp>
    </p:spTree>
    <p:extLst>
      <p:ext uri="{BB962C8B-B14F-4D97-AF65-F5344CB8AC3E}">
        <p14:creationId xmlns:p14="http://schemas.microsoft.com/office/powerpoint/2010/main" val="26368796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King Sejong the Gleat_image002.jpg4e4a5848-f7fe-4604-ac14-7ee47a09b077Original.jpg">
            <a:extLst>
              <a:ext uri="{FF2B5EF4-FFF2-40B4-BE49-F238E27FC236}">
                <a16:creationId xmlns:a16="http://schemas.microsoft.com/office/drawing/2014/main" id="{C80AE448-7124-FB8D-430F-DA8FA751EB66}"/>
              </a:ext>
            </a:extLst>
          </p:cNvPr>
          <p:cNvPicPr>
            <a:picLocks noChangeAspect="1"/>
          </p:cNvPicPr>
          <p:nvPr/>
        </p:nvPicPr>
        <p:blipFill rotWithShape="1">
          <a:blip r:embed="rId2">
            <a:extLst>
              <a:ext uri="{28A0092B-C50C-407E-A947-70E740481C1C}">
                <a14:useLocalDpi xmlns:a14="http://schemas.microsoft.com/office/drawing/2010/main" val="0"/>
              </a:ext>
            </a:extLst>
          </a:blip>
          <a:srcRect t="3057" r="82764" b="64606"/>
          <a:stretch/>
        </p:blipFill>
        <p:spPr>
          <a:xfrm>
            <a:off x="0" y="0"/>
            <a:ext cx="12192000" cy="6858000"/>
          </a:xfrm>
          <a:prstGeom prst="rect">
            <a:avLst/>
          </a:prstGeom>
        </p:spPr>
      </p:pic>
      <p:pic>
        <p:nvPicPr>
          <p:cNvPr id="4" name="Content Placeholder 3" descr="King Sejong the Gleat_image002.jpg4e4a5848-f7fe-4604-ac14-7ee47a09b077Original.jpg"/>
          <p:cNvPicPr>
            <a:picLocks noGrp="1" noChangeAspect="1"/>
          </p:cNvPicPr>
          <p:nvPr>
            <p:ph idx="1"/>
          </p:nvPr>
        </p:nvPicPr>
        <p:blipFill rotWithShape="1">
          <a:blip r:embed="rId2">
            <a:extLst>
              <a:ext uri="{28A0092B-C50C-407E-A947-70E740481C1C}">
                <a14:useLocalDpi xmlns:a14="http://schemas.microsoft.com/office/drawing/2010/main" val="0"/>
              </a:ext>
            </a:extLst>
          </a:blip>
          <a:srcRect t="3057" b="13609"/>
          <a:stretch/>
        </p:blipFill>
        <p:spPr>
          <a:xfrm>
            <a:off x="1524000" y="0"/>
            <a:ext cx="8229600" cy="6858000"/>
          </a:xfrm>
        </p:spPr>
      </p:pic>
      <p:sp>
        <p:nvSpPr>
          <p:cNvPr id="2" name="Title 1"/>
          <p:cNvSpPr>
            <a:spLocks noGrp="1"/>
          </p:cNvSpPr>
          <p:nvPr>
            <p:ph type="title"/>
          </p:nvPr>
        </p:nvSpPr>
        <p:spPr/>
        <p:txBody>
          <a:bodyPr/>
          <a:lstStyle/>
          <a:p>
            <a:r>
              <a:rPr lang="en-US" dirty="0" err="1"/>
              <a:t>Sejong</a:t>
            </a:r>
            <a:r>
              <a:rPr lang="en-US" dirty="0"/>
              <a:t> the Great class</a:t>
            </a:r>
          </a:p>
        </p:txBody>
      </p:sp>
      <p:sp>
        <p:nvSpPr>
          <p:cNvPr id="5" name="TextBox 4"/>
          <p:cNvSpPr txBox="1"/>
          <p:nvPr/>
        </p:nvSpPr>
        <p:spPr>
          <a:xfrm>
            <a:off x="6527801" y="6126163"/>
            <a:ext cx="3683001" cy="923330"/>
          </a:xfrm>
          <a:prstGeom prst="rect">
            <a:avLst/>
          </a:prstGeom>
          <a:noFill/>
        </p:spPr>
        <p:txBody>
          <a:bodyPr wrap="square" rtlCol="0">
            <a:spAutoFit/>
          </a:bodyPr>
          <a:lstStyle/>
          <a:p>
            <a:pPr algn="ctr"/>
            <a:r>
              <a:rPr lang="en-US" b="1" dirty="0">
                <a:solidFill>
                  <a:srgbClr val="FFFFFF"/>
                </a:solidFill>
              </a:rPr>
              <a:t>SPY-1D(V) MFR</a:t>
            </a:r>
          </a:p>
          <a:p>
            <a:pPr algn="ctr"/>
            <a:r>
              <a:rPr lang="en-US" b="1" dirty="0">
                <a:solidFill>
                  <a:srgbClr val="FFFFFF"/>
                </a:solidFill>
              </a:rPr>
              <a:t>SPG 62 Fire Control Radar</a:t>
            </a:r>
          </a:p>
          <a:p>
            <a:pPr algn="ctr"/>
            <a:endParaRPr lang="en-US" b="1" dirty="0">
              <a:solidFill>
                <a:srgbClr val="FFFFFF"/>
              </a:solidFill>
            </a:endParaRPr>
          </a:p>
        </p:txBody>
      </p:sp>
      <p:sp>
        <p:nvSpPr>
          <p:cNvPr id="6" name="TextBox 5"/>
          <p:cNvSpPr txBox="1"/>
          <p:nvPr/>
        </p:nvSpPr>
        <p:spPr>
          <a:xfrm>
            <a:off x="1981200" y="6126163"/>
            <a:ext cx="2971800" cy="369332"/>
          </a:xfrm>
          <a:prstGeom prst="rect">
            <a:avLst/>
          </a:prstGeom>
          <a:noFill/>
        </p:spPr>
        <p:txBody>
          <a:bodyPr wrap="square" rtlCol="0">
            <a:spAutoFit/>
          </a:bodyPr>
          <a:lstStyle/>
          <a:p>
            <a:pPr algn="ctr"/>
            <a:r>
              <a:rPr lang="en-US" b="1" dirty="0">
                <a:solidFill>
                  <a:schemeClr val="bg1"/>
                </a:solidFill>
              </a:rPr>
              <a:t>127/62mm</a:t>
            </a:r>
          </a:p>
        </p:txBody>
      </p:sp>
    </p:spTree>
    <p:extLst>
      <p:ext uri="{BB962C8B-B14F-4D97-AF65-F5344CB8AC3E}">
        <p14:creationId xmlns:p14="http://schemas.microsoft.com/office/powerpoint/2010/main" val="31325469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King Sejong the Gleat_image003.jpg3a6610ac-6838-4247-bc20-da5ed4da2910Original.jpg">
            <a:extLst>
              <a:ext uri="{FF2B5EF4-FFF2-40B4-BE49-F238E27FC236}">
                <a16:creationId xmlns:a16="http://schemas.microsoft.com/office/drawing/2014/main" id="{3E2FB33F-4DB8-28C4-0481-EDFEF100F4FC}"/>
              </a:ext>
            </a:extLst>
          </p:cNvPr>
          <p:cNvPicPr>
            <a:picLocks noChangeAspect="1"/>
          </p:cNvPicPr>
          <p:nvPr/>
        </p:nvPicPr>
        <p:blipFill rotWithShape="1">
          <a:blip r:embed="rId2">
            <a:extLst>
              <a:ext uri="{28A0092B-C50C-407E-A947-70E740481C1C}">
                <a14:useLocalDpi xmlns:a14="http://schemas.microsoft.com/office/drawing/2010/main" val="0"/>
              </a:ext>
            </a:extLst>
          </a:blip>
          <a:srcRect l="73415" t="-342" r="118" b="57408"/>
          <a:stretch/>
        </p:blipFill>
        <p:spPr>
          <a:xfrm>
            <a:off x="0" y="0"/>
            <a:ext cx="12192000" cy="6858000"/>
          </a:xfrm>
          <a:prstGeom prst="rect">
            <a:avLst/>
          </a:prstGeom>
        </p:spPr>
      </p:pic>
      <p:pic>
        <p:nvPicPr>
          <p:cNvPr id="4" name="Content Placeholder 3" descr="King Sejong the Gleat_image003.jpg3a6610ac-6838-4247-bc20-da5ed4da2910Original.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89" r="289" b="16666"/>
          <a:stretch/>
        </p:blipFill>
        <p:spPr>
          <a:xfrm>
            <a:off x="3962400" y="0"/>
            <a:ext cx="8229600" cy="6858000"/>
          </a:xfrm>
        </p:spPr>
      </p:pic>
      <p:sp>
        <p:nvSpPr>
          <p:cNvPr id="3" name="Title 1"/>
          <p:cNvSpPr>
            <a:spLocks noGrp="1"/>
          </p:cNvSpPr>
          <p:nvPr>
            <p:ph type="title"/>
          </p:nvPr>
        </p:nvSpPr>
        <p:spPr>
          <a:xfrm>
            <a:off x="1981200" y="274638"/>
            <a:ext cx="8229600" cy="1143000"/>
          </a:xfrm>
        </p:spPr>
        <p:txBody>
          <a:bodyPr/>
          <a:lstStyle/>
          <a:p>
            <a:r>
              <a:rPr lang="en-US" dirty="0" err="1"/>
              <a:t>Sejong</a:t>
            </a:r>
            <a:r>
              <a:rPr lang="en-US" dirty="0"/>
              <a:t> the Great class</a:t>
            </a:r>
          </a:p>
        </p:txBody>
      </p:sp>
    </p:spTree>
    <p:extLst>
      <p:ext uri="{BB962C8B-B14F-4D97-AF65-F5344CB8AC3E}">
        <p14:creationId xmlns:p14="http://schemas.microsoft.com/office/powerpoint/2010/main" val="21277424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E26E7-5270-DECF-0B29-789D1FCAE7A4}"/>
              </a:ext>
            </a:extLst>
          </p:cNvPr>
          <p:cNvSpPr>
            <a:spLocks noGrp="1"/>
          </p:cNvSpPr>
          <p:nvPr>
            <p:ph type="title"/>
          </p:nvPr>
        </p:nvSpPr>
        <p:spPr/>
        <p:txBody>
          <a:bodyPr/>
          <a:lstStyle/>
          <a:p>
            <a:endParaRPr lang="en-GR"/>
          </a:p>
        </p:txBody>
      </p:sp>
      <p:pic>
        <p:nvPicPr>
          <p:cNvPr id="4" name="Picture 2">
            <a:extLst>
              <a:ext uri="{FF2B5EF4-FFF2-40B4-BE49-F238E27FC236}">
                <a16:creationId xmlns:a16="http://schemas.microsoft.com/office/drawing/2014/main" id="{39D673A0-9C33-DBAC-D572-C97AB7D48F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25" r="-1593"/>
          <a:stretch/>
        </p:blipFill>
        <p:spPr bwMode="auto">
          <a:xfrm>
            <a:off x="0" y="0"/>
            <a:ext cx="11353800" cy="64928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44D8783-51D1-F4FF-5233-C4D74814C14E}"/>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ΠΒ και πλοίο</a:t>
            </a:r>
            <a:endParaRPr lang="en-US" sz="12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solidFill>
                  <a:schemeClr val="bg1"/>
                </a:solidFill>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solidFill>
                  <a:schemeClr val="bg1"/>
                </a:solidFill>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solidFill>
                  <a:schemeClr val="bg1"/>
                </a:solidFill>
                <a:effectLst>
                  <a:outerShdw blurRad="50800" dist="38100" dir="2700000" algn="tl" rotWithShape="0">
                    <a:prstClr val="black">
                      <a:alpha val="40000"/>
                    </a:prstClr>
                  </a:outerShdw>
                </a:effectLst>
              </a:rPr>
              <a:t>Rangefinder</a:t>
            </a:r>
          </a:p>
          <a:p>
            <a:pPr marL="285750" indent="-285750">
              <a:buFont typeface="Arial"/>
              <a:buChar char="•"/>
            </a:pPr>
            <a:r>
              <a:rPr lang="en-US" sz="1200" dirty="0">
                <a:solidFill>
                  <a:srgbClr val="FF0000"/>
                </a:solidFill>
                <a:effectLst>
                  <a:outerShdw blurRad="50800" dist="38100" dir="2700000" algn="tl" rotWithShape="0">
                    <a:prstClr val="black">
                      <a:alpha val="40000"/>
                    </a:prstClr>
                  </a:outerShdw>
                </a:effectLst>
              </a:rPr>
              <a:t>Modern Navy</a:t>
            </a:r>
          </a:p>
        </p:txBody>
      </p:sp>
    </p:spTree>
    <p:extLst>
      <p:ext uri="{BB962C8B-B14F-4D97-AF65-F5344CB8AC3E}">
        <p14:creationId xmlns:p14="http://schemas.microsoft.com/office/powerpoint/2010/main" val="4807104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EEP CALM this is the END OF MY LECTURE Poster | eline | Keep Calm-o-Matic">
            <a:extLst>
              <a:ext uri="{FF2B5EF4-FFF2-40B4-BE49-F238E27FC236}">
                <a16:creationId xmlns:a16="http://schemas.microsoft.com/office/drawing/2014/main" id="{4BE49DC1-2493-1A42-852E-434626F60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0964" y="857250"/>
            <a:ext cx="440888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16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4F817E6-BE50-9334-AA38-6C4369BCA927}"/>
              </a:ext>
            </a:extLst>
          </p:cNvPr>
          <p:cNvSpPr txBox="1"/>
          <p:nvPr/>
        </p:nvSpPr>
        <p:spPr>
          <a:xfrm>
            <a:off x="5708177" y="898204"/>
            <a:ext cx="4635973" cy="2862322"/>
          </a:xfrm>
          <a:prstGeom prst="rect">
            <a:avLst/>
          </a:prstGeom>
          <a:noFill/>
        </p:spPr>
        <p:txBody>
          <a:bodyPr wrap="square">
            <a:spAutoFit/>
          </a:bodyPr>
          <a:lstStyle/>
          <a:p>
            <a:pPr marL="285750" indent="-285750" algn="just">
              <a:buFont typeface="Arial" panose="020B0604020202020204" pitchFamily="34" charset="0"/>
              <a:buChar char="•"/>
            </a:pPr>
            <a:r>
              <a:rPr lang="en-US" dirty="0">
                <a:latin typeface="+mj-lt"/>
              </a:rPr>
              <a:t>H</a:t>
            </a:r>
            <a:r>
              <a:rPr lang="el-GR" dirty="0">
                <a:effectLst/>
                <a:latin typeface="+mj-lt"/>
              </a:rPr>
              <a:t> κύρια μονάδα που συγχρονίζει όλες τις </a:t>
            </a:r>
            <a:r>
              <a:rPr lang="el-GR" dirty="0" err="1">
                <a:effectLst/>
                <a:latin typeface="+mj-lt"/>
              </a:rPr>
              <a:t>υπομονάδες</a:t>
            </a:r>
            <a:r>
              <a:rPr lang="el-GR" dirty="0">
                <a:effectLst/>
                <a:latin typeface="+mj-lt"/>
              </a:rPr>
              <a:t>.</a:t>
            </a:r>
          </a:p>
          <a:p>
            <a:pPr marL="285750" indent="-285750" algn="just">
              <a:buFont typeface="Arial" panose="020B0604020202020204" pitchFamily="34" charset="0"/>
              <a:buChar char="•"/>
            </a:pPr>
            <a:r>
              <a:rPr lang="el-GR" dirty="0">
                <a:effectLst/>
                <a:latin typeface="+mj-lt"/>
              </a:rPr>
              <a:t>Στέλνει σήματα </a:t>
            </a:r>
            <a:r>
              <a:rPr lang="en-US" dirty="0">
                <a:effectLst/>
                <a:latin typeface="+mj-lt"/>
              </a:rPr>
              <a:t>spike waves </a:t>
            </a:r>
            <a:r>
              <a:rPr lang="el-GR" dirty="0">
                <a:effectLst/>
                <a:latin typeface="+mj-lt"/>
              </a:rPr>
              <a:t>στον </a:t>
            </a:r>
            <a:r>
              <a:rPr lang="en-US" dirty="0">
                <a:effectLst/>
                <a:latin typeface="+mj-lt"/>
              </a:rPr>
              <a:t>modulator </a:t>
            </a:r>
            <a:r>
              <a:rPr lang="el-GR" dirty="0">
                <a:effectLst/>
                <a:latin typeface="+mj-lt"/>
              </a:rPr>
              <a:t> και στον </a:t>
            </a:r>
            <a:r>
              <a:rPr lang="en-US" dirty="0">
                <a:effectLst/>
                <a:latin typeface="+mj-lt"/>
              </a:rPr>
              <a:t>display processor</a:t>
            </a:r>
            <a:r>
              <a:rPr lang="el-GR" dirty="0">
                <a:effectLst/>
                <a:latin typeface="+mj-lt"/>
              </a:rPr>
              <a:t>.</a:t>
            </a:r>
            <a:endParaRPr lang="el-GR" dirty="0">
              <a:solidFill>
                <a:srgbClr val="000000"/>
              </a:solidFill>
              <a:latin typeface="+mj-lt"/>
              <a:cs typeface="Calibri" panose="020F0502020204030204" pitchFamily="34" charset="0"/>
            </a:endParaRPr>
          </a:p>
          <a:p>
            <a:pPr marL="285750" indent="-285750" algn="just">
              <a:buFont typeface="Arial" panose="020B0604020202020204" pitchFamily="34" charset="0"/>
              <a:buChar char="•"/>
            </a:pPr>
            <a:endParaRPr lang="el-GR" b="0" i="0" u="none" strike="noStrike" dirty="0">
              <a:solidFill>
                <a:srgbClr val="000000"/>
              </a:solidFill>
              <a:effectLst/>
              <a:latin typeface="+mj-lt"/>
              <a:cs typeface="Calibri" panose="020F0502020204030204" pitchFamily="34" charset="0"/>
            </a:endParaRPr>
          </a:p>
          <a:p>
            <a:pPr marL="285750" indent="-285750" algn="just">
              <a:buFont typeface="Arial" panose="020B0604020202020204" pitchFamily="34" charset="0"/>
              <a:buChar char="•"/>
            </a:pPr>
            <a:endParaRPr lang="el-GR" dirty="0">
              <a:solidFill>
                <a:srgbClr val="000000"/>
              </a:solidFill>
              <a:latin typeface="+mj-lt"/>
              <a:cs typeface="Calibri" panose="020F0502020204030204" pitchFamily="34" charset="0"/>
            </a:endParaRPr>
          </a:p>
          <a:p>
            <a:pPr marL="285750" indent="-285750" algn="just">
              <a:buFont typeface="Arial" panose="020B0604020202020204" pitchFamily="34" charset="0"/>
              <a:buChar char="•"/>
            </a:pPr>
            <a:endParaRPr lang="el-GR" b="0" i="0" u="none" strike="noStrike" dirty="0">
              <a:solidFill>
                <a:srgbClr val="000000"/>
              </a:solidFill>
              <a:effectLst/>
              <a:latin typeface="+mj-lt"/>
              <a:cs typeface="Calibri" panose="020F0502020204030204" pitchFamily="34" charset="0"/>
            </a:endParaRPr>
          </a:p>
          <a:p>
            <a:pPr marL="285750" indent="-285750" algn="just">
              <a:buFont typeface="Arial" panose="020B0604020202020204" pitchFamily="34" charset="0"/>
              <a:buChar char="•"/>
            </a:pPr>
            <a:endParaRPr lang="el-GR" dirty="0">
              <a:solidFill>
                <a:srgbClr val="000000"/>
              </a:solidFill>
              <a:latin typeface="+mj-lt"/>
              <a:cs typeface="Calibri" panose="020F0502020204030204" pitchFamily="34" charset="0"/>
            </a:endParaRPr>
          </a:p>
          <a:p>
            <a:pPr marL="285750" indent="-285750" algn="just">
              <a:buFont typeface="Arial" panose="020B0604020202020204" pitchFamily="34" charset="0"/>
              <a:buChar char="•"/>
            </a:pPr>
            <a:r>
              <a:rPr lang="el-GR" dirty="0">
                <a:effectLst/>
                <a:latin typeface="+mj-lt"/>
              </a:rPr>
              <a:t>Ελέγχει το </a:t>
            </a:r>
            <a:r>
              <a:rPr lang="en-GB" dirty="0">
                <a:effectLst/>
                <a:latin typeface="+mj-lt"/>
              </a:rPr>
              <a:t>PRF (</a:t>
            </a:r>
            <a:r>
              <a:rPr lang="el-GR" dirty="0">
                <a:effectLst/>
                <a:latin typeface="+mj-lt"/>
              </a:rPr>
              <a:t>ο αριθμός των </a:t>
            </a:r>
            <a:r>
              <a:rPr lang="en-US" dirty="0">
                <a:effectLst/>
                <a:latin typeface="+mj-lt"/>
              </a:rPr>
              <a:t>spikes</a:t>
            </a:r>
            <a:r>
              <a:rPr lang="el-GR" dirty="0">
                <a:effectLst/>
                <a:latin typeface="+mj-lt"/>
              </a:rPr>
              <a:t> ανά δευτερόλεπτο)</a:t>
            </a:r>
            <a:endParaRPr lang="en-GB" b="0" i="0" u="none" strike="noStrike" dirty="0">
              <a:solidFill>
                <a:srgbClr val="000000"/>
              </a:solidFill>
              <a:effectLst/>
              <a:latin typeface="+mj-lt"/>
              <a:cs typeface="Calibri" panose="020F0502020204030204" pitchFamily="34" charset="0"/>
            </a:endParaRPr>
          </a:p>
        </p:txBody>
      </p:sp>
      <p:pic>
        <p:nvPicPr>
          <p:cNvPr id="5" name="Picture 4">
            <a:extLst>
              <a:ext uri="{FF2B5EF4-FFF2-40B4-BE49-F238E27FC236}">
                <a16:creationId xmlns:a16="http://schemas.microsoft.com/office/drawing/2014/main" id="{ACE4DF45-71EC-9CD4-27A6-3549E23C0B73}"/>
              </a:ext>
            </a:extLst>
          </p:cNvPr>
          <p:cNvPicPr>
            <a:picLocks noChangeAspect="1"/>
          </p:cNvPicPr>
          <p:nvPr/>
        </p:nvPicPr>
        <p:blipFill rotWithShape="1">
          <a:blip r:embed="rId2"/>
          <a:srcRect r="29259"/>
          <a:stretch/>
        </p:blipFill>
        <p:spPr>
          <a:xfrm>
            <a:off x="0" y="0"/>
            <a:ext cx="5498275" cy="4371975"/>
          </a:xfrm>
          <a:prstGeom prst="rect">
            <a:avLst/>
          </a:prstGeom>
        </p:spPr>
      </p:pic>
      <p:pic>
        <p:nvPicPr>
          <p:cNvPr id="18" name="Picture 2">
            <a:extLst>
              <a:ext uri="{FF2B5EF4-FFF2-40B4-BE49-F238E27FC236}">
                <a16:creationId xmlns:a16="http://schemas.microsoft.com/office/drawing/2014/main" id="{F91AD332-DF70-4225-FD6A-E41CE9C1CC8A}"/>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7797" t="20042" r="12957" b="20464"/>
          <a:stretch/>
        </p:blipFill>
        <p:spPr bwMode="auto">
          <a:xfrm>
            <a:off x="156856" y="4403963"/>
            <a:ext cx="4330668" cy="216533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ECF6E20-1512-578E-F620-48500F520401}"/>
              </a:ext>
            </a:extLst>
          </p:cNvPr>
          <p:cNvSpPr txBox="1"/>
          <p:nvPr/>
        </p:nvSpPr>
        <p:spPr>
          <a:xfrm>
            <a:off x="301452" y="6462786"/>
            <a:ext cx="4041475" cy="276999"/>
          </a:xfrm>
          <a:prstGeom prst="rect">
            <a:avLst/>
          </a:prstGeom>
          <a:noFill/>
        </p:spPr>
        <p:txBody>
          <a:bodyPr wrap="square">
            <a:spAutoFit/>
          </a:bodyPr>
          <a:lstStyle/>
          <a:p>
            <a:pPr algn="ctr" fontAlgn="base"/>
            <a:r>
              <a:rPr lang="en-GB" sz="1200" b="0" i="1" u="none" strike="noStrike" dirty="0">
                <a:effectLst/>
              </a:rPr>
              <a:t>Sperry PCB trigger ASSY 655801801 for </a:t>
            </a:r>
            <a:r>
              <a:rPr lang="en-GB" sz="1200" b="0" i="1" u="none" strike="noStrike" dirty="0" err="1">
                <a:effectLst/>
              </a:rPr>
              <a:t>BridgeMaster</a:t>
            </a:r>
            <a:r>
              <a:rPr lang="en-GB" sz="1200" b="0" i="1" u="none" strike="noStrike" dirty="0">
                <a:effectLst/>
              </a:rPr>
              <a:t> E radar</a:t>
            </a:r>
          </a:p>
        </p:txBody>
      </p:sp>
      <p:grpSp>
        <p:nvGrpSpPr>
          <p:cNvPr id="2" name="Group 1">
            <a:extLst>
              <a:ext uri="{FF2B5EF4-FFF2-40B4-BE49-F238E27FC236}">
                <a16:creationId xmlns:a16="http://schemas.microsoft.com/office/drawing/2014/main" id="{7691C62C-F28C-11C2-AC78-35C87DEEECE9}"/>
              </a:ext>
            </a:extLst>
          </p:cNvPr>
          <p:cNvGrpSpPr/>
          <p:nvPr/>
        </p:nvGrpSpPr>
        <p:grpSpPr>
          <a:xfrm>
            <a:off x="8602485" y="1871832"/>
            <a:ext cx="1741665" cy="1282327"/>
            <a:chOff x="2794958" y="4192705"/>
            <a:chExt cx="2298206" cy="1651690"/>
          </a:xfrm>
        </p:grpSpPr>
        <p:pic>
          <p:nvPicPr>
            <p:cNvPr id="3" name="Picture 6">
              <a:extLst>
                <a:ext uri="{FF2B5EF4-FFF2-40B4-BE49-F238E27FC236}">
                  <a16:creationId xmlns:a16="http://schemas.microsoft.com/office/drawing/2014/main" id="{574E8A8F-BACB-2999-CC82-10CAE557C6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378" t="38307" r="-5786" b="8614"/>
            <a:stretch/>
          </p:blipFill>
          <p:spPr bwMode="auto">
            <a:xfrm>
              <a:off x="2794958" y="4382218"/>
              <a:ext cx="2298206" cy="14621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3D78D3F-487C-8DD3-3E6B-DD3EFE99726F}"/>
                </a:ext>
              </a:extLst>
            </p:cNvPr>
            <p:cNvSpPr/>
            <p:nvPr/>
          </p:nvSpPr>
          <p:spPr>
            <a:xfrm>
              <a:off x="3295291" y="4192705"/>
              <a:ext cx="759124" cy="41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mj-lt"/>
              </a:endParaRPr>
            </a:p>
          </p:txBody>
        </p:sp>
      </p:grpSp>
      <p:sp>
        <p:nvSpPr>
          <p:cNvPr id="7" name="Rectangle 6">
            <a:extLst>
              <a:ext uri="{FF2B5EF4-FFF2-40B4-BE49-F238E27FC236}">
                <a16:creationId xmlns:a16="http://schemas.microsoft.com/office/drawing/2014/main" id="{A473C606-EE23-5299-B0B2-641B3A602E4F}"/>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n-US" sz="1100" dirty="0">
                <a:solidFill>
                  <a:schemeClr val="bg1"/>
                </a:solidFill>
                <a:effectLst>
                  <a:outerShdw blurRad="50800" dist="38100" dir="2700000" algn="tl" rotWithShape="0">
                    <a:prstClr val="black">
                      <a:alpha val="40000"/>
                    </a:prstClr>
                  </a:outerShdw>
                </a:effectLst>
              </a:rPr>
              <a:t>Basic Radar components</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Power supply</a:t>
            </a:r>
          </a:p>
          <a:p>
            <a:pPr marL="453600" lvl="1" indent="-285750">
              <a:buFont typeface="Arial"/>
              <a:buChar char="•"/>
            </a:pPr>
            <a:r>
              <a:rPr lang="en-US" sz="1100" dirty="0">
                <a:solidFill>
                  <a:srgbClr val="FF0000"/>
                </a:solidFill>
                <a:effectLst>
                  <a:outerShdw blurRad="50800" dist="38100" dir="2700000" algn="tl" rotWithShape="0">
                    <a:prstClr val="black">
                      <a:alpha val="40000"/>
                    </a:prstClr>
                  </a:outerShdw>
                </a:effectLst>
              </a:rPr>
              <a:t>Tx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Antenna Assembly</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Rx</a:t>
            </a:r>
          </a:p>
          <a:p>
            <a:pPr marL="453600" lvl="1" indent="-285750">
              <a:buFont typeface="Arial"/>
              <a:buChar char="•"/>
            </a:pPr>
            <a:r>
              <a:rPr lang="en-US" sz="1100" dirty="0">
                <a:solidFill>
                  <a:schemeClr val="bg1"/>
                </a:solidFill>
                <a:effectLst>
                  <a:outerShdw blurRad="50800" dist="38100" dir="2700000" algn="tl" rotWithShape="0">
                    <a:prstClr val="black">
                      <a:alpha val="40000"/>
                    </a:prstClr>
                  </a:outerShdw>
                </a:effectLst>
              </a:rPr>
              <a:t>Display</a:t>
            </a:r>
            <a:endParaRPr lang="el-GR" sz="11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l-GR" sz="1100" dirty="0" err="1">
                <a:effectLst>
                  <a:outerShdw blurRad="50800" dist="38100" dir="2700000" algn="tl" rotWithShape="0">
                    <a:prstClr val="black">
                      <a:alpha val="40000"/>
                    </a:prstClr>
                  </a:outerShdw>
                </a:effectLst>
              </a:rPr>
              <a:t>Θεμελι</a:t>
            </a:r>
            <a:r>
              <a:rPr lang="en-US" sz="1100" dirty="0" err="1">
                <a:effectLst>
                  <a:outerShdw blurRad="50800" dist="38100" dir="2700000" algn="tl" rotWithShape="0">
                    <a:prstClr val="black">
                      <a:alpha val="40000"/>
                    </a:prstClr>
                  </a:outerShdw>
                </a:effectLst>
              </a:rPr>
              <a:t>ώ</a:t>
            </a:r>
            <a:r>
              <a:rPr lang="el-GR" sz="1100" dirty="0">
                <a:effectLst>
                  <a:outerShdw blurRad="50800" dist="38100" dir="2700000" algn="tl" rotWithShape="0">
                    <a:prstClr val="black">
                      <a:alpha val="40000"/>
                    </a:prstClr>
                  </a:outerShdw>
                </a:effectLst>
              </a:rPr>
              <a:t>δη μεγέθη</a:t>
            </a:r>
            <a:endParaRPr lang="en-US" sz="1100" dirty="0">
              <a:effectLst>
                <a:outerShdw blurRad="50800" dist="38100" dir="2700000" algn="tl" rotWithShape="0">
                  <a:prstClr val="black">
                    <a:alpha val="40000"/>
                  </a:prstClr>
                </a:outerShdw>
              </a:effectLst>
            </a:endParaRPr>
          </a:p>
          <a:p>
            <a:pPr marL="453600" lvl="1" indent="-285750">
              <a:buFont typeface="Arial"/>
              <a:buChar char="•"/>
            </a:pPr>
            <a:r>
              <a:rPr lang="en-US" sz="1100" dirty="0">
                <a:effectLst>
                  <a:outerShdw blurRad="50800" dist="38100" dir="2700000" algn="tl" rotWithShape="0">
                    <a:prstClr val="black">
                      <a:alpha val="40000"/>
                    </a:prstClr>
                  </a:outerShdw>
                </a:effectLst>
              </a:rPr>
              <a:t>Radar Range</a:t>
            </a: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min</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max</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err="1">
                <a:effectLst>
                  <a:outerShdw blurRad="50800" dist="38100" dir="2700000" algn="tl" rotWithShape="0">
                    <a:prstClr val="black">
                      <a:alpha val="40000"/>
                    </a:prstClr>
                  </a:outerShdw>
                </a:effectLst>
              </a:rPr>
              <a:t>R</a:t>
            </a:r>
            <a:r>
              <a:rPr lang="en-US" sz="1100" baseline="-25000" dirty="0" err="1">
                <a:effectLst>
                  <a:outerShdw blurRad="50800" dist="38100" dir="2700000" algn="tl" rotWithShape="0">
                    <a:prstClr val="black">
                      <a:alpha val="40000"/>
                    </a:prstClr>
                  </a:outerShdw>
                </a:effectLst>
              </a:rPr>
              <a:t>unambiguous</a:t>
            </a:r>
            <a:endParaRPr lang="en-US" sz="1100" baseline="-25000" dirty="0">
              <a:effectLst>
                <a:outerShdw blurRad="50800" dist="38100" dir="2700000" algn="tl" rotWithShape="0">
                  <a:prstClr val="black">
                    <a:alpha val="40000"/>
                  </a:prstClr>
                </a:outerShdw>
              </a:effectLst>
            </a:endParaRPr>
          </a:p>
          <a:p>
            <a:pPr marL="622800" lvl="2" indent="-285750">
              <a:buFont typeface="Courier New" panose="02070309020205020404" pitchFamily="49" charset="0"/>
              <a:buChar char="o"/>
            </a:pPr>
            <a:r>
              <a:rPr lang="en-US" sz="1100" dirty="0">
                <a:effectLst>
                  <a:outerShdw blurRad="50800" dist="38100" dir="2700000" algn="tl" rotWithShape="0">
                    <a:prstClr val="black">
                      <a:alpha val="40000"/>
                    </a:prstClr>
                  </a:outerShdw>
                </a:effectLst>
              </a:rPr>
              <a:t>Range Accuracy</a:t>
            </a:r>
          </a:p>
          <a:p>
            <a:pPr marL="453600" lvl="2" indent="-285750">
              <a:buFont typeface="Arial"/>
              <a:buChar char="•"/>
            </a:pPr>
            <a:r>
              <a:rPr lang="en-US" sz="1100" dirty="0">
                <a:effectLst>
                  <a:outerShdw blurRad="50800" dist="38100" dir="2700000" algn="tl" rotWithShape="0">
                    <a:prstClr val="black">
                      <a:alpha val="40000"/>
                    </a:prstClr>
                  </a:outerShdw>
                </a:effectLst>
              </a:rPr>
              <a:t>Radar Nomenclature</a:t>
            </a:r>
          </a:p>
          <a:p>
            <a:pPr marL="453600" lvl="2" indent="-285750">
              <a:buFont typeface="Arial"/>
              <a:buChar char="•"/>
            </a:pPr>
            <a:r>
              <a:rPr lang="el-GR" sz="1100" dirty="0" err="1">
                <a:effectLst>
                  <a:outerShdw blurRad="50800" dist="38100" dir="2700000" algn="tl" rotWithShape="0">
                    <a:prstClr val="black">
                      <a:alpha val="40000"/>
                    </a:prstClr>
                  </a:outerShdw>
                </a:effectLst>
              </a:rPr>
              <a:t>Ενδε</a:t>
            </a:r>
            <a:r>
              <a:rPr lang="en-US" sz="1100" dirty="0" err="1">
                <a:effectLst>
                  <a:outerShdw blurRad="50800" dist="38100" dir="2700000" algn="tl" rotWithShape="0">
                    <a:prstClr val="black">
                      <a:alpha val="40000"/>
                    </a:prstClr>
                  </a:outerShdw>
                </a:effectLst>
              </a:rPr>
              <a:t>ί</a:t>
            </a:r>
            <a:r>
              <a:rPr lang="el-GR" sz="1100" dirty="0" err="1">
                <a:effectLst>
                  <a:outerShdw blurRad="50800" dist="38100" dir="2700000" algn="tl" rotWithShape="0">
                    <a:prstClr val="black">
                      <a:alpha val="40000"/>
                    </a:prstClr>
                  </a:outerShdw>
                </a:effectLst>
              </a:rPr>
              <a:t>κτες</a:t>
            </a:r>
            <a:r>
              <a:rPr lang="el-GR" sz="1100" dirty="0">
                <a:effectLst>
                  <a:outerShdw blurRad="50800" dist="38100" dir="2700000" algn="tl" rotWithShape="0">
                    <a:prstClr val="black">
                      <a:alpha val="40000"/>
                    </a:prstClr>
                  </a:outerShdw>
                </a:effectLst>
              </a:rPr>
              <a:t> </a:t>
            </a:r>
            <a:r>
              <a:rPr lang="en-US" sz="1100" dirty="0">
                <a:effectLst>
                  <a:outerShdw blurRad="50800" dist="38100" dir="2700000" algn="tl" rotWithShape="0">
                    <a:prstClr val="black">
                      <a:alpha val="40000"/>
                    </a:prstClr>
                  </a:outerShdw>
                </a:effectLst>
              </a:rPr>
              <a:t>radar</a:t>
            </a:r>
          </a:p>
          <a:p>
            <a:pPr marL="285750" indent="-285750">
              <a:buFont typeface="Arial"/>
              <a:buChar char="•"/>
            </a:pPr>
            <a:r>
              <a:rPr lang="en-US" sz="1100" dirty="0">
                <a:effectLst>
                  <a:outerShdw blurRad="50800" dist="38100" dir="2700000" algn="tl" rotWithShape="0">
                    <a:prstClr val="black">
                      <a:alpha val="40000"/>
                    </a:prstClr>
                  </a:outerShdw>
                </a:effectLst>
              </a:rPr>
              <a:t>Directive vs TWS radar </a:t>
            </a:r>
          </a:p>
          <a:p>
            <a:pPr marL="285750" indent="-285750">
              <a:buFont typeface="Arial"/>
              <a:buChar char="•"/>
            </a:pPr>
            <a:r>
              <a:rPr lang="en-US" sz="1100" dirty="0">
                <a:effectLst>
                  <a:outerShdw blurRad="50800" dist="38100" dir="2700000" algn="tl" rotWithShape="0">
                    <a:prstClr val="black">
                      <a:alpha val="40000"/>
                    </a:prstClr>
                  </a:outerShdw>
                </a:effectLst>
              </a:rPr>
              <a:t>Photo quiz</a:t>
            </a:r>
          </a:p>
        </p:txBody>
      </p:sp>
    </p:spTree>
    <p:extLst>
      <p:ext uri="{BB962C8B-B14F-4D97-AF65-F5344CB8AC3E}">
        <p14:creationId xmlns:p14="http://schemas.microsoft.com/office/powerpoint/2010/main" val="4795255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59993</TotalTime>
  <Words>4002</Words>
  <Application>Microsoft Macintosh PowerPoint</Application>
  <PresentationFormat>Widescreen</PresentationFormat>
  <Paragraphs>998</Paragraphs>
  <Slides>86</Slides>
  <Notes>3</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86</vt:i4>
      </vt:variant>
    </vt:vector>
  </HeadingPairs>
  <TitlesOfParts>
    <vt:vector size="94" baseType="lpstr">
      <vt:lpstr>Arial</vt:lpstr>
      <vt:lpstr>Calibri</vt:lpstr>
      <vt:lpstr>Calibri Light</vt:lpstr>
      <vt:lpstr>Cambria Math</vt:lpstr>
      <vt:lpstr>Courier New</vt:lpstr>
      <vt:lpstr>Helvetica</vt:lpstr>
      <vt:lpstr>Tahoma</vt:lpstr>
      <vt:lpstr>Office Theme</vt:lpstr>
      <vt:lpstr>ΠΥΡΟΒΟΛΙΚΗ</vt:lpstr>
      <vt:lpstr>ΔΟΜΗ ΜΑΘΗΜΑΤΟΣ</vt:lpstr>
      <vt:lpstr>Περίγραμμα</vt:lpstr>
      <vt:lpstr>Learning Objectives</vt:lpstr>
      <vt:lpstr>Section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Κυματοδηγός</vt:lpstr>
      <vt:lpstr>Κυματοδηγός (contd.)</vt:lpstr>
      <vt:lpstr>Κυματοδηγός (contd.)</vt:lpstr>
      <vt:lpstr>PowerPoint Presentation</vt:lpstr>
      <vt:lpstr>PowerPoint Presentation</vt:lpstr>
      <vt:lpstr>Horn Radiators and Feedhorns</vt:lpstr>
      <vt:lpstr>Main lobe, back lobes &amp; side lobes</vt:lpstr>
      <vt:lpstr>PowerPoint Presentation</vt:lpstr>
      <vt:lpstr>PowerPoint Presentation</vt:lpstr>
      <vt:lpstr>PowerPoint Presentation</vt:lpstr>
      <vt:lpstr>PowerPoint Presentation</vt:lpstr>
      <vt:lpstr>PowerPoint Presentation</vt:lpstr>
      <vt:lpstr>PowerPoint Presentation</vt:lpstr>
      <vt:lpstr>Section ΙΙ</vt:lpstr>
      <vt:lpstr>Radar Range</vt:lpstr>
      <vt:lpstr>PowerPoint Presentation</vt:lpstr>
      <vt:lpstr>PowerPoint Presentation</vt:lpstr>
      <vt:lpstr>Radar maximum unambiguous Range Rmax-unambiguous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Dish Antenna Directors</vt:lpstr>
      <vt:lpstr>TWS</vt:lpstr>
      <vt:lpstr>LRF Sensors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LCF</vt:lpstr>
      <vt:lpstr>Arleigh Burke class</vt:lpstr>
      <vt:lpstr>PowerPoint Presentation</vt:lpstr>
      <vt:lpstr>F125 Class</vt:lpstr>
      <vt:lpstr>Sachsen Class</vt:lpstr>
      <vt:lpstr>Sachsen Class</vt:lpstr>
      <vt:lpstr>Admiral Grigorovich</vt:lpstr>
      <vt:lpstr>Admiral Grigorovich</vt:lpstr>
      <vt:lpstr>PowerPoint Presentation</vt:lpstr>
      <vt:lpstr>PowerPoint Presentation</vt:lpstr>
      <vt:lpstr>Hallifax Class</vt:lpstr>
      <vt:lpstr>FREMM class </vt:lpstr>
      <vt:lpstr>Anzac Class</vt:lpstr>
      <vt:lpstr>Ticonderoga Class</vt:lpstr>
      <vt:lpstr>PowerPoint Presentation</vt:lpstr>
      <vt:lpstr>Belh@rra Class</vt:lpstr>
      <vt:lpstr>Type 26 Frigate</vt:lpstr>
      <vt:lpstr>Sejong the Great class</vt:lpstr>
      <vt:lpstr>Sejong the Great class</vt:lpstr>
      <vt:lpstr>Sejong the Great class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Maritime Law</dc:title>
  <dc:subject>Lecture 14: Shipmaster &amp; piracy</dc:subject>
  <dc:creator>C I Menychtas</dc:creator>
  <cp:keywords/>
  <dc:description/>
  <cp:lastModifiedBy>Charalampos Menychtas</cp:lastModifiedBy>
  <cp:revision>905</cp:revision>
  <cp:lastPrinted>2024-03-20T21:26:19Z</cp:lastPrinted>
  <dcterms:created xsi:type="dcterms:W3CDTF">2023-10-24T12:13:35Z</dcterms:created>
  <dcterms:modified xsi:type="dcterms:W3CDTF">2024-03-28T07:52:58Z</dcterms:modified>
  <cp:category/>
</cp:coreProperties>
</file>