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331" r:id="rId2"/>
    <p:sldId id="327" r:id="rId3"/>
    <p:sldId id="326" r:id="rId4"/>
    <p:sldId id="502" r:id="rId5"/>
    <p:sldId id="487" r:id="rId6"/>
    <p:sldId id="463" r:id="rId7"/>
    <p:sldId id="477" r:id="rId8"/>
    <p:sldId id="472" r:id="rId9"/>
    <p:sldId id="471" r:id="rId10"/>
    <p:sldId id="468" r:id="rId11"/>
    <p:sldId id="473" r:id="rId12"/>
    <p:sldId id="458" r:id="rId13"/>
    <p:sldId id="479" r:id="rId14"/>
    <p:sldId id="503" r:id="rId15"/>
    <p:sldId id="482" r:id="rId16"/>
    <p:sldId id="480" r:id="rId17"/>
    <p:sldId id="483" r:id="rId18"/>
    <p:sldId id="461" r:id="rId19"/>
    <p:sldId id="457" r:id="rId20"/>
    <p:sldId id="462" r:id="rId21"/>
    <p:sldId id="464" r:id="rId22"/>
    <p:sldId id="484" r:id="rId23"/>
    <p:sldId id="466" r:id="rId24"/>
    <p:sldId id="493" r:id="rId25"/>
    <p:sldId id="489" r:id="rId26"/>
    <p:sldId id="445" r:id="rId27"/>
    <p:sldId id="491" r:id="rId28"/>
    <p:sldId id="494" r:id="rId29"/>
    <p:sldId id="495" r:id="rId30"/>
    <p:sldId id="498" r:id="rId31"/>
    <p:sldId id="500" r:id="rId32"/>
    <p:sldId id="446" r:id="rId33"/>
    <p:sldId id="501"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PRJYM0mU4C+YXNytJJc5LQ==" hashData="i8R3ngqRDH1hh2Vb2tpUCf3YRJY="/>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alampos Menychtas"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a:srgbClr val="21FF06"/>
    <a:srgbClr val="FF9300"/>
    <a:srgbClr val="424242"/>
    <a:srgbClr val="ACAEAE"/>
    <a:srgbClr val="737373"/>
    <a:srgbClr val="999999"/>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7" autoAdjust="0"/>
    <p:restoredTop sz="95248" autoAdjust="0"/>
  </p:normalViewPr>
  <p:slideViewPr>
    <p:cSldViewPr snapToGrid="0" snapToObjects="1">
      <p:cViewPr varScale="1">
        <p:scale>
          <a:sx n="120" d="100"/>
          <a:sy n="120" d="100"/>
        </p:scale>
        <p:origin x="1368"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20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2000" b="1"/>
        </a:p>
      </dgm:t>
    </dgm:pt>
    <dgm:pt modelId="{3CF7DEBB-1839-F948-9512-0F76AE8A4A96}" type="sibTrans" cxnId="{4386DD81-4B13-5B47-8CA8-042038D350B1}">
      <dgm:prSet/>
      <dgm:spPr/>
      <dgm:t>
        <a:bodyPr/>
        <a:lstStyle/>
        <a:p>
          <a:endParaRPr lang="en-US" sz="2000" b="1"/>
        </a:p>
      </dgm:t>
    </dgm:pt>
    <dgm:pt modelId="{91722D14-F9E5-634C-8AEA-2B1299CE1FB4}">
      <dgm:prSet custT="1"/>
      <dgm:spPr/>
      <dgm:t>
        <a:bodyPr/>
        <a:lstStyle/>
        <a:p>
          <a:pPr rtl="0"/>
          <a:r>
            <a:rPr lang="en-US" sz="20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2000" b="1"/>
        </a:p>
      </dgm:t>
    </dgm:pt>
    <dgm:pt modelId="{105B452B-CD00-F94C-A7B4-1AEF929C7D66}" type="sibTrans" cxnId="{FD7DDD53-B8EB-574C-8BA5-FD86F06B22A7}">
      <dgm:prSet/>
      <dgm:spPr/>
      <dgm:t>
        <a:bodyPr/>
        <a:lstStyle/>
        <a:p>
          <a:endParaRPr lang="en-US" sz="2000" b="1"/>
        </a:p>
      </dgm:t>
    </dgm:pt>
    <dgm:pt modelId="{E37397AD-5C1C-FA4F-9E3A-7F366C83F728}">
      <dgm:prSet custT="1"/>
      <dgm:spPr/>
      <dgm:t>
        <a:bodyPr/>
        <a:lstStyle/>
        <a:p>
          <a:pPr rtl="0"/>
          <a:r>
            <a:rPr lang="en-US" sz="2000" b="1" dirty="0">
              <a:effectLst>
                <a:outerShdw blurRad="50800" dist="38100" dir="2700000" algn="tl" rotWithShape="0">
                  <a:prstClr val="black">
                    <a:alpha val="40000"/>
                  </a:prstClr>
                </a:outerShdw>
              </a:effectLst>
            </a:rPr>
            <a:t>Underway Alignment</a:t>
          </a:r>
          <a:r>
            <a:rPr lang="el-GR" sz="2000" b="1" dirty="0">
              <a:effectLst>
                <a:outerShdw blurRad="50800" dist="38100" dir="2700000" algn="tl" rotWithShape="0">
                  <a:prstClr val="black">
                    <a:alpha val="40000"/>
                  </a:prstClr>
                </a:outerShdw>
              </a:effectLst>
            </a:rPr>
            <a:t> </a:t>
          </a:r>
          <a:endParaRPr lang="en-US" sz="20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2000" b="1"/>
        </a:p>
      </dgm:t>
    </dgm:pt>
    <dgm:pt modelId="{62F86472-FEED-3D47-B4BD-7C8A5BD26668}" type="sibTrans" cxnId="{9EA5F5E6-0F4F-8947-BBBE-2474CD26A143}">
      <dgm:prSet/>
      <dgm:spPr/>
      <dgm:t>
        <a:bodyPr/>
        <a:lstStyle/>
        <a:p>
          <a:endParaRPr lang="en-US" sz="2000" b="1"/>
        </a:p>
      </dgm:t>
    </dgm:pt>
    <dgm:pt modelId="{5FA8234B-0FE2-D341-9ED5-AD7125C809C7}">
      <dgm:prSet custT="1"/>
      <dgm:spPr/>
      <dgm:t>
        <a:bodyPr/>
        <a:lstStyle/>
        <a:p>
          <a:r>
            <a:rPr lang="en-US" sz="1800" b="1" dirty="0">
              <a:effectLst>
                <a:outerShdw blurRad="50800" dist="38100" dir="2700000" algn="tl" rotWithShape="0">
                  <a:prstClr val="black">
                    <a:alpha val="40000"/>
                  </a:prstClr>
                </a:outerShdw>
              </a:effectLst>
            </a:rPr>
            <a:t>Weapon System Installment</a:t>
          </a:r>
          <a:endParaRPr lang="en-US" sz="18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2000"/>
        </a:p>
      </dgm:t>
    </dgm:pt>
    <dgm:pt modelId="{734F8E52-184D-A547-9864-3DCC0A0014F1}" type="sibTrans" cxnId="{8C741147-BEA2-674F-8A5D-0F7A678B92B3}">
      <dgm:prSet/>
      <dgm:spPr/>
      <dgm:t>
        <a:bodyPr/>
        <a:lstStyle/>
        <a:p>
          <a:endParaRPr lang="en-US" sz="2000"/>
        </a:p>
      </dgm:t>
    </dgm:pt>
    <dgm:pt modelId="{9A2097D1-B167-334D-A2F8-E1E7D2656FC0}">
      <dgm:prSet custT="1"/>
      <dgm:spPr/>
      <dgm:t>
        <a:bodyPr/>
        <a:lstStyle/>
        <a:p>
          <a:r>
            <a:rPr lang="en-US" sz="44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400"/>
        </a:p>
      </dgm:t>
    </dgm:pt>
    <dgm:pt modelId="{82C9EF63-4D9D-E54E-B226-C84938027CEC}" type="sibTrans" cxnId="{D719B722-7CAC-DE4C-A1A2-F5439F0F5B82}">
      <dgm:prSet/>
      <dgm:spPr/>
      <dgm:t>
        <a:bodyPr/>
        <a:lstStyle/>
        <a:p>
          <a:endParaRPr lang="en-US" sz="14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a:solidFill>
          <a:srgbClr val="FF0000"/>
        </a:solidFill>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a:solidFill>
          <a:schemeClr val="tx2">
            <a:lumMod val="60000"/>
            <a:lumOff val="40000"/>
          </a:schemeClr>
        </a:solidFill>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a:solidFill>
          <a:srgbClr val="FF0000"/>
        </a:solidFill>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a:solidFill>
          <a:schemeClr val="tx2">
            <a:lumMod val="60000"/>
            <a:lumOff val="40000"/>
          </a:schemeClr>
        </a:solidFill>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a:solidFill>
          <a:srgbClr val="FF0000"/>
        </a:solidFill>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l-GR" sz="1800" b="1" dirty="0">
              <a:effectLst>
                <a:outerShdw blurRad="50800" dist="38100" dir="2700000" algn="tl" rotWithShape="0">
                  <a:prstClr val="black">
                    <a:alpha val="40000"/>
                  </a:prstClr>
                </a:outerShdw>
              </a:effectLst>
            </a:rPr>
            <a:t>Βολές Αποδοχής</a:t>
          </a:r>
          <a:endParaRPr lang="en-US" sz="1800" b="1" dirty="0">
            <a:effectLst>
              <a:outerShdw blurRad="50800" dist="38100" dir="2700000" algn="tl" rotWithShape="0">
                <a:prstClr val="black">
                  <a:alpha val="40000"/>
                </a:prstClr>
              </a:outerShdw>
            </a:effectLst>
          </a:endParaRPr>
        </a:p>
      </dgm:t>
    </dgm:pt>
    <dgm:pt modelId="{4EEBCD9C-6112-544F-AA3B-E3B7459069A7}" type="parTrans" cxnId="{4386DD81-4B13-5B47-8CA8-042038D350B1}">
      <dgm:prSet/>
      <dgm:spPr/>
      <dgm:t>
        <a:bodyPr/>
        <a:lstStyle/>
        <a:p>
          <a:endParaRPr lang="en-US" sz="1800" b="1"/>
        </a:p>
      </dgm:t>
    </dgm:pt>
    <dgm:pt modelId="{3CF7DEBB-1839-F948-9512-0F76AE8A4A96}" type="sibTrans" cxnId="{4386DD81-4B13-5B47-8CA8-042038D350B1}">
      <dgm:prSet/>
      <dgm:spPr/>
      <dgm:t>
        <a:bodyPr/>
        <a:lstStyle/>
        <a:p>
          <a:endParaRPr lang="en-US" sz="1800" b="1"/>
        </a:p>
      </dgm:t>
    </dgm:pt>
    <dgm:pt modelId="{91722D14-F9E5-634C-8AEA-2B1299CE1FB4}">
      <dgm:prSet custT="1"/>
      <dgm:spPr/>
      <dgm:t>
        <a:bodyPr/>
        <a:lstStyle/>
        <a:p>
          <a:pPr rtl="0"/>
          <a:r>
            <a:rPr lang="en-US" sz="1800" b="1" dirty="0">
              <a:effectLst>
                <a:outerShdw blurRad="50800" dist="38100" dir="2700000" algn="tl" rotWithShape="0">
                  <a:prstClr val="black">
                    <a:alpha val="40000"/>
                  </a:prstClr>
                </a:outerShdw>
              </a:effectLst>
            </a:rPr>
            <a:t>Pre Action Calibration</a:t>
          </a:r>
        </a:p>
        <a:p>
          <a:pPr rtl="0"/>
          <a:r>
            <a:rPr lang="en-US" sz="1800" b="1" dirty="0">
              <a:effectLst>
                <a:outerShdw blurRad="50800" dist="38100" dir="2700000" algn="tl" rotWithShape="0">
                  <a:prstClr val="black">
                    <a:alpha val="40000"/>
                  </a:prstClr>
                </a:outerShdw>
              </a:effectLst>
            </a:rPr>
            <a:t>PAC</a:t>
          </a:r>
        </a:p>
      </dgm:t>
    </dgm:pt>
    <dgm:pt modelId="{E417ABDE-259E-1E4B-B352-AFE0C7EC5632}" type="parTrans" cxnId="{FD7DDD53-B8EB-574C-8BA5-FD86F06B22A7}">
      <dgm:prSet/>
      <dgm:spPr/>
      <dgm:t>
        <a:bodyPr/>
        <a:lstStyle/>
        <a:p>
          <a:endParaRPr lang="en-US" sz="1800" b="1"/>
        </a:p>
      </dgm:t>
    </dgm:pt>
    <dgm:pt modelId="{105B452B-CD00-F94C-A7B4-1AEF929C7D66}" type="sibTrans" cxnId="{FD7DDD53-B8EB-574C-8BA5-FD86F06B22A7}">
      <dgm:prSet/>
      <dgm:spPr/>
      <dgm:t>
        <a:bodyPr/>
        <a:lstStyle/>
        <a:p>
          <a:endParaRPr lang="en-US" sz="1800" b="1"/>
        </a:p>
      </dgm:t>
    </dgm:pt>
    <dgm:pt modelId="{E37397AD-5C1C-FA4F-9E3A-7F366C83F728}">
      <dgm:prSet custT="1"/>
      <dgm:spPr/>
      <dgm:t>
        <a:bodyPr/>
        <a:lstStyle/>
        <a:p>
          <a:pPr rtl="0"/>
          <a:r>
            <a:rPr lang="el-GR" sz="1800" b="1" dirty="0">
              <a:effectLst>
                <a:outerShdw blurRad="50800" dist="38100" dir="2700000" algn="tl" rotWithShape="0">
                  <a:prstClr val="black">
                    <a:alpha val="40000"/>
                  </a:prstClr>
                </a:outerShdw>
              </a:effectLst>
            </a:rPr>
            <a:t>Βολές Θέρμανσης κοίλου</a:t>
          </a:r>
          <a:endParaRPr lang="en-US" sz="18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800" b="1"/>
        </a:p>
      </dgm:t>
    </dgm:pt>
    <dgm:pt modelId="{62F86472-FEED-3D47-B4BD-7C8A5BD26668}" type="sibTrans" cxnId="{9EA5F5E6-0F4F-8947-BBBE-2474CD26A143}">
      <dgm:prSet/>
      <dgm:spPr/>
      <dgm:t>
        <a:bodyPr/>
        <a:lstStyle/>
        <a:p>
          <a:endParaRPr lang="en-US" sz="1800" b="1"/>
        </a:p>
      </dgm:t>
    </dgm:pt>
    <dgm:pt modelId="{5EE2B517-5A45-334F-BCEA-F3BE5D4F76D6}">
      <dgm:prSet custT="1"/>
      <dgm:spPr/>
      <dgm:t>
        <a:bodyPr/>
        <a:lstStyle/>
        <a:p>
          <a:pPr rtl="0"/>
          <a:r>
            <a:rPr lang="el-GR" sz="1800" b="1" dirty="0">
              <a:effectLst>
                <a:outerShdw blurRad="50800" dist="38100" dir="2700000" algn="tl" rotWithShape="0">
                  <a:prstClr val="black">
                    <a:alpha val="40000"/>
                  </a:prstClr>
                </a:outerShdw>
              </a:effectLst>
            </a:rPr>
            <a:t>Βολές Κανονισμού</a:t>
          </a:r>
          <a:endParaRPr lang="en-US" sz="1800" b="1" dirty="0">
            <a:effectLst>
              <a:outerShdw blurRad="50800" dist="38100" dir="2700000" algn="tl" rotWithShape="0">
                <a:prstClr val="black">
                  <a:alpha val="40000"/>
                </a:prstClr>
              </a:outerShdw>
            </a:effectLst>
          </a:endParaRPr>
        </a:p>
      </dgm:t>
    </dgm:pt>
    <dgm:pt modelId="{EAF0DC0E-6339-434D-A344-CC990899B501}" type="parTrans" cxnId="{EB46B534-2DF7-034F-BE30-B0AE9E9A5690}">
      <dgm:prSet/>
      <dgm:spPr/>
      <dgm:t>
        <a:bodyPr/>
        <a:lstStyle/>
        <a:p>
          <a:endParaRPr lang="en-US" sz="1800" b="1"/>
        </a:p>
      </dgm:t>
    </dgm:pt>
    <dgm:pt modelId="{1B08BAC6-033A-0D46-936F-23AE48DD909A}" type="sibTrans" cxnId="{EB46B534-2DF7-034F-BE30-B0AE9E9A5690}">
      <dgm:prSet/>
      <dgm:spPr/>
      <dgm:t>
        <a:bodyPr/>
        <a:lstStyle/>
        <a:p>
          <a:endParaRPr lang="en-US" sz="1800" b="1"/>
        </a:p>
      </dgm:t>
    </dgm:pt>
    <dgm:pt modelId="{204B3915-835E-D64B-A033-1714C371B3C2}">
      <dgm:prSet custT="1"/>
      <dgm:spPr/>
      <dgm:t>
        <a:bodyPr/>
        <a:lstStyle/>
        <a:p>
          <a:r>
            <a:rPr lang="el-GR" sz="1600" b="1" dirty="0">
              <a:effectLst>
                <a:outerShdw blurRad="50800" dist="38100" dir="2700000" algn="tl" rotWithShape="0">
                  <a:prstClr val="black">
                    <a:alpha val="40000"/>
                  </a:prstClr>
                </a:outerShdw>
              </a:effectLst>
            </a:rPr>
            <a:t>Βολές καταστροφής</a:t>
          </a:r>
          <a:endParaRPr lang="en-US" sz="1600" b="1" dirty="0">
            <a:effectLst>
              <a:outerShdw blurRad="50800" dist="38100" dir="2700000" algn="tl" rotWithShape="0">
                <a:prstClr val="black">
                  <a:alpha val="40000"/>
                </a:prstClr>
              </a:outerShdw>
            </a:effectLst>
          </a:endParaRPr>
        </a:p>
      </dgm:t>
    </dgm:pt>
    <dgm:pt modelId="{25544318-CE8C-7B45-ACA8-B9D2485A4C4E}" type="parTrans" cxnId="{8A493BC8-26C0-A042-BBCA-BA6F8D2E2BE6}">
      <dgm:prSet/>
      <dgm:spPr/>
      <dgm:t>
        <a:bodyPr/>
        <a:lstStyle/>
        <a:p>
          <a:endParaRPr lang="en-US" sz="1800" b="1"/>
        </a:p>
      </dgm:t>
    </dgm:pt>
    <dgm:pt modelId="{0019A062-9A63-964F-A711-7CF193797D25}" type="sibTrans" cxnId="{8A493BC8-26C0-A042-BBCA-BA6F8D2E2BE6}">
      <dgm:prSet/>
      <dgm:spPr/>
      <dgm:t>
        <a:bodyPr/>
        <a:lstStyle/>
        <a:p>
          <a:endParaRPr lang="en-US" sz="1800" b="1"/>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8EE8C012-EB95-AE47-8C4D-A5BBFAFC843B}" type="pres">
      <dgm:prSet presAssocID="{91DCF175-844E-E74B-9A60-55403ECA3279}" presName="textNode" presStyleLbl="node1" presStyleIdx="0" presStyleCnt="5">
        <dgm:presLayoutVars>
          <dgm:bulletEnabled val="1"/>
        </dgm:presLayoutVars>
      </dgm:prSet>
      <dgm:spPr/>
    </dgm:pt>
    <dgm:pt modelId="{C1666DD7-DA22-E440-9874-018F0CD75A79}" type="pres">
      <dgm:prSet presAssocID="{3CF7DEBB-1839-F948-9512-0F76AE8A4A96}" presName="sibTrans" presStyleCnt="0"/>
      <dgm:spPr/>
    </dgm:pt>
    <dgm:pt modelId="{3DFD049A-3CFF-B147-AE2E-37774BDA022A}" type="pres">
      <dgm:prSet presAssocID="{91722D14-F9E5-634C-8AEA-2B1299CE1FB4}" presName="textNode" presStyleLbl="node1" presStyleIdx="1"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2" presStyleCnt="5">
        <dgm:presLayoutVars>
          <dgm:bulletEnabled val="1"/>
        </dgm:presLayoutVars>
      </dgm:prSet>
      <dgm:spPr/>
    </dgm:pt>
    <dgm:pt modelId="{2068D162-1AFC-E548-91BD-A9259B09AA45}" type="pres">
      <dgm:prSet presAssocID="{62F86472-FEED-3D47-B4BD-7C8A5BD26668}" presName="sibTrans" presStyleCnt="0"/>
      <dgm:spPr/>
    </dgm:pt>
    <dgm:pt modelId="{8E343839-1F0D-C445-8753-38495165B961}" type="pres">
      <dgm:prSet presAssocID="{5EE2B517-5A45-334F-BCEA-F3BE5D4F76D6}" presName="textNode" presStyleLbl="node1" presStyleIdx="3" presStyleCnt="5">
        <dgm:presLayoutVars>
          <dgm:bulletEnabled val="1"/>
        </dgm:presLayoutVars>
      </dgm:prSet>
      <dgm:spPr/>
    </dgm:pt>
    <dgm:pt modelId="{FD1CED26-FF7E-E248-A40C-2053C1E0C45B}" type="pres">
      <dgm:prSet presAssocID="{1B08BAC6-033A-0D46-936F-23AE48DD909A}" presName="sibTrans" presStyleCnt="0"/>
      <dgm:spPr/>
    </dgm:pt>
    <dgm:pt modelId="{D1152800-D2C2-0E45-865F-C2FA1CE5B200}" type="pres">
      <dgm:prSet presAssocID="{204B3915-835E-D64B-A033-1714C371B3C2}" presName="textNode" presStyleLbl="node1" presStyleIdx="4" presStyleCnt="5">
        <dgm:presLayoutVars>
          <dgm:bulletEnabled val="1"/>
        </dgm:presLayoutVars>
      </dgm:prSet>
      <dgm:spPr/>
    </dgm:pt>
  </dgm:ptLst>
  <dgm:cxnLst>
    <dgm:cxn modelId="{9861D11E-ED71-0D4A-A2CE-27123ABB17B7}" type="presOf" srcId="{91722D14-F9E5-634C-8AEA-2B1299CE1FB4}" destId="{3DFD049A-3CFF-B147-AE2E-37774BDA022A}" srcOrd="0" destOrd="0" presId="urn:microsoft.com/office/officeart/2005/8/layout/hProcess9"/>
    <dgm:cxn modelId="{A72C2B2E-4564-8A4E-A342-8675F8F3D75D}" type="presOf" srcId="{FFE16E1F-8FD1-BD4C-AE14-9B72A2BA7241}" destId="{A1F0CC88-6F51-F145-A443-A4D726FD6B68}" srcOrd="0" destOrd="0" presId="urn:microsoft.com/office/officeart/2005/8/layout/hProcess9"/>
    <dgm:cxn modelId="{EB46B534-2DF7-034F-BE30-B0AE9E9A5690}" srcId="{FFE16E1F-8FD1-BD4C-AE14-9B72A2BA7241}" destId="{5EE2B517-5A45-334F-BCEA-F3BE5D4F76D6}" srcOrd="3" destOrd="0" parTransId="{EAF0DC0E-6339-434D-A344-CC990899B501}" sibTransId="{1B08BAC6-033A-0D46-936F-23AE48DD909A}"/>
    <dgm:cxn modelId="{B1182F52-EDE0-7D40-966D-14C856608B02}" type="presOf" srcId="{91DCF175-844E-E74B-9A60-55403ECA3279}" destId="{8EE8C012-EB95-AE47-8C4D-A5BBFAFC843B}" srcOrd="0" destOrd="0" presId="urn:microsoft.com/office/officeart/2005/8/layout/hProcess9"/>
    <dgm:cxn modelId="{FD7DDD53-B8EB-574C-8BA5-FD86F06B22A7}" srcId="{FFE16E1F-8FD1-BD4C-AE14-9B72A2BA7241}" destId="{91722D14-F9E5-634C-8AEA-2B1299CE1FB4}" srcOrd="1" destOrd="0" parTransId="{E417ABDE-259E-1E4B-B352-AFE0C7EC5632}" sibTransId="{105B452B-CD00-F94C-A7B4-1AEF929C7D66}"/>
    <dgm:cxn modelId="{5AF5E06C-B276-374E-8FF1-A10C4A2100CC}" type="presOf" srcId="{5EE2B517-5A45-334F-BCEA-F3BE5D4F76D6}" destId="{8E343839-1F0D-C445-8753-38495165B961}" srcOrd="0" destOrd="0" presId="urn:microsoft.com/office/officeart/2005/8/layout/hProcess9"/>
    <dgm:cxn modelId="{4386DD81-4B13-5B47-8CA8-042038D350B1}" srcId="{FFE16E1F-8FD1-BD4C-AE14-9B72A2BA7241}" destId="{91DCF175-844E-E74B-9A60-55403ECA3279}" srcOrd="0" destOrd="0" parTransId="{4EEBCD9C-6112-544F-AA3B-E3B7459069A7}" sibTransId="{3CF7DEBB-1839-F948-9512-0F76AE8A4A96}"/>
    <dgm:cxn modelId="{D07403AD-AB5D-624B-A656-5E8A60048341}" type="presOf" srcId="{204B3915-835E-D64B-A033-1714C371B3C2}" destId="{D1152800-D2C2-0E45-865F-C2FA1CE5B200}" srcOrd="0" destOrd="0" presId="urn:microsoft.com/office/officeart/2005/8/layout/hProcess9"/>
    <dgm:cxn modelId="{8A493BC8-26C0-A042-BBCA-BA6F8D2E2BE6}" srcId="{FFE16E1F-8FD1-BD4C-AE14-9B72A2BA7241}" destId="{204B3915-835E-D64B-A033-1714C371B3C2}" srcOrd="4" destOrd="0" parTransId="{25544318-CE8C-7B45-ACA8-B9D2485A4C4E}" sibTransId="{0019A062-9A63-964F-A711-7CF193797D25}"/>
    <dgm:cxn modelId="{9EA5F5E6-0F4F-8947-BBBE-2474CD26A143}" srcId="{FFE16E1F-8FD1-BD4C-AE14-9B72A2BA7241}" destId="{E37397AD-5C1C-FA4F-9E3A-7F366C83F728}" srcOrd="2" destOrd="0" parTransId="{808EA4B5-4585-7B43-BA59-A58CAF52E9F8}" sibTransId="{62F86472-FEED-3D47-B4BD-7C8A5BD26668}"/>
    <dgm:cxn modelId="{F5ED91FB-E0F1-8848-B540-2DF250322F4A}" type="presOf" srcId="{E37397AD-5C1C-FA4F-9E3A-7F366C83F728}" destId="{B7702993-8D4E-C448-93A2-56E6E0FCCCB4}" srcOrd="0" destOrd="0" presId="urn:microsoft.com/office/officeart/2005/8/layout/hProcess9"/>
    <dgm:cxn modelId="{247556CE-7FCF-F642-9854-462CF3EF3B95}" type="presParOf" srcId="{A1F0CC88-6F51-F145-A443-A4D726FD6B68}" destId="{B96D2B73-E3E8-AF45-B89C-07C740694CA5}" srcOrd="0" destOrd="0" presId="urn:microsoft.com/office/officeart/2005/8/layout/hProcess9"/>
    <dgm:cxn modelId="{08462BC8-E960-214C-ADEB-745C46534A71}" type="presParOf" srcId="{A1F0CC88-6F51-F145-A443-A4D726FD6B68}" destId="{F4172AE2-BC4B-4D4C-B7A7-DBED7503DDD6}" srcOrd="1" destOrd="0" presId="urn:microsoft.com/office/officeart/2005/8/layout/hProcess9"/>
    <dgm:cxn modelId="{9427AE6F-7149-CE41-8E6A-19F35782C0AC}" type="presParOf" srcId="{F4172AE2-BC4B-4D4C-B7A7-DBED7503DDD6}" destId="{8EE8C012-EB95-AE47-8C4D-A5BBFAFC843B}" srcOrd="0" destOrd="0" presId="urn:microsoft.com/office/officeart/2005/8/layout/hProcess9"/>
    <dgm:cxn modelId="{ACD8E16D-B6F1-4B42-A06E-8C5B92DBDEC7}" type="presParOf" srcId="{F4172AE2-BC4B-4D4C-B7A7-DBED7503DDD6}" destId="{C1666DD7-DA22-E440-9874-018F0CD75A79}" srcOrd="1" destOrd="0" presId="urn:microsoft.com/office/officeart/2005/8/layout/hProcess9"/>
    <dgm:cxn modelId="{E8ED8B7F-CD7F-EE45-B76C-91D1F9772ED0}" type="presParOf" srcId="{F4172AE2-BC4B-4D4C-B7A7-DBED7503DDD6}" destId="{3DFD049A-3CFF-B147-AE2E-37774BDA022A}" srcOrd="2" destOrd="0" presId="urn:microsoft.com/office/officeart/2005/8/layout/hProcess9"/>
    <dgm:cxn modelId="{801B06CE-E5B0-7E43-95E8-A8C0B43A25B1}" type="presParOf" srcId="{F4172AE2-BC4B-4D4C-B7A7-DBED7503DDD6}" destId="{C672B4B1-5FE0-F143-AA37-177F038606BE}" srcOrd="3" destOrd="0" presId="urn:microsoft.com/office/officeart/2005/8/layout/hProcess9"/>
    <dgm:cxn modelId="{3EBBDE65-BCC6-374B-B6EB-F132E2A67934}" type="presParOf" srcId="{F4172AE2-BC4B-4D4C-B7A7-DBED7503DDD6}" destId="{B7702993-8D4E-C448-93A2-56E6E0FCCCB4}" srcOrd="4" destOrd="0" presId="urn:microsoft.com/office/officeart/2005/8/layout/hProcess9"/>
    <dgm:cxn modelId="{AF5EEA13-1313-684A-AEC2-0952A5C88526}" type="presParOf" srcId="{F4172AE2-BC4B-4D4C-B7A7-DBED7503DDD6}" destId="{2068D162-1AFC-E548-91BD-A9259B09AA45}" srcOrd="5" destOrd="0" presId="urn:microsoft.com/office/officeart/2005/8/layout/hProcess9"/>
    <dgm:cxn modelId="{E0E70A4B-F073-5447-84AA-99731AAC6D55}" type="presParOf" srcId="{F4172AE2-BC4B-4D4C-B7A7-DBED7503DDD6}" destId="{8E343839-1F0D-C445-8753-38495165B961}" srcOrd="6" destOrd="0" presId="urn:microsoft.com/office/officeart/2005/8/layout/hProcess9"/>
    <dgm:cxn modelId="{33696D4F-2619-0444-8092-2645FE25E1A1}" type="presParOf" srcId="{F4172AE2-BC4B-4D4C-B7A7-DBED7503DDD6}" destId="{FD1CED26-FF7E-E248-A40C-2053C1E0C45B}" srcOrd="7" destOrd="0" presId="urn:microsoft.com/office/officeart/2005/8/layout/hProcess9"/>
    <dgm:cxn modelId="{9DA8D65E-1955-B14E-940E-3348E305BB6F}" type="presParOf" srcId="{F4172AE2-BC4B-4D4C-B7A7-DBED7503DDD6}" destId="{D1152800-D2C2-0E45-865F-C2FA1CE5B20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a:solidFill>
          <a:srgbClr val="FF0000"/>
        </a:solidFill>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a:solidFill>
          <a:srgbClr val="FF0000"/>
        </a:solidFill>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a:solidFill>
          <a:srgbClr val="FF0000"/>
        </a:solidFill>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a:solidFill>
          <a:srgbClr val="FF0000"/>
        </a:solidFill>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a:solidFill>
          <a:srgbClr val="FF0000"/>
        </a:solidFill>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a:solidFill>
          <a:srgbClr val="FF0000"/>
        </a:solidFill>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a:solidFill>
          <a:srgbClr val="FF0000"/>
        </a:solidFill>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3D9" qsCatId="3D" csTypeId="urn:microsoft.com/office/officeart/2005/8/colors/accent1_2" csCatId="accent1" phldr="1"/>
      <dgm:spPr/>
      <dgm:t>
        <a:bodyPr/>
        <a:lstStyle/>
        <a:p>
          <a:endParaRPr lang="en-US"/>
        </a:p>
      </dgm:t>
    </dgm:pt>
    <dgm:pt modelId="{91DCF175-844E-E74B-9A60-55403ECA3279}">
      <dgm:prSet custT="1"/>
      <dgm:spPr/>
      <dgm:t>
        <a:bodyPr/>
        <a:lstStyle/>
        <a:p>
          <a:pPr rtl="0"/>
          <a:r>
            <a:rPr lang="en-US" sz="1100" b="1" dirty="0">
              <a:effectLst>
                <a:outerShdw blurRad="50800" dist="38100" dir="2700000" algn="tl" rotWithShape="0">
                  <a:prstClr val="black">
                    <a:alpha val="40000"/>
                  </a:prstClr>
                </a:outerShdw>
              </a:effectLst>
            </a:rPr>
            <a:t>Initial Alignment</a:t>
          </a:r>
        </a:p>
      </dgm:t>
    </dgm:pt>
    <dgm:pt modelId="{4EEBCD9C-6112-544F-AA3B-E3B7459069A7}" type="parTrans" cxnId="{4386DD81-4B13-5B47-8CA8-042038D350B1}">
      <dgm:prSet/>
      <dgm:spPr/>
      <dgm:t>
        <a:bodyPr/>
        <a:lstStyle/>
        <a:p>
          <a:endParaRPr lang="en-US" sz="1200" b="1"/>
        </a:p>
      </dgm:t>
    </dgm:pt>
    <dgm:pt modelId="{3CF7DEBB-1839-F948-9512-0F76AE8A4A96}" type="sibTrans" cxnId="{4386DD81-4B13-5B47-8CA8-042038D350B1}">
      <dgm:prSet/>
      <dgm:spPr/>
      <dgm:t>
        <a:bodyPr/>
        <a:lstStyle/>
        <a:p>
          <a:endParaRPr lang="en-US" sz="1200" b="1"/>
        </a:p>
      </dgm:t>
    </dgm:pt>
    <dgm:pt modelId="{91722D14-F9E5-634C-8AEA-2B1299CE1FB4}">
      <dgm:prSet custT="1"/>
      <dgm:spPr>
        <a:solidFill>
          <a:srgbClr val="FF0000"/>
        </a:solidFill>
      </dgm:spPr>
      <dgm:t>
        <a:bodyPr/>
        <a:lstStyle/>
        <a:p>
          <a:pPr rtl="0"/>
          <a:r>
            <a:rPr lang="en-US" sz="1200" b="1" dirty="0">
              <a:effectLst>
                <a:outerShdw blurRad="50800" dist="38100" dir="2700000" algn="tl" rotWithShape="0">
                  <a:prstClr val="black">
                    <a:alpha val="40000"/>
                  </a:prstClr>
                </a:outerShdw>
              </a:effectLst>
            </a:rPr>
            <a:t>Parallax</a:t>
          </a:r>
        </a:p>
      </dgm:t>
    </dgm:pt>
    <dgm:pt modelId="{E417ABDE-259E-1E4B-B352-AFE0C7EC5632}" type="parTrans" cxnId="{FD7DDD53-B8EB-574C-8BA5-FD86F06B22A7}">
      <dgm:prSet/>
      <dgm:spPr/>
      <dgm:t>
        <a:bodyPr/>
        <a:lstStyle/>
        <a:p>
          <a:endParaRPr lang="en-US" sz="1200" b="1"/>
        </a:p>
      </dgm:t>
    </dgm:pt>
    <dgm:pt modelId="{105B452B-CD00-F94C-A7B4-1AEF929C7D66}" type="sibTrans" cxnId="{FD7DDD53-B8EB-574C-8BA5-FD86F06B22A7}">
      <dgm:prSet/>
      <dgm:spPr/>
      <dgm:t>
        <a:bodyPr/>
        <a:lstStyle/>
        <a:p>
          <a:endParaRPr lang="en-US" sz="1200" b="1"/>
        </a:p>
      </dgm:t>
    </dgm:pt>
    <dgm:pt modelId="{E37397AD-5C1C-FA4F-9E3A-7F366C83F728}">
      <dgm:prSet custT="1"/>
      <dgm:spPr/>
      <dgm:t>
        <a:bodyPr/>
        <a:lstStyle/>
        <a:p>
          <a:pPr rtl="0"/>
          <a:r>
            <a:rPr lang="en-US" sz="1100" b="1" dirty="0">
              <a:effectLst>
                <a:outerShdw blurRad="50800" dist="38100" dir="2700000" algn="tl" rotWithShape="0">
                  <a:prstClr val="black">
                    <a:alpha val="40000"/>
                  </a:prstClr>
                </a:outerShdw>
              </a:effectLst>
            </a:rPr>
            <a:t>Underway Alignment</a:t>
          </a:r>
          <a:r>
            <a:rPr lang="el-GR" sz="1100" b="1" dirty="0">
              <a:effectLst>
                <a:outerShdw blurRad="50800" dist="38100" dir="2700000" algn="tl" rotWithShape="0">
                  <a:prstClr val="black">
                    <a:alpha val="40000"/>
                  </a:prstClr>
                </a:outerShdw>
              </a:effectLst>
            </a:rPr>
            <a:t> </a:t>
          </a:r>
          <a:endParaRPr lang="en-US" sz="1100" b="1" dirty="0">
            <a:effectLst>
              <a:outerShdw blurRad="50800" dist="38100" dir="2700000" algn="tl" rotWithShape="0">
                <a:prstClr val="black">
                  <a:alpha val="40000"/>
                </a:prstClr>
              </a:outerShdw>
            </a:effectLst>
          </a:endParaRPr>
        </a:p>
      </dgm:t>
    </dgm:pt>
    <dgm:pt modelId="{808EA4B5-4585-7B43-BA59-A58CAF52E9F8}" type="parTrans" cxnId="{9EA5F5E6-0F4F-8947-BBBE-2474CD26A143}">
      <dgm:prSet/>
      <dgm:spPr/>
      <dgm:t>
        <a:bodyPr/>
        <a:lstStyle/>
        <a:p>
          <a:endParaRPr lang="en-US" sz="1200" b="1"/>
        </a:p>
      </dgm:t>
    </dgm:pt>
    <dgm:pt modelId="{62F86472-FEED-3D47-B4BD-7C8A5BD26668}" type="sibTrans" cxnId="{9EA5F5E6-0F4F-8947-BBBE-2474CD26A143}">
      <dgm:prSet/>
      <dgm:spPr/>
      <dgm:t>
        <a:bodyPr/>
        <a:lstStyle/>
        <a:p>
          <a:endParaRPr lang="en-US" sz="1200" b="1"/>
        </a:p>
      </dgm:t>
    </dgm:pt>
    <dgm:pt modelId="{5FA8234B-0FE2-D341-9ED5-AD7125C809C7}">
      <dgm:prSet custT="1"/>
      <dgm:spPr/>
      <dgm:t>
        <a:bodyPr/>
        <a:lstStyle/>
        <a:p>
          <a:r>
            <a:rPr lang="en-US" sz="1000" b="1" dirty="0">
              <a:effectLst>
                <a:outerShdw blurRad="50800" dist="38100" dir="2700000" algn="tl" rotWithShape="0">
                  <a:prstClr val="black">
                    <a:alpha val="40000"/>
                  </a:prstClr>
                </a:outerShdw>
              </a:effectLst>
            </a:rPr>
            <a:t>Weapon System Installment</a:t>
          </a:r>
          <a:endParaRPr lang="en-US" sz="1000" dirty="0">
            <a:effectLst>
              <a:outerShdw blurRad="50800" dist="38100" dir="2700000" algn="tl" rotWithShape="0">
                <a:prstClr val="black">
                  <a:alpha val="40000"/>
                </a:prstClr>
              </a:outerShdw>
            </a:effectLst>
          </a:endParaRPr>
        </a:p>
      </dgm:t>
    </dgm:pt>
    <dgm:pt modelId="{B6472528-500A-6844-A83E-B157BF1ADE85}" type="parTrans" cxnId="{8C741147-BEA2-674F-8A5D-0F7A678B92B3}">
      <dgm:prSet/>
      <dgm:spPr/>
      <dgm:t>
        <a:bodyPr/>
        <a:lstStyle/>
        <a:p>
          <a:endParaRPr lang="en-US" sz="1200"/>
        </a:p>
      </dgm:t>
    </dgm:pt>
    <dgm:pt modelId="{734F8E52-184D-A547-9864-3DCC0A0014F1}" type="sibTrans" cxnId="{8C741147-BEA2-674F-8A5D-0F7A678B92B3}">
      <dgm:prSet/>
      <dgm:spPr/>
      <dgm:t>
        <a:bodyPr/>
        <a:lstStyle/>
        <a:p>
          <a:endParaRPr lang="en-US" sz="1200"/>
        </a:p>
      </dgm:t>
    </dgm:pt>
    <dgm:pt modelId="{9A2097D1-B167-334D-A2F8-E1E7D2656FC0}">
      <dgm:prSet custT="1"/>
      <dgm:spPr>
        <a:solidFill>
          <a:schemeClr val="tx2">
            <a:lumMod val="60000"/>
            <a:lumOff val="40000"/>
          </a:schemeClr>
        </a:solidFill>
      </dgm:spPr>
      <dgm:t>
        <a:bodyPr/>
        <a:lstStyle/>
        <a:p>
          <a:r>
            <a:rPr lang="en-US" sz="1600" dirty="0">
              <a:effectLst>
                <a:outerShdw blurRad="50800" dist="38100" dir="2700000" algn="tl" rotWithShape="0">
                  <a:prstClr val="black">
                    <a:alpha val="40000"/>
                  </a:prstClr>
                </a:outerShdw>
              </a:effectLst>
            </a:rPr>
            <a:t>Tilt</a:t>
          </a:r>
        </a:p>
      </dgm:t>
    </dgm:pt>
    <dgm:pt modelId="{86938A62-B955-634C-870C-5A44D6973AE0}" type="parTrans" cxnId="{D719B722-7CAC-DE4C-A1A2-F5439F0F5B82}">
      <dgm:prSet/>
      <dgm:spPr/>
      <dgm:t>
        <a:bodyPr/>
        <a:lstStyle/>
        <a:p>
          <a:endParaRPr lang="en-US" sz="1200"/>
        </a:p>
      </dgm:t>
    </dgm:pt>
    <dgm:pt modelId="{82C9EF63-4D9D-E54E-B226-C84938027CEC}" type="sibTrans" cxnId="{D719B722-7CAC-DE4C-A1A2-F5439F0F5B82}">
      <dgm:prSet/>
      <dgm:spPr/>
      <dgm:t>
        <a:bodyPr/>
        <a:lstStyle/>
        <a:p>
          <a:endParaRPr lang="en-US" sz="1200"/>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A69D9800-898E-764B-B723-EEEFC36B5D87}" type="pres">
      <dgm:prSet presAssocID="{5FA8234B-0FE2-D341-9ED5-AD7125C809C7}" presName="textNode" presStyleLbl="node1" presStyleIdx="0" presStyleCnt="5">
        <dgm:presLayoutVars>
          <dgm:bulletEnabled val="1"/>
        </dgm:presLayoutVars>
      </dgm:prSet>
      <dgm:spPr/>
    </dgm:pt>
    <dgm:pt modelId="{0B726BB9-15B4-E64C-BA35-48C01D0A0D8C}" type="pres">
      <dgm:prSet presAssocID="{734F8E52-184D-A547-9864-3DCC0A0014F1}" presName="sibTrans" presStyleCnt="0"/>
      <dgm:spPr/>
    </dgm:pt>
    <dgm:pt modelId="{8EE8C012-EB95-AE47-8C4D-A5BBFAFC843B}" type="pres">
      <dgm:prSet presAssocID="{91DCF175-844E-E74B-9A60-55403ECA3279}" presName="textNode" presStyleLbl="node1" presStyleIdx="1" presStyleCnt="5">
        <dgm:presLayoutVars>
          <dgm:bulletEnabled val="1"/>
        </dgm:presLayoutVars>
      </dgm:prSet>
      <dgm:spPr/>
    </dgm:pt>
    <dgm:pt modelId="{C1666DD7-DA22-E440-9874-018F0CD75A79}" type="pres">
      <dgm:prSet presAssocID="{3CF7DEBB-1839-F948-9512-0F76AE8A4A96}" presName="sibTrans" presStyleCnt="0"/>
      <dgm:spPr/>
    </dgm:pt>
    <dgm:pt modelId="{4620248E-5030-7C49-AC80-F5DE0B0B219B}" type="pres">
      <dgm:prSet presAssocID="{9A2097D1-B167-334D-A2F8-E1E7D2656FC0}" presName="textNode" presStyleLbl="node1" presStyleIdx="2" presStyleCnt="5">
        <dgm:presLayoutVars>
          <dgm:bulletEnabled val="1"/>
        </dgm:presLayoutVars>
      </dgm:prSet>
      <dgm:spPr/>
    </dgm:pt>
    <dgm:pt modelId="{86535379-D7DB-5841-BE1B-46D8296D88E5}" type="pres">
      <dgm:prSet presAssocID="{82C9EF63-4D9D-E54E-B226-C84938027CEC}" presName="sibTrans" presStyleCnt="0"/>
      <dgm:spPr/>
    </dgm:pt>
    <dgm:pt modelId="{3DFD049A-3CFF-B147-AE2E-37774BDA022A}" type="pres">
      <dgm:prSet presAssocID="{91722D14-F9E5-634C-8AEA-2B1299CE1FB4}" presName="textNode" presStyleLbl="node1" presStyleIdx="3"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4" presStyleCnt="5">
        <dgm:presLayoutVars>
          <dgm:bulletEnabled val="1"/>
        </dgm:presLayoutVars>
      </dgm:prSet>
      <dgm:spPr/>
    </dgm:pt>
  </dgm:ptLst>
  <dgm:cxnLst>
    <dgm:cxn modelId="{4D32D601-E744-FD45-96DA-AEBF697ABA10}" type="presOf" srcId="{5FA8234B-0FE2-D341-9ED5-AD7125C809C7}" destId="{A69D9800-898E-764B-B723-EEEFC36B5D87}" srcOrd="0" destOrd="0" presId="urn:microsoft.com/office/officeart/2005/8/layout/hProcess9"/>
    <dgm:cxn modelId="{D719B722-7CAC-DE4C-A1A2-F5439F0F5B82}" srcId="{FFE16E1F-8FD1-BD4C-AE14-9B72A2BA7241}" destId="{9A2097D1-B167-334D-A2F8-E1E7D2656FC0}" srcOrd="2" destOrd="0" parTransId="{86938A62-B955-634C-870C-5A44D6973AE0}" sibTransId="{82C9EF63-4D9D-E54E-B226-C84938027CEC}"/>
    <dgm:cxn modelId="{A72C2B2E-4564-8A4E-A342-8675F8F3D75D}" type="presOf" srcId="{FFE16E1F-8FD1-BD4C-AE14-9B72A2BA7241}" destId="{A1F0CC88-6F51-F145-A443-A4D726FD6B68}" srcOrd="0" destOrd="0" presId="urn:microsoft.com/office/officeart/2005/8/layout/hProcess9"/>
    <dgm:cxn modelId="{8C741147-BEA2-674F-8A5D-0F7A678B92B3}" srcId="{FFE16E1F-8FD1-BD4C-AE14-9B72A2BA7241}" destId="{5FA8234B-0FE2-D341-9ED5-AD7125C809C7}" srcOrd="0" destOrd="0" parTransId="{B6472528-500A-6844-A83E-B157BF1ADE85}" sibTransId="{734F8E52-184D-A547-9864-3DCC0A0014F1}"/>
    <dgm:cxn modelId="{F60D6A4E-E23A-3942-B254-786054AA5C78}" type="presOf" srcId="{91722D14-F9E5-634C-8AEA-2B1299CE1FB4}" destId="{3DFD049A-3CFF-B147-AE2E-37774BDA022A}" srcOrd="0" destOrd="0" presId="urn:microsoft.com/office/officeart/2005/8/layout/hProcess9"/>
    <dgm:cxn modelId="{FD7DDD53-B8EB-574C-8BA5-FD86F06B22A7}" srcId="{FFE16E1F-8FD1-BD4C-AE14-9B72A2BA7241}" destId="{91722D14-F9E5-634C-8AEA-2B1299CE1FB4}" srcOrd="3" destOrd="0" parTransId="{E417ABDE-259E-1E4B-B352-AFE0C7EC5632}" sibTransId="{105B452B-CD00-F94C-A7B4-1AEF929C7D66}"/>
    <dgm:cxn modelId="{D7B20C79-45CA-C44D-8737-AA3ED5CE624B}" type="presOf" srcId="{E37397AD-5C1C-FA4F-9E3A-7F366C83F728}" destId="{B7702993-8D4E-C448-93A2-56E6E0FCCCB4}" srcOrd="0" destOrd="0" presId="urn:microsoft.com/office/officeart/2005/8/layout/hProcess9"/>
    <dgm:cxn modelId="{4386DD81-4B13-5B47-8CA8-042038D350B1}" srcId="{FFE16E1F-8FD1-BD4C-AE14-9B72A2BA7241}" destId="{91DCF175-844E-E74B-9A60-55403ECA3279}" srcOrd="1" destOrd="0" parTransId="{4EEBCD9C-6112-544F-AA3B-E3B7459069A7}" sibTransId="{3CF7DEBB-1839-F948-9512-0F76AE8A4A96}"/>
    <dgm:cxn modelId="{727D38B7-3ABF-EF44-A47B-925BA01D5C05}" type="presOf" srcId="{9A2097D1-B167-334D-A2F8-E1E7D2656FC0}" destId="{4620248E-5030-7C49-AC80-F5DE0B0B219B}" srcOrd="0" destOrd="0" presId="urn:microsoft.com/office/officeart/2005/8/layout/hProcess9"/>
    <dgm:cxn modelId="{9EA5F5E6-0F4F-8947-BBBE-2474CD26A143}" srcId="{FFE16E1F-8FD1-BD4C-AE14-9B72A2BA7241}" destId="{E37397AD-5C1C-FA4F-9E3A-7F366C83F728}" srcOrd="4" destOrd="0" parTransId="{808EA4B5-4585-7B43-BA59-A58CAF52E9F8}" sibTransId="{62F86472-FEED-3D47-B4BD-7C8A5BD26668}"/>
    <dgm:cxn modelId="{1A1522F3-DA50-2F41-8B4A-3297F4637742}" type="presOf" srcId="{91DCF175-844E-E74B-9A60-55403ECA3279}" destId="{8EE8C012-EB95-AE47-8C4D-A5BBFAFC843B}" srcOrd="0" destOrd="0" presId="urn:microsoft.com/office/officeart/2005/8/layout/hProcess9"/>
    <dgm:cxn modelId="{68C48730-6448-634A-B216-72DBAEF1AEEF}" type="presParOf" srcId="{A1F0CC88-6F51-F145-A443-A4D726FD6B68}" destId="{B96D2B73-E3E8-AF45-B89C-07C740694CA5}" srcOrd="0" destOrd="0" presId="urn:microsoft.com/office/officeart/2005/8/layout/hProcess9"/>
    <dgm:cxn modelId="{9F82B2E6-2CAE-EB4A-82B6-1995DBFE923B}" type="presParOf" srcId="{A1F0CC88-6F51-F145-A443-A4D726FD6B68}" destId="{F4172AE2-BC4B-4D4C-B7A7-DBED7503DDD6}" srcOrd="1" destOrd="0" presId="urn:microsoft.com/office/officeart/2005/8/layou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rOf" srcId="{F4172AE2-BC4B-4D4C-B7A7-DBED7503DDD6}" destId="{0B726BB9-15B4-E64C-BA35-48C01D0A0D8C}" srcOrd="1" destOrd="0" presId="urn:microsoft.com/office/officeart/2005/8/layout/hProcess9"/>
    <dgm:cxn modelId="{8133BB61-7845-5440-A51E-DC5B62B7646F}" type="presParOf" srcId="{F4172AE2-BC4B-4D4C-B7A7-DBED7503DDD6}" destId="{8EE8C012-EB95-AE47-8C4D-A5BBFAFC843B}" srcOrd="2" destOrd="0" presId="urn:microsoft.com/office/officeart/2005/8/layout/hProcess9"/>
    <dgm:cxn modelId="{7E1D3D94-4F08-F447-91B8-D6AB52649CE5}" type="presParOf" srcId="{F4172AE2-BC4B-4D4C-B7A7-DBED7503DDD6}" destId="{C1666DD7-DA22-E440-9874-018F0CD75A79}" srcOrd="3" destOrd="0" presId="urn:microsoft.com/office/officeart/2005/8/layout/hProcess9"/>
    <dgm:cxn modelId="{0647EE13-88E6-094B-98D6-1D3ACD13CCF0}" type="presParOf" srcId="{F4172AE2-BC4B-4D4C-B7A7-DBED7503DDD6}" destId="{4620248E-5030-7C49-AC80-F5DE0B0B219B}" srcOrd="4" destOrd="0" presId="urn:microsoft.com/office/officeart/2005/8/layout/hProcess9"/>
    <dgm:cxn modelId="{42D9D70C-FE95-834A-863A-6BEFADEE2EF0}" type="presParOf" srcId="{F4172AE2-BC4B-4D4C-B7A7-DBED7503DDD6}" destId="{86535379-D7DB-5841-BE1B-46D8296D88E5}" srcOrd="5" destOrd="0" presId="urn:microsoft.com/office/officeart/2005/8/layout/hProcess9"/>
    <dgm:cxn modelId="{6558D87D-D586-C045-A57D-18F93525271E}" type="presParOf" srcId="{F4172AE2-BC4B-4D4C-B7A7-DBED7503DDD6}" destId="{3DFD049A-3CFF-B147-AE2E-37774BDA022A}" srcOrd="6" destOrd="0" presId="urn:microsoft.com/office/officeart/2005/8/layout/hProcess9"/>
    <dgm:cxn modelId="{8D59B584-B7B5-2C45-BDE0-1D38EDF726C7}" type="presParOf" srcId="{F4172AE2-BC4B-4D4C-B7A7-DBED7503DDD6}" destId="{C672B4B1-5FE0-F143-AA37-177F038606BE}" srcOrd="7" destOrd="0" presId="urn:microsoft.com/office/officeart/2005/8/layout/hProcess9"/>
    <dgm:cxn modelId="{F7DD133C-0634-444F-A084-6C9D26447D42}" type="presParOf" srcId="{F4172AE2-BC4B-4D4C-B7A7-DBED7503DDD6}" destId="{B7702993-8D4E-C448-93A2-56E6E0FCCCB4}"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617219" y="0"/>
          <a:ext cx="6995160" cy="4525963"/>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2411" y="1357788"/>
          <a:ext cx="1451431" cy="18103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rPr>
            <a:t>Weapon System Installment</a:t>
          </a:r>
          <a:endParaRPr lang="en-US" sz="1800" kern="1200" dirty="0">
            <a:effectLst>
              <a:outerShdw blurRad="50800" dist="38100" dir="2700000" algn="tl" rotWithShape="0">
                <a:prstClr val="black">
                  <a:alpha val="40000"/>
                </a:prstClr>
              </a:outerShdw>
            </a:effectLst>
          </a:endParaRPr>
        </a:p>
      </dsp:txBody>
      <dsp:txXfrm>
        <a:off x="73264" y="1428641"/>
        <a:ext cx="1309725" cy="1668679"/>
      </dsp:txXfrm>
    </dsp:sp>
    <dsp:sp modelId="{8EE8C012-EB95-AE47-8C4D-A5BBFAFC843B}">
      <dsp:nvSpPr>
        <dsp:cNvPr id="0" name=""/>
        <dsp:cNvSpPr/>
      </dsp:nvSpPr>
      <dsp:spPr>
        <a:xfrm>
          <a:off x="1695747" y="1357788"/>
          <a:ext cx="1451431" cy="18103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marL="0" lvl="0" indent="0" algn="ctr" defTabSz="889000" rtl="0">
            <a:lnSpc>
              <a:spcPct val="90000"/>
            </a:lnSpc>
            <a:spcBef>
              <a:spcPct val="0"/>
            </a:spcBef>
            <a:spcAft>
              <a:spcPct val="35000"/>
            </a:spcAft>
            <a:buNone/>
          </a:pPr>
          <a:r>
            <a:rPr lang="en-US" sz="2000" b="1" kern="1200" dirty="0">
              <a:effectLst>
                <a:outerShdw blurRad="50800" dist="38100" dir="2700000" algn="tl" rotWithShape="0">
                  <a:prstClr val="black">
                    <a:alpha val="40000"/>
                  </a:prstClr>
                </a:outerShdw>
              </a:effectLst>
            </a:rPr>
            <a:t>Initial Alignment</a:t>
          </a:r>
        </a:p>
      </dsp:txBody>
      <dsp:txXfrm>
        <a:off x="1766600" y="1428641"/>
        <a:ext cx="1309725" cy="1668679"/>
      </dsp:txXfrm>
    </dsp:sp>
    <dsp:sp modelId="{4620248E-5030-7C49-AC80-F5DE0B0B219B}">
      <dsp:nvSpPr>
        <dsp:cNvPr id="0" name=""/>
        <dsp:cNvSpPr/>
      </dsp:nvSpPr>
      <dsp:spPr>
        <a:xfrm>
          <a:off x="3389084" y="1357788"/>
          <a:ext cx="1451431" cy="18103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sp3d extrusionH="28000" prstMaterial="matte"/>
        </a:bodyPr>
        <a:lstStyle/>
        <a:p>
          <a:pPr marL="0" lvl="0" indent="0" algn="ctr" defTabSz="1955800">
            <a:lnSpc>
              <a:spcPct val="90000"/>
            </a:lnSpc>
            <a:spcBef>
              <a:spcPct val="0"/>
            </a:spcBef>
            <a:spcAft>
              <a:spcPct val="35000"/>
            </a:spcAft>
            <a:buNone/>
          </a:pPr>
          <a:r>
            <a:rPr lang="en-US" sz="4400" kern="1200" dirty="0">
              <a:effectLst>
                <a:outerShdw blurRad="50800" dist="38100" dir="2700000" algn="tl" rotWithShape="0">
                  <a:prstClr val="black">
                    <a:alpha val="40000"/>
                  </a:prstClr>
                </a:outerShdw>
              </a:effectLst>
            </a:rPr>
            <a:t>Tilt</a:t>
          </a:r>
        </a:p>
      </dsp:txBody>
      <dsp:txXfrm>
        <a:off x="3459937" y="1428641"/>
        <a:ext cx="1309725" cy="1668679"/>
      </dsp:txXfrm>
    </dsp:sp>
    <dsp:sp modelId="{3DFD049A-3CFF-B147-AE2E-37774BDA022A}">
      <dsp:nvSpPr>
        <dsp:cNvPr id="0" name=""/>
        <dsp:cNvSpPr/>
      </dsp:nvSpPr>
      <dsp:spPr>
        <a:xfrm>
          <a:off x="5082420" y="1357788"/>
          <a:ext cx="1451431" cy="18103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marL="0" lvl="0" indent="0" algn="ctr" defTabSz="889000" rtl="0">
            <a:lnSpc>
              <a:spcPct val="90000"/>
            </a:lnSpc>
            <a:spcBef>
              <a:spcPct val="0"/>
            </a:spcBef>
            <a:spcAft>
              <a:spcPct val="35000"/>
            </a:spcAft>
            <a:buNone/>
          </a:pPr>
          <a:r>
            <a:rPr lang="en-US" sz="2000" b="1" kern="1200" dirty="0">
              <a:effectLst>
                <a:outerShdw blurRad="50800" dist="38100" dir="2700000" algn="tl" rotWithShape="0">
                  <a:prstClr val="black">
                    <a:alpha val="40000"/>
                  </a:prstClr>
                </a:outerShdw>
              </a:effectLst>
            </a:rPr>
            <a:t>Parallax</a:t>
          </a:r>
        </a:p>
      </dsp:txBody>
      <dsp:txXfrm>
        <a:off x="5153273" y="1428641"/>
        <a:ext cx="1309725" cy="1668679"/>
      </dsp:txXfrm>
    </dsp:sp>
    <dsp:sp modelId="{B7702993-8D4E-C448-93A2-56E6E0FCCCB4}">
      <dsp:nvSpPr>
        <dsp:cNvPr id="0" name=""/>
        <dsp:cNvSpPr/>
      </dsp:nvSpPr>
      <dsp:spPr>
        <a:xfrm>
          <a:off x="6775757" y="1357788"/>
          <a:ext cx="1451431" cy="18103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marL="0" lvl="0" indent="0" algn="ctr" defTabSz="889000" rtl="0">
            <a:lnSpc>
              <a:spcPct val="90000"/>
            </a:lnSpc>
            <a:spcBef>
              <a:spcPct val="0"/>
            </a:spcBef>
            <a:spcAft>
              <a:spcPct val="35000"/>
            </a:spcAft>
            <a:buNone/>
          </a:pPr>
          <a:r>
            <a:rPr lang="en-US" sz="2000" b="1" kern="1200" dirty="0">
              <a:effectLst>
                <a:outerShdw blurRad="50800" dist="38100" dir="2700000" algn="tl" rotWithShape="0">
                  <a:prstClr val="black">
                    <a:alpha val="40000"/>
                  </a:prstClr>
                </a:outerShdw>
              </a:effectLst>
            </a:rPr>
            <a:t>Underway Alignment</a:t>
          </a:r>
          <a:r>
            <a:rPr lang="el-GR" sz="2000" b="1" kern="1200" dirty="0">
              <a:effectLst>
                <a:outerShdw blurRad="50800" dist="38100" dir="2700000" algn="tl" rotWithShape="0">
                  <a:prstClr val="black">
                    <a:alpha val="40000"/>
                  </a:prstClr>
                </a:outerShdw>
              </a:effectLst>
            </a:rPr>
            <a:t> </a:t>
          </a:r>
          <a:endParaRPr lang="en-US" sz="2000" b="1" kern="1200" dirty="0">
            <a:effectLst>
              <a:outerShdw blurRad="50800" dist="38100" dir="2700000" algn="tl" rotWithShape="0">
                <a:prstClr val="black">
                  <a:alpha val="40000"/>
                </a:prstClr>
              </a:outerShdw>
            </a:effectLst>
          </a:endParaRPr>
        </a:p>
      </dsp:txBody>
      <dsp:txXfrm>
        <a:off x="6846610" y="1428641"/>
        <a:ext cx="1309725" cy="16686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617219" y="0"/>
          <a:ext cx="6995160" cy="4525963"/>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8EE8C012-EB95-AE47-8C4D-A5BBFAFC843B}">
      <dsp:nvSpPr>
        <dsp:cNvPr id="0" name=""/>
        <dsp:cNvSpPr/>
      </dsp:nvSpPr>
      <dsp:spPr>
        <a:xfrm>
          <a:off x="2411" y="1357788"/>
          <a:ext cx="1451431" cy="18103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marL="0" lvl="0" indent="0" algn="ctr" defTabSz="800100" rtl="0">
            <a:lnSpc>
              <a:spcPct val="90000"/>
            </a:lnSpc>
            <a:spcBef>
              <a:spcPct val="0"/>
            </a:spcBef>
            <a:spcAft>
              <a:spcPct val="35000"/>
            </a:spcAft>
            <a:buNone/>
          </a:pPr>
          <a:r>
            <a:rPr lang="el-GR" sz="1800" b="1" kern="1200" dirty="0">
              <a:effectLst>
                <a:outerShdw blurRad="50800" dist="38100" dir="2700000" algn="tl" rotWithShape="0">
                  <a:prstClr val="black">
                    <a:alpha val="40000"/>
                  </a:prstClr>
                </a:outerShdw>
              </a:effectLst>
            </a:rPr>
            <a:t>Βολές Αποδοχής</a:t>
          </a:r>
          <a:endParaRPr lang="en-US" sz="1800" b="1" kern="1200" dirty="0">
            <a:effectLst>
              <a:outerShdw blurRad="50800" dist="38100" dir="2700000" algn="tl" rotWithShape="0">
                <a:prstClr val="black">
                  <a:alpha val="40000"/>
                </a:prstClr>
              </a:outerShdw>
            </a:effectLst>
          </a:endParaRPr>
        </a:p>
      </dsp:txBody>
      <dsp:txXfrm>
        <a:off x="73264" y="1428641"/>
        <a:ext cx="1309725" cy="1668679"/>
      </dsp:txXfrm>
    </dsp:sp>
    <dsp:sp modelId="{3DFD049A-3CFF-B147-AE2E-37774BDA022A}">
      <dsp:nvSpPr>
        <dsp:cNvPr id="0" name=""/>
        <dsp:cNvSpPr/>
      </dsp:nvSpPr>
      <dsp:spPr>
        <a:xfrm>
          <a:off x="1695747" y="1357788"/>
          <a:ext cx="1451431" cy="18103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marL="0" lvl="0" indent="0" algn="ctr" defTabSz="800100" rtl="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rPr>
            <a:t>Pre Action Calibration</a:t>
          </a:r>
        </a:p>
        <a:p>
          <a:pPr marL="0" lvl="0" indent="0" algn="ctr" defTabSz="800100" rtl="0">
            <a:lnSpc>
              <a:spcPct val="90000"/>
            </a:lnSpc>
            <a:spcBef>
              <a:spcPct val="0"/>
            </a:spcBef>
            <a:spcAft>
              <a:spcPct val="35000"/>
            </a:spcAft>
            <a:buNone/>
          </a:pPr>
          <a:r>
            <a:rPr lang="en-US" sz="1800" b="1" kern="1200" dirty="0">
              <a:effectLst>
                <a:outerShdw blurRad="50800" dist="38100" dir="2700000" algn="tl" rotWithShape="0">
                  <a:prstClr val="black">
                    <a:alpha val="40000"/>
                  </a:prstClr>
                </a:outerShdw>
              </a:effectLst>
            </a:rPr>
            <a:t>PAC</a:t>
          </a:r>
        </a:p>
      </dsp:txBody>
      <dsp:txXfrm>
        <a:off x="1766600" y="1428641"/>
        <a:ext cx="1309725" cy="1668679"/>
      </dsp:txXfrm>
    </dsp:sp>
    <dsp:sp modelId="{B7702993-8D4E-C448-93A2-56E6E0FCCCB4}">
      <dsp:nvSpPr>
        <dsp:cNvPr id="0" name=""/>
        <dsp:cNvSpPr/>
      </dsp:nvSpPr>
      <dsp:spPr>
        <a:xfrm>
          <a:off x="3389084" y="1357788"/>
          <a:ext cx="1451431" cy="18103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marL="0" lvl="0" indent="0" algn="ctr" defTabSz="800100" rtl="0">
            <a:lnSpc>
              <a:spcPct val="90000"/>
            </a:lnSpc>
            <a:spcBef>
              <a:spcPct val="0"/>
            </a:spcBef>
            <a:spcAft>
              <a:spcPct val="35000"/>
            </a:spcAft>
            <a:buNone/>
          </a:pPr>
          <a:r>
            <a:rPr lang="el-GR" sz="1800" b="1" kern="1200" dirty="0">
              <a:effectLst>
                <a:outerShdw blurRad="50800" dist="38100" dir="2700000" algn="tl" rotWithShape="0">
                  <a:prstClr val="black">
                    <a:alpha val="40000"/>
                  </a:prstClr>
                </a:outerShdw>
              </a:effectLst>
            </a:rPr>
            <a:t>Βολές Θέρμανσης κοίλου</a:t>
          </a:r>
          <a:endParaRPr lang="en-US" sz="1800" b="1" kern="1200" dirty="0">
            <a:effectLst>
              <a:outerShdw blurRad="50800" dist="38100" dir="2700000" algn="tl" rotWithShape="0">
                <a:prstClr val="black">
                  <a:alpha val="40000"/>
                </a:prstClr>
              </a:outerShdw>
            </a:effectLst>
          </a:endParaRPr>
        </a:p>
      </dsp:txBody>
      <dsp:txXfrm>
        <a:off x="3459937" y="1428641"/>
        <a:ext cx="1309725" cy="1668679"/>
      </dsp:txXfrm>
    </dsp:sp>
    <dsp:sp modelId="{8E343839-1F0D-C445-8753-38495165B961}">
      <dsp:nvSpPr>
        <dsp:cNvPr id="0" name=""/>
        <dsp:cNvSpPr/>
      </dsp:nvSpPr>
      <dsp:spPr>
        <a:xfrm>
          <a:off x="5082420" y="1357788"/>
          <a:ext cx="1451431" cy="18103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marL="0" lvl="0" indent="0" algn="ctr" defTabSz="800100" rtl="0">
            <a:lnSpc>
              <a:spcPct val="90000"/>
            </a:lnSpc>
            <a:spcBef>
              <a:spcPct val="0"/>
            </a:spcBef>
            <a:spcAft>
              <a:spcPct val="35000"/>
            </a:spcAft>
            <a:buNone/>
          </a:pPr>
          <a:r>
            <a:rPr lang="el-GR" sz="1800" b="1" kern="1200" dirty="0">
              <a:effectLst>
                <a:outerShdw blurRad="50800" dist="38100" dir="2700000" algn="tl" rotWithShape="0">
                  <a:prstClr val="black">
                    <a:alpha val="40000"/>
                  </a:prstClr>
                </a:outerShdw>
              </a:effectLst>
            </a:rPr>
            <a:t>Βολές Κανονισμού</a:t>
          </a:r>
          <a:endParaRPr lang="en-US" sz="1800" b="1" kern="1200" dirty="0">
            <a:effectLst>
              <a:outerShdw blurRad="50800" dist="38100" dir="2700000" algn="tl" rotWithShape="0">
                <a:prstClr val="black">
                  <a:alpha val="40000"/>
                </a:prstClr>
              </a:outerShdw>
            </a:effectLst>
          </a:endParaRPr>
        </a:p>
      </dsp:txBody>
      <dsp:txXfrm>
        <a:off x="5153273" y="1428641"/>
        <a:ext cx="1309725" cy="1668679"/>
      </dsp:txXfrm>
    </dsp:sp>
    <dsp:sp modelId="{D1152800-D2C2-0E45-865F-C2FA1CE5B200}">
      <dsp:nvSpPr>
        <dsp:cNvPr id="0" name=""/>
        <dsp:cNvSpPr/>
      </dsp:nvSpPr>
      <dsp:spPr>
        <a:xfrm>
          <a:off x="6775757" y="1357788"/>
          <a:ext cx="1451431" cy="18103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l-GR" sz="1600" b="1" kern="1200" dirty="0">
              <a:effectLst>
                <a:outerShdw blurRad="50800" dist="38100" dir="2700000" algn="tl" rotWithShape="0">
                  <a:prstClr val="black">
                    <a:alpha val="40000"/>
                  </a:prstClr>
                </a:outerShdw>
              </a:effectLst>
            </a:rPr>
            <a:t>Βολές καταστροφής</a:t>
          </a:r>
          <a:endParaRPr lang="en-US" sz="1600" b="1" kern="1200" dirty="0">
            <a:effectLst>
              <a:outerShdw blurRad="50800" dist="38100" dir="2700000" algn="tl" rotWithShape="0">
                <a:prstClr val="black">
                  <a:alpha val="40000"/>
                </a:prstClr>
              </a:outerShdw>
            </a:effectLst>
          </a:endParaRPr>
        </a:p>
      </dsp:txBody>
      <dsp:txXfrm>
        <a:off x="6846610" y="1428641"/>
        <a:ext cx="1309725" cy="16686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328960" y="0"/>
          <a:ext cx="3728224" cy="1676400"/>
        </a:xfrm>
        <a:prstGeom prst="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69D9800-898E-764B-B723-EEEFC36B5D87}">
      <dsp:nvSpPr>
        <dsp:cNvPr id="0" name=""/>
        <dsp:cNvSpPr/>
      </dsp:nvSpPr>
      <dsp:spPr>
        <a:xfrm>
          <a:off x="12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effectLst>
                <a:outerShdw blurRad="50800" dist="38100" dir="2700000" algn="tl" rotWithShape="0">
                  <a:prstClr val="black">
                    <a:alpha val="40000"/>
                  </a:prstClr>
                </a:outerShdw>
              </a:effectLst>
            </a:rPr>
            <a:t>Weapon System Installment</a:t>
          </a:r>
          <a:endParaRPr lang="en-US" sz="1000" kern="1200" dirty="0">
            <a:effectLst>
              <a:outerShdw blurRad="50800" dist="38100" dir="2700000" algn="tl" rotWithShape="0">
                <a:prstClr val="black">
                  <a:alpha val="40000"/>
                </a:prstClr>
              </a:outerShdw>
            </a:effectLst>
          </a:endParaRPr>
        </a:p>
      </dsp:txBody>
      <dsp:txXfrm>
        <a:off x="34019" y="535654"/>
        <a:ext cx="708104" cy="605092"/>
      </dsp:txXfrm>
    </dsp:sp>
    <dsp:sp modelId="{8EE8C012-EB95-AE47-8C4D-A5BBFAFC843B}">
      <dsp:nvSpPr>
        <dsp:cNvPr id="0" name=""/>
        <dsp:cNvSpPr/>
      </dsp:nvSpPr>
      <dsp:spPr>
        <a:xfrm>
          <a:off x="903785"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Initial Alignment</a:t>
          </a:r>
        </a:p>
      </dsp:txBody>
      <dsp:txXfrm>
        <a:off x="936519" y="535654"/>
        <a:ext cx="708104" cy="605092"/>
      </dsp:txXfrm>
    </dsp:sp>
    <dsp:sp modelId="{4620248E-5030-7C49-AC80-F5DE0B0B219B}">
      <dsp:nvSpPr>
        <dsp:cNvPr id="0" name=""/>
        <dsp:cNvSpPr/>
      </dsp:nvSpPr>
      <dsp:spPr>
        <a:xfrm>
          <a:off x="1806286" y="502920"/>
          <a:ext cx="773572" cy="670560"/>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dirty="0">
              <a:effectLst>
                <a:outerShdw blurRad="50800" dist="38100" dir="2700000" algn="tl" rotWithShape="0">
                  <a:prstClr val="black">
                    <a:alpha val="40000"/>
                  </a:prstClr>
                </a:outerShdw>
              </a:effectLst>
            </a:rPr>
            <a:t>Tilt</a:t>
          </a:r>
        </a:p>
      </dsp:txBody>
      <dsp:txXfrm>
        <a:off x="1839020" y="535654"/>
        <a:ext cx="708104" cy="605092"/>
      </dsp:txXfrm>
    </dsp:sp>
    <dsp:sp modelId="{3DFD049A-3CFF-B147-AE2E-37774BDA022A}">
      <dsp:nvSpPr>
        <dsp:cNvPr id="0" name=""/>
        <dsp:cNvSpPr/>
      </dsp:nvSpPr>
      <dsp:spPr>
        <a:xfrm>
          <a:off x="2708787" y="502920"/>
          <a:ext cx="773572" cy="670560"/>
        </a:xfrm>
        <a:prstGeom prst="roundRect">
          <a:avLst/>
        </a:prstGeom>
        <a:solidFill>
          <a:srgbClr val="FF0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rtl="0">
            <a:lnSpc>
              <a:spcPct val="90000"/>
            </a:lnSpc>
            <a:spcBef>
              <a:spcPct val="0"/>
            </a:spcBef>
            <a:spcAft>
              <a:spcPct val="35000"/>
            </a:spcAft>
            <a:buNone/>
          </a:pPr>
          <a:r>
            <a:rPr lang="en-US" sz="1200" b="1" kern="1200" dirty="0">
              <a:effectLst>
                <a:outerShdw blurRad="50800" dist="38100" dir="2700000" algn="tl" rotWithShape="0">
                  <a:prstClr val="black">
                    <a:alpha val="40000"/>
                  </a:prstClr>
                </a:outerShdw>
              </a:effectLst>
            </a:rPr>
            <a:t>Parallax</a:t>
          </a:r>
        </a:p>
      </dsp:txBody>
      <dsp:txXfrm>
        <a:off x="2741521" y="535654"/>
        <a:ext cx="708104" cy="605092"/>
      </dsp:txXfrm>
    </dsp:sp>
    <dsp:sp modelId="{B7702993-8D4E-C448-93A2-56E6E0FCCCB4}">
      <dsp:nvSpPr>
        <dsp:cNvPr id="0" name=""/>
        <dsp:cNvSpPr/>
      </dsp:nvSpPr>
      <dsp:spPr>
        <a:xfrm>
          <a:off x="3611288" y="502920"/>
          <a:ext cx="773572" cy="6705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sp3d extrusionH="28000" prstMaterial="matte"/>
        </a:bodyPr>
        <a:lstStyle/>
        <a:p>
          <a:pPr marL="0" lvl="0" indent="0" algn="ctr" defTabSz="488950" rtl="0">
            <a:lnSpc>
              <a:spcPct val="90000"/>
            </a:lnSpc>
            <a:spcBef>
              <a:spcPct val="0"/>
            </a:spcBef>
            <a:spcAft>
              <a:spcPct val="35000"/>
            </a:spcAft>
            <a:buNone/>
          </a:pPr>
          <a:r>
            <a:rPr lang="en-US" sz="1100" b="1" kern="1200" dirty="0">
              <a:effectLst>
                <a:outerShdw blurRad="50800" dist="38100" dir="2700000" algn="tl" rotWithShape="0">
                  <a:prstClr val="black">
                    <a:alpha val="40000"/>
                  </a:prstClr>
                </a:outerShdw>
              </a:effectLst>
            </a:rPr>
            <a:t>Underway Alignment</a:t>
          </a:r>
          <a:r>
            <a:rPr lang="el-GR" sz="1100" b="1" kern="1200" dirty="0">
              <a:effectLst>
                <a:outerShdw blurRad="50800" dist="38100" dir="2700000" algn="tl" rotWithShape="0">
                  <a:prstClr val="black">
                    <a:alpha val="40000"/>
                  </a:prstClr>
                </a:outerShdw>
              </a:effectLst>
            </a:rPr>
            <a:t> </a:t>
          </a:r>
          <a:endParaRPr lang="en-US" sz="1100" b="1" kern="1200" dirty="0">
            <a:effectLst>
              <a:outerShdw blurRad="50800" dist="38100" dir="2700000" algn="tl" rotWithShape="0">
                <a:prstClr val="black">
                  <a:alpha val="40000"/>
                </a:prstClr>
              </a:outerShdw>
            </a:effectLst>
          </a:endParaRPr>
        </a:p>
      </dsp:txBody>
      <dsp:txXfrm>
        <a:off x="3644022" y="535654"/>
        <a:ext cx="708104" cy="6050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BC7937-8E67-954E-8BAC-4EF5A85F5CE4}" type="datetimeFigureOut">
              <a:rPr lang="en-US" smtClean="0"/>
              <a:t>1/19/24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3A349-6F68-694A-AB9B-607A59068D34}" type="slidenum">
              <a:rPr lang="en-US" smtClean="0"/>
              <a:t>‹#›</a:t>
            </a:fld>
            <a:endParaRPr lang="en-US"/>
          </a:p>
        </p:txBody>
      </p:sp>
    </p:spTree>
    <p:extLst>
      <p:ext uri="{BB962C8B-B14F-4D97-AF65-F5344CB8AC3E}">
        <p14:creationId xmlns:p14="http://schemas.microsoft.com/office/powerpoint/2010/main" val="425645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D7DAFD-44F2-704B-B8DC-CB7897AF6109}" type="datetimeFigureOut">
              <a:rPr lang="en-US" smtClean="0"/>
              <a:t>1/19/24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EF35D7-BC1E-9F48-951D-49C2430388F8}" type="slidenum">
              <a:rPr lang="en-US" smtClean="0"/>
              <a:t>‹#›</a:t>
            </a:fld>
            <a:endParaRPr lang="en-US"/>
          </a:p>
        </p:txBody>
      </p:sp>
    </p:spTree>
    <p:extLst>
      <p:ext uri="{BB962C8B-B14F-4D97-AF65-F5344CB8AC3E}">
        <p14:creationId xmlns:p14="http://schemas.microsoft.com/office/powerpoint/2010/main" val="20885846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EF35D7-BC1E-9F48-951D-49C2430388F8}" type="slidenum">
              <a:rPr lang="en-US" smtClean="0"/>
              <a:t>3</a:t>
            </a:fld>
            <a:endParaRPr lang="en-US"/>
          </a:p>
        </p:txBody>
      </p:sp>
    </p:spTree>
    <p:extLst>
      <p:ext uri="{BB962C8B-B14F-4D97-AF65-F5344CB8AC3E}">
        <p14:creationId xmlns:p14="http://schemas.microsoft.com/office/powerpoint/2010/main" val="414581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EF35D7-BC1E-9F48-951D-49C2430388F8}" type="slidenum">
              <a:rPr lang="en-US" smtClean="0"/>
              <a:t>26</a:t>
            </a:fld>
            <a:endParaRPr lang="en-US"/>
          </a:p>
        </p:txBody>
      </p:sp>
    </p:spTree>
    <p:extLst>
      <p:ext uri="{BB962C8B-B14F-4D97-AF65-F5344CB8AC3E}">
        <p14:creationId xmlns:p14="http://schemas.microsoft.com/office/powerpoint/2010/main" val="1276861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9FA259-0C7B-F94E-B229-1ABA4CC3A206}"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99010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9FA259-0C7B-F94E-B229-1ABA4CC3A206}"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32933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9FA259-0C7B-F94E-B229-1ABA4CC3A206}"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3419422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3E9FA259-0C7B-F94E-B229-1ABA4CC3A206}"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208352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9FA259-0C7B-F94E-B229-1ABA4CC3A206}"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352736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9FA259-0C7B-F94E-B229-1ABA4CC3A206}" type="datetimeFigureOut">
              <a:rPr lang="en-US" smtClean="0"/>
              <a:t>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2308508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9FA259-0C7B-F94E-B229-1ABA4CC3A206}" type="datetimeFigureOut">
              <a:rPr lang="en-US" smtClean="0"/>
              <a:t>1/19/24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336310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9FA259-0C7B-F94E-B229-1ABA4CC3A206}" type="datetimeFigureOut">
              <a:rPr lang="en-US" smtClean="0"/>
              <a:t>1/19/24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1577111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FA259-0C7B-F94E-B229-1ABA4CC3A206}" type="datetimeFigureOut">
              <a:rPr lang="en-US" smtClean="0"/>
              <a:t>1/19/24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1724794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9FA259-0C7B-F94E-B229-1ABA4CC3A206}" type="datetimeFigureOut">
              <a:rPr lang="en-US" smtClean="0"/>
              <a:t>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327243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9FA259-0C7B-F94E-B229-1ABA4CC3A206}" type="datetimeFigureOut">
              <a:rPr lang="en-US" smtClean="0"/>
              <a:t>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72451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FA259-0C7B-F94E-B229-1ABA4CC3A206}" type="datetimeFigureOut">
              <a:rPr lang="en-US" smtClean="0"/>
              <a:t>1/19/24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1627C-508E-4B41-8471-4DEC858C2B47}" type="slidenum">
              <a:rPr lang="en-US" smtClean="0"/>
              <a:t>‹#›</a:t>
            </a:fld>
            <a:endParaRPr lang="en-US"/>
          </a:p>
        </p:txBody>
      </p:sp>
    </p:spTree>
    <p:extLst>
      <p:ext uri="{BB962C8B-B14F-4D97-AF65-F5344CB8AC3E}">
        <p14:creationId xmlns:p14="http://schemas.microsoft.com/office/powerpoint/2010/main" val="3225928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5.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0.png"/><Relationship Id="rId7" Type="http://schemas.openxmlformats.org/officeDocument/2006/relationships/diagramQuickStyle" Target="../diagrams/quickStyle7.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1.png"/><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8" Type="http://schemas.microsoft.com/office/2007/relationships/diagramDrawing" Target="../diagrams/drawing10.xml"/><Relationship Id="rId3" Type="http://schemas.microsoft.com/office/2007/relationships/hdphoto" Target="../media/hdphoto2.wdp"/><Relationship Id="rId7" Type="http://schemas.openxmlformats.org/officeDocument/2006/relationships/diagramColors" Target="../diagrams/colors10.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microsoft.com/office/2007/relationships/hdphoto" Target="../media/hdphoto3.wdp"/><Relationship Id="rId7" Type="http://schemas.openxmlformats.org/officeDocument/2006/relationships/diagramColors" Target="../diagrams/colors1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1.xml.rels><?xml version="1.0" encoding="UTF-8" standalone="yes"?>
<Relationships xmlns="http://schemas.openxmlformats.org/package/2006/relationships"><Relationship Id="rId8" Type="http://schemas.microsoft.com/office/2007/relationships/diagramDrawing" Target="../diagrams/drawing12.xml"/><Relationship Id="rId3" Type="http://schemas.microsoft.com/office/2007/relationships/hdphoto" Target="../media/hdphoto4.wdp"/><Relationship Id="rId7" Type="http://schemas.openxmlformats.org/officeDocument/2006/relationships/diagramColors" Target="../diagrams/colors12.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microsoft.com/office/2007/relationships/hdphoto" Target="../media/hdphoto5.wdp"/><Relationship Id="rId4" Type="http://schemas.openxmlformats.org/officeDocument/2006/relationships/diagramData" Target="../diagrams/data12.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DAE0D3-52DF-A540-82BC-FACDB9A7A2B9}"/>
              </a:ext>
            </a:extLst>
          </p:cNvPr>
          <p:cNvPicPr>
            <a:picLocks noChangeAspect="1"/>
          </p:cNvPicPr>
          <p:nvPr/>
        </p:nvPicPr>
        <p:blipFill rotWithShape="1">
          <a:blip r:embed="rId2"/>
          <a:srcRect t="16882" b="19805"/>
          <a:stretch/>
        </p:blipFill>
        <p:spPr>
          <a:xfrm>
            <a:off x="0" y="0"/>
            <a:ext cx="9144000" cy="3835400"/>
          </a:xfrm>
          <a:prstGeom prst="rect">
            <a:avLst/>
          </a:prstGeom>
        </p:spPr>
      </p:pic>
      <p:sp>
        <p:nvSpPr>
          <p:cNvPr id="2" name="Title 1"/>
          <p:cNvSpPr>
            <a:spLocks noGrp="1"/>
          </p:cNvSpPr>
          <p:nvPr>
            <p:ph type="ctrTitle"/>
          </p:nvPr>
        </p:nvSpPr>
        <p:spPr/>
        <p:txBody>
          <a:bodyPr/>
          <a:lstStyle/>
          <a:p>
            <a:r>
              <a:rPr lang="el-GR" dirty="0">
                <a:solidFill>
                  <a:srgbClr val="FF0000"/>
                </a:solidFill>
                <a:effectLst>
                  <a:outerShdw blurRad="50800" dist="38100" dir="2700000" algn="tl" rotWithShape="0">
                    <a:prstClr val="black">
                      <a:alpha val="40000"/>
                    </a:prstClr>
                  </a:outerShdw>
                </a:effectLst>
              </a:rPr>
              <a:t>ΠΥΡΟΒΟΛΙΚΗ</a:t>
            </a:r>
            <a:endParaRPr lang="en-US" dirty="0">
              <a:solidFill>
                <a:srgbClr val="FF0000"/>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p:txBody>
          <a:bodyPr>
            <a:normAutofit/>
          </a:bodyPr>
          <a:lstStyle/>
          <a:p>
            <a:r>
              <a:rPr lang="el-GR" dirty="0">
                <a:solidFill>
                  <a:srgbClr val="FF0000"/>
                </a:solidFill>
                <a:effectLst>
                  <a:outerShdw blurRad="50800" dist="38100" dir="2700000" algn="tl" rotWithShape="0">
                    <a:prstClr val="black">
                      <a:alpha val="40000"/>
                    </a:prstClr>
                  </a:outerShdw>
                </a:effectLst>
              </a:rPr>
              <a:t>ΔΙΑΛΕΞΗ </a:t>
            </a:r>
            <a:r>
              <a:rPr lang="en-US" dirty="0">
                <a:solidFill>
                  <a:srgbClr val="FF0000"/>
                </a:solidFill>
                <a:effectLst>
                  <a:outerShdw blurRad="50800" dist="38100" dir="2700000" algn="tl" rotWithShape="0">
                    <a:prstClr val="black">
                      <a:alpha val="40000"/>
                    </a:prstClr>
                  </a:outerShdw>
                </a:effectLst>
              </a:rPr>
              <a:t>7</a:t>
            </a:r>
            <a:r>
              <a:rPr lang="el-GR" dirty="0">
                <a:solidFill>
                  <a:srgbClr val="FF0000"/>
                </a:solidFill>
                <a:effectLst>
                  <a:outerShdw blurRad="50800" dist="38100" dir="2700000" algn="tl" rotWithShape="0">
                    <a:prstClr val="black">
                      <a:alpha val="40000"/>
                    </a:prstClr>
                  </a:outerShdw>
                </a:effectLst>
              </a:rPr>
              <a:t> </a:t>
            </a:r>
          </a:p>
          <a:p>
            <a:r>
              <a:rPr lang="en-US" dirty="0">
                <a:solidFill>
                  <a:srgbClr val="FF0000"/>
                </a:solidFill>
                <a:effectLst>
                  <a:outerShdw blurRad="50800" dist="38100" dir="2700000" algn="tl" rotWithShape="0">
                    <a:prstClr val="black">
                      <a:alpha val="40000"/>
                    </a:prstClr>
                  </a:outerShdw>
                </a:effectLst>
              </a:rPr>
              <a:t>Naval Artillery Setting Phases</a:t>
            </a:r>
          </a:p>
          <a:p>
            <a:r>
              <a:rPr lang="en-US" sz="2000" dirty="0">
                <a:solidFill>
                  <a:srgbClr val="FF0000"/>
                </a:solidFill>
                <a:effectLst>
                  <a:outerShdw blurRad="50800" dist="38100" dir="2700000" algn="tl" rotWithShape="0">
                    <a:prstClr val="black">
                      <a:alpha val="40000"/>
                    </a:prstClr>
                  </a:outerShdw>
                </a:effectLst>
              </a:rPr>
              <a:t>Tilt, Alignment, Parallax and Firing Sequence</a:t>
            </a:r>
            <a:endParaRPr lang="el-GR" sz="2000" dirty="0">
              <a:solidFill>
                <a:srgbClr val="FF0000"/>
              </a:solidFill>
              <a:effectLst>
                <a:outerShdw blurRad="50800" dist="38100" dir="2700000" algn="tl" rotWithShape="0">
                  <a:prstClr val="black">
                    <a:alpha val="40000"/>
                  </a:prstClr>
                </a:outerShdw>
              </a:effectLst>
            </a:endParaRPr>
          </a:p>
        </p:txBody>
      </p:sp>
      <p:sp>
        <p:nvSpPr>
          <p:cNvPr id="4" name="Rectangle 3">
            <a:extLst>
              <a:ext uri="{FF2B5EF4-FFF2-40B4-BE49-F238E27FC236}">
                <a16:creationId xmlns:a16="http://schemas.microsoft.com/office/drawing/2014/main" id="{EA40492C-E6E1-4FA8-5676-25111B08C689}"/>
              </a:ext>
            </a:extLst>
          </p:cNvPr>
          <p:cNvSpPr/>
          <p:nvPr/>
        </p:nvSpPr>
        <p:spPr>
          <a:xfrm>
            <a:off x="3014330" y="6119342"/>
            <a:ext cx="3115339" cy="523220"/>
          </a:xfrm>
          <a:prstGeom prst="rect">
            <a:avLst/>
          </a:prstGeom>
        </p:spPr>
        <p:txBody>
          <a:bodyPr wrap="square" anchor="ctr">
            <a:spAutoFit/>
          </a:bodyPr>
          <a:lstStyle/>
          <a:p>
            <a:pPr algn="ctr">
              <a:defRPr/>
            </a:pPr>
            <a:r>
              <a:rPr lang="el-GR"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Αντιπλο</a:t>
            </a:r>
            <a:r>
              <a:rPr lang="en-US"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ί</a:t>
            </a:r>
            <a:r>
              <a:rPr lang="el-GR"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αρχος</a:t>
            </a:r>
            <a:r>
              <a:rPr lang="el-GR"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Χ. Μενύχτας ΠΝ</a:t>
            </a:r>
            <a:endParaRPr lang="en-US"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endParaRPr>
          </a:p>
          <a:p>
            <a:pPr algn="ctr">
              <a:defRPr/>
            </a:pPr>
            <a:r>
              <a:rPr lang="en-US"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B.Sc</a:t>
            </a:r>
            <a:r>
              <a:rPr lang="en-US"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MA</a:t>
            </a:r>
            <a:r>
              <a:rPr lang="en-US" sz="1400" baseline="-250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IR</a:t>
            </a:r>
            <a:r>
              <a:rPr lang="en-US"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a:t>
            </a:r>
            <a:r>
              <a:rPr lang="en-US"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M.Sc</a:t>
            </a:r>
            <a:r>
              <a:rPr lang="en-US"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LL.B, MA</a:t>
            </a:r>
            <a:r>
              <a:rPr lang="en-US" sz="1400" baseline="-250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DS</a:t>
            </a:r>
            <a:r>
              <a:rPr lang="en-US" sz="1400" dirty="0">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4147554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6CC1B-DC3C-2A4A-9E00-A70C5569E386}"/>
              </a:ext>
            </a:extLst>
          </p:cNvPr>
          <p:cNvSpPr>
            <a:spLocks noGrp="1"/>
          </p:cNvSpPr>
          <p:nvPr>
            <p:ph type="title"/>
          </p:nvPr>
        </p:nvSpPr>
        <p:spPr/>
        <p:txBody>
          <a:bodyPr/>
          <a:lstStyle/>
          <a:p>
            <a:pPr algn="r"/>
            <a:r>
              <a:rPr lang="en-US" dirty="0"/>
              <a:t>Static Alignment</a:t>
            </a:r>
          </a:p>
        </p:txBody>
      </p:sp>
      <p:sp>
        <p:nvSpPr>
          <p:cNvPr id="3" name="Content Placeholder 2">
            <a:extLst>
              <a:ext uri="{FF2B5EF4-FFF2-40B4-BE49-F238E27FC236}">
                <a16:creationId xmlns:a16="http://schemas.microsoft.com/office/drawing/2014/main" id="{BDCC9775-E0E1-4D48-957A-E1990AB7A6A2}"/>
              </a:ext>
            </a:extLst>
          </p:cNvPr>
          <p:cNvSpPr>
            <a:spLocks noGrp="1"/>
          </p:cNvSpPr>
          <p:nvPr>
            <p:ph idx="1"/>
          </p:nvPr>
        </p:nvSpPr>
        <p:spPr>
          <a:xfrm>
            <a:off x="457200" y="1600200"/>
            <a:ext cx="8229600" cy="4983162"/>
          </a:xfrm>
        </p:spPr>
        <p:txBody>
          <a:bodyPr>
            <a:normAutofit fontScale="85000" lnSpcReduction="10000"/>
          </a:bodyPr>
          <a:lstStyle/>
          <a:p>
            <a:r>
              <a:rPr lang="el-GR" sz="2400" dirty="0"/>
              <a:t>Εκτελείται</a:t>
            </a:r>
            <a:r>
              <a:rPr lang="en-US" sz="2400" dirty="0"/>
              <a:t>:</a:t>
            </a:r>
          </a:p>
          <a:p>
            <a:pPr lvl="1" algn="just"/>
            <a:r>
              <a:rPr lang="el-GR" sz="2400" dirty="0"/>
              <a:t>Κατά την αρχική εγκατάσταση των όπλων-αισθητήρων (</a:t>
            </a:r>
            <a:r>
              <a:rPr lang="en-US" sz="2400" dirty="0"/>
              <a:t>initial alignment</a:t>
            </a:r>
            <a:r>
              <a:rPr lang="el-GR" sz="2400" dirty="0"/>
              <a:t>)</a:t>
            </a:r>
          </a:p>
          <a:p>
            <a:pPr lvl="1" algn="just"/>
            <a:r>
              <a:rPr lang="el-GR" sz="2400" dirty="0"/>
              <a:t>Μετά από μακρόχρονη παραμονή σε δεξαμενή</a:t>
            </a:r>
            <a:r>
              <a:rPr lang="en-US" sz="2400" dirty="0"/>
              <a:t> (</a:t>
            </a:r>
            <a:r>
              <a:rPr lang="el-GR" sz="2400" dirty="0"/>
              <a:t>ΤΑΚ-ΠΕΑΚ*</a:t>
            </a:r>
            <a:r>
              <a:rPr lang="en-US" sz="2400" dirty="0"/>
              <a:t>)</a:t>
            </a:r>
            <a:r>
              <a:rPr lang="el-GR" sz="2400" dirty="0"/>
              <a:t>, λόγω στρέβλωσης των μετάλλων (</a:t>
            </a:r>
            <a:r>
              <a:rPr lang="en-US" sz="2400" dirty="0"/>
              <a:t>deformation)</a:t>
            </a:r>
          </a:p>
          <a:p>
            <a:pPr algn="just"/>
            <a:r>
              <a:rPr lang="el-GR" sz="2400" dirty="0"/>
              <a:t>Το πλοίο πρέπει</a:t>
            </a:r>
            <a:r>
              <a:rPr lang="en-US" sz="2400" dirty="0"/>
              <a:t>:</a:t>
            </a:r>
            <a:r>
              <a:rPr lang="el-GR" sz="2400" dirty="0"/>
              <a:t> </a:t>
            </a:r>
          </a:p>
          <a:p>
            <a:pPr lvl="1" algn="just"/>
            <a:r>
              <a:rPr lang="el-GR" sz="2400" dirty="0"/>
              <a:t>να βρίσκεται σε κατάσταση φόρτου (Π/Χ- καύσιμα- έλαια, προσωπικό) και πλευστότητας όπως αυτήν που αναμένεται κατά τις εν πλω επιχειρήσεις, ώστε οι μεταλλικές επιφάνειες στις οποίες εδράζονται τα όπλα και οι αισθητήρες να υφίστανται τις ίδιες φορτίσεις όπως και σε αυτές.</a:t>
            </a:r>
          </a:p>
          <a:p>
            <a:pPr lvl="1" algn="just"/>
            <a:r>
              <a:rPr lang="el-GR" sz="2400" dirty="0"/>
              <a:t>Να μην ακουμπάει σε καβαλέτα (τάκους) αλλά να επιπλέει</a:t>
            </a:r>
          </a:p>
          <a:p>
            <a:pPr lvl="1" algn="just"/>
            <a:r>
              <a:rPr lang="el-GR" sz="2400" dirty="0"/>
              <a:t>Οι κάβοι που συγκρατούν το πλοίο να είναι χαλαροί</a:t>
            </a:r>
          </a:p>
          <a:p>
            <a:pPr lvl="1" algn="just"/>
            <a:r>
              <a:rPr lang="el-GR" sz="2400" dirty="0"/>
              <a:t>Ο άνεμος να είναι είναι κάτω από τα όρια που θέτει ο κατασκευαστής ώστε το πλοίο να είναι κατά το δυνατόν ακίνητο</a:t>
            </a:r>
          </a:p>
          <a:p>
            <a:pPr lvl="1" algn="just"/>
            <a:r>
              <a:rPr lang="el-GR" sz="2400" dirty="0"/>
              <a:t> Να μην γίνονται μετακινήσεις βαρών</a:t>
            </a:r>
            <a:endParaRPr lang="en-US" sz="2400" dirty="0"/>
          </a:p>
          <a:p>
            <a:pPr marL="0" indent="0">
              <a:buNone/>
            </a:pPr>
            <a:endParaRPr lang="en-US" sz="2400" dirty="0"/>
          </a:p>
        </p:txBody>
      </p:sp>
      <p:sp>
        <p:nvSpPr>
          <p:cNvPr id="10" name="Rectangle 9">
            <a:extLst>
              <a:ext uri="{FF2B5EF4-FFF2-40B4-BE49-F238E27FC236}">
                <a16:creationId xmlns:a16="http://schemas.microsoft.com/office/drawing/2014/main" id="{CD041278-6FBF-6146-9783-D4D5CD23732A}"/>
              </a:ext>
            </a:extLst>
          </p:cNvPr>
          <p:cNvSpPr/>
          <p:nvPr/>
        </p:nvSpPr>
        <p:spPr>
          <a:xfrm>
            <a:off x="5018484" y="1093416"/>
            <a:ext cx="3432350" cy="461665"/>
          </a:xfrm>
          <a:prstGeom prst="rect">
            <a:avLst/>
          </a:prstGeom>
        </p:spPr>
        <p:txBody>
          <a:bodyPr wrap="none">
            <a:spAutoFit/>
          </a:bodyPr>
          <a:lstStyle/>
          <a:p>
            <a:r>
              <a:rPr lang="en-US" sz="2400" dirty="0">
                <a:latin typeface="+mj-lt"/>
              </a:rPr>
              <a:t>ή</a:t>
            </a:r>
            <a:r>
              <a:rPr lang="el-GR" sz="2400" dirty="0">
                <a:latin typeface="+mj-lt"/>
              </a:rPr>
              <a:t> </a:t>
            </a:r>
            <a:r>
              <a:rPr lang="en-US" sz="2400" dirty="0">
                <a:latin typeface="+mj-lt"/>
              </a:rPr>
              <a:t>“Alignment in Dry Dock”</a:t>
            </a:r>
          </a:p>
        </p:txBody>
      </p:sp>
      <p:graphicFrame>
        <p:nvGraphicFramePr>
          <p:cNvPr id="11" name="Content Placeholder 3">
            <a:extLst>
              <a:ext uri="{FF2B5EF4-FFF2-40B4-BE49-F238E27FC236}">
                <a16:creationId xmlns:a16="http://schemas.microsoft.com/office/drawing/2014/main" id="{25A9391F-F39A-124E-BBD3-122469436072}"/>
              </a:ext>
            </a:extLst>
          </p:cNvPr>
          <p:cNvGraphicFramePr>
            <a:graphicFrameLocks/>
          </p:cNvGraphicFramePr>
          <p:nvPr>
            <p:extLst>
              <p:ext uri="{D42A27DB-BD31-4B8C-83A1-F6EECF244321}">
                <p14:modId xmlns:p14="http://schemas.microsoft.com/office/powerpoint/2010/main" val="2173949919"/>
              </p:ext>
            </p:extLst>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AE811BA-4639-6D4D-90FF-A02658890F85}"/>
              </a:ext>
            </a:extLst>
          </p:cNvPr>
          <p:cNvSpPr txBox="1"/>
          <p:nvPr/>
        </p:nvSpPr>
        <p:spPr>
          <a:xfrm>
            <a:off x="5516880" y="6467989"/>
            <a:ext cx="3627120" cy="307777"/>
          </a:xfrm>
          <a:prstGeom prst="rect">
            <a:avLst/>
          </a:prstGeom>
          <a:noFill/>
        </p:spPr>
        <p:txBody>
          <a:bodyPr wrap="square" rtlCol="0">
            <a:spAutoFit/>
          </a:bodyPr>
          <a:lstStyle/>
          <a:p>
            <a:r>
              <a:rPr lang="el-GR" sz="1400" i="1" dirty="0"/>
              <a:t>*Τακτική ακινησία- περιορισμένη ακινησία</a:t>
            </a:r>
            <a:endParaRPr lang="en-US" sz="1400" i="1" dirty="0"/>
          </a:p>
        </p:txBody>
      </p:sp>
    </p:spTree>
    <p:extLst>
      <p:ext uri="{BB962C8B-B14F-4D97-AF65-F5344CB8AC3E}">
        <p14:creationId xmlns:p14="http://schemas.microsoft.com/office/powerpoint/2010/main" val="111730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E7A0-FF95-644F-AC76-0FB76301BD4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290A5CF-3381-C542-B130-7EE3DFB89C4E}"/>
              </a:ext>
            </a:extLst>
          </p:cNvPr>
          <p:cNvPicPr>
            <a:picLocks noGrp="1" noChangeAspect="1"/>
          </p:cNvPicPr>
          <p:nvPr>
            <p:ph idx="1"/>
          </p:nvPr>
        </p:nvPicPr>
        <p:blipFill rotWithShape="1">
          <a:blip r:embed="rId2"/>
          <a:srcRect r="11111"/>
          <a:stretch/>
        </p:blipFill>
        <p:spPr>
          <a:xfrm>
            <a:off x="0" y="0"/>
            <a:ext cx="9144000" cy="6858000"/>
          </a:xfrm>
        </p:spPr>
      </p:pic>
      <p:sp>
        <p:nvSpPr>
          <p:cNvPr id="6" name="TextBox 5">
            <a:extLst>
              <a:ext uri="{FF2B5EF4-FFF2-40B4-BE49-F238E27FC236}">
                <a16:creationId xmlns:a16="http://schemas.microsoft.com/office/drawing/2014/main" id="{5EEC8C1F-97BB-134C-93D0-40000CE16B17}"/>
              </a:ext>
            </a:extLst>
          </p:cNvPr>
          <p:cNvSpPr txBox="1"/>
          <p:nvPr/>
        </p:nvSpPr>
        <p:spPr>
          <a:xfrm>
            <a:off x="2408666" y="5451585"/>
            <a:ext cx="5319132" cy="600164"/>
          </a:xfrm>
          <a:prstGeom prst="rect">
            <a:avLst/>
          </a:prstGeom>
          <a:noFill/>
        </p:spPr>
        <p:txBody>
          <a:bodyPr wrap="square" rtlCol="0">
            <a:spAutoFit/>
          </a:bodyPr>
          <a:lstStyle/>
          <a:p>
            <a:r>
              <a:rPr lang="el-GR" sz="1100" i="1" dirty="0"/>
              <a:t>Φρεγάτα του ινδικού Ναυτικού σε δεξαμενή, φώτο αγνώστου φωτογρά</a:t>
            </a:r>
            <a:r>
              <a:rPr lang="el-GR" sz="1100" i="1" dirty="0">
                <a:solidFill>
                  <a:schemeClr val="bg1"/>
                </a:solidFill>
              </a:rPr>
              <a:t>φου, διαθέσιμη </a:t>
            </a:r>
            <a:r>
              <a:rPr lang="el-GR" sz="1100" i="1" dirty="0"/>
              <a:t>διαδικτυακά στη διεύθυνση </a:t>
            </a:r>
            <a:r>
              <a:rPr lang="en-US" sz="1100" i="1" dirty="0"/>
              <a:t>https://</a:t>
            </a:r>
            <a:r>
              <a:rPr lang="en-US" sz="1100" i="1" dirty="0" err="1"/>
              <a:t>www.financialexpress.com</a:t>
            </a:r>
            <a:r>
              <a:rPr lang="en-US" sz="1100" i="1" dirty="0"/>
              <a:t>/</a:t>
            </a:r>
            <a:r>
              <a:rPr lang="en-US" sz="1100" i="1" dirty="0" err="1"/>
              <a:t>defence</a:t>
            </a:r>
            <a:r>
              <a:rPr lang="en-US" sz="1100" i="1" dirty="0">
                <a:solidFill>
                  <a:schemeClr val="bg1"/>
                </a:solidFill>
              </a:rPr>
              <a:t>/new-dry-dock-of</a:t>
            </a:r>
            <a:r>
              <a:rPr lang="en-US" sz="1100" i="1" dirty="0"/>
              <a:t>-indian-navy-why-they-are-essential-for-any-naval-force/1717166/</a:t>
            </a:r>
          </a:p>
        </p:txBody>
      </p:sp>
    </p:spTree>
    <p:extLst>
      <p:ext uri="{BB962C8B-B14F-4D97-AF65-F5344CB8AC3E}">
        <p14:creationId xmlns:p14="http://schemas.microsoft.com/office/powerpoint/2010/main" val="3660974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l-GR" dirty="0"/>
              <a:t> Καθίζηση (</a:t>
            </a:r>
            <a:r>
              <a:rPr lang="en-US" dirty="0"/>
              <a:t>tilt</a:t>
            </a:r>
            <a:r>
              <a:rPr lang="el-GR" dirty="0"/>
              <a:t>)</a:t>
            </a:r>
            <a:endParaRPr lang="en-US" dirty="0"/>
          </a:p>
        </p:txBody>
      </p:sp>
      <p:sp>
        <p:nvSpPr>
          <p:cNvPr id="3" name="Content Placeholder 2"/>
          <p:cNvSpPr>
            <a:spLocks noGrp="1"/>
          </p:cNvSpPr>
          <p:nvPr>
            <p:ph idx="1"/>
          </p:nvPr>
        </p:nvSpPr>
        <p:spPr>
          <a:xfrm>
            <a:off x="457200" y="1600200"/>
            <a:ext cx="8229600" cy="5257800"/>
          </a:xfrm>
        </p:spPr>
        <p:txBody>
          <a:bodyPr>
            <a:noAutofit/>
          </a:bodyPr>
          <a:lstStyle/>
          <a:p>
            <a:pPr algn="just"/>
            <a:r>
              <a:rPr lang="el-GR" sz="1900" dirty="0"/>
              <a:t>Κατά τον αρχικό παραλληλισμό ενός ΣΔΒ επιδιώκεται όπως τα επίπεδα επί των οποίων εδράζονται και περιστρέφονται τα επιμέρους υποσυστήματα αυτού (όπλα και αισθητήρες) είναι παράλληλα με ένα προσυμφωνημένο επίπεδο αναφοράς </a:t>
            </a:r>
            <a:endParaRPr lang="en-US" sz="1900" dirty="0"/>
          </a:p>
          <a:p>
            <a:pPr algn="just"/>
            <a:r>
              <a:rPr lang="el-GR" sz="1900" dirty="0"/>
              <a:t>Αναλόγως τον τύπο του πλοίου, αυτό το επίπεδο αναφοράς βρίσκεται είτε σε κεντρικό σημείο του πλοίου, οπότε καλείται πλάκα αναφοράς, είτε είναι καθεαυτό το επίπεδο περιστροφής ενός υποσυστήματος του ΣΔΒ (</a:t>
            </a:r>
            <a:r>
              <a:rPr lang="el-GR" sz="1900" dirty="0" err="1"/>
              <a:t>π.χ</a:t>
            </a:r>
            <a:r>
              <a:rPr lang="el-GR" sz="1900" dirty="0"/>
              <a:t> </a:t>
            </a:r>
            <a:r>
              <a:rPr lang="en-US" sz="1900" dirty="0" err="1"/>
              <a:t>MiRADOR</a:t>
            </a:r>
            <a:r>
              <a:rPr lang="el-GR" sz="1900" dirty="0"/>
              <a:t> στις ΦΓ τ.</a:t>
            </a:r>
            <a:r>
              <a:rPr lang="en-US" sz="1900" dirty="0"/>
              <a:t>S EMZ)</a:t>
            </a:r>
            <a:r>
              <a:rPr lang="el-GR" sz="1900" dirty="0"/>
              <a:t>.</a:t>
            </a:r>
          </a:p>
          <a:p>
            <a:pPr algn="just"/>
            <a:r>
              <a:rPr lang="el-GR" sz="1900" dirty="0"/>
              <a:t>Στην πράξη δεν είναι εφικτή η απόλυτη παραλληλότητα</a:t>
            </a:r>
            <a:r>
              <a:rPr lang="el-GR" sz="1900" baseline="30000" dirty="0"/>
              <a:t>.</a:t>
            </a:r>
            <a:r>
              <a:rPr lang="el-GR" sz="1900" dirty="0"/>
              <a:t>  κι αν ακόμη αυτή επιτευχθεί αρχικά, φθίνει με την πάροδο του χρόνου και τις στρεβλώσεις των μεταλλικών επιφανειών του πλοίου λόγω </a:t>
            </a:r>
            <a:r>
              <a:rPr lang="el-GR" sz="1900" dirty="0">
                <a:solidFill>
                  <a:srgbClr val="FF0000"/>
                </a:solidFill>
              </a:rPr>
              <a:t>μετασκευών, εκσυγχρονισμού, θαλασσοταραχής, γήρανσης μετάλλων κλπ</a:t>
            </a:r>
            <a:r>
              <a:rPr lang="en-US" sz="1900" dirty="0"/>
              <a:t>.</a:t>
            </a:r>
          </a:p>
          <a:p>
            <a:pPr algn="just"/>
            <a:r>
              <a:rPr lang="el-GR" sz="1900" dirty="0">
                <a:solidFill>
                  <a:srgbClr val="FF0000"/>
                </a:solidFill>
              </a:rPr>
              <a:t>Η γωνία που σχηματίζουν μεταξύ των τα μη παράλληλα επίπεδα των υποσυστημάτων με το επίπεδο αναφοράς καλείται </a:t>
            </a:r>
            <a:r>
              <a:rPr lang="el-GR" sz="1900" i="1" dirty="0">
                <a:solidFill>
                  <a:srgbClr val="FF0000"/>
                </a:solidFill>
              </a:rPr>
              <a:t>«γωνία καθίζησης» </a:t>
            </a:r>
            <a:r>
              <a:rPr lang="el-GR" sz="1900" dirty="0">
                <a:solidFill>
                  <a:srgbClr val="FF0000"/>
                </a:solidFill>
              </a:rPr>
              <a:t>ή απλά </a:t>
            </a:r>
            <a:r>
              <a:rPr lang="el-GR" sz="1900" i="1" dirty="0">
                <a:solidFill>
                  <a:srgbClr val="FF0000"/>
                </a:solidFill>
              </a:rPr>
              <a:t>«καθίζηση». </a:t>
            </a:r>
            <a:r>
              <a:rPr lang="el-GR" sz="1900" dirty="0">
                <a:solidFill>
                  <a:srgbClr val="FF0000"/>
                </a:solidFill>
              </a:rPr>
              <a:t>Για την ακρίβεια των πυρών είναι ιδιαίτερης σημασίας ο προσδιορισμός όχι μόνο της τιμής της, αλλά και της διόπτευσης στην οποία αντιστοιχεί αυτή η τιμή.</a:t>
            </a:r>
          </a:p>
        </p:txBody>
      </p:sp>
      <p:graphicFrame>
        <p:nvGraphicFramePr>
          <p:cNvPr id="4" name="Content Placeholder 3">
            <a:extLst>
              <a:ext uri="{FF2B5EF4-FFF2-40B4-BE49-F238E27FC236}">
                <a16:creationId xmlns:a16="http://schemas.microsoft.com/office/drawing/2014/main" id="{0056D528-2246-C643-914C-E208CE612270}"/>
              </a:ext>
            </a:extLst>
          </p:cNvPr>
          <p:cNvGraphicFramePr>
            <a:graphicFrameLocks/>
          </p:cNvGraphicFramePr>
          <p:nvPr>
            <p:extLst>
              <p:ext uri="{D42A27DB-BD31-4B8C-83A1-F6EECF244321}">
                <p14:modId xmlns:p14="http://schemas.microsoft.com/office/powerpoint/2010/main" val="1801564387"/>
              </p:ext>
            </p:extLst>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8D51A99B-30A9-3A46-9628-CD9D1A322800}"/>
              </a:ext>
            </a:extLst>
          </p:cNvPr>
          <p:cNvSpPr/>
          <p:nvPr/>
        </p:nvSpPr>
        <p:spPr>
          <a:xfrm>
            <a:off x="5422810" y="1047254"/>
            <a:ext cx="3101042" cy="461665"/>
          </a:xfrm>
          <a:prstGeom prst="rect">
            <a:avLst/>
          </a:prstGeom>
        </p:spPr>
        <p:txBody>
          <a:bodyPr wrap="none">
            <a:spAutoFit/>
          </a:bodyPr>
          <a:lstStyle/>
          <a:p>
            <a:r>
              <a:rPr lang="el-GR" sz="2400" dirty="0">
                <a:latin typeface="+mj-lt"/>
              </a:rPr>
              <a:t>ή </a:t>
            </a:r>
            <a:r>
              <a:rPr lang="en-US" sz="2400" dirty="0">
                <a:latin typeface="+mj-lt"/>
              </a:rPr>
              <a:t>roller path inclination</a:t>
            </a:r>
          </a:p>
        </p:txBody>
      </p:sp>
    </p:spTree>
    <p:extLst>
      <p:ext uri="{BB962C8B-B14F-4D97-AF65-F5344CB8AC3E}">
        <p14:creationId xmlns:p14="http://schemas.microsoft.com/office/powerpoint/2010/main" val="412456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719A9-EEA3-A94D-A116-7E56469AF1CC}"/>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B47972B2-74E2-4047-9BB9-7F133053F2AA}"/>
              </a:ext>
            </a:extLst>
          </p:cNvPr>
          <p:cNvPicPr>
            <a:picLocks noGrp="1" noChangeAspect="1"/>
          </p:cNvPicPr>
          <p:nvPr>
            <p:ph idx="1"/>
          </p:nvPr>
        </p:nvPicPr>
        <p:blipFill>
          <a:blip r:embed="rId2"/>
          <a:stretch>
            <a:fillRect/>
          </a:stretch>
        </p:blipFill>
        <p:spPr>
          <a:xfrm>
            <a:off x="1" y="-15285"/>
            <a:ext cx="9143999" cy="6858000"/>
          </a:xfrm>
        </p:spPr>
      </p:pic>
      <p:cxnSp>
        <p:nvCxnSpPr>
          <p:cNvPr id="11" name="Straight Connector 10">
            <a:extLst>
              <a:ext uri="{FF2B5EF4-FFF2-40B4-BE49-F238E27FC236}">
                <a16:creationId xmlns:a16="http://schemas.microsoft.com/office/drawing/2014/main" id="{DC2C7865-4339-F94F-9220-917224C76497}"/>
              </a:ext>
            </a:extLst>
          </p:cNvPr>
          <p:cNvCxnSpPr>
            <a:cxnSpLocks/>
          </p:cNvCxnSpPr>
          <p:nvPr/>
        </p:nvCxnSpPr>
        <p:spPr>
          <a:xfrm flipV="1">
            <a:off x="0" y="274638"/>
            <a:ext cx="9144000" cy="53336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6598E88-C773-1A4A-937C-0F914FA05DE1}"/>
              </a:ext>
            </a:extLst>
          </p:cNvPr>
          <p:cNvSpPr txBox="1"/>
          <p:nvPr/>
        </p:nvSpPr>
        <p:spPr>
          <a:xfrm>
            <a:off x="316133" y="5087011"/>
            <a:ext cx="1925511" cy="1200329"/>
          </a:xfrm>
          <a:prstGeom prst="rect">
            <a:avLst/>
          </a:prstGeom>
          <a:noFill/>
        </p:spPr>
        <p:txBody>
          <a:bodyPr wrap="square" rtlCol="0">
            <a:spAutoFit/>
            <a:scene3d>
              <a:camera prst="isometricOffAxis2Top"/>
              <a:lightRig rig="chilly" dir="t"/>
            </a:scene3d>
          </a:bodyPr>
          <a:lstStyle/>
          <a:p>
            <a:r>
              <a:rPr lang="en-US" sz="3600" b="1" dirty="0">
                <a:solidFill>
                  <a:srgbClr val="FF0000"/>
                </a:solidFill>
                <a:effectLst>
                  <a:outerShdw blurRad="50800" dist="38100" dir="2700000" algn="tl" rotWithShape="0">
                    <a:prstClr val="black">
                      <a:alpha val="40000"/>
                    </a:prstClr>
                  </a:outerShdw>
                </a:effectLst>
              </a:rPr>
              <a:t>CENTER LINE</a:t>
            </a:r>
          </a:p>
        </p:txBody>
      </p:sp>
      <p:cxnSp>
        <p:nvCxnSpPr>
          <p:cNvPr id="22" name="Straight Arrow Connector 21">
            <a:extLst>
              <a:ext uri="{FF2B5EF4-FFF2-40B4-BE49-F238E27FC236}">
                <a16:creationId xmlns:a16="http://schemas.microsoft.com/office/drawing/2014/main" id="{C51F88E5-E95F-7847-9E7B-340D0A66BF61}"/>
              </a:ext>
            </a:extLst>
          </p:cNvPr>
          <p:cNvCxnSpPr>
            <a:cxnSpLocks/>
          </p:cNvCxnSpPr>
          <p:nvPr/>
        </p:nvCxnSpPr>
        <p:spPr>
          <a:xfrm>
            <a:off x="3375674" y="1057272"/>
            <a:ext cx="2163827" cy="34063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BE36BBF-716E-4541-82F6-79CDBD8D36BD}"/>
              </a:ext>
            </a:extLst>
          </p:cNvPr>
          <p:cNvSpPr txBox="1"/>
          <p:nvPr/>
        </p:nvSpPr>
        <p:spPr>
          <a:xfrm>
            <a:off x="892434" y="-134231"/>
            <a:ext cx="2725715" cy="1938992"/>
          </a:xfrm>
          <a:prstGeom prst="rect">
            <a:avLst/>
          </a:prstGeom>
          <a:noFill/>
        </p:spPr>
        <p:txBody>
          <a:bodyPr wrap="square" rtlCol="0">
            <a:spAutoFit/>
            <a:scene3d>
              <a:camera prst="isometricOffAxis2Top"/>
              <a:lightRig rig="chilly" dir="t"/>
            </a:scene3d>
          </a:bodyPr>
          <a:lstStyle/>
          <a:p>
            <a:r>
              <a:rPr lang="en-US" sz="4000" b="1" dirty="0">
                <a:solidFill>
                  <a:srgbClr val="FF0000"/>
                </a:solidFill>
                <a:effectLst>
                  <a:outerShdw blurRad="50800" dist="38100" dir="2700000" algn="tl" rotWithShape="0">
                    <a:prstClr val="black">
                      <a:alpha val="40000"/>
                    </a:prstClr>
                  </a:outerShdw>
                </a:effectLst>
              </a:rPr>
              <a:t>MAIN REFERENCE PLANE</a:t>
            </a:r>
          </a:p>
        </p:txBody>
      </p:sp>
      <p:sp>
        <p:nvSpPr>
          <p:cNvPr id="32" name="Rounded Rectangle 31">
            <a:extLst>
              <a:ext uri="{FF2B5EF4-FFF2-40B4-BE49-F238E27FC236}">
                <a16:creationId xmlns:a16="http://schemas.microsoft.com/office/drawing/2014/main" id="{5288C430-CD99-D04F-98C4-5AD3F849D927}"/>
              </a:ext>
            </a:extLst>
          </p:cNvPr>
          <p:cNvSpPr>
            <a:spLocks noChangeAspect="1"/>
          </p:cNvSpPr>
          <p:nvPr/>
        </p:nvSpPr>
        <p:spPr>
          <a:xfrm>
            <a:off x="1818558" y="4453095"/>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F0A84736-AFCB-C34E-82F5-D46D960AFB11}"/>
              </a:ext>
            </a:extLst>
          </p:cNvPr>
          <p:cNvSpPr>
            <a:spLocks noChangeAspect="1"/>
          </p:cNvSpPr>
          <p:nvPr/>
        </p:nvSpPr>
        <p:spPr>
          <a:xfrm>
            <a:off x="7363347" y="1230651"/>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A9F5991-D4F7-0747-A48D-5ED05E44DAF4}"/>
              </a:ext>
            </a:extLst>
          </p:cNvPr>
          <p:cNvCxnSpPr>
            <a:cxnSpLocks/>
          </p:cNvCxnSpPr>
          <p:nvPr/>
        </p:nvCxnSpPr>
        <p:spPr>
          <a:xfrm flipV="1">
            <a:off x="2936196" y="3062836"/>
            <a:ext cx="828000" cy="4677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Rounded Rectangle 33">
            <a:extLst>
              <a:ext uri="{FF2B5EF4-FFF2-40B4-BE49-F238E27FC236}">
                <a16:creationId xmlns:a16="http://schemas.microsoft.com/office/drawing/2014/main" id="{6CCBB867-0AD6-D24C-AD4D-D07F2A19C130}"/>
              </a:ext>
            </a:extLst>
          </p:cNvPr>
          <p:cNvSpPr>
            <a:spLocks noChangeAspect="1"/>
          </p:cNvSpPr>
          <p:nvPr/>
        </p:nvSpPr>
        <p:spPr>
          <a:xfrm>
            <a:off x="3723498" y="3008977"/>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76F90C16-7097-C547-ABB2-5B6598256A5F}"/>
              </a:ext>
            </a:extLst>
          </p:cNvPr>
          <p:cNvSpPr>
            <a:spLocks noChangeAspect="1"/>
          </p:cNvSpPr>
          <p:nvPr/>
        </p:nvSpPr>
        <p:spPr>
          <a:xfrm>
            <a:off x="2887497" y="3464390"/>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42803CC7-DFB3-D544-A077-D3B56F07D2D7}"/>
              </a:ext>
            </a:extLst>
          </p:cNvPr>
          <p:cNvSpPr>
            <a:spLocks noChangeAspect="1"/>
          </p:cNvSpPr>
          <p:nvPr/>
        </p:nvSpPr>
        <p:spPr>
          <a:xfrm>
            <a:off x="3723498" y="3760942"/>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8394ACAD-E1BB-2941-99D0-B3B424C59AB1}"/>
              </a:ext>
            </a:extLst>
          </p:cNvPr>
          <p:cNvSpPr>
            <a:spLocks noChangeAspect="1"/>
          </p:cNvSpPr>
          <p:nvPr/>
        </p:nvSpPr>
        <p:spPr>
          <a:xfrm>
            <a:off x="5131248" y="3004060"/>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FA7F1451-3444-FF43-A9D0-0287F44BC980}"/>
              </a:ext>
            </a:extLst>
          </p:cNvPr>
          <p:cNvSpPr>
            <a:spLocks noChangeAspect="1"/>
          </p:cNvSpPr>
          <p:nvPr/>
        </p:nvSpPr>
        <p:spPr>
          <a:xfrm>
            <a:off x="2779497" y="4412285"/>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DD45EF9F-C527-F343-A106-773F84994065}"/>
              </a:ext>
            </a:extLst>
          </p:cNvPr>
          <p:cNvSpPr>
            <a:spLocks noChangeAspect="1"/>
          </p:cNvSpPr>
          <p:nvPr/>
        </p:nvSpPr>
        <p:spPr>
          <a:xfrm>
            <a:off x="5855524" y="2350810"/>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0DD72A70-8AA8-6842-BF63-57994B188B2B}"/>
              </a:ext>
            </a:extLst>
          </p:cNvPr>
          <p:cNvSpPr>
            <a:spLocks noChangeAspect="1"/>
          </p:cNvSpPr>
          <p:nvPr/>
        </p:nvSpPr>
        <p:spPr>
          <a:xfrm>
            <a:off x="7225419" y="1630748"/>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58092602-FFBA-6541-9913-E69FB0157C50}"/>
              </a:ext>
            </a:extLst>
          </p:cNvPr>
          <p:cNvSpPr>
            <a:spLocks noChangeAspect="1"/>
          </p:cNvSpPr>
          <p:nvPr/>
        </p:nvSpPr>
        <p:spPr>
          <a:xfrm>
            <a:off x="6558748" y="1284651"/>
            <a:ext cx="576000" cy="576000"/>
          </a:xfrm>
          <a:prstGeom prst="roundRect">
            <a:avLst/>
          </a:prstGeom>
          <a:solidFill>
            <a:srgbClr val="0432FF">
              <a:alpha val="70000"/>
            </a:srgbClr>
          </a:solidFill>
          <a:ln>
            <a:solidFill>
              <a:schemeClr val="tx1">
                <a:lumMod val="50000"/>
                <a:lumOff val="50000"/>
              </a:schemeClr>
            </a:solidFill>
          </a:ln>
          <a:scene3d>
            <a:camera prst="isometricOffAxis2Top"/>
            <a:lightRig rig="threePt" dir="t"/>
          </a:scene3d>
          <a:sp3d>
            <a:bevelT w="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F1514546-BA0A-0843-A58D-AF92113AE192}"/>
              </a:ext>
            </a:extLst>
          </p:cNvPr>
          <p:cNvSpPr>
            <a:spLocks noChangeAspect="1"/>
          </p:cNvSpPr>
          <p:nvPr/>
        </p:nvSpPr>
        <p:spPr>
          <a:xfrm>
            <a:off x="3226833" y="2888390"/>
            <a:ext cx="576000" cy="576000"/>
          </a:xfrm>
          <a:prstGeom prst="roundRect">
            <a:avLst/>
          </a:prstGeom>
          <a:solidFill>
            <a:srgbClr val="FFFF00">
              <a:alpha val="70000"/>
            </a:srgbClr>
          </a:solidFill>
          <a:ln>
            <a:solidFill>
              <a:schemeClr val="tx1">
                <a:lumMod val="50000"/>
                <a:lumOff val="50000"/>
              </a:schemeClr>
            </a:solidFill>
          </a:ln>
          <a:scene3d>
            <a:camera prst="isometricOffAxis2Top"/>
            <a:lightRig rig="threePt" dir="t"/>
          </a:scene3d>
          <a:sp3d>
            <a:bevelT w="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03D004CD-231B-474E-B7BD-773E024B996F}"/>
              </a:ext>
            </a:extLst>
          </p:cNvPr>
          <p:cNvCxnSpPr>
            <a:cxnSpLocks/>
          </p:cNvCxnSpPr>
          <p:nvPr/>
        </p:nvCxnSpPr>
        <p:spPr>
          <a:xfrm flipH="1" flipV="1">
            <a:off x="7139329" y="1646816"/>
            <a:ext cx="1368000" cy="21600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23" name="Rounded Rectangle 22">
            <a:extLst>
              <a:ext uri="{FF2B5EF4-FFF2-40B4-BE49-F238E27FC236}">
                <a16:creationId xmlns:a16="http://schemas.microsoft.com/office/drawing/2014/main" id="{2A529795-6EBB-0748-958B-DD4B92DBBB06}"/>
              </a:ext>
            </a:extLst>
          </p:cNvPr>
          <p:cNvSpPr>
            <a:spLocks noChangeAspect="1"/>
          </p:cNvSpPr>
          <p:nvPr/>
        </p:nvSpPr>
        <p:spPr>
          <a:xfrm>
            <a:off x="5722142" y="1092993"/>
            <a:ext cx="576000" cy="576000"/>
          </a:xfrm>
          <a:prstGeom prst="roundRect">
            <a:avLst/>
          </a:prstGeom>
          <a:solidFill>
            <a:srgbClr val="FF0000">
              <a:alpha val="66000"/>
            </a:srgbClr>
          </a:solidFill>
          <a:ln>
            <a:solidFill>
              <a:schemeClr val="tx1">
                <a:lumMod val="50000"/>
                <a:lumOff val="50000"/>
                <a:alpha val="22000"/>
              </a:schemeClr>
            </a:solidFill>
          </a:ln>
          <a:scene3d>
            <a:camera prst="isometricOffAxis2Top"/>
            <a:lightRig rig="threePt" dir="t"/>
          </a:scene3d>
          <a:sp3d>
            <a:bevelT w="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5D3D90C-B04B-F249-A078-E6761437BCB7}"/>
              </a:ext>
            </a:extLst>
          </p:cNvPr>
          <p:cNvSpPr txBox="1"/>
          <p:nvPr/>
        </p:nvSpPr>
        <p:spPr>
          <a:xfrm>
            <a:off x="6506678" y="1184346"/>
            <a:ext cx="2725715" cy="1938992"/>
          </a:xfrm>
          <a:prstGeom prst="rect">
            <a:avLst/>
          </a:prstGeom>
          <a:noFill/>
        </p:spPr>
        <p:txBody>
          <a:bodyPr wrap="square" rtlCol="0">
            <a:spAutoFit/>
            <a:scene3d>
              <a:camera prst="isometricOffAxis2Top"/>
              <a:lightRig rig="chilly" dir="t"/>
            </a:scene3d>
          </a:bodyPr>
          <a:lstStyle/>
          <a:p>
            <a:r>
              <a:rPr lang="en-US" sz="4000" b="1" dirty="0">
                <a:solidFill>
                  <a:srgbClr val="0432FF"/>
                </a:solidFill>
                <a:effectLst>
                  <a:outerShdw blurRad="50800" dist="38100" dir="2700000" algn="tl" rotWithShape="0">
                    <a:prstClr val="black">
                      <a:alpha val="40000"/>
                    </a:prstClr>
                  </a:outerShdw>
                </a:effectLst>
              </a:rPr>
              <a:t>MAIN GUN ROTATION PLANE</a:t>
            </a:r>
          </a:p>
        </p:txBody>
      </p:sp>
      <p:cxnSp>
        <p:nvCxnSpPr>
          <p:cNvPr id="30" name="Straight Arrow Connector 29">
            <a:extLst>
              <a:ext uri="{FF2B5EF4-FFF2-40B4-BE49-F238E27FC236}">
                <a16:creationId xmlns:a16="http://schemas.microsoft.com/office/drawing/2014/main" id="{161CD2C7-2168-EA4F-8D1A-F98B8D7E6D35}"/>
              </a:ext>
            </a:extLst>
          </p:cNvPr>
          <p:cNvCxnSpPr>
            <a:cxnSpLocks/>
          </p:cNvCxnSpPr>
          <p:nvPr/>
        </p:nvCxnSpPr>
        <p:spPr>
          <a:xfrm flipH="1" flipV="1">
            <a:off x="3801222" y="3243925"/>
            <a:ext cx="2937968" cy="45925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0B43C6DA-FE8F-E546-8E43-2C894F97F8B8}"/>
              </a:ext>
            </a:extLst>
          </p:cNvPr>
          <p:cNvSpPr txBox="1"/>
          <p:nvPr/>
        </p:nvSpPr>
        <p:spPr>
          <a:xfrm>
            <a:off x="6380395" y="3137652"/>
            <a:ext cx="2725715" cy="1938992"/>
          </a:xfrm>
          <a:prstGeom prst="rect">
            <a:avLst/>
          </a:prstGeom>
          <a:noFill/>
        </p:spPr>
        <p:txBody>
          <a:bodyPr wrap="square" rtlCol="0">
            <a:spAutoFit/>
            <a:scene3d>
              <a:camera prst="isometricOffAxis2Top"/>
              <a:lightRig rig="chilly" dir="t"/>
            </a:scene3d>
          </a:bodyPr>
          <a:lstStyle/>
          <a:p>
            <a:r>
              <a:rPr lang="en-US" sz="4000" b="1" dirty="0">
                <a:solidFill>
                  <a:srgbClr val="FFFF00"/>
                </a:solidFill>
                <a:effectLst>
                  <a:outerShdw blurRad="50800" dist="38100" dir="2700000" algn="tl" rotWithShape="0">
                    <a:prstClr val="black">
                      <a:alpha val="40000"/>
                    </a:prstClr>
                  </a:outerShdw>
                </a:effectLst>
              </a:rPr>
              <a:t>SENSOR ROTATION PLANE</a:t>
            </a:r>
          </a:p>
        </p:txBody>
      </p:sp>
      <p:sp>
        <p:nvSpPr>
          <p:cNvPr id="38" name="Rounded Rectangle 37">
            <a:extLst>
              <a:ext uri="{FF2B5EF4-FFF2-40B4-BE49-F238E27FC236}">
                <a16:creationId xmlns:a16="http://schemas.microsoft.com/office/drawing/2014/main" id="{30476148-7065-3D42-8B74-9343D274449C}"/>
              </a:ext>
            </a:extLst>
          </p:cNvPr>
          <p:cNvSpPr>
            <a:spLocks noChangeAspect="1"/>
          </p:cNvSpPr>
          <p:nvPr/>
        </p:nvSpPr>
        <p:spPr>
          <a:xfrm>
            <a:off x="5841074" y="846138"/>
            <a:ext cx="360000" cy="360000"/>
          </a:xfrm>
          <a:prstGeom prst="roundRect">
            <a:avLst/>
          </a:prstGeom>
          <a:solidFill>
            <a:srgbClr val="FFFF00">
              <a:alpha val="69000"/>
            </a:srgbClr>
          </a:solidFill>
          <a:ln>
            <a:solidFill>
              <a:schemeClr val="tx1">
                <a:lumMod val="50000"/>
                <a:lumOff val="50000"/>
              </a:schemeClr>
            </a:solidFill>
          </a:ln>
          <a:scene3d>
            <a:camera prst="isometricOffAxis2Top"/>
            <a:lightRig rig="threePt" dir="t"/>
          </a:scene3d>
          <a:sp3d>
            <a:bevelT w="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FD982C32-57EB-9E49-829D-45B6F8C65E7F}"/>
              </a:ext>
            </a:extLst>
          </p:cNvPr>
          <p:cNvSpPr>
            <a:spLocks noChangeAspect="1"/>
          </p:cNvSpPr>
          <p:nvPr/>
        </p:nvSpPr>
        <p:spPr>
          <a:xfrm>
            <a:off x="5162476" y="1722383"/>
            <a:ext cx="360000" cy="360000"/>
          </a:xfrm>
          <a:prstGeom prst="roundRect">
            <a:avLst/>
          </a:prstGeom>
          <a:solidFill>
            <a:srgbClr val="FFFF00">
              <a:alpha val="70000"/>
            </a:srgbClr>
          </a:solidFill>
          <a:ln>
            <a:solidFill>
              <a:schemeClr val="tx1">
                <a:lumMod val="50000"/>
                <a:lumOff val="50000"/>
              </a:schemeClr>
            </a:solidFill>
          </a:ln>
          <a:scene3d>
            <a:camera prst="isometricOffAxis2Top"/>
            <a:lightRig rig="threePt" dir="t"/>
          </a:scene3d>
          <a:sp3d>
            <a:bevelT w="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315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E23F5757-7AD9-7345-A9B4-838DB676972B}"/>
              </a:ext>
            </a:extLst>
          </p:cNvPr>
          <p:cNvGrpSpPr/>
          <p:nvPr/>
        </p:nvGrpSpPr>
        <p:grpSpPr>
          <a:xfrm>
            <a:off x="353290" y="274640"/>
            <a:ext cx="8318151" cy="6431244"/>
            <a:chOff x="353290" y="503240"/>
            <a:chExt cx="8318151" cy="6431244"/>
          </a:xfrm>
        </p:grpSpPr>
        <p:grpSp>
          <p:nvGrpSpPr>
            <p:cNvPr id="26" name="Group 25">
              <a:extLst>
                <a:ext uri="{FF2B5EF4-FFF2-40B4-BE49-F238E27FC236}">
                  <a16:creationId xmlns:a16="http://schemas.microsoft.com/office/drawing/2014/main" id="{DE04473B-8C21-7A4A-8CB3-C27299AF7300}"/>
                </a:ext>
              </a:extLst>
            </p:cNvPr>
            <p:cNvGrpSpPr>
              <a:grpSpLocks noChangeAspect="1"/>
            </p:cNvGrpSpPr>
            <p:nvPr/>
          </p:nvGrpSpPr>
          <p:grpSpPr>
            <a:xfrm>
              <a:off x="353290" y="503240"/>
              <a:ext cx="8318151" cy="6229163"/>
              <a:chOff x="1248896" y="168109"/>
              <a:chExt cx="7052338" cy="5281241"/>
            </a:xfrm>
          </p:grpSpPr>
          <p:pic>
            <p:nvPicPr>
              <p:cNvPr id="27" name="Picture 26">
                <a:extLst>
                  <a:ext uri="{FF2B5EF4-FFF2-40B4-BE49-F238E27FC236}">
                    <a16:creationId xmlns:a16="http://schemas.microsoft.com/office/drawing/2014/main" id="{778AD5EB-9D7A-BD44-A3CD-D9350F49B21A}"/>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backgroundRemoval t="10000" b="90000" l="8000" r="93750">
                            <a14:foregroundMark x1="30500" y1="51750" x2="30500" y2="51750"/>
                            <a14:foregroundMark x1="8000" y1="84750" x2="8000" y2="84750"/>
                            <a14:foregroundMark x1="90500" y1="14250" x2="90500" y2="14250"/>
                            <a14:foregroundMark x1="90750" y1="10750" x2="52250" y2="46250"/>
                            <a14:foregroundMark x1="93750" y1="12000" x2="86500" y2="18750"/>
                            <a14:foregroundMark x1="32250" y1="51000" x2="23000" y2="51250"/>
                            <a14:foregroundMark x1="23000" y1="51250" x2="15000" y2="55000"/>
                            <a14:foregroundMark x1="11687" y1="72750" x2="11500" y2="73750"/>
                            <a14:foregroundMark x1="11734" y1="72500" x2="11687" y2="72750"/>
                            <a14:foregroundMark x1="11781" y1="72250" x2="11734" y2="72500"/>
                            <a14:foregroundMark x1="11967" y1="71250" x2="11781" y2="72250"/>
                            <a14:foregroundMark x1="12217" y1="69913" x2="11967" y2="71250"/>
                            <a14:foregroundMark x1="15000" y1="55000" x2="13701" y2="61958"/>
                            <a14:foregroundMark x1="13032" y1="76558" x2="16000" y2="82000"/>
                            <a14:foregroundMark x1="11909" y1="74500" x2="12582" y2="75734"/>
                            <a14:foregroundMark x1="11500" y1="73750" x2="11909" y2="74500"/>
                            <a14:foregroundMark x1="16000" y1="82000" x2="17750" y2="82000"/>
                            <a14:foregroundMark x1="15750" y1="55000" x2="23750" y2="51000"/>
                            <a14:foregroundMark x1="23750" y1="51000" x2="33000" y2="50250"/>
                            <a14:foregroundMark x1="33000" y1="50250" x2="41750" y2="51500"/>
                            <a14:foregroundMark x1="41750" y1="51500" x2="47250" y2="58500"/>
                            <a14:foregroundMark x1="47250" y1="58500" x2="50750" y2="77250"/>
                            <a14:foregroundMark x1="50750" y1="77250" x2="50000" y2="80750"/>
                            <a14:backgroundMark x1="11000" y1="72750" x2="11000" y2="72750"/>
                            <a14:backgroundMark x1="11250" y1="71250" x2="11250" y2="71250"/>
                            <a14:backgroundMark x1="10500" y1="74500" x2="10500" y2="74500"/>
                            <a14:backgroundMark x1="11250" y1="72500" x2="11250" y2="72500"/>
                            <a14:backgroundMark x1="10750" y1="74250" x2="12250" y2="66250"/>
                            <a14:backgroundMark x1="11250" y1="74500" x2="11250" y2="74500"/>
                            <a14:backgroundMark x1="11000" y1="74750" x2="11500" y2="69500"/>
                            <a14:backgroundMark x1="11000" y1="75000" x2="10750" y2="75500"/>
                            <a14:backgroundMark x1="11000" y1="72250" x2="11000" y2="72250"/>
                          </a14:backgroundRemoval>
                        </a14:imgEffect>
                      </a14:imgLayer>
                    </a14:imgProps>
                  </a:ext>
                </a:extLst>
              </a:blip>
              <a:stretch>
                <a:fillRect/>
              </a:stretch>
            </p:blipFill>
            <p:spPr>
              <a:xfrm rot="20667009">
                <a:off x="1961835" y="168109"/>
                <a:ext cx="5537110" cy="5148166"/>
              </a:xfrm>
              <a:prstGeom prst="rect">
                <a:avLst/>
              </a:prstGeom>
            </p:spPr>
          </p:pic>
          <p:sp>
            <p:nvSpPr>
              <p:cNvPr id="28" name="Oval 27">
                <a:extLst>
                  <a:ext uri="{FF2B5EF4-FFF2-40B4-BE49-F238E27FC236}">
                    <a16:creationId xmlns:a16="http://schemas.microsoft.com/office/drawing/2014/main" id="{EA89A10F-1948-6946-A861-F06046029A48}"/>
                  </a:ext>
                </a:extLst>
              </p:cNvPr>
              <p:cNvSpPr>
                <a:spLocks noChangeAspect="1"/>
              </p:cNvSpPr>
              <p:nvPr/>
            </p:nvSpPr>
            <p:spPr>
              <a:xfrm rot="20543121">
                <a:off x="1888421" y="4104632"/>
                <a:ext cx="4379528" cy="889294"/>
              </a:xfrm>
              <a:prstGeom prst="ellipse">
                <a:avLst/>
              </a:prstGeom>
              <a:solidFill>
                <a:srgbClr val="0432FF">
                  <a:alpha val="28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a:latin typeface="Arial"/>
                  <a:cs typeface="Arial"/>
                </a:endParaRPr>
              </a:p>
            </p:txBody>
          </p:sp>
          <p:cxnSp>
            <p:nvCxnSpPr>
              <p:cNvPr id="29" name="Straight Connector 28">
                <a:extLst>
                  <a:ext uri="{FF2B5EF4-FFF2-40B4-BE49-F238E27FC236}">
                    <a16:creationId xmlns:a16="http://schemas.microsoft.com/office/drawing/2014/main" id="{50BB0118-A657-E849-BF48-06336DF01D7D}"/>
                  </a:ext>
                </a:extLst>
              </p:cNvPr>
              <p:cNvCxnSpPr/>
              <p:nvPr/>
            </p:nvCxnSpPr>
            <p:spPr>
              <a:xfrm flipH="1" flipV="1">
                <a:off x="4126578" y="4534471"/>
                <a:ext cx="2847710" cy="14808"/>
              </a:xfrm>
              <a:prstGeom prst="line">
                <a:avLst/>
              </a:prstGeom>
              <a:ln w="9525" cmpd="sng">
                <a:solidFill>
                  <a:schemeClr val="tx1"/>
                </a:solidFill>
                <a:headEnd type="triangle"/>
                <a:tailEnd type="stealth"/>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262E25E-32DF-4D47-AD35-97AC430385D2}"/>
                  </a:ext>
                </a:extLst>
              </p:cNvPr>
              <p:cNvCxnSpPr/>
              <p:nvPr/>
            </p:nvCxnSpPr>
            <p:spPr>
              <a:xfrm flipH="1">
                <a:off x="4149136" y="4043579"/>
                <a:ext cx="2293363" cy="500830"/>
              </a:xfrm>
              <a:prstGeom prst="line">
                <a:avLst/>
              </a:prstGeom>
              <a:ln w="9525" cmpd="sng">
                <a:solidFill>
                  <a:schemeClr val="tx1"/>
                </a:solidFill>
                <a:headEnd type="triangle"/>
                <a:tailEnd type="stealth"/>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D329F11F-9A34-3847-971A-F080912505A8}"/>
                  </a:ext>
                </a:extLst>
              </p:cNvPr>
              <p:cNvSpPr txBox="1"/>
              <p:nvPr/>
            </p:nvSpPr>
            <p:spPr>
              <a:xfrm>
                <a:off x="5983347" y="4897604"/>
                <a:ext cx="1068263" cy="339223"/>
              </a:xfrm>
              <a:prstGeom prst="rect">
                <a:avLst/>
              </a:prstGeom>
              <a:noFill/>
            </p:spPr>
            <p:txBody>
              <a:bodyPr wrap="square" rtlCol="0">
                <a:spAutoFit/>
              </a:bodyPr>
              <a:lstStyle/>
              <a:p>
                <a:r>
                  <a:rPr lang="el-GR" sz="2000" dirty="0" err="1"/>
                  <a:t>Ζλ</a:t>
                </a:r>
                <a:r>
                  <a:rPr lang="en-US" sz="2000" baseline="-25000" dirty="0"/>
                  <a:t>random tilt</a:t>
                </a:r>
              </a:p>
            </p:txBody>
          </p:sp>
          <p:sp>
            <p:nvSpPr>
              <p:cNvPr id="32" name="TextBox 31">
                <a:extLst>
                  <a:ext uri="{FF2B5EF4-FFF2-40B4-BE49-F238E27FC236}">
                    <a16:creationId xmlns:a16="http://schemas.microsoft.com/office/drawing/2014/main" id="{3D07D47D-9650-2348-8416-CC56BD09E4F2}"/>
                  </a:ext>
                </a:extLst>
              </p:cNvPr>
              <p:cNvSpPr txBox="1"/>
              <p:nvPr/>
            </p:nvSpPr>
            <p:spPr>
              <a:xfrm>
                <a:off x="5557832" y="4433168"/>
                <a:ext cx="1289461" cy="391411"/>
              </a:xfrm>
              <a:prstGeom prst="rect">
                <a:avLst/>
              </a:prstGeom>
              <a:noFill/>
            </p:spPr>
            <p:txBody>
              <a:bodyPr wrap="square" rtlCol="0">
                <a:spAutoFit/>
              </a:bodyPr>
              <a:lstStyle/>
              <a:p>
                <a:r>
                  <a:rPr lang="el-GR" sz="2400" dirty="0"/>
                  <a:t>φ</a:t>
                </a:r>
                <a:r>
                  <a:rPr lang="en-US" sz="2400" baseline="-25000" dirty="0"/>
                  <a:t>random tilt</a:t>
                </a:r>
              </a:p>
            </p:txBody>
          </p:sp>
          <p:grpSp>
            <p:nvGrpSpPr>
              <p:cNvPr id="33" name="Group 32">
                <a:extLst>
                  <a:ext uri="{FF2B5EF4-FFF2-40B4-BE49-F238E27FC236}">
                    <a16:creationId xmlns:a16="http://schemas.microsoft.com/office/drawing/2014/main" id="{AA794D6F-C8A3-DF45-8B33-1C13759CB6C6}"/>
                  </a:ext>
                </a:extLst>
              </p:cNvPr>
              <p:cNvGrpSpPr/>
              <p:nvPr/>
            </p:nvGrpSpPr>
            <p:grpSpPr>
              <a:xfrm>
                <a:off x="1248896" y="2946970"/>
                <a:ext cx="7052338" cy="2294850"/>
                <a:chOff x="-631433" y="2115842"/>
                <a:chExt cx="7862908" cy="2558612"/>
              </a:xfrm>
            </p:grpSpPr>
            <p:sp>
              <p:nvSpPr>
                <p:cNvPr id="36" name="TextBox 35">
                  <a:extLst>
                    <a:ext uri="{FF2B5EF4-FFF2-40B4-BE49-F238E27FC236}">
                      <a16:creationId xmlns:a16="http://schemas.microsoft.com/office/drawing/2014/main" id="{9F911B47-57A7-794F-900D-F8CF704F8594}"/>
                    </a:ext>
                  </a:extLst>
                </p:cNvPr>
                <p:cNvSpPr txBox="1"/>
                <p:nvPr/>
              </p:nvSpPr>
              <p:spPr>
                <a:xfrm>
                  <a:off x="5796335" y="3691414"/>
                  <a:ext cx="1435140" cy="378212"/>
                </a:xfrm>
                <a:prstGeom prst="rect">
                  <a:avLst/>
                </a:prstGeom>
                <a:noFill/>
              </p:spPr>
              <p:txBody>
                <a:bodyPr wrap="square" rtlCol="0">
                  <a:spAutoFit/>
                </a:bodyPr>
                <a:lstStyle/>
                <a:p>
                  <a:r>
                    <a:rPr lang="en-US" sz="2000" dirty="0"/>
                    <a:t>Center Line</a:t>
                  </a:r>
                </a:p>
              </p:txBody>
            </p:sp>
            <p:sp>
              <p:nvSpPr>
                <p:cNvPr id="37" name="TextBox 36">
                  <a:extLst>
                    <a:ext uri="{FF2B5EF4-FFF2-40B4-BE49-F238E27FC236}">
                      <a16:creationId xmlns:a16="http://schemas.microsoft.com/office/drawing/2014/main" id="{6FAE9004-01A1-8D4A-94EC-76B6298D9EB0}"/>
                    </a:ext>
                  </a:extLst>
                </p:cNvPr>
                <p:cNvSpPr txBox="1"/>
                <p:nvPr/>
              </p:nvSpPr>
              <p:spPr>
                <a:xfrm>
                  <a:off x="4987905" y="3441776"/>
                  <a:ext cx="1158631" cy="378212"/>
                </a:xfrm>
                <a:prstGeom prst="rect">
                  <a:avLst/>
                </a:prstGeom>
                <a:noFill/>
              </p:spPr>
              <p:txBody>
                <a:bodyPr wrap="square" rtlCol="0">
                  <a:spAutoFit/>
                </a:bodyPr>
                <a:lstStyle/>
                <a:p>
                  <a:r>
                    <a:rPr lang="el-GR" sz="2000" dirty="0" err="1"/>
                    <a:t>Ζλ</a:t>
                  </a:r>
                  <a:r>
                    <a:rPr lang="en-US" sz="2000" baseline="-25000" dirty="0"/>
                    <a:t>max tilt</a:t>
                  </a:r>
                </a:p>
              </p:txBody>
            </p:sp>
            <p:grpSp>
              <p:nvGrpSpPr>
                <p:cNvPr id="38" name="Group 37">
                  <a:extLst>
                    <a:ext uri="{FF2B5EF4-FFF2-40B4-BE49-F238E27FC236}">
                      <a16:creationId xmlns:a16="http://schemas.microsoft.com/office/drawing/2014/main" id="{1C99005B-5D6A-CF4C-806D-B07BB63F29B7}"/>
                    </a:ext>
                  </a:extLst>
                </p:cNvPr>
                <p:cNvGrpSpPr/>
                <p:nvPr/>
              </p:nvGrpSpPr>
              <p:grpSpPr>
                <a:xfrm>
                  <a:off x="-631433" y="2115842"/>
                  <a:ext cx="6472215" cy="2558612"/>
                  <a:chOff x="-631433" y="2115842"/>
                  <a:chExt cx="6472215" cy="2558612"/>
                </a:xfrm>
              </p:grpSpPr>
              <p:sp>
                <p:nvSpPr>
                  <p:cNvPr id="39" name="Oval 38">
                    <a:extLst>
                      <a:ext uri="{FF2B5EF4-FFF2-40B4-BE49-F238E27FC236}">
                        <a16:creationId xmlns:a16="http://schemas.microsoft.com/office/drawing/2014/main" id="{9C40256D-34BD-DB46-8F00-C5785DFC499B}"/>
                      </a:ext>
                    </a:extLst>
                  </p:cNvPr>
                  <p:cNvSpPr>
                    <a:spLocks noChangeAspect="1"/>
                  </p:cNvSpPr>
                  <p:nvPr/>
                </p:nvSpPr>
                <p:spPr>
                  <a:xfrm>
                    <a:off x="86509" y="3507295"/>
                    <a:ext cx="4882896" cy="752513"/>
                  </a:xfrm>
                  <a:prstGeom prst="ellipse">
                    <a:avLst/>
                  </a:prstGeom>
                  <a:solidFill>
                    <a:srgbClr val="FF0000">
                      <a:alpha val="32000"/>
                    </a:srgbClr>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a:latin typeface="Arial"/>
                      <a:cs typeface="Arial"/>
                    </a:endParaRPr>
                  </a:p>
                </p:txBody>
              </p:sp>
              <p:cxnSp>
                <p:nvCxnSpPr>
                  <p:cNvPr id="40" name="Straight Connector 39">
                    <a:extLst>
                      <a:ext uri="{FF2B5EF4-FFF2-40B4-BE49-F238E27FC236}">
                        <a16:creationId xmlns:a16="http://schemas.microsoft.com/office/drawing/2014/main" id="{486F63C0-8545-C842-B6CE-61D2146465F5}"/>
                      </a:ext>
                    </a:extLst>
                  </p:cNvPr>
                  <p:cNvCxnSpPr/>
                  <p:nvPr/>
                </p:nvCxnSpPr>
                <p:spPr>
                  <a:xfrm>
                    <a:off x="2587477" y="2115842"/>
                    <a:ext cx="1" cy="1777973"/>
                  </a:xfrm>
                  <a:prstGeom prst="line">
                    <a:avLst/>
                  </a:prstGeom>
                  <a:ln w="9525" cmpd="sng">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E8F359D-82F0-8E4F-8923-8AC3F55D7749}"/>
                      </a:ext>
                    </a:extLst>
                  </p:cNvPr>
                  <p:cNvCxnSpPr>
                    <a:cxnSpLocks/>
                  </p:cNvCxnSpPr>
                  <p:nvPr/>
                </p:nvCxnSpPr>
                <p:spPr>
                  <a:xfrm>
                    <a:off x="2243795" y="3507295"/>
                    <a:ext cx="660265" cy="735579"/>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ACE85A2-925A-4843-980E-031D1555755B}"/>
                      </a:ext>
                    </a:extLst>
                  </p:cNvPr>
                  <p:cNvCxnSpPr>
                    <a:cxnSpLocks/>
                  </p:cNvCxnSpPr>
                  <p:nvPr/>
                </p:nvCxnSpPr>
                <p:spPr>
                  <a:xfrm flipH="1">
                    <a:off x="223919" y="3142014"/>
                    <a:ext cx="4610104" cy="153244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8B14576-1A7C-5D44-A96A-01F540870618}"/>
                      </a:ext>
                    </a:extLst>
                  </p:cNvPr>
                  <p:cNvCxnSpPr>
                    <a:cxnSpLocks/>
                  </p:cNvCxnSpPr>
                  <p:nvPr/>
                </p:nvCxnSpPr>
                <p:spPr>
                  <a:xfrm>
                    <a:off x="2583649" y="3893329"/>
                    <a:ext cx="2213228" cy="371792"/>
                  </a:xfrm>
                  <a:prstGeom prst="line">
                    <a:avLst/>
                  </a:prstGeom>
                  <a:ln w="9525" cmpd="sng">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44" name="Arc 43">
                    <a:extLst>
                      <a:ext uri="{FF2B5EF4-FFF2-40B4-BE49-F238E27FC236}">
                        <a16:creationId xmlns:a16="http://schemas.microsoft.com/office/drawing/2014/main" id="{927E1B01-8005-8041-A43D-C4760285D99B}"/>
                      </a:ext>
                    </a:extLst>
                  </p:cNvPr>
                  <p:cNvSpPr/>
                  <p:nvPr/>
                </p:nvSpPr>
                <p:spPr>
                  <a:xfrm rot="21052070">
                    <a:off x="3508560" y="3283326"/>
                    <a:ext cx="719667" cy="1227668"/>
                  </a:xfrm>
                  <a:prstGeom prst="arc">
                    <a:avLst>
                      <a:gd name="adj1" fmla="val 20800598"/>
                      <a:gd name="adj2" fmla="val 2686574"/>
                    </a:avLst>
                  </a:prstGeom>
                  <a:ln w="9525"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cxnSp>
                <p:nvCxnSpPr>
                  <p:cNvPr id="45" name="Straight Connector 44">
                    <a:extLst>
                      <a:ext uri="{FF2B5EF4-FFF2-40B4-BE49-F238E27FC236}">
                        <a16:creationId xmlns:a16="http://schemas.microsoft.com/office/drawing/2014/main" id="{44E64D75-4265-9F40-A5D6-4E01E96434CD}"/>
                      </a:ext>
                    </a:extLst>
                  </p:cNvPr>
                  <p:cNvCxnSpPr>
                    <a:cxnSpLocks/>
                  </p:cNvCxnSpPr>
                  <p:nvPr/>
                </p:nvCxnSpPr>
                <p:spPr>
                  <a:xfrm flipV="1">
                    <a:off x="2588240" y="3758708"/>
                    <a:ext cx="1608029" cy="12847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EDF8572E-75EA-0043-A44A-3F9D1CF12B38}"/>
                      </a:ext>
                    </a:extLst>
                  </p:cNvPr>
                  <p:cNvSpPr txBox="1"/>
                  <p:nvPr/>
                </p:nvSpPr>
                <p:spPr>
                  <a:xfrm>
                    <a:off x="4832727" y="2980113"/>
                    <a:ext cx="1008055" cy="378212"/>
                  </a:xfrm>
                  <a:prstGeom prst="rect">
                    <a:avLst/>
                  </a:prstGeom>
                  <a:noFill/>
                </p:spPr>
                <p:txBody>
                  <a:bodyPr wrap="square" rtlCol="0">
                    <a:spAutoFit/>
                  </a:bodyPr>
                  <a:lstStyle/>
                  <a:p>
                    <a:r>
                      <a:rPr lang="el-GR" sz="2000" dirty="0"/>
                      <a:t>φ</a:t>
                    </a:r>
                    <a:r>
                      <a:rPr lang="en-US" sz="2000" baseline="-25000" dirty="0"/>
                      <a:t>max tilt</a:t>
                    </a:r>
                  </a:p>
                </p:txBody>
              </p:sp>
              <p:sp>
                <p:nvSpPr>
                  <p:cNvPr id="47" name="TextBox 46">
                    <a:extLst>
                      <a:ext uri="{FF2B5EF4-FFF2-40B4-BE49-F238E27FC236}">
                        <a16:creationId xmlns:a16="http://schemas.microsoft.com/office/drawing/2014/main" id="{E3F37720-8C9B-6F41-B81E-438D01E4CE2A}"/>
                      </a:ext>
                    </a:extLst>
                  </p:cNvPr>
                  <p:cNvSpPr txBox="1"/>
                  <p:nvPr/>
                </p:nvSpPr>
                <p:spPr>
                  <a:xfrm>
                    <a:off x="-631433" y="3409161"/>
                    <a:ext cx="1524803" cy="669144"/>
                  </a:xfrm>
                  <a:prstGeom prst="rect">
                    <a:avLst/>
                  </a:prstGeom>
                  <a:noFill/>
                </p:spPr>
                <p:txBody>
                  <a:bodyPr wrap="square" rtlCol="0">
                    <a:spAutoFit/>
                  </a:bodyPr>
                  <a:lstStyle/>
                  <a:p>
                    <a:r>
                      <a:rPr lang="en-US" sz="2000" dirty="0">
                        <a:solidFill>
                          <a:schemeClr val="accent2">
                            <a:lumMod val="75000"/>
                          </a:schemeClr>
                        </a:solidFill>
                      </a:rPr>
                      <a:t>Reference plane</a:t>
                    </a:r>
                  </a:p>
                </p:txBody>
              </p:sp>
            </p:grpSp>
          </p:grpSp>
          <p:sp>
            <p:nvSpPr>
              <p:cNvPr id="34" name="Arc 33">
                <a:extLst>
                  <a:ext uri="{FF2B5EF4-FFF2-40B4-BE49-F238E27FC236}">
                    <a16:creationId xmlns:a16="http://schemas.microsoft.com/office/drawing/2014/main" id="{C5AF43C3-F477-2145-B9C1-26460CD194D5}"/>
                  </a:ext>
                </a:extLst>
              </p:cNvPr>
              <p:cNvSpPr/>
              <p:nvPr/>
            </p:nvSpPr>
            <p:spPr>
              <a:xfrm rot="2839368">
                <a:off x="4130803" y="3167362"/>
                <a:ext cx="1714208" cy="2849767"/>
              </a:xfrm>
              <a:prstGeom prst="arc">
                <a:avLst>
                  <a:gd name="adj1" fmla="val 16903687"/>
                  <a:gd name="adj2" fmla="val 18187245"/>
                </a:avLst>
              </a:prstGeom>
              <a:ln w="9525"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cxnSp>
            <p:nvCxnSpPr>
              <p:cNvPr id="35" name="Straight Connector 34">
                <a:extLst>
                  <a:ext uri="{FF2B5EF4-FFF2-40B4-BE49-F238E27FC236}">
                    <a16:creationId xmlns:a16="http://schemas.microsoft.com/office/drawing/2014/main" id="{A31D7C52-1C9F-2945-B476-5F01FA6A1681}"/>
                  </a:ext>
                </a:extLst>
              </p:cNvPr>
              <p:cNvCxnSpPr>
                <a:cxnSpLocks/>
              </p:cNvCxnSpPr>
              <p:nvPr/>
            </p:nvCxnSpPr>
            <p:spPr>
              <a:xfrm flipH="1">
                <a:off x="4139199" y="4393591"/>
                <a:ext cx="2187490" cy="141850"/>
              </a:xfrm>
              <a:prstGeom prst="line">
                <a:avLst/>
              </a:prstGeom>
              <a:ln w="9525" cmpd="sng">
                <a:solidFill>
                  <a:schemeClr val="tx1"/>
                </a:solidFill>
                <a:headEnd type="triangle"/>
                <a:tailEnd type="stealth"/>
              </a:ln>
            </p:spPr>
            <p:style>
              <a:lnRef idx="2">
                <a:schemeClr val="accent1"/>
              </a:lnRef>
              <a:fillRef idx="0">
                <a:schemeClr val="accent1"/>
              </a:fillRef>
              <a:effectRef idx="1">
                <a:schemeClr val="accent1"/>
              </a:effectRef>
              <a:fontRef idx="minor">
                <a:schemeClr val="tx1"/>
              </a:fontRef>
            </p:style>
          </p:cxnSp>
        </p:grpSp>
        <p:sp>
          <p:nvSpPr>
            <p:cNvPr id="49" name="TextBox 48">
              <a:extLst>
                <a:ext uri="{FF2B5EF4-FFF2-40B4-BE49-F238E27FC236}">
                  <a16:creationId xmlns:a16="http://schemas.microsoft.com/office/drawing/2014/main" id="{8A484011-9002-714A-B51A-3BEA75EB728C}"/>
                </a:ext>
              </a:extLst>
            </p:cNvPr>
            <p:cNvSpPr txBox="1"/>
            <p:nvPr/>
          </p:nvSpPr>
          <p:spPr>
            <a:xfrm>
              <a:off x="3206939" y="6288153"/>
              <a:ext cx="1613086" cy="646331"/>
            </a:xfrm>
            <a:prstGeom prst="rect">
              <a:avLst/>
            </a:prstGeom>
            <a:noFill/>
          </p:spPr>
          <p:txBody>
            <a:bodyPr wrap="square" rtlCol="0">
              <a:spAutoFit/>
            </a:bodyPr>
            <a:lstStyle/>
            <a:p>
              <a:r>
                <a:rPr lang="en-US" dirty="0">
                  <a:solidFill>
                    <a:schemeClr val="accent1">
                      <a:lumMod val="75000"/>
                    </a:schemeClr>
                  </a:solidFill>
                </a:rPr>
                <a:t>Main Gun Rotation Plane</a:t>
              </a:r>
            </a:p>
          </p:txBody>
        </p:sp>
      </p:grpSp>
      <p:sp>
        <p:nvSpPr>
          <p:cNvPr id="3" name="Content Placeholder 2">
            <a:extLst>
              <a:ext uri="{FF2B5EF4-FFF2-40B4-BE49-F238E27FC236}">
                <a16:creationId xmlns:a16="http://schemas.microsoft.com/office/drawing/2014/main" id="{CFFFC407-C174-734A-AB3B-C847638729C6}"/>
              </a:ext>
            </a:extLst>
          </p:cNvPr>
          <p:cNvSpPr>
            <a:spLocks noGrp="1"/>
          </p:cNvSpPr>
          <p:nvPr>
            <p:ph idx="1"/>
          </p:nvPr>
        </p:nvSpPr>
        <p:spPr>
          <a:xfrm>
            <a:off x="457200" y="1600200"/>
            <a:ext cx="8229600" cy="2674373"/>
          </a:xfrm>
        </p:spPr>
        <p:txBody>
          <a:bodyPr>
            <a:normAutofit fontScale="85000" lnSpcReduction="20000"/>
          </a:bodyPr>
          <a:lstStyle/>
          <a:p>
            <a:pPr marL="0" indent="0" algn="just">
              <a:buNone/>
            </a:pPr>
            <a:r>
              <a:rPr lang="el-GR" dirty="0"/>
              <a:t>Το σημείο</a:t>
            </a:r>
            <a:r>
              <a:rPr lang="en-US" dirty="0"/>
              <a:t> </a:t>
            </a:r>
            <a:r>
              <a:rPr lang="el-GR" dirty="0"/>
              <a:t>στο οποίο σημειώνεται </a:t>
            </a:r>
            <a:r>
              <a:rPr lang="en-US" dirty="0" err="1"/>
              <a:t>tilt</a:t>
            </a:r>
            <a:r>
              <a:rPr lang="en-US" baseline="-25000" dirty="0" err="1"/>
              <a:t>max</a:t>
            </a:r>
            <a:r>
              <a:rPr lang="en-US" dirty="0"/>
              <a:t> </a:t>
            </a:r>
            <a:r>
              <a:rPr lang="el-GR" dirty="0"/>
              <a:t>καλείται </a:t>
            </a:r>
            <a:r>
              <a:rPr lang="en-US" dirty="0"/>
              <a:t>high point</a:t>
            </a:r>
            <a:r>
              <a:rPr lang="el-GR" dirty="0"/>
              <a:t> και  βρίσκεται στην κάθετο της τομής των δυο επιπέδων (επίπεδο αναφοράς και επίπεδο ελέγχου)</a:t>
            </a:r>
          </a:p>
          <a:p>
            <a:pPr marL="0" indent="0" algn="just">
              <a:buNone/>
            </a:pPr>
            <a:r>
              <a:rPr lang="el-GR" dirty="0"/>
              <a:t>Καθώς η τιμή του </a:t>
            </a:r>
            <a:r>
              <a:rPr lang="en-US" dirty="0"/>
              <a:t>tilt </a:t>
            </a:r>
            <a:r>
              <a:rPr lang="el-GR" dirty="0"/>
              <a:t>μεταβάλλεται </a:t>
            </a:r>
            <a:r>
              <a:rPr lang="el-GR" dirty="0" err="1"/>
              <a:t>ημιτονοειδώς</a:t>
            </a:r>
            <a:r>
              <a:rPr lang="el-GR" dirty="0"/>
              <a:t> συναρτήσει της διόπτευσης, αυτή μπορεί να υπολογιστεί εύκολα εάν είναι γνωστή η διόπτευση της</a:t>
            </a:r>
            <a:r>
              <a:rPr lang="en-US" dirty="0"/>
              <a:t> </a:t>
            </a:r>
            <a:r>
              <a:rPr lang="en-US" dirty="0" err="1"/>
              <a:t>tilt</a:t>
            </a:r>
            <a:r>
              <a:rPr lang="en-US" baseline="-25000" dirty="0" err="1"/>
              <a:t>max</a:t>
            </a:r>
            <a:r>
              <a:rPr lang="el-GR" dirty="0"/>
              <a:t> και το μέτρο αυτής</a:t>
            </a:r>
          </a:p>
          <a:p>
            <a:pPr marL="0" indent="0" algn="just">
              <a:buNone/>
            </a:pPr>
            <a:endParaRPr lang="el-GR" dirty="0"/>
          </a:p>
          <a:p>
            <a:endParaRPr lang="en-GR" dirty="0"/>
          </a:p>
        </p:txBody>
      </p:sp>
      <p:graphicFrame>
        <p:nvGraphicFramePr>
          <p:cNvPr id="50" name="Content Placeholder 3">
            <a:extLst>
              <a:ext uri="{FF2B5EF4-FFF2-40B4-BE49-F238E27FC236}">
                <a16:creationId xmlns:a16="http://schemas.microsoft.com/office/drawing/2014/main" id="{FF0EB250-7D1C-E04A-B8B5-E57A9E7437F9}"/>
              </a:ext>
            </a:extLst>
          </p:cNvPr>
          <p:cNvGraphicFramePr>
            <a:graphicFrameLocks/>
          </p:cNvGraphicFramePr>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FFEB3CF9-05B1-8740-B65E-BFF09937EB8C}"/>
              </a:ext>
            </a:extLst>
          </p:cNvPr>
          <p:cNvSpPr>
            <a:spLocks noGrp="1"/>
          </p:cNvSpPr>
          <p:nvPr>
            <p:ph type="title"/>
          </p:nvPr>
        </p:nvSpPr>
        <p:spPr/>
        <p:txBody>
          <a:bodyPr/>
          <a:lstStyle/>
          <a:p>
            <a:pPr algn="r"/>
            <a:r>
              <a:rPr lang="el-GR" dirty="0"/>
              <a:t> Καθίζηση (</a:t>
            </a:r>
            <a:r>
              <a:rPr lang="en-US" dirty="0"/>
              <a:t>tilt</a:t>
            </a:r>
            <a:r>
              <a:rPr lang="el-GR" dirty="0"/>
              <a:t>)</a:t>
            </a:r>
            <a:endParaRPr lang="en-GR" dirty="0"/>
          </a:p>
        </p:txBody>
      </p:sp>
      <p:sp>
        <p:nvSpPr>
          <p:cNvPr id="48" name="Rectangle 47">
            <a:extLst>
              <a:ext uri="{FF2B5EF4-FFF2-40B4-BE49-F238E27FC236}">
                <a16:creationId xmlns:a16="http://schemas.microsoft.com/office/drawing/2014/main" id="{98C6938A-7109-C74D-8E66-B2BFAEC929C1}"/>
              </a:ext>
            </a:extLst>
          </p:cNvPr>
          <p:cNvSpPr/>
          <p:nvPr/>
        </p:nvSpPr>
        <p:spPr>
          <a:xfrm>
            <a:off x="5422810" y="1047254"/>
            <a:ext cx="3101042" cy="461665"/>
          </a:xfrm>
          <a:prstGeom prst="rect">
            <a:avLst/>
          </a:prstGeom>
        </p:spPr>
        <p:txBody>
          <a:bodyPr wrap="none">
            <a:spAutoFit/>
          </a:bodyPr>
          <a:lstStyle/>
          <a:p>
            <a:r>
              <a:rPr lang="el-GR" sz="2400" dirty="0">
                <a:latin typeface="+mj-lt"/>
              </a:rPr>
              <a:t>ή </a:t>
            </a:r>
            <a:r>
              <a:rPr lang="en-US" sz="2400" dirty="0">
                <a:latin typeface="+mj-lt"/>
              </a:rPr>
              <a:t>roller path inclination</a:t>
            </a:r>
          </a:p>
        </p:txBody>
      </p:sp>
    </p:spTree>
    <p:extLst>
      <p:ext uri="{BB962C8B-B14F-4D97-AF65-F5344CB8AC3E}">
        <p14:creationId xmlns:p14="http://schemas.microsoft.com/office/powerpoint/2010/main" val="2329596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p:cNvSpPr>
            <a:spLocks noGrp="1"/>
          </p:cNvSpPr>
          <p:nvPr>
            <p:ph type="title"/>
          </p:nvPr>
        </p:nvSpPr>
        <p:spPr>
          <a:xfrm>
            <a:off x="457200" y="274638"/>
            <a:ext cx="8229600" cy="1143000"/>
          </a:xfrm>
        </p:spPr>
        <p:txBody>
          <a:bodyPr>
            <a:normAutofit/>
          </a:bodyPr>
          <a:lstStyle/>
          <a:p>
            <a:pPr algn="r"/>
            <a:r>
              <a:rPr lang="el-GR" dirty="0"/>
              <a:t> Καθίζηση (</a:t>
            </a:r>
            <a:r>
              <a:rPr lang="en-US" dirty="0"/>
              <a:t>tilt</a:t>
            </a:r>
            <a:r>
              <a:rPr lang="el-GR" dirty="0"/>
              <a:t>)</a:t>
            </a:r>
            <a:endParaRPr lang="en-US" dirty="0"/>
          </a:p>
        </p:txBody>
      </p:sp>
      <p:grpSp>
        <p:nvGrpSpPr>
          <p:cNvPr id="5" name="Group 4">
            <a:extLst>
              <a:ext uri="{FF2B5EF4-FFF2-40B4-BE49-F238E27FC236}">
                <a16:creationId xmlns:a16="http://schemas.microsoft.com/office/drawing/2014/main" id="{4E4A16CA-373D-A242-BC9F-8A9CFCBF4901}"/>
              </a:ext>
            </a:extLst>
          </p:cNvPr>
          <p:cNvGrpSpPr>
            <a:grpSpLocks noChangeAspect="1"/>
          </p:cNvGrpSpPr>
          <p:nvPr/>
        </p:nvGrpSpPr>
        <p:grpSpPr>
          <a:xfrm>
            <a:off x="4057375" y="1415392"/>
            <a:ext cx="5081370" cy="2921638"/>
            <a:chOff x="81596" y="1244600"/>
            <a:chExt cx="5665405" cy="3257441"/>
          </a:xfrm>
        </p:grpSpPr>
        <p:sp>
          <p:nvSpPr>
            <p:cNvPr id="9" name="Oval 8"/>
            <p:cNvSpPr>
              <a:spLocks noChangeAspect="1"/>
            </p:cNvSpPr>
            <p:nvPr/>
          </p:nvSpPr>
          <p:spPr>
            <a:xfrm rot="19536187">
              <a:off x="81596" y="1801425"/>
              <a:ext cx="4882896" cy="2441449"/>
            </a:xfrm>
            <a:prstGeom prst="ellipse">
              <a:avLst/>
            </a:prstGeom>
            <a:solidFill>
              <a:srgbClr val="0432FF">
                <a:alpha val="28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cxnSp>
          <p:nvCxnSpPr>
            <p:cNvPr id="13" name="Straight Connector 12"/>
            <p:cNvCxnSpPr/>
            <p:nvPr/>
          </p:nvCxnSpPr>
          <p:spPr>
            <a:xfrm flipH="1" flipV="1">
              <a:off x="2523045" y="3022574"/>
              <a:ext cx="3175016" cy="16510"/>
            </a:xfrm>
            <a:prstGeom prst="line">
              <a:avLst/>
            </a:prstGeom>
            <a:ln w="9525" cmpd="sng">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2523046" y="2463756"/>
              <a:ext cx="2556954" cy="558394"/>
            </a:xfrm>
            <a:prstGeom prst="line">
              <a:avLst/>
            </a:prstGeom>
            <a:ln w="9525" cmpd="sng">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219148" y="4031634"/>
              <a:ext cx="1191045" cy="377466"/>
            </a:xfrm>
            <a:prstGeom prst="rect">
              <a:avLst/>
            </a:prstGeom>
            <a:noFill/>
          </p:spPr>
          <p:txBody>
            <a:bodyPr wrap="square" rtlCol="0">
              <a:spAutoFit/>
            </a:bodyPr>
            <a:lstStyle/>
            <a:p>
              <a:r>
                <a:rPr lang="el-GR" sz="1600" dirty="0" err="1"/>
                <a:t>Ζλ</a:t>
              </a:r>
              <a:r>
                <a:rPr lang="en-US" sz="1600" baseline="-25000" dirty="0"/>
                <a:t>random tilt</a:t>
              </a:r>
            </a:p>
          </p:txBody>
        </p:sp>
        <p:sp>
          <p:nvSpPr>
            <p:cNvPr id="44" name="TextBox 43"/>
            <p:cNvSpPr txBox="1"/>
            <p:nvPr/>
          </p:nvSpPr>
          <p:spPr>
            <a:xfrm>
              <a:off x="4124992" y="3481965"/>
              <a:ext cx="1228052" cy="411782"/>
            </a:xfrm>
            <a:prstGeom prst="rect">
              <a:avLst/>
            </a:prstGeom>
            <a:noFill/>
          </p:spPr>
          <p:txBody>
            <a:bodyPr wrap="square" rtlCol="0">
              <a:spAutoFit/>
            </a:bodyPr>
            <a:lstStyle/>
            <a:p>
              <a:r>
                <a:rPr lang="el-GR" dirty="0"/>
                <a:t>φ</a:t>
              </a:r>
              <a:r>
                <a:rPr lang="en-US" baseline="-25000" dirty="0"/>
                <a:t>random tilt</a:t>
              </a:r>
            </a:p>
          </p:txBody>
        </p:sp>
        <p:grpSp>
          <p:nvGrpSpPr>
            <p:cNvPr id="3" name="Group 2">
              <a:extLst>
                <a:ext uri="{FF2B5EF4-FFF2-40B4-BE49-F238E27FC236}">
                  <a16:creationId xmlns:a16="http://schemas.microsoft.com/office/drawing/2014/main" id="{49646AFB-6A06-794D-ABA0-F5F555658086}"/>
                </a:ext>
              </a:extLst>
            </p:cNvPr>
            <p:cNvGrpSpPr/>
            <p:nvPr/>
          </p:nvGrpSpPr>
          <p:grpSpPr>
            <a:xfrm>
              <a:off x="86509" y="1244600"/>
              <a:ext cx="5660492" cy="3221539"/>
              <a:chOff x="86509" y="1244600"/>
              <a:chExt cx="5660492" cy="3221539"/>
            </a:xfrm>
          </p:grpSpPr>
          <p:sp>
            <p:nvSpPr>
              <p:cNvPr id="33" name="TextBox 32"/>
              <p:cNvSpPr txBox="1"/>
              <p:nvPr/>
            </p:nvSpPr>
            <p:spPr>
              <a:xfrm>
                <a:off x="4901669" y="2737577"/>
                <a:ext cx="838728" cy="651987"/>
              </a:xfrm>
              <a:prstGeom prst="rect">
                <a:avLst/>
              </a:prstGeom>
              <a:noFill/>
            </p:spPr>
            <p:txBody>
              <a:bodyPr wrap="square" rtlCol="0">
                <a:spAutoFit/>
              </a:bodyPr>
              <a:lstStyle/>
              <a:p>
                <a:r>
                  <a:rPr lang="en-US" sz="1600" dirty="0"/>
                  <a:t>Center Line</a:t>
                </a:r>
              </a:p>
            </p:txBody>
          </p:sp>
          <p:sp>
            <p:nvSpPr>
              <p:cNvPr id="41" name="TextBox 40"/>
              <p:cNvSpPr txBox="1"/>
              <p:nvPr/>
            </p:nvSpPr>
            <p:spPr>
              <a:xfrm>
                <a:off x="4738946" y="2029340"/>
                <a:ext cx="1008055" cy="377466"/>
              </a:xfrm>
              <a:prstGeom prst="rect">
                <a:avLst/>
              </a:prstGeom>
              <a:noFill/>
            </p:spPr>
            <p:txBody>
              <a:bodyPr wrap="square" rtlCol="0">
                <a:spAutoFit/>
              </a:bodyPr>
              <a:lstStyle/>
              <a:p>
                <a:r>
                  <a:rPr lang="el-GR" sz="1600" dirty="0" err="1"/>
                  <a:t>Ζλ</a:t>
                </a:r>
                <a:r>
                  <a:rPr lang="en-US" sz="1600" baseline="-25000" dirty="0"/>
                  <a:t>max tilt</a:t>
                </a:r>
              </a:p>
            </p:txBody>
          </p:sp>
          <p:grpSp>
            <p:nvGrpSpPr>
              <p:cNvPr id="2" name="Group 1">
                <a:extLst>
                  <a:ext uri="{FF2B5EF4-FFF2-40B4-BE49-F238E27FC236}">
                    <a16:creationId xmlns:a16="http://schemas.microsoft.com/office/drawing/2014/main" id="{A02BE58B-01E3-9D4B-AFD0-13DE562D630D}"/>
                  </a:ext>
                </a:extLst>
              </p:cNvPr>
              <p:cNvGrpSpPr/>
              <p:nvPr/>
            </p:nvGrpSpPr>
            <p:grpSpPr>
              <a:xfrm>
                <a:off x="86509" y="1244600"/>
                <a:ext cx="4882895" cy="3221539"/>
                <a:chOff x="86509" y="1244600"/>
                <a:chExt cx="4882895" cy="3221539"/>
              </a:xfrm>
            </p:grpSpPr>
            <p:sp>
              <p:nvSpPr>
                <p:cNvPr id="4" name="Oval 3"/>
                <p:cNvSpPr>
                  <a:spLocks noChangeAspect="1"/>
                </p:cNvSpPr>
                <p:nvPr/>
              </p:nvSpPr>
              <p:spPr>
                <a:xfrm>
                  <a:off x="86509" y="1818359"/>
                  <a:ext cx="4882895" cy="2441449"/>
                </a:xfrm>
                <a:prstGeom prst="ellipse">
                  <a:avLst/>
                </a:prstGeom>
                <a:solidFill>
                  <a:srgbClr val="FF0000">
                    <a:alpha val="32000"/>
                  </a:srgbClr>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cxnSp>
              <p:nvCxnSpPr>
                <p:cNvPr id="7" name="Straight Connector 6"/>
                <p:cNvCxnSpPr/>
                <p:nvPr/>
              </p:nvCxnSpPr>
              <p:spPr>
                <a:xfrm>
                  <a:off x="2523044" y="1244600"/>
                  <a:ext cx="1" cy="1777973"/>
                </a:xfrm>
                <a:prstGeom prst="line">
                  <a:avLst/>
                </a:prstGeom>
                <a:ln w="9525" cmpd="sng">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42061" y="1801425"/>
                  <a:ext cx="762000" cy="2441449"/>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513405" y="1642916"/>
                  <a:ext cx="4029093" cy="2758456"/>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Arc 22"/>
                <p:cNvSpPr/>
                <p:nvPr/>
              </p:nvSpPr>
              <p:spPr>
                <a:xfrm rot="1077173">
                  <a:off x="2825743" y="2357939"/>
                  <a:ext cx="719667" cy="1227667"/>
                </a:xfrm>
                <a:prstGeom prst="arc">
                  <a:avLst>
                    <a:gd name="adj1" fmla="val 16436712"/>
                    <a:gd name="adj2" fmla="val 19024683"/>
                  </a:avLst>
                </a:prstGeom>
                <a:ln w="9525"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2523044" y="3022150"/>
                  <a:ext cx="1731277" cy="863182"/>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Arc 26"/>
                <p:cNvSpPr/>
                <p:nvPr/>
              </p:nvSpPr>
              <p:spPr>
                <a:xfrm>
                  <a:off x="3534654" y="3238472"/>
                  <a:ext cx="719667" cy="1227667"/>
                </a:xfrm>
                <a:prstGeom prst="arc">
                  <a:avLst>
                    <a:gd name="adj1" fmla="val 17218856"/>
                    <a:gd name="adj2" fmla="val 124408"/>
                  </a:avLst>
                </a:prstGeom>
                <a:ln w="9525"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a:cxnSpLocks/>
                  <a:endCxn id="27" idx="0"/>
                </p:cNvCxnSpPr>
                <p:nvPr/>
              </p:nvCxnSpPr>
              <p:spPr>
                <a:xfrm>
                  <a:off x="2523044" y="3022573"/>
                  <a:ext cx="1537685" cy="285334"/>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534442" y="2214006"/>
                  <a:ext cx="1008055" cy="377466"/>
                </a:xfrm>
                <a:prstGeom prst="rect">
                  <a:avLst/>
                </a:prstGeom>
                <a:noFill/>
              </p:spPr>
              <p:txBody>
                <a:bodyPr wrap="square" rtlCol="0">
                  <a:spAutoFit/>
                </a:bodyPr>
                <a:lstStyle/>
                <a:p>
                  <a:r>
                    <a:rPr lang="el-GR" sz="1600" dirty="0"/>
                    <a:t>φ</a:t>
                  </a:r>
                  <a:r>
                    <a:rPr lang="en-US" sz="1600" baseline="-25000" dirty="0"/>
                    <a:t>max tilt</a:t>
                  </a:r>
                </a:p>
              </p:txBody>
            </p:sp>
            <p:sp>
              <p:nvSpPr>
                <p:cNvPr id="45" name="TextBox 44"/>
                <p:cNvSpPr txBox="1"/>
                <p:nvPr/>
              </p:nvSpPr>
              <p:spPr>
                <a:xfrm>
                  <a:off x="169448" y="1568013"/>
                  <a:ext cx="1525802" cy="651987"/>
                </a:xfrm>
                <a:prstGeom prst="rect">
                  <a:avLst/>
                </a:prstGeom>
                <a:noFill/>
              </p:spPr>
              <p:txBody>
                <a:bodyPr wrap="square" rtlCol="0">
                  <a:spAutoFit/>
                </a:bodyPr>
                <a:lstStyle/>
                <a:p>
                  <a:r>
                    <a:rPr lang="en-US" sz="1600" dirty="0">
                      <a:solidFill>
                        <a:schemeClr val="accent2">
                          <a:lumMod val="75000"/>
                        </a:schemeClr>
                      </a:solidFill>
                    </a:rPr>
                    <a:t>Reference Plane</a:t>
                  </a:r>
                </a:p>
              </p:txBody>
            </p:sp>
            <p:sp>
              <p:nvSpPr>
                <p:cNvPr id="46" name="Block Arc 45"/>
                <p:cNvSpPr/>
                <p:nvPr/>
              </p:nvSpPr>
              <p:spPr>
                <a:xfrm rot="20835083">
                  <a:off x="767182" y="2454872"/>
                  <a:ext cx="3192249" cy="1131122"/>
                </a:xfrm>
                <a:prstGeom prst="blockArc">
                  <a:avLst>
                    <a:gd name="adj1" fmla="val 117673"/>
                    <a:gd name="adj2" fmla="val 790799"/>
                    <a:gd name="adj3" fmla="val 4589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
          <p:nvSpPr>
            <p:cNvPr id="29" name="Arc 28"/>
            <p:cNvSpPr/>
            <p:nvPr/>
          </p:nvSpPr>
          <p:spPr>
            <a:xfrm rot="2068980">
              <a:off x="2628078" y="1324732"/>
              <a:ext cx="1911233" cy="3177309"/>
            </a:xfrm>
            <a:prstGeom prst="arc">
              <a:avLst>
                <a:gd name="adj1" fmla="val 16372241"/>
                <a:gd name="adj2" fmla="val 18441832"/>
              </a:avLst>
            </a:prstGeom>
            <a:ln w="9525"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E153694-BB8E-094B-8CF2-644A98F52733}"/>
              </a:ext>
            </a:extLst>
          </p:cNvPr>
          <p:cNvSpPr/>
          <p:nvPr/>
        </p:nvSpPr>
        <p:spPr>
          <a:xfrm>
            <a:off x="5422810" y="1047254"/>
            <a:ext cx="3101042" cy="461665"/>
          </a:xfrm>
          <a:prstGeom prst="rect">
            <a:avLst/>
          </a:prstGeom>
        </p:spPr>
        <p:txBody>
          <a:bodyPr wrap="none">
            <a:spAutoFit/>
          </a:bodyPr>
          <a:lstStyle/>
          <a:p>
            <a:r>
              <a:rPr lang="el-GR" sz="2400" dirty="0">
                <a:latin typeface="+mj-lt"/>
              </a:rPr>
              <a:t>ή </a:t>
            </a:r>
            <a:r>
              <a:rPr lang="en-US" sz="2400" dirty="0">
                <a:latin typeface="+mj-lt"/>
              </a:rPr>
              <a:t>roller path inclination</a:t>
            </a:r>
          </a:p>
        </p:txBody>
      </p:sp>
      <p:grpSp>
        <p:nvGrpSpPr>
          <p:cNvPr id="38" name="Group 37">
            <a:extLst>
              <a:ext uri="{FF2B5EF4-FFF2-40B4-BE49-F238E27FC236}">
                <a16:creationId xmlns:a16="http://schemas.microsoft.com/office/drawing/2014/main" id="{8432ABFA-CBCF-1043-B0BB-D9F6DAB1D219}"/>
              </a:ext>
            </a:extLst>
          </p:cNvPr>
          <p:cNvGrpSpPr/>
          <p:nvPr/>
        </p:nvGrpSpPr>
        <p:grpSpPr>
          <a:xfrm>
            <a:off x="4121594" y="4516840"/>
            <a:ext cx="4824072" cy="2605466"/>
            <a:chOff x="4536097" y="3126533"/>
            <a:chExt cx="4862977" cy="3430674"/>
          </a:xfrm>
        </p:grpSpPr>
        <p:cxnSp>
          <p:nvCxnSpPr>
            <p:cNvPr id="18" name="Straight Arrow Connector 17">
              <a:extLst>
                <a:ext uri="{FF2B5EF4-FFF2-40B4-BE49-F238E27FC236}">
                  <a16:creationId xmlns:a16="http://schemas.microsoft.com/office/drawing/2014/main" id="{55BB7249-C771-6A49-AAA1-724C33E6CFDA}"/>
                </a:ext>
              </a:extLst>
            </p:cNvPr>
            <p:cNvCxnSpPr>
              <a:cxnSpLocks/>
            </p:cNvCxnSpPr>
            <p:nvPr/>
          </p:nvCxnSpPr>
          <p:spPr>
            <a:xfrm flipV="1">
              <a:off x="5129351" y="3126533"/>
              <a:ext cx="1162" cy="296045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37" name="Group 36">
              <a:extLst>
                <a:ext uri="{FF2B5EF4-FFF2-40B4-BE49-F238E27FC236}">
                  <a16:creationId xmlns:a16="http://schemas.microsoft.com/office/drawing/2014/main" id="{2110A5A8-2343-4848-BB35-CB6F5CD81D06}"/>
                </a:ext>
              </a:extLst>
            </p:cNvPr>
            <p:cNvGrpSpPr/>
            <p:nvPr/>
          </p:nvGrpSpPr>
          <p:grpSpPr>
            <a:xfrm>
              <a:off x="4536097" y="3148416"/>
              <a:ext cx="4862977" cy="3408791"/>
              <a:chOff x="4536097" y="3148416"/>
              <a:chExt cx="4862977" cy="3408791"/>
            </a:xfrm>
          </p:grpSpPr>
          <p:pic>
            <p:nvPicPr>
              <p:cNvPr id="15" name="Picture 14">
                <a:extLst>
                  <a:ext uri="{FF2B5EF4-FFF2-40B4-BE49-F238E27FC236}">
                    <a16:creationId xmlns:a16="http://schemas.microsoft.com/office/drawing/2014/main" id="{C21269A9-4323-8A43-BA7C-7D64CDDF0A00}"/>
                  </a:ext>
                </a:extLst>
              </p:cNvPr>
              <p:cNvPicPr>
                <a:picLocks/>
              </p:cNvPicPr>
              <p:nvPr/>
            </p:nvPicPr>
            <p:blipFill>
              <a:blip r:embed="rId2"/>
              <a:stretch>
                <a:fillRect/>
              </a:stretch>
            </p:blipFill>
            <p:spPr>
              <a:xfrm>
                <a:off x="5931974" y="3148416"/>
                <a:ext cx="3298094" cy="3386492"/>
              </a:xfrm>
              <a:prstGeom prst="rect">
                <a:avLst/>
              </a:prstGeom>
            </p:spPr>
          </p:pic>
          <p:grpSp>
            <p:nvGrpSpPr>
              <p:cNvPr id="35" name="Group 34">
                <a:extLst>
                  <a:ext uri="{FF2B5EF4-FFF2-40B4-BE49-F238E27FC236}">
                    <a16:creationId xmlns:a16="http://schemas.microsoft.com/office/drawing/2014/main" id="{242F3EB7-D9FD-7549-81C1-504CCA421922}"/>
                  </a:ext>
                </a:extLst>
              </p:cNvPr>
              <p:cNvGrpSpPr/>
              <p:nvPr/>
            </p:nvGrpSpPr>
            <p:grpSpPr>
              <a:xfrm>
                <a:off x="4536097" y="3170715"/>
                <a:ext cx="4862977" cy="3386492"/>
                <a:chOff x="4536097" y="3170715"/>
                <a:chExt cx="4862977" cy="3386492"/>
              </a:xfrm>
            </p:grpSpPr>
            <p:pic>
              <p:nvPicPr>
                <p:cNvPr id="47" name="Picture 46">
                  <a:extLst>
                    <a:ext uri="{FF2B5EF4-FFF2-40B4-BE49-F238E27FC236}">
                      <a16:creationId xmlns:a16="http://schemas.microsoft.com/office/drawing/2014/main" id="{1E65D726-B968-CC4B-8136-673C382F420A}"/>
                    </a:ext>
                  </a:extLst>
                </p:cNvPr>
                <p:cNvPicPr>
                  <a:picLocks/>
                </p:cNvPicPr>
                <p:nvPr/>
              </p:nvPicPr>
              <p:blipFill rotWithShape="1">
                <a:blip r:embed="rId2"/>
                <a:srcRect l="74652"/>
                <a:stretch/>
              </p:blipFill>
              <p:spPr>
                <a:xfrm>
                  <a:off x="5137971" y="3170715"/>
                  <a:ext cx="836011" cy="3386492"/>
                </a:xfrm>
                <a:prstGeom prst="rect">
                  <a:avLst/>
                </a:prstGeom>
              </p:spPr>
            </p:pic>
            <p:grpSp>
              <p:nvGrpSpPr>
                <p:cNvPr id="32" name="Group 31">
                  <a:extLst>
                    <a:ext uri="{FF2B5EF4-FFF2-40B4-BE49-F238E27FC236}">
                      <a16:creationId xmlns:a16="http://schemas.microsoft.com/office/drawing/2014/main" id="{3B012F22-7969-6544-958D-5DC5B14AA040}"/>
                    </a:ext>
                  </a:extLst>
                </p:cNvPr>
                <p:cNvGrpSpPr/>
                <p:nvPr/>
              </p:nvGrpSpPr>
              <p:grpSpPr>
                <a:xfrm>
                  <a:off x="4536097" y="3339088"/>
                  <a:ext cx="4862977" cy="1913577"/>
                  <a:chOff x="4536097" y="3339088"/>
                  <a:chExt cx="4862977" cy="1913577"/>
                </a:xfrm>
              </p:grpSpPr>
              <p:cxnSp>
                <p:nvCxnSpPr>
                  <p:cNvPr id="40" name="Straight Arrow Connector 39">
                    <a:extLst>
                      <a:ext uri="{FF2B5EF4-FFF2-40B4-BE49-F238E27FC236}">
                        <a16:creationId xmlns:a16="http://schemas.microsoft.com/office/drawing/2014/main" id="{BD56931B-E6BF-E146-978D-CB70ED86AF4D}"/>
                      </a:ext>
                    </a:extLst>
                  </p:cNvPr>
                  <p:cNvCxnSpPr>
                    <a:cxnSpLocks/>
                  </p:cNvCxnSpPr>
                  <p:nvPr/>
                </p:nvCxnSpPr>
                <p:spPr>
                  <a:xfrm flipV="1">
                    <a:off x="4932373" y="4709472"/>
                    <a:ext cx="4466701"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42BABF8-0045-FC44-BFF9-5DF56F2CBCEB}"/>
                      </a:ext>
                    </a:extLst>
                  </p:cNvPr>
                  <p:cNvCxnSpPr/>
                  <p:nvPr/>
                </p:nvCxnSpPr>
                <p:spPr>
                  <a:xfrm flipH="1">
                    <a:off x="5129351" y="3500440"/>
                    <a:ext cx="1585774" cy="0"/>
                  </a:xfrm>
                  <a:prstGeom prst="line">
                    <a:avLst/>
                  </a:prstGeom>
                  <a:ln w="222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7E34B8C4-69C4-464D-BDF8-5321049E33D7}"/>
                      </a:ext>
                    </a:extLst>
                  </p:cNvPr>
                  <p:cNvCxnSpPr>
                    <a:cxnSpLocks/>
                  </p:cNvCxnSpPr>
                  <p:nvPr/>
                </p:nvCxnSpPr>
                <p:spPr>
                  <a:xfrm>
                    <a:off x="6753221" y="3495672"/>
                    <a:ext cx="0" cy="1246404"/>
                  </a:xfrm>
                  <a:prstGeom prst="line">
                    <a:avLst/>
                  </a:prstGeom>
                  <a:ln w="222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51A3D0C1-40CD-5C44-AB26-5D5E558A89E6}"/>
                      </a:ext>
                    </a:extLst>
                  </p:cNvPr>
                  <p:cNvSpPr txBox="1"/>
                  <p:nvPr/>
                </p:nvSpPr>
                <p:spPr>
                  <a:xfrm>
                    <a:off x="4536097" y="3339088"/>
                    <a:ext cx="669742" cy="381827"/>
                  </a:xfrm>
                  <a:prstGeom prst="rect">
                    <a:avLst/>
                  </a:prstGeom>
                  <a:noFill/>
                </p:spPr>
                <p:txBody>
                  <a:bodyPr wrap="square" rtlCol="0">
                    <a:spAutoFit/>
                  </a:bodyPr>
                  <a:lstStyle/>
                  <a:p>
                    <a:r>
                      <a:rPr lang="en-US" sz="1400" dirty="0" err="1"/>
                      <a:t>Tilt</a:t>
                    </a:r>
                    <a:r>
                      <a:rPr lang="en-US" sz="1400" baseline="-25000" dirty="0" err="1"/>
                      <a:t>max</a:t>
                    </a:r>
                    <a:endParaRPr lang="en-US" sz="1400" baseline="-25000" dirty="0"/>
                  </a:p>
                </p:txBody>
              </p:sp>
              <p:sp>
                <p:nvSpPr>
                  <p:cNvPr id="52" name="TextBox 51">
                    <a:extLst>
                      <a:ext uri="{FF2B5EF4-FFF2-40B4-BE49-F238E27FC236}">
                        <a16:creationId xmlns:a16="http://schemas.microsoft.com/office/drawing/2014/main" id="{14A1CA1B-9C0F-0D44-8EA1-38C8F518FCC6}"/>
                      </a:ext>
                    </a:extLst>
                  </p:cNvPr>
                  <p:cNvSpPr txBox="1"/>
                  <p:nvPr/>
                </p:nvSpPr>
                <p:spPr>
                  <a:xfrm>
                    <a:off x="6338758" y="4766358"/>
                    <a:ext cx="1045675" cy="486307"/>
                  </a:xfrm>
                  <a:prstGeom prst="rect">
                    <a:avLst/>
                  </a:prstGeom>
                  <a:noFill/>
                </p:spPr>
                <p:txBody>
                  <a:bodyPr wrap="square" rtlCol="0">
                    <a:spAutoFit/>
                  </a:bodyPr>
                  <a:lstStyle/>
                  <a:p>
                    <a:r>
                      <a:rPr lang="el-GR" dirty="0" err="1"/>
                      <a:t>Ζλ</a:t>
                    </a:r>
                    <a:r>
                      <a:rPr lang="en-US" baseline="-25000" dirty="0" err="1"/>
                      <a:t>tilt</a:t>
                    </a:r>
                    <a:r>
                      <a:rPr lang="en-US" sz="1000" baseline="-25000" dirty="0" err="1"/>
                      <a:t>max</a:t>
                    </a:r>
                    <a:endParaRPr lang="en-US" sz="1000" baseline="-25000" dirty="0"/>
                  </a:p>
                </p:txBody>
              </p:sp>
            </p:grpSp>
          </p:grpSp>
        </p:grpSp>
      </p:grpSp>
      <p:graphicFrame>
        <p:nvGraphicFramePr>
          <p:cNvPr id="61" name="Content Placeholder 3">
            <a:extLst>
              <a:ext uri="{FF2B5EF4-FFF2-40B4-BE49-F238E27FC236}">
                <a16:creationId xmlns:a16="http://schemas.microsoft.com/office/drawing/2014/main" id="{4D192DED-3863-164F-8149-B059444C6D46}"/>
              </a:ext>
            </a:extLst>
          </p:cNvPr>
          <p:cNvGraphicFramePr>
            <a:graphicFrameLocks/>
          </p:cNvGraphicFramePr>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3" name="Table 62">
            <a:extLst>
              <a:ext uri="{FF2B5EF4-FFF2-40B4-BE49-F238E27FC236}">
                <a16:creationId xmlns:a16="http://schemas.microsoft.com/office/drawing/2014/main" id="{3BC588FB-B920-034A-AC0D-DBD23E064947}"/>
              </a:ext>
            </a:extLst>
          </p:cNvPr>
          <p:cNvGraphicFramePr>
            <a:graphicFrameLocks noGrp="1"/>
          </p:cNvGraphicFramePr>
          <p:nvPr>
            <p:extLst>
              <p:ext uri="{D42A27DB-BD31-4B8C-83A1-F6EECF244321}">
                <p14:modId xmlns:p14="http://schemas.microsoft.com/office/powerpoint/2010/main" val="2033336260"/>
              </p:ext>
            </p:extLst>
          </p:nvPr>
        </p:nvGraphicFramePr>
        <p:xfrm>
          <a:off x="265595" y="1862262"/>
          <a:ext cx="3696630" cy="4820920"/>
        </p:xfrm>
        <a:graphic>
          <a:graphicData uri="http://schemas.openxmlformats.org/drawingml/2006/table">
            <a:tbl>
              <a:tblPr firstRow="1" bandRow="1">
                <a:tableStyleId>{9D7B26C5-4107-4FEC-AEDC-1716B250A1EF}</a:tableStyleId>
              </a:tblPr>
              <a:tblGrid>
                <a:gridCol w="727048">
                  <a:extLst>
                    <a:ext uri="{9D8B030D-6E8A-4147-A177-3AD203B41FA5}">
                      <a16:colId xmlns:a16="http://schemas.microsoft.com/office/drawing/2014/main" val="20000"/>
                    </a:ext>
                  </a:extLst>
                </a:gridCol>
                <a:gridCol w="1045028">
                  <a:extLst>
                    <a:ext uri="{9D8B030D-6E8A-4147-A177-3AD203B41FA5}">
                      <a16:colId xmlns:a16="http://schemas.microsoft.com/office/drawing/2014/main" val="20001"/>
                    </a:ext>
                  </a:extLst>
                </a:gridCol>
                <a:gridCol w="1080655">
                  <a:extLst>
                    <a:ext uri="{9D8B030D-6E8A-4147-A177-3AD203B41FA5}">
                      <a16:colId xmlns:a16="http://schemas.microsoft.com/office/drawing/2014/main" val="20002"/>
                    </a:ext>
                  </a:extLst>
                </a:gridCol>
                <a:gridCol w="843899">
                  <a:extLst>
                    <a:ext uri="{9D8B030D-6E8A-4147-A177-3AD203B41FA5}">
                      <a16:colId xmlns:a16="http://schemas.microsoft.com/office/drawing/2014/main" val="20003"/>
                    </a:ext>
                  </a:extLst>
                </a:gridCol>
              </a:tblGrid>
              <a:tr h="370840">
                <a:tc>
                  <a:txBody>
                    <a:bodyPr/>
                    <a:lstStyle/>
                    <a:p>
                      <a:pPr algn="ctr"/>
                      <a:r>
                        <a:rPr lang="en-US" sz="1400" baseline="0" dirty="0"/>
                        <a:t>Z</a:t>
                      </a:r>
                      <a:r>
                        <a:rPr lang="el-GR" sz="1400" baseline="0" dirty="0"/>
                        <a:t>λ</a:t>
                      </a:r>
                      <a:endParaRPr lang="en-US" sz="1400" baseline="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a:t>Tilt</a:t>
                      </a:r>
                      <a:r>
                        <a:rPr lang="en-US" sz="1400" baseline="-25000" dirty="0" err="1"/>
                        <a:t>MAIN</a:t>
                      </a:r>
                      <a:r>
                        <a:rPr lang="en-US" sz="1400" baseline="-25000" dirty="0"/>
                        <a:t> GUN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err="1"/>
                        <a:t>Tilt</a:t>
                      </a:r>
                      <a:r>
                        <a:rPr lang="en-US" sz="1400" baseline="-25000" dirty="0" err="1"/>
                        <a:t>MRP</a:t>
                      </a:r>
                      <a:endParaRPr lang="en-US" sz="1400" baseline="-250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baseline="0" dirty="0"/>
                        <a:t>Δ</a:t>
                      </a:r>
                      <a:endParaRPr lang="en-US" sz="1400" baseline="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400" dirty="0"/>
                        <a:t>000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400" dirty="0"/>
                        <a:t>6</a:t>
                      </a: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9.4</a:t>
                      </a: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-3.4΄</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US" sz="1400" dirty="0"/>
                        <a:t>0</a:t>
                      </a:r>
                      <a:r>
                        <a:rPr lang="el-GR" sz="1400" dirty="0"/>
                        <a:t>3</a:t>
                      </a:r>
                      <a:r>
                        <a:rPr lang="en-US" sz="1400" dirty="0"/>
                        <a:t>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400" dirty="0"/>
                        <a:t>1</a:t>
                      </a:r>
                      <a:r>
                        <a:rPr lang="el-GR" sz="1400" dirty="0"/>
                        <a:t>2΄</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14</a:t>
                      </a: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a:t>
                      </a:r>
                      <a:r>
                        <a:rPr lang="en-US" sz="1400" dirty="0"/>
                        <a:t>1</a:t>
                      </a:r>
                      <a:r>
                        <a:rPr lang="el-GR" sz="1400" dirty="0"/>
                        <a:t>2΄</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n-US" sz="1400" dirty="0"/>
                        <a:t>0</a:t>
                      </a:r>
                      <a:r>
                        <a:rPr lang="el-GR" sz="1400" dirty="0"/>
                        <a:t>6</a:t>
                      </a:r>
                      <a:r>
                        <a:rPr lang="en-US" sz="1400" dirty="0"/>
                        <a:t>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16.</a:t>
                      </a:r>
                      <a:r>
                        <a:rPr lang="el-GR" sz="1400" dirty="0"/>
                        <a:t>2΄</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16.</a:t>
                      </a:r>
                      <a:r>
                        <a:rPr lang="el-GR" sz="1400" dirty="0"/>
                        <a:t>2΄</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400" dirty="0"/>
                        <a:t>0</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en-US" sz="1400" dirty="0"/>
                        <a:t>0</a:t>
                      </a:r>
                      <a:r>
                        <a:rPr lang="el-GR" sz="1400" dirty="0"/>
                        <a:t>9</a:t>
                      </a:r>
                      <a:r>
                        <a:rPr lang="en-US" sz="1400" dirty="0"/>
                        <a:t>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400" dirty="0"/>
                        <a:t>18</a:t>
                      </a: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16</a:t>
                      </a: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+2΄</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en-US" sz="1400" dirty="0"/>
                        <a:t>120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16.</a:t>
                      </a:r>
                      <a:r>
                        <a:rPr lang="el-GR" sz="1400" dirty="0"/>
                        <a:t>2΄</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400" dirty="0"/>
                        <a:t>12.8</a:t>
                      </a:r>
                      <a:endParaRPr lang="en-US" sz="1400" baseline="300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+3.4΄</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858409265"/>
                  </a:ext>
                </a:extLst>
              </a:tr>
              <a:tr h="370840">
                <a:tc>
                  <a:txBody>
                    <a:bodyPr/>
                    <a:lstStyle/>
                    <a:p>
                      <a:pPr algn="ctr"/>
                      <a:r>
                        <a:rPr lang="en-US" sz="1400" dirty="0"/>
                        <a:t>150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400" dirty="0"/>
                        <a:t>-</a:t>
                      </a:r>
                      <a:endParaRPr lang="en-US" sz="1400" baseline="300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2086660025"/>
                  </a:ext>
                </a:extLst>
              </a:tr>
              <a:tr h="370840">
                <a:tc>
                  <a:txBody>
                    <a:bodyPr/>
                    <a:lstStyle/>
                    <a:p>
                      <a:pPr algn="ctr"/>
                      <a:r>
                        <a:rPr lang="en-US" sz="1400" dirty="0"/>
                        <a:t>180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400" dirty="0"/>
                        <a:t>-</a:t>
                      </a:r>
                      <a:endParaRPr lang="en-US" sz="1400" baseline="300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150363447"/>
                  </a:ext>
                </a:extLst>
              </a:tr>
              <a:tr h="370840">
                <a:tc>
                  <a:txBody>
                    <a:bodyPr/>
                    <a:lstStyle/>
                    <a:p>
                      <a:pPr algn="ctr"/>
                      <a:r>
                        <a:rPr lang="en-US" sz="1400" dirty="0"/>
                        <a:t>210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400" dirty="0"/>
                        <a:t>-</a:t>
                      </a:r>
                      <a:endParaRPr lang="en-US" sz="1400" baseline="300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400" dirty="0"/>
                        <a:t>-</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964924084"/>
                  </a:ext>
                </a:extLst>
              </a:tr>
              <a:tr h="370840">
                <a:tc>
                  <a:txBody>
                    <a:bodyPr/>
                    <a:lstStyle/>
                    <a:p>
                      <a:pPr algn="ctr"/>
                      <a:r>
                        <a:rPr lang="en-US" sz="1400" dirty="0"/>
                        <a:t>240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4</a:t>
                      </a:r>
                      <a:r>
                        <a:rPr lang="en-US" sz="1400" dirty="0"/>
                        <a:t>.</a:t>
                      </a:r>
                      <a:r>
                        <a:rPr lang="el-GR" sz="1400" dirty="0"/>
                        <a:t>2΄</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4</a:t>
                      </a:r>
                      <a:r>
                        <a:rPr lang="en-US" sz="1400" dirty="0"/>
                        <a:t>.</a:t>
                      </a:r>
                      <a:r>
                        <a:rPr lang="el-GR" sz="1400" dirty="0"/>
                        <a:t>2΄</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0΄</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456755871"/>
                  </a:ext>
                </a:extLst>
              </a:tr>
              <a:tr h="370840">
                <a:tc>
                  <a:txBody>
                    <a:bodyPr/>
                    <a:lstStyle/>
                    <a:p>
                      <a:pPr algn="ctr"/>
                      <a:r>
                        <a:rPr lang="en-US" sz="1400" dirty="0"/>
                        <a:t>270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6΄</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8΄</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-2΄</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197054371"/>
                  </a:ext>
                </a:extLst>
              </a:tr>
              <a:tr h="370840">
                <a:tc>
                  <a:txBody>
                    <a:bodyPr/>
                    <a:lstStyle/>
                    <a:p>
                      <a:pPr algn="ctr"/>
                      <a:r>
                        <a:rPr lang="el-GR" sz="1400" dirty="0"/>
                        <a:t>30</a:t>
                      </a:r>
                      <a:r>
                        <a:rPr lang="en-US" sz="1400" dirty="0"/>
                        <a:t>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4.2΄</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7.6΄</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-3.4΄</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567770384"/>
                  </a:ext>
                </a:extLst>
              </a:tr>
              <a:tr h="370840">
                <a:tc>
                  <a:txBody>
                    <a:bodyPr/>
                    <a:lstStyle/>
                    <a:p>
                      <a:pPr algn="ctr"/>
                      <a:r>
                        <a:rPr lang="el-GR" sz="1400" dirty="0"/>
                        <a:t>33</a:t>
                      </a:r>
                      <a:r>
                        <a:rPr lang="en-US" sz="1400" dirty="0"/>
                        <a:t>0</a:t>
                      </a:r>
                      <a:r>
                        <a:rPr lang="en-US" sz="14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0΄</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4΄</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a:t>-4΄</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2894241635"/>
                  </a:ext>
                </a:extLst>
              </a:tr>
            </a:tbl>
          </a:graphicData>
        </a:graphic>
      </p:graphicFrame>
    </p:spTree>
    <p:extLst>
      <p:ext uri="{BB962C8B-B14F-4D97-AF65-F5344CB8AC3E}">
        <p14:creationId xmlns:p14="http://schemas.microsoft.com/office/powerpoint/2010/main" val="3943433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0E5198A-437B-F848-8B4F-43C242E71571}"/>
              </a:ext>
            </a:extLst>
          </p:cNvPr>
          <p:cNvGrpSpPr/>
          <p:nvPr/>
        </p:nvGrpSpPr>
        <p:grpSpPr>
          <a:xfrm>
            <a:off x="-6523" y="672201"/>
            <a:ext cx="3492000" cy="3166946"/>
            <a:chOff x="1565937" y="1428544"/>
            <a:chExt cx="3492000" cy="3166946"/>
          </a:xfrm>
        </p:grpSpPr>
        <p:pic>
          <p:nvPicPr>
            <p:cNvPr id="6" name="Picture 5">
              <a:extLst>
                <a:ext uri="{FF2B5EF4-FFF2-40B4-BE49-F238E27FC236}">
                  <a16:creationId xmlns:a16="http://schemas.microsoft.com/office/drawing/2014/main" id="{D163F53A-45E2-3C46-B7A3-EA831AC65A7E}"/>
                </a:ext>
              </a:extLst>
            </p:cNvPr>
            <p:cNvPicPr>
              <a:picLocks noChangeAspect="1"/>
            </p:cNvPicPr>
            <p:nvPr/>
          </p:nvPicPr>
          <p:blipFill>
            <a:blip r:embed="rId2"/>
            <a:stretch>
              <a:fillRect/>
            </a:stretch>
          </p:blipFill>
          <p:spPr>
            <a:xfrm>
              <a:off x="1565937" y="1428544"/>
              <a:ext cx="3492000" cy="3166946"/>
            </a:xfrm>
            <a:prstGeom prst="rect">
              <a:avLst/>
            </a:prstGeom>
          </p:spPr>
        </p:pic>
        <p:sp>
          <p:nvSpPr>
            <p:cNvPr id="12" name="Right Triangle 11">
              <a:extLst>
                <a:ext uri="{FF2B5EF4-FFF2-40B4-BE49-F238E27FC236}">
                  <a16:creationId xmlns:a16="http://schemas.microsoft.com/office/drawing/2014/main" id="{9E8AD575-2DBE-D446-8D4E-FCD754341590}"/>
                </a:ext>
              </a:extLst>
            </p:cNvPr>
            <p:cNvSpPr/>
            <p:nvPr/>
          </p:nvSpPr>
          <p:spPr>
            <a:xfrm flipV="1">
              <a:off x="1565937" y="1463889"/>
              <a:ext cx="1552712" cy="560083"/>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3333954" y="648837"/>
            <a:ext cx="3727547" cy="3139706"/>
            <a:chOff x="5413479" y="3708818"/>
            <a:chExt cx="3727547" cy="3139706"/>
          </a:xfrm>
        </p:grpSpPr>
        <p:pic>
          <p:nvPicPr>
            <p:cNvPr id="55" name="Picture 54"/>
            <p:cNvPicPr>
              <a:picLocks noChangeAspect="1"/>
            </p:cNvPicPr>
            <p:nvPr/>
          </p:nvPicPr>
          <p:blipFill rotWithShape="1">
            <a:blip r:embed="rId3"/>
            <a:srcRect t="4737"/>
            <a:stretch/>
          </p:blipFill>
          <p:spPr>
            <a:xfrm>
              <a:off x="5413479" y="3750312"/>
              <a:ext cx="3727547" cy="3098212"/>
            </a:xfrm>
            <a:prstGeom prst="rect">
              <a:avLst/>
            </a:prstGeom>
          </p:spPr>
        </p:pic>
        <p:sp>
          <p:nvSpPr>
            <p:cNvPr id="56" name="Right Triangle 55"/>
            <p:cNvSpPr/>
            <p:nvPr/>
          </p:nvSpPr>
          <p:spPr>
            <a:xfrm rot="5400000">
              <a:off x="5540448" y="3588886"/>
              <a:ext cx="909752" cy="1149619"/>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Triangle 56"/>
            <p:cNvSpPr/>
            <p:nvPr/>
          </p:nvSpPr>
          <p:spPr>
            <a:xfrm rot="10800000">
              <a:off x="7619999" y="3708818"/>
              <a:ext cx="1360085" cy="1022617"/>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60" name="Table 59"/>
          <p:cNvGraphicFramePr>
            <a:graphicFrameLocks noGrp="1"/>
          </p:cNvGraphicFramePr>
          <p:nvPr>
            <p:extLst>
              <p:ext uri="{D42A27DB-BD31-4B8C-83A1-F6EECF244321}">
                <p14:modId xmlns:p14="http://schemas.microsoft.com/office/powerpoint/2010/main" val="2877829590"/>
              </p:ext>
            </p:extLst>
          </p:nvPr>
        </p:nvGraphicFramePr>
        <p:xfrm>
          <a:off x="191197" y="3757761"/>
          <a:ext cx="2975131" cy="3022600"/>
        </p:xfrm>
        <a:graphic>
          <a:graphicData uri="http://schemas.openxmlformats.org/drawingml/2006/table">
            <a:tbl>
              <a:tblPr firstRow="1" bandRow="1">
                <a:tableStyleId>{9D7B26C5-4107-4FEC-AEDC-1716B250A1EF}</a:tableStyleId>
              </a:tblPr>
              <a:tblGrid>
                <a:gridCol w="485152">
                  <a:extLst>
                    <a:ext uri="{9D8B030D-6E8A-4147-A177-3AD203B41FA5}">
                      <a16:colId xmlns:a16="http://schemas.microsoft.com/office/drawing/2014/main" val="20000"/>
                    </a:ext>
                  </a:extLst>
                </a:gridCol>
                <a:gridCol w="499423">
                  <a:extLst>
                    <a:ext uri="{9D8B030D-6E8A-4147-A177-3AD203B41FA5}">
                      <a16:colId xmlns:a16="http://schemas.microsoft.com/office/drawing/2014/main" val="20001"/>
                    </a:ext>
                  </a:extLst>
                </a:gridCol>
                <a:gridCol w="492288">
                  <a:extLst>
                    <a:ext uri="{9D8B030D-6E8A-4147-A177-3AD203B41FA5}">
                      <a16:colId xmlns:a16="http://schemas.microsoft.com/office/drawing/2014/main" val="20002"/>
                    </a:ext>
                  </a:extLst>
                </a:gridCol>
                <a:gridCol w="535151">
                  <a:extLst>
                    <a:ext uri="{9D8B030D-6E8A-4147-A177-3AD203B41FA5}">
                      <a16:colId xmlns:a16="http://schemas.microsoft.com/office/drawing/2014/main" val="20003"/>
                    </a:ext>
                  </a:extLst>
                </a:gridCol>
                <a:gridCol w="963117">
                  <a:extLst>
                    <a:ext uri="{9D8B030D-6E8A-4147-A177-3AD203B41FA5}">
                      <a16:colId xmlns:a16="http://schemas.microsoft.com/office/drawing/2014/main" val="20004"/>
                    </a:ext>
                  </a:extLst>
                </a:gridCol>
              </a:tblGrid>
              <a:tr h="370840">
                <a:tc gridSpan="5">
                  <a:txBody>
                    <a:bodyPr/>
                    <a:lstStyle/>
                    <a:p>
                      <a:pPr algn="ctr"/>
                      <a:r>
                        <a:rPr lang="en-US" sz="1100" dirty="0"/>
                        <a:t>Polar Coordinates- 60</a:t>
                      </a:r>
                      <a:r>
                        <a:rPr lang="en-US" sz="1100" baseline="30000" dirty="0"/>
                        <a:t>o</a:t>
                      </a:r>
                      <a:r>
                        <a:rPr lang="en-US" sz="1100" dirty="0"/>
                        <a:t> method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100" dirty="0"/>
                        <a:t>Train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Tilt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Train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Tilt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Til</a:t>
                      </a:r>
                      <a:r>
                        <a:rPr lang="en-US" sz="1100" baseline="0" dirty="0"/>
                        <a:t>t Difference</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290468588"/>
                  </a:ext>
                </a:extLst>
              </a:tr>
              <a:tr h="370840">
                <a:tc>
                  <a:txBody>
                    <a:bodyPr/>
                    <a:lstStyle/>
                    <a:p>
                      <a:pPr algn="ctr"/>
                      <a:r>
                        <a:rPr lang="en-US" sz="1100" dirty="0"/>
                        <a:t>000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-3.4</a:t>
                      </a: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06</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0</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-3.4</a:t>
                      </a: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US" sz="1100" dirty="0"/>
                        <a:t>0</a:t>
                      </a:r>
                      <a:r>
                        <a:rPr lang="el-GR" sz="1100" dirty="0"/>
                        <a:t>3</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-2΄</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09</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+2</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-4</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n-US" sz="1100" dirty="0"/>
                        <a:t>0</a:t>
                      </a:r>
                      <a:r>
                        <a:rPr lang="el-GR" sz="1100" dirty="0"/>
                        <a:t>6</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0</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12</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+3.4’</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-3.4</a:t>
                      </a: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en-US" sz="1100" dirty="0"/>
                        <a:t>0</a:t>
                      </a:r>
                      <a:r>
                        <a:rPr lang="el-GR" sz="1100" dirty="0"/>
                        <a:t>9</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+2</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15</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el-GR" sz="1100" dirty="0"/>
                        <a:t>12</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+3.4’</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18</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2444140461"/>
                  </a:ext>
                </a:extLst>
              </a:tr>
              <a:tr h="370840">
                <a:tc>
                  <a:txBody>
                    <a:bodyPr/>
                    <a:lstStyle/>
                    <a:p>
                      <a:pPr algn="ctr"/>
                      <a:r>
                        <a:rPr lang="el-GR" sz="1100" dirty="0"/>
                        <a:t>15</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21</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163697958"/>
                  </a:ext>
                </a:extLst>
              </a:tr>
            </a:tbl>
          </a:graphicData>
        </a:graphic>
      </p:graphicFrame>
      <p:sp>
        <p:nvSpPr>
          <p:cNvPr id="66" name="Title 1"/>
          <p:cNvSpPr>
            <a:spLocks noGrp="1"/>
          </p:cNvSpPr>
          <p:nvPr>
            <p:ph type="title"/>
          </p:nvPr>
        </p:nvSpPr>
        <p:spPr>
          <a:xfrm>
            <a:off x="457200" y="274638"/>
            <a:ext cx="8229600" cy="1143000"/>
          </a:xfrm>
        </p:spPr>
        <p:txBody>
          <a:bodyPr>
            <a:normAutofit/>
          </a:bodyPr>
          <a:lstStyle/>
          <a:p>
            <a:pPr algn="r"/>
            <a:r>
              <a:rPr lang="el-GR" dirty="0"/>
              <a:t> Καθίζηση (</a:t>
            </a:r>
            <a:r>
              <a:rPr lang="en-US" dirty="0"/>
              <a:t>tilt</a:t>
            </a:r>
            <a:r>
              <a:rPr lang="el-GR" dirty="0"/>
              <a:t>)</a:t>
            </a:r>
            <a:endParaRPr lang="en-US" dirty="0"/>
          </a:p>
        </p:txBody>
      </p:sp>
      <p:sp>
        <p:nvSpPr>
          <p:cNvPr id="67" name="TextBox 66"/>
          <p:cNvSpPr txBox="1"/>
          <p:nvPr/>
        </p:nvSpPr>
        <p:spPr>
          <a:xfrm>
            <a:off x="6612131" y="6318696"/>
            <a:ext cx="2340672" cy="461665"/>
          </a:xfrm>
          <a:prstGeom prst="rect">
            <a:avLst/>
          </a:prstGeom>
          <a:noFill/>
        </p:spPr>
        <p:txBody>
          <a:bodyPr wrap="square" rtlCol="0">
            <a:spAutoFit/>
          </a:bodyPr>
          <a:lstStyle/>
          <a:p>
            <a:pPr algn="ctr"/>
            <a:r>
              <a:rPr lang="el-GR" sz="1200" i="1" dirty="0"/>
              <a:t>Πηγή</a:t>
            </a:r>
            <a:r>
              <a:rPr lang="en-US" sz="1200" i="1" dirty="0"/>
              <a:t>: </a:t>
            </a:r>
            <a:r>
              <a:rPr lang="el-GR" sz="1200" i="1" dirty="0"/>
              <a:t>Εξωτερική Βλητική</a:t>
            </a:r>
            <a:endParaRPr lang="en-US" sz="1200" i="1" dirty="0"/>
          </a:p>
          <a:p>
            <a:pPr algn="ctr"/>
            <a:r>
              <a:rPr lang="el-GR" sz="1200" i="1" dirty="0"/>
              <a:t> </a:t>
            </a:r>
            <a:r>
              <a:rPr lang="el-GR" sz="1200" i="1" dirty="0" err="1"/>
              <a:t>Αντχου</a:t>
            </a:r>
            <a:r>
              <a:rPr lang="el-GR" sz="1200" i="1" dirty="0"/>
              <a:t> </a:t>
            </a:r>
            <a:r>
              <a:rPr lang="el-GR" sz="1200" i="1" dirty="0" err="1"/>
              <a:t>Καρινιωτάκη</a:t>
            </a:r>
            <a:r>
              <a:rPr lang="en-US" sz="1200" i="1" dirty="0"/>
              <a:t>, </a:t>
            </a:r>
            <a:r>
              <a:rPr lang="el-GR" sz="1200" i="1" dirty="0" err="1"/>
              <a:t>σελ</a:t>
            </a:r>
            <a:r>
              <a:rPr lang="en-US" sz="1200" i="1" dirty="0"/>
              <a:t> 251-263</a:t>
            </a:r>
          </a:p>
        </p:txBody>
      </p:sp>
      <p:sp>
        <p:nvSpPr>
          <p:cNvPr id="30" name="Rectangle 29">
            <a:extLst>
              <a:ext uri="{FF2B5EF4-FFF2-40B4-BE49-F238E27FC236}">
                <a16:creationId xmlns:a16="http://schemas.microsoft.com/office/drawing/2014/main" id="{CE153694-BB8E-094B-8CF2-644A98F52733}"/>
              </a:ext>
            </a:extLst>
          </p:cNvPr>
          <p:cNvSpPr/>
          <p:nvPr/>
        </p:nvSpPr>
        <p:spPr>
          <a:xfrm>
            <a:off x="5422810" y="1047254"/>
            <a:ext cx="3101042" cy="461665"/>
          </a:xfrm>
          <a:prstGeom prst="rect">
            <a:avLst/>
          </a:prstGeom>
        </p:spPr>
        <p:txBody>
          <a:bodyPr wrap="none">
            <a:spAutoFit/>
          </a:bodyPr>
          <a:lstStyle/>
          <a:p>
            <a:r>
              <a:rPr lang="el-GR" sz="2400" dirty="0">
                <a:latin typeface="+mj-lt"/>
              </a:rPr>
              <a:t>ή </a:t>
            </a:r>
            <a:r>
              <a:rPr lang="en-US" sz="2400" dirty="0">
                <a:latin typeface="+mj-lt"/>
              </a:rPr>
              <a:t>roller path inclination</a:t>
            </a:r>
          </a:p>
        </p:txBody>
      </p:sp>
      <p:graphicFrame>
        <p:nvGraphicFramePr>
          <p:cNvPr id="38" name="Table 37">
            <a:extLst>
              <a:ext uri="{FF2B5EF4-FFF2-40B4-BE49-F238E27FC236}">
                <a16:creationId xmlns:a16="http://schemas.microsoft.com/office/drawing/2014/main" id="{04E9464B-B14E-9346-8199-34873F9B2EDD}"/>
              </a:ext>
            </a:extLst>
          </p:cNvPr>
          <p:cNvGraphicFramePr>
            <a:graphicFrameLocks noGrp="1"/>
          </p:cNvGraphicFramePr>
          <p:nvPr>
            <p:extLst>
              <p:ext uri="{D42A27DB-BD31-4B8C-83A1-F6EECF244321}">
                <p14:modId xmlns:p14="http://schemas.microsoft.com/office/powerpoint/2010/main" val="3990947419"/>
              </p:ext>
            </p:extLst>
          </p:nvPr>
        </p:nvGraphicFramePr>
        <p:xfrm>
          <a:off x="3485477" y="3757761"/>
          <a:ext cx="2975131" cy="3022600"/>
        </p:xfrm>
        <a:graphic>
          <a:graphicData uri="http://schemas.openxmlformats.org/drawingml/2006/table">
            <a:tbl>
              <a:tblPr firstRow="1" bandRow="1">
                <a:tableStyleId>{9D7B26C5-4107-4FEC-AEDC-1716B250A1EF}</a:tableStyleId>
              </a:tblPr>
              <a:tblGrid>
                <a:gridCol w="485152">
                  <a:extLst>
                    <a:ext uri="{9D8B030D-6E8A-4147-A177-3AD203B41FA5}">
                      <a16:colId xmlns:a16="http://schemas.microsoft.com/office/drawing/2014/main" val="20000"/>
                    </a:ext>
                  </a:extLst>
                </a:gridCol>
                <a:gridCol w="499423">
                  <a:extLst>
                    <a:ext uri="{9D8B030D-6E8A-4147-A177-3AD203B41FA5}">
                      <a16:colId xmlns:a16="http://schemas.microsoft.com/office/drawing/2014/main" val="20001"/>
                    </a:ext>
                  </a:extLst>
                </a:gridCol>
                <a:gridCol w="492288">
                  <a:extLst>
                    <a:ext uri="{9D8B030D-6E8A-4147-A177-3AD203B41FA5}">
                      <a16:colId xmlns:a16="http://schemas.microsoft.com/office/drawing/2014/main" val="20002"/>
                    </a:ext>
                  </a:extLst>
                </a:gridCol>
                <a:gridCol w="525255">
                  <a:extLst>
                    <a:ext uri="{9D8B030D-6E8A-4147-A177-3AD203B41FA5}">
                      <a16:colId xmlns:a16="http://schemas.microsoft.com/office/drawing/2014/main" val="20003"/>
                    </a:ext>
                  </a:extLst>
                </a:gridCol>
                <a:gridCol w="973013">
                  <a:extLst>
                    <a:ext uri="{9D8B030D-6E8A-4147-A177-3AD203B41FA5}">
                      <a16:colId xmlns:a16="http://schemas.microsoft.com/office/drawing/2014/main" val="20004"/>
                    </a:ext>
                  </a:extLst>
                </a:gridCol>
              </a:tblGrid>
              <a:tr h="370840">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Polar Coordinates- 180</a:t>
                      </a:r>
                      <a:r>
                        <a:rPr lang="en-US" sz="1100" baseline="30000" dirty="0"/>
                        <a:t>o</a:t>
                      </a:r>
                      <a:r>
                        <a:rPr lang="en-US" sz="1100" dirty="0"/>
                        <a:t> method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100" b="1" dirty="0"/>
                        <a:t>Train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b="1" dirty="0"/>
                        <a:t>Tilt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b="1" dirty="0"/>
                        <a:t>Train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b="1" dirty="0"/>
                        <a:t>Tilt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b="1" dirty="0"/>
                        <a:t>Til</a:t>
                      </a:r>
                      <a:r>
                        <a:rPr lang="en-US" sz="1100" b="1" baseline="0" dirty="0"/>
                        <a:t>t Difference</a:t>
                      </a:r>
                      <a:endParaRPr lang="en-US" sz="1100" b="1"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000140911"/>
                  </a:ext>
                </a:extLst>
              </a:tr>
              <a:tr h="370840">
                <a:tc>
                  <a:txBody>
                    <a:bodyPr/>
                    <a:lstStyle/>
                    <a:p>
                      <a:pPr algn="ctr"/>
                      <a:r>
                        <a:rPr lang="en-US" sz="1100" dirty="0"/>
                        <a:t>000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-3.4</a:t>
                      </a: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18</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US" sz="1100" dirty="0"/>
                        <a:t>0</a:t>
                      </a:r>
                      <a:r>
                        <a:rPr lang="el-GR" sz="1100" dirty="0"/>
                        <a:t>3</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-2΄</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21</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n-US" sz="1100" dirty="0"/>
                        <a:t>0</a:t>
                      </a:r>
                      <a:r>
                        <a:rPr lang="el-GR" sz="1100" dirty="0"/>
                        <a:t>6</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0</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24</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100" dirty="0"/>
                        <a:t>0</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en-US" sz="1100" dirty="0"/>
                        <a:t>0</a:t>
                      </a:r>
                      <a:r>
                        <a:rPr lang="el-GR" sz="1100" dirty="0"/>
                        <a:t>9</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+2</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27</a:t>
                      </a:r>
                      <a:r>
                        <a:rPr lang="en-US" sz="1100" dirty="0"/>
                        <a:t>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-2</a:t>
                      </a: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4</a:t>
                      </a: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en-US" sz="1100" dirty="0"/>
                        <a:t>120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+3.4</a:t>
                      </a: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300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a:t>
                      </a:r>
                      <a:r>
                        <a:rPr lang="en-US" sz="1100" dirty="0"/>
                        <a:t>3.4</a:t>
                      </a: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6.8</a:t>
                      </a: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798905026"/>
                  </a:ext>
                </a:extLst>
              </a:tr>
              <a:tr h="370840">
                <a:tc>
                  <a:txBody>
                    <a:bodyPr/>
                    <a:lstStyle/>
                    <a:p>
                      <a:pPr algn="ctr"/>
                      <a:r>
                        <a:rPr lang="en-US" sz="1100" dirty="0"/>
                        <a:t>150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330</a:t>
                      </a:r>
                      <a:r>
                        <a:rPr lang="en-US" sz="1100" baseline="30000" dirty="0"/>
                        <a:t>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l-GR" sz="1100" dirty="0"/>
                        <a:t>-</a:t>
                      </a:r>
                      <a:r>
                        <a:rPr lang="en-US" sz="1100" dirty="0"/>
                        <a:t>4</a:t>
                      </a:r>
                      <a:r>
                        <a:rPr lang="el-GR" sz="1100" dirty="0"/>
                        <a:t>΄</a:t>
                      </a:r>
                      <a:endParaRPr lang="en-US" sz="11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100" dirty="0"/>
                        <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2965712132"/>
                  </a:ext>
                </a:extLst>
              </a:tr>
            </a:tbl>
          </a:graphicData>
        </a:graphic>
      </p:graphicFrame>
      <p:pic>
        <p:nvPicPr>
          <p:cNvPr id="15" name="Picture 14">
            <a:extLst>
              <a:ext uri="{FF2B5EF4-FFF2-40B4-BE49-F238E27FC236}">
                <a16:creationId xmlns:a16="http://schemas.microsoft.com/office/drawing/2014/main" id="{DE59C819-B580-9B45-88EC-3D7BB4FE2BEC}"/>
              </a:ext>
            </a:extLst>
          </p:cNvPr>
          <p:cNvPicPr>
            <a:picLocks noChangeAspect="1"/>
          </p:cNvPicPr>
          <p:nvPr/>
        </p:nvPicPr>
        <p:blipFill>
          <a:blip r:embed="rId4"/>
          <a:stretch>
            <a:fillRect/>
          </a:stretch>
        </p:blipFill>
        <p:spPr>
          <a:xfrm>
            <a:off x="6911522" y="3757760"/>
            <a:ext cx="1815252" cy="2560935"/>
          </a:xfrm>
          <a:prstGeom prst="rect">
            <a:avLst/>
          </a:prstGeom>
          <a:ln>
            <a:solidFill>
              <a:schemeClr val="bg1">
                <a:lumMod val="50000"/>
              </a:schemeClr>
            </a:solidFill>
          </a:ln>
          <a:effectLst>
            <a:outerShdw blurRad="50800" dist="38100" dir="2700000" algn="tl" rotWithShape="0">
              <a:prstClr val="black">
                <a:alpha val="40000"/>
              </a:prstClr>
            </a:outerShdw>
          </a:effectLst>
        </p:spPr>
      </p:pic>
      <p:graphicFrame>
        <p:nvGraphicFramePr>
          <p:cNvPr id="40" name="Content Placeholder 3">
            <a:extLst>
              <a:ext uri="{FF2B5EF4-FFF2-40B4-BE49-F238E27FC236}">
                <a16:creationId xmlns:a16="http://schemas.microsoft.com/office/drawing/2014/main" id="{2DDFA85D-3F6C-464E-A9B7-07B19B43C4F9}"/>
              </a:ext>
            </a:extLst>
          </p:cNvPr>
          <p:cNvGraphicFramePr>
            <a:graphicFrameLocks/>
          </p:cNvGraphicFramePr>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1599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AAD4-1828-0F46-8A79-24723A9A75BC}"/>
              </a:ext>
            </a:extLst>
          </p:cNvPr>
          <p:cNvSpPr>
            <a:spLocks noGrp="1"/>
          </p:cNvSpPr>
          <p:nvPr>
            <p:ph type="title"/>
          </p:nvPr>
        </p:nvSpPr>
        <p:spPr/>
        <p:txBody>
          <a:bodyPr/>
          <a:lstStyle/>
          <a:p>
            <a:pPr algn="r"/>
            <a:r>
              <a:rPr lang="el-GR" dirty="0"/>
              <a:t> Καθίζηση (</a:t>
            </a:r>
            <a:r>
              <a:rPr lang="en-US" dirty="0"/>
              <a:t>tilt</a:t>
            </a:r>
            <a:r>
              <a:rPr lang="el-GR" dirty="0"/>
              <a:t>)</a:t>
            </a:r>
            <a:endParaRPr lang="en-US" dirty="0"/>
          </a:p>
        </p:txBody>
      </p:sp>
      <p:sp>
        <p:nvSpPr>
          <p:cNvPr id="3" name="Content Placeholder 2">
            <a:extLst>
              <a:ext uri="{FF2B5EF4-FFF2-40B4-BE49-F238E27FC236}">
                <a16:creationId xmlns:a16="http://schemas.microsoft.com/office/drawing/2014/main" id="{69C804E9-59BC-5544-A47B-F011156357FF}"/>
              </a:ext>
            </a:extLst>
          </p:cNvPr>
          <p:cNvSpPr>
            <a:spLocks noGrp="1"/>
          </p:cNvSpPr>
          <p:nvPr>
            <p:ph idx="1"/>
          </p:nvPr>
        </p:nvSpPr>
        <p:spPr>
          <a:xfrm>
            <a:off x="457200" y="1889760"/>
            <a:ext cx="8229600" cy="4983162"/>
          </a:xfrm>
        </p:spPr>
        <p:txBody>
          <a:bodyPr>
            <a:normAutofit fontScale="85000" lnSpcReduction="20000"/>
          </a:bodyPr>
          <a:lstStyle/>
          <a:p>
            <a:pPr algn="just"/>
            <a:r>
              <a:rPr lang="el-GR" dirty="0"/>
              <a:t>Όταν μετά την εγκατάσταση του ΠΒ/αισθητήρων, διαπιστωθούν σφάλματα καθίζησης, αυτά μπορούν να διορθωθούν</a:t>
            </a:r>
          </a:p>
          <a:p>
            <a:pPr lvl="1" algn="just"/>
            <a:r>
              <a:rPr lang="el-GR" dirty="0"/>
              <a:t>Στα παλαιά συστήματα</a:t>
            </a:r>
            <a:r>
              <a:rPr lang="en-US" dirty="0"/>
              <a:t>, </a:t>
            </a:r>
            <a:r>
              <a:rPr lang="el-GR" dirty="0"/>
              <a:t>με μηχανικό τρόπο</a:t>
            </a:r>
            <a:r>
              <a:rPr lang="en-US" dirty="0"/>
              <a:t>:</a:t>
            </a:r>
            <a:r>
              <a:rPr lang="el-GR" dirty="0"/>
              <a:t> με ρυθμιστικούς κοχλίες ή μεταλλικά στεφάνια στη βάση του επίπεδου περιστροφής ελέγχου που μπορούν να μεταβάλλουν την γωνία σε μια διαδικασία που καλείται </a:t>
            </a:r>
            <a:r>
              <a:rPr lang="en-US" dirty="0"/>
              <a:t>levelling</a:t>
            </a:r>
            <a:r>
              <a:rPr lang="el-GR" dirty="0"/>
              <a:t> </a:t>
            </a:r>
          </a:p>
          <a:p>
            <a:pPr lvl="1" algn="just"/>
            <a:r>
              <a:rPr lang="el-GR" dirty="0"/>
              <a:t>Στα νεότερα συστήματα, ηλεκτρονικά, μέσω του τακτικού συστήματος</a:t>
            </a:r>
            <a:r>
              <a:rPr lang="en-US" dirty="0"/>
              <a:t>:</a:t>
            </a:r>
            <a:r>
              <a:rPr lang="el-GR" dirty="0"/>
              <a:t> εδώ αφού υπολογιστεί το μέτρο και η διόπτευση στην οποία</a:t>
            </a:r>
            <a:r>
              <a:rPr lang="en-US" dirty="0"/>
              <a:t> </a:t>
            </a:r>
            <a:r>
              <a:rPr lang="el-GR" dirty="0"/>
              <a:t>λαμβάνει χώρα η  </a:t>
            </a:r>
            <a:r>
              <a:rPr lang="en-US" dirty="0" err="1"/>
              <a:t>tilt</a:t>
            </a:r>
            <a:r>
              <a:rPr lang="en-US" baseline="-25000" dirty="0" err="1"/>
              <a:t>max</a:t>
            </a:r>
            <a:r>
              <a:rPr lang="en-US" dirty="0"/>
              <a:t> </a:t>
            </a:r>
            <a:r>
              <a:rPr lang="el-GR" dirty="0"/>
              <a:t>, εισάγονται οι οικείες τιμές στο τακτικό σύστημα οπότε κατά την επίλυση του προβλήματος βολής, οι σχετικές γωνίες συνεκτιμώνται για την μετάδοση διαταγών στροφής/ύψωσης στο ΠΒ/αισθητήρα  </a:t>
            </a:r>
            <a:endParaRPr lang="en-US" baseline="-25000" dirty="0"/>
          </a:p>
        </p:txBody>
      </p:sp>
      <p:graphicFrame>
        <p:nvGraphicFramePr>
          <p:cNvPr id="4" name="Content Placeholder 3">
            <a:extLst>
              <a:ext uri="{FF2B5EF4-FFF2-40B4-BE49-F238E27FC236}">
                <a16:creationId xmlns:a16="http://schemas.microsoft.com/office/drawing/2014/main" id="{4418EFB4-8897-314A-B5A0-3F48EEAC21F3}"/>
              </a:ext>
            </a:extLst>
          </p:cNvPr>
          <p:cNvGraphicFramePr>
            <a:graphicFrameLocks/>
          </p:cNvGraphicFramePr>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DB5CE820-EFCD-B642-B109-D48A4597EF0D}"/>
              </a:ext>
            </a:extLst>
          </p:cNvPr>
          <p:cNvSpPr/>
          <p:nvPr/>
        </p:nvSpPr>
        <p:spPr>
          <a:xfrm>
            <a:off x="5422810" y="1047254"/>
            <a:ext cx="3101042" cy="461665"/>
          </a:xfrm>
          <a:prstGeom prst="rect">
            <a:avLst/>
          </a:prstGeom>
        </p:spPr>
        <p:txBody>
          <a:bodyPr wrap="none">
            <a:spAutoFit/>
          </a:bodyPr>
          <a:lstStyle/>
          <a:p>
            <a:r>
              <a:rPr lang="el-GR" sz="2400" dirty="0">
                <a:latin typeface="+mj-lt"/>
              </a:rPr>
              <a:t>ή </a:t>
            </a:r>
            <a:r>
              <a:rPr lang="en-US" sz="2400" dirty="0">
                <a:latin typeface="+mj-lt"/>
              </a:rPr>
              <a:t>roller path inclination</a:t>
            </a:r>
          </a:p>
        </p:txBody>
      </p:sp>
    </p:spTree>
    <p:extLst>
      <p:ext uri="{BB962C8B-B14F-4D97-AF65-F5344CB8AC3E}">
        <p14:creationId xmlns:p14="http://schemas.microsoft.com/office/powerpoint/2010/main" val="1676063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r"/>
            <a:r>
              <a:rPr lang="el-GR" sz="3600" dirty="0"/>
              <a:t>Παράλλαξη (</a:t>
            </a:r>
            <a:r>
              <a:rPr lang="en-US" sz="3600" dirty="0"/>
              <a:t>parallax</a:t>
            </a:r>
            <a:r>
              <a:rPr lang="el-GR" sz="3600" dirty="0"/>
              <a:t>)</a:t>
            </a:r>
            <a:endParaRPr lang="en-US" sz="3600" dirty="0"/>
          </a:p>
        </p:txBody>
      </p:sp>
      <p:graphicFrame>
        <p:nvGraphicFramePr>
          <p:cNvPr id="4" name="Content Placeholder 3">
            <a:extLst>
              <a:ext uri="{FF2B5EF4-FFF2-40B4-BE49-F238E27FC236}">
                <a16:creationId xmlns:a16="http://schemas.microsoft.com/office/drawing/2014/main" id="{DD866838-0A19-6542-AC5C-925E1D1CE823}"/>
              </a:ext>
            </a:extLst>
          </p:cNvPr>
          <p:cNvGraphicFramePr>
            <a:graphicFrameLocks/>
          </p:cNvGraphicFramePr>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7">
            <a:extLst>
              <a:ext uri="{FF2B5EF4-FFF2-40B4-BE49-F238E27FC236}">
                <a16:creationId xmlns:a16="http://schemas.microsoft.com/office/drawing/2014/main" id="{94339926-0FEC-1641-B760-FF3D5D17C972}"/>
              </a:ext>
            </a:extLst>
          </p:cNvPr>
          <p:cNvSpPr txBox="1">
            <a:spLocks/>
          </p:cNvSpPr>
          <p:nvPr/>
        </p:nvSpPr>
        <p:spPr>
          <a:xfrm>
            <a:off x="457200" y="1859280"/>
            <a:ext cx="8229600"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l-GR" sz="2200" dirty="0"/>
              <a:t>Το γωνιακό σφάλμα στην παρακολούθηση ενός στόχου από το ΠΒ όταν ο στόχος παρακολουθείται από τους αισθητήρες του ΣΔΒ</a:t>
            </a:r>
          </a:p>
          <a:p>
            <a:pPr algn="just"/>
            <a:r>
              <a:rPr lang="el-GR" sz="2200" dirty="0"/>
              <a:t>Για μηδενικές βλητικές διορθώσεις και με απόλυτο παραλληλισμό, ο άξονας της κάννης του ΠΒ θα είναι παράλληλος με τη </a:t>
            </a:r>
            <a:r>
              <a:rPr lang="en-US" sz="2200" dirty="0"/>
              <a:t>LOS</a:t>
            </a:r>
            <a:endParaRPr lang="el-GR" sz="2200" dirty="0"/>
          </a:p>
          <a:p>
            <a:pPr algn="just"/>
            <a:r>
              <a:rPr lang="el-GR" sz="2200" dirty="0"/>
              <a:t>Για να καταστεί δυνατό η κάννη του ΠΒ να στρέψει προς τον στόχο, θα πρέπει να εκτραπεί από την κατεύθυνση παράλληλη με τον αισθητήρα εγκλωβισμού/παρακολούθησης και να συνυπολογίσει το (τριγωνομετρικό) γωνιακό σφάλμα που προκαλείται από την διαφορά θέσης μεταξύ όπλου και αισθητήρα</a:t>
            </a:r>
          </a:p>
          <a:p>
            <a:pPr algn="just"/>
            <a:r>
              <a:rPr lang="el-GR" sz="2200" dirty="0"/>
              <a:t>Διακρίνουμε</a:t>
            </a:r>
            <a:r>
              <a:rPr lang="en-US" sz="2200" dirty="0"/>
              <a:t>:</a:t>
            </a:r>
          </a:p>
          <a:p>
            <a:pPr lvl="1" algn="just"/>
            <a:r>
              <a:rPr lang="el-GR" sz="2200" dirty="0"/>
              <a:t>Οριζόντια παράλλαξη (</a:t>
            </a:r>
            <a:r>
              <a:rPr lang="en-US" sz="2200" dirty="0"/>
              <a:t>horizontal parallax</a:t>
            </a:r>
            <a:r>
              <a:rPr lang="el-GR" sz="2200" dirty="0"/>
              <a:t>)</a:t>
            </a:r>
          </a:p>
          <a:p>
            <a:pPr lvl="1" algn="just"/>
            <a:r>
              <a:rPr lang="el-GR" sz="2200" dirty="0"/>
              <a:t>Κατακόρυφη παράλλαξη</a:t>
            </a:r>
            <a:r>
              <a:rPr lang="en-US" sz="2200" dirty="0"/>
              <a:t> (vertical parallax)</a:t>
            </a:r>
          </a:p>
        </p:txBody>
      </p:sp>
    </p:spTree>
    <p:extLst>
      <p:ext uri="{BB962C8B-B14F-4D97-AF65-F5344CB8AC3E}">
        <p14:creationId xmlns:p14="http://schemas.microsoft.com/office/powerpoint/2010/main" val="2972366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KORT3d.jpg0141D9D7-5059-49EF-B517-FF0228C2222BDefault.jpg"/>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17250" b="80125" l="456" r="99544"/>
                    </a14:imgEffect>
                  </a14:imgLayer>
                </a14:imgProps>
              </a:ext>
              <a:ext uri="{28A0092B-C50C-407E-A947-70E740481C1C}">
                <a14:useLocalDpi xmlns:a14="http://schemas.microsoft.com/office/drawing/2010/main" val="0"/>
              </a:ext>
            </a:extLst>
          </a:blip>
          <a:srcRect t="33494" b="47038"/>
          <a:stretch/>
        </p:blipFill>
        <p:spPr>
          <a:xfrm rot="16200000">
            <a:off x="-2506617" y="3195292"/>
            <a:ext cx="6592696" cy="935999"/>
          </a:xfrm>
        </p:spPr>
      </p:pic>
      <p:cxnSp>
        <p:nvCxnSpPr>
          <p:cNvPr id="11" name="Straight Arrow Connector 10"/>
          <p:cNvCxnSpPr/>
          <p:nvPr/>
        </p:nvCxnSpPr>
        <p:spPr>
          <a:xfrm>
            <a:off x="872067" y="2887144"/>
            <a:ext cx="7442200" cy="0"/>
          </a:xfrm>
          <a:prstGeom prst="straightConnector1">
            <a:avLst/>
          </a:prstGeom>
          <a:ln>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72067" y="1591744"/>
            <a:ext cx="7315200" cy="1176866"/>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8415864" y="2620440"/>
            <a:ext cx="550336" cy="546089"/>
          </a:xfrm>
          <a:prstGeom prst="ellipse">
            <a:avLst/>
          </a:prstGeom>
          <a:solidFill>
            <a:srgbClr val="21FF0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1"/>
                </a:solidFill>
              </a:rPr>
              <a:t>tgt</a:t>
            </a:r>
            <a:endParaRPr lang="en-US" sz="1400" dirty="0">
              <a:solidFill>
                <a:schemeClr val="tx1"/>
              </a:solidFill>
            </a:endParaRPr>
          </a:p>
        </p:txBody>
      </p:sp>
      <p:sp>
        <p:nvSpPr>
          <p:cNvPr id="18" name="TextBox 17"/>
          <p:cNvSpPr txBox="1"/>
          <p:nvPr/>
        </p:nvSpPr>
        <p:spPr>
          <a:xfrm>
            <a:off x="3970867" y="2696644"/>
            <a:ext cx="1143000" cy="369332"/>
          </a:xfrm>
          <a:prstGeom prst="rect">
            <a:avLst/>
          </a:prstGeom>
          <a:solidFill>
            <a:schemeClr val="bg1"/>
          </a:solidFill>
          <a:ln>
            <a:noFill/>
          </a:ln>
        </p:spPr>
        <p:txBody>
          <a:bodyPr wrap="square" rtlCol="0">
            <a:spAutoFit/>
          </a:bodyPr>
          <a:lstStyle/>
          <a:p>
            <a:r>
              <a:rPr lang="en-US" dirty="0" err="1">
                <a:solidFill>
                  <a:srgbClr val="0000FF"/>
                </a:solidFill>
              </a:rPr>
              <a:t>LOS</a:t>
            </a:r>
            <a:r>
              <a:rPr lang="en-US" baseline="-25000" dirty="0" err="1">
                <a:solidFill>
                  <a:srgbClr val="0000FF"/>
                </a:solidFill>
              </a:rPr>
              <a:t>director</a:t>
            </a:r>
            <a:endParaRPr lang="en-US" dirty="0">
              <a:solidFill>
                <a:srgbClr val="0000FF"/>
              </a:solidFill>
            </a:endParaRPr>
          </a:p>
        </p:txBody>
      </p:sp>
      <p:cxnSp>
        <p:nvCxnSpPr>
          <p:cNvPr id="19" name="Straight Arrow Connector 18"/>
          <p:cNvCxnSpPr/>
          <p:nvPr/>
        </p:nvCxnSpPr>
        <p:spPr>
          <a:xfrm>
            <a:off x="872067" y="1583278"/>
            <a:ext cx="7442200" cy="0"/>
          </a:xfrm>
          <a:prstGeom prst="straightConnector1">
            <a:avLst/>
          </a:prstGeom>
          <a:ln>
            <a:solidFill>
              <a:srgbClr val="FF0000"/>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sp>
        <p:nvSpPr>
          <p:cNvPr id="20" name="Arc 19"/>
          <p:cNvSpPr/>
          <p:nvPr/>
        </p:nvSpPr>
        <p:spPr>
          <a:xfrm rot="2863293">
            <a:off x="2874661" y="1358314"/>
            <a:ext cx="719667" cy="1227667"/>
          </a:xfrm>
          <a:prstGeom prst="arc">
            <a:avLst>
              <a:gd name="adj1" fmla="val 16436712"/>
              <a:gd name="adj2" fmla="val 19024683"/>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Arrow Connector 23"/>
          <p:cNvCxnSpPr/>
          <p:nvPr/>
        </p:nvCxnSpPr>
        <p:spPr>
          <a:xfrm>
            <a:off x="355600" y="1680115"/>
            <a:ext cx="0" cy="1207029"/>
          </a:xfrm>
          <a:prstGeom prst="straightConnector1">
            <a:avLst/>
          </a:prstGeom>
          <a:ln>
            <a:solidFill>
              <a:srgbClr val="FF0000"/>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343400" y="1881715"/>
            <a:ext cx="1320799" cy="369332"/>
          </a:xfrm>
          <a:prstGeom prst="rect">
            <a:avLst/>
          </a:prstGeom>
          <a:solidFill>
            <a:schemeClr val="bg1"/>
          </a:solidFill>
          <a:effectLst/>
        </p:spPr>
        <p:txBody>
          <a:bodyPr wrap="square" rtlCol="0">
            <a:spAutoFit/>
          </a:bodyPr>
          <a:lstStyle/>
          <a:p>
            <a:r>
              <a:rPr lang="en-US" dirty="0" err="1">
                <a:solidFill>
                  <a:srgbClr val="FF0000"/>
                </a:solidFill>
              </a:rPr>
              <a:t>LOF</a:t>
            </a:r>
            <a:r>
              <a:rPr lang="en-US" baseline="-25000" dirty="0" err="1">
                <a:solidFill>
                  <a:srgbClr val="FF0000"/>
                </a:solidFill>
              </a:rPr>
              <a:t>fwd</a:t>
            </a:r>
            <a:r>
              <a:rPr lang="en-US" baseline="-25000" dirty="0">
                <a:solidFill>
                  <a:srgbClr val="FF0000"/>
                </a:solidFill>
              </a:rPr>
              <a:t> gun</a:t>
            </a:r>
          </a:p>
        </p:txBody>
      </p:sp>
      <p:cxnSp>
        <p:nvCxnSpPr>
          <p:cNvPr id="29" name="Straight Arrow Connector 28"/>
          <p:cNvCxnSpPr/>
          <p:nvPr/>
        </p:nvCxnSpPr>
        <p:spPr>
          <a:xfrm flipV="1">
            <a:off x="872067" y="2971810"/>
            <a:ext cx="7315200" cy="2336801"/>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930733" y="3879848"/>
            <a:ext cx="1320799" cy="369332"/>
          </a:xfrm>
          <a:prstGeom prst="rect">
            <a:avLst/>
          </a:prstGeom>
          <a:solidFill>
            <a:schemeClr val="bg1"/>
          </a:solidFill>
        </p:spPr>
        <p:txBody>
          <a:bodyPr wrap="square" rtlCol="0">
            <a:spAutoFit/>
          </a:bodyPr>
          <a:lstStyle/>
          <a:p>
            <a:r>
              <a:rPr lang="en-US" dirty="0" err="1">
                <a:solidFill>
                  <a:srgbClr val="FF0000"/>
                </a:solidFill>
              </a:rPr>
              <a:t>LOF</a:t>
            </a:r>
            <a:r>
              <a:rPr lang="en-US" baseline="-25000" dirty="0" err="1">
                <a:solidFill>
                  <a:srgbClr val="FF0000"/>
                </a:solidFill>
              </a:rPr>
              <a:t>aft</a:t>
            </a:r>
            <a:r>
              <a:rPr lang="en-US" baseline="-25000" dirty="0">
                <a:solidFill>
                  <a:srgbClr val="FF0000"/>
                </a:solidFill>
              </a:rPr>
              <a:t> gun</a:t>
            </a:r>
          </a:p>
        </p:txBody>
      </p:sp>
      <p:cxnSp>
        <p:nvCxnSpPr>
          <p:cNvPr id="35" name="Straight Arrow Connector 34"/>
          <p:cNvCxnSpPr/>
          <p:nvPr/>
        </p:nvCxnSpPr>
        <p:spPr>
          <a:xfrm>
            <a:off x="355600" y="2912545"/>
            <a:ext cx="0" cy="2396066"/>
          </a:xfrm>
          <a:prstGeom prst="straightConnector1">
            <a:avLst/>
          </a:prstGeom>
          <a:ln>
            <a:solidFill>
              <a:srgbClr val="0000FF"/>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itle 6"/>
          <p:cNvSpPr>
            <a:spLocks noGrp="1"/>
          </p:cNvSpPr>
          <p:nvPr>
            <p:ph type="title"/>
          </p:nvPr>
        </p:nvSpPr>
        <p:spPr>
          <a:xfrm>
            <a:off x="457200" y="274638"/>
            <a:ext cx="8229600" cy="1143000"/>
          </a:xfrm>
        </p:spPr>
        <p:txBody>
          <a:bodyPr>
            <a:normAutofit/>
          </a:bodyPr>
          <a:lstStyle/>
          <a:p>
            <a:pPr algn="r"/>
            <a:r>
              <a:rPr lang="en-US" sz="4000" dirty="0"/>
              <a:t>Horizontal parallax</a:t>
            </a:r>
          </a:p>
        </p:txBody>
      </p:sp>
      <p:cxnSp>
        <p:nvCxnSpPr>
          <p:cNvPr id="40" name="Straight Arrow Connector 39"/>
          <p:cNvCxnSpPr/>
          <p:nvPr/>
        </p:nvCxnSpPr>
        <p:spPr>
          <a:xfrm>
            <a:off x="872067" y="5308611"/>
            <a:ext cx="7442200" cy="0"/>
          </a:xfrm>
          <a:prstGeom prst="straightConnector1">
            <a:avLst/>
          </a:prstGeom>
          <a:ln>
            <a:solidFill>
              <a:srgbClr val="FF0000"/>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sp>
        <p:nvSpPr>
          <p:cNvPr id="41" name="Arc 40"/>
          <p:cNvSpPr/>
          <p:nvPr/>
        </p:nvSpPr>
        <p:spPr>
          <a:xfrm rot="2050276">
            <a:off x="1592244" y="4737113"/>
            <a:ext cx="719667" cy="1227667"/>
          </a:xfrm>
          <a:prstGeom prst="arc">
            <a:avLst>
              <a:gd name="adj1" fmla="val 16436712"/>
              <a:gd name="adj2" fmla="val 19024683"/>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Content Placeholder 7"/>
          <p:cNvSpPr txBox="1">
            <a:spLocks/>
          </p:cNvSpPr>
          <p:nvPr/>
        </p:nvSpPr>
        <p:spPr>
          <a:xfrm>
            <a:off x="4377518" y="4140210"/>
            <a:ext cx="4683763" cy="21251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l-GR" sz="1800" dirty="0"/>
              <a:t>Οριζόντια παράλλαξη (ή σύγκλιση) καλείται το σφάλμα κατά διεύθυνση που οφείλεται στις - κατά το διάμηκες- διαφορετικές θέσεις ΠΒ και αισθητήρα εγκλωβισμού-παρακολούθησης</a:t>
            </a:r>
          </a:p>
          <a:p>
            <a:pPr algn="just"/>
            <a:r>
              <a:rPr lang="el-GR" sz="1800" dirty="0"/>
              <a:t>Επηρεάζεται από</a:t>
            </a:r>
            <a:r>
              <a:rPr lang="en-US" sz="1800" dirty="0"/>
              <a:t>:</a:t>
            </a:r>
            <a:endParaRPr lang="el-GR" sz="1800" dirty="0"/>
          </a:p>
          <a:p>
            <a:pPr lvl="1" algn="just"/>
            <a:r>
              <a:rPr lang="en-US" sz="1400" dirty="0" err="1"/>
              <a:t>R</a:t>
            </a:r>
            <a:r>
              <a:rPr lang="en-US" sz="1400" baseline="-25000" dirty="0" err="1"/>
              <a:t>gun</a:t>
            </a:r>
            <a:r>
              <a:rPr lang="en-US" sz="1400" baseline="-25000" dirty="0"/>
              <a:t>-director</a:t>
            </a:r>
          </a:p>
          <a:p>
            <a:pPr lvl="1" algn="just"/>
            <a:r>
              <a:rPr lang="en-US" sz="1400" dirty="0" err="1"/>
              <a:t>R</a:t>
            </a:r>
            <a:r>
              <a:rPr lang="en-US" sz="1400" baseline="-25000" dirty="0" err="1"/>
              <a:t>tgt</a:t>
            </a:r>
            <a:endParaRPr lang="en-US" sz="1400" baseline="-25000" dirty="0"/>
          </a:p>
          <a:p>
            <a:pPr lvl="1" algn="just"/>
            <a:r>
              <a:rPr lang="el-GR" sz="1400" dirty="0"/>
              <a:t>φ</a:t>
            </a:r>
            <a:r>
              <a:rPr lang="en-US" sz="1400" baseline="-25000" dirty="0"/>
              <a:t>elevation</a:t>
            </a:r>
            <a:endParaRPr lang="en-US" sz="1400" dirty="0"/>
          </a:p>
        </p:txBody>
      </p:sp>
      <p:graphicFrame>
        <p:nvGraphicFramePr>
          <p:cNvPr id="21" name="Content Placeholder 3">
            <a:extLst>
              <a:ext uri="{FF2B5EF4-FFF2-40B4-BE49-F238E27FC236}">
                <a16:creationId xmlns:a16="http://schemas.microsoft.com/office/drawing/2014/main" id="{05D66385-19F0-5047-8247-1D23E11AF722}"/>
              </a:ext>
            </a:extLst>
          </p:cNvPr>
          <p:cNvGraphicFramePr>
            <a:graphicFrameLocks/>
          </p:cNvGraphicFramePr>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3749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457200" y="1600200"/>
            <a:ext cx="8229600" cy="4775200"/>
          </a:xfrm>
          <a:ln w="28575" cmpd="sng">
            <a:solidFill>
              <a:schemeClr val="tx1"/>
            </a:solidFill>
          </a:ln>
        </p:spPr>
        <p:txBody>
          <a:bodyPr>
            <a:noAutofit/>
          </a:bodyPr>
          <a:lstStyle/>
          <a:p>
            <a:pPr marL="0" indent="0" algn="just">
              <a:buNone/>
            </a:pPr>
            <a:r>
              <a:rPr lang="el-GR" sz="2400" dirty="0"/>
              <a:t>Μελετώντας αυτή την ενότητα</a:t>
            </a:r>
            <a:r>
              <a:rPr lang="en-US" sz="2400" dirty="0"/>
              <a:t>, θα </a:t>
            </a:r>
            <a:r>
              <a:rPr lang="el-GR" sz="2400" dirty="0"/>
              <a:t>είστε ικανοί </a:t>
            </a:r>
            <a:r>
              <a:rPr lang="en-US" sz="2400" dirty="0"/>
              <a:t>να:</a:t>
            </a:r>
          </a:p>
          <a:p>
            <a:pPr marL="0" indent="0">
              <a:buNone/>
            </a:pPr>
            <a:r>
              <a:rPr lang="en-US" sz="2400" dirty="0"/>
              <a:t> </a:t>
            </a:r>
          </a:p>
          <a:p>
            <a:pPr algn="just"/>
            <a:r>
              <a:rPr lang="el-GR" sz="2400" dirty="0"/>
              <a:t>Κατανοήσετε την έννοια της παραλληλότητας γραμμών (</a:t>
            </a:r>
            <a:r>
              <a:rPr lang="en-US" sz="2400" dirty="0"/>
              <a:t>LOF-LOS</a:t>
            </a:r>
            <a:r>
              <a:rPr lang="el-GR" sz="2400" dirty="0"/>
              <a:t>) και επιπέδων</a:t>
            </a:r>
            <a:r>
              <a:rPr lang="en-US" sz="2400" dirty="0"/>
              <a:t> </a:t>
            </a:r>
            <a:r>
              <a:rPr lang="en-US" sz="2400" dirty="0" err="1"/>
              <a:t>έ</a:t>
            </a:r>
            <a:r>
              <a:rPr lang="el-GR" sz="2400" dirty="0" err="1"/>
              <a:t>δρασης</a:t>
            </a:r>
            <a:r>
              <a:rPr lang="el-GR" sz="2400" dirty="0"/>
              <a:t>/περιστροφής των αισθητήρων και ΠΒ και την επίδραση αυτών στην αξιοπιστία της βολής</a:t>
            </a:r>
          </a:p>
          <a:p>
            <a:pPr algn="just"/>
            <a:r>
              <a:rPr lang="el-GR" sz="2400" dirty="0"/>
              <a:t>Αναγνωρίσετε τα θεμελιώδη στάδια ρύθμισης</a:t>
            </a:r>
            <a:r>
              <a:rPr lang="en-US" sz="2400" baseline="-25000" dirty="0"/>
              <a:t> </a:t>
            </a:r>
            <a:r>
              <a:rPr lang="el-GR" sz="2400" dirty="0"/>
              <a:t>ενός ναυτικού πυροβόλου (κι εν γένει οπλικού συστήματος)</a:t>
            </a:r>
            <a:endParaRPr lang="el-GR" sz="2400" baseline="-25000" dirty="0"/>
          </a:p>
          <a:p>
            <a:pPr lvl="0" algn="just"/>
            <a:r>
              <a:rPr lang="el-GR" sz="2400" dirty="0"/>
              <a:t>Αντιληφθείτε την ορθή αλληλουχία πυρών και την επίδραση που έχει κάθε στάδιο αυτής στην ταχύτητα και αποτελεσματικότητα της βολής </a:t>
            </a:r>
            <a:endParaRPr lang="en-US" sz="2400" dirty="0"/>
          </a:p>
        </p:txBody>
      </p:sp>
    </p:spTree>
    <p:extLst>
      <p:ext uri="{BB962C8B-B14F-4D97-AF65-F5344CB8AC3E}">
        <p14:creationId xmlns:p14="http://schemas.microsoft.com/office/powerpoint/2010/main" val="1380648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KORT3a.jpg71A8143F-B86D-4BE9-9082-103E97FD56C8Default.jpg"/>
          <p:cNvPicPr>
            <a:picLocks noChangeAspect="1"/>
          </p:cNvPicPr>
          <p:nvPr/>
        </p:nvPicPr>
        <p:blipFill rotWithShape="1">
          <a:blip r:embed="rId2">
            <a:extLst>
              <a:ext uri="{BEBA8EAE-BF5A-486C-A8C5-ECC9F3942E4B}">
                <a14:imgProps xmlns:a14="http://schemas.microsoft.com/office/drawing/2010/main">
                  <a14:imgLayer r:embed="rId3">
                    <a14:imgEffect>
                      <a14:backgroundRemoval t="4631" b="98971" l="1875" r="91750">
                        <a14:foregroundMark x1="57375" y1="31561" x2="57375" y2="31561"/>
                        <a14:foregroundMark x1="57125" y1="25901" x2="57125" y2="25901"/>
                        <a14:foregroundMark x1="54250" y1="20926" x2="54250" y2="20926"/>
                        <a14:foregroundMark x1="53750" y1="15952" x2="53750" y2="15952"/>
                        <a14:foregroundMark x1="45750" y1="20412" x2="45750" y2="20412"/>
                        <a14:foregroundMark x1="45000" y1="25214" x2="45000" y2="25214"/>
                        <a14:foregroundMark x1="50125" y1="11321" x2="50125" y2="11321"/>
                        <a14:foregroundMark x1="50125" y1="10120" x2="50125" y2="10120"/>
                        <a14:foregroundMark x1="49875" y1="8576" x2="49875" y2="8576"/>
                        <a14:foregroundMark x1="50125" y1="6518" x2="50125" y2="6518"/>
                        <a14:backgroundMark x1="44500" y1="38250" x2="44500" y2="38250"/>
                        <a14:backgroundMark x1="56750" y1="29160" x2="56750" y2="29160"/>
                      </a14:backgroundRemoval>
                    </a14:imgEffect>
                  </a14:imgLayer>
                </a14:imgProps>
              </a:ext>
              <a:ext uri="{28A0092B-C50C-407E-A947-70E740481C1C}">
                <a14:useLocalDpi xmlns:a14="http://schemas.microsoft.com/office/drawing/2010/main" val="0"/>
              </a:ext>
            </a:extLst>
          </a:blip>
          <a:srcRect l="33857" r="33990" b="16862"/>
          <a:stretch/>
        </p:blipFill>
        <p:spPr>
          <a:xfrm>
            <a:off x="0" y="3204475"/>
            <a:ext cx="1938867" cy="3653525"/>
          </a:xfrm>
          <a:prstGeom prst="rect">
            <a:avLst/>
          </a:prstGeom>
        </p:spPr>
      </p:pic>
      <p:sp>
        <p:nvSpPr>
          <p:cNvPr id="2" name="Title 1"/>
          <p:cNvSpPr>
            <a:spLocks noGrp="1"/>
          </p:cNvSpPr>
          <p:nvPr>
            <p:ph type="title"/>
          </p:nvPr>
        </p:nvSpPr>
        <p:spPr/>
        <p:txBody>
          <a:bodyPr/>
          <a:lstStyle/>
          <a:p>
            <a:pPr algn="r"/>
            <a:r>
              <a:rPr lang="en-US" dirty="0"/>
              <a:t>Vertical Parallax</a:t>
            </a:r>
          </a:p>
        </p:txBody>
      </p:sp>
      <p:cxnSp>
        <p:nvCxnSpPr>
          <p:cNvPr id="8" name="Straight Arrow Connector 7"/>
          <p:cNvCxnSpPr/>
          <p:nvPr/>
        </p:nvCxnSpPr>
        <p:spPr>
          <a:xfrm flipV="1">
            <a:off x="1007533" y="3285067"/>
            <a:ext cx="6993467" cy="1456267"/>
          </a:xfrm>
          <a:prstGeom prst="straightConnector1">
            <a:avLst/>
          </a:prstGeom>
          <a:ln>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007533" y="3369733"/>
            <a:ext cx="7154334" cy="2387604"/>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058155" y="4741334"/>
            <a:ext cx="0" cy="1016003"/>
          </a:xfrm>
          <a:prstGeom prst="line">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5" name="Content Placeholder 7"/>
          <p:cNvSpPr txBox="1">
            <a:spLocks/>
          </p:cNvSpPr>
          <p:nvPr/>
        </p:nvSpPr>
        <p:spPr>
          <a:xfrm>
            <a:off x="753533" y="1752601"/>
            <a:ext cx="7780867" cy="21251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l-GR" sz="2000" dirty="0"/>
              <a:t>Κατακόρυφη παράλλαξη ή έγκλιση καλείται το σφάλμα καθ’ ύψωση που οφείλεται στις διαφορετικές κατά την έννοια της κατακορύφου θέσεις ΠΒ και αισθητήρα εγκλωβισμού-παρακολούθησης</a:t>
            </a:r>
          </a:p>
          <a:p>
            <a:pPr algn="just"/>
            <a:r>
              <a:rPr lang="el-GR" sz="2000" dirty="0"/>
              <a:t>Επηρεάζεται από</a:t>
            </a:r>
            <a:r>
              <a:rPr lang="en-US" sz="2000" dirty="0"/>
              <a:t>:</a:t>
            </a:r>
            <a:endParaRPr lang="el-GR" sz="2000" dirty="0"/>
          </a:p>
          <a:p>
            <a:pPr lvl="1" algn="just"/>
            <a:r>
              <a:rPr lang="en-US" sz="1600" dirty="0" err="1"/>
              <a:t>R</a:t>
            </a:r>
            <a:r>
              <a:rPr lang="en-US" sz="1600" baseline="-25000" dirty="0" err="1"/>
              <a:t>gun</a:t>
            </a:r>
            <a:r>
              <a:rPr lang="en-US" sz="1600" baseline="-25000" dirty="0"/>
              <a:t>-director</a:t>
            </a:r>
          </a:p>
          <a:p>
            <a:pPr lvl="1" algn="just"/>
            <a:r>
              <a:rPr lang="en-US" sz="1600" dirty="0" err="1"/>
              <a:t>R</a:t>
            </a:r>
            <a:r>
              <a:rPr lang="en-US" sz="1600" baseline="-25000" dirty="0" err="1"/>
              <a:t>tgt</a:t>
            </a:r>
            <a:endParaRPr lang="en-US" sz="1600" baseline="-25000" dirty="0"/>
          </a:p>
          <a:p>
            <a:pPr lvl="1" algn="just"/>
            <a:r>
              <a:rPr lang="el-GR" sz="1600" dirty="0"/>
              <a:t>φ</a:t>
            </a:r>
            <a:r>
              <a:rPr lang="en-US" sz="1600" baseline="-25000" dirty="0"/>
              <a:t>elevation</a:t>
            </a:r>
            <a:endParaRPr lang="en-US" sz="1600" dirty="0"/>
          </a:p>
          <a:p>
            <a:pPr lvl="1" algn="just"/>
            <a:endParaRPr lang="el-GR" sz="1600" dirty="0"/>
          </a:p>
          <a:p>
            <a:pPr algn="just"/>
            <a:r>
              <a:rPr lang="el-GR" sz="2000" dirty="0"/>
              <a:t> </a:t>
            </a:r>
          </a:p>
        </p:txBody>
      </p:sp>
      <p:sp>
        <p:nvSpPr>
          <p:cNvPr id="51" name="TextBox 50"/>
          <p:cNvSpPr txBox="1">
            <a:spLocks/>
          </p:cNvSpPr>
          <p:nvPr/>
        </p:nvSpPr>
        <p:spPr>
          <a:xfrm>
            <a:off x="2058155" y="4741334"/>
            <a:ext cx="1008000" cy="615553"/>
          </a:xfrm>
          <a:prstGeom prst="rect">
            <a:avLst/>
          </a:prstGeom>
          <a:noFill/>
        </p:spPr>
        <p:txBody>
          <a:bodyPr wrap="square" rtlCol="0">
            <a:spAutoFit/>
          </a:bodyPr>
          <a:lstStyle/>
          <a:p>
            <a:pPr marL="0" lvl="1"/>
            <a:r>
              <a:rPr lang="en-US" sz="1600" dirty="0" err="1">
                <a:solidFill>
                  <a:srgbClr val="0000FF"/>
                </a:solidFill>
              </a:rPr>
              <a:t>R</a:t>
            </a:r>
            <a:r>
              <a:rPr lang="en-US" sz="1600" baseline="-25000" dirty="0" err="1">
                <a:solidFill>
                  <a:srgbClr val="0000FF"/>
                </a:solidFill>
              </a:rPr>
              <a:t>gun</a:t>
            </a:r>
            <a:r>
              <a:rPr lang="en-US" sz="1600" baseline="-25000" dirty="0">
                <a:solidFill>
                  <a:srgbClr val="0000FF"/>
                </a:solidFill>
              </a:rPr>
              <a:t>-director</a:t>
            </a:r>
          </a:p>
          <a:p>
            <a:endParaRPr lang="en-US" dirty="0">
              <a:solidFill>
                <a:srgbClr val="0000FF"/>
              </a:solidFill>
            </a:endParaRPr>
          </a:p>
        </p:txBody>
      </p:sp>
      <p:sp>
        <p:nvSpPr>
          <p:cNvPr id="53" name="TextBox 52"/>
          <p:cNvSpPr txBox="1">
            <a:spLocks/>
          </p:cNvSpPr>
          <p:nvPr/>
        </p:nvSpPr>
        <p:spPr>
          <a:xfrm>
            <a:off x="3618803" y="3877903"/>
            <a:ext cx="1008000" cy="338554"/>
          </a:xfrm>
          <a:prstGeom prst="rect">
            <a:avLst/>
          </a:prstGeom>
          <a:solidFill>
            <a:srgbClr val="FFFFFF"/>
          </a:solidFill>
        </p:spPr>
        <p:txBody>
          <a:bodyPr wrap="square" rtlCol="0" anchor="ctr">
            <a:spAutoFit/>
          </a:bodyPr>
          <a:lstStyle/>
          <a:p>
            <a:pPr marL="0" lvl="1"/>
            <a:r>
              <a:rPr lang="en-US" sz="1600" dirty="0" err="1">
                <a:solidFill>
                  <a:srgbClr val="0000FF"/>
                </a:solidFill>
              </a:rPr>
              <a:t>R</a:t>
            </a:r>
            <a:r>
              <a:rPr lang="en-US" sz="1600" baseline="-25000" dirty="0" err="1">
                <a:solidFill>
                  <a:srgbClr val="0000FF"/>
                </a:solidFill>
              </a:rPr>
              <a:t>tgt</a:t>
            </a:r>
            <a:r>
              <a:rPr lang="en-US" sz="1600" baseline="-25000" dirty="0">
                <a:solidFill>
                  <a:srgbClr val="0000FF"/>
                </a:solidFill>
              </a:rPr>
              <a:t>-director</a:t>
            </a:r>
          </a:p>
        </p:txBody>
      </p:sp>
      <p:sp>
        <p:nvSpPr>
          <p:cNvPr id="54" name="TextBox 53"/>
          <p:cNvSpPr txBox="1">
            <a:spLocks/>
          </p:cNvSpPr>
          <p:nvPr/>
        </p:nvSpPr>
        <p:spPr>
          <a:xfrm>
            <a:off x="4406669" y="4319500"/>
            <a:ext cx="1008000" cy="338554"/>
          </a:xfrm>
          <a:prstGeom prst="rect">
            <a:avLst/>
          </a:prstGeom>
          <a:solidFill>
            <a:srgbClr val="FFFFFF"/>
          </a:solidFill>
        </p:spPr>
        <p:txBody>
          <a:bodyPr wrap="square" rtlCol="0" anchor="ctr">
            <a:spAutoFit/>
          </a:bodyPr>
          <a:lstStyle/>
          <a:p>
            <a:pPr marL="0" lvl="1"/>
            <a:r>
              <a:rPr lang="en-US" sz="1600" dirty="0" err="1">
                <a:solidFill>
                  <a:srgbClr val="FF0000"/>
                </a:solidFill>
              </a:rPr>
              <a:t>R</a:t>
            </a:r>
            <a:r>
              <a:rPr lang="en-US" sz="1600" baseline="-25000" dirty="0" err="1">
                <a:solidFill>
                  <a:srgbClr val="FF0000"/>
                </a:solidFill>
              </a:rPr>
              <a:t>gun</a:t>
            </a:r>
            <a:r>
              <a:rPr lang="en-US" sz="1600" baseline="-25000" dirty="0">
                <a:solidFill>
                  <a:srgbClr val="FF0000"/>
                </a:solidFill>
              </a:rPr>
              <a:t>-director</a:t>
            </a:r>
          </a:p>
        </p:txBody>
      </p:sp>
      <p:cxnSp>
        <p:nvCxnSpPr>
          <p:cNvPr id="55" name="Straight Arrow Connector 54"/>
          <p:cNvCxnSpPr/>
          <p:nvPr/>
        </p:nvCxnSpPr>
        <p:spPr>
          <a:xfrm>
            <a:off x="872067" y="5858944"/>
            <a:ext cx="7442200" cy="0"/>
          </a:xfrm>
          <a:prstGeom prst="straightConnector1">
            <a:avLst/>
          </a:prstGeom>
          <a:ln>
            <a:solidFill>
              <a:srgbClr val="FF0000"/>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1024467" y="4732878"/>
            <a:ext cx="7442200" cy="0"/>
          </a:xfrm>
          <a:prstGeom prst="straightConnector1">
            <a:avLst/>
          </a:prstGeom>
          <a:ln>
            <a:solidFill>
              <a:srgbClr val="0000FF"/>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sp>
        <p:nvSpPr>
          <p:cNvPr id="57" name="Arc 56"/>
          <p:cNvSpPr/>
          <p:nvPr/>
        </p:nvSpPr>
        <p:spPr>
          <a:xfrm rot="2050276">
            <a:off x="2310932" y="4186722"/>
            <a:ext cx="719667" cy="1227667"/>
          </a:xfrm>
          <a:prstGeom prst="arc">
            <a:avLst>
              <a:gd name="adj1" fmla="val 16436712"/>
              <a:gd name="adj2" fmla="val 19024683"/>
            </a:avLst>
          </a:prstGeom>
          <a:ln w="127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rot="2050276">
            <a:off x="1306019" y="5226327"/>
            <a:ext cx="885653" cy="1391914"/>
          </a:xfrm>
          <a:prstGeom prst="arc">
            <a:avLst>
              <a:gd name="adj1" fmla="val 16436712"/>
              <a:gd name="adj2" fmla="val 19024683"/>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p:cNvSpPr txBox="1">
            <a:spLocks/>
          </p:cNvSpPr>
          <p:nvPr/>
        </p:nvSpPr>
        <p:spPr>
          <a:xfrm>
            <a:off x="2328337" y="5418069"/>
            <a:ext cx="1171179" cy="338554"/>
          </a:xfrm>
          <a:prstGeom prst="rect">
            <a:avLst/>
          </a:prstGeom>
          <a:solidFill>
            <a:srgbClr val="FFFFFF"/>
          </a:solidFill>
        </p:spPr>
        <p:txBody>
          <a:bodyPr wrap="square" rtlCol="0" anchor="ctr">
            <a:spAutoFit/>
          </a:bodyPr>
          <a:lstStyle/>
          <a:p>
            <a:pPr marL="0" lvl="1"/>
            <a:r>
              <a:rPr lang="el-GR" sz="1600" dirty="0">
                <a:solidFill>
                  <a:srgbClr val="FF0000"/>
                </a:solidFill>
              </a:rPr>
              <a:t>φ</a:t>
            </a:r>
            <a:r>
              <a:rPr lang="en-US" sz="1600" baseline="-25000" dirty="0">
                <a:solidFill>
                  <a:srgbClr val="FF0000"/>
                </a:solidFill>
              </a:rPr>
              <a:t>gun-elevation</a:t>
            </a:r>
          </a:p>
        </p:txBody>
      </p:sp>
      <p:sp>
        <p:nvSpPr>
          <p:cNvPr id="60" name="TextBox 59"/>
          <p:cNvSpPr txBox="1">
            <a:spLocks/>
          </p:cNvSpPr>
          <p:nvPr/>
        </p:nvSpPr>
        <p:spPr>
          <a:xfrm>
            <a:off x="2870030" y="4479712"/>
            <a:ext cx="1363303" cy="183547"/>
          </a:xfrm>
          <a:prstGeom prst="rect">
            <a:avLst/>
          </a:prstGeom>
          <a:solidFill>
            <a:srgbClr val="FFFFFF"/>
          </a:solidFill>
        </p:spPr>
        <p:txBody>
          <a:bodyPr wrap="square" rtlCol="0" anchor="ctr">
            <a:spAutoFit/>
          </a:bodyPr>
          <a:lstStyle/>
          <a:p>
            <a:pPr marL="0" lvl="1"/>
            <a:r>
              <a:rPr lang="el-GR" sz="1600" dirty="0">
                <a:solidFill>
                  <a:srgbClr val="0000FF"/>
                </a:solidFill>
              </a:rPr>
              <a:t>φ</a:t>
            </a:r>
            <a:r>
              <a:rPr lang="en-US" sz="1600" baseline="-25000" dirty="0">
                <a:solidFill>
                  <a:srgbClr val="0000FF"/>
                </a:solidFill>
              </a:rPr>
              <a:t>director-elevation</a:t>
            </a:r>
          </a:p>
          <a:p>
            <a:endParaRPr lang="en-US" dirty="0">
              <a:solidFill>
                <a:srgbClr val="0000FF"/>
              </a:solidFill>
            </a:endParaRPr>
          </a:p>
        </p:txBody>
      </p:sp>
      <p:sp>
        <p:nvSpPr>
          <p:cNvPr id="61" name="Oval 60"/>
          <p:cNvSpPr/>
          <p:nvPr/>
        </p:nvSpPr>
        <p:spPr>
          <a:xfrm>
            <a:off x="8259232" y="2931430"/>
            <a:ext cx="550336" cy="546089"/>
          </a:xfrm>
          <a:prstGeom prst="ellipse">
            <a:avLst/>
          </a:prstGeom>
          <a:solidFill>
            <a:srgbClr val="21FF0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1"/>
                </a:solidFill>
              </a:rPr>
              <a:t>tgt</a:t>
            </a:r>
            <a:endParaRPr lang="en-US" sz="1400" dirty="0">
              <a:solidFill>
                <a:schemeClr val="tx1"/>
              </a:solidFill>
            </a:endParaRPr>
          </a:p>
        </p:txBody>
      </p:sp>
      <p:graphicFrame>
        <p:nvGraphicFramePr>
          <p:cNvPr id="18" name="Content Placeholder 3">
            <a:extLst>
              <a:ext uri="{FF2B5EF4-FFF2-40B4-BE49-F238E27FC236}">
                <a16:creationId xmlns:a16="http://schemas.microsoft.com/office/drawing/2014/main" id="{BCE84CC2-495D-F846-A07B-CDAF17EB9CC7}"/>
              </a:ext>
            </a:extLst>
          </p:cNvPr>
          <p:cNvGraphicFramePr>
            <a:graphicFrameLocks/>
          </p:cNvGraphicFramePr>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3308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D1EF73-C609-364A-9BE5-544187BF7EE4}"/>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backgroundRemoval t="4000" b="94875" l="8834" r="94080">
                        <a14:foregroundMark x1="67304" y1="4000" x2="67304" y2="4000"/>
                        <a14:foregroundMark x1="92532" y1="60000" x2="92532" y2="60000"/>
                        <a14:foregroundMark x1="32878" y1="94875" x2="32878" y2="94875"/>
                        <a14:foregroundMark x1="54007" y1="39625" x2="54007" y2="39625"/>
                        <a14:foregroundMark x1="67760" y1="18750" x2="67760" y2="18750"/>
                        <a14:foregroundMark x1="67395" y1="18500" x2="67395" y2="18500"/>
                        <a14:foregroundMark x1="77413" y1="29125" x2="74681" y2="43500"/>
                        <a14:foregroundMark x1="74681" y1="43500" x2="71585" y2="28875"/>
                        <a14:foregroundMark x1="71585" y1="28875" x2="77413" y2="29125"/>
                        <a14:foregroundMark x1="82058" y1="31750" x2="81148" y2="47750"/>
                        <a14:foregroundMark x1="95628" y1="58000" x2="90255" y2="57625"/>
                        <a14:foregroundMark x1="90255" y1="57625" x2="94171" y2="58500"/>
                        <a14:foregroundMark x1="8834" y1="69000" x2="8834" y2="69000"/>
                        <a14:foregroundMark x1="17760" y1="61250" x2="17760" y2="61250"/>
                        <a14:foregroundMark x1="21676" y1="59750" x2="21676" y2="59750"/>
                        <a14:foregroundMark x1="27049" y1="59125" x2="27049" y2="59125"/>
                        <a14:foregroundMark x1="29235" y1="58875" x2="29235" y2="58875"/>
                        <a14:foregroundMark x1="29235" y1="57875" x2="29235" y2="57875"/>
                        <a14:foregroundMark x1="32058" y1="56500" x2="32058" y2="56500"/>
                        <a14:foregroundMark x1="28780" y1="56500" x2="28780" y2="56500"/>
                        <a14:foregroundMark x1="26958" y1="57375" x2="26958" y2="57375"/>
                        <a14:foregroundMark x1="23679" y1="57000" x2="23679" y2="57000"/>
                        <a14:foregroundMark x1="21038" y1="57250" x2="21038" y2="57250"/>
                        <a14:foregroundMark x1="17395" y1="58000" x2="17395" y2="58000"/>
                        <a14:foregroundMark x1="14026" y1="58000" x2="14026" y2="58000"/>
                        <a14:foregroundMark x1="12750" y1="60375" x2="12750" y2="60375"/>
                        <a14:foregroundMark x1="15847" y1="60000" x2="15847" y2="60000"/>
                        <a14:foregroundMark x1="20401" y1="62375" x2="20401" y2="62375"/>
                        <a14:foregroundMark x1="12933" y1="60125" x2="12933" y2="60125"/>
                        <a14:foregroundMark x1="15574" y1="58500" x2="15574" y2="58500"/>
                        <a14:foregroundMark x1="18488" y1="57375" x2="18488" y2="57375"/>
                        <a14:foregroundMark x1="16211" y1="57375" x2="16211" y2="57375"/>
                        <a14:foregroundMark x1="15301" y1="57625" x2="15301" y2="57625"/>
                        <a14:foregroundMark x1="25683" y1="57375" x2="25683" y2="57375"/>
                        <a14:foregroundMark x1="31876" y1="56375" x2="31876" y2="56375"/>
                        <a14:foregroundMark x1="33333" y1="56125" x2="33333" y2="56125"/>
                        <a14:foregroundMark x1="93078" y1="56375" x2="87978" y2="54625"/>
                        <a14:foregroundMark x1="87978" y1="54625" x2="87158" y2="54625"/>
                        <a14:foregroundMark x1="93898" y1="54875" x2="88798" y2="54875"/>
                        <a14:foregroundMark x1="65665" y1="20875" x2="65665" y2="20875"/>
                      </a14:backgroundRemoval>
                    </a14:imgEffect>
                  </a14:imgLayer>
                </a14:imgProps>
              </a:ext>
            </a:extLst>
          </a:blip>
          <a:stretch>
            <a:fillRect/>
          </a:stretch>
        </p:blipFill>
        <p:spPr>
          <a:xfrm>
            <a:off x="4569601" y="3742005"/>
            <a:ext cx="4269600" cy="3112152"/>
          </a:xfrm>
          <a:prstGeom prst="rect">
            <a:avLst/>
          </a:prstGeom>
        </p:spPr>
      </p:pic>
      <p:graphicFrame>
        <p:nvGraphicFramePr>
          <p:cNvPr id="4" name="Content Placeholder 3">
            <a:extLst>
              <a:ext uri="{FF2B5EF4-FFF2-40B4-BE49-F238E27FC236}">
                <a16:creationId xmlns:a16="http://schemas.microsoft.com/office/drawing/2014/main" id="{F85765BC-F53C-C646-A7E9-0635A362BA7B}"/>
              </a:ext>
            </a:extLst>
          </p:cNvPr>
          <p:cNvGraphicFramePr>
            <a:graphicFrameLocks/>
          </p:cNvGraphicFramePr>
          <p:nvPr>
            <p:extLst>
              <p:ext uri="{D42A27DB-BD31-4B8C-83A1-F6EECF244321}">
                <p14:modId xmlns:p14="http://schemas.microsoft.com/office/powerpoint/2010/main" val="654079036"/>
              </p:ext>
            </p:extLst>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signature00.jpg68433c88-1ddc-4cfc-86ef-74efb03f2515Original.jpg">
            <a:extLst>
              <a:ext uri="{FF2B5EF4-FFF2-40B4-BE49-F238E27FC236}">
                <a16:creationId xmlns:a16="http://schemas.microsoft.com/office/drawing/2014/main" id="{601C0974-DEB5-3F43-9763-44F8467B5E92}"/>
              </a:ext>
            </a:extLst>
          </p:cNvPr>
          <p:cNvPicPr>
            <a:picLocks noChangeAspect="1"/>
          </p:cNvPicPr>
          <p:nvPr/>
        </p:nvPicPr>
        <p:blipFill>
          <a:blip r:embed="rId9">
            <a:alphaModFix amt="50000"/>
            <a:extLst>
              <a:ext uri="{BEBA8EAE-BF5A-486C-A8C5-ECC9F3942E4B}">
                <a14:imgProps xmlns:a14="http://schemas.microsoft.com/office/drawing/2010/main">
                  <a14:imgLayer r:embed="rId10">
                    <a14:imgEffect>
                      <a14:backgroundRemoval t="0" b="100000" l="0" r="100000">
                        <a14:foregroundMark x1="90875" y1="59125" x2="90875" y2="59125"/>
                        <a14:foregroundMark x1="86500" y1="32500" x2="86500" y2="32500"/>
                        <a14:foregroundMark x1="83125" y1="30750" x2="83125" y2="30750"/>
                        <a14:foregroundMark x1="80000" y1="30000" x2="80000" y2="30000"/>
                        <a14:foregroundMark x1="77375" y1="28375" x2="77375" y2="28375"/>
                        <a14:foregroundMark x1="73750" y1="27125" x2="73750" y2="27125"/>
                        <a14:foregroundMark x1="89125" y1="33875" x2="89125" y2="33875"/>
                        <a14:foregroundMark x1="91625" y1="36000" x2="91625" y2="36000"/>
                        <a14:foregroundMark x1="94750" y1="37500" x2="94750" y2="37500"/>
                        <a14:foregroundMark x1="97375" y1="40125" x2="97375" y2="40125"/>
                        <a14:foregroundMark x1="97875" y1="32875" x2="97875" y2="32875"/>
                        <a14:backgroundMark x1="92750" y1="31500" x2="92750" y2="31500"/>
                      </a14:backgroundRemoval>
                    </a14:imgEffect>
                  </a14:imgLayer>
                </a14:imgProps>
              </a:ext>
              <a:ext uri="{28A0092B-C50C-407E-A947-70E740481C1C}">
                <a14:useLocalDpi xmlns:a14="http://schemas.microsoft.com/office/drawing/2010/main" val="0"/>
              </a:ext>
            </a:extLst>
          </a:blip>
          <a:stretch>
            <a:fillRect/>
          </a:stretch>
        </p:blipFill>
        <p:spPr>
          <a:xfrm flipH="1">
            <a:off x="7827001" y="2945353"/>
            <a:ext cx="936000" cy="935717"/>
          </a:xfrm>
          <a:prstGeom prst="rect">
            <a:avLst/>
          </a:prstGeom>
        </p:spPr>
      </p:pic>
      <p:sp>
        <p:nvSpPr>
          <p:cNvPr id="6" name="Rectangle 5">
            <a:extLst>
              <a:ext uri="{FF2B5EF4-FFF2-40B4-BE49-F238E27FC236}">
                <a16:creationId xmlns:a16="http://schemas.microsoft.com/office/drawing/2014/main" id="{2E78D55D-1EDF-464F-89A3-1DFBD6CF40E2}"/>
              </a:ext>
            </a:extLst>
          </p:cNvPr>
          <p:cNvSpPr/>
          <p:nvPr/>
        </p:nvSpPr>
        <p:spPr>
          <a:xfrm>
            <a:off x="457497" y="3296572"/>
            <a:ext cx="6269227" cy="2800767"/>
          </a:xfrm>
          <a:prstGeom prst="rect">
            <a:avLst/>
          </a:prstGeom>
        </p:spPr>
        <p:txBody>
          <a:bodyPr wrap="square">
            <a:spAutoFit/>
          </a:bodyPr>
          <a:lstStyle/>
          <a:p>
            <a:pPr marL="342900" indent="-342900" algn="just">
              <a:buFont typeface="Arial" panose="020B0604020202020204" pitchFamily="34" charset="0"/>
              <a:buChar char="•"/>
            </a:pPr>
            <a:r>
              <a:rPr lang="el-GR" sz="2200" dirty="0"/>
              <a:t>Σκοπός του είναι ο μηδενισμός των σφαλμάτων που δημιουργούνται λόγω διαστολής/ συστολής των μεταλλικών επιφανειών </a:t>
            </a:r>
            <a:r>
              <a:rPr lang="el-GR" sz="2200" dirty="0" err="1"/>
              <a:t>έδρασης</a:t>
            </a:r>
            <a:r>
              <a:rPr lang="el-GR" sz="2200" dirty="0"/>
              <a:t> ΠΒ-αισθητήρων από τη θερμότητα της ημέρας/ ψύχος της νύχτας.</a:t>
            </a:r>
          </a:p>
          <a:p>
            <a:pPr marL="342900" indent="-342900" algn="just">
              <a:buFont typeface="Arial" panose="020B0604020202020204" pitchFamily="34" charset="0"/>
              <a:buChar char="•"/>
            </a:pPr>
            <a:r>
              <a:rPr lang="el-GR" sz="2200" dirty="0"/>
              <a:t>Εκτελείται με ταχέως κινούμενο στόχο επιφανείας, λίγο πριν τα πυρά (κατά προτεραιότητα Ε/Π ή ΤΠΚ )</a:t>
            </a:r>
            <a:endParaRPr lang="en-US" sz="2200" dirty="0"/>
          </a:p>
        </p:txBody>
      </p:sp>
      <p:sp>
        <p:nvSpPr>
          <p:cNvPr id="8" name="Content Placeholder 2">
            <a:extLst>
              <a:ext uri="{FF2B5EF4-FFF2-40B4-BE49-F238E27FC236}">
                <a16:creationId xmlns:a16="http://schemas.microsoft.com/office/drawing/2014/main" id="{EEE37A88-6712-F74E-B7C3-1CE411D6FDEE}"/>
              </a:ext>
            </a:extLst>
          </p:cNvPr>
          <p:cNvSpPr txBox="1">
            <a:spLocks/>
          </p:cNvSpPr>
          <p:nvPr/>
        </p:nvSpPr>
        <p:spPr>
          <a:xfrm>
            <a:off x="457200" y="1833718"/>
            <a:ext cx="8229600" cy="20473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l-GR" sz="2400" dirty="0"/>
              <a:t>Στον παραλληλισμό</a:t>
            </a:r>
            <a:r>
              <a:rPr lang="en-US" sz="2400" dirty="0"/>
              <a:t> </a:t>
            </a:r>
            <a:r>
              <a:rPr lang="el-GR" sz="2400" dirty="0"/>
              <a:t>εν πλω </a:t>
            </a:r>
            <a:r>
              <a:rPr lang="el-GR" sz="2400" dirty="0">
                <a:solidFill>
                  <a:srgbClr val="FF0000"/>
                </a:solidFill>
              </a:rPr>
              <a:t>(</a:t>
            </a:r>
            <a:r>
              <a:rPr lang="en-US" sz="2400" dirty="0">
                <a:solidFill>
                  <a:srgbClr val="FF0000"/>
                </a:solidFill>
              </a:rPr>
              <a:t>underway alignment)</a:t>
            </a:r>
            <a:r>
              <a:rPr lang="el-GR" sz="2400" dirty="0">
                <a:solidFill>
                  <a:srgbClr val="FF0000"/>
                </a:solidFill>
              </a:rPr>
              <a:t> </a:t>
            </a:r>
            <a:r>
              <a:rPr lang="el-GR" sz="2400" dirty="0"/>
              <a:t>η παραλληλότητα των επιπέδων και η ορθή επίλυση του προβλήματος βολής ελέγχεται εν πλω με στόχο που κινείται (</a:t>
            </a:r>
            <a:r>
              <a:rPr lang="el-GR" sz="2400" dirty="0" err="1"/>
              <a:t>σσ</a:t>
            </a:r>
            <a:r>
              <a:rPr lang="el-GR" sz="2400" dirty="0"/>
              <a:t>. </a:t>
            </a:r>
            <a:r>
              <a:rPr lang="el-GR" sz="2400" dirty="0" err="1"/>
              <a:t>δυναμικ</a:t>
            </a:r>
            <a:r>
              <a:rPr lang="en-US" sz="2400" dirty="0"/>
              <a:t>ή</a:t>
            </a:r>
            <a:r>
              <a:rPr lang="el-GR" sz="2400" dirty="0"/>
              <a:t> κίνηση</a:t>
            </a:r>
            <a:r>
              <a:rPr lang="en-US" sz="2400" dirty="0"/>
              <a:t>- </a:t>
            </a:r>
            <a:r>
              <a:rPr lang="el-GR" sz="2400" dirty="0"/>
              <a:t>βλ. και </a:t>
            </a:r>
            <a:r>
              <a:rPr lang="en-US" sz="2400" dirty="0">
                <a:solidFill>
                  <a:srgbClr val="FF0000"/>
                </a:solidFill>
              </a:rPr>
              <a:t>”dynamic alignment”</a:t>
            </a:r>
            <a:r>
              <a:rPr lang="el-GR" sz="2400" dirty="0"/>
              <a:t>). </a:t>
            </a:r>
            <a:endParaRPr lang="en-US" sz="2400" dirty="0"/>
          </a:p>
        </p:txBody>
      </p:sp>
      <p:sp>
        <p:nvSpPr>
          <p:cNvPr id="2" name="Title 1"/>
          <p:cNvSpPr>
            <a:spLocks noGrp="1"/>
          </p:cNvSpPr>
          <p:nvPr>
            <p:ph type="title"/>
          </p:nvPr>
        </p:nvSpPr>
        <p:spPr/>
        <p:txBody>
          <a:bodyPr>
            <a:normAutofit/>
          </a:bodyPr>
          <a:lstStyle/>
          <a:p>
            <a:pPr algn="r"/>
            <a:r>
              <a:rPr lang="en-US" sz="4000" dirty="0"/>
              <a:t>Underway Alignment</a:t>
            </a:r>
          </a:p>
        </p:txBody>
      </p:sp>
      <p:sp>
        <p:nvSpPr>
          <p:cNvPr id="3" name="Rectangle 2">
            <a:extLst>
              <a:ext uri="{FF2B5EF4-FFF2-40B4-BE49-F238E27FC236}">
                <a16:creationId xmlns:a16="http://schemas.microsoft.com/office/drawing/2014/main" id="{92D0CB73-96D5-A443-B9EE-C7EF507D46BB}"/>
              </a:ext>
            </a:extLst>
          </p:cNvPr>
          <p:cNvSpPr/>
          <p:nvPr/>
        </p:nvSpPr>
        <p:spPr>
          <a:xfrm>
            <a:off x="5229658" y="1066531"/>
            <a:ext cx="2751394" cy="461665"/>
          </a:xfrm>
          <a:prstGeom prst="rect">
            <a:avLst/>
          </a:prstGeom>
        </p:spPr>
        <p:txBody>
          <a:bodyPr wrap="none">
            <a:spAutoFit/>
          </a:bodyPr>
          <a:lstStyle/>
          <a:p>
            <a:r>
              <a:rPr lang="el-GR" sz="2400" dirty="0"/>
              <a:t>(</a:t>
            </a:r>
            <a:r>
              <a:rPr lang="en-US" sz="2400" dirty="0"/>
              <a:t>dynamic alignment</a:t>
            </a:r>
            <a:r>
              <a:rPr lang="el-GR" sz="2400" dirty="0"/>
              <a:t>)</a:t>
            </a:r>
            <a:endParaRPr lang="en-US" sz="2400" dirty="0"/>
          </a:p>
        </p:txBody>
      </p:sp>
    </p:spTree>
    <p:extLst>
      <p:ext uri="{BB962C8B-B14F-4D97-AF65-F5344CB8AC3E}">
        <p14:creationId xmlns:p14="http://schemas.microsoft.com/office/powerpoint/2010/main" val="3836842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094D4-CD29-0241-AA45-0B56743A15C8}"/>
              </a:ext>
            </a:extLst>
          </p:cNvPr>
          <p:cNvPicPr>
            <a:picLocks noChangeAspect="1"/>
          </p:cNvPicPr>
          <p:nvPr/>
        </p:nvPicPr>
        <p:blipFill rotWithShape="1">
          <a:blip r:embed="rId2"/>
          <a:srcRect t="5012" b="17877"/>
          <a:stretch/>
        </p:blipFill>
        <p:spPr>
          <a:xfrm>
            <a:off x="0" y="0"/>
            <a:ext cx="9144000" cy="4406900"/>
          </a:xfrm>
          <a:prstGeom prst="rect">
            <a:avLst/>
          </a:prstGeom>
        </p:spPr>
      </p:pic>
      <p:sp>
        <p:nvSpPr>
          <p:cNvPr id="2" name="Title 1"/>
          <p:cNvSpPr>
            <a:spLocks noGrp="1"/>
          </p:cNvSpPr>
          <p:nvPr>
            <p:ph type="title"/>
          </p:nvPr>
        </p:nvSpPr>
        <p:spPr/>
        <p:txBody>
          <a:bodyPr/>
          <a:lstStyle/>
          <a:p>
            <a:r>
              <a:rPr lang="en-US" dirty="0"/>
              <a:t>Artillery firing sequence</a:t>
            </a:r>
          </a:p>
        </p:txBody>
      </p:sp>
      <p:sp>
        <p:nvSpPr>
          <p:cNvPr id="3" name="Text Placeholder 2"/>
          <p:cNvSpPr>
            <a:spLocks noGrp="1"/>
          </p:cNvSpPr>
          <p:nvPr>
            <p:ph type="body" idx="1"/>
          </p:nvPr>
        </p:nvSpPr>
        <p:spPr/>
        <p:txBody>
          <a:bodyPr/>
          <a:lstStyle/>
          <a:p>
            <a:r>
              <a:rPr lang="en-US" dirty="0">
                <a:solidFill>
                  <a:schemeClr val="bg1"/>
                </a:solidFill>
                <a:effectLst>
                  <a:innerShdw blurRad="63500" dist="50800" dir="13500000">
                    <a:prstClr val="black">
                      <a:alpha val="50000"/>
                    </a:prstClr>
                  </a:innerShdw>
                </a:effectLst>
              </a:rPr>
              <a:t>B</a:t>
            </a:r>
            <a:r>
              <a:rPr lang="el-GR" dirty="0">
                <a:solidFill>
                  <a:schemeClr val="bg1"/>
                </a:solidFill>
                <a:effectLst>
                  <a:innerShdw blurRad="63500" dist="50800" dir="13500000">
                    <a:prstClr val="black">
                      <a:alpha val="50000"/>
                    </a:prstClr>
                  </a:innerShdw>
                </a:effectLst>
              </a:rPr>
              <a:t> Μέρος</a:t>
            </a:r>
            <a:endParaRPr lang="en-US" dirty="0">
              <a:solidFill>
                <a:schemeClr val="bg1"/>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3821709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Artillery Firing Sequence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065612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607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7327-9B70-2246-AD99-61595444A706}"/>
              </a:ext>
            </a:extLst>
          </p:cNvPr>
          <p:cNvSpPr>
            <a:spLocks noGrp="1"/>
          </p:cNvSpPr>
          <p:nvPr>
            <p:ph type="title"/>
          </p:nvPr>
        </p:nvSpPr>
        <p:spPr/>
        <p:txBody>
          <a:bodyPr/>
          <a:lstStyle/>
          <a:p>
            <a:r>
              <a:rPr lang="el-GR" dirty="0"/>
              <a:t>Βολές Αποδοχής</a:t>
            </a:r>
            <a:endParaRPr lang="en-US" dirty="0"/>
          </a:p>
        </p:txBody>
      </p:sp>
      <p:sp>
        <p:nvSpPr>
          <p:cNvPr id="3" name="Content Placeholder 2">
            <a:extLst>
              <a:ext uri="{FF2B5EF4-FFF2-40B4-BE49-F238E27FC236}">
                <a16:creationId xmlns:a16="http://schemas.microsoft.com/office/drawing/2014/main" id="{DFAE56C2-30D4-CC45-9C18-DA95D9FFD3F9}"/>
              </a:ext>
            </a:extLst>
          </p:cNvPr>
          <p:cNvSpPr>
            <a:spLocks noGrp="1"/>
          </p:cNvSpPr>
          <p:nvPr>
            <p:ph idx="1"/>
          </p:nvPr>
        </p:nvSpPr>
        <p:spPr>
          <a:xfrm>
            <a:off x="457200" y="1600200"/>
            <a:ext cx="8229600" cy="5135880"/>
          </a:xfrm>
        </p:spPr>
        <p:txBody>
          <a:bodyPr>
            <a:normAutofit fontScale="92500" lnSpcReduction="20000"/>
          </a:bodyPr>
          <a:lstStyle/>
          <a:p>
            <a:pPr algn="just"/>
            <a:r>
              <a:rPr lang="el-GR" sz="2400" dirty="0" err="1"/>
              <a:t>Βολ</a:t>
            </a:r>
            <a:r>
              <a:rPr lang="en-US" sz="2400" dirty="0" err="1"/>
              <a:t>έ</a:t>
            </a:r>
            <a:r>
              <a:rPr lang="el-GR" sz="2400" dirty="0"/>
              <a:t>ς που εκτελούνται</a:t>
            </a:r>
            <a:r>
              <a:rPr lang="en-US" sz="2400" dirty="0"/>
              <a:t>:</a:t>
            </a:r>
            <a:endParaRPr lang="el-GR" sz="2400" dirty="0"/>
          </a:p>
          <a:p>
            <a:pPr lvl="1" algn="just"/>
            <a:r>
              <a:rPr lang="el-GR" sz="2400" dirty="0"/>
              <a:t> Μετά την αρχική εγκατάσταση ενός ΠΒ σε ένα </a:t>
            </a:r>
            <a:r>
              <a:rPr lang="el-GR" sz="2400" dirty="0" err="1"/>
              <a:t>νεοναυπηγηθέν</a:t>
            </a:r>
            <a:r>
              <a:rPr lang="el-GR" sz="2400" dirty="0"/>
              <a:t> πλοίο (καλούνται και πυρά στερέωσης)</a:t>
            </a:r>
          </a:p>
          <a:p>
            <a:pPr lvl="1" algn="just"/>
            <a:r>
              <a:rPr lang="el-GR" sz="2400" dirty="0"/>
              <a:t>Μετά τον εκσυγχρονισμό του με νέα υποσυστήματα </a:t>
            </a:r>
          </a:p>
          <a:p>
            <a:pPr lvl="1" algn="just"/>
            <a:r>
              <a:rPr lang="el-GR" sz="2400" dirty="0"/>
              <a:t>Μετά την αντικατάσταση μείζονων εξαρτημάτων/ υποσυστημάτων στο πλαίσιο αποκατάστασης βλάβης ή προγραμματισμένης συντήρησης μεγάλης κλίμακας</a:t>
            </a:r>
          </a:p>
          <a:p>
            <a:pPr algn="just"/>
            <a:r>
              <a:rPr lang="el-GR" sz="2400" dirty="0"/>
              <a:t>Σκοπός των πυρών αποδοχής είναι να πιστοποιηθεί ότι μετά την αρχική εγκατάσταση/ εκσυγχρονισμό/ επισκευή του ΠΒ, η ακρίβειας των βολών παραμένει εντός των ορίων προκειμένου να γίνει αποδεκτή η παραλαβή της εν λόγω εργασίας</a:t>
            </a:r>
          </a:p>
          <a:p>
            <a:pPr algn="just"/>
            <a:r>
              <a:rPr lang="el-GR" sz="2400" dirty="0"/>
              <a:t>Ως διαδικασία, (οφείλει να) ακολουθεί εν γένει τα βήματα/στάδια του </a:t>
            </a:r>
            <a:r>
              <a:rPr lang="en-US" sz="2400" dirty="0"/>
              <a:t>firing sequence:</a:t>
            </a:r>
            <a:r>
              <a:rPr lang="el-GR" sz="2400" dirty="0"/>
              <a:t> </a:t>
            </a:r>
          </a:p>
          <a:p>
            <a:pPr lvl="1" algn="just"/>
            <a:r>
              <a:rPr lang="en-US" sz="1800" dirty="0"/>
              <a:t>PAC</a:t>
            </a:r>
            <a:endParaRPr lang="el-GR" sz="1800" dirty="0"/>
          </a:p>
          <a:p>
            <a:pPr lvl="1" algn="just"/>
            <a:r>
              <a:rPr lang="el-GR" sz="1800" dirty="0"/>
              <a:t>βολές θέρμανσης κοίλου</a:t>
            </a:r>
          </a:p>
          <a:p>
            <a:pPr lvl="1" algn="just"/>
            <a:r>
              <a:rPr lang="el-GR" sz="1800" dirty="0"/>
              <a:t>βολές κανονισμού</a:t>
            </a:r>
          </a:p>
          <a:p>
            <a:pPr lvl="1" algn="just"/>
            <a:r>
              <a:rPr lang="el-GR" sz="1800" dirty="0"/>
              <a:t>βολές καταστροφής  </a:t>
            </a:r>
            <a:endParaRPr lang="en-US" sz="1800" dirty="0"/>
          </a:p>
        </p:txBody>
      </p:sp>
    </p:spTree>
    <p:extLst>
      <p:ext uri="{BB962C8B-B14F-4D97-AF65-F5344CB8AC3E}">
        <p14:creationId xmlns:p14="http://schemas.microsoft.com/office/powerpoint/2010/main" val="2559656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74EB-05C5-0D4F-B8B6-D9EB5CA81D01}"/>
              </a:ext>
            </a:extLst>
          </p:cNvPr>
          <p:cNvSpPr>
            <a:spLocks noGrp="1"/>
          </p:cNvSpPr>
          <p:nvPr>
            <p:ph type="title"/>
          </p:nvPr>
        </p:nvSpPr>
        <p:spPr/>
        <p:txBody>
          <a:bodyPr>
            <a:normAutofit/>
          </a:bodyPr>
          <a:lstStyle/>
          <a:p>
            <a:pPr algn="l"/>
            <a:r>
              <a:rPr lang="en-US" sz="3600" dirty="0"/>
              <a:t>Pre Action Calibration</a:t>
            </a:r>
          </a:p>
        </p:txBody>
      </p:sp>
      <p:sp>
        <p:nvSpPr>
          <p:cNvPr id="3" name="Content Placeholder 2">
            <a:extLst>
              <a:ext uri="{FF2B5EF4-FFF2-40B4-BE49-F238E27FC236}">
                <a16:creationId xmlns:a16="http://schemas.microsoft.com/office/drawing/2014/main" id="{9BCB0445-B822-3448-8599-0CB322F14D5D}"/>
              </a:ext>
            </a:extLst>
          </p:cNvPr>
          <p:cNvSpPr>
            <a:spLocks noGrp="1"/>
          </p:cNvSpPr>
          <p:nvPr>
            <p:ph idx="1"/>
          </p:nvPr>
        </p:nvSpPr>
        <p:spPr>
          <a:xfrm>
            <a:off x="457200" y="3397736"/>
            <a:ext cx="8229600" cy="2874963"/>
          </a:xfrm>
        </p:spPr>
        <p:txBody>
          <a:bodyPr>
            <a:noAutofit/>
          </a:bodyPr>
          <a:lstStyle/>
          <a:p>
            <a:pPr algn="just"/>
            <a:r>
              <a:rPr lang="el-GR" sz="2000" dirty="0"/>
              <a:t>Βολές που εκτελούνται σε τυχαίο σημείο στη θάλασσα με σκοπό να προσδιορίσουν τις απαιτούμενες διορθώσεις σκόπευσης ώστε να ελαχιστοποιηθούν τα σφάλματα κατά την εμπλοκή του ΠΒ με χρήση καναλιού πυρός </a:t>
            </a:r>
            <a:r>
              <a:rPr lang="en-US" sz="2000" dirty="0"/>
              <a:t>FC</a:t>
            </a:r>
            <a:r>
              <a:rPr lang="el-GR" sz="2000" dirty="0"/>
              <a:t>) και να αυξηθεί η πιθανότητα προσβολής του στόχου με το πρώτο </a:t>
            </a:r>
            <a:r>
              <a:rPr lang="en-US" sz="2000" dirty="0"/>
              <a:t>burst</a:t>
            </a:r>
            <a:r>
              <a:rPr lang="el-GR" sz="2000" dirty="0"/>
              <a:t>.</a:t>
            </a:r>
            <a:endParaRPr lang="en-US" sz="2000" dirty="0"/>
          </a:p>
          <a:p>
            <a:pPr algn="just"/>
            <a:r>
              <a:rPr lang="el-GR" sz="2000" dirty="0"/>
              <a:t>Τα εν λόγω σφάλματα προκαλούνται </a:t>
            </a:r>
            <a:r>
              <a:rPr lang="el-GR" sz="2000" dirty="0">
                <a:solidFill>
                  <a:srgbClr val="FF0000"/>
                </a:solidFill>
              </a:rPr>
              <a:t>κυρίως</a:t>
            </a:r>
            <a:r>
              <a:rPr lang="el-GR" sz="2000" dirty="0"/>
              <a:t> από παράγοντες που δεν σχετίζονται με το πλοίο (</a:t>
            </a:r>
            <a:r>
              <a:rPr lang="en-US" sz="2000" dirty="0"/>
              <a:t>projectile ballistics, </a:t>
            </a:r>
            <a:r>
              <a:rPr lang="en-US" sz="2000" dirty="0" err="1"/>
              <a:t>meteo</a:t>
            </a:r>
            <a:r>
              <a:rPr lang="en-US" sz="2000" dirty="0"/>
              <a:t> effects</a:t>
            </a:r>
            <a:r>
              <a:rPr lang="el-GR" sz="2000" dirty="0"/>
              <a:t>)</a:t>
            </a:r>
            <a:r>
              <a:rPr lang="en-US" sz="2000" dirty="0"/>
              <a:t> </a:t>
            </a:r>
            <a:r>
              <a:rPr lang="el-GR" sz="2000" dirty="0"/>
              <a:t>και </a:t>
            </a:r>
            <a:r>
              <a:rPr lang="el-GR" sz="2000" dirty="0">
                <a:solidFill>
                  <a:srgbClr val="FF0000"/>
                </a:solidFill>
              </a:rPr>
              <a:t>δευτερευόντως</a:t>
            </a:r>
            <a:r>
              <a:rPr lang="el-GR" sz="2000" dirty="0"/>
              <a:t> από σφάλματα καθίζησης ή/και παραλληλισμού</a:t>
            </a:r>
          </a:p>
          <a:p>
            <a:pPr algn="just"/>
            <a:r>
              <a:rPr lang="el-GR" sz="2000" dirty="0"/>
              <a:t>Οι διορθώσεις που προκύπτουν από βολές </a:t>
            </a:r>
            <a:r>
              <a:rPr lang="en-US" sz="2000" dirty="0"/>
              <a:t>PAC surface </a:t>
            </a:r>
            <a:r>
              <a:rPr lang="el-GR" sz="2000" dirty="0"/>
              <a:t>εφαρμόζονται και για Ν. Βομβαρδισμό</a:t>
            </a:r>
          </a:p>
          <a:p>
            <a:pPr algn="just"/>
            <a:endParaRPr lang="en-US" sz="2000" dirty="0"/>
          </a:p>
        </p:txBody>
      </p:sp>
      <p:pic>
        <p:nvPicPr>
          <p:cNvPr id="4" name="Content Placeholder 3">
            <a:extLst>
              <a:ext uri="{FF2B5EF4-FFF2-40B4-BE49-F238E27FC236}">
                <a16:creationId xmlns:a16="http://schemas.microsoft.com/office/drawing/2014/main" id="{BC706CC9-4E9D-ED4D-80AA-2E3D5E266F86}"/>
              </a:ext>
            </a:extLst>
          </p:cNvPr>
          <p:cNvPicPr>
            <a:picLocks noChangeAspect="1"/>
          </p:cNvPicPr>
          <p:nvPr/>
        </p:nvPicPr>
        <p:blipFill>
          <a:blip r:embed="rId2"/>
          <a:stretch>
            <a:fillRect/>
          </a:stretch>
        </p:blipFill>
        <p:spPr>
          <a:xfrm>
            <a:off x="457199" y="1574640"/>
            <a:ext cx="8250689" cy="1707039"/>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B2461813-ADF2-4F43-8AAA-98ABA672BF8B}"/>
              </a:ext>
            </a:extLst>
          </p:cNvPr>
          <p:cNvSpPr/>
          <p:nvPr/>
        </p:nvSpPr>
        <p:spPr>
          <a:xfrm>
            <a:off x="437104" y="1072530"/>
            <a:ext cx="845809" cy="461665"/>
          </a:xfrm>
          <a:prstGeom prst="rect">
            <a:avLst/>
          </a:prstGeom>
        </p:spPr>
        <p:txBody>
          <a:bodyPr wrap="none">
            <a:spAutoFit/>
          </a:bodyPr>
          <a:lstStyle/>
          <a:p>
            <a:r>
              <a:rPr lang="en-US" sz="2400" dirty="0"/>
              <a:t>(PAC)</a:t>
            </a:r>
          </a:p>
        </p:txBody>
      </p:sp>
      <p:sp>
        <p:nvSpPr>
          <p:cNvPr id="6" name="Rectangle 5">
            <a:extLst>
              <a:ext uri="{FF2B5EF4-FFF2-40B4-BE49-F238E27FC236}">
                <a16:creationId xmlns:a16="http://schemas.microsoft.com/office/drawing/2014/main" id="{EAFEE1C7-0523-B243-8BBE-24B67AE191A4}"/>
              </a:ext>
            </a:extLst>
          </p:cNvPr>
          <p:cNvSpPr/>
          <p:nvPr/>
        </p:nvSpPr>
        <p:spPr>
          <a:xfrm>
            <a:off x="563880" y="2118360"/>
            <a:ext cx="7010400" cy="19812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614474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B47AEC2-AA40-B24E-B671-1CFC918019A0}"/>
              </a:ext>
            </a:extLst>
          </p:cNvPr>
          <p:cNvGrpSpPr/>
          <p:nvPr/>
        </p:nvGrpSpPr>
        <p:grpSpPr>
          <a:xfrm>
            <a:off x="4212410" y="274638"/>
            <a:ext cx="5043113" cy="4652043"/>
            <a:chOff x="4212410" y="274638"/>
            <a:chExt cx="5043113" cy="4652043"/>
          </a:xfrm>
        </p:grpSpPr>
        <p:sp>
          <p:nvSpPr>
            <p:cNvPr id="39" name="Title 1"/>
            <p:cNvSpPr txBox="1">
              <a:spLocks/>
            </p:cNvSpPr>
            <p:nvPr/>
          </p:nvSpPr>
          <p:spPr>
            <a:xfrm>
              <a:off x="6504760" y="4599425"/>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50800" dist="38100" dir="2700000" algn="tl" rotWithShape="0">
                      <a:srgbClr val="000000">
                        <a:alpha val="43000"/>
                      </a:srgbClr>
                    </a:outerShdw>
                  </a:effectLst>
                </a:rPr>
                <a:t>180</a:t>
              </a:r>
              <a:r>
                <a:rPr lang="en-US" sz="2000" b="1" baseline="30000" dirty="0">
                  <a:solidFill>
                    <a:srgbClr val="FF0000"/>
                  </a:solidFill>
                  <a:effectLst>
                    <a:outerShdw blurRad="50800" dist="38100" dir="2700000" algn="tl" rotWithShape="0">
                      <a:srgbClr val="000000">
                        <a:alpha val="43000"/>
                      </a:srgbClr>
                    </a:outerShdw>
                  </a:effectLst>
                </a:rPr>
                <a:t>o</a:t>
              </a:r>
            </a:p>
          </p:txBody>
        </p:sp>
        <p:grpSp>
          <p:nvGrpSpPr>
            <p:cNvPr id="27" name="Group 26">
              <a:extLst>
                <a:ext uri="{FF2B5EF4-FFF2-40B4-BE49-F238E27FC236}">
                  <a16:creationId xmlns:a16="http://schemas.microsoft.com/office/drawing/2014/main" id="{2D964DAE-0582-F44C-A75B-64818C3B788E}"/>
                </a:ext>
              </a:extLst>
            </p:cNvPr>
            <p:cNvGrpSpPr/>
            <p:nvPr/>
          </p:nvGrpSpPr>
          <p:grpSpPr>
            <a:xfrm>
              <a:off x="4212410" y="274638"/>
              <a:ext cx="5043113" cy="4315409"/>
              <a:chOff x="4212410" y="274638"/>
              <a:chExt cx="5043113" cy="4315409"/>
            </a:xfrm>
          </p:grpSpPr>
          <p:sp>
            <p:nvSpPr>
              <p:cNvPr id="40" name="Title 1"/>
              <p:cNvSpPr txBox="1">
                <a:spLocks/>
              </p:cNvSpPr>
              <p:nvPr/>
            </p:nvSpPr>
            <p:spPr>
              <a:xfrm>
                <a:off x="4212410" y="2394244"/>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50800" dist="38100" dir="2700000" algn="tl" rotWithShape="0">
                        <a:srgbClr val="000000">
                          <a:alpha val="43000"/>
                        </a:srgbClr>
                      </a:outerShdw>
                    </a:effectLst>
                  </a:rPr>
                  <a:t>270</a:t>
                </a:r>
                <a:r>
                  <a:rPr lang="en-US" sz="2000" b="1" baseline="30000" dirty="0">
                    <a:solidFill>
                      <a:srgbClr val="FF0000"/>
                    </a:solidFill>
                    <a:effectLst>
                      <a:outerShdw blurRad="50800" dist="38100" dir="2700000" algn="tl" rotWithShape="0">
                        <a:srgbClr val="000000">
                          <a:alpha val="43000"/>
                        </a:srgbClr>
                      </a:outerShdw>
                    </a:effectLst>
                  </a:rPr>
                  <a:t>o</a:t>
                </a:r>
              </a:p>
            </p:txBody>
          </p:sp>
          <p:grpSp>
            <p:nvGrpSpPr>
              <p:cNvPr id="26" name="Group 25">
                <a:extLst>
                  <a:ext uri="{FF2B5EF4-FFF2-40B4-BE49-F238E27FC236}">
                    <a16:creationId xmlns:a16="http://schemas.microsoft.com/office/drawing/2014/main" id="{74C15C10-E1AB-BD42-8DF0-B8EF035BAD33}"/>
                  </a:ext>
                </a:extLst>
              </p:cNvPr>
              <p:cNvGrpSpPr/>
              <p:nvPr/>
            </p:nvGrpSpPr>
            <p:grpSpPr>
              <a:xfrm>
                <a:off x="4867926" y="667937"/>
                <a:ext cx="4387597" cy="3922110"/>
                <a:chOff x="4867926" y="667937"/>
                <a:chExt cx="4387597" cy="3922110"/>
              </a:xfrm>
            </p:grpSpPr>
            <p:grpSp>
              <p:nvGrpSpPr>
                <p:cNvPr id="25" name="Group 24">
                  <a:extLst>
                    <a:ext uri="{FF2B5EF4-FFF2-40B4-BE49-F238E27FC236}">
                      <a16:creationId xmlns:a16="http://schemas.microsoft.com/office/drawing/2014/main" id="{8618F389-FA15-8147-BA22-87E4E0EC20BB}"/>
                    </a:ext>
                  </a:extLst>
                </p:cNvPr>
                <p:cNvGrpSpPr/>
                <p:nvPr/>
              </p:nvGrpSpPr>
              <p:grpSpPr>
                <a:xfrm>
                  <a:off x="4867926" y="667937"/>
                  <a:ext cx="4387597" cy="3911951"/>
                  <a:chOff x="4867926" y="667937"/>
                  <a:chExt cx="4387597" cy="3911951"/>
                </a:xfrm>
              </p:grpSpPr>
              <p:grpSp>
                <p:nvGrpSpPr>
                  <p:cNvPr id="18" name="Group 17">
                    <a:extLst>
                      <a:ext uri="{FF2B5EF4-FFF2-40B4-BE49-F238E27FC236}">
                        <a16:creationId xmlns:a16="http://schemas.microsoft.com/office/drawing/2014/main" id="{CF9267A4-F8D4-A843-93E3-8C6B98E84536}"/>
                      </a:ext>
                    </a:extLst>
                  </p:cNvPr>
                  <p:cNvGrpSpPr/>
                  <p:nvPr/>
                </p:nvGrpSpPr>
                <p:grpSpPr>
                  <a:xfrm>
                    <a:off x="4867926" y="667937"/>
                    <a:ext cx="4387597" cy="3911951"/>
                    <a:chOff x="4898070" y="667937"/>
                    <a:chExt cx="4387597" cy="3911951"/>
                  </a:xfrm>
                </p:grpSpPr>
                <p:grpSp>
                  <p:nvGrpSpPr>
                    <p:cNvPr id="19" name="Group 18"/>
                    <p:cNvGrpSpPr/>
                    <p:nvPr/>
                  </p:nvGrpSpPr>
                  <p:grpSpPr>
                    <a:xfrm>
                      <a:off x="4898070" y="667937"/>
                      <a:ext cx="3911950" cy="3911951"/>
                      <a:chOff x="4844700" y="1991926"/>
                      <a:chExt cx="3911950" cy="3911951"/>
                    </a:xfrm>
                  </p:grpSpPr>
                  <p:sp>
                    <p:nvSpPr>
                      <p:cNvPr id="12" name="Shape 107"/>
                      <p:cNvSpPr/>
                      <p:nvPr/>
                    </p:nvSpPr>
                    <p:spPr>
                      <a:xfrm>
                        <a:off x="4844700" y="1991926"/>
                        <a:ext cx="3911950" cy="39119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tx1">
                          <a:lumMod val="65000"/>
                          <a:lumOff val="35000"/>
                        </a:schemeClr>
                      </a:solidFill>
                      <a:ln w="13546" cap="flat">
                        <a:solidFill>
                          <a:schemeClr val="tx1">
                            <a:alpha val="54000"/>
                          </a:schemeClr>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sp>
                    <p:nvSpPr>
                      <p:cNvPr id="11" name="Shape 106"/>
                      <p:cNvSpPr/>
                      <p:nvPr/>
                    </p:nvSpPr>
                    <p:spPr>
                      <a:xfrm>
                        <a:off x="5504384" y="2640244"/>
                        <a:ext cx="2606417" cy="26098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chemeClr val="tx1"/>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sp>
                    <p:nvSpPr>
                      <p:cNvPr id="13" name="Shape 108"/>
                      <p:cNvSpPr/>
                      <p:nvPr/>
                    </p:nvSpPr>
                    <p:spPr>
                      <a:xfrm>
                        <a:off x="4844700" y="3934251"/>
                        <a:ext cx="3911950" cy="13650"/>
                      </a:xfrm>
                      <a:prstGeom prst="line">
                        <a:avLst/>
                      </a:prstGeom>
                      <a:noFill/>
                      <a:ln w="12700" cap="flat">
                        <a:solidFill>
                          <a:schemeClr val="tx1"/>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grpSp>
                <p:sp>
                  <p:nvSpPr>
                    <p:cNvPr id="41" name="Title 1"/>
                    <p:cNvSpPr txBox="1">
                      <a:spLocks/>
                    </p:cNvSpPr>
                    <p:nvPr/>
                  </p:nvSpPr>
                  <p:spPr>
                    <a:xfrm>
                      <a:off x="8708420" y="2400594"/>
                      <a:ext cx="577247"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50800" dist="38100" dir="2700000" algn="tl" rotWithShape="0">
                              <a:srgbClr val="000000">
                                <a:alpha val="43000"/>
                              </a:srgbClr>
                            </a:outerShdw>
                          </a:effectLst>
                        </a:rPr>
                        <a:t>90</a:t>
                      </a:r>
                      <a:r>
                        <a:rPr lang="en-US" sz="2000" b="1" baseline="30000" dirty="0">
                          <a:solidFill>
                            <a:srgbClr val="FF0000"/>
                          </a:solidFill>
                          <a:effectLst>
                            <a:outerShdw blurRad="50800" dist="38100" dir="2700000" algn="tl" rotWithShape="0">
                              <a:srgbClr val="000000">
                                <a:alpha val="43000"/>
                              </a:srgbClr>
                            </a:outerShdw>
                          </a:effectLst>
                        </a:rPr>
                        <a:t>o</a:t>
                      </a:r>
                    </a:p>
                  </p:txBody>
                </p:sp>
              </p:grpSp>
              <p:sp>
                <p:nvSpPr>
                  <p:cNvPr id="15" name="Shape 110"/>
                  <p:cNvSpPr/>
                  <p:nvPr/>
                </p:nvSpPr>
                <p:spPr>
                  <a:xfrm>
                    <a:off x="6206072" y="1979734"/>
                    <a:ext cx="1304940" cy="13049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chemeClr val="tx1"/>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grpSp>
            <p:sp>
              <p:nvSpPr>
                <p:cNvPr id="14" name="Shape 109"/>
                <p:cNvSpPr/>
                <p:nvPr/>
              </p:nvSpPr>
              <p:spPr>
                <a:xfrm>
                  <a:off x="6848362" y="685223"/>
                  <a:ext cx="5684" cy="3904824"/>
                </a:xfrm>
                <a:prstGeom prst="line">
                  <a:avLst/>
                </a:prstGeom>
                <a:noFill/>
                <a:ln w="12700" cap="flat">
                  <a:solidFill>
                    <a:schemeClr val="tx1"/>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grpSp>
          <p:sp>
            <p:nvSpPr>
              <p:cNvPr id="21" name="Title 1"/>
              <p:cNvSpPr txBox="1">
                <a:spLocks/>
              </p:cNvSpPr>
              <p:nvPr/>
            </p:nvSpPr>
            <p:spPr>
              <a:xfrm>
                <a:off x="6498340" y="274638"/>
                <a:ext cx="678987"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2000" b="1" dirty="0">
                    <a:solidFill>
                      <a:srgbClr val="FF0000"/>
                    </a:solidFill>
                    <a:effectLst>
                      <a:outerShdw blurRad="50800" dist="38100" dir="2700000" algn="tl" rotWithShape="0">
                        <a:srgbClr val="000000">
                          <a:alpha val="43000"/>
                        </a:srgbClr>
                      </a:outerShdw>
                    </a:effectLst>
                  </a:rPr>
                  <a:t>00</a:t>
                </a:r>
                <a:r>
                  <a:rPr lang="en-US" sz="2000" b="1" dirty="0">
                    <a:solidFill>
                      <a:srgbClr val="FF0000"/>
                    </a:solidFill>
                    <a:effectLst>
                      <a:outerShdw blurRad="50800" dist="38100" dir="2700000" algn="tl" rotWithShape="0">
                        <a:srgbClr val="000000">
                          <a:alpha val="43000"/>
                        </a:srgbClr>
                      </a:outerShdw>
                    </a:effectLst>
                  </a:rPr>
                  <a:t>0</a:t>
                </a:r>
                <a:r>
                  <a:rPr lang="en-US" sz="2000" b="1" baseline="30000" dirty="0">
                    <a:solidFill>
                      <a:srgbClr val="FF0000"/>
                    </a:solidFill>
                    <a:effectLst>
                      <a:outerShdw blurRad="50800" dist="38100" dir="2700000" algn="tl" rotWithShape="0">
                        <a:srgbClr val="000000">
                          <a:alpha val="43000"/>
                        </a:srgbClr>
                      </a:outerShdw>
                    </a:effectLst>
                  </a:rPr>
                  <a:t>o</a:t>
                </a:r>
              </a:p>
            </p:txBody>
          </p:sp>
        </p:grpSp>
      </p:grpSp>
      <p:sp>
        <p:nvSpPr>
          <p:cNvPr id="2" name="Title 1"/>
          <p:cNvSpPr>
            <a:spLocks noGrp="1"/>
          </p:cNvSpPr>
          <p:nvPr>
            <p:ph type="title"/>
          </p:nvPr>
        </p:nvSpPr>
        <p:spPr/>
        <p:txBody>
          <a:bodyPr>
            <a:normAutofit/>
          </a:bodyPr>
          <a:lstStyle/>
          <a:p>
            <a:pPr algn="l"/>
            <a:r>
              <a:rPr lang="en-US" sz="3600" dirty="0"/>
              <a:t>Pre Action Calibration</a:t>
            </a:r>
          </a:p>
        </p:txBody>
      </p:sp>
      <p:sp>
        <p:nvSpPr>
          <p:cNvPr id="3" name="Content Placeholder 2"/>
          <p:cNvSpPr>
            <a:spLocks noGrp="1"/>
          </p:cNvSpPr>
          <p:nvPr>
            <p:ph idx="1"/>
          </p:nvPr>
        </p:nvSpPr>
        <p:spPr>
          <a:xfrm>
            <a:off x="156554" y="1579203"/>
            <a:ext cx="4229100" cy="3757979"/>
          </a:xfrm>
        </p:spPr>
        <p:txBody>
          <a:bodyPr>
            <a:normAutofit fontScale="85000" lnSpcReduction="20000"/>
          </a:bodyPr>
          <a:lstStyle/>
          <a:p>
            <a:r>
              <a:rPr lang="el-GR" dirty="0"/>
              <a:t>Διαδικασία</a:t>
            </a:r>
            <a:r>
              <a:rPr lang="en-US" dirty="0"/>
              <a:t>:</a:t>
            </a:r>
          </a:p>
          <a:p>
            <a:pPr marL="457200" lvl="1" indent="0" algn="just">
              <a:buNone/>
            </a:pPr>
            <a:r>
              <a:rPr lang="el-GR" dirty="0"/>
              <a:t>1. Επιλέγεται τυχαίο σημείο στη θάλασσα, σε θέση ώστε η </a:t>
            </a:r>
            <a:r>
              <a:rPr lang="en-US" dirty="0"/>
              <a:t>LOF</a:t>
            </a:r>
            <a:r>
              <a:rPr lang="en-US" baseline="-25000" dirty="0"/>
              <a:t>PAC </a:t>
            </a:r>
            <a:r>
              <a:rPr lang="el-GR" dirty="0"/>
              <a:t>να είναι </a:t>
            </a:r>
            <a:r>
              <a:rPr lang="el-GR" u="sng" dirty="0"/>
              <a:t>+</a:t>
            </a:r>
            <a:r>
              <a:rPr lang="el-GR" dirty="0"/>
              <a:t>15</a:t>
            </a:r>
            <a:r>
              <a:rPr lang="el-GR" baseline="30000" dirty="0"/>
              <a:t>ο</a:t>
            </a:r>
            <a:r>
              <a:rPr lang="el-GR" dirty="0"/>
              <a:t> από την εκτιμώμενη </a:t>
            </a:r>
            <a:r>
              <a:rPr lang="en-US" dirty="0"/>
              <a:t>LOFT</a:t>
            </a:r>
            <a:r>
              <a:rPr lang="en-US" baseline="-25000" dirty="0"/>
              <a:t>TGT</a:t>
            </a:r>
            <a:r>
              <a:rPr lang="el-GR" baseline="-25000" dirty="0"/>
              <a:t> </a:t>
            </a:r>
            <a:r>
              <a:rPr lang="el-GR" dirty="0"/>
              <a:t>και εισάγεται </a:t>
            </a:r>
            <a:r>
              <a:rPr lang="el-GR" dirty="0" err="1"/>
              <a:t>ψευδοστόχος</a:t>
            </a:r>
            <a:r>
              <a:rPr lang="en-US" dirty="0"/>
              <a:t>.</a:t>
            </a:r>
            <a:r>
              <a:rPr lang="el-GR" dirty="0"/>
              <a:t> </a:t>
            </a:r>
            <a:r>
              <a:rPr lang="el-GR" dirty="0">
                <a:solidFill>
                  <a:srgbClr val="FF0000"/>
                </a:solidFill>
              </a:rPr>
              <a:t>Σκοπός είναι οι </a:t>
            </a:r>
            <a:r>
              <a:rPr lang="el-GR" dirty="0" err="1">
                <a:solidFill>
                  <a:srgbClr val="FF0000"/>
                </a:solidFill>
              </a:rPr>
              <a:t>βολ</a:t>
            </a:r>
            <a:r>
              <a:rPr lang="en-US" dirty="0" err="1">
                <a:solidFill>
                  <a:srgbClr val="FF0000"/>
                </a:solidFill>
              </a:rPr>
              <a:t>έ</a:t>
            </a:r>
            <a:r>
              <a:rPr lang="el-GR" dirty="0">
                <a:solidFill>
                  <a:srgbClr val="FF0000"/>
                </a:solidFill>
              </a:rPr>
              <a:t>ς </a:t>
            </a:r>
            <a:r>
              <a:rPr lang="en-US" dirty="0">
                <a:solidFill>
                  <a:srgbClr val="FF0000"/>
                </a:solidFill>
              </a:rPr>
              <a:t>PAC </a:t>
            </a:r>
            <a:r>
              <a:rPr lang="el-GR" dirty="0">
                <a:solidFill>
                  <a:srgbClr val="FF0000"/>
                </a:solidFill>
              </a:rPr>
              <a:t>να προσομοιάζουν κατά το δυνατόν τις βαλλιστικές και </a:t>
            </a:r>
            <a:r>
              <a:rPr lang="en-US" dirty="0" err="1">
                <a:solidFill>
                  <a:srgbClr val="FF0000"/>
                </a:solidFill>
              </a:rPr>
              <a:t>meteo</a:t>
            </a:r>
            <a:r>
              <a:rPr lang="el-GR" dirty="0">
                <a:solidFill>
                  <a:srgbClr val="FF0000"/>
                </a:solidFill>
              </a:rPr>
              <a:t> συνθήκες* των επικείμενων πυρών στον πραγματικό στόχο</a:t>
            </a:r>
            <a:endParaRPr lang="en-US" u="sng" baseline="-25000" dirty="0">
              <a:solidFill>
                <a:srgbClr val="FF0000"/>
              </a:solidFill>
            </a:endParaRPr>
          </a:p>
        </p:txBody>
      </p:sp>
      <p:sp>
        <p:nvSpPr>
          <p:cNvPr id="17" name="Freeform 16"/>
          <p:cNvSpPr/>
          <p:nvPr/>
        </p:nvSpPr>
        <p:spPr>
          <a:xfrm>
            <a:off x="6352496" y="4096343"/>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6465423" y="4268171"/>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6072712" y="3701625"/>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a:cxnSpLocks/>
          </p:cNvCxnSpPr>
          <p:nvPr/>
        </p:nvCxnSpPr>
        <p:spPr>
          <a:xfrm>
            <a:off x="6867446" y="2627249"/>
            <a:ext cx="0" cy="8762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6574305" y="4099058"/>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6705526" y="2027631"/>
            <a:ext cx="603040" cy="369332"/>
          </a:xfrm>
          <a:prstGeom prst="rect">
            <a:avLst/>
          </a:prstGeom>
          <a:noFill/>
        </p:spPr>
        <p:txBody>
          <a:bodyPr wrap="square" rtlCol="0">
            <a:spAutoFit/>
          </a:bodyPr>
          <a:lstStyle/>
          <a:p>
            <a:r>
              <a:rPr lang="en-US" b="1" dirty="0">
                <a:solidFill>
                  <a:srgbClr val="FF0000"/>
                </a:solidFill>
                <a:effectLst>
                  <a:outerShdw blurRad="50800" dist="38100" dir="2700000" algn="tl" rotWithShape="0">
                    <a:prstClr val="black">
                      <a:alpha val="40000"/>
                    </a:prstClr>
                  </a:outerShdw>
                </a:effectLst>
              </a:rPr>
              <a:t>LOF</a:t>
            </a:r>
          </a:p>
        </p:txBody>
      </p:sp>
      <p:sp>
        <p:nvSpPr>
          <p:cNvPr id="24" name="TextBox 23">
            <a:extLst>
              <a:ext uri="{FF2B5EF4-FFF2-40B4-BE49-F238E27FC236}">
                <a16:creationId xmlns:a16="http://schemas.microsoft.com/office/drawing/2014/main" id="{88468D1B-A9D9-F245-B33A-BE83DF0626E6}"/>
              </a:ext>
            </a:extLst>
          </p:cNvPr>
          <p:cNvSpPr txBox="1"/>
          <p:nvPr/>
        </p:nvSpPr>
        <p:spPr>
          <a:xfrm>
            <a:off x="156554" y="5158220"/>
            <a:ext cx="8401255" cy="1200329"/>
          </a:xfrm>
          <a:prstGeom prst="rect">
            <a:avLst/>
          </a:prstGeom>
          <a:noFill/>
        </p:spPr>
        <p:txBody>
          <a:bodyPr wrap="square" rtlCol="0">
            <a:spAutoFit/>
          </a:bodyPr>
          <a:lstStyle/>
          <a:p>
            <a:pPr lvl="1"/>
            <a:r>
              <a:rPr lang="el-GR" sz="2400" dirty="0"/>
              <a:t>2.   Το τακτικό σύστημα επιλύει το πρόβλημα βολής για εμπλοκή με τον </a:t>
            </a:r>
            <a:r>
              <a:rPr lang="el-GR" sz="2400" dirty="0" err="1"/>
              <a:t>ψευδοστόχο</a:t>
            </a:r>
            <a:r>
              <a:rPr lang="el-GR" sz="2400" dirty="0"/>
              <a:t> και το ΠΒ λαμβάνει κατάλληλη στροφή και ύψωση  </a:t>
            </a:r>
            <a:endParaRPr lang="en-US" sz="2400" u="sng" baseline="-25000" dirty="0"/>
          </a:p>
        </p:txBody>
      </p:sp>
      <p:grpSp>
        <p:nvGrpSpPr>
          <p:cNvPr id="32" name="Group 31">
            <a:extLst>
              <a:ext uri="{FF2B5EF4-FFF2-40B4-BE49-F238E27FC236}">
                <a16:creationId xmlns:a16="http://schemas.microsoft.com/office/drawing/2014/main" id="{9CA850DA-0D19-A445-B784-B43D3782AEE6}"/>
              </a:ext>
            </a:extLst>
          </p:cNvPr>
          <p:cNvGrpSpPr/>
          <p:nvPr/>
        </p:nvGrpSpPr>
        <p:grpSpPr>
          <a:xfrm>
            <a:off x="6783917" y="3581116"/>
            <a:ext cx="1049297" cy="307777"/>
            <a:chOff x="6777446" y="4043773"/>
            <a:chExt cx="1049297" cy="307777"/>
          </a:xfrm>
        </p:grpSpPr>
        <p:sp>
          <p:nvSpPr>
            <p:cNvPr id="6" name="Frame 5">
              <a:extLst>
                <a:ext uri="{FF2B5EF4-FFF2-40B4-BE49-F238E27FC236}">
                  <a16:creationId xmlns:a16="http://schemas.microsoft.com/office/drawing/2014/main" id="{22D9BD09-B86C-ED4A-B5A1-8741B5230E73}"/>
                </a:ext>
              </a:extLst>
            </p:cNvPr>
            <p:cNvSpPr>
              <a:spLocks noChangeAspect="1"/>
            </p:cNvSpPr>
            <p:nvPr/>
          </p:nvSpPr>
          <p:spPr>
            <a:xfrm>
              <a:off x="6777446" y="4066864"/>
              <a:ext cx="180000" cy="180000"/>
            </a:xfrm>
            <a:prstGeom prst="frame">
              <a:avLst>
                <a:gd name="adj1" fmla="val 0"/>
              </a:avLst>
            </a:prstGeom>
            <a:noFill/>
            <a:ln w="25400">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BB66C7BC-3BE3-0641-8B69-396D3F256637}"/>
                </a:ext>
              </a:extLst>
            </p:cNvPr>
            <p:cNvSpPr txBox="1"/>
            <p:nvPr/>
          </p:nvSpPr>
          <p:spPr>
            <a:xfrm>
              <a:off x="6957446" y="4043773"/>
              <a:ext cx="869297" cy="307777"/>
            </a:xfrm>
            <a:prstGeom prst="rect">
              <a:avLst/>
            </a:prstGeom>
            <a:noFill/>
          </p:spPr>
          <p:txBody>
            <a:bodyPr wrap="square" rtlCol="0">
              <a:spAutoFit/>
            </a:bodyPr>
            <a:lstStyle/>
            <a:p>
              <a:r>
                <a:rPr lang="en-US" sz="1400" dirty="0">
                  <a:solidFill>
                    <a:srgbClr val="FF9300"/>
                  </a:solidFill>
                  <a:effectLst>
                    <a:outerShdw blurRad="50800" dist="38100" dir="2700000" algn="tl" rotWithShape="0">
                      <a:prstClr val="black">
                        <a:alpha val="40000"/>
                      </a:prstClr>
                    </a:outerShdw>
                  </a:effectLst>
                </a:rPr>
                <a:t>S 218 </a:t>
              </a:r>
            </a:p>
          </p:txBody>
        </p:sp>
      </p:grpSp>
      <p:sp>
        <p:nvSpPr>
          <p:cNvPr id="9" name="Rectangle 8">
            <a:extLst>
              <a:ext uri="{FF2B5EF4-FFF2-40B4-BE49-F238E27FC236}">
                <a16:creationId xmlns:a16="http://schemas.microsoft.com/office/drawing/2014/main" id="{A0DB7C34-4029-0741-9371-EE069B4895AD}"/>
              </a:ext>
            </a:extLst>
          </p:cNvPr>
          <p:cNvSpPr/>
          <p:nvPr/>
        </p:nvSpPr>
        <p:spPr>
          <a:xfrm>
            <a:off x="572756" y="6446920"/>
            <a:ext cx="2221698" cy="307777"/>
          </a:xfrm>
          <a:prstGeom prst="rect">
            <a:avLst/>
          </a:prstGeom>
        </p:spPr>
        <p:txBody>
          <a:bodyPr wrap="none">
            <a:spAutoFit/>
          </a:bodyPr>
          <a:lstStyle/>
          <a:p>
            <a:r>
              <a:rPr lang="el-GR" sz="1400" dirty="0">
                <a:solidFill>
                  <a:srgbClr val="FF0000"/>
                </a:solidFill>
              </a:rPr>
              <a:t>*</a:t>
            </a:r>
            <a:r>
              <a:rPr lang="en-US" sz="1400" dirty="0">
                <a:solidFill>
                  <a:srgbClr val="FF0000"/>
                </a:solidFill>
              </a:rPr>
              <a:t>Coriolis, Eotvos, Wind </a:t>
            </a:r>
            <a:r>
              <a:rPr lang="el-GR" sz="1400" dirty="0">
                <a:solidFill>
                  <a:srgbClr val="FF0000"/>
                </a:solidFill>
              </a:rPr>
              <a:t>κλπ)</a:t>
            </a:r>
            <a:endParaRPr lang="en-US" sz="1400" dirty="0"/>
          </a:p>
        </p:txBody>
      </p:sp>
      <p:sp>
        <p:nvSpPr>
          <p:cNvPr id="10" name="Rectangle 9">
            <a:extLst>
              <a:ext uri="{FF2B5EF4-FFF2-40B4-BE49-F238E27FC236}">
                <a16:creationId xmlns:a16="http://schemas.microsoft.com/office/drawing/2014/main" id="{E20787A2-B436-2C4B-96A6-07E8C9F846AB}"/>
              </a:ext>
            </a:extLst>
          </p:cNvPr>
          <p:cNvSpPr/>
          <p:nvPr/>
        </p:nvSpPr>
        <p:spPr>
          <a:xfrm>
            <a:off x="437104" y="1072530"/>
            <a:ext cx="845809" cy="461665"/>
          </a:xfrm>
          <a:prstGeom prst="rect">
            <a:avLst/>
          </a:prstGeom>
        </p:spPr>
        <p:txBody>
          <a:bodyPr wrap="none">
            <a:spAutoFit/>
          </a:bodyPr>
          <a:lstStyle/>
          <a:p>
            <a:r>
              <a:rPr lang="en-US" sz="2400" dirty="0"/>
              <a:t>(PAC)</a:t>
            </a:r>
          </a:p>
        </p:txBody>
      </p:sp>
    </p:spTree>
    <p:extLst>
      <p:ext uri="{BB962C8B-B14F-4D97-AF65-F5344CB8AC3E}">
        <p14:creationId xmlns:p14="http://schemas.microsoft.com/office/powerpoint/2010/main" val="2121462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9761338-576A-7745-8B05-7F6A3FEB24D5}"/>
              </a:ext>
            </a:extLst>
          </p:cNvPr>
          <p:cNvSpPr/>
          <p:nvPr/>
        </p:nvSpPr>
        <p:spPr>
          <a:xfrm>
            <a:off x="437104" y="1072530"/>
            <a:ext cx="845809" cy="461665"/>
          </a:xfrm>
          <a:prstGeom prst="rect">
            <a:avLst/>
          </a:prstGeom>
        </p:spPr>
        <p:txBody>
          <a:bodyPr wrap="none">
            <a:spAutoFit/>
          </a:bodyPr>
          <a:lstStyle/>
          <a:p>
            <a:r>
              <a:rPr lang="en-US" sz="2400" dirty="0"/>
              <a:t>(PAC)</a:t>
            </a:r>
          </a:p>
        </p:txBody>
      </p:sp>
      <p:sp>
        <p:nvSpPr>
          <p:cNvPr id="2" name="Title 1"/>
          <p:cNvSpPr>
            <a:spLocks noGrp="1"/>
          </p:cNvSpPr>
          <p:nvPr>
            <p:ph type="title"/>
          </p:nvPr>
        </p:nvSpPr>
        <p:spPr/>
        <p:txBody>
          <a:bodyPr>
            <a:normAutofit/>
          </a:bodyPr>
          <a:lstStyle/>
          <a:p>
            <a:pPr algn="l"/>
            <a:r>
              <a:rPr lang="en-US" sz="3600" dirty="0"/>
              <a:t>Pre Action Calibration</a:t>
            </a:r>
          </a:p>
        </p:txBody>
      </p:sp>
      <p:grpSp>
        <p:nvGrpSpPr>
          <p:cNvPr id="5" name="Group 4">
            <a:extLst>
              <a:ext uri="{FF2B5EF4-FFF2-40B4-BE49-F238E27FC236}">
                <a16:creationId xmlns:a16="http://schemas.microsoft.com/office/drawing/2014/main" id="{BAFAD870-23A3-B44D-96AF-B83A6436E527}"/>
              </a:ext>
            </a:extLst>
          </p:cNvPr>
          <p:cNvGrpSpPr/>
          <p:nvPr/>
        </p:nvGrpSpPr>
        <p:grpSpPr>
          <a:xfrm>
            <a:off x="4699747" y="237384"/>
            <a:ext cx="4428375" cy="6396219"/>
            <a:chOff x="4699747" y="237384"/>
            <a:chExt cx="4428375" cy="6396219"/>
          </a:xfrm>
        </p:grpSpPr>
        <p:pic>
          <p:nvPicPr>
            <p:cNvPr id="26" name="Content Placeholder 3">
              <a:extLst>
                <a:ext uri="{FF2B5EF4-FFF2-40B4-BE49-F238E27FC236}">
                  <a16:creationId xmlns:a16="http://schemas.microsoft.com/office/drawing/2014/main" id="{B81D56DA-AF6E-E74D-955B-72630ED1F39B}"/>
                </a:ext>
              </a:extLst>
            </p:cNvPr>
            <p:cNvPicPr>
              <a:picLocks noChangeAspect="1"/>
            </p:cNvPicPr>
            <p:nvPr/>
          </p:nvPicPr>
          <p:blipFill rotWithShape="1">
            <a:blip r:embed="rId2"/>
            <a:srcRect l="18150" t="1811" r="4260" b="1811"/>
            <a:stretch/>
          </p:blipFill>
          <p:spPr>
            <a:xfrm>
              <a:off x="4699747" y="237384"/>
              <a:ext cx="4428375" cy="6396219"/>
            </a:xfrm>
            <a:prstGeom prst="rect">
              <a:avLst/>
            </a:prstGeom>
          </p:spPr>
        </p:pic>
        <p:sp>
          <p:nvSpPr>
            <p:cNvPr id="4" name="Rectangle 3">
              <a:extLst>
                <a:ext uri="{FF2B5EF4-FFF2-40B4-BE49-F238E27FC236}">
                  <a16:creationId xmlns:a16="http://schemas.microsoft.com/office/drawing/2014/main" id="{84217BA6-890B-6049-8CFA-2052C0BCD1A3}"/>
                </a:ext>
              </a:extLst>
            </p:cNvPr>
            <p:cNvSpPr/>
            <p:nvPr/>
          </p:nvSpPr>
          <p:spPr>
            <a:xfrm>
              <a:off x="8095129" y="237384"/>
              <a:ext cx="961465" cy="20687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Content Placeholder 2">
            <a:extLst>
              <a:ext uri="{FF2B5EF4-FFF2-40B4-BE49-F238E27FC236}">
                <a16:creationId xmlns:a16="http://schemas.microsoft.com/office/drawing/2014/main" id="{FBD1150E-5A1A-AB47-90FB-6BCCC64B091E}"/>
              </a:ext>
            </a:extLst>
          </p:cNvPr>
          <p:cNvSpPr txBox="1">
            <a:spLocks/>
          </p:cNvSpPr>
          <p:nvPr/>
        </p:nvSpPr>
        <p:spPr>
          <a:xfrm>
            <a:off x="156554" y="1579203"/>
            <a:ext cx="4270112" cy="50544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l-GR" sz="2900" dirty="0"/>
              <a:t>Διαδικασία (συνέχεια)</a:t>
            </a:r>
            <a:r>
              <a:rPr lang="en-US" sz="2900" dirty="0"/>
              <a:t>:</a:t>
            </a:r>
          </a:p>
          <a:p>
            <a:pPr marL="457200" lvl="1" indent="0" algn="just">
              <a:buFont typeface="Arial"/>
              <a:buNone/>
            </a:pPr>
            <a:r>
              <a:rPr lang="el-GR" sz="2600" dirty="0"/>
              <a:t>3. Εκτελείται μια αλληλουχία πυρών (</a:t>
            </a:r>
            <a:r>
              <a:rPr lang="en-US" sz="2600" dirty="0"/>
              <a:t>fire burst </a:t>
            </a:r>
            <a:r>
              <a:rPr lang="en-US" sz="2600" dirty="0" err="1"/>
              <a:t>ό</a:t>
            </a:r>
            <a:r>
              <a:rPr lang="el-GR" sz="2600" dirty="0"/>
              <a:t>χι λιγότερο από</a:t>
            </a:r>
            <a:r>
              <a:rPr lang="en-US" sz="2600" dirty="0"/>
              <a:t> 5 </a:t>
            </a:r>
            <a:r>
              <a:rPr lang="el-GR" sz="2600" dirty="0"/>
              <a:t>βολές ΤΣΠ) </a:t>
            </a:r>
          </a:p>
          <a:p>
            <a:pPr marL="457200" lvl="1" indent="0" algn="just">
              <a:buFont typeface="Arial"/>
              <a:buNone/>
            </a:pPr>
            <a:r>
              <a:rPr lang="el-GR" sz="2600" dirty="0"/>
              <a:t>4. Οι πτώσεις   (</a:t>
            </a:r>
            <a:r>
              <a:rPr lang="en-US" sz="2600" dirty="0"/>
              <a:t>splashes</a:t>
            </a:r>
            <a:r>
              <a:rPr lang="el-GR" sz="2600" dirty="0"/>
              <a:t>) παρατηρούνται σε κατάλληλο </a:t>
            </a:r>
            <a:r>
              <a:rPr lang="el-GR" sz="2600" dirty="0" err="1"/>
              <a:t>ενδείκτη</a:t>
            </a:r>
            <a:r>
              <a:rPr lang="el-GR" sz="2600" dirty="0"/>
              <a:t> (</a:t>
            </a:r>
            <a:r>
              <a:rPr lang="en-US" sz="2600" dirty="0"/>
              <a:t>PPI ή</a:t>
            </a:r>
            <a:r>
              <a:rPr lang="el-GR" sz="2600" dirty="0"/>
              <a:t> τύπου Β), και επιλέγονται/ απορρίπτονται</a:t>
            </a:r>
          </a:p>
          <a:p>
            <a:pPr marL="457200" lvl="1" indent="0" algn="just">
              <a:buFont typeface="Arial"/>
              <a:buNone/>
            </a:pPr>
            <a:r>
              <a:rPr lang="el-GR" sz="2600" dirty="0"/>
              <a:t>4. Υπολογίζεται το ΜΣΠ </a:t>
            </a:r>
          </a:p>
          <a:p>
            <a:pPr marL="457200" lvl="1" indent="0" algn="just">
              <a:buFont typeface="Arial"/>
              <a:buNone/>
            </a:pPr>
            <a:r>
              <a:rPr lang="en-US" sz="2600" dirty="0"/>
              <a:t>(MPI) </a:t>
            </a:r>
            <a:r>
              <a:rPr lang="el-GR" sz="2600" dirty="0"/>
              <a:t>και εισάγεται στο τακτικό σύστημα ως διόρθωση, προκειμένου να συνυπολογιστεί στα επικείμενα πυρά</a:t>
            </a:r>
          </a:p>
          <a:p>
            <a:pPr marL="457200" lvl="1" indent="0" algn="just">
              <a:buFont typeface="Arial"/>
              <a:buNone/>
            </a:pPr>
            <a:endParaRPr lang="en-US" sz="2400" u="sng" baseline="-25000" dirty="0">
              <a:solidFill>
                <a:srgbClr val="FF0000"/>
              </a:solidFill>
            </a:endParaRPr>
          </a:p>
        </p:txBody>
      </p:sp>
    </p:spTree>
    <p:extLst>
      <p:ext uri="{BB962C8B-B14F-4D97-AF65-F5344CB8AC3E}">
        <p14:creationId xmlns:p14="http://schemas.microsoft.com/office/powerpoint/2010/main" val="2693834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84B4C8-5AFA-F84F-8F3D-89AFE07D5273}"/>
              </a:ext>
            </a:extLst>
          </p:cNvPr>
          <p:cNvSpPr>
            <a:spLocks noGrp="1"/>
          </p:cNvSpPr>
          <p:nvPr>
            <p:ph type="title"/>
          </p:nvPr>
        </p:nvSpPr>
        <p:spPr/>
        <p:txBody>
          <a:bodyPr/>
          <a:lstStyle/>
          <a:p>
            <a:r>
              <a:rPr lang="el-GR" dirty="0"/>
              <a:t>Βολές Θ</a:t>
            </a:r>
            <a:r>
              <a:rPr lang="en-US" dirty="0" err="1"/>
              <a:t>έ</a:t>
            </a:r>
            <a:r>
              <a:rPr lang="el-GR" dirty="0" err="1"/>
              <a:t>ρμανσης</a:t>
            </a:r>
            <a:r>
              <a:rPr lang="el-GR" dirty="0"/>
              <a:t> Κοίλου</a:t>
            </a:r>
            <a:endParaRPr lang="en-US" dirty="0"/>
          </a:p>
        </p:txBody>
      </p:sp>
      <p:sp>
        <p:nvSpPr>
          <p:cNvPr id="8" name="Content Placeholder 7">
            <a:extLst>
              <a:ext uri="{FF2B5EF4-FFF2-40B4-BE49-F238E27FC236}">
                <a16:creationId xmlns:a16="http://schemas.microsoft.com/office/drawing/2014/main" id="{B65CBDA9-442C-E143-AEC4-7FCA4E3B48D1}"/>
              </a:ext>
            </a:extLst>
          </p:cNvPr>
          <p:cNvSpPr>
            <a:spLocks noGrp="1"/>
          </p:cNvSpPr>
          <p:nvPr>
            <p:ph sz="half" idx="1"/>
          </p:nvPr>
        </p:nvSpPr>
        <p:spPr>
          <a:xfrm>
            <a:off x="457200" y="1600200"/>
            <a:ext cx="4191000" cy="4525963"/>
          </a:xfrm>
        </p:spPr>
        <p:txBody>
          <a:bodyPr/>
          <a:lstStyle/>
          <a:p>
            <a:pPr marL="0" indent="0">
              <a:buNone/>
            </a:pPr>
            <a:r>
              <a:rPr lang="el-GR" dirty="0" err="1"/>
              <a:t>Σκοπ</a:t>
            </a:r>
            <a:r>
              <a:rPr lang="en-US" dirty="0" err="1"/>
              <a:t>ό</a:t>
            </a:r>
            <a:r>
              <a:rPr lang="el-GR" dirty="0"/>
              <a:t>ς των βολών θέρμανσης κοίλου είναι η άνοδος και</a:t>
            </a:r>
            <a:r>
              <a:rPr lang="en-US" dirty="0"/>
              <a:t> </a:t>
            </a:r>
            <a:r>
              <a:rPr lang="el-GR" dirty="0"/>
              <a:t>σταθεροποίηση της </a:t>
            </a:r>
            <a:r>
              <a:rPr lang="el-GR" dirty="0" err="1"/>
              <a:t>θ</a:t>
            </a:r>
            <a:r>
              <a:rPr lang="el-GR" baseline="-25000" dirty="0" err="1"/>
              <a:t>κάννης</a:t>
            </a:r>
            <a:r>
              <a:rPr lang="el-GR" dirty="0"/>
              <a:t> στην επιθυμητή τιμή κατά τη διάρκεια των επικείμενων πυρών καταστροφής.</a:t>
            </a:r>
            <a:endParaRPr lang="en-US" dirty="0"/>
          </a:p>
          <a:p>
            <a:endParaRPr lang="en-US" dirty="0"/>
          </a:p>
        </p:txBody>
      </p:sp>
      <p:pic>
        <p:nvPicPr>
          <p:cNvPr id="9" name="Content Placeholder 8">
            <a:extLst>
              <a:ext uri="{FF2B5EF4-FFF2-40B4-BE49-F238E27FC236}">
                <a16:creationId xmlns:a16="http://schemas.microsoft.com/office/drawing/2014/main" id="{4E9B3DC3-C670-2F4F-8E26-284946CA0DE3}"/>
              </a:ext>
            </a:extLst>
          </p:cNvPr>
          <p:cNvPicPr>
            <a:picLocks noGrp="1" noChangeAspect="1"/>
          </p:cNvPicPr>
          <p:nvPr>
            <p:ph sz="half" idx="2"/>
          </p:nvPr>
        </p:nvPicPr>
        <p:blipFill>
          <a:blip r:embed="rId2"/>
          <a:stretch>
            <a:fillRect/>
          </a:stretch>
        </p:blipFill>
        <p:spPr>
          <a:xfrm>
            <a:off x="4648200" y="1667690"/>
            <a:ext cx="4038600" cy="2883024"/>
          </a:xfrm>
          <a:prstGeom prst="rect">
            <a:avLst/>
          </a:prstGeom>
        </p:spPr>
      </p:pic>
    </p:spTree>
    <p:extLst>
      <p:ext uri="{BB962C8B-B14F-4D97-AF65-F5344CB8AC3E}">
        <p14:creationId xmlns:p14="http://schemas.microsoft.com/office/powerpoint/2010/main" val="3900731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2E2FD8-8144-394A-8C72-E224E8C99D40}"/>
              </a:ext>
            </a:extLst>
          </p:cNvPr>
          <p:cNvGrpSpPr/>
          <p:nvPr/>
        </p:nvGrpSpPr>
        <p:grpSpPr>
          <a:xfrm>
            <a:off x="2418079" y="4523845"/>
            <a:ext cx="4840560" cy="1935202"/>
            <a:chOff x="2418079" y="4523845"/>
            <a:chExt cx="4840560" cy="1935202"/>
          </a:xfrm>
        </p:grpSpPr>
        <p:pic>
          <p:nvPicPr>
            <p:cNvPr id="94" name="Picture 93">
              <a:extLst>
                <a:ext uri="{FF2B5EF4-FFF2-40B4-BE49-F238E27FC236}">
                  <a16:creationId xmlns:a16="http://schemas.microsoft.com/office/drawing/2014/main" id="{1DBBD355-EC30-EC44-A9E9-C1D046011F68}"/>
                </a:ext>
              </a:extLst>
            </p:cNvPr>
            <p:cNvPicPr>
              <a:picLocks noChangeAspect="1"/>
            </p:cNvPicPr>
            <p:nvPr/>
          </p:nvPicPr>
          <p:blipFill rotWithShape="1">
            <a:blip r:embed="rId2"/>
            <a:srcRect t="28104" r="73534" b="60808"/>
            <a:stretch/>
          </p:blipFill>
          <p:spPr>
            <a:xfrm rot="11554296" flipV="1">
              <a:off x="2418079" y="4523845"/>
              <a:ext cx="4490426" cy="1868919"/>
            </a:xfrm>
            <a:prstGeom prst="rect">
              <a:avLst/>
            </a:prstGeom>
          </p:spPr>
        </p:pic>
        <p:grpSp>
          <p:nvGrpSpPr>
            <p:cNvPr id="7" name="Group 6">
              <a:extLst>
                <a:ext uri="{FF2B5EF4-FFF2-40B4-BE49-F238E27FC236}">
                  <a16:creationId xmlns:a16="http://schemas.microsoft.com/office/drawing/2014/main" id="{29C7A8F9-9366-3D4F-9812-CAEB242571BA}"/>
                </a:ext>
              </a:extLst>
            </p:cNvPr>
            <p:cNvGrpSpPr/>
            <p:nvPr/>
          </p:nvGrpSpPr>
          <p:grpSpPr>
            <a:xfrm>
              <a:off x="3705828" y="4861784"/>
              <a:ext cx="3552811" cy="1597263"/>
              <a:chOff x="3705828" y="4861784"/>
              <a:chExt cx="3552811" cy="1597263"/>
            </a:xfrm>
          </p:grpSpPr>
          <p:sp>
            <p:nvSpPr>
              <p:cNvPr id="6" name="TextBox 5">
                <a:extLst>
                  <a:ext uri="{FF2B5EF4-FFF2-40B4-BE49-F238E27FC236}">
                    <a16:creationId xmlns:a16="http://schemas.microsoft.com/office/drawing/2014/main" id="{60E6B0F1-84C4-8041-A6ED-7E695F12FFF3}"/>
                  </a:ext>
                </a:extLst>
              </p:cNvPr>
              <p:cNvSpPr txBox="1"/>
              <p:nvPr/>
            </p:nvSpPr>
            <p:spPr>
              <a:xfrm>
                <a:off x="4242062" y="6089715"/>
                <a:ext cx="3016577" cy="369332"/>
              </a:xfrm>
              <a:prstGeom prst="rect">
                <a:avLst/>
              </a:prstGeom>
              <a:noFill/>
            </p:spPr>
            <p:txBody>
              <a:bodyPr wrap="square" rtlCol="0">
                <a:spAutoFit/>
              </a:bodyPr>
              <a:lstStyle/>
              <a:p>
                <a:r>
                  <a:rPr lang="en-US" dirty="0"/>
                  <a:t>Thermistor position</a:t>
                </a:r>
              </a:p>
            </p:txBody>
          </p:sp>
          <p:sp>
            <p:nvSpPr>
              <p:cNvPr id="98" name="TextBox 97">
                <a:extLst>
                  <a:ext uri="{FF2B5EF4-FFF2-40B4-BE49-F238E27FC236}">
                    <a16:creationId xmlns:a16="http://schemas.microsoft.com/office/drawing/2014/main" id="{E6079347-2D5B-E649-ADA4-1F2235A709F8}"/>
                  </a:ext>
                </a:extLst>
              </p:cNvPr>
              <p:cNvSpPr txBox="1"/>
              <p:nvPr/>
            </p:nvSpPr>
            <p:spPr>
              <a:xfrm>
                <a:off x="3705828" y="4861784"/>
                <a:ext cx="298954" cy="369332"/>
              </a:xfrm>
              <a:prstGeom prst="rect">
                <a:avLst/>
              </a:prstGeom>
              <a:noFill/>
            </p:spPr>
            <p:txBody>
              <a:bodyPr wrap="square" rtlCol="0">
                <a:spAutoFit/>
              </a:bodyPr>
              <a:lstStyle/>
              <a:p>
                <a:r>
                  <a:rPr lang="en-US" dirty="0">
                    <a:solidFill>
                      <a:srgbClr val="FF0000"/>
                    </a:solidFill>
                    <a:effectLst>
                      <a:outerShdw blurRad="50800" dist="38100" dir="2700000" algn="tl" rotWithShape="0">
                        <a:prstClr val="black">
                          <a:alpha val="40000"/>
                        </a:prstClr>
                      </a:outerShdw>
                    </a:effectLst>
                  </a:rPr>
                  <a:t>5</a:t>
                </a:r>
              </a:p>
            </p:txBody>
          </p:sp>
          <p:sp>
            <p:nvSpPr>
              <p:cNvPr id="111" name="TextBox 110">
                <a:extLst>
                  <a:ext uri="{FF2B5EF4-FFF2-40B4-BE49-F238E27FC236}">
                    <a16:creationId xmlns:a16="http://schemas.microsoft.com/office/drawing/2014/main" id="{98A621C9-904F-3F4C-99DC-26BC23BBE7E5}"/>
                  </a:ext>
                </a:extLst>
              </p:cNvPr>
              <p:cNvSpPr txBox="1"/>
              <p:nvPr/>
            </p:nvSpPr>
            <p:spPr>
              <a:xfrm>
                <a:off x="3705828" y="5425474"/>
                <a:ext cx="298954" cy="369332"/>
              </a:xfrm>
              <a:prstGeom prst="rect">
                <a:avLst/>
              </a:prstGeom>
              <a:noFill/>
            </p:spPr>
            <p:txBody>
              <a:bodyPr wrap="square" rtlCol="0">
                <a:spAutoFit/>
              </a:bodyPr>
              <a:lstStyle/>
              <a:p>
                <a:r>
                  <a:rPr lang="en-US" dirty="0">
                    <a:solidFill>
                      <a:srgbClr val="FF0000"/>
                    </a:solidFill>
                    <a:effectLst>
                      <a:outerShdw blurRad="50800" dist="38100" dir="2700000" algn="tl" rotWithShape="0">
                        <a:prstClr val="black">
                          <a:alpha val="40000"/>
                        </a:prstClr>
                      </a:outerShdw>
                    </a:effectLst>
                  </a:rPr>
                  <a:t>6</a:t>
                </a:r>
              </a:p>
            </p:txBody>
          </p:sp>
          <p:sp>
            <p:nvSpPr>
              <p:cNvPr id="121" name="TextBox 120">
                <a:extLst>
                  <a:ext uri="{FF2B5EF4-FFF2-40B4-BE49-F238E27FC236}">
                    <a16:creationId xmlns:a16="http://schemas.microsoft.com/office/drawing/2014/main" id="{D89D87AE-8CC6-BE45-95FA-5F77F1FD99F2}"/>
                  </a:ext>
                </a:extLst>
              </p:cNvPr>
              <p:cNvSpPr txBox="1"/>
              <p:nvPr/>
            </p:nvSpPr>
            <p:spPr>
              <a:xfrm>
                <a:off x="4826480" y="4862284"/>
                <a:ext cx="298954" cy="369332"/>
              </a:xfrm>
              <a:prstGeom prst="rect">
                <a:avLst/>
              </a:prstGeom>
              <a:noFill/>
            </p:spPr>
            <p:txBody>
              <a:bodyPr wrap="square" rtlCol="0">
                <a:spAutoFit/>
              </a:bodyPr>
              <a:lstStyle/>
              <a:p>
                <a:r>
                  <a:rPr lang="en-US" dirty="0">
                    <a:solidFill>
                      <a:srgbClr val="0432FF"/>
                    </a:solidFill>
                    <a:effectLst>
                      <a:outerShdw blurRad="50800" dist="38100" dir="2700000" algn="tl" rotWithShape="0">
                        <a:prstClr val="black">
                          <a:alpha val="40000"/>
                        </a:prstClr>
                      </a:outerShdw>
                    </a:effectLst>
                  </a:rPr>
                  <a:t>3</a:t>
                </a:r>
              </a:p>
            </p:txBody>
          </p:sp>
          <p:sp>
            <p:nvSpPr>
              <p:cNvPr id="122" name="TextBox 121">
                <a:extLst>
                  <a:ext uri="{FF2B5EF4-FFF2-40B4-BE49-F238E27FC236}">
                    <a16:creationId xmlns:a16="http://schemas.microsoft.com/office/drawing/2014/main" id="{7B5F89D5-55B7-4F44-93B9-9473BBA135DB}"/>
                  </a:ext>
                </a:extLst>
              </p:cNvPr>
              <p:cNvSpPr txBox="1"/>
              <p:nvPr/>
            </p:nvSpPr>
            <p:spPr>
              <a:xfrm>
                <a:off x="6142934" y="4863026"/>
                <a:ext cx="298954" cy="369332"/>
              </a:xfrm>
              <a:prstGeom prst="rect">
                <a:avLst/>
              </a:prstGeom>
              <a:noFill/>
            </p:spPr>
            <p:txBody>
              <a:bodyPr wrap="square" rtlCol="0">
                <a:spAutoFit/>
              </a:bodyPr>
              <a:lstStyle/>
              <a:p>
                <a:r>
                  <a:rPr lang="en-US" dirty="0">
                    <a:solidFill>
                      <a:srgbClr val="21FF06"/>
                    </a:solidFill>
                    <a:effectLst>
                      <a:outerShdw blurRad="50800" dist="38100" dir="2700000" algn="tl" rotWithShape="0">
                        <a:prstClr val="black">
                          <a:alpha val="40000"/>
                        </a:prstClr>
                      </a:outerShdw>
                    </a:effectLst>
                  </a:rPr>
                  <a:t>1</a:t>
                </a:r>
              </a:p>
            </p:txBody>
          </p:sp>
          <p:sp>
            <p:nvSpPr>
              <p:cNvPr id="124" name="TextBox 123">
                <a:extLst>
                  <a:ext uri="{FF2B5EF4-FFF2-40B4-BE49-F238E27FC236}">
                    <a16:creationId xmlns:a16="http://schemas.microsoft.com/office/drawing/2014/main" id="{2A44B074-6526-B143-8341-6ED1CA61D516}"/>
                  </a:ext>
                </a:extLst>
              </p:cNvPr>
              <p:cNvSpPr txBox="1"/>
              <p:nvPr/>
            </p:nvSpPr>
            <p:spPr>
              <a:xfrm>
                <a:off x="6145638" y="5429398"/>
                <a:ext cx="298954" cy="369332"/>
              </a:xfrm>
              <a:prstGeom prst="rect">
                <a:avLst/>
              </a:prstGeom>
              <a:noFill/>
            </p:spPr>
            <p:txBody>
              <a:bodyPr wrap="square" rtlCol="0">
                <a:spAutoFit/>
              </a:bodyPr>
              <a:lstStyle/>
              <a:p>
                <a:r>
                  <a:rPr lang="en-US" dirty="0">
                    <a:solidFill>
                      <a:srgbClr val="FFFF00"/>
                    </a:solidFill>
                    <a:effectLst>
                      <a:outerShdw blurRad="50800" dist="38100" dir="2700000" algn="tl" rotWithShape="0">
                        <a:prstClr val="black">
                          <a:alpha val="40000"/>
                        </a:prstClr>
                      </a:outerShdw>
                    </a:effectLst>
                  </a:rPr>
                  <a:t>2</a:t>
                </a:r>
              </a:p>
            </p:txBody>
          </p:sp>
          <p:sp>
            <p:nvSpPr>
              <p:cNvPr id="126" name="TextBox 125">
                <a:extLst>
                  <a:ext uri="{FF2B5EF4-FFF2-40B4-BE49-F238E27FC236}">
                    <a16:creationId xmlns:a16="http://schemas.microsoft.com/office/drawing/2014/main" id="{5E2514E2-4D5E-AC4F-9787-4EDFA49F029C}"/>
                  </a:ext>
                </a:extLst>
              </p:cNvPr>
              <p:cNvSpPr txBox="1"/>
              <p:nvPr/>
            </p:nvSpPr>
            <p:spPr>
              <a:xfrm>
                <a:off x="4826480" y="5419890"/>
                <a:ext cx="298954" cy="369332"/>
              </a:xfrm>
              <a:prstGeom prst="rect">
                <a:avLst/>
              </a:prstGeom>
              <a:noFill/>
            </p:spPr>
            <p:txBody>
              <a:bodyPr wrap="square" rtlCol="0">
                <a:spAutoFit/>
              </a:bodyPr>
              <a:lstStyle/>
              <a:p>
                <a:r>
                  <a:rPr lang="en-US" dirty="0">
                    <a:solidFill>
                      <a:srgbClr val="0432FF"/>
                    </a:solidFill>
                    <a:effectLst>
                      <a:outerShdw blurRad="50800" dist="38100" dir="2700000" algn="tl" rotWithShape="0">
                        <a:prstClr val="black">
                          <a:alpha val="40000"/>
                        </a:prstClr>
                      </a:outerShdw>
                    </a:effectLst>
                  </a:rPr>
                  <a:t>4</a:t>
                </a:r>
              </a:p>
            </p:txBody>
          </p:sp>
        </p:grpSp>
      </p:grpSp>
      <p:sp>
        <p:nvSpPr>
          <p:cNvPr id="189" name="Title 1">
            <a:extLst>
              <a:ext uri="{FF2B5EF4-FFF2-40B4-BE49-F238E27FC236}">
                <a16:creationId xmlns:a16="http://schemas.microsoft.com/office/drawing/2014/main" id="{9D71E6D0-2C7F-A04A-99EA-483A5A94EA54}"/>
              </a:ext>
            </a:extLst>
          </p:cNvPr>
          <p:cNvSpPr>
            <a:spLocks noGrp="1"/>
          </p:cNvSpPr>
          <p:nvPr>
            <p:ph type="title"/>
          </p:nvPr>
        </p:nvSpPr>
        <p:spPr>
          <a:xfrm>
            <a:off x="5455235" y="85849"/>
            <a:ext cx="3374175" cy="443146"/>
          </a:xfrm>
          <a:effectLst/>
        </p:spPr>
        <p:txBody>
          <a:bodyPr>
            <a:normAutofit/>
          </a:bodyPr>
          <a:lstStyle/>
          <a:p>
            <a:r>
              <a:rPr lang="el-GR" sz="2000" dirty="0"/>
              <a:t>Μεταβολή </a:t>
            </a:r>
            <a:r>
              <a:rPr lang="el-GR" sz="2000" dirty="0" err="1"/>
              <a:t>θ</a:t>
            </a:r>
            <a:r>
              <a:rPr lang="el-GR" sz="2000" baseline="-25000" dirty="0" err="1"/>
              <a:t>κάνης</a:t>
            </a:r>
            <a:r>
              <a:rPr lang="el-GR" sz="2000" dirty="0"/>
              <a:t> </a:t>
            </a:r>
            <a:r>
              <a:rPr lang="el-GR" sz="2000" dirty="0" err="1"/>
              <a:t>χωρ</a:t>
            </a:r>
            <a:r>
              <a:rPr lang="en-US" sz="2000" dirty="0" err="1"/>
              <a:t>ί</a:t>
            </a:r>
            <a:r>
              <a:rPr lang="el-GR" sz="2000" dirty="0"/>
              <a:t>ς ψύξη</a:t>
            </a:r>
            <a:endParaRPr lang="en-US" sz="2000" dirty="0"/>
          </a:p>
        </p:txBody>
      </p:sp>
      <p:grpSp>
        <p:nvGrpSpPr>
          <p:cNvPr id="2" name="Group 1">
            <a:extLst>
              <a:ext uri="{FF2B5EF4-FFF2-40B4-BE49-F238E27FC236}">
                <a16:creationId xmlns:a16="http://schemas.microsoft.com/office/drawing/2014/main" id="{931FA43B-9381-F848-92AB-E0E7439D896A}"/>
              </a:ext>
            </a:extLst>
          </p:cNvPr>
          <p:cNvGrpSpPr/>
          <p:nvPr/>
        </p:nvGrpSpPr>
        <p:grpSpPr>
          <a:xfrm>
            <a:off x="-214417" y="36082"/>
            <a:ext cx="9358417" cy="4641537"/>
            <a:chOff x="-214417" y="36082"/>
            <a:chExt cx="9358417" cy="4641537"/>
          </a:xfrm>
        </p:grpSpPr>
        <p:grpSp>
          <p:nvGrpSpPr>
            <p:cNvPr id="5" name="Group 4">
              <a:extLst>
                <a:ext uri="{FF2B5EF4-FFF2-40B4-BE49-F238E27FC236}">
                  <a16:creationId xmlns:a16="http://schemas.microsoft.com/office/drawing/2014/main" id="{442EB6B8-2C96-164F-B8E2-E310629090C7}"/>
                </a:ext>
              </a:extLst>
            </p:cNvPr>
            <p:cNvGrpSpPr/>
            <p:nvPr/>
          </p:nvGrpSpPr>
          <p:grpSpPr>
            <a:xfrm>
              <a:off x="-214417" y="254279"/>
              <a:ext cx="9358417" cy="4423340"/>
              <a:chOff x="-214417" y="875111"/>
              <a:chExt cx="9358417" cy="4423340"/>
            </a:xfrm>
          </p:grpSpPr>
          <p:sp>
            <p:nvSpPr>
              <p:cNvPr id="125" name="Rectangle 124">
                <a:extLst>
                  <a:ext uri="{FF2B5EF4-FFF2-40B4-BE49-F238E27FC236}">
                    <a16:creationId xmlns:a16="http://schemas.microsoft.com/office/drawing/2014/main" id="{5923BA81-5BEF-0B49-8FE5-1B7AEA1EC977}"/>
                  </a:ext>
                </a:extLst>
              </p:cNvPr>
              <p:cNvSpPr/>
              <p:nvPr/>
            </p:nvSpPr>
            <p:spPr>
              <a:xfrm>
                <a:off x="2690174" y="1883360"/>
                <a:ext cx="123952" cy="3040608"/>
              </a:xfrm>
              <a:prstGeom prst="rect">
                <a:avLst/>
              </a:prstGeom>
              <a:pattFill prst="pct80">
                <a:fgClr>
                  <a:schemeClr val="bg1">
                    <a:lumMod val="75000"/>
                  </a:schemeClr>
                </a:fgClr>
                <a:bgClr>
                  <a:schemeClr val="bg1"/>
                </a:bgClr>
              </a:patt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69" name="Rectangle 68">
                <a:extLst>
                  <a:ext uri="{FF2B5EF4-FFF2-40B4-BE49-F238E27FC236}">
                    <a16:creationId xmlns:a16="http://schemas.microsoft.com/office/drawing/2014/main" id="{0177BFB8-F189-AB4B-A7B3-E55A278D8F9C}"/>
                  </a:ext>
                </a:extLst>
              </p:cNvPr>
              <p:cNvSpPr/>
              <p:nvPr/>
            </p:nvSpPr>
            <p:spPr>
              <a:xfrm>
                <a:off x="5468534" y="1883360"/>
                <a:ext cx="123952" cy="3040608"/>
              </a:xfrm>
              <a:prstGeom prst="rect">
                <a:avLst/>
              </a:prstGeom>
              <a:pattFill prst="pct80">
                <a:fgClr>
                  <a:schemeClr val="bg1">
                    <a:lumMod val="75000"/>
                  </a:schemeClr>
                </a:fgClr>
                <a:bgClr>
                  <a:schemeClr val="bg1"/>
                </a:bgClr>
              </a:patt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96" name="TextBox 95">
                <a:extLst>
                  <a:ext uri="{FF2B5EF4-FFF2-40B4-BE49-F238E27FC236}">
                    <a16:creationId xmlns:a16="http://schemas.microsoft.com/office/drawing/2014/main" id="{50241A27-A5BD-0649-AE51-3718E3E6D59D}"/>
                  </a:ext>
                </a:extLst>
              </p:cNvPr>
              <p:cNvSpPr txBox="1"/>
              <p:nvPr/>
            </p:nvSpPr>
            <p:spPr>
              <a:xfrm>
                <a:off x="550048" y="1551309"/>
                <a:ext cx="854562" cy="400110"/>
              </a:xfrm>
              <a:prstGeom prst="rect">
                <a:avLst/>
              </a:prstGeom>
              <a:noFill/>
            </p:spPr>
            <p:txBody>
              <a:bodyPr wrap="square" rtlCol="0">
                <a:spAutoFit/>
              </a:bodyPr>
              <a:lstStyle/>
              <a:p>
                <a:r>
                  <a:rPr lang="el-GR" sz="1000" b="1" dirty="0"/>
                  <a:t>1</a:t>
                </a:r>
                <a:r>
                  <a:rPr lang="en-US" sz="1000" b="1" baseline="30000" dirty="0"/>
                  <a:t>ST</a:t>
                </a:r>
                <a:r>
                  <a:rPr lang="en-US" sz="1000" b="1" dirty="0"/>
                  <a:t> BURST </a:t>
                </a:r>
              </a:p>
              <a:p>
                <a:r>
                  <a:rPr lang="en-US" sz="1000" b="1" dirty="0"/>
                  <a:t>15 ROUNDS</a:t>
                </a:r>
                <a:endParaRPr lang="en-GR" sz="1000" b="1" dirty="0"/>
              </a:p>
            </p:txBody>
          </p:sp>
          <p:sp>
            <p:nvSpPr>
              <p:cNvPr id="97" name="TextBox 96">
                <a:extLst>
                  <a:ext uri="{FF2B5EF4-FFF2-40B4-BE49-F238E27FC236}">
                    <a16:creationId xmlns:a16="http://schemas.microsoft.com/office/drawing/2014/main" id="{65299A2F-A003-424C-94AA-8322C8369426}"/>
                  </a:ext>
                </a:extLst>
              </p:cNvPr>
              <p:cNvSpPr txBox="1"/>
              <p:nvPr/>
            </p:nvSpPr>
            <p:spPr>
              <a:xfrm>
                <a:off x="2349137" y="1547136"/>
                <a:ext cx="854562" cy="400110"/>
              </a:xfrm>
              <a:prstGeom prst="rect">
                <a:avLst/>
              </a:prstGeom>
              <a:noFill/>
            </p:spPr>
            <p:txBody>
              <a:bodyPr wrap="square" rtlCol="0">
                <a:spAutoFit/>
              </a:bodyPr>
              <a:lstStyle/>
              <a:p>
                <a:r>
                  <a:rPr lang="en-US" sz="1000" b="1" baseline="30000" dirty="0"/>
                  <a:t>2ND</a:t>
                </a:r>
                <a:r>
                  <a:rPr lang="en-US" sz="1000" b="1" dirty="0"/>
                  <a:t> BURST </a:t>
                </a:r>
              </a:p>
              <a:p>
                <a:r>
                  <a:rPr lang="en-US" sz="1000" b="1" dirty="0"/>
                  <a:t>15 ROUNDS</a:t>
                </a:r>
                <a:endParaRPr lang="en-GR" sz="1000" b="1" dirty="0"/>
              </a:p>
            </p:txBody>
          </p:sp>
          <p:sp>
            <p:nvSpPr>
              <p:cNvPr id="99" name="TextBox 98">
                <a:extLst>
                  <a:ext uri="{FF2B5EF4-FFF2-40B4-BE49-F238E27FC236}">
                    <a16:creationId xmlns:a16="http://schemas.microsoft.com/office/drawing/2014/main" id="{1D8C0FC1-B622-FF4E-97CD-F36F229CB9AD}"/>
                  </a:ext>
                </a:extLst>
              </p:cNvPr>
              <p:cNvSpPr txBox="1"/>
              <p:nvPr/>
            </p:nvSpPr>
            <p:spPr>
              <a:xfrm>
                <a:off x="4841069" y="1547136"/>
                <a:ext cx="854562" cy="400110"/>
              </a:xfrm>
              <a:prstGeom prst="rect">
                <a:avLst/>
              </a:prstGeom>
              <a:noFill/>
            </p:spPr>
            <p:txBody>
              <a:bodyPr wrap="square" rtlCol="0">
                <a:spAutoFit/>
              </a:bodyPr>
              <a:lstStyle/>
              <a:p>
                <a:r>
                  <a:rPr lang="en-US" sz="1000" b="1" dirty="0"/>
                  <a:t>3</a:t>
                </a:r>
                <a:r>
                  <a:rPr lang="en-US" sz="1000" b="1" baseline="30000" dirty="0"/>
                  <a:t>RD</a:t>
                </a:r>
                <a:r>
                  <a:rPr lang="en-US" sz="1000" b="1" dirty="0"/>
                  <a:t> BURST </a:t>
                </a:r>
              </a:p>
              <a:p>
                <a:r>
                  <a:rPr lang="en-US" sz="1000" b="1" dirty="0"/>
                  <a:t>15 ROUNDS</a:t>
                </a:r>
                <a:endParaRPr lang="en-GR" sz="1000" b="1" dirty="0"/>
              </a:p>
            </p:txBody>
          </p:sp>
          <p:sp>
            <p:nvSpPr>
              <p:cNvPr id="100" name="TextBox 99">
                <a:extLst>
                  <a:ext uri="{FF2B5EF4-FFF2-40B4-BE49-F238E27FC236}">
                    <a16:creationId xmlns:a16="http://schemas.microsoft.com/office/drawing/2014/main" id="{B69C2089-FE3A-CA4F-830B-9DA2F1600BC6}"/>
                  </a:ext>
                </a:extLst>
              </p:cNvPr>
              <p:cNvSpPr txBox="1"/>
              <p:nvPr/>
            </p:nvSpPr>
            <p:spPr>
              <a:xfrm>
                <a:off x="1585098" y="5049653"/>
                <a:ext cx="994359" cy="246221"/>
              </a:xfrm>
              <a:prstGeom prst="rect">
                <a:avLst/>
              </a:prstGeom>
              <a:noFill/>
            </p:spPr>
            <p:txBody>
              <a:bodyPr wrap="square" rtlCol="0">
                <a:spAutoFit/>
              </a:bodyPr>
              <a:lstStyle/>
              <a:p>
                <a:r>
                  <a:rPr lang="en-US" sz="1000" b="1" dirty="0"/>
                  <a:t>FIRING START</a:t>
                </a:r>
                <a:endParaRPr lang="en-GR" sz="1000" b="1" dirty="0"/>
              </a:p>
            </p:txBody>
          </p:sp>
          <p:sp>
            <p:nvSpPr>
              <p:cNvPr id="101" name="TextBox 100">
                <a:extLst>
                  <a:ext uri="{FF2B5EF4-FFF2-40B4-BE49-F238E27FC236}">
                    <a16:creationId xmlns:a16="http://schemas.microsoft.com/office/drawing/2014/main" id="{728DBD5D-64E9-AE41-9FBB-A3907C727648}"/>
                  </a:ext>
                </a:extLst>
              </p:cNvPr>
              <p:cNvSpPr txBox="1"/>
              <p:nvPr/>
            </p:nvSpPr>
            <p:spPr>
              <a:xfrm>
                <a:off x="2860946" y="5046498"/>
                <a:ext cx="994359" cy="246221"/>
              </a:xfrm>
              <a:prstGeom prst="rect">
                <a:avLst/>
              </a:prstGeom>
              <a:noFill/>
            </p:spPr>
            <p:txBody>
              <a:bodyPr wrap="square" rtlCol="0">
                <a:spAutoFit/>
              </a:bodyPr>
              <a:lstStyle/>
              <a:p>
                <a:r>
                  <a:rPr lang="en-US" sz="1000" b="1" dirty="0"/>
                  <a:t>FIRING END</a:t>
                </a:r>
                <a:endParaRPr lang="en-GR" sz="1000" b="1" dirty="0"/>
              </a:p>
            </p:txBody>
          </p:sp>
          <p:sp>
            <p:nvSpPr>
              <p:cNvPr id="102" name="TextBox 101">
                <a:extLst>
                  <a:ext uri="{FF2B5EF4-FFF2-40B4-BE49-F238E27FC236}">
                    <a16:creationId xmlns:a16="http://schemas.microsoft.com/office/drawing/2014/main" id="{65237A52-82BF-4144-8E2B-E92955B24C4A}"/>
                  </a:ext>
                </a:extLst>
              </p:cNvPr>
              <p:cNvSpPr txBox="1"/>
              <p:nvPr/>
            </p:nvSpPr>
            <p:spPr>
              <a:xfrm>
                <a:off x="4572000" y="5046498"/>
                <a:ext cx="994359" cy="246221"/>
              </a:xfrm>
              <a:prstGeom prst="rect">
                <a:avLst/>
              </a:prstGeom>
              <a:noFill/>
            </p:spPr>
            <p:txBody>
              <a:bodyPr wrap="square" rtlCol="0">
                <a:spAutoFit/>
              </a:bodyPr>
              <a:lstStyle/>
              <a:p>
                <a:r>
                  <a:rPr lang="en-US" sz="1000" b="1" dirty="0"/>
                  <a:t>FIRING START</a:t>
                </a:r>
                <a:endParaRPr lang="en-GR" sz="1000" b="1" dirty="0"/>
              </a:p>
            </p:txBody>
          </p:sp>
          <p:sp>
            <p:nvSpPr>
              <p:cNvPr id="103" name="TextBox 102">
                <a:extLst>
                  <a:ext uri="{FF2B5EF4-FFF2-40B4-BE49-F238E27FC236}">
                    <a16:creationId xmlns:a16="http://schemas.microsoft.com/office/drawing/2014/main" id="{A9C403F6-877D-ED43-BD83-907DFF521540}"/>
                  </a:ext>
                </a:extLst>
              </p:cNvPr>
              <p:cNvSpPr txBox="1"/>
              <p:nvPr/>
            </p:nvSpPr>
            <p:spPr>
              <a:xfrm>
                <a:off x="6816112" y="5046498"/>
                <a:ext cx="1237717" cy="246221"/>
              </a:xfrm>
              <a:prstGeom prst="rect">
                <a:avLst/>
              </a:prstGeom>
              <a:noFill/>
            </p:spPr>
            <p:txBody>
              <a:bodyPr wrap="square" rtlCol="0">
                <a:spAutoFit/>
              </a:bodyPr>
              <a:lstStyle/>
              <a:p>
                <a:r>
                  <a:rPr lang="en-US" sz="1000" b="1" dirty="0"/>
                  <a:t>COOLING START</a:t>
                </a:r>
                <a:endParaRPr lang="en-GR" sz="1000" b="1" dirty="0"/>
              </a:p>
            </p:txBody>
          </p:sp>
          <p:sp>
            <p:nvSpPr>
              <p:cNvPr id="104" name="TextBox 103">
                <a:extLst>
                  <a:ext uri="{FF2B5EF4-FFF2-40B4-BE49-F238E27FC236}">
                    <a16:creationId xmlns:a16="http://schemas.microsoft.com/office/drawing/2014/main" id="{BEAE66CF-E83B-5D4A-B52D-3E67C937955A}"/>
                  </a:ext>
                </a:extLst>
              </p:cNvPr>
              <p:cNvSpPr txBox="1"/>
              <p:nvPr/>
            </p:nvSpPr>
            <p:spPr>
              <a:xfrm>
                <a:off x="8149641" y="5046497"/>
                <a:ext cx="994359" cy="246221"/>
              </a:xfrm>
              <a:prstGeom prst="rect">
                <a:avLst/>
              </a:prstGeom>
              <a:noFill/>
            </p:spPr>
            <p:txBody>
              <a:bodyPr wrap="square" rtlCol="0">
                <a:spAutoFit/>
              </a:bodyPr>
              <a:lstStyle/>
              <a:p>
                <a:r>
                  <a:rPr lang="en-US" sz="1000" b="1" dirty="0"/>
                  <a:t>TIME (MIN)</a:t>
                </a:r>
                <a:endParaRPr lang="en-GR" sz="1000" b="1" dirty="0"/>
              </a:p>
            </p:txBody>
          </p:sp>
          <p:sp>
            <p:nvSpPr>
              <p:cNvPr id="105" name="TextBox 104">
                <a:extLst>
                  <a:ext uri="{FF2B5EF4-FFF2-40B4-BE49-F238E27FC236}">
                    <a16:creationId xmlns:a16="http://schemas.microsoft.com/office/drawing/2014/main" id="{E9E2D049-94D8-694A-B0F0-156DF14B2972}"/>
                  </a:ext>
                </a:extLst>
              </p:cNvPr>
              <p:cNvSpPr txBox="1"/>
              <p:nvPr/>
            </p:nvSpPr>
            <p:spPr>
              <a:xfrm>
                <a:off x="-214417" y="5052226"/>
                <a:ext cx="994359" cy="246221"/>
              </a:xfrm>
              <a:prstGeom prst="rect">
                <a:avLst/>
              </a:prstGeom>
              <a:noFill/>
            </p:spPr>
            <p:txBody>
              <a:bodyPr wrap="square" rtlCol="0">
                <a:spAutoFit/>
              </a:bodyPr>
              <a:lstStyle/>
              <a:p>
                <a:r>
                  <a:rPr lang="en-US" sz="1000" b="1" dirty="0"/>
                  <a:t>FIRING START</a:t>
                </a:r>
                <a:endParaRPr lang="en-GR" sz="1000" b="1" dirty="0"/>
              </a:p>
            </p:txBody>
          </p:sp>
          <p:sp>
            <p:nvSpPr>
              <p:cNvPr id="106" name="TextBox 105">
                <a:extLst>
                  <a:ext uri="{FF2B5EF4-FFF2-40B4-BE49-F238E27FC236}">
                    <a16:creationId xmlns:a16="http://schemas.microsoft.com/office/drawing/2014/main" id="{558BF3F3-70A2-3C4A-8DBC-16637005BA11}"/>
                  </a:ext>
                </a:extLst>
              </p:cNvPr>
              <p:cNvSpPr txBox="1"/>
              <p:nvPr/>
            </p:nvSpPr>
            <p:spPr>
              <a:xfrm>
                <a:off x="779942" y="5045808"/>
                <a:ext cx="994359" cy="246221"/>
              </a:xfrm>
              <a:prstGeom prst="rect">
                <a:avLst/>
              </a:prstGeom>
              <a:noFill/>
            </p:spPr>
            <p:txBody>
              <a:bodyPr wrap="square" rtlCol="0">
                <a:spAutoFit/>
              </a:bodyPr>
              <a:lstStyle/>
              <a:p>
                <a:r>
                  <a:rPr lang="en-US" sz="1000" b="1" dirty="0"/>
                  <a:t>FIRING END</a:t>
                </a:r>
                <a:endParaRPr lang="en-GR" sz="1000" b="1" dirty="0"/>
              </a:p>
            </p:txBody>
          </p:sp>
          <p:cxnSp>
            <p:nvCxnSpPr>
              <p:cNvPr id="107" name="Straight Arrow Connector 106">
                <a:extLst>
                  <a:ext uri="{FF2B5EF4-FFF2-40B4-BE49-F238E27FC236}">
                    <a16:creationId xmlns:a16="http://schemas.microsoft.com/office/drawing/2014/main" id="{6088BCA8-46DB-FF49-B3A1-B3C4602D8FA5}"/>
                  </a:ext>
                </a:extLst>
              </p:cNvPr>
              <p:cNvCxnSpPr>
                <a:cxnSpLocks/>
              </p:cNvCxnSpPr>
              <p:nvPr/>
            </p:nvCxnSpPr>
            <p:spPr>
              <a:xfrm>
                <a:off x="226389" y="5292029"/>
                <a:ext cx="360000"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6D11F5CF-C635-6B47-9FC0-318BA4D28803}"/>
                  </a:ext>
                </a:extLst>
              </p:cNvPr>
              <p:cNvCxnSpPr>
                <a:cxnSpLocks/>
              </p:cNvCxnSpPr>
              <p:nvPr/>
            </p:nvCxnSpPr>
            <p:spPr>
              <a:xfrm>
                <a:off x="2295888" y="5292029"/>
                <a:ext cx="360000"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F119C791-FDE4-B84D-BD64-6EC67A6055D5}"/>
                  </a:ext>
                </a:extLst>
              </p:cNvPr>
              <p:cNvCxnSpPr>
                <a:cxnSpLocks/>
              </p:cNvCxnSpPr>
              <p:nvPr/>
            </p:nvCxnSpPr>
            <p:spPr>
              <a:xfrm>
                <a:off x="5095235" y="5290428"/>
                <a:ext cx="360000"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4578F9C0-CC1C-1841-9732-7635C6720950}"/>
                  </a:ext>
                </a:extLst>
              </p:cNvPr>
              <p:cNvCxnSpPr>
                <a:cxnSpLocks/>
              </p:cNvCxnSpPr>
              <p:nvPr/>
            </p:nvCxnSpPr>
            <p:spPr>
              <a:xfrm flipH="1" flipV="1">
                <a:off x="2769790" y="5290426"/>
                <a:ext cx="360000" cy="2"/>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6CB61151-BD23-AB4F-8914-A8C20F17158E}"/>
                  </a:ext>
                </a:extLst>
              </p:cNvPr>
              <p:cNvCxnSpPr>
                <a:cxnSpLocks/>
              </p:cNvCxnSpPr>
              <p:nvPr/>
            </p:nvCxnSpPr>
            <p:spPr>
              <a:xfrm flipH="1" flipV="1">
                <a:off x="679502" y="5298449"/>
                <a:ext cx="360000" cy="2"/>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4C65122C-D9F0-5947-94E2-C419F8F9FF39}"/>
                  </a:ext>
                </a:extLst>
              </p:cNvPr>
              <p:cNvCxnSpPr>
                <a:cxnSpLocks/>
              </p:cNvCxnSpPr>
              <p:nvPr/>
            </p:nvCxnSpPr>
            <p:spPr>
              <a:xfrm flipH="1" flipV="1">
                <a:off x="5549890" y="5298447"/>
                <a:ext cx="360000" cy="2"/>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76902904-532E-ED4B-B05D-7700039125FF}"/>
                  </a:ext>
                </a:extLst>
              </p:cNvPr>
              <p:cNvCxnSpPr/>
              <p:nvPr/>
            </p:nvCxnSpPr>
            <p:spPr>
              <a:xfrm flipV="1">
                <a:off x="723569" y="1881371"/>
                <a:ext cx="0" cy="331199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48CD83B2-095E-6140-A8D5-B104B625C00C}"/>
                  </a:ext>
                </a:extLst>
              </p:cNvPr>
              <p:cNvCxnSpPr/>
              <p:nvPr/>
            </p:nvCxnSpPr>
            <p:spPr>
              <a:xfrm flipV="1">
                <a:off x="2820620" y="1881371"/>
                <a:ext cx="0" cy="331199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9DEC6511-5F93-2B43-ACBA-FCE34716A7B3}"/>
                  </a:ext>
                </a:extLst>
              </p:cNvPr>
              <p:cNvCxnSpPr/>
              <p:nvPr/>
            </p:nvCxnSpPr>
            <p:spPr>
              <a:xfrm flipV="1">
                <a:off x="2689961" y="1881371"/>
                <a:ext cx="0" cy="331199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5CE4B787-2093-3A4A-95EC-7CA294BC0AD9}"/>
                  </a:ext>
                </a:extLst>
              </p:cNvPr>
              <p:cNvCxnSpPr/>
              <p:nvPr/>
            </p:nvCxnSpPr>
            <p:spPr>
              <a:xfrm flipV="1">
                <a:off x="5468330" y="1881371"/>
                <a:ext cx="0" cy="331199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4357D06C-B6D3-394B-A095-D69EEA16279C}"/>
                  </a:ext>
                </a:extLst>
              </p:cNvPr>
              <p:cNvCxnSpPr/>
              <p:nvPr/>
            </p:nvCxnSpPr>
            <p:spPr>
              <a:xfrm flipV="1">
                <a:off x="5595406" y="1881371"/>
                <a:ext cx="0" cy="331199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02CA2453-79F8-5844-8787-7A81AE4F55E5}"/>
                  </a:ext>
                </a:extLst>
              </p:cNvPr>
              <p:cNvSpPr txBox="1"/>
              <p:nvPr/>
            </p:nvSpPr>
            <p:spPr>
              <a:xfrm>
                <a:off x="5645755" y="5045808"/>
                <a:ext cx="994359" cy="246221"/>
              </a:xfrm>
              <a:prstGeom prst="rect">
                <a:avLst/>
              </a:prstGeom>
              <a:noFill/>
            </p:spPr>
            <p:txBody>
              <a:bodyPr wrap="square" rtlCol="0">
                <a:spAutoFit/>
              </a:bodyPr>
              <a:lstStyle/>
              <a:p>
                <a:r>
                  <a:rPr lang="en-US" sz="1000" b="1" dirty="0"/>
                  <a:t>FIRING END</a:t>
                </a:r>
                <a:endParaRPr lang="en-GR" sz="1000" b="1" dirty="0"/>
              </a:p>
            </p:txBody>
          </p:sp>
          <p:sp>
            <p:nvSpPr>
              <p:cNvPr id="120" name="TextBox 119">
                <a:extLst>
                  <a:ext uri="{FF2B5EF4-FFF2-40B4-BE49-F238E27FC236}">
                    <a16:creationId xmlns:a16="http://schemas.microsoft.com/office/drawing/2014/main" id="{1E04B3A3-0E30-A04D-92C1-7C23B2061FEF}"/>
                  </a:ext>
                </a:extLst>
              </p:cNvPr>
              <p:cNvSpPr txBox="1"/>
              <p:nvPr/>
            </p:nvSpPr>
            <p:spPr>
              <a:xfrm>
                <a:off x="594031" y="4930386"/>
                <a:ext cx="8235379" cy="215444"/>
              </a:xfrm>
              <a:prstGeom prst="rect">
                <a:avLst/>
              </a:prstGeom>
              <a:noFill/>
            </p:spPr>
            <p:txBody>
              <a:bodyPr wrap="square" rtlCol="0">
                <a:spAutoFit/>
              </a:bodyPr>
              <a:lstStyle/>
              <a:p>
                <a:r>
                  <a:rPr lang="en-GR" sz="800" dirty="0"/>
                  <a:t>                 1                    2	3	4	 5	   6	     7	     8	       9	        10	         11	          12	            13	             14	              15	                16</a:t>
                </a:r>
              </a:p>
            </p:txBody>
          </p:sp>
          <p:grpSp>
            <p:nvGrpSpPr>
              <p:cNvPr id="123" name="Group 122">
                <a:extLst>
                  <a:ext uri="{FF2B5EF4-FFF2-40B4-BE49-F238E27FC236}">
                    <a16:creationId xmlns:a16="http://schemas.microsoft.com/office/drawing/2014/main" id="{A437DE05-4092-6D4D-8575-D2915EA3A507}"/>
                  </a:ext>
                </a:extLst>
              </p:cNvPr>
              <p:cNvGrpSpPr/>
              <p:nvPr/>
            </p:nvGrpSpPr>
            <p:grpSpPr>
              <a:xfrm>
                <a:off x="457200" y="875111"/>
                <a:ext cx="8557708" cy="4320000"/>
                <a:chOff x="457200" y="875111"/>
                <a:chExt cx="8557708" cy="4320000"/>
              </a:xfrm>
            </p:grpSpPr>
            <p:cxnSp>
              <p:nvCxnSpPr>
                <p:cNvPr id="62" name="Straight Arrow Connector 61">
                  <a:extLst>
                    <a:ext uri="{FF2B5EF4-FFF2-40B4-BE49-F238E27FC236}">
                      <a16:creationId xmlns:a16="http://schemas.microsoft.com/office/drawing/2014/main" id="{6CA48D13-7F05-2D43-9B4B-FEF48C6EA500}"/>
                    </a:ext>
                  </a:extLst>
                </p:cNvPr>
                <p:cNvCxnSpPr/>
                <p:nvPr/>
              </p:nvCxnSpPr>
              <p:spPr>
                <a:xfrm flipV="1">
                  <a:off x="596796" y="875111"/>
                  <a:ext cx="0" cy="432000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1354B3BF-6F26-4144-9232-8B14811E290D}"/>
                    </a:ext>
                  </a:extLst>
                </p:cNvPr>
                <p:cNvCxnSpPr>
                  <a:cxnSpLocks/>
                </p:cNvCxnSpPr>
                <p:nvPr/>
              </p:nvCxnSpPr>
              <p:spPr>
                <a:xfrm>
                  <a:off x="457200" y="4923968"/>
                  <a:ext cx="8557708"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95" name="Group 94">
                <a:extLst>
                  <a:ext uri="{FF2B5EF4-FFF2-40B4-BE49-F238E27FC236}">
                    <a16:creationId xmlns:a16="http://schemas.microsoft.com/office/drawing/2014/main" id="{41F027ED-34FC-6845-92C6-BA323247B027}"/>
                  </a:ext>
                </a:extLst>
              </p:cNvPr>
              <p:cNvGrpSpPr/>
              <p:nvPr/>
            </p:nvGrpSpPr>
            <p:grpSpPr>
              <a:xfrm>
                <a:off x="298571" y="998041"/>
                <a:ext cx="424998" cy="3936842"/>
                <a:chOff x="298571" y="998041"/>
                <a:chExt cx="424998" cy="3936842"/>
              </a:xfrm>
            </p:grpSpPr>
            <p:sp>
              <p:nvSpPr>
                <p:cNvPr id="67" name="Rectangle 66">
                  <a:extLst>
                    <a:ext uri="{FF2B5EF4-FFF2-40B4-BE49-F238E27FC236}">
                      <a16:creationId xmlns:a16="http://schemas.microsoft.com/office/drawing/2014/main" id="{A478CED7-5D94-EE4E-BF41-99D52A079F42}"/>
                    </a:ext>
                  </a:extLst>
                </p:cNvPr>
                <p:cNvSpPr/>
                <p:nvPr/>
              </p:nvSpPr>
              <p:spPr>
                <a:xfrm>
                  <a:off x="599617" y="1883360"/>
                  <a:ext cx="123952" cy="3040608"/>
                </a:xfrm>
                <a:prstGeom prst="rect">
                  <a:avLst/>
                </a:prstGeom>
                <a:pattFill prst="pct80">
                  <a:fgClr>
                    <a:schemeClr val="bg1">
                      <a:lumMod val="75000"/>
                    </a:schemeClr>
                  </a:fgClr>
                  <a:bgClr>
                    <a:schemeClr val="bg1"/>
                  </a:bgClr>
                </a:patt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76" name="TextBox 75">
                  <a:extLst>
                    <a:ext uri="{FF2B5EF4-FFF2-40B4-BE49-F238E27FC236}">
                      <a16:creationId xmlns:a16="http://schemas.microsoft.com/office/drawing/2014/main" id="{CC350D77-4EF7-2046-B3DD-29C2A47ED161}"/>
                    </a:ext>
                  </a:extLst>
                </p:cNvPr>
                <p:cNvSpPr txBox="1"/>
                <p:nvPr/>
              </p:nvSpPr>
              <p:spPr>
                <a:xfrm>
                  <a:off x="305146" y="998041"/>
                  <a:ext cx="324000" cy="108000"/>
                </a:xfrm>
                <a:prstGeom prst="rect">
                  <a:avLst/>
                </a:prstGeom>
                <a:noFill/>
              </p:spPr>
              <p:txBody>
                <a:bodyPr wrap="square" rtlCol="0" anchor="ctr">
                  <a:spAutoFit/>
                </a:bodyPr>
                <a:lstStyle/>
                <a:p>
                  <a:r>
                    <a:rPr lang="en-GR" sz="700" dirty="0"/>
                    <a:t>280</a:t>
                  </a:r>
                </a:p>
              </p:txBody>
            </p:sp>
            <p:sp>
              <p:nvSpPr>
                <p:cNvPr id="77" name="TextBox 76">
                  <a:extLst>
                    <a:ext uri="{FF2B5EF4-FFF2-40B4-BE49-F238E27FC236}">
                      <a16:creationId xmlns:a16="http://schemas.microsoft.com/office/drawing/2014/main" id="{0FD62C12-4898-6D48-B163-593D69900A31}"/>
                    </a:ext>
                  </a:extLst>
                </p:cNvPr>
                <p:cNvSpPr txBox="1"/>
                <p:nvPr/>
              </p:nvSpPr>
              <p:spPr>
                <a:xfrm>
                  <a:off x="305146" y="1262469"/>
                  <a:ext cx="324000" cy="108000"/>
                </a:xfrm>
                <a:prstGeom prst="rect">
                  <a:avLst/>
                </a:prstGeom>
                <a:noFill/>
              </p:spPr>
              <p:txBody>
                <a:bodyPr wrap="square" rtlCol="0" anchor="ctr">
                  <a:spAutoFit/>
                </a:bodyPr>
                <a:lstStyle/>
                <a:p>
                  <a:r>
                    <a:rPr lang="en-GR" sz="700" dirty="0"/>
                    <a:t>260</a:t>
                  </a:r>
                </a:p>
              </p:txBody>
            </p:sp>
            <p:sp>
              <p:nvSpPr>
                <p:cNvPr id="78" name="TextBox 77">
                  <a:extLst>
                    <a:ext uri="{FF2B5EF4-FFF2-40B4-BE49-F238E27FC236}">
                      <a16:creationId xmlns:a16="http://schemas.microsoft.com/office/drawing/2014/main" id="{D1483E2D-DC91-C746-95C5-671039468E28}"/>
                    </a:ext>
                  </a:extLst>
                </p:cNvPr>
                <p:cNvSpPr txBox="1"/>
                <p:nvPr/>
              </p:nvSpPr>
              <p:spPr>
                <a:xfrm>
                  <a:off x="308696" y="1406166"/>
                  <a:ext cx="324000" cy="108000"/>
                </a:xfrm>
                <a:prstGeom prst="rect">
                  <a:avLst/>
                </a:prstGeom>
                <a:noFill/>
              </p:spPr>
              <p:txBody>
                <a:bodyPr wrap="square" rtlCol="0" anchor="ctr">
                  <a:spAutoFit/>
                </a:bodyPr>
                <a:lstStyle/>
                <a:p>
                  <a:r>
                    <a:rPr lang="en-GR" sz="700" dirty="0"/>
                    <a:t>250</a:t>
                  </a:r>
                </a:p>
              </p:txBody>
            </p:sp>
            <p:sp>
              <p:nvSpPr>
                <p:cNvPr id="79" name="TextBox 78">
                  <a:extLst>
                    <a:ext uri="{FF2B5EF4-FFF2-40B4-BE49-F238E27FC236}">
                      <a16:creationId xmlns:a16="http://schemas.microsoft.com/office/drawing/2014/main" id="{8B677315-A22D-5445-825A-F9E269C89784}"/>
                    </a:ext>
                  </a:extLst>
                </p:cNvPr>
                <p:cNvSpPr txBox="1"/>
                <p:nvPr/>
              </p:nvSpPr>
              <p:spPr>
                <a:xfrm>
                  <a:off x="308696" y="1554720"/>
                  <a:ext cx="324000" cy="108000"/>
                </a:xfrm>
                <a:prstGeom prst="rect">
                  <a:avLst/>
                </a:prstGeom>
                <a:noFill/>
              </p:spPr>
              <p:txBody>
                <a:bodyPr wrap="square" rtlCol="0" anchor="ctr">
                  <a:spAutoFit/>
                </a:bodyPr>
                <a:lstStyle/>
                <a:p>
                  <a:r>
                    <a:rPr lang="en-GR" sz="700" dirty="0"/>
                    <a:t>240</a:t>
                  </a:r>
                </a:p>
              </p:txBody>
            </p:sp>
            <p:sp>
              <p:nvSpPr>
                <p:cNvPr id="80" name="TextBox 79">
                  <a:extLst>
                    <a:ext uri="{FF2B5EF4-FFF2-40B4-BE49-F238E27FC236}">
                      <a16:creationId xmlns:a16="http://schemas.microsoft.com/office/drawing/2014/main" id="{289C90D9-7E01-344F-8789-D5A316CB7E22}"/>
                    </a:ext>
                  </a:extLst>
                </p:cNvPr>
                <p:cNvSpPr txBox="1"/>
                <p:nvPr/>
              </p:nvSpPr>
              <p:spPr>
                <a:xfrm>
                  <a:off x="308696" y="1827548"/>
                  <a:ext cx="324000" cy="108000"/>
                </a:xfrm>
                <a:prstGeom prst="rect">
                  <a:avLst/>
                </a:prstGeom>
                <a:noFill/>
              </p:spPr>
              <p:txBody>
                <a:bodyPr wrap="square" rtlCol="0" anchor="ctr">
                  <a:spAutoFit/>
                </a:bodyPr>
                <a:lstStyle/>
                <a:p>
                  <a:r>
                    <a:rPr lang="en-GR" sz="700" dirty="0"/>
                    <a:t>220</a:t>
                  </a:r>
                </a:p>
              </p:txBody>
            </p:sp>
            <p:sp>
              <p:nvSpPr>
                <p:cNvPr id="81" name="TextBox 80">
                  <a:extLst>
                    <a:ext uri="{FF2B5EF4-FFF2-40B4-BE49-F238E27FC236}">
                      <a16:creationId xmlns:a16="http://schemas.microsoft.com/office/drawing/2014/main" id="{CC903C76-7EED-A047-8E7A-3469E20463FF}"/>
                    </a:ext>
                  </a:extLst>
                </p:cNvPr>
                <p:cNvSpPr txBox="1"/>
                <p:nvPr/>
              </p:nvSpPr>
              <p:spPr>
                <a:xfrm>
                  <a:off x="301741" y="2105648"/>
                  <a:ext cx="324000" cy="108000"/>
                </a:xfrm>
                <a:prstGeom prst="rect">
                  <a:avLst/>
                </a:prstGeom>
                <a:noFill/>
              </p:spPr>
              <p:txBody>
                <a:bodyPr wrap="square" rtlCol="0" anchor="ctr">
                  <a:spAutoFit/>
                </a:bodyPr>
                <a:lstStyle/>
                <a:p>
                  <a:r>
                    <a:rPr lang="en-GR" sz="700" dirty="0"/>
                    <a:t>200</a:t>
                  </a:r>
                </a:p>
              </p:txBody>
            </p:sp>
            <p:sp>
              <p:nvSpPr>
                <p:cNvPr id="82" name="TextBox 81">
                  <a:extLst>
                    <a:ext uri="{FF2B5EF4-FFF2-40B4-BE49-F238E27FC236}">
                      <a16:creationId xmlns:a16="http://schemas.microsoft.com/office/drawing/2014/main" id="{02AED288-345C-3F49-BAC5-FB937FCEBC70}"/>
                    </a:ext>
                  </a:extLst>
                </p:cNvPr>
                <p:cNvSpPr txBox="1"/>
                <p:nvPr/>
              </p:nvSpPr>
              <p:spPr>
                <a:xfrm>
                  <a:off x="301763" y="2381011"/>
                  <a:ext cx="324000" cy="108000"/>
                </a:xfrm>
                <a:prstGeom prst="rect">
                  <a:avLst/>
                </a:prstGeom>
                <a:noFill/>
              </p:spPr>
              <p:txBody>
                <a:bodyPr wrap="square" rtlCol="0" anchor="ctr">
                  <a:spAutoFit/>
                </a:bodyPr>
                <a:lstStyle/>
                <a:p>
                  <a:r>
                    <a:rPr lang="en-GR" sz="700" dirty="0"/>
                    <a:t>180</a:t>
                  </a:r>
                </a:p>
              </p:txBody>
            </p:sp>
            <p:sp>
              <p:nvSpPr>
                <p:cNvPr id="83" name="TextBox 82">
                  <a:extLst>
                    <a:ext uri="{FF2B5EF4-FFF2-40B4-BE49-F238E27FC236}">
                      <a16:creationId xmlns:a16="http://schemas.microsoft.com/office/drawing/2014/main" id="{0FDD88F5-FED4-DE46-8B41-2852A949F84A}"/>
                    </a:ext>
                  </a:extLst>
                </p:cNvPr>
                <p:cNvSpPr txBox="1"/>
                <p:nvPr/>
              </p:nvSpPr>
              <p:spPr>
                <a:xfrm>
                  <a:off x="305545" y="2648455"/>
                  <a:ext cx="324000" cy="108000"/>
                </a:xfrm>
                <a:prstGeom prst="rect">
                  <a:avLst/>
                </a:prstGeom>
                <a:noFill/>
              </p:spPr>
              <p:txBody>
                <a:bodyPr wrap="square" rtlCol="0" anchor="ctr">
                  <a:spAutoFit/>
                </a:bodyPr>
                <a:lstStyle/>
                <a:p>
                  <a:r>
                    <a:rPr lang="en-GR" sz="700" dirty="0"/>
                    <a:t>160</a:t>
                  </a:r>
                </a:p>
              </p:txBody>
            </p:sp>
            <p:sp>
              <p:nvSpPr>
                <p:cNvPr id="84" name="TextBox 83">
                  <a:extLst>
                    <a:ext uri="{FF2B5EF4-FFF2-40B4-BE49-F238E27FC236}">
                      <a16:creationId xmlns:a16="http://schemas.microsoft.com/office/drawing/2014/main" id="{945174A1-00B9-4348-B530-B643EA17B8E5}"/>
                    </a:ext>
                  </a:extLst>
                </p:cNvPr>
                <p:cNvSpPr txBox="1"/>
                <p:nvPr/>
              </p:nvSpPr>
              <p:spPr>
                <a:xfrm>
                  <a:off x="305146" y="2795375"/>
                  <a:ext cx="324000" cy="108000"/>
                </a:xfrm>
                <a:prstGeom prst="rect">
                  <a:avLst/>
                </a:prstGeom>
                <a:noFill/>
              </p:spPr>
              <p:txBody>
                <a:bodyPr wrap="square" rtlCol="0" anchor="ctr">
                  <a:spAutoFit/>
                </a:bodyPr>
                <a:lstStyle/>
                <a:p>
                  <a:r>
                    <a:rPr lang="en-GR" sz="700" dirty="0"/>
                    <a:t>150</a:t>
                  </a:r>
                </a:p>
              </p:txBody>
            </p:sp>
            <p:sp>
              <p:nvSpPr>
                <p:cNvPr id="85" name="TextBox 84">
                  <a:extLst>
                    <a:ext uri="{FF2B5EF4-FFF2-40B4-BE49-F238E27FC236}">
                      <a16:creationId xmlns:a16="http://schemas.microsoft.com/office/drawing/2014/main" id="{3963BA1F-DE1F-7C4D-B56F-FE17820E7146}"/>
                    </a:ext>
                  </a:extLst>
                </p:cNvPr>
                <p:cNvSpPr txBox="1"/>
                <p:nvPr/>
              </p:nvSpPr>
              <p:spPr>
                <a:xfrm>
                  <a:off x="305146" y="2946090"/>
                  <a:ext cx="324000" cy="108000"/>
                </a:xfrm>
                <a:prstGeom prst="rect">
                  <a:avLst/>
                </a:prstGeom>
                <a:noFill/>
              </p:spPr>
              <p:txBody>
                <a:bodyPr wrap="square" rtlCol="0" anchor="ctr">
                  <a:spAutoFit/>
                </a:bodyPr>
                <a:lstStyle/>
                <a:p>
                  <a:r>
                    <a:rPr lang="en-GR" sz="700" dirty="0"/>
                    <a:t>140</a:t>
                  </a:r>
                </a:p>
              </p:txBody>
            </p:sp>
            <p:sp>
              <p:nvSpPr>
                <p:cNvPr id="86" name="TextBox 85">
                  <a:extLst>
                    <a:ext uri="{FF2B5EF4-FFF2-40B4-BE49-F238E27FC236}">
                      <a16:creationId xmlns:a16="http://schemas.microsoft.com/office/drawing/2014/main" id="{5F244F66-A993-0245-90F1-383D68449214}"/>
                    </a:ext>
                  </a:extLst>
                </p:cNvPr>
                <p:cNvSpPr txBox="1"/>
                <p:nvPr/>
              </p:nvSpPr>
              <p:spPr>
                <a:xfrm>
                  <a:off x="303864" y="3215171"/>
                  <a:ext cx="324000" cy="108000"/>
                </a:xfrm>
                <a:prstGeom prst="rect">
                  <a:avLst/>
                </a:prstGeom>
                <a:noFill/>
              </p:spPr>
              <p:txBody>
                <a:bodyPr wrap="square" rtlCol="0" anchor="ctr">
                  <a:spAutoFit/>
                </a:bodyPr>
                <a:lstStyle/>
                <a:p>
                  <a:r>
                    <a:rPr lang="en-GR" sz="700" dirty="0"/>
                    <a:t>120</a:t>
                  </a:r>
                </a:p>
              </p:txBody>
            </p:sp>
            <p:sp>
              <p:nvSpPr>
                <p:cNvPr id="87" name="TextBox 86">
                  <a:extLst>
                    <a:ext uri="{FF2B5EF4-FFF2-40B4-BE49-F238E27FC236}">
                      <a16:creationId xmlns:a16="http://schemas.microsoft.com/office/drawing/2014/main" id="{D03C3FC2-9301-B645-BCFF-78185C2AF88E}"/>
                    </a:ext>
                  </a:extLst>
                </p:cNvPr>
                <p:cNvSpPr txBox="1"/>
                <p:nvPr/>
              </p:nvSpPr>
              <p:spPr>
                <a:xfrm>
                  <a:off x="298571" y="3487885"/>
                  <a:ext cx="324000" cy="108000"/>
                </a:xfrm>
                <a:prstGeom prst="rect">
                  <a:avLst/>
                </a:prstGeom>
                <a:noFill/>
              </p:spPr>
              <p:txBody>
                <a:bodyPr wrap="square" rtlCol="0" anchor="ctr">
                  <a:spAutoFit/>
                </a:bodyPr>
                <a:lstStyle/>
                <a:p>
                  <a:r>
                    <a:rPr lang="en-GR" sz="700" dirty="0"/>
                    <a:t>100</a:t>
                  </a:r>
                </a:p>
              </p:txBody>
            </p:sp>
            <p:sp>
              <p:nvSpPr>
                <p:cNvPr id="88" name="TextBox 87">
                  <a:extLst>
                    <a:ext uri="{FF2B5EF4-FFF2-40B4-BE49-F238E27FC236}">
                      <a16:creationId xmlns:a16="http://schemas.microsoft.com/office/drawing/2014/main" id="{D20FD8FD-169C-4942-8F92-7CC8125439FF}"/>
                    </a:ext>
                  </a:extLst>
                </p:cNvPr>
                <p:cNvSpPr txBox="1"/>
                <p:nvPr/>
              </p:nvSpPr>
              <p:spPr>
                <a:xfrm>
                  <a:off x="308696" y="3765973"/>
                  <a:ext cx="324000" cy="108000"/>
                </a:xfrm>
                <a:prstGeom prst="rect">
                  <a:avLst/>
                </a:prstGeom>
                <a:noFill/>
              </p:spPr>
              <p:txBody>
                <a:bodyPr wrap="square" rtlCol="0" anchor="ctr">
                  <a:spAutoFit/>
                </a:bodyPr>
                <a:lstStyle/>
                <a:p>
                  <a:r>
                    <a:rPr lang="en-GR" sz="700" dirty="0"/>
                    <a:t>80</a:t>
                  </a:r>
                </a:p>
              </p:txBody>
            </p:sp>
            <p:sp>
              <p:nvSpPr>
                <p:cNvPr id="89" name="TextBox 88">
                  <a:extLst>
                    <a:ext uri="{FF2B5EF4-FFF2-40B4-BE49-F238E27FC236}">
                      <a16:creationId xmlns:a16="http://schemas.microsoft.com/office/drawing/2014/main" id="{F980721F-3E41-A847-812B-DF4B7918A2A3}"/>
                    </a:ext>
                  </a:extLst>
                </p:cNvPr>
                <p:cNvSpPr txBox="1"/>
                <p:nvPr/>
              </p:nvSpPr>
              <p:spPr>
                <a:xfrm>
                  <a:off x="303864" y="4184384"/>
                  <a:ext cx="324000" cy="108000"/>
                </a:xfrm>
                <a:prstGeom prst="rect">
                  <a:avLst/>
                </a:prstGeom>
                <a:noFill/>
              </p:spPr>
              <p:txBody>
                <a:bodyPr wrap="square" rtlCol="0" anchor="ctr">
                  <a:spAutoFit/>
                </a:bodyPr>
                <a:lstStyle/>
                <a:p>
                  <a:pPr algn="ctr"/>
                  <a:r>
                    <a:rPr lang="en-GR" sz="700" dirty="0"/>
                    <a:t>50</a:t>
                  </a:r>
                </a:p>
              </p:txBody>
            </p:sp>
            <p:sp>
              <p:nvSpPr>
                <p:cNvPr id="90" name="TextBox 89">
                  <a:extLst>
                    <a:ext uri="{FF2B5EF4-FFF2-40B4-BE49-F238E27FC236}">
                      <a16:creationId xmlns:a16="http://schemas.microsoft.com/office/drawing/2014/main" id="{76B56825-F3B3-6E4A-9414-62FF063CF906}"/>
                    </a:ext>
                  </a:extLst>
                </p:cNvPr>
                <p:cNvSpPr txBox="1"/>
                <p:nvPr/>
              </p:nvSpPr>
              <p:spPr>
                <a:xfrm>
                  <a:off x="308696" y="4326931"/>
                  <a:ext cx="324000" cy="108000"/>
                </a:xfrm>
                <a:prstGeom prst="rect">
                  <a:avLst/>
                </a:prstGeom>
                <a:noFill/>
              </p:spPr>
              <p:txBody>
                <a:bodyPr wrap="square" rtlCol="0" anchor="ctr">
                  <a:spAutoFit/>
                </a:bodyPr>
                <a:lstStyle/>
                <a:p>
                  <a:pPr algn="ctr"/>
                  <a:r>
                    <a:rPr lang="en-GR" sz="700" dirty="0"/>
                    <a:t>40</a:t>
                  </a:r>
                </a:p>
              </p:txBody>
            </p:sp>
            <p:sp>
              <p:nvSpPr>
                <p:cNvPr id="91" name="TextBox 90">
                  <a:extLst>
                    <a:ext uri="{FF2B5EF4-FFF2-40B4-BE49-F238E27FC236}">
                      <a16:creationId xmlns:a16="http://schemas.microsoft.com/office/drawing/2014/main" id="{C3478AA3-4DEB-584B-BA66-D8963F991409}"/>
                    </a:ext>
                  </a:extLst>
                </p:cNvPr>
                <p:cNvSpPr txBox="1"/>
                <p:nvPr/>
              </p:nvSpPr>
              <p:spPr>
                <a:xfrm>
                  <a:off x="303145" y="4580021"/>
                  <a:ext cx="324000" cy="108000"/>
                </a:xfrm>
                <a:prstGeom prst="rect">
                  <a:avLst/>
                </a:prstGeom>
                <a:noFill/>
              </p:spPr>
              <p:txBody>
                <a:bodyPr wrap="square" rtlCol="0" anchor="ctr">
                  <a:spAutoFit/>
                </a:bodyPr>
                <a:lstStyle/>
                <a:p>
                  <a:pPr algn="ctr"/>
                  <a:r>
                    <a:rPr lang="en-GR" sz="700" dirty="0"/>
                    <a:t>20</a:t>
                  </a:r>
                </a:p>
              </p:txBody>
            </p:sp>
            <p:sp>
              <p:nvSpPr>
                <p:cNvPr id="92" name="TextBox 91">
                  <a:extLst>
                    <a:ext uri="{FF2B5EF4-FFF2-40B4-BE49-F238E27FC236}">
                      <a16:creationId xmlns:a16="http://schemas.microsoft.com/office/drawing/2014/main" id="{7D6DD409-3466-E446-AC23-F5BE51306129}"/>
                    </a:ext>
                  </a:extLst>
                </p:cNvPr>
                <p:cNvSpPr txBox="1"/>
                <p:nvPr/>
              </p:nvSpPr>
              <p:spPr>
                <a:xfrm>
                  <a:off x="298571" y="4826883"/>
                  <a:ext cx="324000" cy="108000"/>
                </a:xfrm>
                <a:prstGeom prst="rect">
                  <a:avLst/>
                </a:prstGeom>
                <a:noFill/>
              </p:spPr>
              <p:txBody>
                <a:bodyPr wrap="square" rtlCol="0" anchor="ctr">
                  <a:spAutoFit/>
                </a:bodyPr>
                <a:lstStyle/>
                <a:p>
                  <a:pPr algn="ctr"/>
                  <a:r>
                    <a:rPr lang="en-GR" sz="700" dirty="0"/>
                    <a:t>0</a:t>
                  </a:r>
                </a:p>
              </p:txBody>
            </p:sp>
            <p:sp>
              <p:nvSpPr>
                <p:cNvPr id="93" name="TextBox 92">
                  <a:extLst>
                    <a:ext uri="{FF2B5EF4-FFF2-40B4-BE49-F238E27FC236}">
                      <a16:creationId xmlns:a16="http://schemas.microsoft.com/office/drawing/2014/main" id="{42CE6419-FF0D-1848-9E80-9612D58BA402}"/>
                    </a:ext>
                  </a:extLst>
                </p:cNvPr>
                <p:cNvSpPr txBox="1"/>
                <p:nvPr/>
              </p:nvSpPr>
              <p:spPr>
                <a:xfrm>
                  <a:off x="308696" y="4035808"/>
                  <a:ext cx="324000" cy="108000"/>
                </a:xfrm>
                <a:prstGeom prst="rect">
                  <a:avLst/>
                </a:prstGeom>
                <a:noFill/>
              </p:spPr>
              <p:txBody>
                <a:bodyPr wrap="square" rtlCol="0" anchor="ctr">
                  <a:spAutoFit/>
                </a:bodyPr>
                <a:lstStyle/>
                <a:p>
                  <a:pPr algn="ctr"/>
                  <a:r>
                    <a:rPr lang="en-GR" sz="700" dirty="0"/>
                    <a:t>60</a:t>
                  </a:r>
                </a:p>
              </p:txBody>
            </p:sp>
          </p:grpSp>
          <p:grpSp>
            <p:nvGrpSpPr>
              <p:cNvPr id="56" name="Group 55">
                <a:extLst>
                  <a:ext uri="{FF2B5EF4-FFF2-40B4-BE49-F238E27FC236}">
                    <a16:creationId xmlns:a16="http://schemas.microsoft.com/office/drawing/2014/main" id="{8DDFA501-25DF-3A44-BDC8-B9EA1EB7C0D2}"/>
                  </a:ext>
                </a:extLst>
              </p:cNvPr>
              <p:cNvGrpSpPr/>
              <p:nvPr/>
            </p:nvGrpSpPr>
            <p:grpSpPr>
              <a:xfrm>
                <a:off x="627864" y="2348765"/>
                <a:ext cx="8058936" cy="2155736"/>
                <a:chOff x="628409" y="2299337"/>
                <a:chExt cx="7929932" cy="2155736"/>
              </a:xfrm>
            </p:grpSpPr>
            <p:sp>
              <p:nvSpPr>
                <p:cNvPr id="37" name="Freeform 36">
                  <a:extLst>
                    <a:ext uri="{FF2B5EF4-FFF2-40B4-BE49-F238E27FC236}">
                      <a16:creationId xmlns:a16="http://schemas.microsoft.com/office/drawing/2014/main" id="{5A427922-572E-9441-8A59-96E403B2AE5B}"/>
                    </a:ext>
                  </a:extLst>
                </p:cNvPr>
                <p:cNvSpPr/>
                <p:nvPr/>
              </p:nvSpPr>
              <p:spPr>
                <a:xfrm>
                  <a:off x="628409" y="3816638"/>
                  <a:ext cx="2030669" cy="638435"/>
                </a:xfrm>
                <a:custGeom>
                  <a:avLst/>
                  <a:gdLst>
                    <a:gd name="connsiteX0" fmla="*/ 0 w 1976467"/>
                    <a:gd name="connsiteY0" fmla="*/ 681837 h 681837"/>
                    <a:gd name="connsiteX1" fmla="*/ 573630 w 1976467"/>
                    <a:gd name="connsiteY1" fmla="*/ 125246 h 681837"/>
                    <a:gd name="connsiteX2" fmla="*/ 1232452 w 1976467"/>
                    <a:gd name="connsiteY2" fmla="*/ 5976 h 681837"/>
                    <a:gd name="connsiteX3" fmla="*/ 1976467 w 1976467"/>
                    <a:gd name="connsiteY3" fmla="*/ 28694 h 681837"/>
                  </a:gdLst>
                  <a:ahLst/>
                  <a:cxnLst>
                    <a:cxn ang="0">
                      <a:pos x="connsiteX0" y="connsiteY0"/>
                    </a:cxn>
                    <a:cxn ang="0">
                      <a:pos x="connsiteX1" y="connsiteY1"/>
                    </a:cxn>
                    <a:cxn ang="0">
                      <a:pos x="connsiteX2" y="connsiteY2"/>
                    </a:cxn>
                    <a:cxn ang="0">
                      <a:pos x="connsiteX3" y="connsiteY3"/>
                    </a:cxn>
                  </a:cxnLst>
                  <a:rect l="l" t="t" r="r" b="b"/>
                  <a:pathLst>
                    <a:path w="1976467" h="681837">
                      <a:moveTo>
                        <a:pt x="0" y="681837"/>
                      </a:moveTo>
                      <a:cubicBezTo>
                        <a:pt x="184110" y="459863"/>
                        <a:pt x="368221" y="237889"/>
                        <a:pt x="573630" y="125246"/>
                      </a:cubicBezTo>
                      <a:cubicBezTo>
                        <a:pt x="779039" y="12602"/>
                        <a:pt x="998646" y="22068"/>
                        <a:pt x="1232452" y="5976"/>
                      </a:cubicBezTo>
                      <a:cubicBezTo>
                        <a:pt x="1466258" y="-10116"/>
                        <a:pt x="1721362" y="9289"/>
                        <a:pt x="1976467" y="28694"/>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39" name="Freeform 38">
                  <a:extLst>
                    <a:ext uri="{FF2B5EF4-FFF2-40B4-BE49-F238E27FC236}">
                      <a16:creationId xmlns:a16="http://schemas.microsoft.com/office/drawing/2014/main" id="{DDD64D25-A527-FF42-99EE-01E98BE6843B}"/>
                    </a:ext>
                  </a:extLst>
                </p:cNvPr>
                <p:cNvSpPr/>
                <p:nvPr/>
              </p:nvSpPr>
              <p:spPr>
                <a:xfrm>
                  <a:off x="2652328" y="2976693"/>
                  <a:ext cx="2748879" cy="871144"/>
                </a:xfrm>
                <a:custGeom>
                  <a:avLst/>
                  <a:gdLst>
                    <a:gd name="connsiteX0" fmla="*/ 0 w 2748879"/>
                    <a:gd name="connsiteY0" fmla="*/ 871144 h 871144"/>
                    <a:gd name="connsiteX1" fmla="*/ 170385 w 2748879"/>
                    <a:gd name="connsiteY1" fmla="*/ 547412 h 871144"/>
                    <a:gd name="connsiteX2" fmla="*/ 391886 w 2748879"/>
                    <a:gd name="connsiteY2" fmla="*/ 178244 h 871144"/>
                    <a:gd name="connsiteX3" fmla="*/ 726976 w 2748879"/>
                    <a:gd name="connsiteY3" fmla="*/ 7859 h 871144"/>
                    <a:gd name="connsiteX4" fmla="*/ 1459632 w 2748879"/>
                    <a:gd name="connsiteY4" fmla="*/ 41936 h 871144"/>
                    <a:gd name="connsiteX5" fmla="*/ 2748879 w 2748879"/>
                    <a:gd name="connsiteY5" fmla="*/ 161206 h 87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879" h="871144">
                      <a:moveTo>
                        <a:pt x="0" y="871144"/>
                      </a:moveTo>
                      <a:cubicBezTo>
                        <a:pt x="52535" y="767019"/>
                        <a:pt x="105071" y="662895"/>
                        <a:pt x="170385" y="547412"/>
                      </a:cubicBezTo>
                      <a:cubicBezTo>
                        <a:pt x="235699" y="431929"/>
                        <a:pt x="299121" y="268169"/>
                        <a:pt x="391886" y="178244"/>
                      </a:cubicBezTo>
                      <a:cubicBezTo>
                        <a:pt x="484651" y="88319"/>
                        <a:pt x="549018" y="30577"/>
                        <a:pt x="726976" y="7859"/>
                      </a:cubicBezTo>
                      <a:cubicBezTo>
                        <a:pt x="904934" y="-14859"/>
                        <a:pt x="1122648" y="16378"/>
                        <a:pt x="1459632" y="41936"/>
                      </a:cubicBezTo>
                      <a:cubicBezTo>
                        <a:pt x="1796616" y="67494"/>
                        <a:pt x="2272747" y="114350"/>
                        <a:pt x="2748879" y="161206"/>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41" name="Freeform 40">
                  <a:extLst>
                    <a:ext uri="{FF2B5EF4-FFF2-40B4-BE49-F238E27FC236}">
                      <a16:creationId xmlns:a16="http://schemas.microsoft.com/office/drawing/2014/main" id="{23F88B5E-E7CA-EA4A-B712-85A1F8EC5F5B}"/>
                    </a:ext>
                  </a:extLst>
                </p:cNvPr>
                <p:cNvSpPr/>
                <p:nvPr/>
              </p:nvSpPr>
              <p:spPr>
                <a:xfrm>
                  <a:off x="5394857" y="2299337"/>
                  <a:ext cx="3163484" cy="2067430"/>
                </a:xfrm>
                <a:custGeom>
                  <a:avLst/>
                  <a:gdLst>
                    <a:gd name="connsiteX0" fmla="*/ 0 w 3163484"/>
                    <a:gd name="connsiteY0" fmla="*/ 840658 h 2067430"/>
                    <a:gd name="connsiteX1" fmla="*/ 272617 w 3163484"/>
                    <a:gd name="connsiteY1" fmla="*/ 335182 h 2067430"/>
                    <a:gd name="connsiteX2" fmla="*/ 732656 w 3163484"/>
                    <a:gd name="connsiteY2" fmla="*/ 34168 h 2067430"/>
                    <a:gd name="connsiteX3" fmla="*/ 1510748 w 3163484"/>
                    <a:gd name="connsiteY3" fmla="*/ 34168 h 2067430"/>
                    <a:gd name="connsiteX4" fmla="*/ 1823121 w 3163484"/>
                    <a:gd name="connsiteY4" fmla="*/ 278387 h 2067430"/>
                    <a:gd name="connsiteX5" fmla="*/ 2391071 w 3163484"/>
                    <a:gd name="connsiteY5" fmla="*/ 1669865 h 2067430"/>
                    <a:gd name="connsiteX6" fmla="*/ 3163484 w 3163484"/>
                    <a:gd name="connsiteY6" fmla="*/ 2067430 h 206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3484" h="2067430">
                      <a:moveTo>
                        <a:pt x="0" y="840658"/>
                      </a:moveTo>
                      <a:cubicBezTo>
                        <a:pt x="75254" y="655127"/>
                        <a:pt x="150508" y="469597"/>
                        <a:pt x="272617" y="335182"/>
                      </a:cubicBezTo>
                      <a:cubicBezTo>
                        <a:pt x="394726" y="200767"/>
                        <a:pt x="526301" y="84337"/>
                        <a:pt x="732656" y="34168"/>
                      </a:cubicBezTo>
                      <a:cubicBezTo>
                        <a:pt x="939011" y="-16001"/>
                        <a:pt x="1329004" y="-6535"/>
                        <a:pt x="1510748" y="34168"/>
                      </a:cubicBezTo>
                      <a:cubicBezTo>
                        <a:pt x="1692492" y="74871"/>
                        <a:pt x="1676400" y="5771"/>
                        <a:pt x="1823121" y="278387"/>
                      </a:cubicBezTo>
                      <a:cubicBezTo>
                        <a:pt x="1969842" y="551003"/>
                        <a:pt x="2167677" y="1371691"/>
                        <a:pt x="2391071" y="1669865"/>
                      </a:cubicBezTo>
                      <a:cubicBezTo>
                        <a:pt x="2614465" y="1968039"/>
                        <a:pt x="2888974" y="2017734"/>
                        <a:pt x="3163484" y="2067430"/>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grpSp>
            <p:nvGrpSpPr>
              <p:cNvPr id="53" name="Group 52">
                <a:extLst>
                  <a:ext uri="{FF2B5EF4-FFF2-40B4-BE49-F238E27FC236}">
                    <a16:creationId xmlns:a16="http://schemas.microsoft.com/office/drawing/2014/main" id="{649FFA5A-ADB2-B74B-8677-E52EC2B81A08}"/>
                  </a:ext>
                </a:extLst>
              </p:cNvPr>
              <p:cNvGrpSpPr/>
              <p:nvPr/>
            </p:nvGrpSpPr>
            <p:grpSpPr>
              <a:xfrm>
                <a:off x="607411" y="1237001"/>
                <a:ext cx="8135579" cy="3241371"/>
                <a:chOff x="608603" y="1126161"/>
                <a:chExt cx="7946445" cy="3241371"/>
              </a:xfrm>
            </p:grpSpPr>
            <p:sp>
              <p:nvSpPr>
                <p:cNvPr id="14" name="Freeform 13">
                  <a:extLst>
                    <a:ext uri="{FF2B5EF4-FFF2-40B4-BE49-F238E27FC236}">
                      <a16:creationId xmlns:a16="http://schemas.microsoft.com/office/drawing/2014/main" id="{62BFE6BE-973E-6C49-AF5A-252E132C452B}"/>
                    </a:ext>
                  </a:extLst>
                </p:cNvPr>
                <p:cNvSpPr/>
                <p:nvPr/>
              </p:nvSpPr>
              <p:spPr>
                <a:xfrm>
                  <a:off x="2676172" y="1883360"/>
                  <a:ext cx="863600" cy="974402"/>
                </a:xfrm>
                <a:custGeom>
                  <a:avLst/>
                  <a:gdLst>
                    <a:gd name="connsiteX0" fmla="*/ 0 w 863600"/>
                    <a:gd name="connsiteY0" fmla="*/ 957543 h 957543"/>
                    <a:gd name="connsiteX1" fmla="*/ 186267 w 863600"/>
                    <a:gd name="connsiteY1" fmla="*/ 285854 h 957543"/>
                    <a:gd name="connsiteX2" fmla="*/ 366889 w 863600"/>
                    <a:gd name="connsiteY2" fmla="*/ 20565 h 957543"/>
                    <a:gd name="connsiteX3" fmla="*/ 863600 w 863600"/>
                    <a:gd name="connsiteY3" fmla="*/ 37499 h 957543"/>
                  </a:gdLst>
                  <a:ahLst/>
                  <a:cxnLst>
                    <a:cxn ang="0">
                      <a:pos x="connsiteX0" y="connsiteY0"/>
                    </a:cxn>
                    <a:cxn ang="0">
                      <a:pos x="connsiteX1" y="connsiteY1"/>
                    </a:cxn>
                    <a:cxn ang="0">
                      <a:pos x="connsiteX2" y="connsiteY2"/>
                    </a:cxn>
                    <a:cxn ang="0">
                      <a:pos x="connsiteX3" y="connsiteY3"/>
                    </a:cxn>
                  </a:cxnLst>
                  <a:rect l="l" t="t" r="r" b="b"/>
                  <a:pathLst>
                    <a:path w="863600" h="957543">
                      <a:moveTo>
                        <a:pt x="0" y="957543"/>
                      </a:moveTo>
                      <a:cubicBezTo>
                        <a:pt x="62559" y="699780"/>
                        <a:pt x="125119" y="442017"/>
                        <a:pt x="186267" y="285854"/>
                      </a:cubicBezTo>
                      <a:cubicBezTo>
                        <a:pt x="247415" y="129691"/>
                        <a:pt x="254000" y="61957"/>
                        <a:pt x="366889" y="20565"/>
                      </a:cubicBezTo>
                      <a:cubicBezTo>
                        <a:pt x="479778" y="-20828"/>
                        <a:pt x="671689" y="8335"/>
                        <a:pt x="863600" y="37499"/>
                      </a:cubicBezTo>
                    </a:path>
                  </a:pathLst>
                </a:custGeom>
                <a:noFill/>
                <a:ln w="19050">
                  <a:solidFill>
                    <a:srgbClr val="21FF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18" name="Freeform 17">
                  <a:extLst>
                    <a:ext uri="{FF2B5EF4-FFF2-40B4-BE49-F238E27FC236}">
                      <a16:creationId xmlns:a16="http://schemas.microsoft.com/office/drawing/2014/main" id="{F46BD679-E630-AF46-96D3-B0AB25F1337A}"/>
                    </a:ext>
                  </a:extLst>
                </p:cNvPr>
                <p:cNvSpPr/>
                <p:nvPr/>
              </p:nvSpPr>
              <p:spPr>
                <a:xfrm>
                  <a:off x="3465684" y="1913466"/>
                  <a:ext cx="1846781" cy="183089"/>
                </a:xfrm>
                <a:custGeom>
                  <a:avLst/>
                  <a:gdLst>
                    <a:gd name="connsiteX0" fmla="*/ 0 w 2026355"/>
                    <a:gd name="connsiteY0" fmla="*/ 0 h 214489"/>
                    <a:gd name="connsiteX1" fmla="*/ 2026355 w 2026355"/>
                    <a:gd name="connsiteY1" fmla="*/ 214489 h 214489"/>
                    <a:gd name="connsiteX2" fmla="*/ 2026355 w 2026355"/>
                    <a:gd name="connsiteY2" fmla="*/ 214489 h 214489"/>
                    <a:gd name="connsiteX3" fmla="*/ 2026355 w 2026355"/>
                    <a:gd name="connsiteY3" fmla="*/ 214489 h 214489"/>
                  </a:gdLst>
                  <a:ahLst/>
                  <a:cxnLst>
                    <a:cxn ang="0">
                      <a:pos x="connsiteX0" y="connsiteY0"/>
                    </a:cxn>
                    <a:cxn ang="0">
                      <a:pos x="connsiteX1" y="connsiteY1"/>
                    </a:cxn>
                    <a:cxn ang="0">
                      <a:pos x="connsiteX2" y="connsiteY2"/>
                    </a:cxn>
                    <a:cxn ang="0">
                      <a:pos x="connsiteX3" y="connsiteY3"/>
                    </a:cxn>
                  </a:cxnLst>
                  <a:rect l="l" t="t" r="r" b="b"/>
                  <a:pathLst>
                    <a:path w="2026355" h="214489">
                      <a:moveTo>
                        <a:pt x="0" y="0"/>
                      </a:moveTo>
                      <a:lnTo>
                        <a:pt x="2026355" y="214489"/>
                      </a:lnTo>
                      <a:lnTo>
                        <a:pt x="2026355" y="214489"/>
                      </a:lnTo>
                      <a:lnTo>
                        <a:pt x="2026355" y="214489"/>
                      </a:lnTo>
                    </a:path>
                  </a:pathLst>
                </a:custGeom>
                <a:noFill/>
                <a:ln w="19050">
                  <a:solidFill>
                    <a:srgbClr val="21FF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50" name="Freeform 49">
                  <a:extLst>
                    <a:ext uri="{FF2B5EF4-FFF2-40B4-BE49-F238E27FC236}">
                      <a16:creationId xmlns:a16="http://schemas.microsoft.com/office/drawing/2014/main" id="{5AF04AB4-2B42-2345-903B-00BE4B6F16C7}"/>
                    </a:ext>
                  </a:extLst>
                </p:cNvPr>
                <p:cNvSpPr/>
                <p:nvPr/>
              </p:nvSpPr>
              <p:spPr>
                <a:xfrm>
                  <a:off x="608603" y="2862289"/>
                  <a:ext cx="2075819" cy="1505243"/>
                </a:xfrm>
                <a:custGeom>
                  <a:avLst/>
                  <a:gdLst>
                    <a:gd name="connsiteX0" fmla="*/ 0 w 2025747"/>
                    <a:gd name="connsiteY0" fmla="*/ 1505243 h 1505243"/>
                    <a:gd name="connsiteX1" fmla="*/ 91440 w 2025747"/>
                    <a:gd name="connsiteY1" fmla="*/ 1118381 h 1505243"/>
                    <a:gd name="connsiteX2" fmla="*/ 154744 w 2025747"/>
                    <a:gd name="connsiteY2" fmla="*/ 682283 h 1505243"/>
                    <a:gd name="connsiteX3" fmla="*/ 597877 w 2025747"/>
                    <a:gd name="connsiteY3" fmla="*/ 337624 h 1505243"/>
                    <a:gd name="connsiteX4" fmla="*/ 2025747 w 2025747"/>
                    <a:gd name="connsiteY4" fmla="*/ 0 h 150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747" h="1505243">
                      <a:moveTo>
                        <a:pt x="0" y="1505243"/>
                      </a:moveTo>
                      <a:cubicBezTo>
                        <a:pt x="32824" y="1380392"/>
                        <a:pt x="65649" y="1255541"/>
                        <a:pt x="91440" y="1118381"/>
                      </a:cubicBezTo>
                      <a:cubicBezTo>
                        <a:pt x="117231" y="981221"/>
                        <a:pt x="70338" y="812409"/>
                        <a:pt x="154744" y="682283"/>
                      </a:cubicBezTo>
                      <a:cubicBezTo>
                        <a:pt x="239150" y="552157"/>
                        <a:pt x="286043" y="451338"/>
                        <a:pt x="597877" y="337624"/>
                      </a:cubicBezTo>
                      <a:cubicBezTo>
                        <a:pt x="909711" y="223910"/>
                        <a:pt x="1467729" y="111955"/>
                        <a:pt x="2025747" y="0"/>
                      </a:cubicBezTo>
                    </a:path>
                  </a:pathLst>
                </a:custGeom>
                <a:noFill/>
                <a:ln w="19050">
                  <a:solidFill>
                    <a:srgbClr val="21FF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nvGrpSpPr>
                <p:cNvPr id="52" name="Group 51">
                  <a:extLst>
                    <a:ext uri="{FF2B5EF4-FFF2-40B4-BE49-F238E27FC236}">
                      <a16:creationId xmlns:a16="http://schemas.microsoft.com/office/drawing/2014/main" id="{52E84EC4-A77F-E74F-A54F-99840FF1BCA2}"/>
                    </a:ext>
                  </a:extLst>
                </p:cNvPr>
                <p:cNvGrpSpPr/>
                <p:nvPr/>
              </p:nvGrpSpPr>
              <p:grpSpPr>
                <a:xfrm>
                  <a:off x="5302526" y="1126161"/>
                  <a:ext cx="3252522" cy="3186689"/>
                  <a:chOff x="5302526" y="1126161"/>
                  <a:chExt cx="3252522" cy="3186689"/>
                </a:xfrm>
              </p:grpSpPr>
              <p:sp>
                <p:nvSpPr>
                  <p:cNvPr id="20" name="Freeform 19">
                    <a:extLst>
                      <a:ext uri="{FF2B5EF4-FFF2-40B4-BE49-F238E27FC236}">
                        <a16:creationId xmlns:a16="http://schemas.microsoft.com/office/drawing/2014/main" id="{C61DCD45-88D8-E842-846B-E0518D680023}"/>
                      </a:ext>
                    </a:extLst>
                  </p:cNvPr>
                  <p:cNvSpPr/>
                  <p:nvPr/>
                </p:nvSpPr>
                <p:spPr>
                  <a:xfrm>
                    <a:off x="5302526" y="1126161"/>
                    <a:ext cx="2628900" cy="2198478"/>
                  </a:xfrm>
                  <a:custGeom>
                    <a:avLst/>
                    <a:gdLst>
                      <a:gd name="connsiteX0" fmla="*/ 0 w 2628900"/>
                      <a:gd name="connsiteY0" fmla="*/ 966026 h 2198478"/>
                      <a:gd name="connsiteX1" fmla="*/ 154057 w 2628900"/>
                      <a:gd name="connsiteY1" fmla="*/ 876574 h 2198478"/>
                      <a:gd name="connsiteX2" fmla="*/ 308113 w 2628900"/>
                      <a:gd name="connsiteY2" fmla="*/ 225561 h 2198478"/>
                      <a:gd name="connsiteX3" fmla="*/ 591378 w 2628900"/>
                      <a:gd name="connsiteY3" fmla="*/ 6900 h 2198478"/>
                      <a:gd name="connsiteX4" fmla="*/ 1331844 w 2628900"/>
                      <a:gd name="connsiteY4" fmla="*/ 61565 h 2198478"/>
                      <a:gd name="connsiteX5" fmla="*/ 1953039 w 2628900"/>
                      <a:gd name="connsiteY5" fmla="*/ 131139 h 2198478"/>
                      <a:gd name="connsiteX6" fmla="*/ 2196548 w 2628900"/>
                      <a:gd name="connsiteY6" fmla="*/ 310043 h 2198478"/>
                      <a:gd name="connsiteX7" fmla="*/ 2286000 w 2628900"/>
                      <a:gd name="connsiteY7" fmla="*/ 652943 h 2198478"/>
                      <a:gd name="connsiteX8" fmla="*/ 2509631 w 2628900"/>
                      <a:gd name="connsiteY8" fmla="*/ 1741278 h 2198478"/>
                      <a:gd name="connsiteX9" fmla="*/ 2628900 w 2628900"/>
                      <a:gd name="connsiteY9" fmla="*/ 2198478 h 219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8900" h="2198478">
                        <a:moveTo>
                          <a:pt x="0" y="966026"/>
                        </a:moveTo>
                        <a:cubicBezTo>
                          <a:pt x="51352" y="983005"/>
                          <a:pt x="102705" y="999985"/>
                          <a:pt x="154057" y="876574"/>
                        </a:cubicBezTo>
                        <a:cubicBezTo>
                          <a:pt x="205409" y="753163"/>
                          <a:pt x="235226" y="370507"/>
                          <a:pt x="308113" y="225561"/>
                        </a:cubicBezTo>
                        <a:cubicBezTo>
                          <a:pt x="381000" y="80615"/>
                          <a:pt x="420756" y="34233"/>
                          <a:pt x="591378" y="6900"/>
                        </a:cubicBezTo>
                        <a:cubicBezTo>
                          <a:pt x="762000" y="-20433"/>
                          <a:pt x="1104901" y="40859"/>
                          <a:pt x="1331844" y="61565"/>
                        </a:cubicBezTo>
                        <a:cubicBezTo>
                          <a:pt x="1558787" y="82271"/>
                          <a:pt x="1808922" y="89726"/>
                          <a:pt x="1953039" y="131139"/>
                        </a:cubicBezTo>
                        <a:cubicBezTo>
                          <a:pt x="2097156" y="172552"/>
                          <a:pt x="2141055" y="223076"/>
                          <a:pt x="2196548" y="310043"/>
                        </a:cubicBezTo>
                        <a:cubicBezTo>
                          <a:pt x="2252042" y="397010"/>
                          <a:pt x="2233820" y="414404"/>
                          <a:pt x="2286000" y="652943"/>
                        </a:cubicBezTo>
                        <a:cubicBezTo>
                          <a:pt x="2338180" y="891482"/>
                          <a:pt x="2452481" y="1483689"/>
                          <a:pt x="2509631" y="1741278"/>
                        </a:cubicBezTo>
                        <a:cubicBezTo>
                          <a:pt x="2566781" y="1998867"/>
                          <a:pt x="2597840" y="2098672"/>
                          <a:pt x="2628900" y="2198478"/>
                        </a:cubicBezTo>
                      </a:path>
                    </a:pathLst>
                  </a:custGeom>
                  <a:noFill/>
                  <a:ln w="19050">
                    <a:solidFill>
                      <a:srgbClr val="21FF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51" name="Freeform 50">
                    <a:extLst>
                      <a:ext uri="{FF2B5EF4-FFF2-40B4-BE49-F238E27FC236}">
                        <a16:creationId xmlns:a16="http://schemas.microsoft.com/office/drawing/2014/main" id="{AC205F08-34F9-2444-96DE-1667F75D9EB8}"/>
                      </a:ext>
                    </a:extLst>
                  </p:cNvPr>
                  <p:cNvSpPr/>
                  <p:nvPr/>
                </p:nvSpPr>
                <p:spPr>
                  <a:xfrm rot="21160877">
                    <a:off x="7998049" y="3282356"/>
                    <a:ext cx="556999" cy="1030494"/>
                  </a:xfrm>
                  <a:custGeom>
                    <a:avLst/>
                    <a:gdLst>
                      <a:gd name="connsiteX0" fmla="*/ 0 w 603594"/>
                      <a:gd name="connsiteY0" fmla="*/ 0 h 1036020"/>
                      <a:gd name="connsiteX1" fmla="*/ 193691 w 603594"/>
                      <a:gd name="connsiteY1" fmla="*/ 747736 h 1036020"/>
                      <a:gd name="connsiteX2" fmla="*/ 603594 w 603594"/>
                      <a:gd name="connsiteY2" fmla="*/ 1036020 h 1036020"/>
                    </a:gdLst>
                    <a:ahLst/>
                    <a:cxnLst>
                      <a:cxn ang="0">
                        <a:pos x="connsiteX0" y="connsiteY0"/>
                      </a:cxn>
                      <a:cxn ang="0">
                        <a:pos x="connsiteX1" y="connsiteY1"/>
                      </a:cxn>
                      <a:cxn ang="0">
                        <a:pos x="connsiteX2" y="connsiteY2"/>
                      </a:cxn>
                    </a:cxnLst>
                    <a:rect l="l" t="t" r="r" b="b"/>
                    <a:pathLst>
                      <a:path w="603594" h="1036020">
                        <a:moveTo>
                          <a:pt x="0" y="0"/>
                        </a:moveTo>
                        <a:cubicBezTo>
                          <a:pt x="46546" y="287533"/>
                          <a:pt x="93092" y="575066"/>
                          <a:pt x="193691" y="747736"/>
                        </a:cubicBezTo>
                        <a:cubicBezTo>
                          <a:pt x="294290" y="920406"/>
                          <a:pt x="448942" y="978213"/>
                          <a:pt x="603594" y="1036020"/>
                        </a:cubicBezTo>
                      </a:path>
                    </a:pathLst>
                  </a:custGeom>
                  <a:noFill/>
                  <a:ln w="19050">
                    <a:solidFill>
                      <a:srgbClr val="21FF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grpSp>
          <p:grpSp>
            <p:nvGrpSpPr>
              <p:cNvPr id="127" name="Group 126">
                <a:extLst>
                  <a:ext uri="{FF2B5EF4-FFF2-40B4-BE49-F238E27FC236}">
                    <a16:creationId xmlns:a16="http://schemas.microsoft.com/office/drawing/2014/main" id="{4A91CCFA-5D9B-CF41-AA89-3B903F8A9852}"/>
                  </a:ext>
                </a:extLst>
              </p:cNvPr>
              <p:cNvGrpSpPr/>
              <p:nvPr/>
            </p:nvGrpSpPr>
            <p:grpSpPr>
              <a:xfrm>
                <a:off x="622571" y="1323980"/>
                <a:ext cx="8108655" cy="3132509"/>
                <a:chOff x="622571" y="1323980"/>
                <a:chExt cx="8108655" cy="3132509"/>
              </a:xfrm>
            </p:grpSpPr>
            <p:sp>
              <p:nvSpPr>
                <p:cNvPr id="36" name="Freeform 35">
                  <a:extLst>
                    <a:ext uri="{FF2B5EF4-FFF2-40B4-BE49-F238E27FC236}">
                      <a16:creationId xmlns:a16="http://schemas.microsoft.com/office/drawing/2014/main" id="{526A1FFA-826F-3A49-B6AB-BB4405053EC6}"/>
                    </a:ext>
                  </a:extLst>
                </p:cNvPr>
                <p:cNvSpPr/>
                <p:nvPr/>
              </p:nvSpPr>
              <p:spPr>
                <a:xfrm>
                  <a:off x="8222730" y="4042898"/>
                  <a:ext cx="508496" cy="321155"/>
                </a:xfrm>
                <a:custGeom>
                  <a:avLst/>
                  <a:gdLst>
                    <a:gd name="connsiteX0" fmla="*/ 0 w 508496"/>
                    <a:gd name="connsiteY0" fmla="*/ 0 h 321155"/>
                    <a:gd name="connsiteX1" fmla="*/ 75829 w 508496"/>
                    <a:gd name="connsiteY1" fmla="*/ 169499 h 321155"/>
                    <a:gd name="connsiteX2" fmla="*/ 254248 w 508496"/>
                    <a:gd name="connsiteY2" fmla="*/ 254248 h 321155"/>
                    <a:gd name="connsiteX3" fmla="*/ 508496 w 508496"/>
                    <a:gd name="connsiteY3" fmla="*/ 321155 h 321155"/>
                  </a:gdLst>
                  <a:ahLst/>
                  <a:cxnLst>
                    <a:cxn ang="0">
                      <a:pos x="connsiteX0" y="connsiteY0"/>
                    </a:cxn>
                    <a:cxn ang="0">
                      <a:pos x="connsiteX1" y="connsiteY1"/>
                    </a:cxn>
                    <a:cxn ang="0">
                      <a:pos x="connsiteX2" y="connsiteY2"/>
                    </a:cxn>
                    <a:cxn ang="0">
                      <a:pos x="connsiteX3" y="connsiteY3"/>
                    </a:cxn>
                  </a:cxnLst>
                  <a:rect l="l" t="t" r="r" b="b"/>
                  <a:pathLst>
                    <a:path w="508496" h="321155">
                      <a:moveTo>
                        <a:pt x="0" y="0"/>
                      </a:moveTo>
                      <a:cubicBezTo>
                        <a:pt x="16727" y="63562"/>
                        <a:pt x="33454" y="127124"/>
                        <a:pt x="75829" y="169499"/>
                      </a:cubicBezTo>
                      <a:cubicBezTo>
                        <a:pt x="118204" y="211874"/>
                        <a:pt x="182137" y="228972"/>
                        <a:pt x="254248" y="254248"/>
                      </a:cubicBezTo>
                      <a:cubicBezTo>
                        <a:pt x="326359" y="279524"/>
                        <a:pt x="417427" y="300339"/>
                        <a:pt x="508496" y="321155"/>
                      </a:cubicBezTo>
                    </a:path>
                  </a:pathLst>
                </a:cu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nvGrpSpPr>
                <p:cNvPr id="54" name="Group 53">
                  <a:extLst>
                    <a:ext uri="{FF2B5EF4-FFF2-40B4-BE49-F238E27FC236}">
                      <a16:creationId xmlns:a16="http://schemas.microsoft.com/office/drawing/2014/main" id="{3CDDC3B8-4713-4E40-BD1C-A138B26810EF}"/>
                    </a:ext>
                  </a:extLst>
                </p:cNvPr>
                <p:cNvGrpSpPr/>
                <p:nvPr/>
              </p:nvGrpSpPr>
              <p:grpSpPr>
                <a:xfrm>
                  <a:off x="622571" y="1323980"/>
                  <a:ext cx="7607021" cy="3132509"/>
                  <a:chOff x="623332" y="1226995"/>
                  <a:chExt cx="7433008" cy="3132509"/>
                </a:xfrm>
              </p:grpSpPr>
              <p:sp>
                <p:nvSpPr>
                  <p:cNvPr id="22" name="Freeform 21">
                    <a:extLst>
                      <a:ext uri="{FF2B5EF4-FFF2-40B4-BE49-F238E27FC236}">
                        <a16:creationId xmlns:a16="http://schemas.microsoft.com/office/drawing/2014/main" id="{72E22C21-D673-D347-943B-DEB2A014A9E6}"/>
                      </a:ext>
                    </a:extLst>
                  </p:cNvPr>
                  <p:cNvSpPr/>
                  <p:nvPr/>
                </p:nvSpPr>
                <p:spPr>
                  <a:xfrm>
                    <a:off x="623332" y="3063037"/>
                    <a:ext cx="2029639" cy="1296467"/>
                  </a:xfrm>
                  <a:custGeom>
                    <a:avLst/>
                    <a:gdLst>
                      <a:gd name="connsiteX0" fmla="*/ 0 w 2016905"/>
                      <a:gd name="connsiteY0" fmla="*/ 1285386 h 1285386"/>
                      <a:gd name="connsiteX1" fmla="*/ 188105 w 2016905"/>
                      <a:gd name="connsiteY1" fmla="*/ 611342 h 1285386"/>
                      <a:gd name="connsiteX2" fmla="*/ 459812 w 2016905"/>
                      <a:gd name="connsiteY2" fmla="*/ 297834 h 1285386"/>
                      <a:gd name="connsiteX3" fmla="*/ 1102505 w 2016905"/>
                      <a:gd name="connsiteY3" fmla="*/ 125404 h 1285386"/>
                      <a:gd name="connsiteX4" fmla="*/ 2016905 w 2016905"/>
                      <a:gd name="connsiteY4" fmla="*/ 0 h 1285386"/>
                      <a:gd name="connsiteX5" fmla="*/ 2016905 w 2016905"/>
                      <a:gd name="connsiteY5" fmla="*/ 0 h 128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905" h="1285386">
                        <a:moveTo>
                          <a:pt x="0" y="1285386"/>
                        </a:moveTo>
                        <a:cubicBezTo>
                          <a:pt x="55735" y="1030660"/>
                          <a:pt x="111470" y="775934"/>
                          <a:pt x="188105" y="611342"/>
                        </a:cubicBezTo>
                        <a:cubicBezTo>
                          <a:pt x="264740" y="446750"/>
                          <a:pt x="307412" y="378824"/>
                          <a:pt x="459812" y="297834"/>
                        </a:cubicBezTo>
                        <a:cubicBezTo>
                          <a:pt x="612212" y="216844"/>
                          <a:pt x="842990" y="175043"/>
                          <a:pt x="1102505" y="125404"/>
                        </a:cubicBezTo>
                        <a:cubicBezTo>
                          <a:pt x="1362021" y="75765"/>
                          <a:pt x="2016905" y="0"/>
                          <a:pt x="2016905" y="0"/>
                        </a:cubicBezTo>
                        <a:lnTo>
                          <a:pt x="2016905" y="0"/>
                        </a:lnTo>
                      </a:path>
                    </a:pathLst>
                  </a:cu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cxnSp>
                <p:nvCxnSpPr>
                  <p:cNvPr id="25" name="Straight Connector 24">
                    <a:extLst>
                      <a:ext uri="{FF2B5EF4-FFF2-40B4-BE49-F238E27FC236}">
                        <a16:creationId xmlns:a16="http://schemas.microsoft.com/office/drawing/2014/main" id="{49538082-AA7C-C24A-AAA8-69C1DDF351DA}"/>
                      </a:ext>
                    </a:extLst>
                  </p:cNvPr>
                  <p:cNvCxnSpPr>
                    <a:cxnSpLocks/>
                  </p:cNvCxnSpPr>
                  <p:nvPr/>
                </p:nvCxnSpPr>
                <p:spPr>
                  <a:xfrm flipV="1">
                    <a:off x="2654553" y="2174763"/>
                    <a:ext cx="412786" cy="888274"/>
                  </a:xfrm>
                  <a:prstGeom prst="line">
                    <a:avLst/>
                  </a:prstGeom>
                  <a:ln w="1905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7" name="Freeform 26">
                    <a:extLst>
                      <a:ext uri="{FF2B5EF4-FFF2-40B4-BE49-F238E27FC236}">
                        <a16:creationId xmlns:a16="http://schemas.microsoft.com/office/drawing/2014/main" id="{45F3D60F-53BF-2F45-98C2-932C3A599C51}"/>
                      </a:ext>
                    </a:extLst>
                  </p:cNvPr>
                  <p:cNvSpPr/>
                  <p:nvPr/>
                </p:nvSpPr>
                <p:spPr>
                  <a:xfrm>
                    <a:off x="3066540" y="2070557"/>
                    <a:ext cx="182880" cy="103102"/>
                  </a:xfrm>
                  <a:custGeom>
                    <a:avLst/>
                    <a:gdLst>
                      <a:gd name="connsiteX0" fmla="*/ 0 w 182880"/>
                      <a:gd name="connsiteY0" fmla="*/ 103102 h 103102"/>
                      <a:gd name="connsiteX1" fmla="*/ 73152 w 182880"/>
                      <a:gd name="connsiteY1" fmla="*/ 9050 h 103102"/>
                      <a:gd name="connsiteX2" fmla="*/ 182880 w 182880"/>
                      <a:gd name="connsiteY2" fmla="*/ 9050 h 103102"/>
                    </a:gdLst>
                    <a:ahLst/>
                    <a:cxnLst>
                      <a:cxn ang="0">
                        <a:pos x="connsiteX0" y="connsiteY0"/>
                      </a:cxn>
                      <a:cxn ang="0">
                        <a:pos x="connsiteX1" y="connsiteY1"/>
                      </a:cxn>
                      <a:cxn ang="0">
                        <a:pos x="connsiteX2" y="connsiteY2"/>
                      </a:cxn>
                    </a:cxnLst>
                    <a:rect l="l" t="t" r="r" b="b"/>
                    <a:pathLst>
                      <a:path w="182880" h="103102">
                        <a:moveTo>
                          <a:pt x="0" y="103102"/>
                        </a:moveTo>
                        <a:cubicBezTo>
                          <a:pt x="21336" y="63913"/>
                          <a:pt x="42672" y="24725"/>
                          <a:pt x="73152" y="9050"/>
                        </a:cubicBezTo>
                        <a:cubicBezTo>
                          <a:pt x="103632" y="-6625"/>
                          <a:pt x="143256" y="1212"/>
                          <a:pt x="182880" y="9050"/>
                        </a:cubicBezTo>
                      </a:path>
                    </a:pathLst>
                  </a:cu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cxnSp>
                <p:nvCxnSpPr>
                  <p:cNvPr id="30" name="Straight Connector 29">
                    <a:extLst>
                      <a:ext uri="{FF2B5EF4-FFF2-40B4-BE49-F238E27FC236}">
                        <a16:creationId xmlns:a16="http://schemas.microsoft.com/office/drawing/2014/main" id="{2CFFFDE9-DC81-5349-B3FD-2F12E2450B48}"/>
                      </a:ext>
                    </a:extLst>
                  </p:cNvPr>
                  <p:cNvCxnSpPr>
                    <a:cxnSpLocks/>
                  </p:cNvCxnSpPr>
                  <p:nvPr/>
                </p:nvCxnSpPr>
                <p:spPr>
                  <a:xfrm>
                    <a:off x="3246413" y="2079607"/>
                    <a:ext cx="2112996" cy="142570"/>
                  </a:xfrm>
                  <a:prstGeom prst="line">
                    <a:avLst/>
                  </a:prstGeom>
                  <a:ln w="1905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33" name="Freeform 32">
                    <a:extLst>
                      <a:ext uri="{FF2B5EF4-FFF2-40B4-BE49-F238E27FC236}">
                        <a16:creationId xmlns:a16="http://schemas.microsoft.com/office/drawing/2014/main" id="{096FB316-A3A7-EB4B-9DB8-44F37BF28B4F}"/>
                      </a:ext>
                    </a:extLst>
                  </p:cNvPr>
                  <p:cNvSpPr/>
                  <p:nvPr/>
                </p:nvSpPr>
                <p:spPr>
                  <a:xfrm>
                    <a:off x="5349410" y="1226995"/>
                    <a:ext cx="2221323" cy="994932"/>
                  </a:xfrm>
                  <a:custGeom>
                    <a:avLst/>
                    <a:gdLst>
                      <a:gd name="connsiteX0" fmla="*/ 0 w 2221323"/>
                      <a:gd name="connsiteY0" fmla="*/ 994932 h 994932"/>
                      <a:gd name="connsiteX1" fmla="*/ 115973 w 2221323"/>
                      <a:gd name="connsiteY1" fmla="*/ 892341 h 994932"/>
                      <a:gd name="connsiteX2" fmla="*/ 187341 w 2221323"/>
                      <a:gd name="connsiteY2" fmla="*/ 629172 h 994932"/>
                      <a:gd name="connsiteX3" fmla="*/ 374681 w 2221323"/>
                      <a:gd name="connsiteY3" fmla="*/ 102834 h 994932"/>
                      <a:gd name="connsiteX4" fmla="*/ 642311 w 2221323"/>
                      <a:gd name="connsiteY4" fmla="*/ 243 h 994932"/>
                      <a:gd name="connsiteX5" fmla="*/ 1369370 w 2221323"/>
                      <a:gd name="connsiteY5" fmla="*/ 76071 h 994932"/>
                      <a:gd name="connsiteX6" fmla="*/ 1806498 w 2221323"/>
                      <a:gd name="connsiteY6" fmla="*/ 134058 h 994932"/>
                      <a:gd name="connsiteX7" fmla="*/ 2065206 w 2221323"/>
                      <a:gd name="connsiteY7" fmla="*/ 312477 h 994932"/>
                      <a:gd name="connsiteX8" fmla="*/ 2221323 w 2221323"/>
                      <a:gd name="connsiteY8" fmla="*/ 807591 h 99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1323" h="994932">
                        <a:moveTo>
                          <a:pt x="0" y="994932"/>
                        </a:moveTo>
                        <a:cubicBezTo>
                          <a:pt x="42375" y="974116"/>
                          <a:pt x="84750" y="953301"/>
                          <a:pt x="115973" y="892341"/>
                        </a:cubicBezTo>
                        <a:cubicBezTo>
                          <a:pt x="147196" y="831381"/>
                          <a:pt x="144223" y="760756"/>
                          <a:pt x="187341" y="629172"/>
                        </a:cubicBezTo>
                        <a:cubicBezTo>
                          <a:pt x="230459" y="497588"/>
                          <a:pt x="298853" y="207655"/>
                          <a:pt x="374681" y="102834"/>
                        </a:cubicBezTo>
                        <a:cubicBezTo>
                          <a:pt x="450509" y="-1987"/>
                          <a:pt x="476530" y="4703"/>
                          <a:pt x="642311" y="243"/>
                        </a:cubicBezTo>
                        <a:cubicBezTo>
                          <a:pt x="808092" y="-4217"/>
                          <a:pt x="1175339" y="53768"/>
                          <a:pt x="1369370" y="76071"/>
                        </a:cubicBezTo>
                        <a:cubicBezTo>
                          <a:pt x="1563401" y="98373"/>
                          <a:pt x="1690525" y="94657"/>
                          <a:pt x="1806498" y="134058"/>
                        </a:cubicBezTo>
                        <a:cubicBezTo>
                          <a:pt x="1922471" y="173459"/>
                          <a:pt x="1996069" y="200222"/>
                          <a:pt x="2065206" y="312477"/>
                        </a:cubicBezTo>
                        <a:cubicBezTo>
                          <a:pt x="2134343" y="424732"/>
                          <a:pt x="2177833" y="616161"/>
                          <a:pt x="2221323" y="807591"/>
                        </a:cubicBezTo>
                      </a:path>
                    </a:pathLst>
                  </a:cu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cxnSp>
                <p:nvCxnSpPr>
                  <p:cNvPr id="35" name="Straight Connector 34">
                    <a:extLst>
                      <a:ext uri="{FF2B5EF4-FFF2-40B4-BE49-F238E27FC236}">
                        <a16:creationId xmlns:a16="http://schemas.microsoft.com/office/drawing/2014/main" id="{FD66AA62-B7AD-EB49-950B-3A1747C42A83}"/>
                      </a:ext>
                    </a:extLst>
                  </p:cNvPr>
                  <p:cNvCxnSpPr/>
                  <p:nvPr/>
                </p:nvCxnSpPr>
                <p:spPr>
                  <a:xfrm>
                    <a:off x="7564602" y="2021794"/>
                    <a:ext cx="491738" cy="1961422"/>
                  </a:xfrm>
                  <a:prstGeom prst="line">
                    <a:avLst/>
                  </a:prstGeom>
                  <a:ln w="19050">
                    <a:solidFill>
                      <a:srgbClr val="FFFF00"/>
                    </a:solidFill>
                  </a:ln>
                  <a:effectLst/>
                </p:spPr>
                <p:style>
                  <a:lnRef idx="2">
                    <a:schemeClr val="accent1"/>
                  </a:lnRef>
                  <a:fillRef idx="0">
                    <a:schemeClr val="accent1"/>
                  </a:fillRef>
                  <a:effectRef idx="1">
                    <a:schemeClr val="accent1"/>
                  </a:effectRef>
                  <a:fontRef idx="minor">
                    <a:schemeClr val="tx1"/>
                  </a:fontRef>
                </p:style>
              </p:cxnSp>
            </p:grpSp>
          </p:grpSp>
          <p:grpSp>
            <p:nvGrpSpPr>
              <p:cNvPr id="57" name="Group 56">
                <a:extLst>
                  <a:ext uri="{FF2B5EF4-FFF2-40B4-BE49-F238E27FC236}">
                    <a16:creationId xmlns:a16="http://schemas.microsoft.com/office/drawing/2014/main" id="{16F67528-1DAB-B244-9F50-ABA5B76BBF0C}"/>
                  </a:ext>
                </a:extLst>
              </p:cNvPr>
              <p:cNvGrpSpPr/>
              <p:nvPr/>
            </p:nvGrpSpPr>
            <p:grpSpPr>
              <a:xfrm>
                <a:off x="614468" y="1927353"/>
                <a:ext cx="8072331" cy="2584180"/>
                <a:chOff x="615311" y="1802658"/>
                <a:chExt cx="7929072" cy="2584180"/>
              </a:xfrm>
            </p:grpSpPr>
            <p:sp>
              <p:nvSpPr>
                <p:cNvPr id="42" name="Freeform 41">
                  <a:extLst>
                    <a:ext uri="{FF2B5EF4-FFF2-40B4-BE49-F238E27FC236}">
                      <a16:creationId xmlns:a16="http://schemas.microsoft.com/office/drawing/2014/main" id="{6806985F-BF83-834C-8C8F-48269CBF6F35}"/>
                    </a:ext>
                  </a:extLst>
                </p:cNvPr>
                <p:cNvSpPr/>
                <p:nvPr/>
              </p:nvSpPr>
              <p:spPr>
                <a:xfrm>
                  <a:off x="615311" y="3437006"/>
                  <a:ext cx="2023074" cy="949832"/>
                </a:xfrm>
                <a:custGeom>
                  <a:avLst/>
                  <a:gdLst>
                    <a:gd name="connsiteX0" fmla="*/ 0 w 2013045"/>
                    <a:gd name="connsiteY0" fmla="*/ 949832 h 949832"/>
                    <a:gd name="connsiteX1" fmla="*/ 354842 w 2013045"/>
                    <a:gd name="connsiteY1" fmla="*/ 151438 h 949832"/>
                    <a:gd name="connsiteX2" fmla="*/ 750627 w 2013045"/>
                    <a:gd name="connsiteY2" fmla="*/ 21785 h 949832"/>
                    <a:gd name="connsiteX3" fmla="*/ 2013045 w 2013045"/>
                    <a:gd name="connsiteY3" fmla="*/ 1313 h 949832"/>
                  </a:gdLst>
                  <a:ahLst/>
                  <a:cxnLst>
                    <a:cxn ang="0">
                      <a:pos x="connsiteX0" y="connsiteY0"/>
                    </a:cxn>
                    <a:cxn ang="0">
                      <a:pos x="connsiteX1" y="connsiteY1"/>
                    </a:cxn>
                    <a:cxn ang="0">
                      <a:pos x="connsiteX2" y="connsiteY2"/>
                    </a:cxn>
                    <a:cxn ang="0">
                      <a:pos x="connsiteX3" y="connsiteY3"/>
                    </a:cxn>
                  </a:cxnLst>
                  <a:rect l="l" t="t" r="r" b="b"/>
                  <a:pathLst>
                    <a:path w="2013045" h="949832">
                      <a:moveTo>
                        <a:pt x="0" y="949832"/>
                      </a:moveTo>
                      <a:cubicBezTo>
                        <a:pt x="114868" y="627972"/>
                        <a:pt x="229737" y="306113"/>
                        <a:pt x="354842" y="151438"/>
                      </a:cubicBezTo>
                      <a:cubicBezTo>
                        <a:pt x="479947" y="-3237"/>
                        <a:pt x="474260" y="46806"/>
                        <a:pt x="750627" y="21785"/>
                      </a:cubicBezTo>
                      <a:cubicBezTo>
                        <a:pt x="1026994" y="-3236"/>
                        <a:pt x="1520019" y="-962"/>
                        <a:pt x="2013045" y="1313"/>
                      </a:cubicBezTo>
                    </a:path>
                  </a:pathLst>
                </a:custGeom>
                <a:no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46" name="Freeform 45">
                  <a:extLst>
                    <a:ext uri="{FF2B5EF4-FFF2-40B4-BE49-F238E27FC236}">
                      <a16:creationId xmlns:a16="http://schemas.microsoft.com/office/drawing/2014/main" id="{FC0C1BB7-47E4-B540-8DBC-F1FAA1D89D35}"/>
                    </a:ext>
                  </a:extLst>
                </p:cNvPr>
                <p:cNvSpPr/>
                <p:nvPr/>
              </p:nvSpPr>
              <p:spPr>
                <a:xfrm>
                  <a:off x="5370878" y="1802658"/>
                  <a:ext cx="3173505" cy="2495678"/>
                </a:xfrm>
                <a:custGeom>
                  <a:avLst/>
                  <a:gdLst>
                    <a:gd name="connsiteX0" fmla="*/ 0 w 3173505"/>
                    <a:gd name="connsiteY0" fmla="*/ 1004975 h 2495678"/>
                    <a:gd name="connsiteX1" fmla="*/ 115260 w 3173505"/>
                    <a:gd name="connsiteY1" fmla="*/ 843611 h 2495678"/>
                    <a:gd name="connsiteX2" fmla="*/ 322729 w 3173505"/>
                    <a:gd name="connsiteY2" fmla="*/ 121311 h 2495678"/>
                    <a:gd name="connsiteX3" fmla="*/ 622406 w 3173505"/>
                    <a:gd name="connsiteY3" fmla="*/ 6051 h 2495678"/>
                    <a:gd name="connsiteX4" fmla="*/ 1675119 w 3173505"/>
                    <a:gd name="connsiteY4" fmla="*/ 182784 h 2495678"/>
                    <a:gd name="connsiteX5" fmla="*/ 2036268 w 3173505"/>
                    <a:gd name="connsiteY5" fmla="*/ 436357 h 2495678"/>
                    <a:gd name="connsiteX6" fmla="*/ 2382050 w 3173505"/>
                    <a:gd name="connsiteY6" fmla="*/ 1466017 h 2495678"/>
                    <a:gd name="connsiteX7" fmla="*/ 2666359 w 3173505"/>
                    <a:gd name="connsiteY7" fmla="*/ 2234421 h 2495678"/>
                    <a:gd name="connsiteX8" fmla="*/ 3173505 w 3173505"/>
                    <a:gd name="connsiteY8" fmla="*/ 2495678 h 249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3505" h="2495678">
                      <a:moveTo>
                        <a:pt x="0" y="1004975"/>
                      </a:moveTo>
                      <a:cubicBezTo>
                        <a:pt x="30736" y="997931"/>
                        <a:pt x="61472" y="990888"/>
                        <a:pt x="115260" y="843611"/>
                      </a:cubicBezTo>
                      <a:cubicBezTo>
                        <a:pt x="169048" y="696334"/>
                        <a:pt x="238205" y="260904"/>
                        <a:pt x="322729" y="121311"/>
                      </a:cubicBezTo>
                      <a:cubicBezTo>
                        <a:pt x="407253" y="-18282"/>
                        <a:pt x="397008" y="-4194"/>
                        <a:pt x="622406" y="6051"/>
                      </a:cubicBezTo>
                      <a:cubicBezTo>
                        <a:pt x="847804" y="16296"/>
                        <a:pt x="1439475" y="111066"/>
                        <a:pt x="1675119" y="182784"/>
                      </a:cubicBezTo>
                      <a:cubicBezTo>
                        <a:pt x="1910763" y="254502"/>
                        <a:pt x="1918446" y="222485"/>
                        <a:pt x="2036268" y="436357"/>
                      </a:cubicBezTo>
                      <a:cubicBezTo>
                        <a:pt x="2154090" y="650229"/>
                        <a:pt x="2277035" y="1166340"/>
                        <a:pt x="2382050" y="1466017"/>
                      </a:cubicBezTo>
                      <a:cubicBezTo>
                        <a:pt x="2487065" y="1765694"/>
                        <a:pt x="2534450" y="2062811"/>
                        <a:pt x="2666359" y="2234421"/>
                      </a:cubicBezTo>
                      <a:cubicBezTo>
                        <a:pt x="2798268" y="2406031"/>
                        <a:pt x="2985886" y="2450854"/>
                        <a:pt x="3173505" y="2495678"/>
                      </a:cubicBezTo>
                    </a:path>
                  </a:pathLst>
                </a:custGeom>
                <a:no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43" name="Freeform 42">
                  <a:extLst>
                    <a:ext uri="{FF2B5EF4-FFF2-40B4-BE49-F238E27FC236}">
                      <a16:creationId xmlns:a16="http://schemas.microsoft.com/office/drawing/2014/main" id="{48F2B347-6530-8A4D-A13A-8E83FDEF3308}"/>
                    </a:ext>
                  </a:extLst>
                </p:cNvPr>
                <p:cNvSpPr/>
                <p:nvPr/>
              </p:nvSpPr>
              <p:spPr>
                <a:xfrm>
                  <a:off x="2636613" y="2596230"/>
                  <a:ext cx="2743200" cy="843399"/>
                </a:xfrm>
                <a:custGeom>
                  <a:avLst/>
                  <a:gdLst>
                    <a:gd name="connsiteX0" fmla="*/ 0 w 2743200"/>
                    <a:gd name="connsiteY0" fmla="*/ 843399 h 843399"/>
                    <a:gd name="connsiteX1" fmla="*/ 117807 w 2743200"/>
                    <a:gd name="connsiteY1" fmla="*/ 736813 h 843399"/>
                    <a:gd name="connsiteX2" fmla="*/ 258052 w 2743200"/>
                    <a:gd name="connsiteY2" fmla="*/ 243149 h 843399"/>
                    <a:gd name="connsiteX3" fmla="*/ 460005 w 2743200"/>
                    <a:gd name="connsiteY3" fmla="*/ 18756 h 843399"/>
                    <a:gd name="connsiteX4" fmla="*/ 908791 w 2743200"/>
                    <a:gd name="connsiteY4" fmla="*/ 35586 h 843399"/>
                    <a:gd name="connsiteX5" fmla="*/ 2743200 w 2743200"/>
                    <a:gd name="connsiteY5" fmla="*/ 220710 h 84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843399">
                      <a:moveTo>
                        <a:pt x="0" y="843399"/>
                      </a:moveTo>
                      <a:cubicBezTo>
                        <a:pt x="37399" y="840127"/>
                        <a:pt x="74798" y="836855"/>
                        <a:pt x="117807" y="736813"/>
                      </a:cubicBezTo>
                      <a:cubicBezTo>
                        <a:pt x="160816" y="636771"/>
                        <a:pt x="201019" y="362825"/>
                        <a:pt x="258052" y="243149"/>
                      </a:cubicBezTo>
                      <a:cubicBezTo>
                        <a:pt x="315085" y="123473"/>
                        <a:pt x="351549" y="53350"/>
                        <a:pt x="460005" y="18756"/>
                      </a:cubicBezTo>
                      <a:cubicBezTo>
                        <a:pt x="568462" y="-15838"/>
                        <a:pt x="528258" y="1927"/>
                        <a:pt x="908791" y="35586"/>
                      </a:cubicBezTo>
                      <a:cubicBezTo>
                        <a:pt x="1289324" y="69245"/>
                        <a:pt x="2016262" y="144977"/>
                        <a:pt x="2743200" y="220710"/>
                      </a:cubicBezTo>
                    </a:path>
                  </a:pathLst>
                </a:custGeom>
                <a:no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grpSp>
        <p:sp>
          <p:nvSpPr>
            <p:cNvPr id="128" name="TextBox 127">
              <a:extLst>
                <a:ext uri="{FF2B5EF4-FFF2-40B4-BE49-F238E27FC236}">
                  <a16:creationId xmlns:a16="http://schemas.microsoft.com/office/drawing/2014/main" id="{B2AF7101-745D-2242-B146-C4A29F47E847}"/>
                </a:ext>
              </a:extLst>
            </p:cNvPr>
            <p:cNvSpPr txBox="1"/>
            <p:nvPr/>
          </p:nvSpPr>
          <p:spPr>
            <a:xfrm>
              <a:off x="-39980" y="36082"/>
              <a:ext cx="994359" cy="246221"/>
            </a:xfrm>
            <a:prstGeom prst="rect">
              <a:avLst/>
            </a:prstGeom>
            <a:noFill/>
          </p:spPr>
          <p:txBody>
            <a:bodyPr wrap="square" rtlCol="0">
              <a:spAutoFit/>
            </a:bodyPr>
            <a:lstStyle/>
            <a:p>
              <a:r>
                <a:rPr lang="el-GR" sz="1000" b="1" dirty="0"/>
                <a:t>θ</a:t>
              </a:r>
              <a:r>
                <a:rPr lang="en-US" sz="1000" b="1" dirty="0"/>
                <a:t> (</a:t>
              </a:r>
              <a:r>
                <a:rPr lang="el-GR" sz="1000" b="1" baseline="30000" dirty="0"/>
                <a:t>ο</a:t>
              </a:r>
              <a:r>
                <a:rPr lang="en-US" sz="1000" b="1" dirty="0"/>
                <a:t>C)</a:t>
              </a:r>
              <a:endParaRPr lang="en-GR" sz="1000" b="1" dirty="0"/>
            </a:p>
          </p:txBody>
        </p:sp>
      </p:grpSp>
      <p:sp>
        <p:nvSpPr>
          <p:cNvPr id="129" name="Rectangle 128">
            <a:extLst>
              <a:ext uri="{FF2B5EF4-FFF2-40B4-BE49-F238E27FC236}">
                <a16:creationId xmlns:a16="http://schemas.microsoft.com/office/drawing/2014/main" id="{E9BEE427-C458-A942-8C42-66609C8FE6C9}"/>
              </a:ext>
            </a:extLst>
          </p:cNvPr>
          <p:cNvSpPr/>
          <p:nvPr/>
        </p:nvSpPr>
        <p:spPr>
          <a:xfrm>
            <a:off x="1" y="6405534"/>
            <a:ext cx="4315968" cy="461665"/>
          </a:xfrm>
          <a:prstGeom prst="rect">
            <a:avLst/>
          </a:prstGeom>
        </p:spPr>
        <p:txBody>
          <a:bodyPr wrap="square">
            <a:spAutoFit/>
          </a:bodyPr>
          <a:lstStyle/>
          <a:p>
            <a:r>
              <a:rPr lang="el-GR" sz="1200" i="1" dirty="0"/>
              <a:t>Πηγή</a:t>
            </a:r>
            <a:r>
              <a:rPr lang="en-US" sz="1200" i="1" dirty="0"/>
              <a:t>: </a:t>
            </a:r>
            <a:r>
              <a:rPr lang="en-GB" sz="1200" i="1" dirty="0"/>
              <a:t>76/62 OTO COMPACT IROF GUN MOUNT VOL. I</a:t>
            </a:r>
            <a:br>
              <a:rPr lang="en-GB" sz="1200" i="1" dirty="0"/>
            </a:br>
            <a:endParaRPr lang="en-GB" sz="1200" i="1" dirty="0"/>
          </a:p>
        </p:txBody>
      </p:sp>
    </p:spTree>
    <p:extLst>
      <p:ext uri="{BB962C8B-B14F-4D97-AF65-F5344CB8AC3E}">
        <p14:creationId xmlns:p14="http://schemas.microsoft.com/office/powerpoint/2010/main" val="38293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ΠΕΡΙΓΡΑΜΜΑ</a:t>
            </a:r>
            <a:endParaRPr lang="en-US" dirty="0"/>
          </a:p>
        </p:txBody>
      </p:sp>
      <p:sp>
        <p:nvSpPr>
          <p:cNvPr id="4" name="Text Placeholder 3"/>
          <p:cNvSpPr>
            <a:spLocks noGrp="1"/>
          </p:cNvSpPr>
          <p:nvPr>
            <p:ph type="body" sz="half" idx="2"/>
          </p:nvPr>
        </p:nvSpPr>
        <p:spPr>
          <a:xfrm>
            <a:off x="209414" y="1435100"/>
            <a:ext cx="3676786" cy="5334000"/>
          </a:xfrm>
        </p:spPr>
        <p:txBody>
          <a:bodyPr>
            <a:noAutofit/>
          </a:bodyPr>
          <a:lstStyle/>
          <a:p>
            <a:pPr marL="800100" lvl="1" indent="-342900">
              <a:buFont typeface="Arial"/>
              <a:buChar char="•"/>
            </a:pPr>
            <a:r>
              <a:rPr lang="en-US" sz="2400" dirty="0"/>
              <a:t>A </a:t>
            </a:r>
            <a:r>
              <a:rPr lang="el-GR" sz="2400" dirty="0"/>
              <a:t>Μέρος</a:t>
            </a:r>
          </a:p>
          <a:p>
            <a:pPr marL="1257300" lvl="2" indent="-342900">
              <a:buFont typeface="Arial"/>
              <a:buChar char="•"/>
            </a:pPr>
            <a:r>
              <a:rPr lang="en-US" sz="2200" dirty="0"/>
              <a:t>Naval Artillery Setting Phases</a:t>
            </a:r>
            <a:endParaRPr lang="el-GR" sz="2200" dirty="0"/>
          </a:p>
          <a:p>
            <a:pPr marL="800100" lvl="1" indent="-342900">
              <a:buFont typeface="Arial"/>
              <a:buChar char="•"/>
            </a:pPr>
            <a:r>
              <a:rPr lang="el-GR" sz="2400" dirty="0"/>
              <a:t>Β Μέρος</a:t>
            </a:r>
          </a:p>
          <a:p>
            <a:pPr marL="1257300" lvl="2" indent="-342900">
              <a:buFont typeface="Arial"/>
              <a:buChar char="•"/>
            </a:pPr>
            <a:r>
              <a:rPr lang="en-US" sz="2200" dirty="0"/>
              <a:t>Artillery Firing Sequence</a:t>
            </a:r>
          </a:p>
          <a:p>
            <a:pPr marL="285750" indent="-285750">
              <a:buFont typeface="Arial"/>
              <a:buChar char="•"/>
            </a:pPr>
            <a:endParaRPr lang="el-GR" sz="2400" dirty="0"/>
          </a:p>
        </p:txBody>
      </p:sp>
      <p:pic>
        <p:nvPicPr>
          <p:cNvPr id="29" name="Picture 28">
            <a:extLst>
              <a:ext uri="{FF2B5EF4-FFF2-40B4-BE49-F238E27FC236}">
                <a16:creationId xmlns:a16="http://schemas.microsoft.com/office/drawing/2014/main" id="{4FA88A2D-B8D2-8D4E-94EB-E46635988318}"/>
              </a:ext>
            </a:extLst>
          </p:cNvPr>
          <p:cNvPicPr>
            <a:picLocks noChangeAspect="1"/>
          </p:cNvPicPr>
          <p:nvPr/>
        </p:nvPicPr>
        <p:blipFill rotWithShape="1">
          <a:blip r:embed="rId3"/>
          <a:srcRect b="1866"/>
          <a:stretch/>
        </p:blipFill>
        <p:spPr>
          <a:xfrm>
            <a:off x="4217405" y="956388"/>
            <a:ext cx="2301519" cy="3575175"/>
          </a:xfrm>
          <a:prstGeom prst="rect">
            <a:avLst/>
          </a:prstGeom>
        </p:spPr>
      </p:pic>
      <p:pic>
        <p:nvPicPr>
          <p:cNvPr id="30" name="Picture 29">
            <a:extLst>
              <a:ext uri="{FF2B5EF4-FFF2-40B4-BE49-F238E27FC236}">
                <a16:creationId xmlns:a16="http://schemas.microsoft.com/office/drawing/2014/main" id="{54A8FF83-6085-F344-A6FA-722012517D15}"/>
              </a:ext>
            </a:extLst>
          </p:cNvPr>
          <p:cNvPicPr>
            <a:picLocks noChangeAspect="1"/>
          </p:cNvPicPr>
          <p:nvPr/>
        </p:nvPicPr>
        <p:blipFill rotWithShape="1">
          <a:blip r:embed="rId3"/>
          <a:srcRect b="1866"/>
          <a:stretch/>
        </p:blipFill>
        <p:spPr>
          <a:xfrm>
            <a:off x="6597120" y="963152"/>
            <a:ext cx="2297165" cy="3568411"/>
          </a:xfrm>
          <a:prstGeom prst="rect">
            <a:avLst/>
          </a:prstGeom>
        </p:spPr>
      </p:pic>
      <p:pic>
        <p:nvPicPr>
          <p:cNvPr id="32" name="Picture 31">
            <a:extLst>
              <a:ext uri="{FF2B5EF4-FFF2-40B4-BE49-F238E27FC236}">
                <a16:creationId xmlns:a16="http://schemas.microsoft.com/office/drawing/2014/main" id="{CFEEFF74-926A-C44A-8F6D-B39615E2ED3C}"/>
              </a:ext>
            </a:extLst>
          </p:cNvPr>
          <p:cNvPicPr>
            <a:picLocks noChangeAspect="1"/>
          </p:cNvPicPr>
          <p:nvPr/>
        </p:nvPicPr>
        <p:blipFill rotWithShape="1">
          <a:blip r:embed="rId4"/>
          <a:srcRect t="29378" r="54416" b="50710"/>
          <a:stretch/>
        </p:blipFill>
        <p:spPr>
          <a:xfrm rot="10800000" flipV="1">
            <a:off x="4388270" y="4815840"/>
            <a:ext cx="4261307" cy="1849120"/>
          </a:xfrm>
          <a:prstGeom prst="rect">
            <a:avLst/>
          </a:prstGeom>
        </p:spPr>
      </p:pic>
    </p:spTree>
    <p:extLst>
      <p:ext uri="{BB962C8B-B14F-4D97-AF65-F5344CB8AC3E}">
        <p14:creationId xmlns:p14="http://schemas.microsoft.com/office/powerpoint/2010/main" val="3099453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3B0C290D-04D4-1543-BDAC-819BE7413E7E}"/>
              </a:ext>
            </a:extLst>
          </p:cNvPr>
          <p:cNvGrpSpPr/>
          <p:nvPr/>
        </p:nvGrpSpPr>
        <p:grpSpPr>
          <a:xfrm>
            <a:off x="2418079" y="4523845"/>
            <a:ext cx="4840560" cy="1935202"/>
            <a:chOff x="2418079" y="4523845"/>
            <a:chExt cx="4840560" cy="1935202"/>
          </a:xfrm>
        </p:grpSpPr>
        <p:pic>
          <p:nvPicPr>
            <p:cNvPr id="77" name="Picture 76">
              <a:extLst>
                <a:ext uri="{FF2B5EF4-FFF2-40B4-BE49-F238E27FC236}">
                  <a16:creationId xmlns:a16="http://schemas.microsoft.com/office/drawing/2014/main" id="{07BB6808-1B03-3E46-A57F-C38448A3FDE6}"/>
                </a:ext>
              </a:extLst>
            </p:cNvPr>
            <p:cNvPicPr>
              <a:picLocks noChangeAspect="1"/>
            </p:cNvPicPr>
            <p:nvPr/>
          </p:nvPicPr>
          <p:blipFill rotWithShape="1">
            <a:blip r:embed="rId2"/>
            <a:srcRect t="28104" r="73534" b="60808"/>
            <a:stretch/>
          </p:blipFill>
          <p:spPr>
            <a:xfrm rot="11554296" flipV="1">
              <a:off x="2418079" y="4523845"/>
              <a:ext cx="4490426" cy="1868919"/>
            </a:xfrm>
            <a:prstGeom prst="rect">
              <a:avLst/>
            </a:prstGeom>
          </p:spPr>
        </p:pic>
        <p:grpSp>
          <p:nvGrpSpPr>
            <p:cNvPr id="78" name="Group 77">
              <a:extLst>
                <a:ext uri="{FF2B5EF4-FFF2-40B4-BE49-F238E27FC236}">
                  <a16:creationId xmlns:a16="http://schemas.microsoft.com/office/drawing/2014/main" id="{76D9CEFC-B18D-8D4A-B14B-13CCE8934F74}"/>
                </a:ext>
              </a:extLst>
            </p:cNvPr>
            <p:cNvGrpSpPr/>
            <p:nvPr/>
          </p:nvGrpSpPr>
          <p:grpSpPr>
            <a:xfrm>
              <a:off x="3705828" y="4861784"/>
              <a:ext cx="3552811" cy="1597263"/>
              <a:chOff x="3705828" y="4861784"/>
              <a:chExt cx="3552811" cy="1597263"/>
            </a:xfrm>
          </p:grpSpPr>
          <p:sp>
            <p:nvSpPr>
              <p:cNvPr id="79" name="TextBox 78">
                <a:extLst>
                  <a:ext uri="{FF2B5EF4-FFF2-40B4-BE49-F238E27FC236}">
                    <a16:creationId xmlns:a16="http://schemas.microsoft.com/office/drawing/2014/main" id="{387885AE-CB0B-5B4C-98A0-071C0D8FD1C8}"/>
                  </a:ext>
                </a:extLst>
              </p:cNvPr>
              <p:cNvSpPr txBox="1"/>
              <p:nvPr/>
            </p:nvSpPr>
            <p:spPr>
              <a:xfrm>
                <a:off x="4242062" y="6089715"/>
                <a:ext cx="3016577" cy="369332"/>
              </a:xfrm>
              <a:prstGeom prst="rect">
                <a:avLst/>
              </a:prstGeom>
              <a:noFill/>
            </p:spPr>
            <p:txBody>
              <a:bodyPr wrap="square" rtlCol="0">
                <a:spAutoFit/>
              </a:bodyPr>
              <a:lstStyle/>
              <a:p>
                <a:r>
                  <a:rPr lang="en-US" dirty="0"/>
                  <a:t>Thermistor position</a:t>
                </a:r>
              </a:p>
            </p:txBody>
          </p:sp>
          <p:sp>
            <p:nvSpPr>
              <p:cNvPr id="80" name="TextBox 79">
                <a:extLst>
                  <a:ext uri="{FF2B5EF4-FFF2-40B4-BE49-F238E27FC236}">
                    <a16:creationId xmlns:a16="http://schemas.microsoft.com/office/drawing/2014/main" id="{ECC3F001-030E-4148-86B3-CFC698CC02F3}"/>
                  </a:ext>
                </a:extLst>
              </p:cNvPr>
              <p:cNvSpPr txBox="1"/>
              <p:nvPr/>
            </p:nvSpPr>
            <p:spPr>
              <a:xfrm>
                <a:off x="3705828" y="4861784"/>
                <a:ext cx="298954" cy="369332"/>
              </a:xfrm>
              <a:prstGeom prst="rect">
                <a:avLst/>
              </a:prstGeom>
              <a:noFill/>
            </p:spPr>
            <p:txBody>
              <a:bodyPr wrap="square" rtlCol="0">
                <a:spAutoFit/>
              </a:bodyPr>
              <a:lstStyle/>
              <a:p>
                <a:r>
                  <a:rPr lang="en-US" dirty="0">
                    <a:solidFill>
                      <a:srgbClr val="FF0000"/>
                    </a:solidFill>
                    <a:effectLst>
                      <a:outerShdw blurRad="50800" dist="38100" dir="2700000" algn="tl" rotWithShape="0">
                        <a:prstClr val="black">
                          <a:alpha val="40000"/>
                        </a:prstClr>
                      </a:outerShdw>
                    </a:effectLst>
                  </a:rPr>
                  <a:t>5</a:t>
                </a:r>
              </a:p>
            </p:txBody>
          </p:sp>
          <p:sp>
            <p:nvSpPr>
              <p:cNvPr id="81" name="TextBox 80">
                <a:extLst>
                  <a:ext uri="{FF2B5EF4-FFF2-40B4-BE49-F238E27FC236}">
                    <a16:creationId xmlns:a16="http://schemas.microsoft.com/office/drawing/2014/main" id="{937EE71A-5717-5642-BC51-8AEC3FCD825D}"/>
                  </a:ext>
                </a:extLst>
              </p:cNvPr>
              <p:cNvSpPr txBox="1"/>
              <p:nvPr/>
            </p:nvSpPr>
            <p:spPr>
              <a:xfrm>
                <a:off x="3705828" y="5425474"/>
                <a:ext cx="298954" cy="369332"/>
              </a:xfrm>
              <a:prstGeom prst="rect">
                <a:avLst/>
              </a:prstGeom>
              <a:noFill/>
            </p:spPr>
            <p:txBody>
              <a:bodyPr wrap="square" rtlCol="0">
                <a:spAutoFit/>
              </a:bodyPr>
              <a:lstStyle/>
              <a:p>
                <a:r>
                  <a:rPr lang="en-US" dirty="0">
                    <a:solidFill>
                      <a:srgbClr val="FF0000"/>
                    </a:solidFill>
                    <a:effectLst>
                      <a:outerShdw blurRad="50800" dist="38100" dir="2700000" algn="tl" rotWithShape="0">
                        <a:prstClr val="black">
                          <a:alpha val="40000"/>
                        </a:prstClr>
                      </a:outerShdw>
                    </a:effectLst>
                  </a:rPr>
                  <a:t>6</a:t>
                </a:r>
              </a:p>
            </p:txBody>
          </p:sp>
          <p:sp>
            <p:nvSpPr>
              <p:cNvPr id="82" name="TextBox 81">
                <a:extLst>
                  <a:ext uri="{FF2B5EF4-FFF2-40B4-BE49-F238E27FC236}">
                    <a16:creationId xmlns:a16="http://schemas.microsoft.com/office/drawing/2014/main" id="{F8DCCCC0-C9B4-2643-A77D-4F636FE3B39A}"/>
                  </a:ext>
                </a:extLst>
              </p:cNvPr>
              <p:cNvSpPr txBox="1"/>
              <p:nvPr/>
            </p:nvSpPr>
            <p:spPr>
              <a:xfrm>
                <a:off x="4826480" y="4862284"/>
                <a:ext cx="298954" cy="369332"/>
              </a:xfrm>
              <a:prstGeom prst="rect">
                <a:avLst/>
              </a:prstGeom>
              <a:noFill/>
            </p:spPr>
            <p:txBody>
              <a:bodyPr wrap="square" rtlCol="0">
                <a:spAutoFit/>
              </a:bodyPr>
              <a:lstStyle/>
              <a:p>
                <a:r>
                  <a:rPr lang="en-US" dirty="0">
                    <a:solidFill>
                      <a:srgbClr val="0432FF"/>
                    </a:solidFill>
                    <a:effectLst>
                      <a:outerShdw blurRad="50800" dist="38100" dir="2700000" algn="tl" rotWithShape="0">
                        <a:prstClr val="black">
                          <a:alpha val="40000"/>
                        </a:prstClr>
                      </a:outerShdw>
                    </a:effectLst>
                  </a:rPr>
                  <a:t>3</a:t>
                </a:r>
              </a:p>
            </p:txBody>
          </p:sp>
          <p:sp>
            <p:nvSpPr>
              <p:cNvPr id="83" name="TextBox 82">
                <a:extLst>
                  <a:ext uri="{FF2B5EF4-FFF2-40B4-BE49-F238E27FC236}">
                    <a16:creationId xmlns:a16="http://schemas.microsoft.com/office/drawing/2014/main" id="{06CC9301-1F03-1D45-8A54-7A141B6D901F}"/>
                  </a:ext>
                </a:extLst>
              </p:cNvPr>
              <p:cNvSpPr txBox="1"/>
              <p:nvPr/>
            </p:nvSpPr>
            <p:spPr>
              <a:xfrm>
                <a:off x="6142934" y="4863026"/>
                <a:ext cx="298954" cy="369332"/>
              </a:xfrm>
              <a:prstGeom prst="rect">
                <a:avLst/>
              </a:prstGeom>
              <a:noFill/>
            </p:spPr>
            <p:txBody>
              <a:bodyPr wrap="square" rtlCol="0">
                <a:spAutoFit/>
              </a:bodyPr>
              <a:lstStyle/>
              <a:p>
                <a:r>
                  <a:rPr lang="en-US" dirty="0">
                    <a:solidFill>
                      <a:srgbClr val="21FF06"/>
                    </a:solidFill>
                    <a:effectLst>
                      <a:outerShdw blurRad="50800" dist="38100" dir="2700000" algn="tl" rotWithShape="0">
                        <a:prstClr val="black">
                          <a:alpha val="40000"/>
                        </a:prstClr>
                      </a:outerShdw>
                    </a:effectLst>
                  </a:rPr>
                  <a:t>1</a:t>
                </a:r>
              </a:p>
            </p:txBody>
          </p:sp>
          <p:sp>
            <p:nvSpPr>
              <p:cNvPr id="84" name="TextBox 83">
                <a:extLst>
                  <a:ext uri="{FF2B5EF4-FFF2-40B4-BE49-F238E27FC236}">
                    <a16:creationId xmlns:a16="http://schemas.microsoft.com/office/drawing/2014/main" id="{69FFDAB4-54B7-354B-B7AD-D4A97346E0C7}"/>
                  </a:ext>
                </a:extLst>
              </p:cNvPr>
              <p:cNvSpPr txBox="1"/>
              <p:nvPr/>
            </p:nvSpPr>
            <p:spPr>
              <a:xfrm>
                <a:off x="6145638" y="5429398"/>
                <a:ext cx="298954" cy="369332"/>
              </a:xfrm>
              <a:prstGeom prst="rect">
                <a:avLst/>
              </a:prstGeom>
              <a:noFill/>
            </p:spPr>
            <p:txBody>
              <a:bodyPr wrap="square" rtlCol="0">
                <a:spAutoFit/>
              </a:bodyPr>
              <a:lstStyle/>
              <a:p>
                <a:r>
                  <a:rPr lang="en-US" dirty="0">
                    <a:solidFill>
                      <a:srgbClr val="21FF06"/>
                    </a:solidFill>
                    <a:effectLst>
                      <a:outerShdw blurRad="50800" dist="38100" dir="2700000" algn="tl" rotWithShape="0">
                        <a:prstClr val="black">
                          <a:alpha val="40000"/>
                        </a:prstClr>
                      </a:outerShdw>
                    </a:effectLst>
                  </a:rPr>
                  <a:t>2</a:t>
                </a:r>
              </a:p>
            </p:txBody>
          </p:sp>
          <p:sp>
            <p:nvSpPr>
              <p:cNvPr id="85" name="TextBox 84">
                <a:extLst>
                  <a:ext uri="{FF2B5EF4-FFF2-40B4-BE49-F238E27FC236}">
                    <a16:creationId xmlns:a16="http://schemas.microsoft.com/office/drawing/2014/main" id="{E2CB1C5E-E32C-E049-9C87-22FDBF2D07A9}"/>
                  </a:ext>
                </a:extLst>
              </p:cNvPr>
              <p:cNvSpPr txBox="1"/>
              <p:nvPr/>
            </p:nvSpPr>
            <p:spPr>
              <a:xfrm>
                <a:off x="4826480" y="5419890"/>
                <a:ext cx="298954" cy="369332"/>
              </a:xfrm>
              <a:prstGeom prst="rect">
                <a:avLst/>
              </a:prstGeom>
              <a:noFill/>
            </p:spPr>
            <p:txBody>
              <a:bodyPr wrap="square" rtlCol="0">
                <a:spAutoFit/>
              </a:bodyPr>
              <a:lstStyle/>
              <a:p>
                <a:r>
                  <a:rPr lang="en-US" dirty="0">
                    <a:solidFill>
                      <a:srgbClr val="0432FF"/>
                    </a:solidFill>
                    <a:effectLst>
                      <a:outerShdw blurRad="50800" dist="38100" dir="2700000" algn="tl" rotWithShape="0">
                        <a:prstClr val="black">
                          <a:alpha val="40000"/>
                        </a:prstClr>
                      </a:outerShdw>
                    </a:effectLst>
                  </a:rPr>
                  <a:t>4</a:t>
                </a:r>
              </a:p>
            </p:txBody>
          </p:sp>
        </p:grpSp>
      </p:grpSp>
      <p:sp>
        <p:nvSpPr>
          <p:cNvPr id="252" name="Title 1">
            <a:extLst>
              <a:ext uri="{FF2B5EF4-FFF2-40B4-BE49-F238E27FC236}">
                <a16:creationId xmlns:a16="http://schemas.microsoft.com/office/drawing/2014/main" id="{A2759891-916E-8343-8747-199EF30E9793}"/>
              </a:ext>
            </a:extLst>
          </p:cNvPr>
          <p:cNvSpPr txBox="1">
            <a:spLocks/>
          </p:cNvSpPr>
          <p:nvPr/>
        </p:nvSpPr>
        <p:spPr>
          <a:xfrm>
            <a:off x="5455235" y="85849"/>
            <a:ext cx="3374175" cy="44314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2000" dirty="0"/>
              <a:t>Μεταβολή </a:t>
            </a:r>
            <a:r>
              <a:rPr lang="el-GR" sz="2000" dirty="0" err="1"/>
              <a:t>θ</a:t>
            </a:r>
            <a:r>
              <a:rPr lang="el-GR" sz="2000" baseline="-25000" dirty="0" err="1"/>
              <a:t>κάνης</a:t>
            </a:r>
            <a:r>
              <a:rPr lang="el-GR" sz="2000" dirty="0"/>
              <a:t> με ψύξη</a:t>
            </a:r>
            <a:endParaRPr lang="en-US" sz="2000" dirty="0"/>
          </a:p>
        </p:txBody>
      </p:sp>
      <p:grpSp>
        <p:nvGrpSpPr>
          <p:cNvPr id="2" name="Group 1">
            <a:extLst>
              <a:ext uri="{FF2B5EF4-FFF2-40B4-BE49-F238E27FC236}">
                <a16:creationId xmlns:a16="http://schemas.microsoft.com/office/drawing/2014/main" id="{C82AAEA5-AAA9-B346-8418-22D429061CD6}"/>
              </a:ext>
            </a:extLst>
          </p:cNvPr>
          <p:cNvGrpSpPr/>
          <p:nvPr/>
        </p:nvGrpSpPr>
        <p:grpSpPr>
          <a:xfrm>
            <a:off x="-214417" y="36082"/>
            <a:ext cx="9358417" cy="4640197"/>
            <a:chOff x="-214417" y="36082"/>
            <a:chExt cx="9358417" cy="4640197"/>
          </a:xfrm>
        </p:grpSpPr>
        <p:grpSp>
          <p:nvGrpSpPr>
            <p:cNvPr id="181" name="Group 180">
              <a:extLst>
                <a:ext uri="{FF2B5EF4-FFF2-40B4-BE49-F238E27FC236}">
                  <a16:creationId xmlns:a16="http://schemas.microsoft.com/office/drawing/2014/main" id="{580A5F5D-A9A7-FE41-96B2-371E5E714633}"/>
                </a:ext>
              </a:extLst>
            </p:cNvPr>
            <p:cNvGrpSpPr/>
            <p:nvPr/>
          </p:nvGrpSpPr>
          <p:grpSpPr>
            <a:xfrm>
              <a:off x="-214417" y="252939"/>
              <a:ext cx="9358417" cy="4423340"/>
              <a:chOff x="-214417" y="875111"/>
              <a:chExt cx="9358417" cy="4423340"/>
            </a:xfrm>
          </p:grpSpPr>
          <p:sp>
            <p:nvSpPr>
              <p:cNvPr id="182" name="Rectangle 181">
                <a:extLst>
                  <a:ext uri="{FF2B5EF4-FFF2-40B4-BE49-F238E27FC236}">
                    <a16:creationId xmlns:a16="http://schemas.microsoft.com/office/drawing/2014/main" id="{A266EFCE-B1C5-734F-BB46-4B75BD3C97D0}"/>
                  </a:ext>
                </a:extLst>
              </p:cNvPr>
              <p:cNvSpPr/>
              <p:nvPr/>
            </p:nvSpPr>
            <p:spPr>
              <a:xfrm>
                <a:off x="2690174" y="1883360"/>
                <a:ext cx="123952" cy="3040608"/>
              </a:xfrm>
              <a:prstGeom prst="rect">
                <a:avLst/>
              </a:prstGeom>
              <a:pattFill prst="pct80">
                <a:fgClr>
                  <a:schemeClr val="bg1">
                    <a:lumMod val="75000"/>
                  </a:schemeClr>
                </a:fgClr>
                <a:bgClr>
                  <a:schemeClr val="bg1"/>
                </a:bgClr>
              </a:patt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183" name="Rectangle 182">
                <a:extLst>
                  <a:ext uri="{FF2B5EF4-FFF2-40B4-BE49-F238E27FC236}">
                    <a16:creationId xmlns:a16="http://schemas.microsoft.com/office/drawing/2014/main" id="{DDAB504E-B7D1-1541-B2FF-6E091BD9895C}"/>
                  </a:ext>
                </a:extLst>
              </p:cNvPr>
              <p:cNvSpPr/>
              <p:nvPr/>
            </p:nvSpPr>
            <p:spPr>
              <a:xfrm>
                <a:off x="5468534" y="1883360"/>
                <a:ext cx="123952" cy="3040608"/>
              </a:xfrm>
              <a:prstGeom prst="rect">
                <a:avLst/>
              </a:prstGeom>
              <a:pattFill prst="pct80">
                <a:fgClr>
                  <a:schemeClr val="bg1">
                    <a:lumMod val="75000"/>
                  </a:schemeClr>
                </a:fgClr>
                <a:bgClr>
                  <a:schemeClr val="bg1"/>
                </a:bgClr>
              </a:patt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184" name="TextBox 183">
                <a:extLst>
                  <a:ext uri="{FF2B5EF4-FFF2-40B4-BE49-F238E27FC236}">
                    <a16:creationId xmlns:a16="http://schemas.microsoft.com/office/drawing/2014/main" id="{4FFD8CB8-07C0-EF40-9B86-529D2CA3A8D7}"/>
                  </a:ext>
                </a:extLst>
              </p:cNvPr>
              <p:cNvSpPr txBox="1"/>
              <p:nvPr/>
            </p:nvSpPr>
            <p:spPr>
              <a:xfrm>
                <a:off x="550048" y="1551309"/>
                <a:ext cx="854562" cy="400110"/>
              </a:xfrm>
              <a:prstGeom prst="rect">
                <a:avLst/>
              </a:prstGeom>
              <a:noFill/>
            </p:spPr>
            <p:txBody>
              <a:bodyPr wrap="square" rtlCol="0">
                <a:spAutoFit/>
              </a:bodyPr>
              <a:lstStyle/>
              <a:p>
                <a:r>
                  <a:rPr lang="el-GR" sz="1000" b="1" dirty="0"/>
                  <a:t>1</a:t>
                </a:r>
                <a:r>
                  <a:rPr lang="en-US" sz="1000" b="1" baseline="30000" dirty="0"/>
                  <a:t>ST</a:t>
                </a:r>
                <a:r>
                  <a:rPr lang="en-US" sz="1000" b="1" dirty="0"/>
                  <a:t> BURST </a:t>
                </a:r>
              </a:p>
              <a:p>
                <a:r>
                  <a:rPr lang="en-US" sz="1000" b="1" dirty="0"/>
                  <a:t>15 ROUNDS</a:t>
                </a:r>
                <a:endParaRPr lang="en-GR" sz="1000" b="1" dirty="0"/>
              </a:p>
            </p:txBody>
          </p:sp>
          <p:sp>
            <p:nvSpPr>
              <p:cNvPr id="185" name="TextBox 184">
                <a:extLst>
                  <a:ext uri="{FF2B5EF4-FFF2-40B4-BE49-F238E27FC236}">
                    <a16:creationId xmlns:a16="http://schemas.microsoft.com/office/drawing/2014/main" id="{C14E2AD0-FCC3-5442-9B91-F223B46CD0F9}"/>
                  </a:ext>
                </a:extLst>
              </p:cNvPr>
              <p:cNvSpPr txBox="1"/>
              <p:nvPr/>
            </p:nvSpPr>
            <p:spPr>
              <a:xfrm>
                <a:off x="2349137" y="1547136"/>
                <a:ext cx="854562" cy="400110"/>
              </a:xfrm>
              <a:prstGeom prst="rect">
                <a:avLst/>
              </a:prstGeom>
              <a:noFill/>
            </p:spPr>
            <p:txBody>
              <a:bodyPr wrap="square" rtlCol="0">
                <a:spAutoFit/>
              </a:bodyPr>
              <a:lstStyle/>
              <a:p>
                <a:r>
                  <a:rPr lang="en-US" sz="1000" b="1" baseline="30000" dirty="0"/>
                  <a:t>2ND</a:t>
                </a:r>
                <a:r>
                  <a:rPr lang="en-US" sz="1000" b="1" dirty="0"/>
                  <a:t> BURST </a:t>
                </a:r>
              </a:p>
              <a:p>
                <a:r>
                  <a:rPr lang="en-US" sz="1000" b="1" dirty="0"/>
                  <a:t>15 ROUNDS</a:t>
                </a:r>
                <a:endParaRPr lang="en-GR" sz="1000" b="1" dirty="0"/>
              </a:p>
            </p:txBody>
          </p:sp>
          <p:sp>
            <p:nvSpPr>
              <p:cNvPr id="186" name="TextBox 185">
                <a:extLst>
                  <a:ext uri="{FF2B5EF4-FFF2-40B4-BE49-F238E27FC236}">
                    <a16:creationId xmlns:a16="http://schemas.microsoft.com/office/drawing/2014/main" id="{4959C7F4-883B-5248-80AC-AA70EF420880}"/>
                  </a:ext>
                </a:extLst>
              </p:cNvPr>
              <p:cNvSpPr txBox="1"/>
              <p:nvPr/>
            </p:nvSpPr>
            <p:spPr>
              <a:xfrm>
                <a:off x="4841069" y="1547136"/>
                <a:ext cx="854562" cy="400110"/>
              </a:xfrm>
              <a:prstGeom prst="rect">
                <a:avLst/>
              </a:prstGeom>
              <a:noFill/>
            </p:spPr>
            <p:txBody>
              <a:bodyPr wrap="square" rtlCol="0">
                <a:spAutoFit/>
              </a:bodyPr>
              <a:lstStyle/>
              <a:p>
                <a:r>
                  <a:rPr lang="en-US" sz="1000" b="1" dirty="0"/>
                  <a:t>3</a:t>
                </a:r>
                <a:r>
                  <a:rPr lang="en-US" sz="1000" b="1" baseline="30000" dirty="0"/>
                  <a:t>RD</a:t>
                </a:r>
                <a:r>
                  <a:rPr lang="en-US" sz="1000" b="1" dirty="0"/>
                  <a:t> BURST </a:t>
                </a:r>
              </a:p>
              <a:p>
                <a:r>
                  <a:rPr lang="en-US" sz="1000" b="1" dirty="0"/>
                  <a:t>15 ROUNDS</a:t>
                </a:r>
                <a:endParaRPr lang="en-GR" sz="1000" b="1" dirty="0"/>
              </a:p>
            </p:txBody>
          </p:sp>
          <p:sp>
            <p:nvSpPr>
              <p:cNvPr id="187" name="TextBox 186">
                <a:extLst>
                  <a:ext uri="{FF2B5EF4-FFF2-40B4-BE49-F238E27FC236}">
                    <a16:creationId xmlns:a16="http://schemas.microsoft.com/office/drawing/2014/main" id="{F63682FC-2E79-0D4F-9434-45EB54814149}"/>
                  </a:ext>
                </a:extLst>
              </p:cNvPr>
              <p:cNvSpPr txBox="1"/>
              <p:nvPr/>
            </p:nvSpPr>
            <p:spPr>
              <a:xfrm>
                <a:off x="1585098" y="5049653"/>
                <a:ext cx="994359" cy="246221"/>
              </a:xfrm>
              <a:prstGeom prst="rect">
                <a:avLst/>
              </a:prstGeom>
              <a:noFill/>
            </p:spPr>
            <p:txBody>
              <a:bodyPr wrap="square" rtlCol="0">
                <a:spAutoFit/>
              </a:bodyPr>
              <a:lstStyle/>
              <a:p>
                <a:r>
                  <a:rPr lang="en-US" sz="1000" b="1" dirty="0"/>
                  <a:t>FIRING START</a:t>
                </a:r>
                <a:endParaRPr lang="en-GR" sz="1000" b="1" dirty="0"/>
              </a:p>
            </p:txBody>
          </p:sp>
          <p:sp>
            <p:nvSpPr>
              <p:cNvPr id="188" name="TextBox 187">
                <a:extLst>
                  <a:ext uri="{FF2B5EF4-FFF2-40B4-BE49-F238E27FC236}">
                    <a16:creationId xmlns:a16="http://schemas.microsoft.com/office/drawing/2014/main" id="{5CD16636-E544-244B-BC3C-98734DB23439}"/>
                  </a:ext>
                </a:extLst>
              </p:cNvPr>
              <p:cNvSpPr txBox="1"/>
              <p:nvPr/>
            </p:nvSpPr>
            <p:spPr>
              <a:xfrm>
                <a:off x="2860946" y="5046498"/>
                <a:ext cx="994359" cy="246221"/>
              </a:xfrm>
              <a:prstGeom prst="rect">
                <a:avLst/>
              </a:prstGeom>
              <a:noFill/>
            </p:spPr>
            <p:txBody>
              <a:bodyPr wrap="square" rtlCol="0">
                <a:spAutoFit/>
              </a:bodyPr>
              <a:lstStyle/>
              <a:p>
                <a:r>
                  <a:rPr lang="en-US" sz="1000" b="1" dirty="0"/>
                  <a:t>FIRING END</a:t>
                </a:r>
                <a:endParaRPr lang="en-GR" sz="1000" b="1" dirty="0"/>
              </a:p>
            </p:txBody>
          </p:sp>
          <p:sp>
            <p:nvSpPr>
              <p:cNvPr id="189" name="TextBox 188">
                <a:extLst>
                  <a:ext uri="{FF2B5EF4-FFF2-40B4-BE49-F238E27FC236}">
                    <a16:creationId xmlns:a16="http://schemas.microsoft.com/office/drawing/2014/main" id="{4A171F1C-E546-4B46-A5E5-86FF63E240FE}"/>
                  </a:ext>
                </a:extLst>
              </p:cNvPr>
              <p:cNvSpPr txBox="1"/>
              <p:nvPr/>
            </p:nvSpPr>
            <p:spPr>
              <a:xfrm>
                <a:off x="4572000" y="5046498"/>
                <a:ext cx="994359" cy="246221"/>
              </a:xfrm>
              <a:prstGeom prst="rect">
                <a:avLst/>
              </a:prstGeom>
              <a:noFill/>
            </p:spPr>
            <p:txBody>
              <a:bodyPr wrap="square" rtlCol="0">
                <a:spAutoFit/>
              </a:bodyPr>
              <a:lstStyle/>
              <a:p>
                <a:r>
                  <a:rPr lang="en-US" sz="1000" b="1" dirty="0"/>
                  <a:t>FIRING START</a:t>
                </a:r>
                <a:endParaRPr lang="en-GR" sz="1000" b="1" dirty="0"/>
              </a:p>
            </p:txBody>
          </p:sp>
          <p:sp>
            <p:nvSpPr>
              <p:cNvPr id="190" name="TextBox 189">
                <a:extLst>
                  <a:ext uri="{FF2B5EF4-FFF2-40B4-BE49-F238E27FC236}">
                    <a16:creationId xmlns:a16="http://schemas.microsoft.com/office/drawing/2014/main" id="{5F36F981-9DF5-9441-A0B8-6AC7E55ACB19}"/>
                  </a:ext>
                </a:extLst>
              </p:cNvPr>
              <p:cNvSpPr txBox="1"/>
              <p:nvPr/>
            </p:nvSpPr>
            <p:spPr>
              <a:xfrm>
                <a:off x="6816112" y="5046498"/>
                <a:ext cx="1237717" cy="246221"/>
              </a:xfrm>
              <a:prstGeom prst="rect">
                <a:avLst/>
              </a:prstGeom>
              <a:noFill/>
            </p:spPr>
            <p:txBody>
              <a:bodyPr wrap="square" rtlCol="0">
                <a:spAutoFit/>
              </a:bodyPr>
              <a:lstStyle/>
              <a:p>
                <a:r>
                  <a:rPr lang="en-US" sz="1000" b="1" dirty="0"/>
                  <a:t>COOLING START</a:t>
                </a:r>
                <a:endParaRPr lang="en-GR" sz="1000" b="1" dirty="0"/>
              </a:p>
            </p:txBody>
          </p:sp>
          <p:sp>
            <p:nvSpPr>
              <p:cNvPr id="191" name="TextBox 190">
                <a:extLst>
                  <a:ext uri="{FF2B5EF4-FFF2-40B4-BE49-F238E27FC236}">
                    <a16:creationId xmlns:a16="http://schemas.microsoft.com/office/drawing/2014/main" id="{F92B6B84-99FE-DD4F-84DF-1C7163049EB5}"/>
                  </a:ext>
                </a:extLst>
              </p:cNvPr>
              <p:cNvSpPr txBox="1"/>
              <p:nvPr/>
            </p:nvSpPr>
            <p:spPr>
              <a:xfrm>
                <a:off x="8149641" y="5046497"/>
                <a:ext cx="994359" cy="246221"/>
              </a:xfrm>
              <a:prstGeom prst="rect">
                <a:avLst/>
              </a:prstGeom>
              <a:noFill/>
            </p:spPr>
            <p:txBody>
              <a:bodyPr wrap="square" rtlCol="0">
                <a:spAutoFit/>
              </a:bodyPr>
              <a:lstStyle/>
              <a:p>
                <a:r>
                  <a:rPr lang="en-US" sz="1000" b="1" dirty="0"/>
                  <a:t>TIME (MIN)</a:t>
                </a:r>
                <a:endParaRPr lang="en-GR" sz="1000" b="1" dirty="0"/>
              </a:p>
            </p:txBody>
          </p:sp>
          <p:sp>
            <p:nvSpPr>
              <p:cNvPr id="192" name="TextBox 191">
                <a:extLst>
                  <a:ext uri="{FF2B5EF4-FFF2-40B4-BE49-F238E27FC236}">
                    <a16:creationId xmlns:a16="http://schemas.microsoft.com/office/drawing/2014/main" id="{BF8D34F3-EF43-3A44-B4CF-75F18548D9F5}"/>
                  </a:ext>
                </a:extLst>
              </p:cNvPr>
              <p:cNvSpPr txBox="1"/>
              <p:nvPr/>
            </p:nvSpPr>
            <p:spPr>
              <a:xfrm>
                <a:off x="-214417" y="5052226"/>
                <a:ext cx="994359" cy="246221"/>
              </a:xfrm>
              <a:prstGeom prst="rect">
                <a:avLst/>
              </a:prstGeom>
              <a:noFill/>
            </p:spPr>
            <p:txBody>
              <a:bodyPr wrap="square" rtlCol="0">
                <a:spAutoFit/>
              </a:bodyPr>
              <a:lstStyle/>
              <a:p>
                <a:r>
                  <a:rPr lang="en-US" sz="1000" b="1" dirty="0"/>
                  <a:t>FIRING START</a:t>
                </a:r>
                <a:endParaRPr lang="en-GR" sz="1000" b="1" dirty="0"/>
              </a:p>
            </p:txBody>
          </p:sp>
          <p:sp>
            <p:nvSpPr>
              <p:cNvPr id="193" name="TextBox 192">
                <a:extLst>
                  <a:ext uri="{FF2B5EF4-FFF2-40B4-BE49-F238E27FC236}">
                    <a16:creationId xmlns:a16="http://schemas.microsoft.com/office/drawing/2014/main" id="{8443611F-48F0-E144-9614-4A1361BA2896}"/>
                  </a:ext>
                </a:extLst>
              </p:cNvPr>
              <p:cNvSpPr txBox="1"/>
              <p:nvPr/>
            </p:nvSpPr>
            <p:spPr>
              <a:xfrm>
                <a:off x="779942" y="5045808"/>
                <a:ext cx="994359" cy="246221"/>
              </a:xfrm>
              <a:prstGeom prst="rect">
                <a:avLst/>
              </a:prstGeom>
              <a:noFill/>
            </p:spPr>
            <p:txBody>
              <a:bodyPr wrap="square" rtlCol="0">
                <a:spAutoFit/>
              </a:bodyPr>
              <a:lstStyle/>
              <a:p>
                <a:r>
                  <a:rPr lang="en-US" sz="1000" b="1" dirty="0"/>
                  <a:t>FIRING END</a:t>
                </a:r>
                <a:endParaRPr lang="en-GR" sz="1000" b="1" dirty="0"/>
              </a:p>
            </p:txBody>
          </p:sp>
          <p:cxnSp>
            <p:nvCxnSpPr>
              <p:cNvPr id="194" name="Straight Arrow Connector 193">
                <a:extLst>
                  <a:ext uri="{FF2B5EF4-FFF2-40B4-BE49-F238E27FC236}">
                    <a16:creationId xmlns:a16="http://schemas.microsoft.com/office/drawing/2014/main" id="{59BE7A8E-466B-6C48-A784-4836F0442BCB}"/>
                  </a:ext>
                </a:extLst>
              </p:cNvPr>
              <p:cNvCxnSpPr>
                <a:cxnSpLocks/>
              </p:cNvCxnSpPr>
              <p:nvPr/>
            </p:nvCxnSpPr>
            <p:spPr>
              <a:xfrm>
                <a:off x="226389" y="5292029"/>
                <a:ext cx="360000"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5" name="Straight Arrow Connector 194">
                <a:extLst>
                  <a:ext uri="{FF2B5EF4-FFF2-40B4-BE49-F238E27FC236}">
                    <a16:creationId xmlns:a16="http://schemas.microsoft.com/office/drawing/2014/main" id="{A9BEB41F-8E58-5842-9AB6-54C15D4271E4}"/>
                  </a:ext>
                </a:extLst>
              </p:cNvPr>
              <p:cNvCxnSpPr>
                <a:cxnSpLocks/>
              </p:cNvCxnSpPr>
              <p:nvPr/>
            </p:nvCxnSpPr>
            <p:spPr>
              <a:xfrm>
                <a:off x="2295888" y="5292029"/>
                <a:ext cx="360000"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6" name="Straight Arrow Connector 195">
                <a:extLst>
                  <a:ext uri="{FF2B5EF4-FFF2-40B4-BE49-F238E27FC236}">
                    <a16:creationId xmlns:a16="http://schemas.microsoft.com/office/drawing/2014/main" id="{0F7BBEBC-3F7A-D44D-8422-BF17EC023A85}"/>
                  </a:ext>
                </a:extLst>
              </p:cNvPr>
              <p:cNvCxnSpPr>
                <a:cxnSpLocks/>
              </p:cNvCxnSpPr>
              <p:nvPr/>
            </p:nvCxnSpPr>
            <p:spPr>
              <a:xfrm>
                <a:off x="5095235" y="5290428"/>
                <a:ext cx="360000"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7" name="Straight Arrow Connector 196">
                <a:extLst>
                  <a:ext uri="{FF2B5EF4-FFF2-40B4-BE49-F238E27FC236}">
                    <a16:creationId xmlns:a16="http://schemas.microsoft.com/office/drawing/2014/main" id="{E309554F-60C7-FB4F-AA74-C38DD046F6E7}"/>
                  </a:ext>
                </a:extLst>
              </p:cNvPr>
              <p:cNvCxnSpPr>
                <a:cxnSpLocks/>
              </p:cNvCxnSpPr>
              <p:nvPr/>
            </p:nvCxnSpPr>
            <p:spPr>
              <a:xfrm flipH="1" flipV="1">
                <a:off x="2769790" y="5290426"/>
                <a:ext cx="360000" cy="2"/>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a:extLst>
                  <a:ext uri="{FF2B5EF4-FFF2-40B4-BE49-F238E27FC236}">
                    <a16:creationId xmlns:a16="http://schemas.microsoft.com/office/drawing/2014/main" id="{7C151B70-8E20-564D-AE27-3A34304B2C8C}"/>
                  </a:ext>
                </a:extLst>
              </p:cNvPr>
              <p:cNvCxnSpPr>
                <a:cxnSpLocks/>
              </p:cNvCxnSpPr>
              <p:nvPr/>
            </p:nvCxnSpPr>
            <p:spPr>
              <a:xfrm flipH="1" flipV="1">
                <a:off x="679502" y="5298449"/>
                <a:ext cx="360000" cy="2"/>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a:extLst>
                  <a:ext uri="{FF2B5EF4-FFF2-40B4-BE49-F238E27FC236}">
                    <a16:creationId xmlns:a16="http://schemas.microsoft.com/office/drawing/2014/main" id="{5F37F387-62C9-0248-B249-CFC446D16C73}"/>
                  </a:ext>
                </a:extLst>
              </p:cNvPr>
              <p:cNvCxnSpPr>
                <a:cxnSpLocks/>
              </p:cNvCxnSpPr>
              <p:nvPr/>
            </p:nvCxnSpPr>
            <p:spPr>
              <a:xfrm flipH="1" flipV="1">
                <a:off x="5549890" y="5298447"/>
                <a:ext cx="360000" cy="2"/>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0" name="Straight Arrow Connector 199">
                <a:extLst>
                  <a:ext uri="{FF2B5EF4-FFF2-40B4-BE49-F238E27FC236}">
                    <a16:creationId xmlns:a16="http://schemas.microsoft.com/office/drawing/2014/main" id="{476338CE-3007-7642-85D8-6E3722169E9F}"/>
                  </a:ext>
                </a:extLst>
              </p:cNvPr>
              <p:cNvCxnSpPr/>
              <p:nvPr/>
            </p:nvCxnSpPr>
            <p:spPr>
              <a:xfrm flipV="1">
                <a:off x="723569" y="1881371"/>
                <a:ext cx="0" cy="331199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E664FC9B-B517-1543-8698-1DE3116E9E1A}"/>
                  </a:ext>
                </a:extLst>
              </p:cNvPr>
              <p:cNvCxnSpPr/>
              <p:nvPr/>
            </p:nvCxnSpPr>
            <p:spPr>
              <a:xfrm flipV="1">
                <a:off x="2820620" y="1881371"/>
                <a:ext cx="0" cy="331199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C86EAC4D-CC2B-9442-92F1-2FE0B573E36D}"/>
                  </a:ext>
                </a:extLst>
              </p:cNvPr>
              <p:cNvCxnSpPr/>
              <p:nvPr/>
            </p:nvCxnSpPr>
            <p:spPr>
              <a:xfrm flipV="1">
                <a:off x="2689961" y="1881371"/>
                <a:ext cx="0" cy="331199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C4F03EA2-401A-804D-B81E-337E67CA63B2}"/>
                  </a:ext>
                </a:extLst>
              </p:cNvPr>
              <p:cNvCxnSpPr/>
              <p:nvPr/>
            </p:nvCxnSpPr>
            <p:spPr>
              <a:xfrm flipV="1">
                <a:off x="5468330" y="1881371"/>
                <a:ext cx="0" cy="331199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a:extLst>
                  <a:ext uri="{FF2B5EF4-FFF2-40B4-BE49-F238E27FC236}">
                    <a16:creationId xmlns:a16="http://schemas.microsoft.com/office/drawing/2014/main" id="{43C1F1AC-92FE-4C41-865C-EF42633F4769}"/>
                  </a:ext>
                </a:extLst>
              </p:cNvPr>
              <p:cNvCxnSpPr/>
              <p:nvPr/>
            </p:nvCxnSpPr>
            <p:spPr>
              <a:xfrm flipV="1">
                <a:off x="5595406" y="1881371"/>
                <a:ext cx="0" cy="331199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05" name="TextBox 204">
                <a:extLst>
                  <a:ext uri="{FF2B5EF4-FFF2-40B4-BE49-F238E27FC236}">
                    <a16:creationId xmlns:a16="http://schemas.microsoft.com/office/drawing/2014/main" id="{8CD44353-911C-CF41-947B-F4DBE13FECD4}"/>
                  </a:ext>
                </a:extLst>
              </p:cNvPr>
              <p:cNvSpPr txBox="1"/>
              <p:nvPr/>
            </p:nvSpPr>
            <p:spPr>
              <a:xfrm>
                <a:off x="5645755" y="5045808"/>
                <a:ext cx="994359" cy="246221"/>
              </a:xfrm>
              <a:prstGeom prst="rect">
                <a:avLst/>
              </a:prstGeom>
              <a:noFill/>
            </p:spPr>
            <p:txBody>
              <a:bodyPr wrap="square" rtlCol="0">
                <a:spAutoFit/>
              </a:bodyPr>
              <a:lstStyle/>
              <a:p>
                <a:r>
                  <a:rPr lang="en-US" sz="1000" b="1" dirty="0"/>
                  <a:t>FIRING END</a:t>
                </a:r>
                <a:endParaRPr lang="en-GR" sz="1000" b="1" dirty="0"/>
              </a:p>
            </p:txBody>
          </p:sp>
          <p:sp>
            <p:nvSpPr>
              <p:cNvPr id="206" name="TextBox 205">
                <a:extLst>
                  <a:ext uri="{FF2B5EF4-FFF2-40B4-BE49-F238E27FC236}">
                    <a16:creationId xmlns:a16="http://schemas.microsoft.com/office/drawing/2014/main" id="{1765B595-7BAB-2243-8171-76840229A112}"/>
                  </a:ext>
                </a:extLst>
              </p:cNvPr>
              <p:cNvSpPr txBox="1"/>
              <p:nvPr/>
            </p:nvSpPr>
            <p:spPr>
              <a:xfrm>
                <a:off x="594031" y="4930386"/>
                <a:ext cx="8235379" cy="215444"/>
              </a:xfrm>
              <a:prstGeom prst="rect">
                <a:avLst/>
              </a:prstGeom>
              <a:noFill/>
            </p:spPr>
            <p:txBody>
              <a:bodyPr wrap="square" rtlCol="0">
                <a:spAutoFit/>
              </a:bodyPr>
              <a:lstStyle/>
              <a:p>
                <a:r>
                  <a:rPr lang="en-GR" sz="800" dirty="0"/>
                  <a:t>                 1                    2	3	4	 5	   6	     7	     8	       9	        10	         11	          12	            13	             14	              15	                16</a:t>
                </a:r>
              </a:p>
            </p:txBody>
          </p:sp>
          <p:grpSp>
            <p:nvGrpSpPr>
              <p:cNvPr id="207" name="Group 206">
                <a:extLst>
                  <a:ext uri="{FF2B5EF4-FFF2-40B4-BE49-F238E27FC236}">
                    <a16:creationId xmlns:a16="http://schemas.microsoft.com/office/drawing/2014/main" id="{6B8B8DC5-1C97-134B-88A9-799D8B342069}"/>
                  </a:ext>
                </a:extLst>
              </p:cNvPr>
              <p:cNvGrpSpPr/>
              <p:nvPr/>
            </p:nvGrpSpPr>
            <p:grpSpPr>
              <a:xfrm>
                <a:off x="457200" y="875111"/>
                <a:ext cx="8557708" cy="4320000"/>
                <a:chOff x="457200" y="875111"/>
                <a:chExt cx="8557708" cy="4320000"/>
              </a:xfrm>
            </p:grpSpPr>
            <p:cxnSp>
              <p:nvCxnSpPr>
                <p:cNvPr id="240" name="Straight Arrow Connector 239">
                  <a:extLst>
                    <a:ext uri="{FF2B5EF4-FFF2-40B4-BE49-F238E27FC236}">
                      <a16:creationId xmlns:a16="http://schemas.microsoft.com/office/drawing/2014/main" id="{95B2C082-444C-0749-B198-13D4742245FA}"/>
                    </a:ext>
                  </a:extLst>
                </p:cNvPr>
                <p:cNvCxnSpPr/>
                <p:nvPr/>
              </p:nvCxnSpPr>
              <p:spPr>
                <a:xfrm flipV="1">
                  <a:off x="596796" y="875111"/>
                  <a:ext cx="0" cy="432000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1" name="Straight Arrow Connector 240">
                  <a:extLst>
                    <a:ext uri="{FF2B5EF4-FFF2-40B4-BE49-F238E27FC236}">
                      <a16:creationId xmlns:a16="http://schemas.microsoft.com/office/drawing/2014/main" id="{10834E63-42FA-B94F-9F44-32338F109E9E}"/>
                    </a:ext>
                  </a:extLst>
                </p:cNvPr>
                <p:cNvCxnSpPr>
                  <a:cxnSpLocks/>
                </p:cNvCxnSpPr>
                <p:nvPr/>
              </p:nvCxnSpPr>
              <p:spPr>
                <a:xfrm>
                  <a:off x="457200" y="4923968"/>
                  <a:ext cx="8557708"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08" name="Group 207">
                <a:extLst>
                  <a:ext uri="{FF2B5EF4-FFF2-40B4-BE49-F238E27FC236}">
                    <a16:creationId xmlns:a16="http://schemas.microsoft.com/office/drawing/2014/main" id="{B99D10C9-E579-2541-8A59-400A831595CC}"/>
                  </a:ext>
                </a:extLst>
              </p:cNvPr>
              <p:cNvGrpSpPr/>
              <p:nvPr/>
            </p:nvGrpSpPr>
            <p:grpSpPr>
              <a:xfrm>
                <a:off x="298571" y="998041"/>
                <a:ext cx="424998" cy="3936842"/>
                <a:chOff x="298571" y="998041"/>
                <a:chExt cx="424998" cy="3936842"/>
              </a:xfrm>
            </p:grpSpPr>
            <p:sp>
              <p:nvSpPr>
                <p:cNvPr id="221" name="Rectangle 220">
                  <a:extLst>
                    <a:ext uri="{FF2B5EF4-FFF2-40B4-BE49-F238E27FC236}">
                      <a16:creationId xmlns:a16="http://schemas.microsoft.com/office/drawing/2014/main" id="{70E11005-F612-324D-A0B6-7F03C396D772}"/>
                    </a:ext>
                  </a:extLst>
                </p:cNvPr>
                <p:cNvSpPr/>
                <p:nvPr/>
              </p:nvSpPr>
              <p:spPr>
                <a:xfrm>
                  <a:off x="599617" y="1883360"/>
                  <a:ext cx="123952" cy="3040608"/>
                </a:xfrm>
                <a:prstGeom prst="rect">
                  <a:avLst/>
                </a:prstGeom>
                <a:pattFill prst="pct80">
                  <a:fgClr>
                    <a:schemeClr val="bg1">
                      <a:lumMod val="75000"/>
                    </a:schemeClr>
                  </a:fgClr>
                  <a:bgClr>
                    <a:schemeClr val="bg1"/>
                  </a:bgClr>
                </a:patt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222" name="TextBox 221">
                  <a:extLst>
                    <a:ext uri="{FF2B5EF4-FFF2-40B4-BE49-F238E27FC236}">
                      <a16:creationId xmlns:a16="http://schemas.microsoft.com/office/drawing/2014/main" id="{06EB22A1-9C53-1F42-BFA3-1D6E380BE5C7}"/>
                    </a:ext>
                  </a:extLst>
                </p:cNvPr>
                <p:cNvSpPr txBox="1"/>
                <p:nvPr/>
              </p:nvSpPr>
              <p:spPr>
                <a:xfrm>
                  <a:off x="305146" y="998041"/>
                  <a:ext cx="324000" cy="108000"/>
                </a:xfrm>
                <a:prstGeom prst="rect">
                  <a:avLst/>
                </a:prstGeom>
                <a:noFill/>
              </p:spPr>
              <p:txBody>
                <a:bodyPr wrap="square" rtlCol="0" anchor="ctr">
                  <a:spAutoFit/>
                </a:bodyPr>
                <a:lstStyle/>
                <a:p>
                  <a:r>
                    <a:rPr lang="en-GR" sz="700" dirty="0"/>
                    <a:t>280</a:t>
                  </a:r>
                </a:p>
              </p:txBody>
            </p:sp>
            <p:sp>
              <p:nvSpPr>
                <p:cNvPr id="223" name="TextBox 222">
                  <a:extLst>
                    <a:ext uri="{FF2B5EF4-FFF2-40B4-BE49-F238E27FC236}">
                      <a16:creationId xmlns:a16="http://schemas.microsoft.com/office/drawing/2014/main" id="{F3C4389B-D02F-BF42-B00B-36AE70E3DBAB}"/>
                    </a:ext>
                  </a:extLst>
                </p:cNvPr>
                <p:cNvSpPr txBox="1"/>
                <p:nvPr/>
              </p:nvSpPr>
              <p:spPr>
                <a:xfrm>
                  <a:off x="305146" y="1262469"/>
                  <a:ext cx="324000" cy="108000"/>
                </a:xfrm>
                <a:prstGeom prst="rect">
                  <a:avLst/>
                </a:prstGeom>
                <a:noFill/>
              </p:spPr>
              <p:txBody>
                <a:bodyPr wrap="square" rtlCol="0" anchor="ctr">
                  <a:spAutoFit/>
                </a:bodyPr>
                <a:lstStyle/>
                <a:p>
                  <a:r>
                    <a:rPr lang="en-GR" sz="700" dirty="0"/>
                    <a:t>260</a:t>
                  </a:r>
                </a:p>
              </p:txBody>
            </p:sp>
            <p:sp>
              <p:nvSpPr>
                <p:cNvPr id="224" name="TextBox 223">
                  <a:extLst>
                    <a:ext uri="{FF2B5EF4-FFF2-40B4-BE49-F238E27FC236}">
                      <a16:creationId xmlns:a16="http://schemas.microsoft.com/office/drawing/2014/main" id="{C003858B-F891-D844-9F60-32826EF9AE7F}"/>
                    </a:ext>
                  </a:extLst>
                </p:cNvPr>
                <p:cNvSpPr txBox="1"/>
                <p:nvPr/>
              </p:nvSpPr>
              <p:spPr>
                <a:xfrm>
                  <a:off x="308696" y="1406166"/>
                  <a:ext cx="324000" cy="108000"/>
                </a:xfrm>
                <a:prstGeom prst="rect">
                  <a:avLst/>
                </a:prstGeom>
                <a:noFill/>
              </p:spPr>
              <p:txBody>
                <a:bodyPr wrap="square" rtlCol="0" anchor="ctr">
                  <a:spAutoFit/>
                </a:bodyPr>
                <a:lstStyle/>
                <a:p>
                  <a:r>
                    <a:rPr lang="en-GR" sz="700" dirty="0"/>
                    <a:t>250</a:t>
                  </a:r>
                </a:p>
              </p:txBody>
            </p:sp>
            <p:sp>
              <p:nvSpPr>
                <p:cNvPr id="225" name="TextBox 224">
                  <a:extLst>
                    <a:ext uri="{FF2B5EF4-FFF2-40B4-BE49-F238E27FC236}">
                      <a16:creationId xmlns:a16="http://schemas.microsoft.com/office/drawing/2014/main" id="{379D541C-27D9-1649-B4E2-B47EE2B4E975}"/>
                    </a:ext>
                  </a:extLst>
                </p:cNvPr>
                <p:cNvSpPr txBox="1"/>
                <p:nvPr/>
              </p:nvSpPr>
              <p:spPr>
                <a:xfrm>
                  <a:off x="308696" y="1554720"/>
                  <a:ext cx="324000" cy="108000"/>
                </a:xfrm>
                <a:prstGeom prst="rect">
                  <a:avLst/>
                </a:prstGeom>
                <a:noFill/>
              </p:spPr>
              <p:txBody>
                <a:bodyPr wrap="square" rtlCol="0" anchor="ctr">
                  <a:spAutoFit/>
                </a:bodyPr>
                <a:lstStyle/>
                <a:p>
                  <a:r>
                    <a:rPr lang="en-GR" sz="700" dirty="0"/>
                    <a:t>240</a:t>
                  </a:r>
                </a:p>
              </p:txBody>
            </p:sp>
            <p:sp>
              <p:nvSpPr>
                <p:cNvPr id="226" name="TextBox 225">
                  <a:extLst>
                    <a:ext uri="{FF2B5EF4-FFF2-40B4-BE49-F238E27FC236}">
                      <a16:creationId xmlns:a16="http://schemas.microsoft.com/office/drawing/2014/main" id="{C151927B-3CB8-BA40-A595-22FB9B5BD22A}"/>
                    </a:ext>
                  </a:extLst>
                </p:cNvPr>
                <p:cNvSpPr txBox="1"/>
                <p:nvPr/>
              </p:nvSpPr>
              <p:spPr>
                <a:xfrm>
                  <a:off x="308696" y="1827548"/>
                  <a:ext cx="324000" cy="108000"/>
                </a:xfrm>
                <a:prstGeom prst="rect">
                  <a:avLst/>
                </a:prstGeom>
                <a:noFill/>
              </p:spPr>
              <p:txBody>
                <a:bodyPr wrap="square" rtlCol="0" anchor="ctr">
                  <a:spAutoFit/>
                </a:bodyPr>
                <a:lstStyle/>
                <a:p>
                  <a:r>
                    <a:rPr lang="en-GR" sz="700" dirty="0"/>
                    <a:t>220</a:t>
                  </a:r>
                </a:p>
              </p:txBody>
            </p:sp>
            <p:sp>
              <p:nvSpPr>
                <p:cNvPr id="227" name="TextBox 226">
                  <a:extLst>
                    <a:ext uri="{FF2B5EF4-FFF2-40B4-BE49-F238E27FC236}">
                      <a16:creationId xmlns:a16="http://schemas.microsoft.com/office/drawing/2014/main" id="{71E7A8BD-8501-9D4C-BC38-0205ADEE0178}"/>
                    </a:ext>
                  </a:extLst>
                </p:cNvPr>
                <p:cNvSpPr txBox="1"/>
                <p:nvPr/>
              </p:nvSpPr>
              <p:spPr>
                <a:xfrm>
                  <a:off x="301741" y="2105648"/>
                  <a:ext cx="324000" cy="108000"/>
                </a:xfrm>
                <a:prstGeom prst="rect">
                  <a:avLst/>
                </a:prstGeom>
                <a:noFill/>
              </p:spPr>
              <p:txBody>
                <a:bodyPr wrap="square" rtlCol="0" anchor="ctr">
                  <a:spAutoFit/>
                </a:bodyPr>
                <a:lstStyle/>
                <a:p>
                  <a:r>
                    <a:rPr lang="en-GR" sz="700" dirty="0"/>
                    <a:t>200</a:t>
                  </a:r>
                </a:p>
              </p:txBody>
            </p:sp>
            <p:sp>
              <p:nvSpPr>
                <p:cNvPr id="228" name="TextBox 227">
                  <a:extLst>
                    <a:ext uri="{FF2B5EF4-FFF2-40B4-BE49-F238E27FC236}">
                      <a16:creationId xmlns:a16="http://schemas.microsoft.com/office/drawing/2014/main" id="{A43C83A1-42DB-E840-9488-0877F4B26097}"/>
                    </a:ext>
                  </a:extLst>
                </p:cNvPr>
                <p:cNvSpPr txBox="1"/>
                <p:nvPr/>
              </p:nvSpPr>
              <p:spPr>
                <a:xfrm>
                  <a:off x="301763" y="2381011"/>
                  <a:ext cx="324000" cy="108000"/>
                </a:xfrm>
                <a:prstGeom prst="rect">
                  <a:avLst/>
                </a:prstGeom>
                <a:noFill/>
              </p:spPr>
              <p:txBody>
                <a:bodyPr wrap="square" rtlCol="0" anchor="ctr">
                  <a:spAutoFit/>
                </a:bodyPr>
                <a:lstStyle/>
                <a:p>
                  <a:r>
                    <a:rPr lang="en-GR" sz="700" dirty="0"/>
                    <a:t>180</a:t>
                  </a:r>
                </a:p>
              </p:txBody>
            </p:sp>
            <p:sp>
              <p:nvSpPr>
                <p:cNvPr id="229" name="TextBox 228">
                  <a:extLst>
                    <a:ext uri="{FF2B5EF4-FFF2-40B4-BE49-F238E27FC236}">
                      <a16:creationId xmlns:a16="http://schemas.microsoft.com/office/drawing/2014/main" id="{58659C5A-0F3B-8340-9412-9628B118D0B8}"/>
                    </a:ext>
                  </a:extLst>
                </p:cNvPr>
                <p:cNvSpPr txBox="1"/>
                <p:nvPr/>
              </p:nvSpPr>
              <p:spPr>
                <a:xfrm>
                  <a:off x="305545" y="2648455"/>
                  <a:ext cx="324000" cy="108000"/>
                </a:xfrm>
                <a:prstGeom prst="rect">
                  <a:avLst/>
                </a:prstGeom>
                <a:noFill/>
              </p:spPr>
              <p:txBody>
                <a:bodyPr wrap="square" rtlCol="0" anchor="ctr">
                  <a:spAutoFit/>
                </a:bodyPr>
                <a:lstStyle/>
                <a:p>
                  <a:r>
                    <a:rPr lang="en-GR" sz="700" dirty="0"/>
                    <a:t>160</a:t>
                  </a:r>
                </a:p>
              </p:txBody>
            </p:sp>
            <p:sp>
              <p:nvSpPr>
                <p:cNvPr id="230" name="TextBox 229">
                  <a:extLst>
                    <a:ext uri="{FF2B5EF4-FFF2-40B4-BE49-F238E27FC236}">
                      <a16:creationId xmlns:a16="http://schemas.microsoft.com/office/drawing/2014/main" id="{1788E9E0-3226-8D40-B087-6E96D14F1511}"/>
                    </a:ext>
                  </a:extLst>
                </p:cNvPr>
                <p:cNvSpPr txBox="1"/>
                <p:nvPr/>
              </p:nvSpPr>
              <p:spPr>
                <a:xfrm>
                  <a:off x="305146" y="2795375"/>
                  <a:ext cx="324000" cy="108000"/>
                </a:xfrm>
                <a:prstGeom prst="rect">
                  <a:avLst/>
                </a:prstGeom>
                <a:noFill/>
              </p:spPr>
              <p:txBody>
                <a:bodyPr wrap="square" rtlCol="0" anchor="ctr">
                  <a:spAutoFit/>
                </a:bodyPr>
                <a:lstStyle/>
                <a:p>
                  <a:r>
                    <a:rPr lang="en-GR" sz="700" dirty="0"/>
                    <a:t>150</a:t>
                  </a:r>
                </a:p>
              </p:txBody>
            </p:sp>
            <p:sp>
              <p:nvSpPr>
                <p:cNvPr id="231" name="TextBox 230">
                  <a:extLst>
                    <a:ext uri="{FF2B5EF4-FFF2-40B4-BE49-F238E27FC236}">
                      <a16:creationId xmlns:a16="http://schemas.microsoft.com/office/drawing/2014/main" id="{B7AD3C9D-6B8D-F24B-9B36-B4F28898D09B}"/>
                    </a:ext>
                  </a:extLst>
                </p:cNvPr>
                <p:cNvSpPr txBox="1"/>
                <p:nvPr/>
              </p:nvSpPr>
              <p:spPr>
                <a:xfrm>
                  <a:off x="305146" y="2946090"/>
                  <a:ext cx="324000" cy="108000"/>
                </a:xfrm>
                <a:prstGeom prst="rect">
                  <a:avLst/>
                </a:prstGeom>
                <a:noFill/>
              </p:spPr>
              <p:txBody>
                <a:bodyPr wrap="square" rtlCol="0" anchor="ctr">
                  <a:spAutoFit/>
                </a:bodyPr>
                <a:lstStyle/>
                <a:p>
                  <a:r>
                    <a:rPr lang="en-GR" sz="700" dirty="0"/>
                    <a:t>140</a:t>
                  </a:r>
                </a:p>
              </p:txBody>
            </p:sp>
            <p:sp>
              <p:nvSpPr>
                <p:cNvPr id="232" name="TextBox 231">
                  <a:extLst>
                    <a:ext uri="{FF2B5EF4-FFF2-40B4-BE49-F238E27FC236}">
                      <a16:creationId xmlns:a16="http://schemas.microsoft.com/office/drawing/2014/main" id="{8C739228-1D67-4940-B858-899F51A01861}"/>
                    </a:ext>
                  </a:extLst>
                </p:cNvPr>
                <p:cNvSpPr txBox="1"/>
                <p:nvPr/>
              </p:nvSpPr>
              <p:spPr>
                <a:xfrm>
                  <a:off x="303864" y="3215171"/>
                  <a:ext cx="324000" cy="108000"/>
                </a:xfrm>
                <a:prstGeom prst="rect">
                  <a:avLst/>
                </a:prstGeom>
                <a:noFill/>
              </p:spPr>
              <p:txBody>
                <a:bodyPr wrap="square" rtlCol="0" anchor="ctr">
                  <a:spAutoFit/>
                </a:bodyPr>
                <a:lstStyle/>
                <a:p>
                  <a:r>
                    <a:rPr lang="en-GR" sz="700" dirty="0"/>
                    <a:t>120</a:t>
                  </a:r>
                </a:p>
              </p:txBody>
            </p:sp>
            <p:sp>
              <p:nvSpPr>
                <p:cNvPr id="233" name="TextBox 232">
                  <a:extLst>
                    <a:ext uri="{FF2B5EF4-FFF2-40B4-BE49-F238E27FC236}">
                      <a16:creationId xmlns:a16="http://schemas.microsoft.com/office/drawing/2014/main" id="{47CFC050-8344-5A4D-9D28-4F2BE20809F7}"/>
                    </a:ext>
                  </a:extLst>
                </p:cNvPr>
                <p:cNvSpPr txBox="1"/>
                <p:nvPr/>
              </p:nvSpPr>
              <p:spPr>
                <a:xfrm>
                  <a:off x="298571" y="3487885"/>
                  <a:ext cx="324000" cy="108000"/>
                </a:xfrm>
                <a:prstGeom prst="rect">
                  <a:avLst/>
                </a:prstGeom>
                <a:noFill/>
              </p:spPr>
              <p:txBody>
                <a:bodyPr wrap="square" rtlCol="0" anchor="ctr">
                  <a:spAutoFit/>
                </a:bodyPr>
                <a:lstStyle/>
                <a:p>
                  <a:r>
                    <a:rPr lang="en-GR" sz="700" dirty="0"/>
                    <a:t>100</a:t>
                  </a:r>
                </a:p>
              </p:txBody>
            </p:sp>
            <p:sp>
              <p:nvSpPr>
                <p:cNvPr id="234" name="TextBox 233">
                  <a:extLst>
                    <a:ext uri="{FF2B5EF4-FFF2-40B4-BE49-F238E27FC236}">
                      <a16:creationId xmlns:a16="http://schemas.microsoft.com/office/drawing/2014/main" id="{80D72D5D-A36F-F347-9F3D-EE57F0B91EB1}"/>
                    </a:ext>
                  </a:extLst>
                </p:cNvPr>
                <p:cNvSpPr txBox="1"/>
                <p:nvPr/>
              </p:nvSpPr>
              <p:spPr>
                <a:xfrm>
                  <a:off x="308696" y="3765973"/>
                  <a:ext cx="324000" cy="108000"/>
                </a:xfrm>
                <a:prstGeom prst="rect">
                  <a:avLst/>
                </a:prstGeom>
                <a:noFill/>
              </p:spPr>
              <p:txBody>
                <a:bodyPr wrap="square" rtlCol="0" anchor="ctr">
                  <a:spAutoFit/>
                </a:bodyPr>
                <a:lstStyle/>
                <a:p>
                  <a:r>
                    <a:rPr lang="en-GR" sz="700" dirty="0"/>
                    <a:t>80</a:t>
                  </a:r>
                </a:p>
              </p:txBody>
            </p:sp>
            <p:sp>
              <p:nvSpPr>
                <p:cNvPr id="235" name="TextBox 234">
                  <a:extLst>
                    <a:ext uri="{FF2B5EF4-FFF2-40B4-BE49-F238E27FC236}">
                      <a16:creationId xmlns:a16="http://schemas.microsoft.com/office/drawing/2014/main" id="{1D4E1672-6C78-2B48-94AC-9BD8D50DCA0F}"/>
                    </a:ext>
                  </a:extLst>
                </p:cNvPr>
                <p:cNvSpPr txBox="1"/>
                <p:nvPr/>
              </p:nvSpPr>
              <p:spPr>
                <a:xfrm>
                  <a:off x="303864" y="4184384"/>
                  <a:ext cx="324000" cy="108000"/>
                </a:xfrm>
                <a:prstGeom prst="rect">
                  <a:avLst/>
                </a:prstGeom>
                <a:noFill/>
              </p:spPr>
              <p:txBody>
                <a:bodyPr wrap="square" rtlCol="0" anchor="ctr">
                  <a:spAutoFit/>
                </a:bodyPr>
                <a:lstStyle/>
                <a:p>
                  <a:pPr algn="ctr"/>
                  <a:r>
                    <a:rPr lang="en-GR" sz="700" dirty="0"/>
                    <a:t>50</a:t>
                  </a:r>
                </a:p>
              </p:txBody>
            </p:sp>
            <p:sp>
              <p:nvSpPr>
                <p:cNvPr id="236" name="TextBox 235">
                  <a:extLst>
                    <a:ext uri="{FF2B5EF4-FFF2-40B4-BE49-F238E27FC236}">
                      <a16:creationId xmlns:a16="http://schemas.microsoft.com/office/drawing/2014/main" id="{2E6577D7-2462-E148-9436-28015E6AB8A2}"/>
                    </a:ext>
                  </a:extLst>
                </p:cNvPr>
                <p:cNvSpPr txBox="1"/>
                <p:nvPr/>
              </p:nvSpPr>
              <p:spPr>
                <a:xfrm>
                  <a:off x="308696" y="4326931"/>
                  <a:ext cx="324000" cy="108000"/>
                </a:xfrm>
                <a:prstGeom prst="rect">
                  <a:avLst/>
                </a:prstGeom>
                <a:noFill/>
              </p:spPr>
              <p:txBody>
                <a:bodyPr wrap="square" rtlCol="0" anchor="ctr">
                  <a:spAutoFit/>
                </a:bodyPr>
                <a:lstStyle/>
                <a:p>
                  <a:pPr algn="ctr"/>
                  <a:r>
                    <a:rPr lang="en-GR" sz="700" dirty="0"/>
                    <a:t>40</a:t>
                  </a:r>
                </a:p>
              </p:txBody>
            </p:sp>
            <p:sp>
              <p:nvSpPr>
                <p:cNvPr id="237" name="TextBox 236">
                  <a:extLst>
                    <a:ext uri="{FF2B5EF4-FFF2-40B4-BE49-F238E27FC236}">
                      <a16:creationId xmlns:a16="http://schemas.microsoft.com/office/drawing/2014/main" id="{8B09173B-A641-F047-AB9E-54ADC2F8AC2B}"/>
                    </a:ext>
                  </a:extLst>
                </p:cNvPr>
                <p:cNvSpPr txBox="1"/>
                <p:nvPr/>
              </p:nvSpPr>
              <p:spPr>
                <a:xfrm>
                  <a:off x="303145" y="4580021"/>
                  <a:ext cx="324000" cy="108000"/>
                </a:xfrm>
                <a:prstGeom prst="rect">
                  <a:avLst/>
                </a:prstGeom>
                <a:noFill/>
              </p:spPr>
              <p:txBody>
                <a:bodyPr wrap="square" rtlCol="0" anchor="ctr">
                  <a:spAutoFit/>
                </a:bodyPr>
                <a:lstStyle/>
                <a:p>
                  <a:pPr algn="ctr"/>
                  <a:r>
                    <a:rPr lang="en-GR" sz="700" dirty="0"/>
                    <a:t>20</a:t>
                  </a:r>
                </a:p>
              </p:txBody>
            </p:sp>
            <p:sp>
              <p:nvSpPr>
                <p:cNvPr id="238" name="TextBox 237">
                  <a:extLst>
                    <a:ext uri="{FF2B5EF4-FFF2-40B4-BE49-F238E27FC236}">
                      <a16:creationId xmlns:a16="http://schemas.microsoft.com/office/drawing/2014/main" id="{E6AFB392-3506-0845-8F91-2BDE84D6E58B}"/>
                    </a:ext>
                  </a:extLst>
                </p:cNvPr>
                <p:cNvSpPr txBox="1"/>
                <p:nvPr/>
              </p:nvSpPr>
              <p:spPr>
                <a:xfrm>
                  <a:off x="298571" y="4826883"/>
                  <a:ext cx="324000" cy="108000"/>
                </a:xfrm>
                <a:prstGeom prst="rect">
                  <a:avLst/>
                </a:prstGeom>
                <a:noFill/>
              </p:spPr>
              <p:txBody>
                <a:bodyPr wrap="square" rtlCol="0" anchor="ctr">
                  <a:spAutoFit/>
                </a:bodyPr>
                <a:lstStyle/>
                <a:p>
                  <a:pPr algn="ctr"/>
                  <a:r>
                    <a:rPr lang="en-GR" sz="700" dirty="0"/>
                    <a:t>0</a:t>
                  </a:r>
                </a:p>
              </p:txBody>
            </p:sp>
            <p:sp>
              <p:nvSpPr>
                <p:cNvPr id="239" name="TextBox 238">
                  <a:extLst>
                    <a:ext uri="{FF2B5EF4-FFF2-40B4-BE49-F238E27FC236}">
                      <a16:creationId xmlns:a16="http://schemas.microsoft.com/office/drawing/2014/main" id="{396D0FCC-B3A6-5B4A-8EC8-CBFB335B1AE7}"/>
                    </a:ext>
                  </a:extLst>
                </p:cNvPr>
                <p:cNvSpPr txBox="1"/>
                <p:nvPr/>
              </p:nvSpPr>
              <p:spPr>
                <a:xfrm>
                  <a:off x="308696" y="4035808"/>
                  <a:ext cx="324000" cy="108000"/>
                </a:xfrm>
                <a:prstGeom prst="rect">
                  <a:avLst/>
                </a:prstGeom>
                <a:noFill/>
              </p:spPr>
              <p:txBody>
                <a:bodyPr wrap="square" rtlCol="0" anchor="ctr">
                  <a:spAutoFit/>
                </a:bodyPr>
                <a:lstStyle/>
                <a:p>
                  <a:pPr algn="ctr"/>
                  <a:r>
                    <a:rPr lang="en-GR" sz="700" dirty="0"/>
                    <a:t>60</a:t>
                  </a:r>
                </a:p>
              </p:txBody>
            </p:sp>
          </p:grpSp>
          <p:grpSp>
            <p:nvGrpSpPr>
              <p:cNvPr id="209" name="Group 208">
                <a:extLst>
                  <a:ext uri="{FF2B5EF4-FFF2-40B4-BE49-F238E27FC236}">
                    <a16:creationId xmlns:a16="http://schemas.microsoft.com/office/drawing/2014/main" id="{37F6934E-636E-EB43-AA9E-D83C84D0029B}"/>
                  </a:ext>
                </a:extLst>
              </p:cNvPr>
              <p:cNvGrpSpPr/>
              <p:nvPr/>
            </p:nvGrpSpPr>
            <p:grpSpPr>
              <a:xfrm>
                <a:off x="603291" y="4035808"/>
                <a:ext cx="8083507" cy="429725"/>
                <a:chOff x="603291" y="4035808"/>
                <a:chExt cx="8083507" cy="429725"/>
              </a:xfrm>
            </p:grpSpPr>
            <p:sp>
              <p:nvSpPr>
                <p:cNvPr id="218" name="Freeform 217">
                  <a:extLst>
                    <a:ext uri="{FF2B5EF4-FFF2-40B4-BE49-F238E27FC236}">
                      <a16:creationId xmlns:a16="http://schemas.microsoft.com/office/drawing/2014/main" id="{86B095BA-781F-8C4B-A5BA-D757BA7AC912}"/>
                    </a:ext>
                  </a:extLst>
                </p:cNvPr>
                <p:cNvSpPr/>
                <p:nvPr/>
              </p:nvSpPr>
              <p:spPr>
                <a:xfrm>
                  <a:off x="603291" y="4166996"/>
                  <a:ext cx="2099862" cy="298537"/>
                </a:xfrm>
                <a:custGeom>
                  <a:avLst/>
                  <a:gdLst>
                    <a:gd name="connsiteX0" fmla="*/ 0 w 2062406"/>
                    <a:gd name="connsiteY0" fmla="*/ 298537 h 298537"/>
                    <a:gd name="connsiteX1" fmla="*/ 113466 w 2062406"/>
                    <a:gd name="connsiteY1" fmla="*/ 4861 h 298537"/>
                    <a:gd name="connsiteX2" fmla="*/ 260304 w 2062406"/>
                    <a:gd name="connsiteY2" fmla="*/ 118327 h 298537"/>
                    <a:gd name="connsiteX3" fmla="*/ 527282 w 2062406"/>
                    <a:gd name="connsiteY3" fmla="*/ 158374 h 298537"/>
                    <a:gd name="connsiteX4" fmla="*/ 2062406 w 2062406"/>
                    <a:gd name="connsiteY4" fmla="*/ 205095 h 29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406" h="298537">
                      <a:moveTo>
                        <a:pt x="0" y="298537"/>
                      </a:moveTo>
                      <a:cubicBezTo>
                        <a:pt x="35041" y="166716"/>
                        <a:pt x="70082" y="34896"/>
                        <a:pt x="113466" y="4861"/>
                      </a:cubicBezTo>
                      <a:cubicBezTo>
                        <a:pt x="156850" y="-25174"/>
                        <a:pt x="191335" y="92742"/>
                        <a:pt x="260304" y="118327"/>
                      </a:cubicBezTo>
                      <a:cubicBezTo>
                        <a:pt x="329273" y="143912"/>
                        <a:pt x="226932" y="143913"/>
                        <a:pt x="527282" y="158374"/>
                      </a:cubicBezTo>
                      <a:cubicBezTo>
                        <a:pt x="827632" y="172835"/>
                        <a:pt x="1445019" y="188965"/>
                        <a:pt x="2062406" y="205095"/>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Freeform 218">
                  <a:extLst>
                    <a:ext uri="{FF2B5EF4-FFF2-40B4-BE49-F238E27FC236}">
                      <a16:creationId xmlns:a16="http://schemas.microsoft.com/office/drawing/2014/main" id="{91ED0810-D23B-F94F-B25B-E8C26EE4BAA4}"/>
                    </a:ext>
                  </a:extLst>
                </p:cNvPr>
                <p:cNvSpPr/>
                <p:nvPr/>
              </p:nvSpPr>
              <p:spPr>
                <a:xfrm>
                  <a:off x="2683130" y="4135367"/>
                  <a:ext cx="2792763" cy="249043"/>
                </a:xfrm>
                <a:custGeom>
                  <a:avLst/>
                  <a:gdLst>
                    <a:gd name="connsiteX0" fmla="*/ 0 w 2827546"/>
                    <a:gd name="connsiteY0" fmla="*/ 234060 h 246704"/>
                    <a:gd name="connsiteX1" fmla="*/ 86768 w 2827546"/>
                    <a:gd name="connsiteY1" fmla="*/ 173990 h 246704"/>
                    <a:gd name="connsiteX2" fmla="*/ 133489 w 2827546"/>
                    <a:gd name="connsiteY2" fmla="*/ 53850 h 246704"/>
                    <a:gd name="connsiteX3" fmla="*/ 253629 w 2827546"/>
                    <a:gd name="connsiteY3" fmla="*/ 455 h 246704"/>
                    <a:gd name="connsiteX4" fmla="*/ 680794 w 2827546"/>
                    <a:gd name="connsiteY4" fmla="*/ 80548 h 246704"/>
                    <a:gd name="connsiteX5" fmla="*/ 2542966 w 2827546"/>
                    <a:gd name="connsiteY5" fmla="*/ 227386 h 246704"/>
                    <a:gd name="connsiteX6" fmla="*/ 2789921 w 2827546"/>
                    <a:gd name="connsiteY6" fmla="*/ 240735 h 2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546" h="246704">
                      <a:moveTo>
                        <a:pt x="0" y="234060"/>
                      </a:moveTo>
                      <a:cubicBezTo>
                        <a:pt x="32260" y="219042"/>
                        <a:pt x="64520" y="204025"/>
                        <a:pt x="86768" y="173990"/>
                      </a:cubicBezTo>
                      <a:cubicBezTo>
                        <a:pt x="109016" y="143955"/>
                        <a:pt x="105679" y="82773"/>
                        <a:pt x="133489" y="53850"/>
                      </a:cubicBezTo>
                      <a:cubicBezTo>
                        <a:pt x="161299" y="24927"/>
                        <a:pt x="162412" y="-3995"/>
                        <a:pt x="253629" y="455"/>
                      </a:cubicBezTo>
                      <a:cubicBezTo>
                        <a:pt x="344846" y="4905"/>
                        <a:pt x="299238" y="42726"/>
                        <a:pt x="680794" y="80548"/>
                      </a:cubicBezTo>
                      <a:cubicBezTo>
                        <a:pt x="1062350" y="118370"/>
                        <a:pt x="2191445" y="200688"/>
                        <a:pt x="2542966" y="227386"/>
                      </a:cubicBezTo>
                      <a:cubicBezTo>
                        <a:pt x="2894487" y="254084"/>
                        <a:pt x="2842204" y="247409"/>
                        <a:pt x="2789921" y="240735"/>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Freeform 219">
                  <a:extLst>
                    <a:ext uri="{FF2B5EF4-FFF2-40B4-BE49-F238E27FC236}">
                      <a16:creationId xmlns:a16="http://schemas.microsoft.com/office/drawing/2014/main" id="{47B79CC5-FA5B-E349-B745-897BB5961456}"/>
                    </a:ext>
                  </a:extLst>
                </p:cNvPr>
                <p:cNvSpPr/>
                <p:nvPr/>
              </p:nvSpPr>
              <p:spPr>
                <a:xfrm>
                  <a:off x="5475327" y="4035808"/>
                  <a:ext cx="3211471" cy="365994"/>
                </a:xfrm>
                <a:custGeom>
                  <a:avLst/>
                  <a:gdLst>
                    <a:gd name="connsiteX0" fmla="*/ 0 w 2827546"/>
                    <a:gd name="connsiteY0" fmla="*/ 234060 h 246704"/>
                    <a:gd name="connsiteX1" fmla="*/ 86768 w 2827546"/>
                    <a:gd name="connsiteY1" fmla="*/ 173990 h 246704"/>
                    <a:gd name="connsiteX2" fmla="*/ 133489 w 2827546"/>
                    <a:gd name="connsiteY2" fmla="*/ 53850 h 246704"/>
                    <a:gd name="connsiteX3" fmla="*/ 253629 w 2827546"/>
                    <a:gd name="connsiteY3" fmla="*/ 455 h 246704"/>
                    <a:gd name="connsiteX4" fmla="*/ 680794 w 2827546"/>
                    <a:gd name="connsiteY4" fmla="*/ 80548 h 246704"/>
                    <a:gd name="connsiteX5" fmla="*/ 2542966 w 2827546"/>
                    <a:gd name="connsiteY5" fmla="*/ 227386 h 246704"/>
                    <a:gd name="connsiteX6" fmla="*/ 2789921 w 2827546"/>
                    <a:gd name="connsiteY6" fmla="*/ 240735 h 2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546" h="246704">
                      <a:moveTo>
                        <a:pt x="0" y="234060"/>
                      </a:moveTo>
                      <a:cubicBezTo>
                        <a:pt x="32260" y="219042"/>
                        <a:pt x="64520" y="204025"/>
                        <a:pt x="86768" y="173990"/>
                      </a:cubicBezTo>
                      <a:cubicBezTo>
                        <a:pt x="109016" y="143955"/>
                        <a:pt x="105679" y="82773"/>
                        <a:pt x="133489" y="53850"/>
                      </a:cubicBezTo>
                      <a:cubicBezTo>
                        <a:pt x="161299" y="24927"/>
                        <a:pt x="162412" y="-3995"/>
                        <a:pt x="253629" y="455"/>
                      </a:cubicBezTo>
                      <a:cubicBezTo>
                        <a:pt x="344846" y="4905"/>
                        <a:pt x="299238" y="42726"/>
                        <a:pt x="680794" y="80548"/>
                      </a:cubicBezTo>
                      <a:cubicBezTo>
                        <a:pt x="1062350" y="118370"/>
                        <a:pt x="2191445" y="200688"/>
                        <a:pt x="2542966" y="227386"/>
                      </a:cubicBezTo>
                      <a:cubicBezTo>
                        <a:pt x="2894487" y="254084"/>
                        <a:pt x="2842204" y="247409"/>
                        <a:pt x="2789921" y="240735"/>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60337886-0895-4B42-AE97-6714AF91544F}"/>
                  </a:ext>
                </a:extLst>
              </p:cNvPr>
              <p:cNvGrpSpPr/>
              <p:nvPr/>
            </p:nvGrpSpPr>
            <p:grpSpPr>
              <a:xfrm>
                <a:off x="603250" y="3762798"/>
                <a:ext cx="8083549" cy="704427"/>
                <a:chOff x="603250" y="3762798"/>
                <a:chExt cx="8083549" cy="704427"/>
              </a:xfrm>
            </p:grpSpPr>
            <p:sp>
              <p:nvSpPr>
                <p:cNvPr id="215" name="Freeform 214">
                  <a:extLst>
                    <a:ext uri="{FF2B5EF4-FFF2-40B4-BE49-F238E27FC236}">
                      <a16:creationId xmlns:a16="http://schemas.microsoft.com/office/drawing/2014/main" id="{8DEB8E0A-CE95-1949-8195-3C3DFB6F47E4}"/>
                    </a:ext>
                  </a:extLst>
                </p:cNvPr>
                <p:cNvSpPr/>
                <p:nvPr/>
              </p:nvSpPr>
              <p:spPr>
                <a:xfrm>
                  <a:off x="603250" y="3889917"/>
                  <a:ext cx="2085975" cy="577308"/>
                </a:xfrm>
                <a:custGeom>
                  <a:avLst/>
                  <a:gdLst>
                    <a:gd name="connsiteX0" fmla="*/ 0 w 2085975"/>
                    <a:gd name="connsiteY0" fmla="*/ 577308 h 577308"/>
                    <a:gd name="connsiteX1" fmla="*/ 85725 w 2085975"/>
                    <a:gd name="connsiteY1" fmla="*/ 402683 h 577308"/>
                    <a:gd name="connsiteX2" fmla="*/ 158750 w 2085975"/>
                    <a:gd name="connsiteY2" fmla="*/ 15333 h 577308"/>
                    <a:gd name="connsiteX3" fmla="*/ 241300 w 2085975"/>
                    <a:gd name="connsiteY3" fmla="*/ 88358 h 577308"/>
                    <a:gd name="connsiteX4" fmla="*/ 307975 w 2085975"/>
                    <a:gd name="connsiteY4" fmla="*/ 189958 h 577308"/>
                    <a:gd name="connsiteX5" fmla="*/ 454025 w 2085975"/>
                    <a:gd name="connsiteY5" fmla="*/ 304258 h 577308"/>
                    <a:gd name="connsiteX6" fmla="*/ 1006475 w 2085975"/>
                    <a:gd name="connsiteY6" fmla="*/ 421733 h 577308"/>
                    <a:gd name="connsiteX7" fmla="*/ 2085975 w 2085975"/>
                    <a:gd name="connsiteY7" fmla="*/ 463008 h 57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975" h="577308">
                      <a:moveTo>
                        <a:pt x="0" y="577308"/>
                      </a:moveTo>
                      <a:cubicBezTo>
                        <a:pt x="29633" y="536826"/>
                        <a:pt x="59267" y="496345"/>
                        <a:pt x="85725" y="402683"/>
                      </a:cubicBezTo>
                      <a:cubicBezTo>
                        <a:pt x="112183" y="309020"/>
                        <a:pt x="132821" y="67720"/>
                        <a:pt x="158750" y="15333"/>
                      </a:cubicBezTo>
                      <a:cubicBezTo>
                        <a:pt x="184679" y="-37054"/>
                        <a:pt x="216429" y="59254"/>
                        <a:pt x="241300" y="88358"/>
                      </a:cubicBezTo>
                      <a:cubicBezTo>
                        <a:pt x="266171" y="117462"/>
                        <a:pt x="272521" y="153975"/>
                        <a:pt x="307975" y="189958"/>
                      </a:cubicBezTo>
                      <a:cubicBezTo>
                        <a:pt x="343429" y="225941"/>
                        <a:pt x="337608" y="265629"/>
                        <a:pt x="454025" y="304258"/>
                      </a:cubicBezTo>
                      <a:cubicBezTo>
                        <a:pt x="570442" y="342887"/>
                        <a:pt x="734483" y="395275"/>
                        <a:pt x="1006475" y="421733"/>
                      </a:cubicBezTo>
                      <a:cubicBezTo>
                        <a:pt x="1278467" y="448191"/>
                        <a:pt x="1682221" y="455599"/>
                        <a:pt x="2085975" y="463008"/>
                      </a:cubicBezTo>
                    </a:path>
                  </a:pathLst>
                </a:custGeom>
                <a:no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Freeform 215">
                  <a:extLst>
                    <a:ext uri="{FF2B5EF4-FFF2-40B4-BE49-F238E27FC236}">
                      <a16:creationId xmlns:a16="http://schemas.microsoft.com/office/drawing/2014/main" id="{06B048BC-C2CF-1D4C-895E-8A9623E45F84}"/>
                    </a:ext>
                  </a:extLst>
                </p:cNvPr>
                <p:cNvSpPr/>
                <p:nvPr/>
              </p:nvSpPr>
              <p:spPr>
                <a:xfrm>
                  <a:off x="2686050" y="3970671"/>
                  <a:ext cx="2781300" cy="382254"/>
                </a:xfrm>
                <a:custGeom>
                  <a:avLst/>
                  <a:gdLst>
                    <a:gd name="connsiteX0" fmla="*/ 0 w 2781300"/>
                    <a:gd name="connsiteY0" fmla="*/ 458401 h 461576"/>
                    <a:gd name="connsiteX1" fmla="*/ 101600 w 2781300"/>
                    <a:gd name="connsiteY1" fmla="*/ 315526 h 461576"/>
                    <a:gd name="connsiteX2" fmla="*/ 187325 w 2781300"/>
                    <a:gd name="connsiteY2" fmla="*/ 26601 h 461576"/>
                    <a:gd name="connsiteX3" fmla="*/ 225425 w 2781300"/>
                    <a:gd name="connsiteY3" fmla="*/ 26601 h 461576"/>
                    <a:gd name="connsiteX4" fmla="*/ 282575 w 2781300"/>
                    <a:gd name="connsiteY4" fmla="*/ 147251 h 461576"/>
                    <a:gd name="connsiteX5" fmla="*/ 501650 w 2781300"/>
                    <a:gd name="connsiteY5" fmla="*/ 255201 h 461576"/>
                    <a:gd name="connsiteX6" fmla="*/ 1022350 w 2781300"/>
                    <a:gd name="connsiteY6" fmla="*/ 340926 h 461576"/>
                    <a:gd name="connsiteX7" fmla="*/ 2016125 w 2781300"/>
                    <a:gd name="connsiteY7" fmla="*/ 410776 h 461576"/>
                    <a:gd name="connsiteX8" fmla="*/ 2781300 w 2781300"/>
                    <a:gd name="connsiteY8" fmla="*/ 461576 h 4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300" h="461576">
                      <a:moveTo>
                        <a:pt x="0" y="458401"/>
                      </a:moveTo>
                      <a:cubicBezTo>
                        <a:pt x="35189" y="422947"/>
                        <a:pt x="70379" y="387493"/>
                        <a:pt x="101600" y="315526"/>
                      </a:cubicBezTo>
                      <a:cubicBezTo>
                        <a:pt x="132821" y="243559"/>
                        <a:pt x="166688" y="74755"/>
                        <a:pt x="187325" y="26601"/>
                      </a:cubicBezTo>
                      <a:cubicBezTo>
                        <a:pt x="207963" y="-21553"/>
                        <a:pt x="209550" y="6493"/>
                        <a:pt x="225425" y="26601"/>
                      </a:cubicBezTo>
                      <a:cubicBezTo>
                        <a:pt x="241300" y="46709"/>
                        <a:pt x="236538" y="109151"/>
                        <a:pt x="282575" y="147251"/>
                      </a:cubicBezTo>
                      <a:cubicBezTo>
                        <a:pt x="328612" y="185351"/>
                        <a:pt x="378354" y="222922"/>
                        <a:pt x="501650" y="255201"/>
                      </a:cubicBezTo>
                      <a:cubicBezTo>
                        <a:pt x="624946" y="287480"/>
                        <a:pt x="769937" y="314997"/>
                        <a:pt x="1022350" y="340926"/>
                      </a:cubicBezTo>
                      <a:cubicBezTo>
                        <a:pt x="1274763" y="366855"/>
                        <a:pt x="2016125" y="410776"/>
                        <a:pt x="2016125" y="410776"/>
                      </a:cubicBezTo>
                      <a:lnTo>
                        <a:pt x="2781300" y="461576"/>
                      </a:lnTo>
                    </a:path>
                  </a:pathLst>
                </a:custGeom>
                <a:no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Freeform 216">
                  <a:extLst>
                    <a:ext uri="{FF2B5EF4-FFF2-40B4-BE49-F238E27FC236}">
                      <a16:creationId xmlns:a16="http://schemas.microsoft.com/office/drawing/2014/main" id="{3E5AA0E7-AB9B-9442-A6FB-F79A0B33413C}"/>
                    </a:ext>
                  </a:extLst>
                </p:cNvPr>
                <p:cNvSpPr/>
                <p:nvPr/>
              </p:nvSpPr>
              <p:spPr>
                <a:xfrm>
                  <a:off x="5468929" y="3762798"/>
                  <a:ext cx="3217870" cy="597337"/>
                </a:xfrm>
                <a:custGeom>
                  <a:avLst/>
                  <a:gdLst>
                    <a:gd name="connsiteX0" fmla="*/ 0 w 2781300"/>
                    <a:gd name="connsiteY0" fmla="*/ 458401 h 461576"/>
                    <a:gd name="connsiteX1" fmla="*/ 101600 w 2781300"/>
                    <a:gd name="connsiteY1" fmla="*/ 315526 h 461576"/>
                    <a:gd name="connsiteX2" fmla="*/ 187325 w 2781300"/>
                    <a:gd name="connsiteY2" fmla="*/ 26601 h 461576"/>
                    <a:gd name="connsiteX3" fmla="*/ 225425 w 2781300"/>
                    <a:gd name="connsiteY3" fmla="*/ 26601 h 461576"/>
                    <a:gd name="connsiteX4" fmla="*/ 282575 w 2781300"/>
                    <a:gd name="connsiteY4" fmla="*/ 147251 h 461576"/>
                    <a:gd name="connsiteX5" fmla="*/ 501650 w 2781300"/>
                    <a:gd name="connsiteY5" fmla="*/ 255201 h 461576"/>
                    <a:gd name="connsiteX6" fmla="*/ 1022350 w 2781300"/>
                    <a:gd name="connsiteY6" fmla="*/ 340926 h 461576"/>
                    <a:gd name="connsiteX7" fmla="*/ 2016125 w 2781300"/>
                    <a:gd name="connsiteY7" fmla="*/ 410776 h 461576"/>
                    <a:gd name="connsiteX8" fmla="*/ 2781300 w 2781300"/>
                    <a:gd name="connsiteY8" fmla="*/ 461576 h 4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300" h="461576">
                      <a:moveTo>
                        <a:pt x="0" y="458401"/>
                      </a:moveTo>
                      <a:cubicBezTo>
                        <a:pt x="35189" y="422947"/>
                        <a:pt x="70379" y="387493"/>
                        <a:pt x="101600" y="315526"/>
                      </a:cubicBezTo>
                      <a:cubicBezTo>
                        <a:pt x="132821" y="243559"/>
                        <a:pt x="166688" y="74755"/>
                        <a:pt x="187325" y="26601"/>
                      </a:cubicBezTo>
                      <a:cubicBezTo>
                        <a:pt x="207963" y="-21553"/>
                        <a:pt x="209550" y="6493"/>
                        <a:pt x="225425" y="26601"/>
                      </a:cubicBezTo>
                      <a:cubicBezTo>
                        <a:pt x="241300" y="46709"/>
                        <a:pt x="236538" y="109151"/>
                        <a:pt x="282575" y="147251"/>
                      </a:cubicBezTo>
                      <a:cubicBezTo>
                        <a:pt x="328612" y="185351"/>
                        <a:pt x="378354" y="222922"/>
                        <a:pt x="501650" y="255201"/>
                      </a:cubicBezTo>
                      <a:cubicBezTo>
                        <a:pt x="624946" y="287480"/>
                        <a:pt x="769937" y="314997"/>
                        <a:pt x="1022350" y="340926"/>
                      </a:cubicBezTo>
                      <a:cubicBezTo>
                        <a:pt x="1274763" y="366855"/>
                        <a:pt x="2016125" y="410776"/>
                        <a:pt x="2016125" y="410776"/>
                      </a:cubicBezTo>
                      <a:lnTo>
                        <a:pt x="2781300" y="461576"/>
                      </a:lnTo>
                    </a:path>
                  </a:pathLst>
                </a:custGeom>
                <a:no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7A6C3B33-784A-4147-8742-823E0E867A36}"/>
                  </a:ext>
                </a:extLst>
              </p:cNvPr>
              <p:cNvGrpSpPr/>
              <p:nvPr/>
            </p:nvGrpSpPr>
            <p:grpSpPr>
              <a:xfrm>
                <a:off x="586389" y="3628311"/>
                <a:ext cx="8102917" cy="818998"/>
                <a:chOff x="586389" y="3628311"/>
                <a:chExt cx="8102917" cy="818998"/>
              </a:xfrm>
            </p:grpSpPr>
            <p:sp>
              <p:nvSpPr>
                <p:cNvPr id="212" name="Freeform 211">
                  <a:extLst>
                    <a:ext uri="{FF2B5EF4-FFF2-40B4-BE49-F238E27FC236}">
                      <a16:creationId xmlns:a16="http://schemas.microsoft.com/office/drawing/2014/main" id="{1E8CAF9F-556F-544A-9EAC-6FB956F2FBFB}"/>
                    </a:ext>
                  </a:extLst>
                </p:cNvPr>
                <p:cNvSpPr/>
                <p:nvPr/>
              </p:nvSpPr>
              <p:spPr>
                <a:xfrm>
                  <a:off x="586389" y="3629535"/>
                  <a:ext cx="2101240" cy="817774"/>
                </a:xfrm>
                <a:custGeom>
                  <a:avLst/>
                  <a:gdLst>
                    <a:gd name="connsiteX0" fmla="*/ 0 w 2064174"/>
                    <a:gd name="connsiteY0" fmla="*/ 988965 h 988965"/>
                    <a:gd name="connsiteX1" fmla="*/ 93518 w 2064174"/>
                    <a:gd name="connsiteY1" fmla="*/ 666847 h 988965"/>
                    <a:gd name="connsiteX2" fmla="*/ 114300 w 2064174"/>
                    <a:gd name="connsiteY2" fmla="*/ 1829 h 988965"/>
                    <a:gd name="connsiteX3" fmla="*/ 290945 w 2064174"/>
                    <a:gd name="connsiteY3" fmla="*/ 479811 h 988965"/>
                    <a:gd name="connsiteX4" fmla="*/ 1143000 w 2064174"/>
                    <a:gd name="connsiteY4" fmla="*/ 801929 h 988965"/>
                    <a:gd name="connsiteX5" fmla="*/ 2064174 w 2064174"/>
                    <a:gd name="connsiteY5" fmla="*/ 876215 h 98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74" h="988965">
                      <a:moveTo>
                        <a:pt x="0" y="988965"/>
                      </a:moveTo>
                      <a:cubicBezTo>
                        <a:pt x="37234" y="910167"/>
                        <a:pt x="74468" y="831370"/>
                        <a:pt x="93518" y="666847"/>
                      </a:cubicBezTo>
                      <a:cubicBezTo>
                        <a:pt x="112568" y="502324"/>
                        <a:pt x="81396" y="33002"/>
                        <a:pt x="114300" y="1829"/>
                      </a:cubicBezTo>
                      <a:cubicBezTo>
                        <a:pt x="147205" y="-29344"/>
                        <a:pt x="119495" y="346461"/>
                        <a:pt x="290945" y="479811"/>
                      </a:cubicBezTo>
                      <a:cubicBezTo>
                        <a:pt x="462395" y="613161"/>
                        <a:pt x="847462" y="735862"/>
                        <a:pt x="1143000" y="801929"/>
                      </a:cubicBezTo>
                      <a:cubicBezTo>
                        <a:pt x="1438538" y="867996"/>
                        <a:pt x="1751356" y="872105"/>
                        <a:pt x="2064174" y="876215"/>
                      </a:cubicBezTo>
                    </a:path>
                  </a:pathLst>
                </a:custGeom>
                <a:noFill/>
                <a:ln w="19050">
                  <a:solidFill>
                    <a:srgbClr val="21FF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Freeform 212">
                  <a:extLst>
                    <a:ext uri="{FF2B5EF4-FFF2-40B4-BE49-F238E27FC236}">
                      <a16:creationId xmlns:a16="http://schemas.microsoft.com/office/drawing/2014/main" id="{371B3C48-7F0C-6142-AC4A-02B2C40307B4}"/>
                    </a:ext>
                  </a:extLst>
                </p:cNvPr>
                <p:cNvSpPr/>
                <p:nvPr/>
              </p:nvSpPr>
              <p:spPr>
                <a:xfrm>
                  <a:off x="2687629" y="3869978"/>
                  <a:ext cx="2768459" cy="486806"/>
                </a:xfrm>
                <a:custGeom>
                  <a:avLst/>
                  <a:gdLst>
                    <a:gd name="connsiteX0" fmla="*/ 0 w 2768459"/>
                    <a:gd name="connsiteY0" fmla="*/ 750299 h 755351"/>
                    <a:gd name="connsiteX1" fmla="*/ 80831 w 2768459"/>
                    <a:gd name="connsiteY1" fmla="*/ 613897 h 755351"/>
                    <a:gd name="connsiteX2" fmla="*/ 176817 w 2768459"/>
                    <a:gd name="connsiteY2" fmla="*/ 123859 h 755351"/>
                    <a:gd name="connsiteX3" fmla="*/ 262700 w 2768459"/>
                    <a:gd name="connsiteY3" fmla="*/ 2613 h 755351"/>
                    <a:gd name="connsiteX4" fmla="*/ 343531 w 2768459"/>
                    <a:gd name="connsiteY4" fmla="*/ 199638 h 755351"/>
                    <a:gd name="connsiteX5" fmla="*/ 570868 w 2768459"/>
                    <a:gd name="connsiteY5" fmla="*/ 522962 h 755351"/>
                    <a:gd name="connsiteX6" fmla="*/ 949763 w 2768459"/>
                    <a:gd name="connsiteY6" fmla="*/ 608845 h 755351"/>
                    <a:gd name="connsiteX7" fmla="*/ 2202643 w 2768459"/>
                    <a:gd name="connsiteY7" fmla="*/ 725040 h 755351"/>
                    <a:gd name="connsiteX8" fmla="*/ 2768459 w 2768459"/>
                    <a:gd name="connsiteY8" fmla="*/ 755351 h 75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459" h="755351">
                      <a:moveTo>
                        <a:pt x="0" y="750299"/>
                      </a:moveTo>
                      <a:cubicBezTo>
                        <a:pt x="25681" y="734301"/>
                        <a:pt x="51362" y="718304"/>
                        <a:pt x="80831" y="613897"/>
                      </a:cubicBezTo>
                      <a:cubicBezTo>
                        <a:pt x="110301" y="509490"/>
                        <a:pt x="146506" y="225740"/>
                        <a:pt x="176817" y="123859"/>
                      </a:cubicBezTo>
                      <a:cubicBezTo>
                        <a:pt x="207129" y="21978"/>
                        <a:pt x="234914" y="-10017"/>
                        <a:pt x="262700" y="2613"/>
                      </a:cubicBezTo>
                      <a:cubicBezTo>
                        <a:pt x="290486" y="15243"/>
                        <a:pt x="292170" y="112913"/>
                        <a:pt x="343531" y="199638"/>
                      </a:cubicBezTo>
                      <a:cubicBezTo>
                        <a:pt x="394892" y="286363"/>
                        <a:pt x="469829" y="454761"/>
                        <a:pt x="570868" y="522962"/>
                      </a:cubicBezTo>
                      <a:cubicBezTo>
                        <a:pt x="671907" y="591163"/>
                        <a:pt x="677801" y="575165"/>
                        <a:pt x="949763" y="608845"/>
                      </a:cubicBezTo>
                      <a:cubicBezTo>
                        <a:pt x="1221725" y="642525"/>
                        <a:pt x="1899527" y="700622"/>
                        <a:pt x="2202643" y="725040"/>
                      </a:cubicBezTo>
                      <a:cubicBezTo>
                        <a:pt x="2505759" y="749458"/>
                        <a:pt x="2637109" y="752404"/>
                        <a:pt x="2768459" y="755351"/>
                      </a:cubicBezTo>
                    </a:path>
                  </a:pathLst>
                </a:custGeom>
                <a:noFill/>
                <a:ln w="19050">
                  <a:solidFill>
                    <a:srgbClr val="21FF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Freeform 213">
                  <a:extLst>
                    <a:ext uri="{FF2B5EF4-FFF2-40B4-BE49-F238E27FC236}">
                      <a16:creationId xmlns:a16="http://schemas.microsoft.com/office/drawing/2014/main" id="{6A12DAB0-480C-7348-8A7A-CC1BFBA35DB8}"/>
                    </a:ext>
                  </a:extLst>
                </p:cNvPr>
                <p:cNvSpPr/>
                <p:nvPr/>
              </p:nvSpPr>
              <p:spPr>
                <a:xfrm>
                  <a:off x="5458463" y="3628311"/>
                  <a:ext cx="3230843" cy="732866"/>
                </a:xfrm>
                <a:custGeom>
                  <a:avLst/>
                  <a:gdLst>
                    <a:gd name="connsiteX0" fmla="*/ 0 w 2768459"/>
                    <a:gd name="connsiteY0" fmla="*/ 750299 h 755351"/>
                    <a:gd name="connsiteX1" fmla="*/ 80831 w 2768459"/>
                    <a:gd name="connsiteY1" fmla="*/ 613897 h 755351"/>
                    <a:gd name="connsiteX2" fmla="*/ 176817 w 2768459"/>
                    <a:gd name="connsiteY2" fmla="*/ 123859 h 755351"/>
                    <a:gd name="connsiteX3" fmla="*/ 262700 w 2768459"/>
                    <a:gd name="connsiteY3" fmla="*/ 2613 h 755351"/>
                    <a:gd name="connsiteX4" fmla="*/ 343531 w 2768459"/>
                    <a:gd name="connsiteY4" fmla="*/ 199638 h 755351"/>
                    <a:gd name="connsiteX5" fmla="*/ 570868 w 2768459"/>
                    <a:gd name="connsiteY5" fmla="*/ 522962 h 755351"/>
                    <a:gd name="connsiteX6" fmla="*/ 949763 w 2768459"/>
                    <a:gd name="connsiteY6" fmla="*/ 608845 h 755351"/>
                    <a:gd name="connsiteX7" fmla="*/ 2202643 w 2768459"/>
                    <a:gd name="connsiteY7" fmla="*/ 725040 h 755351"/>
                    <a:gd name="connsiteX8" fmla="*/ 2768459 w 2768459"/>
                    <a:gd name="connsiteY8" fmla="*/ 755351 h 75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459" h="755351">
                      <a:moveTo>
                        <a:pt x="0" y="750299"/>
                      </a:moveTo>
                      <a:cubicBezTo>
                        <a:pt x="25681" y="734301"/>
                        <a:pt x="51362" y="718304"/>
                        <a:pt x="80831" y="613897"/>
                      </a:cubicBezTo>
                      <a:cubicBezTo>
                        <a:pt x="110301" y="509490"/>
                        <a:pt x="146506" y="225740"/>
                        <a:pt x="176817" y="123859"/>
                      </a:cubicBezTo>
                      <a:cubicBezTo>
                        <a:pt x="207129" y="21978"/>
                        <a:pt x="234914" y="-10017"/>
                        <a:pt x="262700" y="2613"/>
                      </a:cubicBezTo>
                      <a:cubicBezTo>
                        <a:pt x="290486" y="15243"/>
                        <a:pt x="292170" y="112913"/>
                        <a:pt x="343531" y="199638"/>
                      </a:cubicBezTo>
                      <a:cubicBezTo>
                        <a:pt x="394892" y="286363"/>
                        <a:pt x="469829" y="454761"/>
                        <a:pt x="570868" y="522962"/>
                      </a:cubicBezTo>
                      <a:cubicBezTo>
                        <a:pt x="671907" y="591163"/>
                        <a:pt x="677801" y="575165"/>
                        <a:pt x="949763" y="608845"/>
                      </a:cubicBezTo>
                      <a:cubicBezTo>
                        <a:pt x="1221725" y="642525"/>
                        <a:pt x="1899527" y="700622"/>
                        <a:pt x="2202643" y="725040"/>
                      </a:cubicBezTo>
                      <a:cubicBezTo>
                        <a:pt x="2505759" y="749458"/>
                        <a:pt x="2637109" y="752404"/>
                        <a:pt x="2768459" y="755351"/>
                      </a:cubicBezTo>
                    </a:path>
                  </a:pathLst>
                </a:custGeom>
                <a:noFill/>
                <a:ln w="19050">
                  <a:solidFill>
                    <a:srgbClr val="21FF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74" name="TextBox 73">
              <a:extLst>
                <a:ext uri="{FF2B5EF4-FFF2-40B4-BE49-F238E27FC236}">
                  <a16:creationId xmlns:a16="http://schemas.microsoft.com/office/drawing/2014/main" id="{3C1030D1-007D-A144-A422-687502402478}"/>
                </a:ext>
              </a:extLst>
            </p:cNvPr>
            <p:cNvSpPr txBox="1"/>
            <p:nvPr/>
          </p:nvSpPr>
          <p:spPr>
            <a:xfrm>
              <a:off x="-39980" y="36082"/>
              <a:ext cx="994359" cy="246221"/>
            </a:xfrm>
            <a:prstGeom prst="rect">
              <a:avLst/>
            </a:prstGeom>
            <a:noFill/>
          </p:spPr>
          <p:txBody>
            <a:bodyPr wrap="square" rtlCol="0">
              <a:spAutoFit/>
            </a:bodyPr>
            <a:lstStyle/>
            <a:p>
              <a:r>
                <a:rPr lang="el-GR" sz="1000" b="1" dirty="0"/>
                <a:t>θ</a:t>
              </a:r>
              <a:r>
                <a:rPr lang="en-US" sz="1000" b="1" dirty="0"/>
                <a:t> (</a:t>
              </a:r>
              <a:r>
                <a:rPr lang="el-GR" sz="1000" b="1" baseline="30000" dirty="0"/>
                <a:t>ο</a:t>
              </a:r>
              <a:r>
                <a:rPr lang="en-US" sz="1000" b="1" dirty="0"/>
                <a:t>C)</a:t>
              </a:r>
              <a:endParaRPr lang="en-GR" sz="1000" b="1" dirty="0"/>
            </a:p>
          </p:txBody>
        </p:sp>
      </p:grpSp>
      <p:sp>
        <p:nvSpPr>
          <p:cNvPr id="86" name="Rectangle 85">
            <a:extLst>
              <a:ext uri="{FF2B5EF4-FFF2-40B4-BE49-F238E27FC236}">
                <a16:creationId xmlns:a16="http://schemas.microsoft.com/office/drawing/2014/main" id="{626C1A0D-1B39-7643-AB3F-6E233E75D97D}"/>
              </a:ext>
            </a:extLst>
          </p:cNvPr>
          <p:cNvSpPr/>
          <p:nvPr/>
        </p:nvSpPr>
        <p:spPr>
          <a:xfrm>
            <a:off x="1" y="6405534"/>
            <a:ext cx="4315968" cy="461665"/>
          </a:xfrm>
          <a:prstGeom prst="rect">
            <a:avLst/>
          </a:prstGeom>
        </p:spPr>
        <p:txBody>
          <a:bodyPr wrap="square">
            <a:spAutoFit/>
          </a:bodyPr>
          <a:lstStyle/>
          <a:p>
            <a:r>
              <a:rPr lang="el-GR" sz="1200" i="1" dirty="0"/>
              <a:t>Πηγή</a:t>
            </a:r>
            <a:r>
              <a:rPr lang="en-US" sz="1200" i="1" dirty="0"/>
              <a:t>: </a:t>
            </a:r>
            <a:r>
              <a:rPr lang="en-GB" sz="1200" i="1" dirty="0"/>
              <a:t>76/62 OTO COMPACT IROF GUN MOUNT VOL. I</a:t>
            </a:r>
            <a:br>
              <a:rPr lang="en-GB" sz="1200" i="1" dirty="0"/>
            </a:br>
            <a:endParaRPr lang="en-GB" sz="1200" i="1" dirty="0"/>
          </a:p>
        </p:txBody>
      </p:sp>
    </p:spTree>
    <p:extLst>
      <p:ext uri="{BB962C8B-B14F-4D97-AF65-F5344CB8AC3E}">
        <p14:creationId xmlns:p14="http://schemas.microsoft.com/office/powerpoint/2010/main" val="150221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7C61E-7DD4-B845-B929-9D05179B9B80}"/>
              </a:ext>
            </a:extLst>
          </p:cNvPr>
          <p:cNvPicPr>
            <a:picLocks noChangeAspect="1"/>
          </p:cNvPicPr>
          <p:nvPr/>
        </p:nvPicPr>
        <p:blipFill rotWithShape="1">
          <a:blip r:embed="rId2"/>
          <a:srcRect b="29694"/>
          <a:stretch/>
        </p:blipFill>
        <p:spPr>
          <a:xfrm>
            <a:off x="164592" y="3831177"/>
            <a:ext cx="5644896" cy="2976512"/>
          </a:xfrm>
          <a:prstGeom prst="rect">
            <a:avLst/>
          </a:prstGeom>
          <a:effectLst/>
        </p:spPr>
      </p:pic>
      <p:sp>
        <p:nvSpPr>
          <p:cNvPr id="2" name="Title 1">
            <a:extLst>
              <a:ext uri="{FF2B5EF4-FFF2-40B4-BE49-F238E27FC236}">
                <a16:creationId xmlns:a16="http://schemas.microsoft.com/office/drawing/2014/main" id="{731FE84A-2B41-4640-9FFA-9D47F9521B54}"/>
              </a:ext>
            </a:extLst>
          </p:cNvPr>
          <p:cNvSpPr>
            <a:spLocks noGrp="1"/>
          </p:cNvSpPr>
          <p:nvPr>
            <p:ph type="title"/>
          </p:nvPr>
        </p:nvSpPr>
        <p:spPr/>
        <p:txBody>
          <a:bodyPr/>
          <a:lstStyle/>
          <a:p>
            <a:r>
              <a:rPr lang="el-GR" dirty="0"/>
              <a:t>Ερμηνεία διαγραμμάτων</a:t>
            </a:r>
            <a:endParaRPr lang="en-US" dirty="0"/>
          </a:p>
        </p:txBody>
      </p:sp>
      <p:sp>
        <p:nvSpPr>
          <p:cNvPr id="3" name="Content Placeholder 2">
            <a:extLst>
              <a:ext uri="{FF2B5EF4-FFF2-40B4-BE49-F238E27FC236}">
                <a16:creationId xmlns:a16="http://schemas.microsoft.com/office/drawing/2014/main" id="{01C5D91F-6DF1-BC48-83A5-74AED6A5D68C}"/>
              </a:ext>
            </a:extLst>
          </p:cNvPr>
          <p:cNvSpPr>
            <a:spLocks noGrp="1"/>
          </p:cNvSpPr>
          <p:nvPr>
            <p:ph idx="1"/>
          </p:nvPr>
        </p:nvSpPr>
        <p:spPr>
          <a:xfrm>
            <a:off x="457200" y="1417638"/>
            <a:ext cx="8229600" cy="2532570"/>
          </a:xfrm>
        </p:spPr>
        <p:txBody>
          <a:bodyPr>
            <a:normAutofit fontScale="62500" lnSpcReduction="20000"/>
          </a:bodyPr>
          <a:lstStyle/>
          <a:p>
            <a:pPr algn="just"/>
            <a:r>
              <a:rPr lang="el-GR" dirty="0" err="1"/>
              <a:t>Παρατηρώντας</a:t>
            </a:r>
            <a:r>
              <a:rPr lang="el-GR" dirty="0"/>
              <a:t> τις </a:t>
            </a:r>
            <a:r>
              <a:rPr lang="el-GR" dirty="0" err="1"/>
              <a:t>καμπύλες</a:t>
            </a:r>
            <a:r>
              <a:rPr lang="el-GR" dirty="0"/>
              <a:t>, </a:t>
            </a:r>
            <a:r>
              <a:rPr lang="el-GR" dirty="0" err="1"/>
              <a:t>διαπιστώνεται</a:t>
            </a:r>
            <a:r>
              <a:rPr lang="el-GR" dirty="0"/>
              <a:t> </a:t>
            </a:r>
            <a:r>
              <a:rPr lang="el-GR" dirty="0" err="1"/>
              <a:t>ότι</a:t>
            </a:r>
            <a:r>
              <a:rPr lang="el-GR" dirty="0"/>
              <a:t> </a:t>
            </a:r>
            <a:r>
              <a:rPr lang="el-GR" dirty="0" err="1"/>
              <a:t>κατα</a:t>
            </a:r>
            <a:r>
              <a:rPr lang="el-GR" dirty="0"/>
              <a:t>́ τη </a:t>
            </a:r>
            <a:r>
              <a:rPr lang="el-GR" dirty="0" err="1"/>
              <a:t>διάρκεια</a:t>
            </a:r>
            <a:r>
              <a:rPr lang="el-GR" dirty="0"/>
              <a:t> της </a:t>
            </a:r>
            <a:r>
              <a:rPr lang="el-GR" dirty="0" err="1"/>
              <a:t>ριπής</a:t>
            </a:r>
            <a:r>
              <a:rPr lang="el-GR" dirty="0"/>
              <a:t> (</a:t>
            </a:r>
            <a:r>
              <a:rPr lang="en-US" dirty="0"/>
              <a:t>firing burst</a:t>
            </a:r>
            <a:r>
              <a:rPr lang="el-GR" dirty="0"/>
              <a:t> </a:t>
            </a:r>
            <a:r>
              <a:rPr lang="en-US" dirty="0"/>
              <a:t>ή</a:t>
            </a:r>
            <a:r>
              <a:rPr lang="el-GR" dirty="0"/>
              <a:t> απλώς </a:t>
            </a:r>
            <a:r>
              <a:rPr lang="en-US" dirty="0"/>
              <a:t>burst</a:t>
            </a:r>
            <a:r>
              <a:rPr lang="el-GR" dirty="0"/>
              <a:t>) των 15 </a:t>
            </a:r>
            <a:r>
              <a:rPr lang="el-GR" dirty="0" err="1"/>
              <a:t>βλημάτων</a:t>
            </a:r>
            <a:r>
              <a:rPr lang="el-GR" dirty="0"/>
              <a:t> η </a:t>
            </a:r>
            <a:r>
              <a:rPr lang="el-GR" dirty="0" err="1"/>
              <a:t>αύξηση</a:t>
            </a:r>
            <a:r>
              <a:rPr lang="el-GR" dirty="0"/>
              <a:t> της </a:t>
            </a:r>
            <a:r>
              <a:rPr lang="el-GR" dirty="0" err="1"/>
              <a:t>θερμοκρασίας</a:t>
            </a:r>
            <a:r>
              <a:rPr lang="el-GR" dirty="0"/>
              <a:t> </a:t>
            </a:r>
            <a:r>
              <a:rPr lang="el-GR" dirty="0" err="1"/>
              <a:t>είναι</a:t>
            </a:r>
            <a:r>
              <a:rPr lang="el-GR" dirty="0"/>
              <a:t> </a:t>
            </a:r>
            <a:r>
              <a:rPr lang="el-GR" dirty="0" err="1"/>
              <a:t>γραμμικη</a:t>
            </a:r>
            <a:r>
              <a:rPr lang="el-GR" dirty="0"/>
              <a:t>́ </a:t>
            </a:r>
            <a:r>
              <a:rPr lang="el-GR" dirty="0" err="1"/>
              <a:t>οπότε</a:t>
            </a:r>
            <a:r>
              <a:rPr lang="el-GR" dirty="0"/>
              <a:t> το </a:t>
            </a:r>
            <a:r>
              <a:rPr lang="el-GR" dirty="0" err="1"/>
              <a:t>κάθε</a:t>
            </a:r>
            <a:r>
              <a:rPr lang="el-GR" dirty="0"/>
              <a:t> </a:t>
            </a:r>
            <a:r>
              <a:rPr lang="el-GR" dirty="0" err="1"/>
              <a:t>βλήμα</a:t>
            </a:r>
            <a:r>
              <a:rPr lang="el-GR" dirty="0"/>
              <a:t> </a:t>
            </a:r>
            <a:r>
              <a:rPr lang="el-GR" dirty="0" err="1"/>
              <a:t>συνεισφέρει</a:t>
            </a:r>
            <a:r>
              <a:rPr lang="el-GR" dirty="0"/>
              <a:t> σε </a:t>
            </a:r>
            <a:r>
              <a:rPr lang="el-GR" dirty="0" err="1"/>
              <a:t>αυτ</a:t>
            </a:r>
            <a:r>
              <a:rPr lang="en-US" dirty="0"/>
              <a:t>ή</a:t>
            </a:r>
            <a:r>
              <a:rPr lang="el-GR" dirty="0"/>
              <a:t>ν σχεδόν ισόποσα. </a:t>
            </a:r>
            <a:endParaRPr lang="en-US" dirty="0"/>
          </a:p>
          <a:p>
            <a:pPr algn="just"/>
            <a:r>
              <a:rPr lang="el-GR" dirty="0"/>
              <a:t>Επιπλέον, η </a:t>
            </a:r>
            <a:r>
              <a:rPr lang="el-GR" dirty="0" err="1"/>
              <a:t>θ</a:t>
            </a:r>
            <a:r>
              <a:rPr lang="el-GR" baseline="-25000" dirty="0" err="1"/>
              <a:t>κάνης</a:t>
            </a:r>
            <a:r>
              <a:rPr lang="el-GR" dirty="0"/>
              <a:t> κατά το </a:t>
            </a:r>
            <a:r>
              <a:rPr lang="en-US" dirty="0"/>
              <a:t>burst</a:t>
            </a:r>
            <a:r>
              <a:rPr lang="el-GR" dirty="0"/>
              <a:t>, είναι υψηλότερη στην </a:t>
            </a:r>
            <a:r>
              <a:rPr lang="el-GR" dirty="0" err="1"/>
              <a:t>μπάλα</a:t>
            </a:r>
            <a:r>
              <a:rPr lang="el-GR" dirty="0"/>
              <a:t> </a:t>
            </a:r>
            <a:r>
              <a:rPr lang="el-GR" dirty="0" err="1"/>
              <a:t>εκδίωξης</a:t>
            </a:r>
            <a:r>
              <a:rPr lang="el-GR" dirty="0"/>
              <a:t> </a:t>
            </a:r>
            <a:r>
              <a:rPr lang="el-GR" dirty="0" err="1"/>
              <a:t>αερίων</a:t>
            </a:r>
            <a:r>
              <a:rPr lang="el-GR" dirty="0"/>
              <a:t> απ’ ότι στο στόμιο. </a:t>
            </a:r>
            <a:r>
              <a:rPr lang="el-GR" dirty="0" err="1"/>
              <a:t>Αυτο</a:t>
            </a:r>
            <a:r>
              <a:rPr lang="el-GR" dirty="0"/>
              <a:t>́ </a:t>
            </a:r>
            <a:r>
              <a:rPr lang="el-GR" dirty="0" err="1"/>
              <a:t>συμβαίνει</a:t>
            </a:r>
            <a:r>
              <a:rPr lang="el-GR" dirty="0"/>
              <a:t> </a:t>
            </a:r>
            <a:r>
              <a:rPr lang="el-GR" dirty="0" err="1"/>
              <a:t>διότι</a:t>
            </a:r>
            <a:r>
              <a:rPr lang="el-GR" dirty="0"/>
              <a:t> η </a:t>
            </a:r>
            <a:r>
              <a:rPr lang="el-GR" dirty="0" err="1"/>
              <a:t>ικανότητα</a:t>
            </a:r>
            <a:r>
              <a:rPr lang="el-GR" dirty="0"/>
              <a:t> </a:t>
            </a:r>
            <a:r>
              <a:rPr lang="el-GR" dirty="0" err="1"/>
              <a:t>θερμικής</a:t>
            </a:r>
            <a:r>
              <a:rPr lang="el-GR" dirty="0"/>
              <a:t> </a:t>
            </a:r>
            <a:r>
              <a:rPr lang="el-GR" dirty="0" err="1"/>
              <a:t>απαγωγής</a:t>
            </a:r>
            <a:r>
              <a:rPr lang="el-GR" dirty="0"/>
              <a:t> του </a:t>
            </a:r>
            <a:r>
              <a:rPr lang="el-GR" dirty="0" err="1"/>
              <a:t>νερου</a:t>
            </a:r>
            <a:r>
              <a:rPr lang="el-GR" dirty="0"/>
              <a:t>́ ψύξεως στην </a:t>
            </a:r>
            <a:r>
              <a:rPr lang="el-GR" dirty="0" err="1"/>
              <a:t>έναρξη</a:t>
            </a:r>
            <a:r>
              <a:rPr lang="el-GR" dirty="0"/>
              <a:t> των </a:t>
            </a:r>
            <a:r>
              <a:rPr lang="el-GR" dirty="0" err="1"/>
              <a:t>αυλακώσεων</a:t>
            </a:r>
            <a:r>
              <a:rPr lang="el-GR" dirty="0"/>
              <a:t> </a:t>
            </a:r>
            <a:r>
              <a:rPr lang="el-GR" dirty="0" err="1"/>
              <a:t>είναι</a:t>
            </a:r>
            <a:r>
              <a:rPr lang="el-GR" dirty="0"/>
              <a:t> </a:t>
            </a:r>
            <a:r>
              <a:rPr lang="el-GR" dirty="0" err="1"/>
              <a:t>καλύτερη</a:t>
            </a:r>
            <a:r>
              <a:rPr lang="el-GR" dirty="0"/>
              <a:t> σε </a:t>
            </a:r>
            <a:r>
              <a:rPr lang="el-GR" dirty="0" err="1"/>
              <a:t>σχέση</a:t>
            </a:r>
            <a:r>
              <a:rPr lang="el-GR" dirty="0"/>
              <a:t> με το </a:t>
            </a:r>
            <a:r>
              <a:rPr lang="el-GR" dirty="0" err="1"/>
              <a:t>άκρο</a:t>
            </a:r>
            <a:r>
              <a:rPr lang="el-GR" dirty="0"/>
              <a:t> της </a:t>
            </a:r>
            <a:r>
              <a:rPr lang="el-GR" dirty="0" err="1"/>
              <a:t>κάνης</a:t>
            </a:r>
            <a:r>
              <a:rPr lang="el-GR" dirty="0"/>
              <a:t> (</a:t>
            </a:r>
            <a:r>
              <a:rPr lang="el-GR" dirty="0" err="1"/>
              <a:t>φλογοκρύπτη</a:t>
            </a:r>
            <a:r>
              <a:rPr lang="el-GR" dirty="0"/>
              <a:t>), καθώς στην έναρξη αυτών έχει μεγαλύτερη </a:t>
            </a:r>
            <a:r>
              <a:rPr lang="el-GR" dirty="0" err="1"/>
              <a:t>Δθ</a:t>
            </a:r>
            <a:r>
              <a:rPr lang="el-GR" dirty="0"/>
              <a:t> σε σχέση με το μέταλλο της κάνης. </a:t>
            </a:r>
          </a:p>
          <a:p>
            <a:pPr algn="just"/>
            <a:endParaRPr lang="en-US" dirty="0"/>
          </a:p>
        </p:txBody>
      </p:sp>
      <p:grpSp>
        <p:nvGrpSpPr>
          <p:cNvPr id="6" name="Group 5">
            <a:extLst>
              <a:ext uri="{FF2B5EF4-FFF2-40B4-BE49-F238E27FC236}">
                <a16:creationId xmlns:a16="http://schemas.microsoft.com/office/drawing/2014/main" id="{B352822F-B16C-3146-9644-3C3118786191}"/>
              </a:ext>
            </a:extLst>
          </p:cNvPr>
          <p:cNvGrpSpPr>
            <a:grpSpLocks noChangeAspect="1"/>
          </p:cNvGrpSpPr>
          <p:nvPr/>
        </p:nvGrpSpPr>
        <p:grpSpPr>
          <a:xfrm>
            <a:off x="5809488" y="4984135"/>
            <a:ext cx="2940885" cy="1342217"/>
            <a:chOff x="2418079" y="4343340"/>
            <a:chExt cx="4490426" cy="2049424"/>
          </a:xfrm>
        </p:grpSpPr>
        <p:pic>
          <p:nvPicPr>
            <p:cNvPr id="7" name="Picture 6">
              <a:extLst>
                <a:ext uri="{FF2B5EF4-FFF2-40B4-BE49-F238E27FC236}">
                  <a16:creationId xmlns:a16="http://schemas.microsoft.com/office/drawing/2014/main" id="{845A8F70-45A6-384B-A6B8-75D0E3244E9C}"/>
                </a:ext>
              </a:extLst>
            </p:cNvPr>
            <p:cNvPicPr>
              <a:picLocks noChangeAspect="1"/>
            </p:cNvPicPr>
            <p:nvPr/>
          </p:nvPicPr>
          <p:blipFill rotWithShape="1">
            <a:blip r:embed="rId3"/>
            <a:srcRect t="28104" r="73534" b="60808"/>
            <a:stretch/>
          </p:blipFill>
          <p:spPr>
            <a:xfrm rot="11554296" flipV="1">
              <a:off x="2418079" y="4523845"/>
              <a:ext cx="4490426" cy="1868919"/>
            </a:xfrm>
            <a:prstGeom prst="rect">
              <a:avLst/>
            </a:prstGeom>
          </p:spPr>
        </p:pic>
        <p:grpSp>
          <p:nvGrpSpPr>
            <p:cNvPr id="8" name="Group 7">
              <a:extLst>
                <a:ext uri="{FF2B5EF4-FFF2-40B4-BE49-F238E27FC236}">
                  <a16:creationId xmlns:a16="http://schemas.microsoft.com/office/drawing/2014/main" id="{73E16554-549C-9644-873C-A2DCECCC8CD8}"/>
                </a:ext>
              </a:extLst>
            </p:cNvPr>
            <p:cNvGrpSpPr/>
            <p:nvPr/>
          </p:nvGrpSpPr>
          <p:grpSpPr>
            <a:xfrm>
              <a:off x="3616414" y="4343340"/>
              <a:ext cx="2825473" cy="895639"/>
              <a:chOff x="3616414" y="4343340"/>
              <a:chExt cx="2825473" cy="895639"/>
            </a:xfrm>
          </p:grpSpPr>
          <p:sp>
            <p:nvSpPr>
              <p:cNvPr id="9" name="TextBox 8">
                <a:extLst>
                  <a:ext uri="{FF2B5EF4-FFF2-40B4-BE49-F238E27FC236}">
                    <a16:creationId xmlns:a16="http://schemas.microsoft.com/office/drawing/2014/main" id="{12B0B22A-BC17-D04F-B6C2-60CA43890807}"/>
                  </a:ext>
                </a:extLst>
              </p:cNvPr>
              <p:cNvSpPr txBox="1"/>
              <p:nvPr/>
            </p:nvSpPr>
            <p:spPr>
              <a:xfrm>
                <a:off x="3616414" y="4343340"/>
                <a:ext cx="2245779" cy="375954"/>
              </a:xfrm>
              <a:prstGeom prst="rect">
                <a:avLst/>
              </a:prstGeom>
              <a:noFill/>
            </p:spPr>
            <p:txBody>
              <a:bodyPr wrap="square" rtlCol="0">
                <a:spAutoFit/>
              </a:bodyPr>
              <a:lstStyle/>
              <a:p>
                <a:r>
                  <a:rPr lang="en-US" sz="1000" dirty="0"/>
                  <a:t>Thermistor position</a:t>
                </a:r>
              </a:p>
            </p:txBody>
          </p:sp>
          <p:sp>
            <p:nvSpPr>
              <p:cNvPr id="13" name="TextBox 12">
                <a:extLst>
                  <a:ext uri="{FF2B5EF4-FFF2-40B4-BE49-F238E27FC236}">
                    <a16:creationId xmlns:a16="http://schemas.microsoft.com/office/drawing/2014/main" id="{2C57A2CA-6173-D747-B793-7A712946A9C9}"/>
                  </a:ext>
                </a:extLst>
              </p:cNvPr>
              <p:cNvSpPr txBox="1"/>
              <p:nvPr/>
            </p:nvSpPr>
            <p:spPr>
              <a:xfrm>
                <a:off x="6142933" y="4863026"/>
                <a:ext cx="298954" cy="375953"/>
              </a:xfrm>
              <a:prstGeom prst="rect">
                <a:avLst/>
              </a:prstGeom>
              <a:noFill/>
            </p:spPr>
            <p:txBody>
              <a:bodyPr wrap="square" rtlCol="0">
                <a:spAutoFit/>
              </a:bodyPr>
              <a:lstStyle/>
              <a:p>
                <a:r>
                  <a:rPr lang="en-US" sz="1000" dirty="0">
                    <a:effectLst>
                      <a:outerShdw blurRad="50800" dist="38100" dir="2700000" algn="tl" rotWithShape="0">
                        <a:prstClr val="black">
                          <a:alpha val="40000"/>
                        </a:prstClr>
                      </a:outerShdw>
                    </a:effectLst>
                  </a:rPr>
                  <a:t>1</a:t>
                </a:r>
              </a:p>
            </p:txBody>
          </p:sp>
        </p:grpSp>
      </p:grpSp>
      <p:cxnSp>
        <p:nvCxnSpPr>
          <p:cNvPr id="17" name="Straight Arrow Connector 16">
            <a:extLst>
              <a:ext uri="{FF2B5EF4-FFF2-40B4-BE49-F238E27FC236}">
                <a16:creationId xmlns:a16="http://schemas.microsoft.com/office/drawing/2014/main" id="{2EDBA54F-AF55-6E48-A6E5-49FB2A8635CA}"/>
              </a:ext>
            </a:extLst>
          </p:cNvPr>
          <p:cNvCxnSpPr>
            <a:cxnSpLocks/>
            <a:endCxn id="13" idx="1"/>
          </p:cNvCxnSpPr>
          <p:nvPr/>
        </p:nvCxnSpPr>
        <p:spPr>
          <a:xfrm>
            <a:off x="7750629" y="5148536"/>
            <a:ext cx="498353" cy="299064"/>
          </a:xfrm>
          <a:prstGeom prst="straightConnector1">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40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l-GR" dirty="0"/>
              <a:t>Βολές Κανονισμού</a:t>
            </a:r>
            <a:endParaRPr lang="en-US" dirty="0"/>
          </a:p>
        </p:txBody>
      </p:sp>
      <p:sp>
        <p:nvSpPr>
          <p:cNvPr id="6" name="Content Placeholder 5"/>
          <p:cNvSpPr>
            <a:spLocks noGrp="1"/>
          </p:cNvSpPr>
          <p:nvPr>
            <p:ph idx="1"/>
          </p:nvPr>
        </p:nvSpPr>
        <p:spPr>
          <a:xfrm>
            <a:off x="457200" y="1600200"/>
            <a:ext cx="4189224" cy="5041232"/>
          </a:xfrm>
        </p:spPr>
        <p:txBody>
          <a:bodyPr>
            <a:normAutofit fontScale="85000" lnSpcReduction="10000"/>
          </a:bodyPr>
          <a:lstStyle/>
          <a:p>
            <a:r>
              <a:rPr lang="el-GR" dirty="0"/>
              <a:t>Αλληλουχία </a:t>
            </a:r>
            <a:r>
              <a:rPr lang="en-US" dirty="0"/>
              <a:t>bursts</a:t>
            </a:r>
            <a:r>
              <a:rPr lang="el-GR" dirty="0"/>
              <a:t> (ιδανικά </a:t>
            </a:r>
            <a:r>
              <a:rPr lang="en-US" dirty="0"/>
              <a:t>bursts </a:t>
            </a:r>
            <a:r>
              <a:rPr lang="el-GR" dirty="0"/>
              <a:t>των 10-20 βλημάτων) για την εύρεση απόκλισης του ΜΣΠ από το στόχο</a:t>
            </a:r>
            <a:endParaRPr lang="en-US" dirty="0"/>
          </a:p>
          <a:p>
            <a:r>
              <a:rPr lang="el-GR" dirty="0"/>
              <a:t>Όσο λιγότερα </a:t>
            </a:r>
            <a:r>
              <a:rPr lang="en-US" dirty="0"/>
              <a:t>bursts </a:t>
            </a:r>
            <a:r>
              <a:rPr lang="el-GR" dirty="0"/>
              <a:t>κανονισμού χρειάζονται για να μεταφέρουμε το ΜΣΠ ΕΠΙ του στόχου (εντός </a:t>
            </a:r>
            <a:r>
              <a:rPr lang="en-US" dirty="0" err="1"/>
              <a:t>R</a:t>
            </a:r>
            <a:r>
              <a:rPr lang="en-US" baseline="-25000" dirty="0" err="1"/>
              <a:t>effective</a:t>
            </a:r>
            <a:r>
              <a:rPr lang="el-GR" dirty="0"/>
              <a:t>), τόσο γρηγορότερα μπορούμε να εκκινήσουμε τις βολές καταστροφής</a:t>
            </a:r>
            <a:endParaRPr lang="en-US" dirty="0"/>
          </a:p>
        </p:txBody>
      </p:sp>
      <p:grpSp>
        <p:nvGrpSpPr>
          <p:cNvPr id="4" name="Group 3">
            <a:extLst>
              <a:ext uri="{FF2B5EF4-FFF2-40B4-BE49-F238E27FC236}">
                <a16:creationId xmlns:a16="http://schemas.microsoft.com/office/drawing/2014/main" id="{EF5C86D1-E1F0-DC49-BE30-6B59D9E2DC30}"/>
              </a:ext>
            </a:extLst>
          </p:cNvPr>
          <p:cNvGrpSpPr/>
          <p:nvPr/>
        </p:nvGrpSpPr>
        <p:grpSpPr>
          <a:xfrm>
            <a:off x="4212410" y="274638"/>
            <a:ext cx="5043113" cy="4652043"/>
            <a:chOff x="4212410" y="274638"/>
            <a:chExt cx="5043113" cy="4652043"/>
          </a:xfrm>
        </p:grpSpPr>
        <p:grpSp>
          <p:nvGrpSpPr>
            <p:cNvPr id="3" name="Group 2">
              <a:extLst>
                <a:ext uri="{FF2B5EF4-FFF2-40B4-BE49-F238E27FC236}">
                  <a16:creationId xmlns:a16="http://schemas.microsoft.com/office/drawing/2014/main" id="{A0A77872-BA22-DB47-AADA-7C059EA724EC}"/>
                </a:ext>
              </a:extLst>
            </p:cNvPr>
            <p:cNvGrpSpPr/>
            <p:nvPr/>
          </p:nvGrpSpPr>
          <p:grpSpPr>
            <a:xfrm>
              <a:off x="4212410" y="274638"/>
              <a:ext cx="5043113" cy="4652043"/>
              <a:chOff x="4212410" y="274638"/>
              <a:chExt cx="5043113" cy="4652043"/>
            </a:xfrm>
          </p:grpSpPr>
          <p:grpSp>
            <p:nvGrpSpPr>
              <p:cNvPr id="57" name="Group 56">
                <a:extLst>
                  <a:ext uri="{FF2B5EF4-FFF2-40B4-BE49-F238E27FC236}">
                    <a16:creationId xmlns:a16="http://schemas.microsoft.com/office/drawing/2014/main" id="{C9D89FB3-1C8E-654B-A8A0-5DD3B7CFD95D}"/>
                  </a:ext>
                </a:extLst>
              </p:cNvPr>
              <p:cNvGrpSpPr/>
              <p:nvPr/>
            </p:nvGrpSpPr>
            <p:grpSpPr>
              <a:xfrm>
                <a:off x="4212410" y="274638"/>
                <a:ext cx="5043113" cy="4652043"/>
                <a:chOff x="4212410" y="274638"/>
                <a:chExt cx="5043113" cy="4652043"/>
              </a:xfrm>
            </p:grpSpPr>
            <p:sp>
              <p:nvSpPr>
                <p:cNvPr id="58" name="Title 1">
                  <a:extLst>
                    <a:ext uri="{FF2B5EF4-FFF2-40B4-BE49-F238E27FC236}">
                      <a16:creationId xmlns:a16="http://schemas.microsoft.com/office/drawing/2014/main" id="{2857CB44-FD99-2543-879F-81A6DE0188D9}"/>
                    </a:ext>
                  </a:extLst>
                </p:cNvPr>
                <p:cNvSpPr txBox="1">
                  <a:spLocks/>
                </p:cNvSpPr>
                <p:nvPr/>
              </p:nvSpPr>
              <p:spPr>
                <a:xfrm>
                  <a:off x="6504760" y="4599425"/>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50800" dist="38100" dir="2700000" algn="tl" rotWithShape="0">
                          <a:srgbClr val="000000">
                            <a:alpha val="43000"/>
                          </a:srgbClr>
                        </a:outerShdw>
                      </a:effectLst>
                    </a:rPr>
                    <a:t>180</a:t>
                  </a:r>
                  <a:r>
                    <a:rPr lang="en-US" sz="2000" b="1" baseline="30000" dirty="0">
                      <a:solidFill>
                        <a:srgbClr val="FF0000"/>
                      </a:solidFill>
                      <a:effectLst>
                        <a:outerShdw blurRad="50800" dist="38100" dir="2700000" algn="tl" rotWithShape="0">
                          <a:srgbClr val="000000">
                            <a:alpha val="43000"/>
                          </a:srgbClr>
                        </a:outerShdw>
                      </a:effectLst>
                    </a:rPr>
                    <a:t>o</a:t>
                  </a:r>
                </a:p>
              </p:txBody>
            </p:sp>
            <p:grpSp>
              <p:nvGrpSpPr>
                <p:cNvPr id="59" name="Group 58">
                  <a:extLst>
                    <a:ext uri="{FF2B5EF4-FFF2-40B4-BE49-F238E27FC236}">
                      <a16:creationId xmlns:a16="http://schemas.microsoft.com/office/drawing/2014/main" id="{44737B03-91F3-6540-9944-941D616DD019}"/>
                    </a:ext>
                  </a:extLst>
                </p:cNvPr>
                <p:cNvGrpSpPr/>
                <p:nvPr/>
              </p:nvGrpSpPr>
              <p:grpSpPr>
                <a:xfrm>
                  <a:off x="4212410" y="274638"/>
                  <a:ext cx="5043113" cy="4315409"/>
                  <a:chOff x="4212410" y="274638"/>
                  <a:chExt cx="5043113" cy="4315409"/>
                </a:xfrm>
              </p:grpSpPr>
              <p:sp>
                <p:nvSpPr>
                  <p:cNvPr id="60" name="Title 1">
                    <a:extLst>
                      <a:ext uri="{FF2B5EF4-FFF2-40B4-BE49-F238E27FC236}">
                        <a16:creationId xmlns:a16="http://schemas.microsoft.com/office/drawing/2014/main" id="{9DCB7D22-459A-CC40-B202-75C236541363}"/>
                      </a:ext>
                    </a:extLst>
                  </p:cNvPr>
                  <p:cNvSpPr txBox="1">
                    <a:spLocks/>
                  </p:cNvSpPr>
                  <p:nvPr/>
                </p:nvSpPr>
                <p:spPr>
                  <a:xfrm>
                    <a:off x="4212410" y="2394244"/>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50800" dist="38100" dir="2700000" algn="tl" rotWithShape="0">
                            <a:srgbClr val="000000">
                              <a:alpha val="43000"/>
                            </a:srgbClr>
                          </a:outerShdw>
                        </a:effectLst>
                      </a:rPr>
                      <a:t>270</a:t>
                    </a:r>
                    <a:r>
                      <a:rPr lang="en-US" sz="2000" b="1" baseline="30000" dirty="0">
                        <a:solidFill>
                          <a:srgbClr val="FF0000"/>
                        </a:solidFill>
                        <a:effectLst>
                          <a:outerShdw blurRad="50800" dist="38100" dir="2700000" algn="tl" rotWithShape="0">
                            <a:srgbClr val="000000">
                              <a:alpha val="43000"/>
                            </a:srgbClr>
                          </a:outerShdw>
                        </a:effectLst>
                      </a:rPr>
                      <a:t>o</a:t>
                    </a:r>
                  </a:p>
                </p:txBody>
              </p:sp>
              <p:grpSp>
                <p:nvGrpSpPr>
                  <p:cNvPr id="61" name="Group 60">
                    <a:extLst>
                      <a:ext uri="{FF2B5EF4-FFF2-40B4-BE49-F238E27FC236}">
                        <a16:creationId xmlns:a16="http://schemas.microsoft.com/office/drawing/2014/main" id="{B34C6ABB-88DD-304B-9B24-51C8C8080967}"/>
                      </a:ext>
                    </a:extLst>
                  </p:cNvPr>
                  <p:cNvGrpSpPr/>
                  <p:nvPr/>
                </p:nvGrpSpPr>
                <p:grpSpPr>
                  <a:xfrm>
                    <a:off x="4867926" y="667937"/>
                    <a:ext cx="4387597" cy="3922110"/>
                    <a:chOff x="4867926" y="667937"/>
                    <a:chExt cx="4387597" cy="3922110"/>
                  </a:xfrm>
                </p:grpSpPr>
                <p:grpSp>
                  <p:nvGrpSpPr>
                    <p:cNvPr id="63" name="Group 62">
                      <a:extLst>
                        <a:ext uri="{FF2B5EF4-FFF2-40B4-BE49-F238E27FC236}">
                          <a16:creationId xmlns:a16="http://schemas.microsoft.com/office/drawing/2014/main" id="{EABEA46E-F2E1-0947-804E-F1599B3CFCB3}"/>
                        </a:ext>
                      </a:extLst>
                    </p:cNvPr>
                    <p:cNvGrpSpPr/>
                    <p:nvPr/>
                  </p:nvGrpSpPr>
                  <p:grpSpPr>
                    <a:xfrm>
                      <a:off x="4867926" y="667937"/>
                      <a:ext cx="4387597" cy="3911951"/>
                      <a:chOff x="4867926" y="667937"/>
                      <a:chExt cx="4387597" cy="3911951"/>
                    </a:xfrm>
                  </p:grpSpPr>
                  <p:grpSp>
                    <p:nvGrpSpPr>
                      <p:cNvPr id="65" name="Group 64">
                        <a:extLst>
                          <a:ext uri="{FF2B5EF4-FFF2-40B4-BE49-F238E27FC236}">
                            <a16:creationId xmlns:a16="http://schemas.microsoft.com/office/drawing/2014/main" id="{4C992438-FD0B-534A-B310-B3310878BEF0}"/>
                          </a:ext>
                        </a:extLst>
                      </p:cNvPr>
                      <p:cNvGrpSpPr/>
                      <p:nvPr/>
                    </p:nvGrpSpPr>
                    <p:grpSpPr>
                      <a:xfrm>
                        <a:off x="4867926" y="667937"/>
                        <a:ext cx="4387597" cy="3911951"/>
                        <a:chOff x="4898070" y="667937"/>
                        <a:chExt cx="4387597" cy="3911951"/>
                      </a:xfrm>
                    </p:grpSpPr>
                    <p:grpSp>
                      <p:nvGrpSpPr>
                        <p:cNvPr id="67" name="Group 66">
                          <a:extLst>
                            <a:ext uri="{FF2B5EF4-FFF2-40B4-BE49-F238E27FC236}">
                              <a16:creationId xmlns:a16="http://schemas.microsoft.com/office/drawing/2014/main" id="{BAC9D895-E834-754E-A996-65FD030E6607}"/>
                            </a:ext>
                          </a:extLst>
                        </p:cNvPr>
                        <p:cNvGrpSpPr/>
                        <p:nvPr/>
                      </p:nvGrpSpPr>
                      <p:grpSpPr>
                        <a:xfrm>
                          <a:off x="4898070" y="667937"/>
                          <a:ext cx="3911950" cy="3911951"/>
                          <a:chOff x="4844700" y="1991926"/>
                          <a:chExt cx="3911950" cy="3911951"/>
                        </a:xfrm>
                      </p:grpSpPr>
                      <p:sp>
                        <p:nvSpPr>
                          <p:cNvPr id="69" name="Shape 107">
                            <a:extLst>
                              <a:ext uri="{FF2B5EF4-FFF2-40B4-BE49-F238E27FC236}">
                                <a16:creationId xmlns:a16="http://schemas.microsoft.com/office/drawing/2014/main" id="{2A026EBF-CB81-7E44-A8D2-E92F83EE6DC1}"/>
                              </a:ext>
                            </a:extLst>
                          </p:cNvPr>
                          <p:cNvSpPr/>
                          <p:nvPr/>
                        </p:nvSpPr>
                        <p:spPr>
                          <a:xfrm>
                            <a:off x="4844700" y="1991926"/>
                            <a:ext cx="3911950" cy="39119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tx1">
                              <a:lumMod val="65000"/>
                              <a:lumOff val="35000"/>
                            </a:schemeClr>
                          </a:solidFill>
                          <a:ln w="13546" cap="flat">
                            <a:solidFill>
                              <a:schemeClr val="tx1">
                                <a:alpha val="54000"/>
                              </a:schemeClr>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sp>
                        <p:nvSpPr>
                          <p:cNvPr id="70" name="Shape 106">
                            <a:extLst>
                              <a:ext uri="{FF2B5EF4-FFF2-40B4-BE49-F238E27FC236}">
                                <a16:creationId xmlns:a16="http://schemas.microsoft.com/office/drawing/2014/main" id="{4A5F6E48-E130-FA4F-B2BD-AF646A4A37EC}"/>
                              </a:ext>
                            </a:extLst>
                          </p:cNvPr>
                          <p:cNvSpPr/>
                          <p:nvPr/>
                        </p:nvSpPr>
                        <p:spPr>
                          <a:xfrm>
                            <a:off x="5504384" y="2640244"/>
                            <a:ext cx="2606417" cy="26098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chemeClr val="tx1"/>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sp>
                        <p:nvSpPr>
                          <p:cNvPr id="71" name="Shape 108">
                            <a:extLst>
                              <a:ext uri="{FF2B5EF4-FFF2-40B4-BE49-F238E27FC236}">
                                <a16:creationId xmlns:a16="http://schemas.microsoft.com/office/drawing/2014/main" id="{5F69E56C-B075-DA4D-AFD7-97DDB287C4AC}"/>
                              </a:ext>
                            </a:extLst>
                          </p:cNvPr>
                          <p:cNvSpPr/>
                          <p:nvPr/>
                        </p:nvSpPr>
                        <p:spPr>
                          <a:xfrm>
                            <a:off x="4844700" y="3934251"/>
                            <a:ext cx="3911950" cy="13650"/>
                          </a:xfrm>
                          <a:prstGeom prst="line">
                            <a:avLst/>
                          </a:prstGeom>
                          <a:noFill/>
                          <a:ln w="12700" cap="flat">
                            <a:solidFill>
                              <a:schemeClr val="tx1"/>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grpSp>
                    <p:sp>
                      <p:nvSpPr>
                        <p:cNvPr id="68" name="Title 1">
                          <a:extLst>
                            <a:ext uri="{FF2B5EF4-FFF2-40B4-BE49-F238E27FC236}">
                              <a16:creationId xmlns:a16="http://schemas.microsoft.com/office/drawing/2014/main" id="{D11225B8-9260-6C4D-8CF0-C9FC93315991}"/>
                            </a:ext>
                          </a:extLst>
                        </p:cNvPr>
                        <p:cNvSpPr txBox="1">
                          <a:spLocks/>
                        </p:cNvSpPr>
                        <p:nvPr/>
                      </p:nvSpPr>
                      <p:spPr>
                        <a:xfrm>
                          <a:off x="8708420" y="2400594"/>
                          <a:ext cx="577247"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50800" dist="38100" dir="2700000" algn="tl" rotWithShape="0">
                                  <a:srgbClr val="000000">
                                    <a:alpha val="43000"/>
                                  </a:srgbClr>
                                </a:outerShdw>
                              </a:effectLst>
                            </a:rPr>
                            <a:t>90</a:t>
                          </a:r>
                          <a:r>
                            <a:rPr lang="en-US" sz="2000" b="1" baseline="30000" dirty="0">
                              <a:solidFill>
                                <a:srgbClr val="FF0000"/>
                              </a:solidFill>
                              <a:effectLst>
                                <a:outerShdw blurRad="50800" dist="38100" dir="2700000" algn="tl" rotWithShape="0">
                                  <a:srgbClr val="000000">
                                    <a:alpha val="43000"/>
                                  </a:srgbClr>
                                </a:outerShdw>
                              </a:effectLst>
                            </a:rPr>
                            <a:t>o</a:t>
                          </a:r>
                        </a:p>
                      </p:txBody>
                    </p:sp>
                  </p:grpSp>
                  <p:sp>
                    <p:nvSpPr>
                      <p:cNvPr id="66" name="Shape 110">
                        <a:extLst>
                          <a:ext uri="{FF2B5EF4-FFF2-40B4-BE49-F238E27FC236}">
                            <a16:creationId xmlns:a16="http://schemas.microsoft.com/office/drawing/2014/main" id="{6D5B5763-E239-A34A-93F1-3FB573DEF829}"/>
                          </a:ext>
                        </a:extLst>
                      </p:cNvPr>
                      <p:cNvSpPr/>
                      <p:nvPr/>
                    </p:nvSpPr>
                    <p:spPr>
                      <a:xfrm>
                        <a:off x="6206072" y="1979734"/>
                        <a:ext cx="1304940" cy="13049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chemeClr val="tx1"/>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grpSp>
                <p:sp>
                  <p:nvSpPr>
                    <p:cNvPr id="64" name="Shape 109">
                      <a:extLst>
                        <a:ext uri="{FF2B5EF4-FFF2-40B4-BE49-F238E27FC236}">
                          <a16:creationId xmlns:a16="http://schemas.microsoft.com/office/drawing/2014/main" id="{136A4ECA-2B81-AD42-8BB0-01633167C15B}"/>
                        </a:ext>
                      </a:extLst>
                    </p:cNvPr>
                    <p:cNvSpPr/>
                    <p:nvPr/>
                  </p:nvSpPr>
                  <p:spPr>
                    <a:xfrm>
                      <a:off x="6848362" y="685223"/>
                      <a:ext cx="5684" cy="3904824"/>
                    </a:xfrm>
                    <a:prstGeom prst="line">
                      <a:avLst/>
                    </a:prstGeom>
                    <a:noFill/>
                    <a:ln w="12700" cap="flat">
                      <a:solidFill>
                        <a:schemeClr val="tx1"/>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grpSp>
              <p:sp>
                <p:nvSpPr>
                  <p:cNvPr id="62" name="Title 1">
                    <a:extLst>
                      <a:ext uri="{FF2B5EF4-FFF2-40B4-BE49-F238E27FC236}">
                        <a16:creationId xmlns:a16="http://schemas.microsoft.com/office/drawing/2014/main" id="{182BE9E0-9A8E-8F4E-AF14-30E795D97E1C}"/>
                      </a:ext>
                    </a:extLst>
                  </p:cNvPr>
                  <p:cNvSpPr txBox="1">
                    <a:spLocks/>
                  </p:cNvSpPr>
                  <p:nvPr/>
                </p:nvSpPr>
                <p:spPr>
                  <a:xfrm>
                    <a:off x="6498340" y="274638"/>
                    <a:ext cx="678987"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2000" b="1" dirty="0">
                        <a:solidFill>
                          <a:srgbClr val="FF0000"/>
                        </a:solidFill>
                        <a:effectLst>
                          <a:outerShdw blurRad="50800" dist="38100" dir="2700000" algn="tl" rotWithShape="0">
                            <a:srgbClr val="000000">
                              <a:alpha val="43000"/>
                            </a:srgbClr>
                          </a:outerShdw>
                        </a:effectLst>
                      </a:rPr>
                      <a:t>00</a:t>
                    </a:r>
                    <a:r>
                      <a:rPr lang="en-US" sz="2000" b="1" dirty="0">
                        <a:solidFill>
                          <a:srgbClr val="FF0000"/>
                        </a:solidFill>
                        <a:effectLst>
                          <a:outerShdw blurRad="50800" dist="38100" dir="2700000" algn="tl" rotWithShape="0">
                            <a:srgbClr val="000000">
                              <a:alpha val="43000"/>
                            </a:srgbClr>
                          </a:outerShdw>
                        </a:effectLst>
                      </a:rPr>
                      <a:t>0</a:t>
                    </a:r>
                    <a:r>
                      <a:rPr lang="en-US" sz="2000" b="1" baseline="30000" dirty="0">
                        <a:solidFill>
                          <a:srgbClr val="FF0000"/>
                        </a:solidFill>
                        <a:effectLst>
                          <a:outerShdw blurRad="50800" dist="38100" dir="2700000" algn="tl" rotWithShape="0">
                            <a:srgbClr val="000000">
                              <a:alpha val="43000"/>
                            </a:srgbClr>
                          </a:outerShdw>
                        </a:effectLst>
                      </a:rPr>
                      <a:t>o</a:t>
                    </a:r>
                  </a:p>
                </p:txBody>
              </p:sp>
            </p:grpSp>
          </p:grpSp>
          <p:sp>
            <p:nvSpPr>
              <p:cNvPr id="40" name="Freeform 39"/>
              <p:cNvSpPr/>
              <p:nvPr/>
            </p:nvSpPr>
            <p:spPr>
              <a:xfrm>
                <a:off x="6525120" y="3699510"/>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7028672" y="4077535"/>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p:cNvSpPr/>
              <p:nvPr/>
            </p:nvSpPr>
            <p:spPr>
              <a:xfrm>
                <a:off x="6868160" y="3970753"/>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Freeform 44"/>
              <p:cNvSpPr/>
              <p:nvPr/>
            </p:nvSpPr>
            <p:spPr>
              <a:xfrm>
                <a:off x="6715550" y="4176544"/>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Freeform 45"/>
              <p:cNvSpPr/>
              <p:nvPr/>
            </p:nvSpPr>
            <p:spPr>
              <a:xfrm>
                <a:off x="6474250" y="4238389"/>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p:cNvSpPr/>
              <p:nvPr/>
            </p:nvSpPr>
            <p:spPr>
              <a:xfrm>
                <a:off x="6626650" y="4421269"/>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a:off x="7537734" y="3429797"/>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Shape 51205"/>
              <p:cNvSpPr>
                <a:spLocks/>
              </p:cNvSpPr>
              <p:nvPr/>
            </p:nvSpPr>
            <p:spPr bwMode="auto">
              <a:xfrm>
                <a:off x="6671306" y="3955352"/>
                <a:ext cx="245601" cy="230437"/>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sp>
            <p:nvSpPr>
              <p:cNvPr id="44" name="Freeform 43"/>
              <p:cNvSpPr/>
              <p:nvPr/>
            </p:nvSpPr>
            <p:spPr>
              <a:xfrm>
                <a:off x="6864421" y="3676700"/>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eeform 48"/>
              <p:cNvSpPr/>
              <p:nvPr/>
            </p:nvSpPr>
            <p:spPr>
              <a:xfrm>
                <a:off x="6709130" y="3891402"/>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6436080" y="4008359"/>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855484" y="2903860"/>
                <a:ext cx="603040" cy="369332"/>
              </a:xfrm>
              <a:prstGeom prst="rect">
                <a:avLst/>
              </a:prstGeom>
              <a:noFill/>
            </p:spPr>
            <p:txBody>
              <a:bodyPr wrap="square" rtlCol="0">
                <a:spAutoFit/>
              </a:bodyPr>
              <a:lstStyle/>
              <a:p>
                <a:r>
                  <a:rPr lang="en-US" b="1" dirty="0">
                    <a:solidFill>
                      <a:srgbClr val="FF0000"/>
                    </a:solidFill>
                    <a:effectLst>
                      <a:outerShdw blurRad="50800" dist="38100" dir="2700000" algn="tl" rotWithShape="0">
                        <a:prstClr val="black">
                          <a:alpha val="40000"/>
                        </a:prstClr>
                      </a:outerShdw>
                    </a:effectLst>
                  </a:rPr>
                  <a:t>LOF</a:t>
                </a:r>
              </a:p>
            </p:txBody>
          </p:sp>
        </p:grpSp>
        <p:cxnSp>
          <p:nvCxnSpPr>
            <p:cNvPr id="33" name="Straight Arrow Connector 32">
              <a:extLst>
                <a:ext uri="{FF2B5EF4-FFF2-40B4-BE49-F238E27FC236}">
                  <a16:creationId xmlns:a16="http://schemas.microsoft.com/office/drawing/2014/main" id="{97DB2AB8-E48D-6E40-BEBB-DA54D6342776}"/>
                </a:ext>
              </a:extLst>
            </p:cNvPr>
            <p:cNvCxnSpPr>
              <a:cxnSpLocks/>
            </p:cNvCxnSpPr>
            <p:nvPr/>
          </p:nvCxnSpPr>
          <p:spPr>
            <a:xfrm flipH="1">
              <a:off x="6789930" y="2614454"/>
              <a:ext cx="63259" cy="9360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65462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l-GR" dirty="0"/>
              <a:t>Βολές Καταστροφής</a:t>
            </a:r>
            <a:endParaRPr lang="en-US" dirty="0"/>
          </a:p>
        </p:txBody>
      </p:sp>
      <p:sp>
        <p:nvSpPr>
          <p:cNvPr id="6" name="Content Placeholder 5"/>
          <p:cNvSpPr>
            <a:spLocks noGrp="1"/>
          </p:cNvSpPr>
          <p:nvPr>
            <p:ph idx="1"/>
          </p:nvPr>
        </p:nvSpPr>
        <p:spPr>
          <a:xfrm>
            <a:off x="457200" y="1600200"/>
            <a:ext cx="3935079" cy="5041232"/>
          </a:xfrm>
        </p:spPr>
        <p:txBody>
          <a:bodyPr>
            <a:normAutofit fontScale="92500" lnSpcReduction="10000"/>
          </a:bodyPr>
          <a:lstStyle/>
          <a:p>
            <a:r>
              <a:rPr lang="el-GR" dirty="0"/>
              <a:t>Οι βολές που αποσκοπούν στην καταστροφή/ εξουδετέρωση/ αδρανοποίηση ενός στόχου</a:t>
            </a:r>
          </a:p>
          <a:p>
            <a:r>
              <a:rPr lang="el-GR" dirty="0"/>
              <a:t>Ιδανικά, έχουν ΜΣΠ επί του στόχου</a:t>
            </a:r>
            <a:r>
              <a:rPr lang="en-US" dirty="0"/>
              <a:t> (</a:t>
            </a:r>
            <a:r>
              <a:rPr lang="el-GR" dirty="0"/>
              <a:t>εντός </a:t>
            </a:r>
            <a:r>
              <a:rPr lang="en-US" dirty="0" err="1"/>
              <a:t>R</a:t>
            </a:r>
            <a:r>
              <a:rPr lang="en-US" baseline="-25000" dirty="0" err="1"/>
              <a:t>effective</a:t>
            </a:r>
            <a:r>
              <a:rPr lang="en-US" dirty="0"/>
              <a:t>)</a:t>
            </a:r>
            <a:r>
              <a:rPr lang="el-GR" dirty="0"/>
              <a:t> και πολύ υψηλή συγκέντρωση (</a:t>
            </a:r>
            <a:r>
              <a:rPr lang="el-GR" dirty="0" err="1"/>
              <a:t>χαμηλη</a:t>
            </a:r>
            <a:r>
              <a:rPr lang="el-GR" dirty="0"/>
              <a:t> διασπορά)</a:t>
            </a:r>
          </a:p>
        </p:txBody>
      </p:sp>
      <p:grpSp>
        <p:nvGrpSpPr>
          <p:cNvPr id="3" name="Group 2">
            <a:extLst>
              <a:ext uri="{FF2B5EF4-FFF2-40B4-BE49-F238E27FC236}">
                <a16:creationId xmlns:a16="http://schemas.microsoft.com/office/drawing/2014/main" id="{C5AA09C7-A226-594B-92E7-702455A2B34E}"/>
              </a:ext>
            </a:extLst>
          </p:cNvPr>
          <p:cNvGrpSpPr/>
          <p:nvPr/>
        </p:nvGrpSpPr>
        <p:grpSpPr>
          <a:xfrm>
            <a:off x="4212410" y="274638"/>
            <a:ext cx="5043113" cy="4652043"/>
            <a:chOff x="4212410" y="274638"/>
            <a:chExt cx="5043113" cy="4652043"/>
          </a:xfrm>
        </p:grpSpPr>
        <p:grpSp>
          <p:nvGrpSpPr>
            <p:cNvPr id="57" name="Group 56">
              <a:extLst>
                <a:ext uri="{FF2B5EF4-FFF2-40B4-BE49-F238E27FC236}">
                  <a16:creationId xmlns:a16="http://schemas.microsoft.com/office/drawing/2014/main" id="{C9D89FB3-1C8E-654B-A8A0-5DD3B7CFD95D}"/>
                </a:ext>
              </a:extLst>
            </p:cNvPr>
            <p:cNvGrpSpPr/>
            <p:nvPr/>
          </p:nvGrpSpPr>
          <p:grpSpPr>
            <a:xfrm>
              <a:off x="4212410" y="274638"/>
              <a:ext cx="5043113" cy="4652043"/>
              <a:chOff x="4212410" y="274638"/>
              <a:chExt cx="5043113" cy="4652043"/>
            </a:xfrm>
          </p:grpSpPr>
          <p:sp>
            <p:nvSpPr>
              <p:cNvPr id="58" name="Title 1">
                <a:extLst>
                  <a:ext uri="{FF2B5EF4-FFF2-40B4-BE49-F238E27FC236}">
                    <a16:creationId xmlns:a16="http://schemas.microsoft.com/office/drawing/2014/main" id="{2857CB44-FD99-2543-879F-81A6DE0188D9}"/>
                  </a:ext>
                </a:extLst>
              </p:cNvPr>
              <p:cNvSpPr txBox="1">
                <a:spLocks/>
              </p:cNvSpPr>
              <p:nvPr/>
            </p:nvSpPr>
            <p:spPr>
              <a:xfrm>
                <a:off x="6504760" y="4599425"/>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50800" dist="38100" dir="2700000" algn="tl" rotWithShape="0">
                        <a:srgbClr val="000000">
                          <a:alpha val="43000"/>
                        </a:srgbClr>
                      </a:outerShdw>
                    </a:effectLst>
                  </a:rPr>
                  <a:t>180</a:t>
                </a:r>
                <a:r>
                  <a:rPr lang="en-US" sz="2000" b="1" baseline="30000" dirty="0">
                    <a:solidFill>
                      <a:srgbClr val="FF0000"/>
                    </a:solidFill>
                    <a:effectLst>
                      <a:outerShdw blurRad="50800" dist="38100" dir="2700000" algn="tl" rotWithShape="0">
                        <a:srgbClr val="000000">
                          <a:alpha val="43000"/>
                        </a:srgbClr>
                      </a:outerShdw>
                    </a:effectLst>
                  </a:rPr>
                  <a:t>o</a:t>
                </a:r>
              </a:p>
            </p:txBody>
          </p:sp>
          <p:grpSp>
            <p:nvGrpSpPr>
              <p:cNvPr id="59" name="Group 58">
                <a:extLst>
                  <a:ext uri="{FF2B5EF4-FFF2-40B4-BE49-F238E27FC236}">
                    <a16:creationId xmlns:a16="http://schemas.microsoft.com/office/drawing/2014/main" id="{44737B03-91F3-6540-9944-941D616DD019}"/>
                  </a:ext>
                </a:extLst>
              </p:cNvPr>
              <p:cNvGrpSpPr/>
              <p:nvPr/>
            </p:nvGrpSpPr>
            <p:grpSpPr>
              <a:xfrm>
                <a:off x="4212410" y="274638"/>
                <a:ext cx="5043113" cy="4315409"/>
                <a:chOff x="4212410" y="274638"/>
                <a:chExt cx="5043113" cy="4315409"/>
              </a:xfrm>
            </p:grpSpPr>
            <p:sp>
              <p:nvSpPr>
                <p:cNvPr id="60" name="Title 1">
                  <a:extLst>
                    <a:ext uri="{FF2B5EF4-FFF2-40B4-BE49-F238E27FC236}">
                      <a16:creationId xmlns:a16="http://schemas.microsoft.com/office/drawing/2014/main" id="{9DCB7D22-459A-CC40-B202-75C236541363}"/>
                    </a:ext>
                  </a:extLst>
                </p:cNvPr>
                <p:cNvSpPr txBox="1">
                  <a:spLocks/>
                </p:cNvSpPr>
                <p:nvPr/>
              </p:nvSpPr>
              <p:spPr>
                <a:xfrm>
                  <a:off x="4212410" y="2394244"/>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50800" dist="38100" dir="2700000" algn="tl" rotWithShape="0">
                          <a:srgbClr val="000000">
                            <a:alpha val="43000"/>
                          </a:srgbClr>
                        </a:outerShdw>
                      </a:effectLst>
                    </a:rPr>
                    <a:t>270</a:t>
                  </a:r>
                  <a:r>
                    <a:rPr lang="en-US" sz="2000" b="1" baseline="30000" dirty="0">
                      <a:solidFill>
                        <a:srgbClr val="FF0000"/>
                      </a:solidFill>
                      <a:effectLst>
                        <a:outerShdw blurRad="50800" dist="38100" dir="2700000" algn="tl" rotWithShape="0">
                          <a:srgbClr val="000000">
                            <a:alpha val="43000"/>
                          </a:srgbClr>
                        </a:outerShdw>
                      </a:effectLst>
                    </a:rPr>
                    <a:t>o</a:t>
                  </a:r>
                </a:p>
              </p:txBody>
            </p:sp>
            <p:grpSp>
              <p:nvGrpSpPr>
                <p:cNvPr id="61" name="Group 60">
                  <a:extLst>
                    <a:ext uri="{FF2B5EF4-FFF2-40B4-BE49-F238E27FC236}">
                      <a16:creationId xmlns:a16="http://schemas.microsoft.com/office/drawing/2014/main" id="{B34C6ABB-88DD-304B-9B24-51C8C8080967}"/>
                    </a:ext>
                  </a:extLst>
                </p:cNvPr>
                <p:cNvGrpSpPr/>
                <p:nvPr/>
              </p:nvGrpSpPr>
              <p:grpSpPr>
                <a:xfrm>
                  <a:off x="4867926" y="667937"/>
                  <a:ext cx="4387597" cy="3922110"/>
                  <a:chOff x="4867926" y="667937"/>
                  <a:chExt cx="4387597" cy="3922110"/>
                </a:xfrm>
              </p:grpSpPr>
              <p:grpSp>
                <p:nvGrpSpPr>
                  <p:cNvPr id="63" name="Group 62">
                    <a:extLst>
                      <a:ext uri="{FF2B5EF4-FFF2-40B4-BE49-F238E27FC236}">
                        <a16:creationId xmlns:a16="http://schemas.microsoft.com/office/drawing/2014/main" id="{EABEA46E-F2E1-0947-804E-F1599B3CFCB3}"/>
                      </a:ext>
                    </a:extLst>
                  </p:cNvPr>
                  <p:cNvGrpSpPr/>
                  <p:nvPr/>
                </p:nvGrpSpPr>
                <p:grpSpPr>
                  <a:xfrm>
                    <a:off x="4867926" y="667937"/>
                    <a:ext cx="4387597" cy="3911951"/>
                    <a:chOff x="4867926" y="667937"/>
                    <a:chExt cx="4387597" cy="3911951"/>
                  </a:xfrm>
                </p:grpSpPr>
                <p:grpSp>
                  <p:nvGrpSpPr>
                    <p:cNvPr id="65" name="Group 64">
                      <a:extLst>
                        <a:ext uri="{FF2B5EF4-FFF2-40B4-BE49-F238E27FC236}">
                          <a16:creationId xmlns:a16="http://schemas.microsoft.com/office/drawing/2014/main" id="{4C992438-FD0B-534A-B310-B3310878BEF0}"/>
                        </a:ext>
                      </a:extLst>
                    </p:cNvPr>
                    <p:cNvGrpSpPr/>
                    <p:nvPr/>
                  </p:nvGrpSpPr>
                  <p:grpSpPr>
                    <a:xfrm>
                      <a:off x="4867926" y="667937"/>
                      <a:ext cx="4387597" cy="3911951"/>
                      <a:chOff x="4898070" y="667937"/>
                      <a:chExt cx="4387597" cy="3911951"/>
                    </a:xfrm>
                  </p:grpSpPr>
                  <p:grpSp>
                    <p:nvGrpSpPr>
                      <p:cNvPr id="67" name="Group 66">
                        <a:extLst>
                          <a:ext uri="{FF2B5EF4-FFF2-40B4-BE49-F238E27FC236}">
                            <a16:creationId xmlns:a16="http://schemas.microsoft.com/office/drawing/2014/main" id="{BAC9D895-E834-754E-A996-65FD030E6607}"/>
                          </a:ext>
                        </a:extLst>
                      </p:cNvPr>
                      <p:cNvGrpSpPr/>
                      <p:nvPr/>
                    </p:nvGrpSpPr>
                    <p:grpSpPr>
                      <a:xfrm>
                        <a:off x="4898070" y="667937"/>
                        <a:ext cx="3911950" cy="3911951"/>
                        <a:chOff x="4844700" y="1991926"/>
                        <a:chExt cx="3911950" cy="3911951"/>
                      </a:xfrm>
                    </p:grpSpPr>
                    <p:sp>
                      <p:nvSpPr>
                        <p:cNvPr id="69" name="Shape 107">
                          <a:extLst>
                            <a:ext uri="{FF2B5EF4-FFF2-40B4-BE49-F238E27FC236}">
                              <a16:creationId xmlns:a16="http://schemas.microsoft.com/office/drawing/2014/main" id="{2A026EBF-CB81-7E44-A8D2-E92F83EE6DC1}"/>
                            </a:ext>
                          </a:extLst>
                        </p:cNvPr>
                        <p:cNvSpPr/>
                        <p:nvPr/>
                      </p:nvSpPr>
                      <p:spPr>
                        <a:xfrm>
                          <a:off x="4844700" y="1991926"/>
                          <a:ext cx="3911950" cy="39119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tx1">
                            <a:lumMod val="65000"/>
                            <a:lumOff val="35000"/>
                          </a:schemeClr>
                        </a:solidFill>
                        <a:ln w="13546" cap="flat">
                          <a:solidFill>
                            <a:schemeClr val="tx1">
                              <a:alpha val="54000"/>
                            </a:schemeClr>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sp>
                      <p:nvSpPr>
                        <p:cNvPr id="70" name="Shape 106">
                          <a:extLst>
                            <a:ext uri="{FF2B5EF4-FFF2-40B4-BE49-F238E27FC236}">
                              <a16:creationId xmlns:a16="http://schemas.microsoft.com/office/drawing/2014/main" id="{4A5F6E48-E130-FA4F-B2BD-AF646A4A37EC}"/>
                            </a:ext>
                          </a:extLst>
                        </p:cNvPr>
                        <p:cNvSpPr/>
                        <p:nvPr/>
                      </p:nvSpPr>
                      <p:spPr>
                        <a:xfrm>
                          <a:off x="5504384" y="2640244"/>
                          <a:ext cx="2606417" cy="26098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chemeClr val="tx1"/>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sp>
                      <p:nvSpPr>
                        <p:cNvPr id="71" name="Shape 108">
                          <a:extLst>
                            <a:ext uri="{FF2B5EF4-FFF2-40B4-BE49-F238E27FC236}">
                              <a16:creationId xmlns:a16="http://schemas.microsoft.com/office/drawing/2014/main" id="{5F69E56C-B075-DA4D-AFD7-97DDB287C4AC}"/>
                            </a:ext>
                          </a:extLst>
                        </p:cNvPr>
                        <p:cNvSpPr/>
                        <p:nvPr/>
                      </p:nvSpPr>
                      <p:spPr>
                        <a:xfrm>
                          <a:off x="4844700" y="3934251"/>
                          <a:ext cx="3911950" cy="13650"/>
                        </a:xfrm>
                        <a:prstGeom prst="line">
                          <a:avLst/>
                        </a:prstGeom>
                        <a:noFill/>
                        <a:ln w="12700" cap="flat">
                          <a:solidFill>
                            <a:schemeClr val="tx1"/>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grpSp>
                  <p:sp>
                    <p:nvSpPr>
                      <p:cNvPr id="68" name="Title 1">
                        <a:extLst>
                          <a:ext uri="{FF2B5EF4-FFF2-40B4-BE49-F238E27FC236}">
                            <a16:creationId xmlns:a16="http://schemas.microsoft.com/office/drawing/2014/main" id="{D11225B8-9260-6C4D-8CF0-C9FC93315991}"/>
                          </a:ext>
                        </a:extLst>
                      </p:cNvPr>
                      <p:cNvSpPr txBox="1">
                        <a:spLocks/>
                      </p:cNvSpPr>
                      <p:nvPr/>
                    </p:nvSpPr>
                    <p:spPr>
                      <a:xfrm>
                        <a:off x="8708420" y="2400594"/>
                        <a:ext cx="577247"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50800" dist="38100" dir="2700000" algn="tl" rotWithShape="0">
                                <a:srgbClr val="000000">
                                  <a:alpha val="43000"/>
                                </a:srgbClr>
                              </a:outerShdw>
                            </a:effectLst>
                          </a:rPr>
                          <a:t>90</a:t>
                        </a:r>
                        <a:r>
                          <a:rPr lang="en-US" sz="2000" b="1" baseline="30000" dirty="0">
                            <a:solidFill>
                              <a:srgbClr val="FF0000"/>
                            </a:solidFill>
                            <a:effectLst>
                              <a:outerShdw blurRad="50800" dist="38100" dir="2700000" algn="tl" rotWithShape="0">
                                <a:srgbClr val="000000">
                                  <a:alpha val="43000"/>
                                </a:srgbClr>
                              </a:outerShdw>
                            </a:effectLst>
                          </a:rPr>
                          <a:t>o</a:t>
                        </a:r>
                      </a:p>
                    </p:txBody>
                  </p:sp>
                </p:grpSp>
                <p:sp>
                  <p:nvSpPr>
                    <p:cNvPr id="66" name="Shape 110">
                      <a:extLst>
                        <a:ext uri="{FF2B5EF4-FFF2-40B4-BE49-F238E27FC236}">
                          <a16:creationId xmlns:a16="http://schemas.microsoft.com/office/drawing/2014/main" id="{6D5B5763-E239-A34A-93F1-3FB573DEF829}"/>
                        </a:ext>
                      </a:extLst>
                    </p:cNvPr>
                    <p:cNvSpPr/>
                    <p:nvPr/>
                  </p:nvSpPr>
                  <p:spPr>
                    <a:xfrm>
                      <a:off x="6206072" y="1979734"/>
                      <a:ext cx="1304940" cy="13049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chemeClr val="tx1"/>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dirty="0"/>
                    </a:p>
                  </p:txBody>
                </p:sp>
              </p:grpSp>
              <p:sp>
                <p:nvSpPr>
                  <p:cNvPr id="64" name="Shape 109">
                    <a:extLst>
                      <a:ext uri="{FF2B5EF4-FFF2-40B4-BE49-F238E27FC236}">
                        <a16:creationId xmlns:a16="http://schemas.microsoft.com/office/drawing/2014/main" id="{136A4ECA-2B81-AD42-8BB0-01633167C15B}"/>
                      </a:ext>
                    </a:extLst>
                  </p:cNvPr>
                  <p:cNvSpPr/>
                  <p:nvPr/>
                </p:nvSpPr>
                <p:spPr>
                  <a:xfrm>
                    <a:off x="6848362" y="685223"/>
                    <a:ext cx="5684" cy="3904824"/>
                  </a:xfrm>
                  <a:prstGeom prst="line">
                    <a:avLst/>
                  </a:prstGeom>
                  <a:noFill/>
                  <a:ln w="12700" cap="flat">
                    <a:solidFill>
                      <a:schemeClr val="tx1"/>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grpSp>
            <p:sp>
              <p:nvSpPr>
                <p:cNvPr id="62" name="Title 1">
                  <a:extLst>
                    <a:ext uri="{FF2B5EF4-FFF2-40B4-BE49-F238E27FC236}">
                      <a16:creationId xmlns:a16="http://schemas.microsoft.com/office/drawing/2014/main" id="{182BE9E0-9A8E-8F4E-AF14-30E795D97E1C}"/>
                    </a:ext>
                  </a:extLst>
                </p:cNvPr>
                <p:cNvSpPr txBox="1">
                  <a:spLocks/>
                </p:cNvSpPr>
                <p:nvPr/>
              </p:nvSpPr>
              <p:spPr>
                <a:xfrm>
                  <a:off x="6498340" y="274638"/>
                  <a:ext cx="678987"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2000" b="1" dirty="0">
                      <a:solidFill>
                        <a:srgbClr val="FF0000"/>
                      </a:solidFill>
                      <a:effectLst>
                        <a:outerShdw blurRad="50800" dist="38100" dir="2700000" algn="tl" rotWithShape="0">
                          <a:srgbClr val="000000">
                            <a:alpha val="43000"/>
                          </a:srgbClr>
                        </a:outerShdw>
                      </a:effectLst>
                    </a:rPr>
                    <a:t>00</a:t>
                  </a:r>
                  <a:r>
                    <a:rPr lang="en-US" sz="2000" b="1" dirty="0">
                      <a:solidFill>
                        <a:srgbClr val="FF0000"/>
                      </a:solidFill>
                      <a:effectLst>
                        <a:outerShdw blurRad="50800" dist="38100" dir="2700000" algn="tl" rotWithShape="0">
                          <a:srgbClr val="000000">
                            <a:alpha val="43000"/>
                          </a:srgbClr>
                        </a:outerShdw>
                      </a:effectLst>
                    </a:rPr>
                    <a:t>0</a:t>
                  </a:r>
                  <a:r>
                    <a:rPr lang="en-US" sz="2000" b="1" baseline="30000" dirty="0">
                      <a:solidFill>
                        <a:srgbClr val="FF0000"/>
                      </a:solidFill>
                      <a:effectLst>
                        <a:outerShdw blurRad="50800" dist="38100" dir="2700000" algn="tl" rotWithShape="0">
                          <a:srgbClr val="000000">
                            <a:alpha val="43000"/>
                          </a:srgbClr>
                        </a:outerShdw>
                      </a:effectLst>
                    </a:rPr>
                    <a:t>o</a:t>
                  </a:r>
                </a:p>
              </p:txBody>
            </p:sp>
          </p:grpSp>
        </p:grpSp>
        <p:sp>
          <p:nvSpPr>
            <p:cNvPr id="40" name="Freeform 39"/>
            <p:cNvSpPr/>
            <p:nvPr/>
          </p:nvSpPr>
          <p:spPr>
            <a:xfrm>
              <a:off x="6837833" y="4116472"/>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p:cNvSpPr/>
            <p:nvPr/>
          </p:nvSpPr>
          <p:spPr>
            <a:xfrm>
              <a:off x="6868160" y="3970753"/>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Freeform 44"/>
            <p:cNvSpPr/>
            <p:nvPr/>
          </p:nvSpPr>
          <p:spPr>
            <a:xfrm>
              <a:off x="6715550" y="4176544"/>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p:cNvSpPr/>
            <p:nvPr/>
          </p:nvSpPr>
          <p:spPr>
            <a:xfrm>
              <a:off x="6771028" y="4148555"/>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a:off x="6783043" y="3957648"/>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Shape 51205"/>
            <p:cNvSpPr>
              <a:spLocks/>
            </p:cNvSpPr>
            <p:nvPr/>
          </p:nvSpPr>
          <p:spPr bwMode="auto">
            <a:xfrm>
              <a:off x="6671306" y="3955352"/>
              <a:ext cx="245601" cy="230437"/>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cxnSp>
          <p:nvCxnSpPr>
            <p:cNvPr id="29" name="Straight Arrow Connector 28"/>
            <p:cNvCxnSpPr>
              <a:cxnSpLocks/>
            </p:cNvCxnSpPr>
            <p:nvPr/>
          </p:nvCxnSpPr>
          <p:spPr>
            <a:xfrm flipH="1">
              <a:off x="6789930" y="2614454"/>
              <a:ext cx="63259" cy="9360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4" name="Freeform 43"/>
            <p:cNvSpPr/>
            <p:nvPr/>
          </p:nvSpPr>
          <p:spPr>
            <a:xfrm>
              <a:off x="6838776" y="3902361"/>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eeform 48"/>
            <p:cNvSpPr/>
            <p:nvPr/>
          </p:nvSpPr>
          <p:spPr>
            <a:xfrm>
              <a:off x="6709130" y="3891402"/>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6692699" y="4000791"/>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855484" y="2903860"/>
              <a:ext cx="603040" cy="369332"/>
            </a:xfrm>
            <a:prstGeom prst="rect">
              <a:avLst/>
            </a:prstGeom>
            <a:noFill/>
          </p:spPr>
          <p:txBody>
            <a:bodyPr wrap="square" rtlCol="0">
              <a:spAutoFit/>
            </a:bodyPr>
            <a:lstStyle/>
            <a:p>
              <a:r>
                <a:rPr lang="en-US" b="1" dirty="0">
                  <a:solidFill>
                    <a:srgbClr val="FF0000"/>
                  </a:solidFill>
                  <a:effectLst>
                    <a:outerShdw blurRad="50800" dist="38100" dir="2700000" algn="tl" rotWithShape="0">
                      <a:prstClr val="black">
                        <a:alpha val="40000"/>
                      </a:prstClr>
                    </a:outerShdw>
                  </a:effectLst>
                </a:rPr>
                <a:t>LOF</a:t>
              </a:r>
            </a:p>
          </p:txBody>
        </p:sp>
        <p:sp>
          <p:nvSpPr>
            <p:cNvPr id="41" name="Freeform 40"/>
            <p:cNvSpPr/>
            <p:nvPr/>
          </p:nvSpPr>
          <p:spPr>
            <a:xfrm>
              <a:off x="6739916" y="4045451"/>
              <a:ext cx="101740" cy="10678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3499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F4613D4-F659-1D46-B216-8AAA8C425386}"/>
              </a:ext>
            </a:extLst>
          </p:cNvPr>
          <p:cNvPicPr>
            <a:picLocks noChangeAspect="1"/>
          </p:cNvPicPr>
          <p:nvPr/>
        </p:nvPicPr>
        <p:blipFill rotWithShape="1">
          <a:blip r:embed="rId2"/>
          <a:srcRect l="194" t="16108" r="-194" b="11440"/>
          <a:stretch/>
        </p:blipFill>
        <p:spPr>
          <a:xfrm>
            <a:off x="0" y="-2284"/>
            <a:ext cx="9144000" cy="4409184"/>
          </a:xfrm>
          <a:prstGeom prst="rect">
            <a:avLst/>
          </a:prstGeom>
        </p:spPr>
      </p:pic>
      <p:sp>
        <p:nvSpPr>
          <p:cNvPr id="2" name="Title 1"/>
          <p:cNvSpPr>
            <a:spLocks noGrp="1"/>
          </p:cNvSpPr>
          <p:nvPr>
            <p:ph type="title"/>
          </p:nvPr>
        </p:nvSpPr>
        <p:spPr/>
        <p:txBody>
          <a:bodyPr/>
          <a:lstStyle/>
          <a:p>
            <a:r>
              <a:rPr lang="en-US" dirty="0"/>
              <a:t>Weapon System Setting Phases</a:t>
            </a:r>
            <a:br>
              <a:rPr lang="el-GR" dirty="0"/>
            </a:br>
            <a:r>
              <a:rPr lang="el-GR" dirty="0"/>
              <a:t> </a:t>
            </a:r>
            <a:endParaRPr lang="en-US" dirty="0"/>
          </a:p>
        </p:txBody>
      </p:sp>
      <p:sp>
        <p:nvSpPr>
          <p:cNvPr id="3" name="Text Placeholder 2"/>
          <p:cNvSpPr>
            <a:spLocks noGrp="1"/>
          </p:cNvSpPr>
          <p:nvPr>
            <p:ph type="body" idx="1"/>
          </p:nvPr>
        </p:nvSpPr>
        <p:spPr/>
        <p:txBody>
          <a:bodyPr/>
          <a:lstStyle/>
          <a:p>
            <a:r>
              <a:rPr lang="el-GR" dirty="0">
                <a:solidFill>
                  <a:schemeClr val="bg1"/>
                </a:solidFill>
              </a:rPr>
              <a:t>Α Μέρος</a:t>
            </a:r>
            <a:endParaRPr lang="en-US" dirty="0">
              <a:solidFill>
                <a:schemeClr val="bg1"/>
              </a:solidFill>
            </a:endParaRPr>
          </a:p>
        </p:txBody>
      </p:sp>
    </p:spTree>
    <p:extLst>
      <p:ext uri="{BB962C8B-B14F-4D97-AF65-F5344CB8AC3E}">
        <p14:creationId xmlns:p14="http://schemas.microsoft.com/office/powerpoint/2010/main" val="1477032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84845B-2735-7A49-B580-19128B9B035B}"/>
              </a:ext>
            </a:extLst>
          </p:cNvPr>
          <p:cNvSpPr>
            <a:spLocks noGrp="1"/>
          </p:cNvSpPr>
          <p:nvPr>
            <p:ph type="title"/>
          </p:nvPr>
        </p:nvSpPr>
        <p:spPr/>
        <p:txBody>
          <a:bodyPr/>
          <a:lstStyle/>
          <a:p>
            <a:r>
              <a:rPr lang="el-GR" dirty="0"/>
              <a:t>Γενικά</a:t>
            </a:r>
            <a:endParaRPr lang="en-US" dirty="0"/>
          </a:p>
        </p:txBody>
      </p:sp>
      <p:sp>
        <p:nvSpPr>
          <p:cNvPr id="5" name="Content Placeholder 4">
            <a:extLst>
              <a:ext uri="{FF2B5EF4-FFF2-40B4-BE49-F238E27FC236}">
                <a16:creationId xmlns:a16="http://schemas.microsoft.com/office/drawing/2014/main" id="{D5D4102B-9CCA-FD40-8C99-43BA135C78B4}"/>
              </a:ext>
            </a:extLst>
          </p:cNvPr>
          <p:cNvSpPr>
            <a:spLocks noGrp="1"/>
          </p:cNvSpPr>
          <p:nvPr>
            <p:ph idx="1"/>
          </p:nvPr>
        </p:nvSpPr>
        <p:spPr>
          <a:xfrm>
            <a:off x="457200" y="1600200"/>
            <a:ext cx="8229600" cy="4983162"/>
          </a:xfrm>
        </p:spPr>
        <p:txBody>
          <a:bodyPr>
            <a:noAutofit/>
          </a:bodyPr>
          <a:lstStyle/>
          <a:p>
            <a:pPr algn="just"/>
            <a:r>
              <a:rPr lang="el-GR" sz="2800" dirty="0"/>
              <a:t>Προτού ένα ΠΒ (και εν γένει ένα οπλικό σύστημα) χρησιμοποιηθεί για πρώτη φορά, απαιτείται να ολοκληρωθεί μια σειρά ενεργειών η οποία αποσκοπεί στην ρύθμιση αυτού προκειμένου να σημειώσει την μέγιστη αποτελεσματικότητα.</a:t>
            </a:r>
          </a:p>
          <a:p>
            <a:pPr algn="just"/>
            <a:r>
              <a:rPr lang="el-GR" sz="2800" dirty="0"/>
              <a:t>Οι ενέργειες αυτές μπορούν να διακριθούν εν γένει σε 2 μείζονες κατηγορίες</a:t>
            </a:r>
            <a:r>
              <a:rPr lang="en-US" sz="2800" dirty="0"/>
              <a:t>:</a:t>
            </a:r>
            <a:endParaRPr lang="el-GR" sz="2800" dirty="0"/>
          </a:p>
          <a:p>
            <a:pPr lvl="1" algn="just"/>
            <a:r>
              <a:rPr lang="el-GR" sz="2400" dirty="0"/>
              <a:t>Αυτές που αποσκοπούν στον έλεγχο παραλληλότητας σκοπευτικών γραμμών και επιπέδων</a:t>
            </a:r>
          </a:p>
          <a:p>
            <a:pPr lvl="1" algn="just"/>
            <a:r>
              <a:rPr lang="el-GR" sz="2400" dirty="0"/>
              <a:t>Αυτές που αποσκοπούν στον έλεγχο της βολής προ ενάρξεως των πυρών καταστροφής</a:t>
            </a:r>
            <a:endParaRPr lang="en-US" sz="2400" dirty="0"/>
          </a:p>
        </p:txBody>
      </p:sp>
    </p:spTree>
    <p:extLst>
      <p:ext uri="{BB962C8B-B14F-4D97-AF65-F5344CB8AC3E}">
        <p14:creationId xmlns:p14="http://schemas.microsoft.com/office/powerpoint/2010/main" val="823731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Γενικ</a:t>
            </a:r>
            <a:r>
              <a:rPr lang="en-US" dirty="0" err="1"/>
              <a:t>ά</a:t>
            </a:r>
            <a:endParaRPr lang="en-US" dirty="0"/>
          </a:p>
        </p:txBody>
      </p:sp>
      <p:sp>
        <p:nvSpPr>
          <p:cNvPr id="6" name="Text Placeholder 5"/>
          <p:cNvSpPr>
            <a:spLocks noGrp="1"/>
          </p:cNvSpPr>
          <p:nvPr>
            <p:ph idx="1"/>
          </p:nvPr>
        </p:nvSpPr>
        <p:spPr>
          <a:xfrm>
            <a:off x="457200" y="1600200"/>
            <a:ext cx="8229600" cy="5257800"/>
          </a:xfrm>
        </p:spPr>
        <p:txBody>
          <a:bodyPr>
            <a:noAutofit/>
          </a:bodyPr>
          <a:lstStyle/>
          <a:p>
            <a:pPr algn="just"/>
            <a:r>
              <a:rPr lang="el-GR" sz="1800" dirty="0"/>
              <a:t>Με τον όρο </a:t>
            </a:r>
            <a:r>
              <a:rPr lang="en-US" sz="1800" dirty="0"/>
              <a:t>”alignment” </a:t>
            </a:r>
            <a:r>
              <a:rPr lang="el-GR" sz="1800" dirty="0"/>
              <a:t>αναφερόμαστε σε κάθε δραστηριότητα που επιδιώκει την διατήρηση κοινού σημείου αναφοράς για τα όπλα και τους αισθητήρες ενός πλοίου</a:t>
            </a:r>
          </a:p>
          <a:p>
            <a:pPr marL="342900" lvl="1" indent="-342900" algn="just">
              <a:buFont typeface="Arial"/>
              <a:buChar char="•"/>
            </a:pPr>
            <a:r>
              <a:rPr lang="el-GR" sz="1800" dirty="0"/>
              <a:t>Στον </a:t>
            </a:r>
            <a:r>
              <a:rPr lang="el-GR" sz="1800" i="1" dirty="0">
                <a:solidFill>
                  <a:srgbClr val="FF0000"/>
                </a:solidFill>
              </a:rPr>
              <a:t>στατικό παραλληλισμό</a:t>
            </a:r>
            <a:r>
              <a:rPr lang="en-US" sz="1800" i="1" dirty="0">
                <a:solidFill>
                  <a:srgbClr val="FF0000"/>
                </a:solidFill>
              </a:rPr>
              <a:t> (static alignment)</a:t>
            </a:r>
            <a:r>
              <a:rPr lang="el-GR" sz="1800" dirty="0"/>
              <a:t> ελέγχεται σε μόνιμη δεξαμενή η σε προβλήτα η παραλληλότητα μεταξύ των σκοπευτικών γραμμών όπλων και αισθητήρων. Όταν αυτός λαμβάνει χώρα μετά την πρώτη καθέλκυση του πλοίου καλείται </a:t>
            </a:r>
            <a:r>
              <a:rPr lang="el-GR" sz="1800" i="1" dirty="0">
                <a:solidFill>
                  <a:srgbClr val="FF0000"/>
                </a:solidFill>
              </a:rPr>
              <a:t>αρχικός παραλληλισμός</a:t>
            </a:r>
            <a:r>
              <a:rPr lang="en-US" sz="1800" i="1" dirty="0">
                <a:solidFill>
                  <a:srgbClr val="FF0000"/>
                </a:solidFill>
              </a:rPr>
              <a:t> </a:t>
            </a:r>
            <a:r>
              <a:rPr lang="el-GR" sz="1800" i="1" dirty="0">
                <a:solidFill>
                  <a:srgbClr val="FF0000"/>
                </a:solidFill>
              </a:rPr>
              <a:t>(</a:t>
            </a:r>
            <a:r>
              <a:rPr lang="en-US" sz="1800" i="1" dirty="0">
                <a:solidFill>
                  <a:srgbClr val="FF0000"/>
                </a:solidFill>
              </a:rPr>
              <a:t>initial alignment</a:t>
            </a:r>
            <a:r>
              <a:rPr lang="el-GR" sz="1800" i="1" dirty="0">
                <a:solidFill>
                  <a:srgbClr val="FF0000"/>
                </a:solidFill>
              </a:rPr>
              <a:t>)</a:t>
            </a:r>
          </a:p>
          <a:p>
            <a:pPr algn="just"/>
            <a:r>
              <a:rPr lang="el-GR" sz="1800" dirty="0"/>
              <a:t>Με το πέρας αυτού, μετρ</a:t>
            </a:r>
            <a:r>
              <a:rPr lang="en-US" sz="1800" dirty="0" err="1"/>
              <a:t>ά</a:t>
            </a:r>
            <a:r>
              <a:rPr lang="el-GR" sz="1800" dirty="0" err="1"/>
              <a:t>ται</a:t>
            </a:r>
            <a:r>
              <a:rPr lang="el-GR" sz="1800" dirty="0"/>
              <a:t> η </a:t>
            </a:r>
            <a:r>
              <a:rPr lang="el-GR" sz="1800" i="1" dirty="0">
                <a:solidFill>
                  <a:srgbClr val="FF0000"/>
                </a:solidFill>
              </a:rPr>
              <a:t>καθίζηση (</a:t>
            </a:r>
            <a:r>
              <a:rPr lang="en-US" sz="1800" i="1" dirty="0">
                <a:solidFill>
                  <a:srgbClr val="FF0000"/>
                </a:solidFill>
              </a:rPr>
              <a:t>tilt ή</a:t>
            </a:r>
            <a:r>
              <a:rPr lang="el-GR" sz="1800" i="1" dirty="0">
                <a:solidFill>
                  <a:srgbClr val="FF0000"/>
                </a:solidFill>
              </a:rPr>
              <a:t> </a:t>
            </a:r>
            <a:r>
              <a:rPr lang="en-US" sz="1800" i="1" dirty="0">
                <a:solidFill>
                  <a:srgbClr val="FF0000"/>
                </a:solidFill>
              </a:rPr>
              <a:t>roller path inclination</a:t>
            </a:r>
            <a:r>
              <a:rPr lang="el-GR" sz="1800" i="1" dirty="0">
                <a:solidFill>
                  <a:srgbClr val="FF0000"/>
                </a:solidFill>
              </a:rPr>
              <a:t>)</a:t>
            </a:r>
            <a:r>
              <a:rPr lang="en-US" sz="1800" dirty="0"/>
              <a:t>, </a:t>
            </a:r>
            <a:r>
              <a:rPr lang="el-GR" sz="1800" dirty="0"/>
              <a:t>κατ</a:t>
            </a:r>
            <a:r>
              <a:rPr lang="en-US" sz="1800" dirty="0" err="1"/>
              <a:t>ά</a:t>
            </a:r>
            <a:r>
              <a:rPr lang="el-GR" sz="1800" dirty="0"/>
              <a:t> την οποία ελ</a:t>
            </a:r>
            <a:r>
              <a:rPr lang="en-US" sz="1800" dirty="0" err="1"/>
              <a:t>έ</a:t>
            </a:r>
            <a:r>
              <a:rPr lang="el-GR" sz="1800" dirty="0" err="1"/>
              <a:t>γχεται</a:t>
            </a:r>
            <a:r>
              <a:rPr lang="el-GR" sz="1800" dirty="0"/>
              <a:t> η παραλληλότητα των επιπέδων </a:t>
            </a:r>
            <a:r>
              <a:rPr lang="el-GR" sz="1800" dirty="0" err="1"/>
              <a:t>έδρασης</a:t>
            </a:r>
            <a:r>
              <a:rPr lang="el-GR" sz="1800" dirty="0"/>
              <a:t>/ περιστροφής των όπλων</a:t>
            </a:r>
            <a:r>
              <a:rPr lang="en-US" sz="1800" dirty="0"/>
              <a:t> </a:t>
            </a:r>
            <a:r>
              <a:rPr lang="el-GR" sz="1800" dirty="0"/>
              <a:t>και των διασυνδεδεμένων με αυτά αισθητήρων</a:t>
            </a:r>
          </a:p>
          <a:p>
            <a:pPr algn="just"/>
            <a:r>
              <a:rPr lang="el-GR" sz="1800" dirty="0"/>
              <a:t>Ακολουθεί η μέτρηση των γωνιακών αποκλίσεων  </a:t>
            </a:r>
            <a:r>
              <a:rPr lang="el-GR" sz="1800" i="1" dirty="0">
                <a:solidFill>
                  <a:srgbClr val="FF0000"/>
                </a:solidFill>
              </a:rPr>
              <a:t>παράλλαξης (οριζόντιας και κατακόρυφης)</a:t>
            </a:r>
            <a:r>
              <a:rPr lang="el-GR" sz="1800" dirty="0">
                <a:solidFill>
                  <a:srgbClr val="FF0000"/>
                </a:solidFill>
              </a:rPr>
              <a:t> , </a:t>
            </a:r>
            <a:r>
              <a:rPr lang="el-GR" sz="1800" dirty="0"/>
              <a:t>ήτοι των γωνιακών εκτροπών μεταξύ </a:t>
            </a:r>
            <a:r>
              <a:rPr lang="en-US" sz="1800" dirty="0"/>
              <a:t>LOS </a:t>
            </a:r>
            <a:r>
              <a:rPr lang="el-GR" sz="1800" dirty="0"/>
              <a:t>και </a:t>
            </a:r>
            <a:r>
              <a:rPr lang="en-US" sz="1800" dirty="0"/>
              <a:t>LOF</a:t>
            </a:r>
            <a:r>
              <a:rPr lang="el-GR" sz="1800" dirty="0"/>
              <a:t>, λόγω της διαφορετικής θέσης όπλων και αισθητήρων</a:t>
            </a:r>
          </a:p>
          <a:p>
            <a:pPr algn="just"/>
            <a:r>
              <a:rPr lang="el-GR" sz="1800" dirty="0"/>
              <a:t>Επιπλέον εν πλω ρυθμίσεις προς αντιστάθμιση της απώλειας ευθυγράμμισης που επιφέρει η έκθεση του πλοίου στις φορτίσεις του κυματισμού λαμβάνει χώρα με τη διαδικασία του </a:t>
            </a:r>
            <a:r>
              <a:rPr lang="el-GR" sz="1800" i="1" dirty="0">
                <a:solidFill>
                  <a:srgbClr val="FF0000"/>
                </a:solidFill>
              </a:rPr>
              <a:t>δυναμικού παραλληλισμού (</a:t>
            </a:r>
            <a:r>
              <a:rPr lang="en-US" sz="1800" i="1" dirty="0">
                <a:solidFill>
                  <a:srgbClr val="FF0000"/>
                </a:solidFill>
              </a:rPr>
              <a:t>dynamic alignment</a:t>
            </a:r>
            <a:r>
              <a:rPr lang="el-GR" sz="1800" i="1" dirty="0">
                <a:solidFill>
                  <a:srgbClr val="FF0000"/>
                </a:solidFill>
              </a:rPr>
              <a:t>)</a:t>
            </a:r>
          </a:p>
        </p:txBody>
      </p:sp>
    </p:spTree>
    <p:extLst>
      <p:ext uri="{BB962C8B-B14F-4D97-AF65-F5344CB8AC3E}">
        <p14:creationId xmlns:p14="http://schemas.microsoft.com/office/powerpoint/2010/main" val="1646084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Weapon System Setting Phases</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02060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2373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719A9-EEA3-A94D-A116-7E56469AF1CC}"/>
              </a:ext>
            </a:extLst>
          </p:cNvPr>
          <p:cNvSpPr>
            <a:spLocks noGrp="1"/>
          </p:cNvSpPr>
          <p:nvPr>
            <p:ph type="title"/>
          </p:nvPr>
        </p:nvSpPr>
        <p:spPr/>
        <p:txBody>
          <a:bodyPr/>
          <a:lstStyle/>
          <a:p>
            <a:pPr algn="r"/>
            <a:r>
              <a:rPr lang="en-US" dirty="0"/>
              <a:t>WS Installment</a:t>
            </a:r>
          </a:p>
        </p:txBody>
      </p:sp>
      <p:sp>
        <p:nvSpPr>
          <p:cNvPr id="4" name="Content Placeholder 3">
            <a:extLst>
              <a:ext uri="{FF2B5EF4-FFF2-40B4-BE49-F238E27FC236}">
                <a16:creationId xmlns:a16="http://schemas.microsoft.com/office/drawing/2014/main" id="{6E1DD5EA-40F4-4046-89C0-EDDFC9B17758}"/>
              </a:ext>
            </a:extLst>
          </p:cNvPr>
          <p:cNvSpPr>
            <a:spLocks noGrp="1"/>
          </p:cNvSpPr>
          <p:nvPr>
            <p:ph idx="1"/>
          </p:nvPr>
        </p:nvSpPr>
        <p:spPr/>
        <p:txBody>
          <a:bodyPr>
            <a:normAutofit fontScale="77500" lnSpcReduction="20000"/>
          </a:bodyPr>
          <a:lstStyle/>
          <a:p>
            <a:pPr algn="just"/>
            <a:r>
              <a:rPr lang="el-GR" dirty="0"/>
              <a:t>Η αρχική εγκατάσταση των ΠΒ και λοιπών </a:t>
            </a:r>
            <a:r>
              <a:rPr lang="el-GR" dirty="0" err="1"/>
              <a:t>υπο</a:t>
            </a:r>
            <a:r>
              <a:rPr lang="el-GR" dirty="0"/>
              <a:t>-μονάδων του ΣΔΒ λαμβάνει χώρα όσο το πλοίο βρίσκεται στη δεξαμενή (</a:t>
            </a:r>
            <a:r>
              <a:rPr lang="en-US" dirty="0"/>
              <a:t>dry dock</a:t>
            </a:r>
            <a:r>
              <a:rPr lang="el-GR" dirty="0"/>
              <a:t>)</a:t>
            </a:r>
            <a:endParaRPr lang="en-US" dirty="0"/>
          </a:p>
          <a:p>
            <a:pPr algn="just"/>
            <a:r>
              <a:rPr lang="el-GR" dirty="0"/>
              <a:t>Προκειμένου να μετρώνται απ</a:t>
            </a:r>
            <a:r>
              <a:rPr lang="en-US" dirty="0" err="1"/>
              <a:t>ό</a:t>
            </a:r>
            <a:r>
              <a:rPr lang="el-GR" dirty="0"/>
              <a:t> μια κοινή βάση αναφοράς, χρησιμοποιούνται</a:t>
            </a:r>
            <a:r>
              <a:rPr lang="en-US" dirty="0"/>
              <a:t>:</a:t>
            </a:r>
            <a:endParaRPr lang="el-GR" dirty="0"/>
          </a:p>
          <a:p>
            <a:pPr lvl="1" algn="just"/>
            <a:r>
              <a:rPr lang="el-GR" dirty="0"/>
              <a:t>Για σκοπούς ευθυγράμμισης η </a:t>
            </a:r>
            <a:r>
              <a:rPr lang="en-US" dirty="0"/>
              <a:t>center line </a:t>
            </a:r>
            <a:r>
              <a:rPr lang="el-GR" dirty="0"/>
              <a:t>του πλοίου </a:t>
            </a:r>
          </a:p>
          <a:p>
            <a:pPr lvl="1" algn="just"/>
            <a:r>
              <a:rPr lang="el-GR" dirty="0"/>
              <a:t>Για σκοπούς παραλληλότητας επιπέδων η λεγόμενη κ</a:t>
            </a:r>
            <a:r>
              <a:rPr lang="en-US" dirty="0"/>
              <a:t>ύ</a:t>
            </a:r>
            <a:r>
              <a:rPr lang="el-GR" dirty="0" err="1"/>
              <a:t>ρια</a:t>
            </a:r>
            <a:r>
              <a:rPr lang="el-GR" dirty="0"/>
              <a:t> </a:t>
            </a:r>
            <a:r>
              <a:rPr lang="el-GR" dirty="0" err="1"/>
              <a:t>πλ</a:t>
            </a:r>
            <a:r>
              <a:rPr lang="en-US" dirty="0" err="1"/>
              <a:t>ά</a:t>
            </a:r>
            <a:r>
              <a:rPr lang="el-GR" dirty="0"/>
              <a:t>κα αναφοράς </a:t>
            </a:r>
            <a:r>
              <a:rPr lang="el-GR" dirty="0">
                <a:solidFill>
                  <a:srgbClr val="FF0000"/>
                </a:solidFill>
                <a:effectLst>
                  <a:outerShdw blurRad="50800" dist="38100" dir="2700000" algn="tl" rotWithShape="0">
                    <a:prstClr val="black">
                      <a:alpha val="40000"/>
                    </a:prstClr>
                  </a:outerShdw>
                </a:effectLst>
              </a:rPr>
              <a:t>(</a:t>
            </a:r>
            <a:r>
              <a:rPr lang="en-US" dirty="0">
                <a:solidFill>
                  <a:srgbClr val="FF0000"/>
                </a:solidFill>
                <a:effectLst>
                  <a:outerShdw blurRad="50800" dist="38100" dir="2700000" algn="tl" rotWithShape="0">
                    <a:prstClr val="black">
                      <a:alpha val="40000"/>
                    </a:prstClr>
                  </a:outerShdw>
                </a:effectLst>
              </a:rPr>
              <a:t>MRP-Main Reference Plate</a:t>
            </a:r>
            <a:r>
              <a:rPr lang="el-GR" dirty="0">
                <a:solidFill>
                  <a:srgbClr val="FF0000"/>
                </a:solidFill>
                <a:effectLst>
                  <a:outerShdw blurRad="50800" dist="38100" dir="2700000" algn="tl" rotWithShape="0">
                    <a:prstClr val="black">
                      <a:alpha val="40000"/>
                    </a:prstClr>
                  </a:outerShdw>
                </a:effectLst>
              </a:rPr>
              <a:t>)</a:t>
            </a:r>
            <a:endParaRPr lang="en-US" dirty="0">
              <a:solidFill>
                <a:srgbClr val="FF0000"/>
              </a:solidFill>
              <a:effectLst>
                <a:outerShdw blurRad="50800" dist="38100" dir="2700000" algn="tl" rotWithShape="0">
                  <a:prstClr val="black">
                    <a:alpha val="40000"/>
                  </a:prstClr>
                </a:outerShdw>
              </a:effectLst>
            </a:endParaRPr>
          </a:p>
          <a:p>
            <a:pPr algn="just"/>
            <a:r>
              <a:rPr lang="el-GR" dirty="0"/>
              <a:t>Επιπρόσθετα, σε διάφορα σημεία επί των καταστρωμάτων εγκαθίστανται μεταλλικά σημάδια </a:t>
            </a:r>
            <a:r>
              <a:rPr lang="el-GR" dirty="0">
                <a:solidFill>
                  <a:srgbClr val="21FF06"/>
                </a:solidFill>
                <a:effectLst>
                  <a:outerShdw blurRad="50800" dist="38100" dir="2700000" algn="tl" rotWithShape="0">
                    <a:prstClr val="black">
                      <a:alpha val="40000"/>
                    </a:prstClr>
                  </a:outerShdw>
                </a:effectLst>
              </a:rPr>
              <a:t>(</a:t>
            </a:r>
            <a:r>
              <a:rPr lang="en-US" dirty="0">
                <a:solidFill>
                  <a:srgbClr val="21FF06"/>
                </a:solidFill>
                <a:effectLst>
                  <a:outerShdw blurRad="50800" dist="38100" dir="2700000" algn="tl" rotWithShape="0">
                    <a:prstClr val="black">
                      <a:alpha val="40000"/>
                    </a:prstClr>
                  </a:outerShdw>
                </a:effectLst>
              </a:rPr>
              <a:t>benchmarks</a:t>
            </a:r>
            <a:r>
              <a:rPr lang="el-GR" dirty="0">
                <a:solidFill>
                  <a:srgbClr val="21FF06"/>
                </a:solidFill>
                <a:effectLst>
                  <a:outerShdw blurRad="50800" dist="38100" dir="2700000" algn="tl" rotWithShape="0">
                    <a:prstClr val="black">
                      <a:alpha val="40000"/>
                    </a:prstClr>
                  </a:outerShdw>
                </a:effectLst>
              </a:rPr>
              <a:t>) </a:t>
            </a:r>
            <a:r>
              <a:rPr lang="el-GR" dirty="0"/>
              <a:t>των οποίων η θέση σε σχέση με την</a:t>
            </a:r>
            <a:r>
              <a:rPr lang="en-US" dirty="0"/>
              <a:t> MRP </a:t>
            </a:r>
            <a:r>
              <a:rPr lang="el-GR" dirty="0"/>
              <a:t>και την </a:t>
            </a:r>
            <a:r>
              <a:rPr lang="en-US" dirty="0"/>
              <a:t>Center Line </a:t>
            </a:r>
            <a:r>
              <a:rPr lang="el-GR" dirty="0"/>
              <a:t>μετράται με ακρίβεια και καταγράφεται στο Μητρώο του πλοίου.</a:t>
            </a:r>
            <a:endParaRPr lang="en-US" dirty="0"/>
          </a:p>
        </p:txBody>
      </p:sp>
      <p:graphicFrame>
        <p:nvGraphicFramePr>
          <p:cNvPr id="25" name="Content Placeholder 3">
            <a:extLst>
              <a:ext uri="{FF2B5EF4-FFF2-40B4-BE49-F238E27FC236}">
                <a16:creationId xmlns:a16="http://schemas.microsoft.com/office/drawing/2014/main" id="{5F7FC8C5-D42C-6243-9CCC-2D83C4C65F94}"/>
              </a:ext>
            </a:extLst>
          </p:cNvPr>
          <p:cNvGraphicFramePr>
            <a:graphicFrameLocks/>
          </p:cNvGraphicFramePr>
          <p:nvPr>
            <p:extLst>
              <p:ext uri="{D42A27DB-BD31-4B8C-83A1-F6EECF244321}">
                <p14:modId xmlns:p14="http://schemas.microsoft.com/office/powerpoint/2010/main" val="2197111909"/>
              </p:ext>
            </p:extLst>
          </p:nvPr>
        </p:nvGraphicFramePr>
        <p:xfrm>
          <a:off x="185854" y="7938"/>
          <a:ext cx="4386146" cy="167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22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719A9-EEA3-A94D-A116-7E56469AF1CC}"/>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B47972B2-74E2-4047-9BB9-7F133053F2AA}"/>
              </a:ext>
            </a:extLst>
          </p:cNvPr>
          <p:cNvPicPr>
            <a:picLocks noGrp="1" noChangeAspect="1"/>
          </p:cNvPicPr>
          <p:nvPr>
            <p:ph idx="1"/>
          </p:nvPr>
        </p:nvPicPr>
        <p:blipFill>
          <a:blip r:embed="rId2"/>
          <a:stretch>
            <a:fillRect/>
          </a:stretch>
        </p:blipFill>
        <p:spPr>
          <a:xfrm>
            <a:off x="1" y="-15285"/>
            <a:ext cx="9143999" cy="6858000"/>
          </a:xfrm>
        </p:spPr>
      </p:pic>
      <p:cxnSp>
        <p:nvCxnSpPr>
          <p:cNvPr id="11" name="Straight Connector 10">
            <a:extLst>
              <a:ext uri="{FF2B5EF4-FFF2-40B4-BE49-F238E27FC236}">
                <a16:creationId xmlns:a16="http://schemas.microsoft.com/office/drawing/2014/main" id="{DC2C7865-4339-F94F-9220-917224C76497}"/>
              </a:ext>
            </a:extLst>
          </p:cNvPr>
          <p:cNvCxnSpPr>
            <a:cxnSpLocks/>
          </p:cNvCxnSpPr>
          <p:nvPr/>
        </p:nvCxnSpPr>
        <p:spPr>
          <a:xfrm flipV="1">
            <a:off x="0" y="274638"/>
            <a:ext cx="9144000" cy="53336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6598E88-C773-1A4A-937C-0F914FA05DE1}"/>
              </a:ext>
            </a:extLst>
          </p:cNvPr>
          <p:cNvSpPr txBox="1"/>
          <p:nvPr/>
        </p:nvSpPr>
        <p:spPr>
          <a:xfrm>
            <a:off x="316133" y="5087011"/>
            <a:ext cx="1925511" cy="1200329"/>
          </a:xfrm>
          <a:prstGeom prst="rect">
            <a:avLst/>
          </a:prstGeom>
          <a:noFill/>
        </p:spPr>
        <p:txBody>
          <a:bodyPr wrap="square" rtlCol="0">
            <a:spAutoFit/>
            <a:scene3d>
              <a:camera prst="isometricOffAxis2Top"/>
              <a:lightRig rig="chilly" dir="t"/>
            </a:scene3d>
          </a:bodyPr>
          <a:lstStyle/>
          <a:p>
            <a:r>
              <a:rPr lang="en-US" sz="3600" b="1" dirty="0">
                <a:solidFill>
                  <a:srgbClr val="FF0000"/>
                </a:solidFill>
                <a:effectLst>
                  <a:outerShdw blurRad="50800" dist="38100" dir="2700000" algn="tl" rotWithShape="0">
                    <a:prstClr val="black">
                      <a:alpha val="40000"/>
                    </a:prstClr>
                  </a:outerShdw>
                </a:effectLst>
              </a:rPr>
              <a:t>CENTER LINE</a:t>
            </a:r>
          </a:p>
        </p:txBody>
      </p:sp>
      <p:sp>
        <p:nvSpPr>
          <p:cNvPr id="15" name="Rounded Rectangle 14">
            <a:extLst>
              <a:ext uri="{FF2B5EF4-FFF2-40B4-BE49-F238E27FC236}">
                <a16:creationId xmlns:a16="http://schemas.microsoft.com/office/drawing/2014/main" id="{49186F4E-812B-D748-9F33-9FCDC7F9D533}"/>
              </a:ext>
            </a:extLst>
          </p:cNvPr>
          <p:cNvSpPr>
            <a:spLocks noChangeAspect="1"/>
          </p:cNvSpPr>
          <p:nvPr/>
        </p:nvSpPr>
        <p:spPr>
          <a:xfrm>
            <a:off x="5722142" y="1092993"/>
            <a:ext cx="576000" cy="576000"/>
          </a:xfrm>
          <a:prstGeom prst="roundRect">
            <a:avLst/>
          </a:prstGeom>
          <a:gradFill>
            <a:gsLst>
              <a:gs pos="0">
                <a:srgbClr val="FF0000">
                  <a:alpha val="58000"/>
                </a:srgbClr>
              </a:gs>
              <a:gs pos="100000">
                <a:srgbClr val="FF0000"/>
              </a:gs>
            </a:gsLst>
          </a:gradFill>
          <a:ln>
            <a:solidFill>
              <a:schemeClr val="tx1">
                <a:lumMod val="50000"/>
                <a:lumOff val="50000"/>
              </a:schemeClr>
            </a:solidFill>
          </a:ln>
          <a:scene3d>
            <a:camera prst="isometricOffAxis2Top"/>
            <a:lightRig rig="threePt" dir="t"/>
          </a:scene3d>
          <a:sp3d>
            <a:bevelT w="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C51F88E5-E95F-7847-9E7B-340D0A66BF61}"/>
              </a:ext>
            </a:extLst>
          </p:cNvPr>
          <p:cNvCxnSpPr>
            <a:cxnSpLocks/>
          </p:cNvCxnSpPr>
          <p:nvPr/>
        </p:nvCxnSpPr>
        <p:spPr>
          <a:xfrm>
            <a:off x="3375674" y="1057272"/>
            <a:ext cx="2163827" cy="34063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BE36BBF-716E-4541-82F6-79CDBD8D36BD}"/>
              </a:ext>
            </a:extLst>
          </p:cNvPr>
          <p:cNvSpPr txBox="1"/>
          <p:nvPr/>
        </p:nvSpPr>
        <p:spPr>
          <a:xfrm>
            <a:off x="892434" y="-134231"/>
            <a:ext cx="2725715" cy="1938992"/>
          </a:xfrm>
          <a:prstGeom prst="rect">
            <a:avLst/>
          </a:prstGeom>
          <a:noFill/>
        </p:spPr>
        <p:txBody>
          <a:bodyPr wrap="square" rtlCol="0">
            <a:spAutoFit/>
            <a:scene3d>
              <a:camera prst="isometricOffAxis2Top"/>
              <a:lightRig rig="chilly" dir="t"/>
            </a:scene3d>
          </a:bodyPr>
          <a:lstStyle/>
          <a:p>
            <a:r>
              <a:rPr lang="en-US" sz="4000" b="1" dirty="0">
                <a:solidFill>
                  <a:srgbClr val="FF0000"/>
                </a:solidFill>
                <a:effectLst>
                  <a:outerShdw blurRad="50800" dist="38100" dir="2700000" algn="tl" rotWithShape="0">
                    <a:prstClr val="black">
                      <a:alpha val="40000"/>
                    </a:prstClr>
                  </a:outerShdw>
                </a:effectLst>
              </a:rPr>
              <a:t>MAIN REFERENCE PLANE</a:t>
            </a:r>
          </a:p>
        </p:txBody>
      </p:sp>
      <p:sp>
        <p:nvSpPr>
          <p:cNvPr id="32" name="Rounded Rectangle 31">
            <a:extLst>
              <a:ext uri="{FF2B5EF4-FFF2-40B4-BE49-F238E27FC236}">
                <a16:creationId xmlns:a16="http://schemas.microsoft.com/office/drawing/2014/main" id="{5288C430-CD99-D04F-98C4-5AD3F849D927}"/>
              </a:ext>
            </a:extLst>
          </p:cNvPr>
          <p:cNvSpPr>
            <a:spLocks noChangeAspect="1"/>
          </p:cNvSpPr>
          <p:nvPr/>
        </p:nvSpPr>
        <p:spPr>
          <a:xfrm>
            <a:off x="1818558" y="4453095"/>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F0A84736-AFCB-C34E-82F5-D46D960AFB11}"/>
              </a:ext>
            </a:extLst>
          </p:cNvPr>
          <p:cNvSpPr>
            <a:spLocks noChangeAspect="1"/>
          </p:cNvSpPr>
          <p:nvPr/>
        </p:nvSpPr>
        <p:spPr>
          <a:xfrm>
            <a:off x="7363347" y="1230651"/>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A9F5991-D4F7-0747-A48D-5ED05E44DAF4}"/>
              </a:ext>
            </a:extLst>
          </p:cNvPr>
          <p:cNvCxnSpPr>
            <a:cxnSpLocks/>
          </p:cNvCxnSpPr>
          <p:nvPr/>
        </p:nvCxnSpPr>
        <p:spPr>
          <a:xfrm flipV="1">
            <a:off x="2936196" y="3062836"/>
            <a:ext cx="828000" cy="4677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Rounded Rectangle 33">
            <a:extLst>
              <a:ext uri="{FF2B5EF4-FFF2-40B4-BE49-F238E27FC236}">
                <a16:creationId xmlns:a16="http://schemas.microsoft.com/office/drawing/2014/main" id="{6CCBB867-0AD6-D24C-AD4D-D07F2A19C130}"/>
              </a:ext>
            </a:extLst>
          </p:cNvPr>
          <p:cNvSpPr>
            <a:spLocks noChangeAspect="1"/>
          </p:cNvSpPr>
          <p:nvPr/>
        </p:nvSpPr>
        <p:spPr>
          <a:xfrm>
            <a:off x="3723498" y="3008977"/>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76F90C16-7097-C547-ABB2-5B6598256A5F}"/>
              </a:ext>
            </a:extLst>
          </p:cNvPr>
          <p:cNvSpPr>
            <a:spLocks noChangeAspect="1"/>
          </p:cNvSpPr>
          <p:nvPr/>
        </p:nvSpPr>
        <p:spPr>
          <a:xfrm>
            <a:off x="2887497" y="3464390"/>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42803CC7-DFB3-D544-A077-D3B56F07D2D7}"/>
              </a:ext>
            </a:extLst>
          </p:cNvPr>
          <p:cNvSpPr>
            <a:spLocks noChangeAspect="1"/>
          </p:cNvSpPr>
          <p:nvPr/>
        </p:nvSpPr>
        <p:spPr>
          <a:xfrm>
            <a:off x="3723498" y="3760942"/>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8394ACAD-E1BB-2941-99D0-B3B424C59AB1}"/>
              </a:ext>
            </a:extLst>
          </p:cNvPr>
          <p:cNvSpPr>
            <a:spLocks noChangeAspect="1"/>
          </p:cNvSpPr>
          <p:nvPr/>
        </p:nvSpPr>
        <p:spPr>
          <a:xfrm>
            <a:off x="5131248" y="3004060"/>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FA7F1451-3444-FF43-A9D0-0287F44BC980}"/>
              </a:ext>
            </a:extLst>
          </p:cNvPr>
          <p:cNvSpPr>
            <a:spLocks noChangeAspect="1"/>
          </p:cNvSpPr>
          <p:nvPr/>
        </p:nvSpPr>
        <p:spPr>
          <a:xfrm>
            <a:off x="2779497" y="4412285"/>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DD45EF9F-C527-F343-A106-773F84994065}"/>
              </a:ext>
            </a:extLst>
          </p:cNvPr>
          <p:cNvSpPr>
            <a:spLocks noChangeAspect="1"/>
          </p:cNvSpPr>
          <p:nvPr/>
        </p:nvSpPr>
        <p:spPr>
          <a:xfrm>
            <a:off x="5855524" y="2350810"/>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0DD72A70-8AA8-6842-BF63-57994B188B2B}"/>
              </a:ext>
            </a:extLst>
          </p:cNvPr>
          <p:cNvSpPr>
            <a:spLocks noChangeAspect="1"/>
          </p:cNvSpPr>
          <p:nvPr/>
        </p:nvSpPr>
        <p:spPr>
          <a:xfrm>
            <a:off x="7225419" y="1630748"/>
            <a:ext cx="108000" cy="108000"/>
          </a:xfrm>
          <a:prstGeom prst="roundRect">
            <a:avLst/>
          </a:prstGeom>
          <a:solidFill>
            <a:srgbClr val="21FF06"/>
          </a:solidFill>
          <a:ln>
            <a:solidFill>
              <a:schemeClr val="tx1">
                <a:lumMod val="50000"/>
                <a:lumOff val="50000"/>
              </a:schemeClr>
            </a:solidFill>
          </a:ln>
          <a:scene3d>
            <a:camera prst="isometricOffAxis2Top"/>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B902FDF9-374B-7A4D-A605-F70CB35BC9A0}"/>
              </a:ext>
            </a:extLst>
          </p:cNvPr>
          <p:cNvSpPr txBox="1"/>
          <p:nvPr/>
        </p:nvSpPr>
        <p:spPr>
          <a:xfrm>
            <a:off x="5686453" y="4733068"/>
            <a:ext cx="3327086" cy="707886"/>
          </a:xfrm>
          <a:prstGeom prst="rect">
            <a:avLst/>
          </a:prstGeom>
          <a:noFill/>
        </p:spPr>
        <p:txBody>
          <a:bodyPr wrap="square" rtlCol="0">
            <a:spAutoFit/>
            <a:scene3d>
              <a:camera prst="isometricOffAxis2Top"/>
              <a:lightRig rig="chilly" dir="t"/>
            </a:scene3d>
          </a:bodyPr>
          <a:lstStyle/>
          <a:p>
            <a:r>
              <a:rPr lang="en-US" sz="4000" b="1" dirty="0">
                <a:solidFill>
                  <a:srgbClr val="21FF06"/>
                </a:solidFill>
                <a:effectLst>
                  <a:outerShdw blurRad="50800" dist="38100" dir="2700000" algn="tl" rotWithShape="0">
                    <a:prstClr val="black">
                      <a:alpha val="40000"/>
                    </a:prstClr>
                  </a:outerShdw>
                </a:effectLst>
              </a:rPr>
              <a:t>BENCHMARKS</a:t>
            </a:r>
          </a:p>
        </p:txBody>
      </p:sp>
      <p:cxnSp>
        <p:nvCxnSpPr>
          <p:cNvPr id="52" name="Straight Arrow Connector 51">
            <a:extLst>
              <a:ext uri="{FF2B5EF4-FFF2-40B4-BE49-F238E27FC236}">
                <a16:creationId xmlns:a16="http://schemas.microsoft.com/office/drawing/2014/main" id="{026A0304-9EC6-A04A-81BD-30D5C4BBFD9D}"/>
              </a:ext>
            </a:extLst>
          </p:cNvPr>
          <p:cNvCxnSpPr>
            <a:cxnSpLocks/>
          </p:cNvCxnSpPr>
          <p:nvPr/>
        </p:nvCxnSpPr>
        <p:spPr>
          <a:xfrm>
            <a:off x="2856357" y="4405937"/>
            <a:ext cx="2999167" cy="468000"/>
          </a:xfrm>
          <a:prstGeom prst="straightConnector1">
            <a:avLst/>
          </a:prstGeom>
          <a:ln>
            <a:solidFill>
              <a:srgbClr val="21FF0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864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30218</TotalTime>
  <Words>2575</Words>
  <Application>Microsoft Macintosh PowerPoint</Application>
  <PresentationFormat>On-screen Show (4:3)</PresentationFormat>
  <Paragraphs>465</Paragraphs>
  <Slides>33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Helvetica</vt:lpstr>
      <vt:lpstr>Office Theme</vt:lpstr>
      <vt:lpstr>ΠΥΡΟΒΟΛΙΚΗ</vt:lpstr>
      <vt:lpstr>Learning Objectives</vt:lpstr>
      <vt:lpstr>ΠΕΡΙΓΡΑΜΜΑ</vt:lpstr>
      <vt:lpstr>Weapon System Setting Phases  </vt:lpstr>
      <vt:lpstr>Γενικά</vt:lpstr>
      <vt:lpstr>Γενικά</vt:lpstr>
      <vt:lpstr>Weapon System Setting Phases </vt:lpstr>
      <vt:lpstr>WS Installment</vt:lpstr>
      <vt:lpstr>PowerPoint Presentation</vt:lpstr>
      <vt:lpstr>Static Alignment</vt:lpstr>
      <vt:lpstr>PowerPoint Presentation</vt:lpstr>
      <vt:lpstr> Καθίζηση (tilt)</vt:lpstr>
      <vt:lpstr>PowerPoint Presentation</vt:lpstr>
      <vt:lpstr> Καθίζηση (tilt)</vt:lpstr>
      <vt:lpstr> Καθίζηση (tilt)</vt:lpstr>
      <vt:lpstr> Καθίζηση (tilt)</vt:lpstr>
      <vt:lpstr> Καθίζηση (tilt)</vt:lpstr>
      <vt:lpstr>Παράλλαξη (parallax)</vt:lpstr>
      <vt:lpstr>Horizontal parallax</vt:lpstr>
      <vt:lpstr>Vertical Parallax</vt:lpstr>
      <vt:lpstr>Underway Alignment</vt:lpstr>
      <vt:lpstr>Artillery firing sequence</vt:lpstr>
      <vt:lpstr>Artillery Firing Sequence</vt:lpstr>
      <vt:lpstr>Βολές Αποδοχής</vt:lpstr>
      <vt:lpstr>Pre Action Calibration</vt:lpstr>
      <vt:lpstr>Pre Action Calibration</vt:lpstr>
      <vt:lpstr>Pre Action Calibration</vt:lpstr>
      <vt:lpstr>Βολές Θέρμανσης Κοίλου</vt:lpstr>
      <vt:lpstr>Μεταβολή θκάνης χωρίς ψύξη</vt:lpstr>
      <vt:lpstr>PowerPoint Presentation</vt:lpstr>
      <vt:lpstr>Ερμηνεία διαγραμμάτων</vt:lpstr>
      <vt:lpstr>Βολές Κανονισμού</vt:lpstr>
      <vt:lpstr>Βολές Καταστροφής</vt:lpstr>
    </vt:vector>
  </TitlesOfParts>
  <Manager/>
  <Company>Naval Postgraduate School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Διάλεξη 7</dc:title>
  <dc:subject>Naval Artillery Setting Phases: Tilt, Alignment, Parallax and Firing Sequence</dc:subject>
  <dc:creator>Charalampos Menychtas</dc:creator>
  <cp:keywords/>
  <dc:description/>
  <cp:lastModifiedBy>C I Menychtas</cp:lastModifiedBy>
  <cp:revision>1147</cp:revision>
  <cp:lastPrinted>2019-02-25T16:46:00Z</cp:lastPrinted>
  <dcterms:created xsi:type="dcterms:W3CDTF">2018-09-25T15:44:21Z</dcterms:created>
  <dcterms:modified xsi:type="dcterms:W3CDTF">2024-01-19T17:40:51Z</dcterms:modified>
  <cp:category/>
</cp:coreProperties>
</file>