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331" r:id="rId2"/>
    <p:sldId id="326" r:id="rId3"/>
    <p:sldId id="327" r:id="rId4"/>
    <p:sldId id="414" r:id="rId5"/>
    <p:sldId id="404" r:id="rId6"/>
    <p:sldId id="492" r:id="rId7"/>
    <p:sldId id="494" r:id="rId8"/>
    <p:sldId id="479" r:id="rId9"/>
    <p:sldId id="493" r:id="rId10"/>
    <p:sldId id="495" r:id="rId11"/>
    <p:sldId id="480" r:id="rId12"/>
    <p:sldId id="490" r:id="rId13"/>
    <p:sldId id="478" r:id="rId14"/>
    <p:sldId id="482" r:id="rId15"/>
    <p:sldId id="456" r:id="rId16"/>
    <p:sldId id="457" r:id="rId17"/>
    <p:sldId id="460" r:id="rId18"/>
    <p:sldId id="461" r:id="rId19"/>
    <p:sldId id="469" r:id="rId20"/>
    <p:sldId id="464" r:id="rId21"/>
    <p:sldId id="466" r:id="rId22"/>
    <p:sldId id="467" r:id="rId23"/>
    <p:sldId id="470" r:id="rId24"/>
    <p:sldId id="473" r:id="rId25"/>
    <p:sldId id="472" r:id="rId26"/>
    <p:sldId id="475" r:id="rId27"/>
    <p:sldId id="484" r:id="rId28"/>
    <p:sldId id="485" r:id="rId29"/>
    <p:sldId id="491" r:id="rId30"/>
    <p:sldId id="487" r:id="rId31"/>
    <p:sldId id="486" r:id="rId32"/>
    <p:sldId id="488" r:id="rId33"/>
    <p:sldId id="411" r:id="rId34"/>
    <p:sldId id="489"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PRJYM0mU4C+YXNytJJc5LQ==" hashData="i8R3ngqRDH1hh2Vb2tpUCf3YRJY="/>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aralampos Menychtas"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737373"/>
    <a:srgbClr val="21FF06"/>
    <a:srgbClr val="424242"/>
    <a:srgbClr val="ACAEAE"/>
    <a:srgbClr val="999999"/>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92" autoAdjust="0"/>
    <p:restoredTop sz="95179" autoAdjust="0"/>
  </p:normalViewPr>
  <p:slideViewPr>
    <p:cSldViewPr snapToGrid="0" snapToObjects="1">
      <p:cViewPr varScale="1">
        <p:scale>
          <a:sx n="127" d="100"/>
          <a:sy n="127" d="100"/>
        </p:scale>
        <p:origin x="912"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E16E1F-8FD1-BD4C-AE14-9B72A2BA7241}" type="doc">
      <dgm:prSet loTypeId="urn:microsoft.com/office/officeart/2005/8/layout/hProcess9" loCatId="" qsTypeId="urn:microsoft.com/office/officeart/2005/8/quickstyle/simple4" qsCatId="simple" csTypeId="urn:microsoft.com/office/officeart/2005/8/colors/accent1_2" csCatId="accent1"/>
      <dgm:spPr/>
      <dgm:t>
        <a:bodyPr/>
        <a:lstStyle/>
        <a:p>
          <a:endParaRPr lang="en-US"/>
        </a:p>
      </dgm:t>
    </dgm:pt>
    <dgm:pt modelId="{91DCF175-844E-E74B-9A60-55403ECA3279}">
      <dgm:prSet/>
      <dgm:spPr/>
      <dgm:t>
        <a:bodyPr/>
        <a:lstStyle/>
        <a:p>
          <a:pPr rtl="0"/>
          <a:r>
            <a:rPr lang="en-US" b="1" dirty="0"/>
            <a:t>Tracking LOS acquisition</a:t>
          </a:r>
        </a:p>
      </dgm:t>
    </dgm:pt>
    <dgm:pt modelId="{4EEBCD9C-6112-544F-AA3B-E3B7459069A7}" type="parTrans" cxnId="{4386DD81-4B13-5B47-8CA8-042038D350B1}">
      <dgm:prSet/>
      <dgm:spPr/>
      <dgm:t>
        <a:bodyPr/>
        <a:lstStyle/>
        <a:p>
          <a:endParaRPr lang="en-US" b="1"/>
        </a:p>
      </dgm:t>
    </dgm:pt>
    <dgm:pt modelId="{3CF7DEBB-1839-F948-9512-0F76AE8A4A96}" type="sibTrans" cxnId="{4386DD81-4B13-5B47-8CA8-042038D350B1}">
      <dgm:prSet/>
      <dgm:spPr/>
      <dgm:t>
        <a:bodyPr/>
        <a:lstStyle/>
        <a:p>
          <a:endParaRPr lang="en-US" b="1"/>
        </a:p>
      </dgm:t>
    </dgm:pt>
    <dgm:pt modelId="{91722D14-F9E5-634C-8AEA-2B1299CE1FB4}">
      <dgm:prSet/>
      <dgm:spPr/>
      <dgm:t>
        <a:bodyPr/>
        <a:lstStyle/>
        <a:p>
          <a:pPr rtl="0"/>
          <a:r>
            <a:rPr lang="en-US" b="1"/>
            <a:t>LOF Calculation</a:t>
          </a:r>
        </a:p>
      </dgm:t>
    </dgm:pt>
    <dgm:pt modelId="{E417ABDE-259E-1E4B-B352-AFE0C7EC5632}" type="parTrans" cxnId="{FD7DDD53-B8EB-574C-8BA5-FD86F06B22A7}">
      <dgm:prSet/>
      <dgm:spPr/>
      <dgm:t>
        <a:bodyPr/>
        <a:lstStyle/>
        <a:p>
          <a:endParaRPr lang="en-US" b="1"/>
        </a:p>
      </dgm:t>
    </dgm:pt>
    <dgm:pt modelId="{105B452B-CD00-F94C-A7B4-1AEF929C7D66}" type="sibTrans" cxnId="{FD7DDD53-B8EB-574C-8BA5-FD86F06B22A7}">
      <dgm:prSet/>
      <dgm:spPr/>
      <dgm:t>
        <a:bodyPr/>
        <a:lstStyle/>
        <a:p>
          <a:endParaRPr lang="en-US" b="1"/>
        </a:p>
      </dgm:t>
    </dgm:pt>
    <dgm:pt modelId="{E37397AD-5C1C-FA4F-9E3A-7F366C83F728}">
      <dgm:prSet/>
      <dgm:spPr/>
      <dgm:t>
        <a:bodyPr/>
        <a:lstStyle/>
        <a:p>
          <a:pPr rtl="0"/>
          <a:r>
            <a:rPr lang="en-US" b="1"/>
            <a:t>Gun/Launcher positioning</a:t>
          </a:r>
        </a:p>
      </dgm:t>
    </dgm:pt>
    <dgm:pt modelId="{808EA4B5-4585-7B43-BA59-A58CAF52E9F8}" type="parTrans" cxnId="{9EA5F5E6-0F4F-8947-BBBE-2474CD26A143}">
      <dgm:prSet/>
      <dgm:spPr/>
      <dgm:t>
        <a:bodyPr/>
        <a:lstStyle/>
        <a:p>
          <a:endParaRPr lang="en-US" b="1"/>
        </a:p>
      </dgm:t>
    </dgm:pt>
    <dgm:pt modelId="{62F86472-FEED-3D47-B4BD-7C8A5BD26668}" type="sibTrans" cxnId="{9EA5F5E6-0F4F-8947-BBBE-2474CD26A143}">
      <dgm:prSet/>
      <dgm:spPr/>
      <dgm:t>
        <a:bodyPr/>
        <a:lstStyle/>
        <a:p>
          <a:endParaRPr lang="en-US" b="1"/>
        </a:p>
      </dgm:t>
    </dgm:pt>
    <dgm:pt modelId="{9291C21A-CFEF-104E-B108-FE01C2AE9407}">
      <dgm:prSet/>
      <dgm:spPr/>
      <dgm:t>
        <a:bodyPr/>
        <a:lstStyle/>
        <a:p>
          <a:pPr rtl="0"/>
          <a:r>
            <a:rPr lang="en-US" b="1"/>
            <a:t>Guidance (missiles)</a:t>
          </a:r>
        </a:p>
      </dgm:t>
    </dgm:pt>
    <dgm:pt modelId="{ECC14799-CC79-2D45-9B56-5093A411CC4A}" type="parTrans" cxnId="{243A5981-860B-9A44-952A-18785F805CFB}">
      <dgm:prSet/>
      <dgm:spPr/>
      <dgm:t>
        <a:bodyPr/>
        <a:lstStyle/>
        <a:p>
          <a:endParaRPr lang="en-US" b="1"/>
        </a:p>
      </dgm:t>
    </dgm:pt>
    <dgm:pt modelId="{26CC4741-3F73-6F4B-BEE7-B0B63608205A}" type="sibTrans" cxnId="{243A5981-860B-9A44-952A-18785F805CFB}">
      <dgm:prSet/>
      <dgm:spPr/>
      <dgm:t>
        <a:bodyPr/>
        <a:lstStyle/>
        <a:p>
          <a:endParaRPr lang="en-US" b="1"/>
        </a:p>
      </dgm:t>
    </dgm:pt>
    <dgm:pt modelId="{5EE2B517-5A45-334F-BCEA-F3BE5D4F76D6}">
      <dgm:prSet/>
      <dgm:spPr/>
      <dgm:t>
        <a:bodyPr/>
        <a:lstStyle/>
        <a:p>
          <a:pPr rtl="0"/>
          <a:r>
            <a:rPr lang="en-US" b="1"/>
            <a:t>Evaluation</a:t>
          </a:r>
        </a:p>
      </dgm:t>
    </dgm:pt>
    <dgm:pt modelId="{EAF0DC0E-6339-434D-A344-CC990899B501}" type="parTrans" cxnId="{EB46B534-2DF7-034F-BE30-B0AE9E9A5690}">
      <dgm:prSet/>
      <dgm:spPr/>
      <dgm:t>
        <a:bodyPr/>
        <a:lstStyle/>
        <a:p>
          <a:endParaRPr lang="en-US" b="1"/>
        </a:p>
      </dgm:t>
    </dgm:pt>
    <dgm:pt modelId="{1B08BAC6-033A-0D46-936F-23AE48DD909A}" type="sibTrans" cxnId="{EB46B534-2DF7-034F-BE30-B0AE9E9A5690}">
      <dgm:prSet/>
      <dgm:spPr/>
      <dgm:t>
        <a:bodyPr/>
        <a:lstStyle/>
        <a:p>
          <a:endParaRPr lang="en-US" b="1"/>
        </a:p>
      </dgm:t>
    </dgm:pt>
    <dgm:pt modelId="{A1F0CC88-6F51-F145-A443-A4D726FD6B68}" type="pres">
      <dgm:prSet presAssocID="{FFE16E1F-8FD1-BD4C-AE14-9B72A2BA7241}" presName="CompostProcess" presStyleCnt="0">
        <dgm:presLayoutVars>
          <dgm:dir/>
          <dgm:resizeHandles val="exact"/>
        </dgm:presLayoutVars>
      </dgm:prSet>
      <dgm:spPr/>
    </dgm:pt>
    <dgm:pt modelId="{B96D2B73-E3E8-AF45-B89C-07C740694CA5}" type="pres">
      <dgm:prSet presAssocID="{FFE16E1F-8FD1-BD4C-AE14-9B72A2BA7241}" presName="arrow" presStyleLbl="bgShp" presStyleIdx="0" presStyleCnt="1"/>
      <dgm:spPr/>
    </dgm:pt>
    <dgm:pt modelId="{F4172AE2-BC4B-4D4C-B7A7-DBED7503DDD6}" type="pres">
      <dgm:prSet presAssocID="{FFE16E1F-8FD1-BD4C-AE14-9B72A2BA7241}" presName="linearProcess" presStyleCnt="0"/>
      <dgm:spPr/>
    </dgm:pt>
    <dgm:pt modelId="{8EE8C012-EB95-AE47-8C4D-A5BBFAFC843B}" type="pres">
      <dgm:prSet presAssocID="{91DCF175-844E-E74B-9A60-55403ECA3279}" presName="textNode" presStyleLbl="node1" presStyleIdx="0" presStyleCnt="5">
        <dgm:presLayoutVars>
          <dgm:bulletEnabled val="1"/>
        </dgm:presLayoutVars>
      </dgm:prSet>
      <dgm:spPr/>
    </dgm:pt>
    <dgm:pt modelId="{C1666DD7-DA22-E440-9874-018F0CD75A79}" type="pres">
      <dgm:prSet presAssocID="{3CF7DEBB-1839-F948-9512-0F76AE8A4A96}" presName="sibTrans" presStyleCnt="0"/>
      <dgm:spPr/>
    </dgm:pt>
    <dgm:pt modelId="{3DFD049A-3CFF-B147-AE2E-37774BDA022A}" type="pres">
      <dgm:prSet presAssocID="{91722D14-F9E5-634C-8AEA-2B1299CE1FB4}" presName="textNode" presStyleLbl="node1" presStyleIdx="1" presStyleCnt="5">
        <dgm:presLayoutVars>
          <dgm:bulletEnabled val="1"/>
        </dgm:presLayoutVars>
      </dgm:prSet>
      <dgm:spPr/>
    </dgm:pt>
    <dgm:pt modelId="{C672B4B1-5FE0-F143-AA37-177F038606BE}" type="pres">
      <dgm:prSet presAssocID="{105B452B-CD00-F94C-A7B4-1AEF929C7D66}" presName="sibTrans" presStyleCnt="0"/>
      <dgm:spPr/>
    </dgm:pt>
    <dgm:pt modelId="{B7702993-8D4E-C448-93A2-56E6E0FCCCB4}" type="pres">
      <dgm:prSet presAssocID="{E37397AD-5C1C-FA4F-9E3A-7F366C83F728}" presName="textNode" presStyleLbl="node1" presStyleIdx="2" presStyleCnt="5">
        <dgm:presLayoutVars>
          <dgm:bulletEnabled val="1"/>
        </dgm:presLayoutVars>
      </dgm:prSet>
      <dgm:spPr/>
    </dgm:pt>
    <dgm:pt modelId="{2068D162-1AFC-E548-91BD-A9259B09AA45}" type="pres">
      <dgm:prSet presAssocID="{62F86472-FEED-3D47-B4BD-7C8A5BD26668}" presName="sibTrans" presStyleCnt="0"/>
      <dgm:spPr/>
    </dgm:pt>
    <dgm:pt modelId="{F0CCF142-C3B5-8A44-A580-6D225E70E256}" type="pres">
      <dgm:prSet presAssocID="{9291C21A-CFEF-104E-B108-FE01C2AE9407}" presName="textNode" presStyleLbl="node1" presStyleIdx="3" presStyleCnt="5">
        <dgm:presLayoutVars>
          <dgm:bulletEnabled val="1"/>
        </dgm:presLayoutVars>
      </dgm:prSet>
      <dgm:spPr/>
    </dgm:pt>
    <dgm:pt modelId="{28F9C2B1-DFAB-2147-9618-B271F2F9B9D3}" type="pres">
      <dgm:prSet presAssocID="{26CC4741-3F73-6F4B-BEE7-B0B63608205A}" presName="sibTrans" presStyleCnt="0"/>
      <dgm:spPr/>
    </dgm:pt>
    <dgm:pt modelId="{8E343839-1F0D-C445-8753-38495165B961}" type="pres">
      <dgm:prSet presAssocID="{5EE2B517-5A45-334F-BCEA-F3BE5D4F76D6}" presName="textNode" presStyleLbl="node1" presStyleIdx="4" presStyleCnt="5">
        <dgm:presLayoutVars>
          <dgm:bulletEnabled val="1"/>
        </dgm:presLayoutVars>
      </dgm:prSet>
      <dgm:spPr/>
    </dgm:pt>
  </dgm:ptLst>
  <dgm:cxnLst>
    <dgm:cxn modelId="{0E509729-AC5E-E74E-ADC8-3806503BDD86}" type="presOf" srcId="{9291C21A-CFEF-104E-B108-FE01C2AE9407}" destId="{F0CCF142-C3B5-8A44-A580-6D225E70E256}" srcOrd="0" destOrd="0" presId="urn:microsoft.com/office/officeart/2005/8/layout/hProcess9"/>
    <dgm:cxn modelId="{EB46B534-2DF7-034F-BE30-B0AE9E9A5690}" srcId="{FFE16E1F-8FD1-BD4C-AE14-9B72A2BA7241}" destId="{5EE2B517-5A45-334F-BCEA-F3BE5D4F76D6}" srcOrd="4" destOrd="0" parTransId="{EAF0DC0E-6339-434D-A344-CC990899B501}" sibTransId="{1B08BAC6-033A-0D46-936F-23AE48DD909A}"/>
    <dgm:cxn modelId="{3585EB50-FC69-3244-B122-89C599C4ED96}" type="presOf" srcId="{5EE2B517-5A45-334F-BCEA-F3BE5D4F76D6}" destId="{8E343839-1F0D-C445-8753-38495165B961}" srcOrd="0" destOrd="0" presId="urn:microsoft.com/office/officeart/2005/8/layout/hProcess9"/>
    <dgm:cxn modelId="{FD7DDD53-B8EB-574C-8BA5-FD86F06B22A7}" srcId="{FFE16E1F-8FD1-BD4C-AE14-9B72A2BA7241}" destId="{91722D14-F9E5-634C-8AEA-2B1299CE1FB4}" srcOrd="1" destOrd="0" parTransId="{E417ABDE-259E-1E4B-B352-AFE0C7EC5632}" sibTransId="{105B452B-CD00-F94C-A7B4-1AEF929C7D66}"/>
    <dgm:cxn modelId="{7E411C55-DC1F-224F-821C-DAC00F1BF483}" type="presOf" srcId="{91DCF175-844E-E74B-9A60-55403ECA3279}" destId="{8EE8C012-EB95-AE47-8C4D-A5BBFAFC843B}" srcOrd="0" destOrd="0" presId="urn:microsoft.com/office/officeart/2005/8/layout/hProcess9"/>
    <dgm:cxn modelId="{5FB22D5D-4F8C-9045-91A7-FFA2BF55E182}" type="presOf" srcId="{FFE16E1F-8FD1-BD4C-AE14-9B72A2BA7241}" destId="{A1F0CC88-6F51-F145-A443-A4D726FD6B68}" srcOrd="0" destOrd="0" presId="urn:microsoft.com/office/officeart/2005/8/layout/hProcess9"/>
    <dgm:cxn modelId="{243A5981-860B-9A44-952A-18785F805CFB}" srcId="{FFE16E1F-8FD1-BD4C-AE14-9B72A2BA7241}" destId="{9291C21A-CFEF-104E-B108-FE01C2AE9407}" srcOrd="3" destOrd="0" parTransId="{ECC14799-CC79-2D45-9B56-5093A411CC4A}" sibTransId="{26CC4741-3F73-6F4B-BEE7-B0B63608205A}"/>
    <dgm:cxn modelId="{4386DD81-4B13-5B47-8CA8-042038D350B1}" srcId="{FFE16E1F-8FD1-BD4C-AE14-9B72A2BA7241}" destId="{91DCF175-844E-E74B-9A60-55403ECA3279}" srcOrd="0" destOrd="0" parTransId="{4EEBCD9C-6112-544F-AA3B-E3B7459069A7}" sibTransId="{3CF7DEBB-1839-F948-9512-0F76AE8A4A96}"/>
    <dgm:cxn modelId="{12F0FC95-E6A8-7E40-8DDC-C646F86C74BC}" type="presOf" srcId="{E37397AD-5C1C-FA4F-9E3A-7F366C83F728}" destId="{B7702993-8D4E-C448-93A2-56E6E0FCCCB4}" srcOrd="0" destOrd="0" presId="urn:microsoft.com/office/officeart/2005/8/layout/hProcess9"/>
    <dgm:cxn modelId="{09A077DE-CC4C-EF4B-B099-7864FD0C0B42}" type="presOf" srcId="{91722D14-F9E5-634C-8AEA-2B1299CE1FB4}" destId="{3DFD049A-3CFF-B147-AE2E-37774BDA022A}" srcOrd="0" destOrd="0" presId="urn:microsoft.com/office/officeart/2005/8/layout/hProcess9"/>
    <dgm:cxn modelId="{9EA5F5E6-0F4F-8947-BBBE-2474CD26A143}" srcId="{FFE16E1F-8FD1-BD4C-AE14-9B72A2BA7241}" destId="{E37397AD-5C1C-FA4F-9E3A-7F366C83F728}" srcOrd="2" destOrd="0" parTransId="{808EA4B5-4585-7B43-BA59-A58CAF52E9F8}" sibTransId="{62F86472-FEED-3D47-B4BD-7C8A5BD26668}"/>
    <dgm:cxn modelId="{1A3DDED1-1357-B44F-9DEE-72E1B525CC40}" type="presParOf" srcId="{A1F0CC88-6F51-F145-A443-A4D726FD6B68}" destId="{B96D2B73-E3E8-AF45-B89C-07C740694CA5}" srcOrd="0" destOrd="0" presId="urn:microsoft.com/office/officeart/2005/8/layout/hProcess9"/>
    <dgm:cxn modelId="{7B101E8C-B40D-B844-8079-BB42415BD1B8}" type="presParOf" srcId="{A1F0CC88-6F51-F145-A443-A4D726FD6B68}" destId="{F4172AE2-BC4B-4D4C-B7A7-DBED7503DDD6}" srcOrd="1" destOrd="0" presId="urn:microsoft.com/office/officeart/2005/8/layout/hProcess9"/>
    <dgm:cxn modelId="{B40DED18-0B5E-1B48-B87B-98ABEB1F1B2E}" type="presParOf" srcId="{F4172AE2-BC4B-4D4C-B7A7-DBED7503DDD6}" destId="{8EE8C012-EB95-AE47-8C4D-A5BBFAFC843B}" srcOrd="0" destOrd="0" presId="urn:microsoft.com/office/officeart/2005/8/layout/hProcess9"/>
    <dgm:cxn modelId="{7AB29B35-7DE1-BA40-9683-2729972B1B48}" type="presParOf" srcId="{F4172AE2-BC4B-4D4C-B7A7-DBED7503DDD6}" destId="{C1666DD7-DA22-E440-9874-018F0CD75A79}" srcOrd="1" destOrd="0" presId="urn:microsoft.com/office/officeart/2005/8/layout/hProcess9"/>
    <dgm:cxn modelId="{F583E63B-26B3-6643-8205-CCB7AB73BF9F}" type="presParOf" srcId="{F4172AE2-BC4B-4D4C-B7A7-DBED7503DDD6}" destId="{3DFD049A-3CFF-B147-AE2E-37774BDA022A}" srcOrd="2" destOrd="0" presId="urn:microsoft.com/office/officeart/2005/8/layout/hProcess9"/>
    <dgm:cxn modelId="{D1BC5212-303E-C84A-8F77-280CBA3CB5CB}" type="presParOf" srcId="{F4172AE2-BC4B-4D4C-B7A7-DBED7503DDD6}" destId="{C672B4B1-5FE0-F143-AA37-177F038606BE}" srcOrd="3" destOrd="0" presId="urn:microsoft.com/office/officeart/2005/8/layout/hProcess9"/>
    <dgm:cxn modelId="{02433521-84A6-994F-88C9-2FA13C57AC4C}" type="presParOf" srcId="{F4172AE2-BC4B-4D4C-B7A7-DBED7503DDD6}" destId="{B7702993-8D4E-C448-93A2-56E6E0FCCCB4}" srcOrd="4" destOrd="0" presId="urn:microsoft.com/office/officeart/2005/8/layout/hProcess9"/>
    <dgm:cxn modelId="{A85069C7-927F-344F-90B3-F256D2168ECB}" type="presParOf" srcId="{F4172AE2-BC4B-4D4C-B7A7-DBED7503DDD6}" destId="{2068D162-1AFC-E548-91BD-A9259B09AA45}" srcOrd="5" destOrd="0" presId="urn:microsoft.com/office/officeart/2005/8/layout/hProcess9"/>
    <dgm:cxn modelId="{3A00038C-0C4C-974F-BFEB-F3D47AAC0F06}" type="presParOf" srcId="{F4172AE2-BC4B-4D4C-B7A7-DBED7503DDD6}" destId="{F0CCF142-C3B5-8A44-A580-6D225E70E256}" srcOrd="6" destOrd="0" presId="urn:microsoft.com/office/officeart/2005/8/layout/hProcess9"/>
    <dgm:cxn modelId="{E155DF31-89F5-1043-9959-687B7E3469DA}" type="presParOf" srcId="{F4172AE2-BC4B-4D4C-B7A7-DBED7503DDD6}" destId="{28F9C2B1-DFAB-2147-9618-B271F2F9B9D3}" srcOrd="7" destOrd="0" presId="urn:microsoft.com/office/officeart/2005/8/layout/hProcess9"/>
    <dgm:cxn modelId="{E1889533-0D3D-5445-BC87-87CC52ABFFAC}" type="presParOf" srcId="{F4172AE2-BC4B-4D4C-B7A7-DBED7503DDD6}" destId="{8E343839-1F0D-C445-8753-38495165B961}"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D2B73-E3E8-AF45-B89C-07C740694CA5}">
      <dsp:nvSpPr>
        <dsp:cNvPr id="0" name=""/>
        <dsp:cNvSpPr/>
      </dsp:nvSpPr>
      <dsp:spPr>
        <a:xfrm>
          <a:off x="617219" y="0"/>
          <a:ext cx="6995160" cy="4525963"/>
        </a:xfrm>
        <a:prstGeom prst="rightArrow">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EE8C012-EB95-AE47-8C4D-A5BBFAFC843B}">
      <dsp:nvSpPr>
        <dsp:cNvPr id="0" name=""/>
        <dsp:cNvSpPr/>
      </dsp:nvSpPr>
      <dsp:spPr>
        <a:xfrm>
          <a:off x="3616" y="1357788"/>
          <a:ext cx="1581224" cy="181038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b="1" kern="1200" dirty="0"/>
            <a:t>Tracking LOS acquisition</a:t>
          </a:r>
        </a:p>
      </dsp:txBody>
      <dsp:txXfrm>
        <a:off x="80805" y="1434977"/>
        <a:ext cx="1426846" cy="1656007"/>
      </dsp:txXfrm>
    </dsp:sp>
    <dsp:sp modelId="{3DFD049A-3CFF-B147-AE2E-37774BDA022A}">
      <dsp:nvSpPr>
        <dsp:cNvPr id="0" name=""/>
        <dsp:cNvSpPr/>
      </dsp:nvSpPr>
      <dsp:spPr>
        <a:xfrm>
          <a:off x="1663902" y="1357788"/>
          <a:ext cx="1581224" cy="181038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b="1" kern="1200"/>
            <a:t>LOF Calculation</a:t>
          </a:r>
        </a:p>
      </dsp:txBody>
      <dsp:txXfrm>
        <a:off x="1741091" y="1434977"/>
        <a:ext cx="1426846" cy="1656007"/>
      </dsp:txXfrm>
    </dsp:sp>
    <dsp:sp modelId="{B7702993-8D4E-C448-93A2-56E6E0FCCCB4}">
      <dsp:nvSpPr>
        <dsp:cNvPr id="0" name=""/>
        <dsp:cNvSpPr/>
      </dsp:nvSpPr>
      <dsp:spPr>
        <a:xfrm>
          <a:off x="3324187" y="1357788"/>
          <a:ext cx="1581224" cy="181038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b="1" kern="1200"/>
            <a:t>Gun/Launcher positioning</a:t>
          </a:r>
        </a:p>
      </dsp:txBody>
      <dsp:txXfrm>
        <a:off x="3401376" y="1434977"/>
        <a:ext cx="1426846" cy="1656007"/>
      </dsp:txXfrm>
    </dsp:sp>
    <dsp:sp modelId="{F0CCF142-C3B5-8A44-A580-6D225E70E256}">
      <dsp:nvSpPr>
        <dsp:cNvPr id="0" name=""/>
        <dsp:cNvSpPr/>
      </dsp:nvSpPr>
      <dsp:spPr>
        <a:xfrm>
          <a:off x="4984473" y="1357788"/>
          <a:ext cx="1581224" cy="181038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b="1" kern="1200"/>
            <a:t>Guidance (missiles)</a:t>
          </a:r>
        </a:p>
      </dsp:txBody>
      <dsp:txXfrm>
        <a:off x="5061662" y="1434977"/>
        <a:ext cx="1426846" cy="1656007"/>
      </dsp:txXfrm>
    </dsp:sp>
    <dsp:sp modelId="{8E343839-1F0D-C445-8753-38495165B961}">
      <dsp:nvSpPr>
        <dsp:cNvPr id="0" name=""/>
        <dsp:cNvSpPr/>
      </dsp:nvSpPr>
      <dsp:spPr>
        <a:xfrm>
          <a:off x="6644759" y="1357788"/>
          <a:ext cx="1581224" cy="181038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b="1" kern="1200"/>
            <a:t>Evaluation</a:t>
          </a:r>
        </a:p>
      </dsp:txBody>
      <dsp:txXfrm>
        <a:off x="6721948" y="1434977"/>
        <a:ext cx="1426846" cy="165600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6BC7937-8E67-954E-8BAC-4EF5A85F5CE4}" type="datetimeFigureOut">
              <a:rPr lang="en-US" smtClean="0"/>
              <a:t>1/19/24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3A349-6F68-694A-AB9B-607A59068D34}" type="slidenum">
              <a:rPr lang="en-US" smtClean="0"/>
              <a:t>‹#›</a:t>
            </a:fld>
            <a:endParaRPr lang="en-US"/>
          </a:p>
        </p:txBody>
      </p:sp>
    </p:spTree>
    <p:extLst>
      <p:ext uri="{BB962C8B-B14F-4D97-AF65-F5344CB8AC3E}">
        <p14:creationId xmlns:p14="http://schemas.microsoft.com/office/powerpoint/2010/main" val="425645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D7DAFD-44F2-704B-B8DC-CB7897AF6109}" type="datetimeFigureOut">
              <a:rPr lang="en-US" smtClean="0"/>
              <a:t>1/19/24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EF35D7-BC1E-9F48-951D-49C2430388F8}" type="slidenum">
              <a:rPr lang="en-US" smtClean="0"/>
              <a:t>‹#›</a:t>
            </a:fld>
            <a:endParaRPr lang="en-US"/>
          </a:p>
        </p:txBody>
      </p:sp>
    </p:spTree>
    <p:extLst>
      <p:ext uri="{BB962C8B-B14F-4D97-AF65-F5344CB8AC3E}">
        <p14:creationId xmlns:p14="http://schemas.microsoft.com/office/powerpoint/2010/main" val="20885846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EF35D7-BC1E-9F48-951D-49C2430388F8}" type="slidenum">
              <a:rPr lang="en-US" smtClean="0"/>
              <a:t>2</a:t>
            </a:fld>
            <a:endParaRPr lang="en-US"/>
          </a:p>
        </p:txBody>
      </p:sp>
    </p:spTree>
    <p:extLst>
      <p:ext uri="{BB962C8B-B14F-4D97-AF65-F5344CB8AC3E}">
        <p14:creationId xmlns:p14="http://schemas.microsoft.com/office/powerpoint/2010/main" val="4056115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EF35D7-BC1E-9F48-951D-49C2430388F8}" type="slidenum">
              <a:rPr lang="en-US" smtClean="0"/>
              <a:t>5</a:t>
            </a:fld>
            <a:endParaRPr lang="en-US"/>
          </a:p>
        </p:txBody>
      </p:sp>
    </p:spTree>
    <p:extLst>
      <p:ext uri="{BB962C8B-B14F-4D97-AF65-F5344CB8AC3E}">
        <p14:creationId xmlns:p14="http://schemas.microsoft.com/office/powerpoint/2010/main" val="3997434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E9FA259-0C7B-F94E-B229-1ABA4CC3A206}" type="datetimeFigureOut">
              <a:rPr lang="en-US" smtClean="0"/>
              <a:t>1/19/24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1627C-508E-4B41-8471-4DEC858C2B47}" type="slidenum">
              <a:rPr lang="en-US" smtClean="0"/>
              <a:t>‹#›</a:t>
            </a:fld>
            <a:endParaRPr lang="en-US"/>
          </a:p>
        </p:txBody>
      </p:sp>
    </p:spTree>
    <p:extLst>
      <p:ext uri="{BB962C8B-B14F-4D97-AF65-F5344CB8AC3E}">
        <p14:creationId xmlns:p14="http://schemas.microsoft.com/office/powerpoint/2010/main" val="990108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9FA259-0C7B-F94E-B229-1ABA4CC3A206}" type="datetimeFigureOut">
              <a:rPr lang="en-US" smtClean="0"/>
              <a:t>1/19/24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1627C-508E-4B41-8471-4DEC858C2B47}" type="slidenum">
              <a:rPr lang="en-US" smtClean="0"/>
              <a:t>‹#›</a:t>
            </a:fld>
            <a:endParaRPr lang="en-US"/>
          </a:p>
        </p:txBody>
      </p:sp>
    </p:spTree>
    <p:extLst>
      <p:ext uri="{BB962C8B-B14F-4D97-AF65-F5344CB8AC3E}">
        <p14:creationId xmlns:p14="http://schemas.microsoft.com/office/powerpoint/2010/main" val="329333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9FA259-0C7B-F94E-B229-1ABA4CC3A206}" type="datetimeFigureOut">
              <a:rPr lang="en-US" smtClean="0"/>
              <a:t>1/19/24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1627C-508E-4B41-8471-4DEC858C2B47}" type="slidenum">
              <a:rPr lang="en-US" smtClean="0"/>
              <a:t>‹#›</a:t>
            </a:fld>
            <a:endParaRPr lang="en-US"/>
          </a:p>
        </p:txBody>
      </p:sp>
    </p:spTree>
    <p:extLst>
      <p:ext uri="{BB962C8B-B14F-4D97-AF65-F5344CB8AC3E}">
        <p14:creationId xmlns:p14="http://schemas.microsoft.com/office/powerpoint/2010/main" val="3419422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Click to edit Master title style</a:t>
            </a:r>
            <a:endParaRPr lang="en-US"/>
          </a:p>
        </p:txBody>
      </p:sp>
      <p:sp>
        <p:nvSpPr>
          <p:cNvPr id="3" name="Content Placeholder 2"/>
          <p:cNvSpPr>
            <a:spLocks noGrp="1"/>
          </p:cNvSpPr>
          <p:nvPr>
            <p:ph idx="1"/>
          </p:nvPr>
        </p:nvSpPr>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Date Placeholder 3"/>
          <p:cNvSpPr>
            <a:spLocks noGrp="1"/>
          </p:cNvSpPr>
          <p:nvPr>
            <p:ph type="dt" sz="half" idx="10"/>
          </p:nvPr>
        </p:nvSpPr>
        <p:spPr/>
        <p:txBody>
          <a:bodyPr/>
          <a:lstStyle/>
          <a:p>
            <a:fld id="{3E9FA259-0C7B-F94E-B229-1ABA4CC3A206}" type="datetimeFigureOut">
              <a:rPr lang="en-US" smtClean="0"/>
              <a:t>1/19/24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1627C-508E-4B41-8471-4DEC858C2B47}" type="slidenum">
              <a:rPr lang="en-US" smtClean="0"/>
              <a:t>‹#›</a:t>
            </a:fld>
            <a:endParaRPr lang="en-US"/>
          </a:p>
        </p:txBody>
      </p:sp>
    </p:spTree>
    <p:extLst>
      <p:ext uri="{BB962C8B-B14F-4D97-AF65-F5344CB8AC3E}">
        <p14:creationId xmlns:p14="http://schemas.microsoft.com/office/powerpoint/2010/main" val="2083528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9FA259-0C7B-F94E-B229-1ABA4CC3A206}" type="datetimeFigureOut">
              <a:rPr lang="en-US" smtClean="0"/>
              <a:t>1/19/24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1627C-508E-4B41-8471-4DEC858C2B47}" type="slidenum">
              <a:rPr lang="en-US" smtClean="0"/>
              <a:t>‹#›</a:t>
            </a:fld>
            <a:endParaRPr lang="en-US"/>
          </a:p>
        </p:txBody>
      </p:sp>
    </p:spTree>
    <p:extLst>
      <p:ext uri="{BB962C8B-B14F-4D97-AF65-F5344CB8AC3E}">
        <p14:creationId xmlns:p14="http://schemas.microsoft.com/office/powerpoint/2010/main" val="3527363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9FA259-0C7B-F94E-B229-1ABA4CC3A206}" type="datetimeFigureOut">
              <a:rPr lang="en-US" smtClean="0"/>
              <a:t>1/19/24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F1627C-508E-4B41-8471-4DEC858C2B47}" type="slidenum">
              <a:rPr lang="en-US" smtClean="0"/>
              <a:t>‹#›</a:t>
            </a:fld>
            <a:endParaRPr lang="en-US"/>
          </a:p>
        </p:txBody>
      </p:sp>
    </p:spTree>
    <p:extLst>
      <p:ext uri="{BB962C8B-B14F-4D97-AF65-F5344CB8AC3E}">
        <p14:creationId xmlns:p14="http://schemas.microsoft.com/office/powerpoint/2010/main" val="2308508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9FA259-0C7B-F94E-B229-1ABA4CC3A206}" type="datetimeFigureOut">
              <a:rPr lang="en-US" smtClean="0"/>
              <a:t>1/19/24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F1627C-508E-4B41-8471-4DEC858C2B47}" type="slidenum">
              <a:rPr lang="en-US" smtClean="0"/>
              <a:t>‹#›</a:t>
            </a:fld>
            <a:endParaRPr lang="en-US"/>
          </a:p>
        </p:txBody>
      </p:sp>
    </p:spTree>
    <p:extLst>
      <p:ext uri="{BB962C8B-B14F-4D97-AF65-F5344CB8AC3E}">
        <p14:creationId xmlns:p14="http://schemas.microsoft.com/office/powerpoint/2010/main" val="3363107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9FA259-0C7B-F94E-B229-1ABA4CC3A206}" type="datetimeFigureOut">
              <a:rPr lang="en-US" smtClean="0"/>
              <a:t>1/19/24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F1627C-508E-4B41-8471-4DEC858C2B47}" type="slidenum">
              <a:rPr lang="en-US" smtClean="0"/>
              <a:t>‹#›</a:t>
            </a:fld>
            <a:endParaRPr lang="en-US"/>
          </a:p>
        </p:txBody>
      </p:sp>
    </p:spTree>
    <p:extLst>
      <p:ext uri="{BB962C8B-B14F-4D97-AF65-F5344CB8AC3E}">
        <p14:creationId xmlns:p14="http://schemas.microsoft.com/office/powerpoint/2010/main" val="1577111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9FA259-0C7B-F94E-B229-1ABA4CC3A206}" type="datetimeFigureOut">
              <a:rPr lang="en-US" smtClean="0"/>
              <a:t>1/19/24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F1627C-508E-4B41-8471-4DEC858C2B47}" type="slidenum">
              <a:rPr lang="en-US" smtClean="0"/>
              <a:t>‹#›</a:t>
            </a:fld>
            <a:endParaRPr lang="en-US"/>
          </a:p>
        </p:txBody>
      </p:sp>
    </p:spTree>
    <p:extLst>
      <p:ext uri="{BB962C8B-B14F-4D97-AF65-F5344CB8AC3E}">
        <p14:creationId xmlns:p14="http://schemas.microsoft.com/office/powerpoint/2010/main" val="1724794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9FA259-0C7B-F94E-B229-1ABA4CC3A206}" type="datetimeFigureOut">
              <a:rPr lang="en-US" smtClean="0"/>
              <a:t>1/19/24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F1627C-508E-4B41-8471-4DEC858C2B47}" type="slidenum">
              <a:rPr lang="en-US" smtClean="0"/>
              <a:t>‹#›</a:t>
            </a:fld>
            <a:endParaRPr lang="en-US"/>
          </a:p>
        </p:txBody>
      </p:sp>
    </p:spTree>
    <p:extLst>
      <p:ext uri="{BB962C8B-B14F-4D97-AF65-F5344CB8AC3E}">
        <p14:creationId xmlns:p14="http://schemas.microsoft.com/office/powerpoint/2010/main" val="327243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9FA259-0C7B-F94E-B229-1ABA4CC3A206}" type="datetimeFigureOut">
              <a:rPr lang="en-US" smtClean="0"/>
              <a:t>1/19/24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F1627C-508E-4B41-8471-4DEC858C2B47}" type="slidenum">
              <a:rPr lang="en-US" smtClean="0"/>
              <a:t>‹#›</a:t>
            </a:fld>
            <a:endParaRPr lang="en-US"/>
          </a:p>
        </p:txBody>
      </p:sp>
    </p:spTree>
    <p:extLst>
      <p:ext uri="{BB962C8B-B14F-4D97-AF65-F5344CB8AC3E}">
        <p14:creationId xmlns:p14="http://schemas.microsoft.com/office/powerpoint/2010/main" val="724510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9FA259-0C7B-F94E-B229-1ABA4CC3A206}" type="datetimeFigureOut">
              <a:rPr lang="en-US" smtClean="0"/>
              <a:t>1/19/24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F1627C-508E-4B41-8471-4DEC858C2B47}" type="slidenum">
              <a:rPr lang="en-US" smtClean="0"/>
              <a:t>‹#›</a:t>
            </a:fld>
            <a:endParaRPr lang="en-US"/>
          </a:p>
        </p:txBody>
      </p:sp>
    </p:spTree>
    <p:extLst>
      <p:ext uri="{BB962C8B-B14F-4D97-AF65-F5344CB8AC3E}">
        <p14:creationId xmlns:p14="http://schemas.microsoft.com/office/powerpoint/2010/main" val="3225928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8" Type="http://schemas.openxmlformats.org/officeDocument/2006/relationships/image" Target="../media/image14.emf"/><Relationship Id="rId3" Type="http://schemas.microsoft.com/office/2007/relationships/hdphoto" Target="../media/hdphoto1.wdp"/><Relationship Id="rId7" Type="http://schemas.microsoft.com/office/2007/relationships/hdphoto" Target="../media/hdphoto6.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5.wdp"/><Relationship Id="rId4" Type="http://schemas.openxmlformats.org/officeDocument/2006/relationships/image" Target="../media/image12.png"/><Relationship Id="rId9" Type="http://schemas.openxmlformats.org/officeDocument/2006/relationships/image" Target="../media/image15.emf"/></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6.wdp"/><Relationship Id="rId7"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emf"/><Relationship Id="rId9" Type="http://schemas.microsoft.com/office/2007/relationships/hdphoto" Target="../media/hdphoto8.wdp"/></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hdphoto" Target="../media/hdphoto9.wdp"/><Relationship Id="rId7" Type="http://schemas.microsoft.com/office/2007/relationships/hdphoto" Target="../media/hdphoto12.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1.png"/><Relationship Id="rId11" Type="http://schemas.microsoft.com/office/2007/relationships/hdphoto" Target="../media/hdphoto13.wdp"/><Relationship Id="rId5" Type="http://schemas.microsoft.com/office/2007/relationships/hdphoto" Target="../media/hdphoto11.wdp"/><Relationship Id="rId10" Type="http://schemas.openxmlformats.org/officeDocument/2006/relationships/image" Target="../media/image22.png"/><Relationship Id="rId4" Type="http://schemas.microsoft.com/office/2007/relationships/hdphoto" Target="../media/hdphoto10.wdp"/><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0.png"/><Relationship Id="rId7" Type="http://schemas.openxmlformats.org/officeDocument/2006/relationships/image" Target="../media/image21.png"/><Relationship Id="rId12" Type="http://schemas.microsoft.com/office/2007/relationships/hdphoto" Target="../media/hdphoto14.wdp"/><Relationship Id="rId2" Type="http://schemas.openxmlformats.org/officeDocument/2006/relationships/image" Target="../media/image23.jpg"/><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22.png"/><Relationship Id="rId5" Type="http://schemas.microsoft.com/office/2007/relationships/hdphoto" Target="../media/hdphoto10.wdp"/><Relationship Id="rId10" Type="http://schemas.microsoft.com/office/2007/relationships/hdphoto" Target="../media/hdphoto1.wdp"/><Relationship Id="rId4" Type="http://schemas.microsoft.com/office/2007/relationships/hdphoto" Target="../media/hdphoto9.wdp"/><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20.png"/><Relationship Id="rId7" Type="http://schemas.openxmlformats.org/officeDocument/2006/relationships/image" Target="../media/image21.png"/><Relationship Id="rId12" Type="http://schemas.microsoft.com/office/2007/relationships/hdphoto" Target="../media/hdphoto16.wdp"/><Relationship Id="rId2" Type="http://schemas.openxmlformats.org/officeDocument/2006/relationships/image" Target="../media/image24.jpg"/><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22.png"/><Relationship Id="rId5" Type="http://schemas.microsoft.com/office/2007/relationships/hdphoto" Target="../media/hdphoto10.wdp"/><Relationship Id="rId10" Type="http://schemas.microsoft.com/office/2007/relationships/hdphoto" Target="../media/hdphoto1.wdp"/><Relationship Id="rId4" Type="http://schemas.microsoft.com/office/2007/relationships/hdphoto" Target="../media/hdphoto9.wdp"/><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20.png"/><Relationship Id="rId7" Type="http://schemas.openxmlformats.org/officeDocument/2006/relationships/image" Target="../media/image21.png"/><Relationship Id="rId12" Type="http://schemas.microsoft.com/office/2007/relationships/hdphoto" Target="../media/hdphoto17.wdp"/><Relationship Id="rId2" Type="http://schemas.openxmlformats.org/officeDocument/2006/relationships/image" Target="../media/image25.jpg"/><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22.png"/><Relationship Id="rId5" Type="http://schemas.microsoft.com/office/2007/relationships/hdphoto" Target="../media/hdphoto10.wdp"/><Relationship Id="rId10" Type="http://schemas.microsoft.com/office/2007/relationships/hdphoto" Target="../media/hdphoto1.wdp"/><Relationship Id="rId4" Type="http://schemas.microsoft.com/office/2007/relationships/hdphoto" Target="../media/hdphoto9.wdp"/><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png"/><Relationship Id="rId7" Type="http://schemas.microsoft.com/office/2007/relationships/hdphoto" Target="../media/hdphoto10.wdp"/><Relationship Id="rId12" Type="http://schemas.microsoft.com/office/2007/relationships/hdphoto" Target="../media/hdphoto14.wdp"/><Relationship Id="rId2" Type="http://schemas.openxmlformats.org/officeDocument/2006/relationships/image" Target="../media/image26.emf"/><Relationship Id="rId1" Type="http://schemas.openxmlformats.org/officeDocument/2006/relationships/slideLayout" Target="../slideLayouts/slideLayout2.xml"/><Relationship Id="rId6" Type="http://schemas.microsoft.com/office/2007/relationships/hdphoto" Target="../media/hdphoto9.wdp"/><Relationship Id="rId11" Type="http://schemas.openxmlformats.org/officeDocument/2006/relationships/image" Target="../media/image22.png"/><Relationship Id="rId5" Type="http://schemas.openxmlformats.org/officeDocument/2006/relationships/image" Target="../media/image20.png"/><Relationship Id="rId10" Type="http://schemas.microsoft.com/office/2007/relationships/hdphoto" Target="../media/hdphoto18.wdp"/><Relationship Id="rId4" Type="http://schemas.microsoft.com/office/2007/relationships/hdphoto" Target="../media/hdphoto1.wdp"/><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5.xml"/><Relationship Id="rId5" Type="http://schemas.openxmlformats.org/officeDocument/2006/relationships/hyperlink" Target="https://thaimilitaryandasianregion.wordpress.com/2017/04/10/la-fayette-class-frigate/" TargetMode="External"/><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png"/><Relationship Id="rId7" Type="http://schemas.microsoft.com/office/2007/relationships/hdphoto" Target="../media/hdphoto10.wdp"/><Relationship Id="rId12" Type="http://schemas.microsoft.com/office/2007/relationships/hdphoto" Target="../media/hdphoto20.wdp"/><Relationship Id="rId2" Type="http://schemas.openxmlformats.org/officeDocument/2006/relationships/image" Target="../media/image32.emf"/><Relationship Id="rId1" Type="http://schemas.openxmlformats.org/officeDocument/2006/relationships/slideLayout" Target="../slideLayouts/slideLayout2.xml"/><Relationship Id="rId6" Type="http://schemas.microsoft.com/office/2007/relationships/hdphoto" Target="../media/hdphoto9.wdp"/><Relationship Id="rId11" Type="http://schemas.openxmlformats.org/officeDocument/2006/relationships/image" Target="../media/image22.png"/><Relationship Id="rId5" Type="http://schemas.openxmlformats.org/officeDocument/2006/relationships/image" Target="../media/image20.png"/><Relationship Id="rId10" Type="http://schemas.microsoft.com/office/2007/relationships/hdphoto" Target="../media/hdphoto19.wdp"/><Relationship Id="rId4" Type="http://schemas.microsoft.com/office/2007/relationships/hdphoto" Target="../media/hdphoto1.wdp"/><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wdp"/><Relationship Id="rId7" Type="http://schemas.microsoft.com/office/2007/relationships/hdphoto" Target="../media/hdphoto11.wdp"/><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10.wdp"/><Relationship Id="rId11" Type="http://schemas.microsoft.com/office/2007/relationships/hdphoto" Target="../media/hdphoto22.wdp"/><Relationship Id="rId5" Type="http://schemas.microsoft.com/office/2007/relationships/hdphoto" Target="../media/hdphoto9.wdp"/><Relationship Id="rId10" Type="http://schemas.openxmlformats.org/officeDocument/2006/relationships/image" Target="../media/image22.png"/><Relationship Id="rId4" Type="http://schemas.openxmlformats.org/officeDocument/2006/relationships/image" Target="../media/image20.png"/><Relationship Id="rId9" Type="http://schemas.microsoft.com/office/2007/relationships/hdphoto" Target="../media/hdphoto21.wdp"/></Relationships>
</file>

<file path=ppt/slides/_rels/slide2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4.xml"/><Relationship Id="rId4" Type="http://schemas.openxmlformats.org/officeDocument/2006/relationships/image" Target="../media/image38.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44.png"/><Relationship Id="rId1" Type="http://schemas.openxmlformats.org/officeDocument/2006/relationships/slideLayout" Target="../slideLayouts/slideLayout2.xml"/><Relationship Id="rId5" Type="http://schemas.microsoft.com/office/2007/relationships/hdphoto" Target="../media/hdphoto24.wdp"/><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7.png"/><Relationship Id="rId3" Type="http://schemas.microsoft.com/office/2007/relationships/hdphoto" Target="../media/hdphoto1.wdp"/><Relationship Id="rId7" Type="http://schemas.microsoft.com/office/2007/relationships/hdphoto" Target="../media/hdphoto11.wdp"/><Relationship Id="rId12" Type="http://schemas.openxmlformats.org/officeDocument/2006/relationships/image" Target="../media/image46.jpg"/><Relationship Id="rId2" Type="http://schemas.openxmlformats.org/officeDocument/2006/relationships/image" Target="../media/image3.png"/><Relationship Id="rId16" Type="http://schemas.openxmlformats.org/officeDocument/2006/relationships/image" Target="../media/image48.png"/><Relationship Id="rId1" Type="http://schemas.openxmlformats.org/officeDocument/2006/relationships/slideLayout" Target="../slideLayouts/slideLayout2.xml"/><Relationship Id="rId6" Type="http://schemas.microsoft.com/office/2007/relationships/hdphoto" Target="../media/hdphoto10.wdp"/><Relationship Id="rId11" Type="http://schemas.microsoft.com/office/2007/relationships/hdphoto" Target="../media/hdphoto26.wdp"/><Relationship Id="rId5" Type="http://schemas.microsoft.com/office/2007/relationships/hdphoto" Target="../media/hdphoto9.wdp"/><Relationship Id="rId15" Type="http://schemas.microsoft.com/office/2007/relationships/hdphoto" Target="../media/hdphoto28.wdp"/><Relationship Id="rId10" Type="http://schemas.openxmlformats.org/officeDocument/2006/relationships/image" Target="../media/image22.png"/><Relationship Id="rId4" Type="http://schemas.openxmlformats.org/officeDocument/2006/relationships/image" Target="../media/image20.png"/><Relationship Id="rId9" Type="http://schemas.microsoft.com/office/2007/relationships/hdphoto" Target="../media/hdphoto25.wdp"/><Relationship Id="rId14" Type="http://schemas.microsoft.com/office/2007/relationships/hdphoto" Target="../media/hdphoto27.wdp"/></Relationships>
</file>

<file path=ppt/slides/_rels/slide32.xml.rels><?xml version="1.0" encoding="UTF-8" standalone="yes"?>
<Relationships xmlns="http://schemas.openxmlformats.org/package/2006/relationships"><Relationship Id="rId8" Type="http://schemas.microsoft.com/office/2007/relationships/hdphoto" Target="../media/hdphoto30.wdp"/><Relationship Id="rId3" Type="http://schemas.openxmlformats.org/officeDocument/2006/relationships/image" Target="../media/image3.png"/><Relationship Id="rId7" Type="http://schemas.openxmlformats.org/officeDocument/2006/relationships/image" Target="../media/image50.png"/><Relationship Id="rId2" Type="http://schemas.openxmlformats.org/officeDocument/2006/relationships/image" Target="../media/image46.jpg"/><Relationship Id="rId1" Type="http://schemas.openxmlformats.org/officeDocument/2006/relationships/slideLayout" Target="../slideLayouts/slideLayout2.xml"/><Relationship Id="rId6" Type="http://schemas.microsoft.com/office/2007/relationships/hdphoto" Target="../media/hdphoto29.wdp"/><Relationship Id="rId5" Type="http://schemas.openxmlformats.org/officeDocument/2006/relationships/image" Target="../media/image49.png"/><Relationship Id="rId10" Type="http://schemas.openxmlformats.org/officeDocument/2006/relationships/image" Target="../media/image48.png"/><Relationship Id="rId4" Type="http://schemas.microsoft.com/office/2007/relationships/hdphoto" Target="../media/hdphoto1.wdp"/><Relationship Id="rId9" Type="http://schemas.microsoft.com/office/2007/relationships/hdphoto" Target="../media/hdphoto31.wdp"/></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emf"/><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8.emf"/></Relationships>
</file>

<file path=ppt/slides/_rels/slide8.xml.rels><?xml version="1.0" encoding="UTF-8" standalone="yes"?>
<Relationships xmlns="http://schemas.openxmlformats.org/package/2006/relationships"><Relationship Id="rId8" Type="http://schemas.openxmlformats.org/officeDocument/2006/relationships/image" Target="../media/image9.emf"/><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4.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64053274-battleship-wallpapers.jpg"/>
          <p:cNvPicPr>
            <a:picLocks noChangeAspect="1"/>
          </p:cNvPicPr>
          <p:nvPr/>
        </p:nvPicPr>
        <p:blipFill rotWithShape="1">
          <a:blip r:embed="rId2">
            <a:extLst>
              <a:ext uri="{28A0092B-C50C-407E-A947-70E740481C1C}">
                <a14:useLocalDpi xmlns:a14="http://schemas.microsoft.com/office/drawing/2010/main" val="0"/>
              </a:ext>
            </a:extLst>
          </a:blip>
          <a:srcRect t="15586"/>
          <a:stretch/>
        </p:blipFill>
        <p:spPr>
          <a:xfrm>
            <a:off x="0" y="-1587"/>
            <a:ext cx="9144000" cy="4341813"/>
          </a:xfrm>
          <a:prstGeom prst="rect">
            <a:avLst/>
          </a:prstGeom>
        </p:spPr>
      </p:pic>
      <p:sp>
        <p:nvSpPr>
          <p:cNvPr id="2" name="Title 1"/>
          <p:cNvSpPr>
            <a:spLocks noGrp="1"/>
          </p:cNvSpPr>
          <p:nvPr>
            <p:ph type="ctrTitle"/>
          </p:nvPr>
        </p:nvSpPr>
        <p:spPr/>
        <p:txBody>
          <a:bodyPr/>
          <a:lstStyle/>
          <a:p>
            <a:r>
              <a:rPr lang="el-GR" dirty="0">
                <a:solidFill>
                  <a:srgbClr val="FF0000"/>
                </a:solidFill>
                <a:effectLst>
                  <a:outerShdw blurRad="50800" dist="38100" dir="2700000" algn="tl" rotWithShape="0">
                    <a:prstClr val="black">
                      <a:alpha val="40000"/>
                    </a:prstClr>
                  </a:outerShdw>
                </a:effectLst>
              </a:rPr>
              <a:t>ΠΥΡΟΒΟΛΙΚΗ</a:t>
            </a:r>
            <a:endParaRPr lang="en-US" dirty="0">
              <a:solidFill>
                <a:srgbClr val="FF0000"/>
              </a:solidFill>
              <a:effectLst>
                <a:outerShdw blurRad="50800" dist="38100" dir="2700000" algn="tl" rotWithShape="0">
                  <a:prstClr val="black">
                    <a:alpha val="40000"/>
                  </a:prstClr>
                </a:outerShdw>
              </a:effectLst>
            </a:endParaRPr>
          </a:p>
        </p:txBody>
      </p:sp>
      <p:sp>
        <p:nvSpPr>
          <p:cNvPr id="3" name="Subtitle 2"/>
          <p:cNvSpPr>
            <a:spLocks noGrp="1"/>
          </p:cNvSpPr>
          <p:nvPr>
            <p:ph type="subTitle" idx="1"/>
          </p:nvPr>
        </p:nvSpPr>
        <p:spPr/>
        <p:txBody>
          <a:bodyPr>
            <a:normAutofit/>
          </a:bodyPr>
          <a:lstStyle/>
          <a:p>
            <a:r>
              <a:rPr lang="el-GR" dirty="0">
                <a:solidFill>
                  <a:srgbClr val="FF0000"/>
                </a:solidFill>
                <a:effectLst>
                  <a:outerShdw blurRad="50800" dist="38100" dir="2700000" algn="tl" rotWithShape="0">
                    <a:prstClr val="black">
                      <a:alpha val="40000"/>
                    </a:prstClr>
                  </a:outerShdw>
                </a:effectLst>
              </a:rPr>
              <a:t>ΔΙΑΛΕΞΗ </a:t>
            </a:r>
            <a:r>
              <a:rPr lang="en-US" dirty="0">
                <a:solidFill>
                  <a:srgbClr val="FF0000"/>
                </a:solidFill>
                <a:effectLst>
                  <a:outerShdw blurRad="50800" dist="38100" dir="2700000" algn="tl" rotWithShape="0">
                    <a:prstClr val="black">
                      <a:alpha val="40000"/>
                    </a:prstClr>
                  </a:outerShdw>
                </a:effectLst>
              </a:rPr>
              <a:t>8</a:t>
            </a:r>
            <a:r>
              <a:rPr lang="el-GR" dirty="0">
                <a:solidFill>
                  <a:srgbClr val="FF0000"/>
                </a:solidFill>
                <a:effectLst>
                  <a:outerShdw blurRad="50800" dist="38100" dir="2700000" algn="tl" rotWithShape="0">
                    <a:prstClr val="black">
                      <a:alpha val="40000"/>
                    </a:prstClr>
                  </a:outerShdw>
                </a:effectLst>
              </a:rPr>
              <a:t> </a:t>
            </a:r>
          </a:p>
          <a:p>
            <a:r>
              <a:rPr lang="el-GR" dirty="0">
                <a:solidFill>
                  <a:srgbClr val="FF0000"/>
                </a:solidFill>
                <a:effectLst>
                  <a:outerShdw blurRad="50800" dist="38100" dir="2700000" algn="tl" rotWithShape="0">
                    <a:prstClr val="black">
                      <a:alpha val="40000"/>
                    </a:prstClr>
                  </a:outerShdw>
                </a:effectLst>
              </a:rPr>
              <a:t>Είδη και Μέθοδοι Πυρών</a:t>
            </a:r>
            <a:endParaRPr lang="en-US" dirty="0">
              <a:solidFill>
                <a:srgbClr val="FF0000"/>
              </a:solidFill>
              <a:effectLst>
                <a:outerShdw blurRad="50800" dist="38100" dir="2700000" algn="tl" rotWithShape="0">
                  <a:prstClr val="black">
                    <a:alpha val="40000"/>
                  </a:prstClr>
                </a:outerShdw>
              </a:effectLst>
            </a:endParaRPr>
          </a:p>
        </p:txBody>
      </p:sp>
      <p:sp>
        <p:nvSpPr>
          <p:cNvPr id="6" name="Rectangle 5">
            <a:extLst>
              <a:ext uri="{FF2B5EF4-FFF2-40B4-BE49-F238E27FC236}">
                <a16:creationId xmlns:a16="http://schemas.microsoft.com/office/drawing/2014/main" id="{B47548C8-47FC-9790-4989-491E75138C7B}"/>
              </a:ext>
            </a:extLst>
          </p:cNvPr>
          <p:cNvSpPr/>
          <p:nvPr/>
        </p:nvSpPr>
        <p:spPr>
          <a:xfrm>
            <a:off x="3014330" y="6230578"/>
            <a:ext cx="3115339" cy="523220"/>
          </a:xfrm>
          <a:prstGeom prst="rect">
            <a:avLst/>
          </a:prstGeom>
        </p:spPr>
        <p:txBody>
          <a:bodyPr wrap="square" anchor="ctr">
            <a:spAutoFit/>
          </a:bodyPr>
          <a:lstStyle/>
          <a:p>
            <a:pPr algn="ctr">
              <a:defRPr/>
            </a:pPr>
            <a:r>
              <a:rPr lang="el-GR" sz="1400" dirty="0" err="1">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Αντιπλο</a:t>
            </a:r>
            <a:r>
              <a:rPr lang="en-US" sz="1400" dirty="0" err="1">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ί</a:t>
            </a:r>
            <a:r>
              <a:rPr lang="el-GR" sz="1400" dirty="0" err="1">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αρχος</a:t>
            </a:r>
            <a:r>
              <a:rPr lang="el-GR" sz="1400" dirty="0">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 Χ. Μενύχτας ΠΝ</a:t>
            </a:r>
            <a:endParaRPr lang="en-US" sz="1400" dirty="0">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endParaRPr>
          </a:p>
          <a:p>
            <a:pPr algn="ctr">
              <a:defRPr/>
            </a:pPr>
            <a:r>
              <a:rPr lang="en-US" sz="1400" dirty="0" err="1">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B.Sc</a:t>
            </a:r>
            <a:r>
              <a:rPr lang="en-US" sz="1400" dirty="0">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 MA</a:t>
            </a:r>
            <a:r>
              <a:rPr lang="en-US" sz="1400" baseline="-25000" dirty="0">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IR</a:t>
            </a:r>
            <a:r>
              <a:rPr lang="en-US" sz="1400" dirty="0">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 </a:t>
            </a:r>
            <a:r>
              <a:rPr lang="en-US" sz="1400" dirty="0" err="1">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M.Sc</a:t>
            </a:r>
            <a:r>
              <a:rPr lang="en-US" sz="1400">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 LL.B, MA</a:t>
            </a:r>
            <a:r>
              <a:rPr lang="en-US" sz="1400" baseline="-25000">
                <a:solidFill>
                  <a:srgbClr val="000000"/>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DS</a:t>
            </a:r>
            <a:r>
              <a:rPr lang="en-US" sz="1400">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 </a:t>
            </a:r>
            <a:endParaRPr lang="en-US" sz="1400" dirty="0">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147554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834D72C8-403C-A145-914B-3CC3E0927664}"/>
              </a:ext>
            </a:extLst>
          </p:cNvPr>
          <p:cNvGrpSpPr/>
          <p:nvPr/>
        </p:nvGrpSpPr>
        <p:grpSpPr>
          <a:xfrm>
            <a:off x="16871" y="0"/>
            <a:ext cx="9127129" cy="6858000"/>
            <a:chOff x="16871" y="0"/>
            <a:chExt cx="9127129" cy="6858000"/>
          </a:xfrm>
        </p:grpSpPr>
        <p:grpSp>
          <p:nvGrpSpPr>
            <p:cNvPr id="20" name="Group 19">
              <a:extLst>
                <a:ext uri="{FF2B5EF4-FFF2-40B4-BE49-F238E27FC236}">
                  <a16:creationId xmlns:a16="http://schemas.microsoft.com/office/drawing/2014/main" id="{E18D83C0-2158-0249-8B85-557CB73A7638}"/>
                </a:ext>
              </a:extLst>
            </p:cNvPr>
            <p:cNvGrpSpPr/>
            <p:nvPr/>
          </p:nvGrpSpPr>
          <p:grpSpPr>
            <a:xfrm>
              <a:off x="16871" y="0"/>
              <a:ext cx="9127129" cy="6858000"/>
              <a:chOff x="16871" y="0"/>
              <a:chExt cx="9127129" cy="6858000"/>
            </a:xfrm>
          </p:grpSpPr>
          <p:grpSp>
            <p:nvGrpSpPr>
              <p:cNvPr id="16" name="Group 15">
                <a:extLst>
                  <a:ext uri="{FF2B5EF4-FFF2-40B4-BE49-F238E27FC236}">
                    <a16:creationId xmlns:a16="http://schemas.microsoft.com/office/drawing/2014/main" id="{6BC96FBE-1F16-474C-A105-424B6D9CAD0A}"/>
                  </a:ext>
                </a:extLst>
              </p:cNvPr>
              <p:cNvGrpSpPr/>
              <p:nvPr/>
            </p:nvGrpSpPr>
            <p:grpSpPr>
              <a:xfrm>
                <a:off x="16871" y="0"/>
                <a:ext cx="9127129" cy="6858000"/>
                <a:chOff x="16871" y="0"/>
                <a:chExt cx="9127129" cy="6858000"/>
              </a:xfrm>
            </p:grpSpPr>
            <p:pic>
              <p:nvPicPr>
                <p:cNvPr id="11" name="Picture 10">
                  <a:extLst>
                    <a:ext uri="{FF2B5EF4-FFF2-40B4-BE49-F238E27FC236}">
                      <a16:creationId xmlns:a16="http://schemas.microsoft.com/office/drawing/2014/main" id="{529C7704-8B0B-5348-A57F-6C9C306EBB4F}"/>
                    </a:ext>
                  </a:extLst>
                </p:cNvPr>
                <p:cNvPicPr>
                  <a:picLocks noChangeAspect="1"/>
                </p:cNvPicPr>
                <p:nvPr/>
              </p:nvPicPr>
              <p:blipFill>
                <a:blip r:embed="rId2"/>
                <a:stretch>
                  <a:fillRect/>
                </a:stretch>
              </p:blipFill>
              <p:spPr>
                <a:xfrm>
                  <a:off x="16871" y="0"/>
                  <a:ext cx="9110258" cy="6858000"/>
                </a:xfrm>
                <a:prstGeom prst="rect">
                  <a:avLst/>
                </a:prstGeom>
              </p:spPr>
            </p:pic>
            <p:grpSp>
              <p:nvGrpSpPr>
                <p:cNvPr id="12" name="Group 11">
                  <a:extLst>
                    <a:ext uri="{FF2B5EF4-FFF2-40B4-BE49-F238E27FC236}">
                      <a16:creationId xmlns:a16="http://schemas.microsoft.com/office/drawing/2014/main" id="{352FFC03-E0CC-C549-810F-6C346C2BD4C0}"/>
                    </a:ext>
                  </a:extLst>
                </p:cNvPr>
                <p:cNvGrpSpPr/>
                <p:nvPr/>
              </p:nvGrpSpPr>
              <p:grpSpPr>
                <a:xfrm>
                  <a:off x="1349827" y="352864"/>
                  <a:ext cx="7794173" cy="6497261"/>
                  <a:chOff x="1349827" y="352864"/>
                  <a:chExt cx="7794173" cy="6497261"/>
                </a:xfrm>
              </p:grpSpPr>
              <p:pic>
                <p:nvPicPr>
                  <p:cNvPr id="13" name="Content Placeholder 3">
                    <a:extLst>
                      <a:ext uri="{FF2B5EF4-FFF2-40B4-BE49-F238E27FC236}">
                        <a16:creationId xmlns:a16="http://schemas.microsoft.com/office/drawing/2014/main" id="{7F61F09B-408D-1140-8D3C-24F4E5E827A7}"/>
                      </a:ext>
                    </a:extLst>
                  </p:cNvPr>
                  <p:cNvPicPr>
                    <a:picLocks noChangeAspect="1"/>
                  </p:cNvPicPr>
                  <p:nvPr/>
                </p:nvPicPr>
                <p:blipFill rotWithShape="1">
                  <a:blip r:embed="rId3"/>
                  <a:srcRect l="52662" t="22164" r="20984" b="53202"/>
                  <a:stretch/>
                </p:blipFill>
                <p:spPr>
                  <a:xfrm>
                    <a:off x="1349827" y="3442399"/>
                    <a:ext cx="3299189" cy="1908313"/>
                  </a:xfrm>
                  <a:prstGeom prst="rect">
                    <a:avLst/>
                  </a:prstGeom>
                </p:spPr>
              </p:pic>
              <p:pic>
                <p:nvPicPr>
                  <p:cNvPr id="14" name="Content Placeholder 3">
                    <a:extLst>
                      <a:ext uri="{FF2B5EF4-FFF2-40B4-BE49-F238E27FC236}">
                        <a16:creationId xmlns:a16="http://schemas.microsoft.com/office/drawing/2014/main" id="{1663B79C-CFE2-444D-A560-8E6D1089DA0E}"/>
                      </a:ext>
                    </a:extLst>
                  </p:cNvPr>
                  <p:cNvPicPr>
                    <a:picLocks noChangeAspect="1"/>
                  </p:cNvPicPr>
                  <p:nvPr/>
                </p:nvPicPr>
                <p:blipFill rotWithShape="1">
                  <a:blip r:embed="rId3"/>
                  <a:srcRect l="37619" t="22164" r="47713" b="53202"/>
                  <a:stretch/>
                </p:blipFill>
                <p:spPr>
                  <a:xfrm>
                    <a:off x="6330679" y="352864"/>
                    <a:ext cx="2813321" cy="2923737"/>
                  </a:xfrm>
                  <a:prstGeom prst="rect">
                    <a:avLst/>
                  </a:prstGeom>
                </p:spPr>
              </p:pic>
              <p:pic>
                <p:nvPicPr>
                  <p:cNvPr id="15" name="Content Placeholder 3">
                    <a:extLst>
                      <a:ext uri="{FF2B5EF4-FFF2-40B4-BE49-F238E27FC236}">
                        <a16:creationId xmlns:a16="http://schemas.microsoft.com/office/drawing/2014/main" id="{CEFE1D65-A691-BC4B-BD38-5CBE0036515A}"/>
                      </a:ext>
                    </a:extLst>
                  </p:cNvPr>
                  <p:cNvPicPr>
                    <a:picLocks noChangeAspect="1"/>
                  </p:cNvPicPr>
                  <p:nvPr/>
                </p:nvPicPr>
                <p:blipFill rotWithShape="1">
                  <a:blip r:embed="rId3"/>
                  <a:srcRect l="39998" t="69074" r="54263" b="22316"/>
                  <a:stretch/>
                </p:blipFill>
                <p:spPr>
                  <a:xfrm>
                    <a:off x="1970315" y="6183086"/>
                    <a:ext cx="718457" cy="667039"/>
                  </a:xfrm>
                  <a:prstGeom prst="rect">
                    <a:avLst/>
                  </a:prstGeom>
                </p:spPr>
              </p:pic>
            </p:grpSp>
          </p:grpSp>
          <p:grpSp>
            <p:nvGrpSpPr>
              <p:cNvPr id="17" name="Group 16">
                <a:extLst>
                  <a:ext uri="{FF2B5EF4-FFF2-40B4-BE49-F238E27FC236}">
                    <a16:creationId xmlns:a16="http://schemas.microsoft.com/office/drawing/2014/main" id="{FBDE21B7-5303-874D-84EA-894DCC8A501C}"/>
                  </a:ext>
                </a:extLst>
              </p:cNvPr>
              <p:cNvGrpSpPr>
                <a:grpSpLocks noChangeAspect="1"/>
              </p:cNvGrpSpPr>
              <p:nvPr/>
            </p:nvGrpSpPr>
            <p:grpSpPr>
              <a:xfrm>
                <a:off x="5180806" y="1597147"/>
                <a:ext cx="3944570" cy="5203610"/>
                <a:chOff x="5545180" y="2084904"/>
                <a:chExt cx="3610609" cy="4763053"/>
              </a:xfrm>
            </p:grpSpPr>
            <p:pic>
              <p:nvPicPr>
                <p:cNvPr id="18" name="Picture 17">
                  <a:extLst>
                    <a:ext uri="{FF2B5EF4-FFF2-40B4-BE49-F238E27FC236}">
                      <a16:creationId xmlns:a16="http://schemas.microsoft.com/office/drawing/2014/main" id="{8575C614-3D85-934C-B07C-D9CF611EFCA8}"/>
                    </a:ext>
                  </a:extLst>
                </p:cNvPr>
                <p:cNvPicPr>
                  <a:picLocks noChangeAspect="1"/>
                </p:cNvPicPr>
                <p:nvPr/>
              </p:nvPicPr>
              <p:blipFill rotWithShape="1">
                <a:blip r:embed="rId4"/>
                <a:srcRect b="48091"/>
                <a:stretch/>
              </p:blipFill>
              <p:spPr>
                <a:xfrm>
                  <a:off x="5545180" y="2084904"/>
                  <a:ext cx="3610609" cy="4763053"/>
                </a:xfrm>
                <a:prstGeom prst="rect">
                  <a:avLst/>
                </a:prstGeom>
              </p:spPr>
            </p:pic>
            <p:sp>
              <p:nvSpPr>
                <p:cNvPr id="19" name="TextBox 18">
                  <a:extLst>
                    <a:ext uri="{FF2B5EF4-FFF2-40B4-BE49-F238E27FC236}">
                      <a16:creationId xmlns:a16="http://schemas.microsoft.com/office/drawing/2014/main" id="{8E76568A-0F36-7D48-A209-43EC75A9ABDD}"/>
                    </a:ext>
                  </a:extLst>
                </p:cNvPr>
                <p:cNvSpPr txBox="1"/>
                <p:nvPr/>
              </p:nvSpPr>
              <p:spPr>
                <a:xfrm>
                  <a:off x="6597701" y="2742695"/>
                  <a:ext cx="560186" cy="164761"/>
                </a:xfrm>
                <a:prstGeom prst="rect">
                  <a:avLst/>
                </a:prstGeom>
                <a:solidFill>
                  <a:srgbClr val="737373"/>
                </a:solidFill>
                <a:ln>
                  <a:noFill/>
                </a:ln>
              </p:spPr>
              <p:txBody>
                <a:bodyPr wrap="square" rtlCol="0" anchor="ctr">
                  <a:spAutoFit/>
                </a:bodyPr>
                <a:lstStyle/>
                <a:p>
                  <a:r>
                    <a:rPr lang="en-US" sz="1200" b="1" dirty="0">
                      <a:solidFill>
                        <a:schemeClr val="bg1"/>
                      </a:solidFill>
                      <a:effectLst>
                        <a:innerShdw blurRad="63500" dist="50800" dir="13500000">
                          <a:prstClr val="black">
                            <a:alpha val="50000"/>
                          </a:prstClr>
                        </a:innerShdw>
                      </a:effectLst>
                    </a:rPr>
                    <a:t>S 1234</a:t>
                  </a:r>
                </a:p>
              </p:txBody>
            </p:sp>
          </p:grpSp>
        </p:grpSp>
        <p:pic>
          <p:nvPicPr>
            <p:cNvPr id="22" name="Content Placeholder 3">
              <a:extLst>
                <a:ext uri="{FF2B5EF4-FFF2-40B4-BE49-F238E27FC236}">
                  <a16:creationId xmlns:a16="http://schemas.microsoft.com/office/drawing/2014/main" id="{B346AC7D-54B1-2C4D-A83C-A69ED4C77BC9}"/>
                </a:ext>
              </a:extLst>
            </p:cNvPr>
            <p:cNvPicPr>
              <a:picLocks noChangeAspect="1"/>
            </p:cNvPicPr>
            <p:nvPr/>
          </p:nvPicPr>
          <p:blipFill rotWithShape="1">
            <a:blip r:embed="rId3"/>
            <a:srcRect l="37619" t="22164" r="47713" b="53202"/>
            <a:stretch/>
          </p:blipFill>
          <p:spPr>
            <a:xfrm>
              <a:off x="751928" y="4295753"/>
              <a:ext cx="1207501" cy="368508"/>
            </a:xfrm>
            <a:prstGeom prst="rect">
              <a:avLst/>
            </a:prstGeom>
          </p:spPr>
        </p:pic>
      </p:grpSp>
      <p:sp>
        <p:nvSpPr>
          <p:cNvPr id="21" name="TextBox 20">
            <a:extLst>
              <a:ext uri="{FF2B5EF4-FFF2-40B4-BE49-F238E27FC236}">
                <a16:creationId xmlns:a16="http://schemas.microsoft.com/office/drawing/2014/main" id="{2736BD01-51A1-7546-87CC-2428F0C62B15}"/>
              </a:ext>
            </a:extLst>
          </p:cNvPr>
          <p:cNvSpPr txBox="1"/>
          <p:nvPr/>
        </p:nvSpPr>
        <p:spPr>
          <a:xfrm>
            <a:off x="1169638" y="4577172"/>
            <a:ext cx="566057" cy="523220"/>
          </a:xfrm>
          <a:prstGeom prst="rect">
            <a:avLst/>
          </a:prstGeom>
          <a:noFill/>
        </p:spPr>
        <p:txBody>
          <a:bodyPr wrap="square" rtlCol="0">
            <a:spAutoFit/>
          </a:bodyPr>
          <a:lstStyle/>
          <a:p>
            <a:pPr algn="ctr"/>
            <a:r>
              <a:rPr lang="en-US" sz="2800" b="1" i="1" dirty="0"/>
              <a:t>#</a:t>
            </a:r>
          </a:p>
        </p:txBody>
      </p:sp>
      <p:sp>
        <p:nvSpPr>
          <p:cNvPr id="23" name="Rectangle 22">
            <a:extLst>
              <a:ext uri="{FF2B5EF4-FFF2-40B4-BE49-F238E27FC236}">
                <a16:creationId xmlns:a16="http://schemas.microsoft.com/office/drawing/2014/main" id="{4633FC34-0D88-8E4A-B222-6485A0BBF28A}"/>
              </a:ext>
            </a:extLst>
          </p:cNvPr>
          <p:cNvSpPr/>
          <p:nvPr/>
        </p:nvSpPr>
        <p:spPr>
          <a:xfrm>
            <a:off x="6929174" y="1135482"/>
            <a:ext cx="1539332" cy="461665"/>
          </a:xfrm>
          <a:prstGeom prst="rect">
            <a:avLst/>
          </a:prstGeom>
        </p:spPr>
        <p:txBody>
          <a:bodyPr wrap="none">
            <a:spAutoFit/>
          </a:bodyPr>
          <a:lstStyle/>
          <a:p>
            <a:r>
              <a:rPr lang="el-GR" sz="2400" dirty="0"/>
              <a:t>(</a:t>
            </a:r>
            <a:r>
              <a:rPr lang="en-US" sz="2400" dirty="0"/>
              <a:t>throw off</a:t>
            </a:r>
            <a:r>
              <a:rPr lang="el-GR" sz="2400" dirty="0"/>
              <a:t>)</a:t>
            </a:r>
            <a:endParaRPr lang="en-US" sz="2400" dirty="0"/>
          </a:p>
        </p:txBody>
      </p:sp>
      <p:sp>
        <p:nvSpPr>
          <p:cNvPr id="25" name="Title 7">
            <a:extLst>
              <a:ext uri="{FF2B5EF4-FFF2-40B4-BE49-F238E27FC236}">
                <a16:creationId xmlns:a16="http://schemas.microsoft.com/office/drawing/2014/main" id="{7B335E39-281B-3847-A82D-027836DA462C}"/>
              </a:ext>
            </a:extLst>
          </p:cNvPr>
          <p:cNvSpPr>
            <a:spLocks noGrp="1"/>
          </p:cNvSpPr>
          <p:nvPr>
            <p:ph type="title"/>
          </p:nvPr>
        </p:nvSpPr>
        <p:spPr>
          <a:xfrm>
            <a:off x="457200" y="274638"/>
            <a:ext cx="8229600" cy="1143000"/>
          </a:xfrm>
        </p:spPr>
        <p:txBody>
          <a:bodyPr/>
          <a:lstStyle/>
          <a:p>
            <a:pPr algn="r"/>
            <a:r>
              <a:rPr lang="el-GR" dirty="0"/>
              <a:t>Βολή Α/Ε</a:t>
            </a:r>
            <a:endParaRPr lang="en-US" dirty="0"/>
          </a:p>
        </p:txBody>
      </p:sp>
    </p:spTree>
    <p:extLst>
      <p:ext uri="{BB962C8B-B14F-4D97-AF65-F5344CB8AC3E}">
        <p14:creationId xmlns:p14="http://schemas.microsoft.com/office/powerpoint/2010/main" val="2737506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Block Arc 102"/>
          <p:cNvSpPr/>
          <p:nvPr/>
        </p:nvSpPr>
        <p:spPr>
          <a:xfrm>
            <a:off x="119456" y="5645701"/>
            <a:ext cx="2191944" cy="1072488"/>
          </a:xfrm>
          <a:prstGeom prst="blockArc">
            <a:avLst>
              <a:gd name="adj1" fmla="val 20817866"/>
              <a:gd name="adj2" fmla="val 1383920"/>
              <a:gd name="adj3" fmla="val 48034"/>
            </a:avLst>
          </a:prstGeom>
          <a:solidFill>
            <a:srgbClr val="FF00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Content Placeholder 2"/>
          <p:cNvSpPr>
            <a:spLocks noGrp="1"/>
          </p:cNvSpPr>
          <p:nvPr>
            <p:ph idx="1"/>
          </p:nvPr>
        </p:nvSpPr>
        <p:spPr>
          <a:xfrm>
            <a:off x="457200" y="1739900"/>
            <a:ext cx="5086350" cy="3224539"/>
          </a:xfrm>
        </p:spPr>
        <p:txBody>
          <a:bodyPr>
            <a:noAutofit/>
          </a:bodyPr>
          <a:lstStyle/>
          <a:p>
            <a:pPr algn="just"/>
            <a:r>
              <a:rPr lang="el-GR" sz="2400" dirty="0"/>
              <a:t>Κατά στόχων αέρος (κυρίως Κ/Β). </a:t>
            </a:r>
          </a:p>
          <a:p>
            <a:pPr algn="just"/>
            <a:r>
              <a:rPr lang="el-GR" sz="2400" dirty="0"/>
              <a:t>Λόγω της υψηλής ταχύτητας του στόχου και του μικρού του </a:t>
            </a:r>
            <a:r>
              <a:rPr lang="en-US" sz="2400" dirty="0"/>
              <a:t>RCS</a:t>
            </a:r>
            <a:r>
              <a:rPr lang="el-GR" sz="2400" dirty="0"/>
              <a:t>, ο εγκλωβισμός λαμβάνει χώρα σε </a:t>
            </a:r>
            <a:r>
              <a:rPr lang="el-GR" sz="2400" dirty="0" err="1"/>
              <a:t>σχετικ</a:t>
            </a:r>
            <a:r>
              <a:rPr lang="en-US" sz="2400" dirty="0" err="1"/>
              <a:t>ά</a:t>
            </a:r>
            <a:r>
              <a:rPr lang="el-GR" sz="2400" dirty="0"/>
              <a:t> μικρές </a:t>
            </a:r>
            <a:r>
              <a:rPr lang="en-US" sz="2400" dirty="0" err="1"/>
              <a:t>R</a:t>
            </a:r>
            <a:r>
              <a:rPr lang="en-US" sz="2400" baseline="-25000" dirty="0" err="1"/>
              <a:t>firing</a:t>
            </a:r>
            <a:r>
              <a:rPr lang="el-GR" sz="2400" dirty="0"/>
              <a:t> (&lt;6000</a:t>
            </a:r>
            <a:r>
              <a:rPr lang="en-US" sz="2400" dirty="0"/>
              <a:t>yds</a:t>
            </a:r>
            <a:r>
              <a:rPr lang="el-GR" sz="2400" dirty="0"/>
              <a:t>) </a:t>
            </a:r>
            <a:r>
              <a:rPr lang="en-US" sz="2400" dirty="0"/>
              <a:t>σ</a:t>
            </a:r>
            <a:r>
              <a:rPr lang="el-GR" sz="2400" dirty="0"/>
              <a:t>τις </a:t>
            </a:r>
            <a:r>
              <a:rPr lang="el-GR" sz="2400" dirty="0" err="1"/>
              <a:t>οπο</a:t>
            </a:r>
            <a:r>
              <a:rPr lang="en-US" sz="2400" dirty="0" err="1"/>
              <a:t>ί</a:t>
            </a:r>
            <a:r>
              <a:rPr lang="el-GR" sz="2400" dirty="0"/>
              <a:t>ες η τροχιά των βολών ΠΒ είναι σχεδόν ευθυτενής. </a:t>
            </a:r>
            <a:endParaRPr lang="en-US" sz="2400" dirty="0"/>
          </a:p>
          <a:p>
            <a:pPr algn="just"/>
            <a:endParaRPr lang="el-GR" sz="2400" dirty="0"/>
          </a:p>
        </p:txBody>
      </p:sp>
      <p:pic>
        <p:nvPicPr>
          <p:cNvPr id="54" name="Picture 53" descr="H3.jpgAA139073-876B-4F71-B9D6-38849B7BC110Default.jpg"/>
          <p:cNvPicPr>
            <a:picLocks noChangeAspect="1"/>
          </p:cNvPicPr>
          <p:nvPr/>
        </p:nvPicPr>
        <p:blipFill>
          <a:blip r:embed="rId2">
            <a:extLst>
              <a:ext uri="{BEBA8EAE-BF5A-486C-A8C5-ECC9F3942E4B}">
                <a14:imgProps xmlns:a14="http://schemas.microsoft.com/office/drawing/2010/main">
                  <a14:imgLayer r:embed="rId3">
                    <a14:imgEffect>
                      <a14:backgroundRemoval t="10000" b="93125" l="0" r="100000"/>
                    </a14:imgEffect>
                  </a14:imgLayer>
                </a14:imgProps>
              </a:ext>
              <a:ext uri="{28A0092B-C50C-407E-A947-70E740481C1C}">
                <a14:useLocalDpi xmlns:a14="http://schemas.microsoft.com/office/drawing/2010/main" val="0"/>
              </a:ext>
            </a:extLst>
          </a:blip>
          <a:stretch>
            <a:fillRect/>
          </a:stretch>
        </p:blipFill>
        <p:spPr>
          <a:xfrm flipH="1">
            <a:off x="498475" y="5616818"/>
            <a:ext cx="1181100" cy="855089"/>
          </a:xfrm>
          <a:prstGeom prst="rect">
            <a:avLst/>
          </a:prstGeom>
        </p:spPr>
      </p:pic>
      <p:cxnSp>
        <p:nvCxnSpPr>
          <p:cNvPr id="46" name="Straight Connector 45"/>
          <p:cNvCxnSpPr/>
          <p:nvPr/>
        </p:nvCxnSpPr>
        <p:spPr>
          <a:xfrm flipV="1">
            <a:off x="1308100" y="4968132"/>
            <a:ext cx="4724401" cy="1190217"/>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nvGrpSpPr>
          <p:cNvPr id="50" name="Group 49"/>
          <p:cNvGrpSpPr/>
          <p:nvPr/>
        </p:nvGrpSpPr>
        <p:grpSpPr>
          <a:xfrm>
            <a:off x="-1308100" y="4438649"/>
            <a:ext cx="8077200" cy="2823607"/>
            <a:chOff x="-1308100" y="4438649"/>
            <a:chExt cx="8077200" cy="2823607"/>
          </a:xfrm>
        </p:grpSpPr>
        <p:grpSp>
          <p:nvGrpSpPr>
            <p:cNvPr id="66" name="Group 65"/>
            <p:cNvGrpSpPr/>
            <p:nvPr/>
          </p:nvGrpSpPr>
          <p:grpSpPr>
            <a:xfrm>
              <a:off x="-1308100" y="4438649"/>
              <a:ext cx="8077200" cy="2823607"/>
              <a:chOff x="-1308100" y="4438649"/>
              <a:chExt cx="8077200" cy="2823607"/>
            </a:xfrm>
          </p:grpSpPr>
          <p:sp>
            <p:nvSpPr>
              <p:cNvPr id="85" name="Block Arc 84"/>
              <p:cNvSpPr>
                <a:spLocks noChangeAspect="1"/>
              </p:cNvSpPr>
              <p:nvPr/>
            </p:nvSpPr>
            <p:spPr>
              <a:xfrm>
                <a:off x="190763" y="5640526"/>
                <a:ext cx="2115345" cy="1074617"/>
              </a:xfrm>
              <a:prstGeom prst="blockArc">
                <a:avLst>
                  <a:gd name="adj1" fmla="val 18218730"/>
                  <a:gd name="adj2" fmla="val 20697993"/>
                  <a:gd name="adj3" fmla="val 46843"/>
                </a:avLst>
              </a:prstGeom>
              <a:solidFill>
                <a:schemeClr val="tx2">
                  <a:lumMod val="60000"/>
                  <a:lumOff val="40000"/>
                  <a:alpha val="6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86" name="Group 85"/>
              <p:cNvGrpSpPr/>
              <p:nvPr/>
            </p:nvGrpSpPr>
            <p:grpSpPr>
              <a:xfrm>
                <a:off x="-1308100" y="4438649"/>
                <a:ext cx="8077200" cy="2823607"/>
                <a:chOff x="-1257300" y="2901729"/>
                <a:chExt cx="8077200" cy="2823607"/>
              </a:xfrm>
            </p:grpSpPr>
            <p:cxnSp>
              <p:nvCxnSpPr>
                <p:cNvPr id="88" name="Straight Connector 87"/>
                <p:cNvCxnSpPr/>
                <p:nvPr/>
              </p:nvCxnSpPr>
              <p:spPr>
                <a:xfrm flipV="1">
                  <a:off x="1289050" y="3225699"/>
                  <a:ext cx="0" cy="1409801"/>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89" name="Group 88"/>
                <p:cNvGrpSpPr/>
                <p:nvPr/>
              </p:nvGrpSpPr>
              <p:grpSpPr>
                <a:xfrm>
                  <a:off x="-1257300" y="2901729"/>
                  <a:ext cx="8077200" cy="2823607"/>
                  <a:chOff x="3210323" y="2730380"/>
                  <a:chExt cx="8077200" cy="2823607"/>
                </a:xfrm>
              </p:grpSpPr>
              <p:grpSp>
                <p:nvGrpSpPr>
                  <p:cNvPr id="90" name="Group 89"/>
                  <p:cNvGrpSpPr/>
                  <p:nvPr/>
                </p:nvGrpSpPr>
                <p:grpSpPr>
                  <a:xfrm>
                    <a:off x="3210323" y="2730380"/>
                    <a:ext cx="8077200" cy="2823607"/>
                    <a:chOff x="2181623" y="1937946"/>
                    <a:chExt cx="8077200" cy="2823607"/>
                  </a:xfrm>
                </p:grpSpPr>
                <p:cxnSp>
                  <p:nvCxnSpPr>
                    <p:cNvPr id="95" name="Straight Connector 94"/>
                    <p:cNvCxnSpPr/>
                    <p:nvPr/>
                  </p:nvCxnSpPr>
                  <p:spPr>
                    <a:xfrm flipV="1">
                      <a:off x="4010750" y="1937946"/>
                      <a:ext cx="1866573" cy="2823607"/>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181623" y="3684913"/>
                      <a:ext cx="8077200" cy="0"/>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7" name="Oval 96"/>
                    <p:cNvSpPr>
                      <a:spLocks noChangeAspect="1"/>
                    </p:cNvSpPr>
                    <p:nvPr/>
                  </p:nvSpPr>
                  <p:spPr>
                    <a:xfrm>
                      <a:off x="2571496" y="2588852"/>
                      <a:ext cx="4319998" cy="216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98" name="Oval 97"/>
                    <p:cNvSpPr>
                      <a:spLocks noChangeAspect="1"/>
                    </p:cNvSpPr>
                    <p:nvPr/>
                  </p:nvSpPr>
                  <p:spPr>
                    <a:xfrm>
                      <a:off x="3647677" y="3134542"/>
                      <a:ext cx="2153446" cy="1076723"/>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grpSp>
              <p:sp>
                <p:nvSpPr>
                  <p:cNvPr id="91" name="Oval 90"/>
                  <p:cNvSpPr>
                    <a:spLocks noChangeAspect="1"/>
                  </p:cNvSpPr>
                  <p:nvPr/>
                </p:nvSpPr>
                <p:spPr>
                  <a:xfrm>
                    <a:off x="4310003" y="3762930"/>
                    <a:ext cx="2873434" cy="1436717"/>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92" name="Oval 91"/>
                  <p:cNvSpPr>
                    <a:spLocks noChangeAspect="1"/>
                  </p:cNvSpPr>
                  <p:nvPr/>
                </p:nvSpPr>
                <p:spPr>
                  <a:xfrm>
                    <a:off x="5033100" y="4115958"/>
                    <a:ext cx="1440000" cy="72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93" name="Oval 92"/>
                  <p:cNvSpPr>
                    <a:spLocks noChangeAspect="1"/>
                  </p:cNvSpPr>
                  <p:nvPr/>
                </p:nvSpPr>
                <p:spPr>
                  <a:xfrm>
                    <a:off x="5388700" y="4293758"/>
                    <a:ext cx="720000" cy="36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94" name="Oval 93"/>
                  <p:cNvSpPr>
                    <a:spLocks noChangeAspect="1"/>
                  </p:cNvSpPr>
                  <p:nvPr/>
                </p:nvSpPr>
                <p:spPr>
                  <a:xfrm>
                    <a:off x="3969086" y="3559343"/>
                    <a:ext cx="3593428" cy="1796714"/>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grpSp>
          </p:grpSp>
          <p:pic>
            <p:nvPicPr>
              <p:cNvPr id="87" name="Picture 86" descr="H3.jpgAA139073-876B-4F71-B9D6-38849B7BC110Default.jpg"/>
              <p:cNvPicPr>
                <a:picLocks noChangeAspect="1"/>
              </p:cNvPicPr>
              <p:nvPr/>
            </p:nvPicPr>
            <p:blipFill>
              <a:blip r:embed="rId2">
                <a:extLst>
                  <a:ext uri="{BEBA8EAE-BF5A-486C-A8C5-ECC9F3942E4B}">
                    <a14:imgProps xmlns:a14="http://schemas.microsoft.com/office/drawing/2010/main">
                      <a14:imgLayer r:embed="rId3">
                        <a14:imgEffect>
                          <a14:backgroundRemoval t="10000" b="93125" l="0" r="100000"/>
                        </a14:imgEffect>
                      </a14:imgLayer>
                    </a14:imgProps>
                  </a:ext>
                  <a:ext uri="{28A0092B-C50C-407E-A947-70E740481C1C}">
                    <a14:useLocalDpi xmlns:a14="http://schemas.microsoft.com/office/drawing/2010/main" val="0"/>
                  </a:ext>
                </a:extLst>
              </a:blip>
              <a:stretch>
                <a:fillRect/>
              </a:stretch>
            </p:blipFill>
            <p:spPr>
              <a:xfrm flipH="1">
                <a:off x="498475" y="5616818"/>
                <a:ext cx="1181100" cy="855089"/>
              </a:xfrm>
              <a:prstGeom prst="rect">
                <a:avLst/>
              </a:prstGeom>
            </p:spPr>
          </p:pic>
        </p:grpSp>
        <p:sp>
          <p:nvSpPr>
            <p:cNvPr id="73" name="TextBox 72"/>
            <p:cNvSpPr txBox="1"/>
            <p:nvPr/>
          </p:nvSpPr>
          <p:spPr>
            <a:xfrm>
              <a:off x="2045301" y="6380806"/>
              <a:ext cx="616539" cy="338554"/>
            </a:xfrm>
            <a:prstGeom prst="rect">
              <a:avLst/>
            </a:prstGeom>
            <a:noFill/>
          </p:spPr>
          <p:txBody>
            <a:bodyPr wrap="square" rtlCol="0">
              <a:spAutoFit/>
            </a:bodyPr>
            <a:lstStyle/>
            <a:p>
              <a:r>
                <a:rPr lang="en-US" sz="1600" dirty="0" err="1">
                  <a:solidFill>
                    <a:srgbClr val="FF0000"/>
                  </a:solidFill>
                </a:rPr>
                <a:t>Brn</a:t>
              </a:r>
              <a:r>
                <a:rPr lang="en-US" sz="1600" baseline="-25000" dirty="0" err="1">
                  <a:solidFill>
                    <a:srgbClr val="FF0000"/>
                  </a:solidFill>
                </a:rPr>
                <a:t>rel</a:t>
              </a:r>
              <a:endParaRPr lang="en-US" sz="1600" baseline="-25000" dirty="0">
                <a:solidFill>
                  <a:srgbClr val="FF0000"/>
                </a:solidFill>
              </a:endParaRPr>
            </a:p>
          </p:txBody>
        </p:sp>
      </p:grpSp>
      <p:sp>
        <p:nvSpPr>
          <p:cNvPr id="99" name="Block Arc 98"/>
          <p:cNvSpPr>
            <a:spLocks noChangeAspect="1"/>
          </p:cNvSpPr>
          <p:nvPr/>
        </p:nvSpPr>
        <p:spPr>
          <a:xfrm rot="8795613">
            <a:off x="1658285" y="5445838"/>
            <a:ext cx="1249728" cy="1239484"/>
          </a:xfrm>
          <a:prstGeom prst="blockArc">
            <a:avLst>
              <a:gd name="adj1" fmla="val 11189633"/>
              <a:gd name="adj2" fmla="val 13413315"/>
              <a:gd name="adj3" fmla="val 0"/>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0" name="TextBox 99"/>
          <p:cNvSpPr txBox="1"/>
          <p:nvPr/>
        </p:nvSpPr>
        <p:spPr>
          <a:xfrm>
            <a:off x="2988852" y="5806073"/>
            <a:ext cx="919143" cy="338554"/>
          </a:xfrm>
          <a:prstGeom prst="rect">
            <a:avLst/>
          </a:prstGeom>
          <a:noFill/>
        </p:spPr>
        <p:txBody>
          <a:bodyPr wrap="square" rtlCol="0">
            <a:spAutoFit/>
          </a:bodyPr>
          <a:lstStyle/>
          <a:p>
            <a:r>
              <a:rPr lang="el-GR" sz="1600" dirty="0">
                <a:solidFill>
                  <a:srgbClr val="0000FF"/>
                </a:solidFill>
              </a:rPr>
              <a:t>φ</a:t>
            </a:r>
            <a:r>
              <a:rPr lang="en-US" sz="1600" baseline="-25000" dirty="0">
                <a:solidFill>
                  <a:srgbClr val="0000FF"/>
                </a:solidFill>
              </a:rPr>
              <a:t>elevation</a:t>
            </a:r>
          </a:p>
        </p:txBody>
      </p:sp>
      <p:pic>
        <p:nvPicPr>
          <p:cNvPr id="3" name="Picture 2" descr="F35b_USMC_1480White_Cam16.jpg3466e46d-be3d-44fb-a8a2-e1968275a532Original.jpg"/>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714778">
            <a:off x="8362950" y="4425672"/>
            <a:ext cx="844550" cy="456514"/>
          </a:xfrm>
          <a:prstGeom prst="rect">
            <a:avLst/>
          </a:prstGeom>
        </p:spPr>
      </p:pic>
      <p:pic>
        <p:nvPicPr>
          <p:cNvPr id="39" name="Picture 38" descr="agm-88-missile-harm-radar_D-2.jpg"/>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188" l="0" r="100000">
                        <a14:foregroundMark x1="13313" y1="48875" x2="13313" y2="48875"/>
                        <a14:foregroundMark x1="10563" y1="49250" x2="10563" y2="49250"/>
                        <a14:foregroundMark x1="7250" y1="49625" x2="7250" y2="49625"/>
                        <a14:foregroundMark x1="5000" y1="49813" x2="5000" y2="49813"/>
                        <a14:foregroundMark x1="3313" y1="49625" x2="3313" y2="49625"/>
                        <a14:foregroundMark x1="1688" y1="49625" x2="1688" y2="49625"/>
                      </a14:backgroundRemoval>
                    </a14:imgEffect>
                  </a14:imgLayer>
                </a14:imgProps>
              </a:ext>
              <a:ext uri="{28A0092B-C50C-407E-A947-70E740481C1C}">
                <a14:useLocalDpi xmlns:a14="http://schemas.microsoft.com/office/drawing/2010/main" val="0"/>
              </a:ext>
            </a:extLst>
          </a:blip>
          <a:srcRect t="31840" b="30044"/>
          <a:stretch/>
        </p:blipFill>
        <p:spPr>
          <a:xfrm rot="20703695">
            <a:off x="6333065" y="4725890"/>
            <a:ext cx="587671" cy="223993"/>
          </a:xfrm>
          <a:prstGeom prst="rect">
            <a:avLst/>
          </a:prstGeom>
        </p:spPr>
      </p:pic>
      <p:sp>
        <p:nvSpPr>
          <p:cNvPr id="7" name="Freeform 6"/>
          <p:cNvSpPr/>
          <p:nvPr/>
        </p:nvSpPr>
        <p:spPr>
          <a:xfrm>
            <a:off x="1327150" y="4889500"/>
            <a:ext cx="4946650" cy="1257300"/>
          </a:xfrm>
          <a:custGeom>
            <a:avLst/>
            <a:gdLst>
              <a:gd name="connsiteX0" fmla="*/ 0 w 4946650"/>
              <a:gd name="connsiteY0" fmla="*/ 1257300 h 1257300"/>
              <a:gd name="connsiteX1" fmla="*/ 3790950 w 4946650"/>
              <a:gd name="connsiteY1" fmla="*/ 273050 h 1257300"/>
              <a:gd name="connsiteX2" fmla="*/ 4946650 w 4946650"/>
              <a:gd name="connsiteY2" fmla="*/ 0 h 1257300"/>
            </a:gdLst>
            <a:ahLst/>
            <a:cxnLst>
              <a:cxn ang="0">
                <a:pos x="connsiteX0" y="connsiteY0"/>
              </a:cxn>
              <a:cxn ang="0">
                <a:pos x="connsiteX1" y="connsiteY1"/>
              </a:cxn>
              <a:cxn ang="0">
                <a:pos x="connsiteX2" y="connsiteY2"/>
              </a:cxn>
            </a:cxnLst>
            <a:rect l="l" t="t" r="r" b="b"/>
            <a:pathLst>
              <a:path w="4946650" h="1257300">
                <a:moveTo>
                  <a:pt x="0" y="1257300"/>
                </a:moveTo>
                <a:lnTo>
                  <a:pt x="3790950" y="273050"/>
                </a:lnTo>
                <a:cubicBezTo>
                  <a:pt x="4615391" y="63500"/>
                  <a:pt x="4946650" y="0"/>
                  <a:pt x="4946650" y="0"/>
                </a:cubicBezTo>
              </a:path>
            </a:pathLst>
          </a:custGeom>
          <a:ln>
            <a:solidFill>
              <a:srgbClr val="FF0000"/>
            </a:solidFill>
            <a:prstDash val="dash"/>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Content Placeholder 2"/>
          <p:cNvSpPr txBox="1">
            <a:spLocks/>
          </p:cNvSpPr>
          <p:nvPr/>
        </p:nvSpPr>
        <p:spPr>
          <a:xfrm>
            <a:off x="457200" y="3346450"/>
            <a:ext cx="8229600" cy="28702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l-GR" sz="2000" dirty="0"/>
          </a:p>
        </p:txBody>
      </p:sp>
      <p:sp>
        <p:nvSpPr>
          <p:cNvPr id="2" name="Title 1"/>
          <p:cNvSpPr>
            <a:spLocks noGrp="1"/>
          </p:cNvSpPr>
          <p:nvPr>
            <p:ph type="title"/>
          </p:nvPr>
        </p:nvSpPr>
        <p:spPr/>
        <p:txBody>
          <a:bodyPr/>
          <a:lstStyle/>
          <a:p>
            <a:r>
              <a:rPr lang="el-GR" dirty="0"/>
              <a:t>Βολή Α/</a:t>
            </a:r>
            <a:r>
              <a:rPr lang="en-US" dirty="0"/>
              <a:t>A (tracked </a:t>
            </a:r>
            <a:r>
              <a:rPr lang="en-US" dirty="0" err="1"/>
              <a:t>tgt</a:t>
            </a:r>
            <a:r>
              <a:rPr lang="en-US" dirty="0"/>
              <a:t>)</a:t>
            </a:r>
          </a:p>
        </p:txBody>
      </p:sp>
      <p:sp>
        <p:nvSpPr>
          <p:cNvPr id="43" name="Content Placeholder 2"/>
          <p:cNvSpPr txBox="1">
            <a:spLocks/>
          </p:cNvSpPr>
          <p:nvPr/>
        </p:nvSpPr>
        <p:spPr>
          <a:xfrm>
            <a:off x="457200" y="3340100"/>
            <a:ext cx="8229600" cy="28702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l-GR" sz="2000" dirty="0"/>
          </a:p>
        </p:txBody>
      </p:sp>
      <p:grpSp>
        <p:nvGrpSpPr>
          <p:cNvPr id="13" name="Group 12"/>
          <p:cNvGrpSpPr/>
          <p:nvPr/>
        </p:nvGrpSpPr>
        <p:grpSpPr>
          <a:xfrm>
            <a:off x="5545775" y="1263649"/>
            <a:ext cx="1739900" cy="3175000"/>
            <a:chOff x="5545775" y="1263649"/>
            <a:chExt cx="1739900" cy="3175000"/>
          </a:xfrm>
        </p:grpSpPr>
        <p:pic>
          <p:nvPicPr>
            <p:cNvPr id="8" name="Picture 7"/>
            <p:cNvPicPr>
              <a:picLocks noChangeAspect="1"/>
            </p:cNvPicPr>
            <p:nvPr/>
          </p:nvPicPr>
          <p:blipFill>
            <a:blip r:embed="rId8">
              <a:alphaModFix/>
            </a:blip>
            <a:stretch>
              <a:fillRect/>
            </a:stretch>
          </p:blipFill>
          <p:spPr>
            <a:xfrm>
              <a:off x="5545775" y="1263649"/>
              <a:ext cx="1739900" cy="3175000"/>
            </a:xfrm>
            <a:prstGeom prst="rect">
              <a:avLst/>
            </a:prstGeom>
          </p:spPr>
        </p:pic>
        <p:sp>
          <p:nvSpPr>
            <p:cNvPr id="12" name="TextBox 11"/>
            <p:cNvSpPr txBox="1">
              <a:spLocks/>
            </p:cNvSpPr>
            <p:nvPr/>
          </p:nvSpPr>
          <p:spPr>
            <a:xfrm>
              <a:off x="6210302" y="1719182"/>
              <a:ext cx="359997" cy="179999"/>
            </a:xfrm>
            <a:prstGeom prst="rect">
              <a:avLst/>
            </a:prstGeom>
            <a:solidFill>
              <a:srgbClr val="7F7F7F"/>
            </a:solidFill>
            <a:ln w="28575" cmpd="sng">
              <a:solidFill>
                <a:schemeClr val="tx1">
                  <a:lumMod val="85000"/>
                  <a:lumOff val="15000"/>
                </a:schemeClr>
              </a:solidFill>
            </a:ln>
          </p:spPr>
          <p:txBody>
            <a:bodyPr wrap="square" rtlCol="0" anchor="ctr">
              <a:spAutoFit/>
            </a:bodyPr>
            <a:lstStyle/>
            <a:p>
              <a:r>
                <a:rPr lang="en-US" sz="900" dirty="0">
                  <a:solidFill>
                    <a:schemeClr val="bg1"/>
                  </a:solidFill>
                </a:rPr>
                <a:t>045</a:t>
              </a:r>
            </a:p>
          </p:txBody>
        </p:sp>
        <p:sp>
          <p:nvSpPr>
            <p:cNvPr id="47" name="TextBox 46"/>
            <p:cNvSpPr txBox="1">
              <a:spLocks/>
            </p:cNvSpPr>
            <p:nvPr/>
          </p:nvSpPr>
          <p:spPr>
            <a:xfrm>
              <a:off x="6210302" y="1947767"/>
              <a:ext cx="611996" cy="179999"/>
            </a:xfrm>
            <a:prstGeom prst="rect">
              <a:avLst/>
            </a:prstGeom>
            <a:solidFill>
              <a:srgbClr val="7F7F7F"/>
            </a:solidFill>
            <a:ln w="28575" cmpd="sng">
              <a:solidFill>
                <a:schemeClr val="tx1">
                  <a:lumMod val="85000"/>
                  <a:lumOff val="15000"/>
                </a:schemeClr>
              </a:solidFill>
            </a:ln>
          </p:spPr>
          <p:txBody>
            <a:bodyPr wrap="square" rtlCol="0" anchor="ctr">
              <a:spAutoFit/>
            </a:bodyPr>
            <a:lstStyle/>
            <a:p>
              <a:r>
                <a:rPr lang="en-US" sz="900" dirty="0">
                  <a:solidFill>
                    <a:schemeClr val="bg1"/>
                  </a:solidFill>
                </a:rPr>
                <a:t>6500</a:t>
              </a:r>
            </a:p>
          </p:txBody>
        </p:sp>
        <p:sp>
          <p:nvSpPr>
            <p:cNvPr id="48" name="TextBox 47"/>
            <p:cNvSpPr txBox="1">
              <a:spLocks/>
            </p:cNvSpPr>
            <p:nvPr/>
          </p:nvSpPr>
          <p:spPr>
            <a:xfrm>
              <a:off x="6210302" y="2172764"/>
              <a:ext cx="359997" cy="179999"/>
            </a:xfrm>
            <a:prstGeom prst="rect">
              <a:avLst/>
            </a:prstGeom>
            <a:solidFill>
              <a:srgbClr val="7F7F7F"/>
            </a:solidFill>
            <a:ln w="28575" cmpd="sng">
              <a:solidFill>
                <a:schemeClr val="tx1">
                  <a:lumMod val="85000"/>
                  <a:lumOff val="15000"/>
                </a:schemeClr>
              </a:solidFill>
            </a:ln>
          </p:spPr>
          <p:txBody>
            <a:bodyPr wrap="square" rtlCol="0" anchor="ctr">
              <a:spAutoFit/>
            </a:bodyPr>
            <a:lstStyle/>
            <a:p>
              <a:r>
                <a:rPr lang="en-US" sz="900" dirty="0">
                  <a:solidFill>
                    <a:schemeClr val="bg1"/>
                  </a:solidFill>
                </a:rPr>
                <a:t>235</a:t>
              </a:r>
            </a:p>
          </p:txBody>
        </p:sp>
        <p:sp>
          <p:nvSpPr>
            <p:cNvPr id="49" name="TextBox 48"/>
            <p:cNvSpPr txBox="1">
              <a:spLocks/>
            </p:cNvSpPr>
            <p:nvPr/>
          </p:nvSpPr>
          <p:spPr>
            <a:xfrm>
              <a:off x="6207127" y="2405125"/>
              <a:ext cx="611996" cy="179997"/>
            </a:xfrm>
            <a:prstGeom prst="rect">
              <a:avLst/>
            </a:prstGeom>
            <a:solidFill>
              <a:srgbClr val="7F7F7F"/>
            </a:solidFill>
            <a:ln w="28575" cmpd="sng">
              <a:solidFill>
                <a:schemeClr val="tx1">
                  <a:lumMod val="85000"/>
                  <a:lumOff val="15000"/>
                </a:schemeClr>
              </a:solidFill>
            </a:ln>
          </p:spPr>
          <p:txBody>
            <a:bodyPr wrap="square" rtlCol="0" anchor="ctr">
              <a:spAutoFit/>
            </a:bodyPr>
            <a:lstStyle/>
            <a:p>
              <a:r>
                <a:rPr lang="en-US" sz="900" dirty="0">
                  <a:solidFill>
                    <a:schemeClr val="bg1"/>
                  </a:solidFill>
                </a:rPr>
                <a:t>825.24</a:t>
              </a:r>
            </a:p>
          </p:txBody>
        </p:sp>
        <p:sp>
          <p:nvSpPr>
            <p:cNvPr id="51" name="TextBox 50"/>
            <p:cNvSpPr txBox="1">
              <a:spLocks/>
            </p:cNvSpPr>
            <p:nvPr/>
          </p:nvSpPr>
          <p:spPr>
            <a:xfrm>
              <a:off x="6210302" y="2633124"/>
              <a:ext cx="359997" cy="179999"/>
            </a:xfrm>
            <a:prstGeom prst="rect">
              <a:avLst/>
            </a:prstGeom>
            <a:solidFill>
              <a:srgbClr val="7F7F7F"/>
            </a:solidFill>
            <a:ln w="28575" cmpd="sng">
              <a:solidFill>
                <a:schemeClr val="tx1">
                  <a:lumMod val="85000"/>
                  <a:lumOff val="15000"/>
                </a:schemeClr>
              </a:solidFill>
            </a:ln>
          </p:spPr>
          <p:txBody>
            <a:bodyPr wrap="square" rtlCol="0" anchor="ctr">
              <a:spAutoFit/>
            </a:bodyPr>
            <a:lstStyle/>
            <a:p>
              <a:r>
                <a:rPr lang="en-US" sz="900" dirty="0">
                  <a:solidFill>
                    <a:schemeClr val="bg1"/>
                  </a:solidFill>
                </a:rPr>
                <a:t>125</a:t>
              </a:r>
            </a:p>
          </p:txBody>
        </p:sp>
      </p:grpSp>
      <p:grpSp>
        <p:nvGrpSpPr>
          <p:cNvPr id="14" name="Group 13"/>
          <p:cNvGrpSpPr/>
          <p:nvPr/>
        </p:nvGrpSpPr>
        <p:grpSpPr>
          <a:xfrm>
            <a:off x="7335310" y="1263649"/>
            <a:ext cx="1727200" cy="3175000"/>
            <a:chOff x="7335310" y="1263649"/>
            <a:chExt cx="1727200" cy="3175000"/>
          </a:xfrm>
        </p:grpSpPr>
        <p:pic>
          <p:nvPicPr>
            <p:cNvPr id="11" name="Picture 10"/>
            <p:cNvPicPr>
              <a:picLocks noChangeAspect="1"/>
            </p:cNvPicPr>
            <p:nvPr/>
          </p:nvPicPr>
          <p:blipFill>
            <a:blip r:embed="rId9">
              <a:alphaModFix/>
            </a:blip>
            <a:stretch>
              <a:fillRect/>
            </a:stretch>
          </p:blipFill>
          <p:spPr>
            <a:xfrm>
              <a:off x="7335310" y="1263649"/>
              <a:ext cx="1727200" cy="3175000"/>
            </a:xfrm>
            <a:prstGeom prst="rect">
              <a:avLst/>
            </a:prstGeom>
          </p:spPr>
        </p:pic>
        <p:sp>
          <p:nvSpPr>
            <p:cNvPr id="52" name="TextBox 51"/>
            <p:cNvSpPr txBox="1">
              <a:spLocks/>
            </p:cNvSpPr>
            <p:nvPr/>
          </p:nvSpPr>
          <p:spPr>
            <a:xfrm>
              <a:off x="8005236" y="1704236"/>
              <a:ext cx="612000" cy="179999"/>
            </a:xfrm>
            <a:prstGeom prst="rect">
              <a:avLst/>
            </a:prstGeom>
            <a:solidFill>
              <a:srgbClr val="7F7F7F"/>
            </a:solidFill>
            <a:ln w="28575" cmpd="sng">
              <a:solidFill>
                <a:schemeClr val="tx1">
                  <a:lumMod val="85000"/>
                  <a:lumOff val="15000"/>
                </a:schemeClr>
              </a:solidFill>
            </a:ln>
          </p:spPr>
          <p:txBody>
            <a:bodyPr wrap="square" rtlCol="0" anchor="ctr">
              <a:spAutoFit/>
            </a:bodyPr>
            <a:lstStyle/>
            <a:p>
              <a:r>
                <a:rPr lang="en-US" sz="900" dirty="0">
                  <a:solidFill>
                    <a:schemeClr val="bg1"/>
                  </a:solidFill>
                </a:rPr>
                <a:t>A 2304</a:t>
              </a:r>
            </a:p>
          </p:txBody>
        </p:sp>
      </p:grpSp>
      <p:sp>
        <p:nvSpPr>
          <p:cNvPr id="55" name="TextBox 54"/>
          <p:cNvSpPr txBox="1"/>
          <p:nvPr/>
        </p:nvSpPr>
        <p:spPr>
          <a:xfrm>
            <a:off x="1605372" y="5425316"/>
            <a:ext cx="712379" cy="338554"/>
          </a:xfrm>
          <a:prstGeom prst="rect">
            <a:avLst/>
          </a:prstGeom>
          <a:noFill/>
        </p:spPr>
        <p:txBody>
          <a:bodyPr wrap="square" rtlCol="0">
            <a:spAutoFit/>
          </a:bodyPr>
          <a:lstStyle/>
          <a:p>
            <a:r>
              <a:rPr lang="en-US" sz="1600" dirty="0" err="1">
                <a:solidFill>
                  <a:srgbClr val="0000FF"/>
                </a:solidFill>
              </a:rPr>
              <a:t>Brn</a:t>
            </a:r>
            <a:r>
              <a:rPr lang="en-US" sz="1600" baseline="-25000" dirty="0" err="1">
                <a:solidFill>
                  <a:srgbClr val="0000FF"/>
                </a:solidFill>
              </a:rPr>
              <a:t>tgt</a:t>
            </a:r>
            <a:endParaRPr lang="en-US" sz="1600" baseline="-25000" dirty="0">
              <a:solidFill>
                <a:srgbClr val="0000FF"/>
              </a:solidFill>
            </a:endParaRPr>
          </a:p>
        </p:txBody>
      </p:sp>
    </p:spTree>
    <p:extLst>
      <p:ext uri="{BB962C8B-B14F-4D97-AF65-F5344CB8AC3E}">
        <p14:creationId xmlns:p14="http://schemas.microsoft.com/office/powerpoint/2010/main" val="2992220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Arrow Connector 25"/>
          <p:cNvCxnSpPr/>
          <p:nvPr/>
        </p:nvCxnSpPr>
        <p:spPr>
          <a:xfrm flipH="1">
            <a:off x="7335310" y="5568137"/>
            <a:ext cx="830790" cy="0"/>
          </a:xfrm>
          <a:prstGeom prst="straightConnector1">
            <a:avLst/>
          </a:prstGeom>
          <a:ln>
            <a:solidFill>
              <a:srgbClr val="ACAEAE"/>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29" name="Content Placeholder 2"/>
          <p:cNvSpPr>
            <a:spLocks noGrp="1"/>
          </p:cNvSpPr>
          <p:nvPr>
            <p:ph idx="1"/>
          </p:nvPr>
        </p:nvSpPr>
        <p:spPr>
          <a:xfrm>
            <a:off x="457200" y="1739900"/>
            <a:ext cx="5086350" cy="3224539"/>
          </a:xfrm>
        </p:spPr>
        <p:txBody>
          <a:bodyPr>
            <a:noAutofit/>
          </a:bodyPr>
          <a:lstStyle/>
          <a:p>
            <a:pPr algn="just"/>
            <a:r>
              <a:rPr lang="el-GR" sz="2400" dirty="0"/>
              <a:t>Εάν δεν καταστεί εφικτός ο εγκλωβισμός του στόχου, εισάγεται </a:t>
            </a:r>
            <a:r>
              <a:rPr lang="el-GR" sz="2400" dirty="0" err="1"/>
              <a:t>ψευδοστόχος</a:t>
            </a:r>
            <a:r>
              <a:rPr lang="el-GR" sz="2400" dirty="0"/>
              <a:t> στη διεύθυνση της απειλής (</a:t>
            </a:r>
            <a:r>
              <a:rPr lang="en-US" sz="2400" dirty="0" err="1"/>
              <a:t>hgt</a:t>
            </a:r>
            <a:r>
              <a:rPr lang="en-US" sz="2400" dirty="0"/>
              <a:t> 50ft &amp; </a:t>
            </a:r>
            <a:r>
              <a:rPr lang="en-US" sz="2400" dirty="0" err="1"/>
              <a:t>Rng</a:t>
            </a:r>
            <a:r>
              <a:rPr lang="en-US" sz="2400" dirty="0"/>
              <a:t> 6000yds</a:t>
            </a:r>
            <a:r>
              <a:rPr lang="el-GR" sz="2400" dirty="0"/>
              <a:t>) και βάλλεται ταχύ συνεχές πυρ για δημιουργία ομπρέλας προστασίας.</a:t>
            </a:r>
          </a:p>
          <a:p>
            <a:pPr algn="just"/>
            <a:endParaRPr lang="el-GR" sz="2400" dirty="0"/>
          </a:p>
        </p:txBody>
      </p:sp>
      <p:pic>
        <p:nvPicPr>
          <p:cNvPr id="39" name="Picture 38" descr="agm-88-missile-harm-radar_D-2.jpg"/>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188" l="0" r="100000">
                        <a14:foregroundMark x1="13313" y1="48875" x2="13313" y2="48875"/>
                        <a14:foregroundMark x1="10563" y1="49250" x2="10563" y2="49250"/>
                        <a14:foregroundMark x1="7250" y1="49625" x2="7250" y2="49625"/>
                        <a14:foregroundMark x1="5000" y1="49813" x2="5000" y2="49813"/>
                        <a14:foregroundMark x1="3313" y1="49625" x2="3313" y2="49625"/>
                        <a14:foregroundMark x1="1688" y1="49625" x2="1688" y2="49625"/>
                      </a14:backgroundRemoval>
                    </a14:imgEffect>
                  </a14:imgLayer>
                </a14:imgProps>
              </a:ext>
              <a:ext uri="{28A0092B-C50C-407E-A947-70E740481C1C}">
                <a14:useLocalDpi xmlns:a14="http://schemas.microsoft.com/office/drawing/2010/main" val="0"/>
              </a:ext>
            </a:extLst>
          </a:blip>
          <a:srcRect t="31840" b="30044"/>
          <a:stretch/>
        </p:blipFill>
        <p:spPr>
          <a:xfrm>
            <a:off x="8212665" y="5452093"/>
            <a:ext cx="587671" cy="223993"/>
          </a:xfrm>
          <a:prstGeom prst="rect">
            <a:avLst/>
          </a:prstGeom>
        </p:spPr>
      </p:pic>
      <p:sp>
        <p:nvSpPr>
          <p:cNvPr id="21" name="Content Placeholder 2"/>
          <p:cNvSpPr txBox="1">
            <a:spLocks/>
          </p:cNvSpPr>
          <p:nvPr/>
        </p:nvSpPr>
        <p:spPr>
          <a:xfrm>
            <a:off x="457200" y="3346450"/>
            <a:ext cx="8229600" cy="28702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l-GR" sz="2000" dirty="0"/>
          </a:p>
        </p:txBody>
      </p:sp>
      <p:sp>
        <p:nvSpPr>
          <p:cNvPr id="2" name="Title 1"/>
          <p:cNvSpPr>
            <a:spLocks noGrp="1"/>
          </p:cNvSpPr>
          <p:nvPr>
            <p:ph type="title"/>
          </p:nvPr>
        </p:nvSpPr>
        <p:spPr/>
        <p:txBody>
          <a:bodyPr/>
          <a:lstStyle/>
          <a:p>
            <a:r>
              <a:rPr lang="el-GR" dirty="0"/>
              <a:t>Βολή Α/</a:t>
            </a:r>
            <a:r>
              <a:rPr lang="en-US" dirty="0"/>
              <a:t>A (non tracked </a:t>
            </a:r>
            <a:r>
              <a:rPr lang="en-US" dirty="0" err="1"/>
              <a:t>tgt</a:t>
            </a:r>
            <a:r>
              <a:rPr lang="en-US" dirty="0"/>
              <a:t>)</a:t>
            </a:r>
          </a:p>
        </p:txBody>
      </p:sp>
      <p:grpSp>
        <p:nvGrpSpPr>
          <p:cNvPr id="13" name="Group 12"/>
          <p:cNvGrpSpPr/>
          <p:nvPr/>
        </p:nvGrpSpPr>
        <p:grpSpPr>
          <a:xfrm>
            <a:off x="5545775" y="1263649"/>
            <a:ext cx="1739900" cy="3175000"/>
            <a:chOff x="5545775" y="1263649"/>
            <a:chExt cx="1739900" cy="3175000"/>
          </a:xfrm>
        </p:grpSpPr>
        <p:pic>
          <p:nvPicPr>
            <p:cNvPr id="8" name="Picture 7"/>
            <p:cNvPicPr>
              <a:picLocks noChangeAspect="1"/>
            </p:cNvPicPr>
            <p:nvPr/>
          </p:nvPicPr>
          <p:blipFill>
            <a:blip r:embed="rId4">
              <a:alphaModFix/>
            </a:blip>
            <a:stretch>
              <a:fillRect/>
            </a:stretch>
          </p:blipFill>
          <p:spPr>
            <a:xfrm>
              <a:off x="5545775" y="1263649"/>
              <a:ext cx="1739900" cy="3175000"/>
            </a:xfrm>
            <a:prstGeom prst="rect">
              <a:avLst/>
            </a:prstGeom>
          </p:spPr>
        </p:pic>
        <p:sp>
          <p:nvSpPr>
            <p:cNvPr id="12" name="TextBox 11"/>
            <p:cNvSpPr txBox="1">
              <a:spLocks/>
            </p:cNvSpPr>
            <p:nvPr/>
          </p:nvSpPr>
          <p:spPr>
            <a:xfrm>
              <a:off x="6210302" y="1719182"/>
              <a:ext cx="359997" cy="179999"/>
            </a:xfrm>
            <a:prstGeom prst="rect">
              <a:avLst/>
            </a:prstGeom>
            <a:solidFill>
              <a:srgbClr val="7F7F7F"/>
            </a:solidFill>
            <a:ln w="28575" cmpd="sng">
              <a:solidFill>
                <a:schemeClr val="tx1">
                  <a:lumMod val="85000"/>
                  <a:lumOff val="15000"/>
                </a:schemeClr>
              </a:solidFill>
            </a:ln>
          </p:spPr>
          <p:txBody>
            <a:bodyPr wrap="square" rtlCol="0" anchor="ctr">
              <a:spAutoFit/>
            </a:bodyPr>
            <a:lstStyle/>
            <a:p>
              <a:r>
                <a:rPr lang="en-US" sz="900" dirty="0">
                  <a:solidFill>
                    <a:schemeClr val="bg1"/>
                  </a:solidFill>
                </a:rPr>
                <a:t>045</a:t>
              </a:r>
            </a:p>
          </p:txBody>
        </p:sp>
        <p:sp>
          <p:nvSpPr>
            <p:cNvPr id="47" name="TextBox 46"/>
            <p:cNvSpPr txBox="1">
              <a:spLocks/>
            </p:cNvSpPr>
            <p:nvPr/>
          </p:nvSpPr>
          <p:spPr>
            <a:xfrm>
              <a:off x="6210302" y="1922351"/>
              <a:ext cx="611996" cy="230832"/>
            </a:xfrm>
            <a:prstGeom prst="rect">
              <a:avLst/>
            </a:prstGeom>
            <a:solidFill>
              <a:srgbClr val="7F7F7F"/>
            </a:solidFill>
            <a:ln w="28575" cmpd="sng">
              <a:solidFill>
                <a:schemeClr val="tx1">
                  <a:lumMod val="85000"/>
                  <a:lumOff val="15000"/>
                </a:schemeClr>
              </a:solidFill>
            </a:ln>
          </p:spPr>
          <p:txBody>
            <a:bodyPr wrap="square" rtlCol="0" anchor="ctr">
              <a:spAutoFit/>
            </a:bodyPr>
            <a:lstStyle/>
            <a:p>
              <a:r>
                <a:rPr lang="en-US" sz="900" dirty="0">
                  <a:solidFill>
                    <a:schemeClr val="bg1"/>
                  </a:solidFill>
                </a:rPr>
                <a:t>6</a:t>
              </a:r>
              <a:r>
                <a:rPr lang="el-GR" sz="900" dirty="0">
                  <a:solidFill>
                    <a:schemeClr val="bg1"/>
                  </a:solidFill>
                </a:rPr>
                <a:t>0</a:t>
              </a:r>
              <a:r>
                <a:rPr lang="en-US" sz="900" dirty="0">
                  <a:solidFill>
                    <a:schemeClr val="bg1"/>
                  </a:solidFill>
                </a:rPr>
                <a:t>00</a:t>
              </a:r>
            </a:p>
          </p:txBody>
        </p:sp>
        <p:sp>
          <p:nvSpPr>
            <p:cNvPr id="48" name="TextBox 47"/>
            <p:cNvSpPr txBox="1">
              <a:spLocks/>
            </p:cNvSpPr>
            <p:nvPr/>
          </p:nvSpPr>
          <p:spPr>
            <a:xfrm>
              <a:off x="6210302" y="2172764"/>
              <a:ext cx="359997" cy="179999"/>
            </a:xfrm>
            <a:prstGeom prst="rect">
              <a:avLst/>
            </a:prstGeom>
            <a:solidFill>
              <a:srgbClr val="7F7F7F"/>
            </a:solidFill>
            <a:ln w="28575" cmpd="sng">
              <a:solidFill>
                <a:schemeClr val="tx1">
                  <a:lumMod val="85000"/>
                  <a:lumOff val="15000"/>
                </a:schemeClr>
              </a:solidFill>
            </a:ln>
          </p:spPr>
          <p:txBody>
            <a:bodyPr wrap="square" rtlCol="0" anchor="ctr">
              <a:spAutoFit/>
            </a:bodyPr>
            <a:lstStyle/>
            <a:p>
              <a:r>
                <a:rPr lang="en-US" sz="900" dirty="0">
                  <a:solidFill>
                    <a:schemeClr val="bg1"/>
                  </a:solidFill>
                </a:rPr>
                <a:t>235</a:t>
              </a:r>
            </a:p>
          </p:txBody>
        </p:sp>
        <p:sp>
          <p:nvSpPr>
            <p:cNvPr id="49" name="TextBox 48"/>
            <p:cNvSpPr txBox="1">
              <a:spLocks/>
            </p:cNvSpPr>
            <p:nvPr/>
          </p:nvSpPr>
          <p:spPr>
            <a:xfrm>
              <a:off x="6207127" y="2405125"/>
              <a:ext cx="611996" cy="179997"/>
            </a:xfrm>
            <a:prstGeom prst="rect">
              <a:avLst/>
            </a:prstGeom>
            <a:solidFill>
              <a:srgbClr val="7F7F7F"/>
            </a:solidFill>
            <a:ln w="28575" cmpd="sng">
              <a:solidFill>
                <a:schemeClr val="tx1">
                  <a:lumMod val="85000"/>
                  <a:lumOff val="15000"/>
                </a:schemeClr>
              </a:solidFill>
            </a:ln>
          </p:spPr>
          <p:txBody>
            <a:bodyPr wrap="square" rtlCol="0" anchor="ctr">
              <a:spAutoFit/>
            </a:bodyPr>
            <a:lstStyle/>
            <a:p>
              <a:r>
                <a:rPr lang="en-US" sz="900" dirty="0">
                  <a:solidFill>
                    <a:schemeClr val="bg1"/>
                  </a:solidFill>
                </a:rPr>
                <a:t>825.24</a:t>
              </a:r>
            </a:p>
          </p:txBody>
        </p:sp>
        <p:sp>
          <p:nvSpPr>
            <p:cNvPr id="51" name="TextBox 50"/>
            <p:cNvSpPr txBox="1">
              <a:spLocks/>
            </p:cNvSpPr>
            <p:nvPr/>
          </p:nvSpPr>
          <p:spPr>
            <a:xfrm>
              <a:off x="6210302" y="2607708"/>
              <a:ext cx="359997" cy="230832"/>
            </a:xfrm>
            <a:prstGeom prst="rect">
              <a:avLst/>
            </a:prstGeom>
            <a:solidFill>
              <a:srgbClr val="7F7F7F"/>
            </a:solidFill>
            <a:ln w="28575" cmpd="sng">
              <a:solidFill>
                <a:schemeClr val="tx1">
                  <a:lumMod val="85000"/>
                  <a:lumOff val="15000"/>
                </a:schemeClr>
              </a:solidFill>
            </a:ln>
          </p:spPr>
          <p:txBody>
            <a:bodyPr wrap="square" rtlCol="0" anchor="ctr">
              <a:spAutoFit/>
            </a:bodyPr>
            <a:lstStyle/>
            <a:p>
              <a:r>
                <a:rPr lang="el-GR" sz="900" dirty="0">
                  <a:solidFill>
                    <a:schemeClr val="bg1"/>
                  </a:solidFill>
                </a:rPr>
                <a:t>50</a:t>
              </a:r>
              <a:endParaRPr lang="en-US" sz="900" dirty="0">
                <a:solidFill>
                  <a:schemeClr val="bg1"/>
                </a:solidFill>
              </a:endParaRPr>
            </a:p>
          </p:txBody>
        </p:sp>
      </p:grpSp>
      <p:grpSp>
        <p:nvGrpSpPr>
          <p:cNvPr id="14" name="Group 13"/>
          <p:cNvGrpSpPr/>
          <p:nvPr/>
        </p:nvGrpSpPr>
        <p:grpSpPr>
          <a:xfrm>
            <a:off x="7335310" y="1263649"/>
            <a:ext cx="1727200" cy="3175000"/>
            <a:chOff x="7335310" y="1263649"/>
            <a:chExt cx="1727200" cy="3175000"/>
          </a:xfrm>
        </p:grpSpPr>
        <p:pic>
          <p:nvPicPr>
            <p:cNvPr id="11" name="Picture 10"/>
            <p:cNvPicPr>
              <a:picLocks noChangeAspect="1"/>
            </p:cNvPicPr>
            <p:nvPr/>
          </p:nvPicPr>
          <p:blipFill>
            <a:blip r:embed="rId5">
              <a:alphaModFix/>
            </a:blip>
            <a:stretch>
              <a:fillRect/>
            </a:stretch>
          </p:blipFill>
          <p:spPr>
            <a:xfrm>
              <a:off x="7335310" y="1263649"/>
              <a:ext cx="1727200" cy="3175000"/>
            </a:xfrm>
            <a:prstGeom prst="rect">
              <a:avLst/>
            </a:prstGeom>
          </p:spPr>
        </p:pic>
        <p:sp>
          <p:nvSpPr>
            <p:cNvPr id="52" name="TextBox 51"/>
            <p:cNvSpPr txBox="1">
              <a:spLocks/>
            </p:cNvSpPr>
            <p:nvPr/>
          </p:nvSpPr>
          <p:spPr>
            <a:xfrm>
              <a:off x="8005236" y="1704236"/>
              <a:ext cx="612000" cy="179999"/>
            </a:xfrm>
            <a:prstGeom prst="rect">
              <a:avLst/>
            </a:prstGeom>
            <a:solidFill>
              <a:srgbClr val="7F7F7F"/>
            </a:solidFill>
            <a:ln w="28575" cmpd="sng">
              <a:solidFill>
                <a:schemeClr val="tx1">
                  <a:lumMod val="85000"/>
                  <a:lumOff val="15000"/>
                </a:schemeClr>
              </a:solidFill>
            </a:ln>
          </p:spPr>
          <p:txBody>
            <a:bodyPr wrap="square" rtlCol="0" anchor="ctr">
              <a:spAutoFit/>
            </a:bodyPr>
            <a:lstStyle/>
            <a:p>
              <a:r>
                <a:rPr lang="en-US" sz="900" dirty="0">
                  <a:solidFill>
                    <a:schemeClr val="bg1"/>
                  </a:solidFill>
                </a:rPr>
                <a:t>A 2304</a:t>
              </a:r>
            </a:p>
          </p:txBody>
        </p:sp>
      </p:grpSp>
      <p:pic>
        <p:nvPicPr>
          <p:cNvPr id="44" name="Picture 43" descr="KORT3a.jpg71A8143F-B86D-4BE9-9082-103E97FD56C8Default.jpg"/>
          <p:cNvPicPr>
            <a:picLocks noChangeAspect="1"/>
          </p:cNvPicPr>
          <p:nvPr/>
        </p:nvPicPr>
        <p:blipFill rotWithShape="1">
          <a:blip r:embed="rId6">
            <a:extLst>
              <a:ext uri="{BEBA8EAE-BF5A-486C-A8C5-ECC9F3942E4B}">
                <a14:imgProps xmlns:a14="http://schemas.microsoft.com/office/drawing/2010/main">
                  <a14:imgLayer r:embed="rId7">
                    <a14:imgEffect>
                      <a14:backgroundRemoval t="4631" b="98971" l="1875" r="91750">
                        <a14:foregroundMark x1="57375" y1="31561" x2="57375" y2="31561"/>
                        <a14:foregroundMark x1="57125" y1="25901" x2="57125" y2="25901"/>
                        <a14:foregroundMark x1="54250" y1="20926" x2="54250" y2="20926"/>
                        <a14:foregroundMark x1="53750" y1="15952" x2="53750" y2="15952"/>
                        <a14:foregroundMark x1="45750" y1="20412" x2="45750" y2="20412"/>
                        <a14:foregroundMark x1="45000" y1="25214" x2="45000" y2="25214"/>
                        <a14:foregroundMark x1="50125" y1="11321" x2="50125" y2="11321"/>
                        <a14:foregroundMark x1="50125" y1="10120" x2="50125" y2="10120"/>
                        <a14:foregroundMark x1="49875" y1="8576" x2="49875" y2="8576"/>
                        <a14:foregroundMark x1="50125" y1="6518" x2="50125" y2="6518"/>
                        <a14:backgroundMark x1="44500" y1="38250" x2="44500" y2="38250"/>
                        <a14:backgroundMark x1="56750" y1="29160" x2="56750" y2="29160"/>
                      </a14:backgroundRemoval>
                    </a14:imgEffect>
                  </a14:imgLayer>
                </a14:imgProps>
              </a:ext>
              <a:ext uri="{28A0092B-C50C-407E-A947-70E740481C1C}">
                <a14:useLocalDpi xmlns:a14="http://schemas.microsoft.com/office/drawing/2010/main" val="0"/>
              </a:ext>
            </a:extLst>
          </a:blip>
          <a:srcRect l="33857" r="33990" b="16862"/>
          <a:stretch/>
        </p:blipFill>
        <p:spPr>
          <a:xfrm>
            <a:off x="0" y="3505200"/>
            <a:ext cx="1779277" cy="3352800"/>
          </a:xfrm>
          <a:prstGeom prst="rect">
            <a:avLst/>
          </a:prstGeom>
        </p:spPr>
      </p:pic>
      <p:grpSp>
        <p:nvGrpSpPr>
          <p:cNvPr id="23" name="Group 22"/>
          <p:cNvGrpSpPr/>
          <p:nvPr/>
        </p:nvGrpSpPr>
        <p:grpSpPr>
          <a:xfrm>
            <a:off x="5497540" y="5651500"/>
            <a:ext cx="3401094" cy="1556148"/>
            <a:chOff x="5497540" y="5302250"/>
            <a:chExt cx="3401094" cy="1556148"/>
          </a:xfrm>
        </p:grpSpPr>
        <p:sp>
          <p:nvSpPr>
            <p:cNvPr id="56" name="Oval 55"/>
            <p:cNvSpPr>
              <a:spLocks noChangeAspect="1"/>
            </p:cNvSpPr>
            <p:nvPr/>
          </p:nvSpPr>
          <p:spPr>
            <a:xfrm>
              <a:off x="5497540" y="5994399"/>
              <a:ext cx="2275207" cy="863999"/>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cxnSp>
          <p:nvCxnSpPr>
            <p:cNvPr id="5" name="Straight Connector 4"/>
            <p:cNvCxnSpPr/>
            <p:nvPr/>
          </p:nvCxnSpPr>
          <p:spPr>
            <a:xfrm>
              <a:off x="6629400" y="5302250"/>
              <a:ext cx="0" cy="1098550"/>
            </a:xfrm>
            <a:prstGeom prst="line">
              <a:avLst/>
            </a:prstGeom>
            <a:ln w="9525"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629400" y="6400800"/>
              <a:ext cx="2269234" cy="0"/>
            </a:xfrm>
            <a:prstGeom prst="line">
              <a:avLst/>
            </a:prstGeom>
            <a:ln w="9525"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59" name="Oval 58"/>
            <p:cNvSpPr>
              <a:spLocks noChangeAspect="1"/>
            </p:cNvSpPr>
            <p:nvPr/>
          </p:nvSpPr>
          <p:spPr>
            <a:xfrm>
              <a:off x="5688040" y="6045199"/>
              <a:ext cx="1896007" cy="719999"/>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60" name="Oval 59"/>
            <p:cNvSpPr>
              <a:spLocks noChangeAspect="1"/>
            </p:cNvSpPr>
            <p:nvPr/>
          </p:nvSpPr>
          <p:spPr>
            <a:xfrm>
              <a:off x="5884890" y="6121399"/>
              <a:ext cx="1516806" cy="575999"/>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61" name="Oval 60"/>
            <p:cNvSpPr>
              <a:spLocks noChangeAspect="1"/>
            </p:cNvSpPr>
            <p:nvPr/>
          </p:nvSpPr>
          <p:spPr>
            <a:xfrm>
              <a:off x="6062692" y="6184899"/>
              <a:ext cx="1137600" cy="431998"/>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62" name="Oval 61"/>
            <p:cNvSpPr>
              <a:spLocks noChangeAspect="1"/>
            </p:cNvSpPr>
            <p:nvPr/>
          </p:nvSpPr>
          <p:spPr>
            <a:xfrm>
              <a:off x="6252430" y="6254750"/>
              <a:ext cx="758392" cy="287996"/>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grpSp>
      <p:pic>
        <p:nvPicPr>
          <p:cNvPr id="63" name="Content Placeholder 3" descr="il_570xN.1076250946_s4jj.jpg"/>
          <p:cNvPicPr>
            <a:picLocks noChangeAspect="1"/>
          </p:cNvPicPr>
          <p:nvPr/>
        </p:nvPicPr>
        <p:blipFill rotWithShape="1">
          <a:blip r:embed="rId8">
            <a:extLst>
              <a:ext uri="{BEBA8EAE-BF5A-486C-A8C5-ECC9F3942E4B}">
                <a14:imgProps xmlns:a14="http://schemas.microsoft.com/office/drawing/2010/main">
                  <a14:imgLayer r:embed="rId9">
                    <a14:imgEffect>
                      <a14:backgroundRemoval t="37617" b="62150" l="0" r="100000">
                        <a14:foregroundMark x1="95789" y1="49299" x2="95789" y2="49299"/>
                      </a14:backgroundRemoval>
                    </a14:imgEffect>
                  </a14:imgLayer>
                </a14:imgProps>
              </a:ext>
              <a:ext uri="{28A0092B-C50C-407E-A947-70E740481C1C}">
                <a14:useLocalDpi xmlns:a14="http://schemas.microsoft.com/office/drawing/2010/main" val="0"/>
              </a:ext>
            </a:extLst>
          </a:blip>
          <a:srcRect l="314" t="34661" r="517" b="34286"/>
          <a:stretch/>
        </p:blipFill>
        <p:spPr>
          <a:xfrm rot="10800000" flipH="1">
            <a:off x="5909584" y="5360686"/>
            <a:ext cx="153108" cy="36000"/>
          </a:xfrm>
          <a:prstGeom prst="rect">
            <a:avLst/>
          </a:prstGeom>
        </p:spPr>
      </p:pic>
      <p:pic>
        <p:nvPicPr>
          <p:cNvPr id="64" name="Content Placeholder 3" descr="il_570xN.1076250946_s4jj.jpg"/>
          <p:cNvPicPr>
            <a:picLocks noChangeAspect="1"/>
          </p:cNvPicPr>
          <p:nvPr/>
        </p:nvPicPr>
        <p:blipFill rotWithShape="1">
          <a:blip r:embed="rId8">
            <a:extLst>
              <a:ext uri="{BEBA8EAE-BF5A-486C-A8C5-ECC9F3942E4B}">
                <a14:imgProps xmlns:a14="http://schemas.microsoft.com/office/drawing/2010/main">
                  <a14:imgLayer r:embed="rId9">
                    <a14:imgEffect>
                      <a14:backgroundRemoval t="37617" b="62150" l="0" r="100000">
                        <a14:foregroundMark x1="95789" y1="49299" x2="95789" y2="49299"/>
                      </a14:backgroundRemoval>
                    </a14:imgEffect>
                  </a14:imgLayer>
                </a14:imgProps>
              </a:ext>
              <a:ext uri="{28A0092B-C50C-407E-A947-70E740481C1C}">
                <a14:useLocalDpi xmlns:a14="http://schemas.microsoft.com/office/drawing/2010/main" val="0"/>
              </a:ext>
            </a:extLst>
          </a:blip>
          <a:srcRect l="314" t="34661" r="517" b="34286"/>
          <a:stretch/>
        </p:blipFill>
        <p:spPr>
          <a:xfrm rot="10800000" flipH="1">
            <a:off x="6061984" y="5513086"/>
            <a:ext cx="153108" cy="36000"/>
          </a:xfrm>
          <a:prstGeom prst="rect">
            <a:avLst/>
          </a:prstGeom>
        </p:spPr>
      </p:pic>
      <p:pic>
        <p:nvPicPr>
          <p:cNvPr id="65" name="Content Placeholder 3" descr="il_570xN.1076250946_s4jj.jpg"/>
          <p:cNvPicPr>
            <a:picLocks noChangeAspect="1"/>
          </p:cNvPicPr>
          <p:nvPr/>
        </p:nvPicPr>
        <p:blipFill rotWithShape="1">
          <a:blip r:embed="rId8">
            <a:extLst>
              <a:ext uri="{BEBA8EAE-BF5A-486C-A8C5-ECC9F3942E4B}">
                <a14:imgProps xmlns:a14="http://schemas.microsoft.com/office/drawing/2010/main">
                  <a14:imgLayer r:embed="rId9">
                    <a14:imgEffect>
                      <a14:backgroundRemoval t="37617" b="62150" l="0" r="100000">
                        <a14:foregroundMark x1="95789" y1="49299" x2="95789" y2="49299"/>
                      </a14:backgroundRemoval>
                    </a14:imgEffect>
                  </a14:imgLayer>
                </a14:imgProps>
              </a:ext>
              <a:ext uri="{28A0092B-C50C-407E-A947-70E740481C1C}">
                <a14:useLocalDpi xmlns:a14="http://schemas.microsoft.com/office/drawing/2010/main" val="0"/>
              </a:ext>
            </a:extLst>
          </a:blip>
          <a:srcRect l="314" t="34661" r="517" b="34286"/>
          <a:stretch/>
        </p:blipFill>
        <p:spPr>
          <a:xfrm rot="10800000" flipH="1">
            <a:off x="6099322" y="5378687"/>
            <a:ext cx="153108" cy="36000"/>
          </a:xfrm>
          <a:prstGeom prst="rect">
            <a:avLst/>
          </a:prstGeom>
        </p:spPr>
      </p:pic>
      <p:pic>
        <p:nvPicPr>
          <p:cNvPr id="67" name="Content Placeholder 3" descr="il_570xN.1076250946_s4jj.jpg"/>
          <p:cNvPicPr>
            <a:picLocks noChangeAspect="1"/>
          </p:cNvPicPr>
          <p:nvPr/>
        </p:nvPicPr>
        <p:blipFill rotWithShape="1">
          <a:blip r:embed="rId8">
            <a:extLst>
              <a:ext uri="{BEBA8EAE-BF5A-486C-A8C5-ECC9F3942E4B}">
                <a14:imgProps xmlns:a14="http://schemas.microsoft.com/office/drawing/2010/main">
                  <a14:imgLayer r:embed="rId9">
                    <a14:imgEffect>
                      <a14:backgroundRemoval t="37617" b="62150" l="0" r="100000">
                        <a14:foregroundMark x1="95789" y1="49299" x2="95789" y2="49299"/>
                      </a14:backgroundRemoval>
                    </a14:imgEffect>
                  </a14:imgLayer>
                </a14:imgProps>
              </a:ext>
              <a:ext uri="{28A0092B-C50C-407E-A947-70E740481C1C}">
                <a14:useLocalDpi xmlns:a14="http://schemas.microsoft.com/office/drawing/2010/main" val="0"/>
              </a:ext>
            </a:extLst>
          </a:blip>
          <a:srcRect l="314" t="34661" r="517" b="34286"/>
          <a:stretch/>
        </p:blipFill>
        <p:spPr>
          <a:xfrm rot="10800000" flipH="1">
            <a:off x="5884890" y="5477086"/>
            <a:ext cx="153108" cy="36000"/>
          </a:xfrm>
          <a:prstGeom prst="rect">
            <a:avLst/>
          </a:prstGeom>
        </p:spPr>
      </p:pic>
      <p:pic>
        <p:nvPicPr>
          <p:cNvPr id="68" name="Content Placeholder 3" descr="il_570xN.1076250946_s4jj.jpg"/>
          <p:cNvPicPr>
            <a:picLocks noChangeAspect="1"/>
          </p:cNvPicPr>
          <p:nvPr/>
        </p:nvPicPr>
        <p:blipFill rotWithShape="1">
          <a:blip r:embed="rId8">
            <a:extLst>
              <a:ext uri="{BEBA8EAE-BF5A-486C-A8C5-ECC9F3942E4B}">
                <a14:imgProps xmlns:a14="http://schemas.microsoft.com/office/drawing/2010/main">
                  <a14:imgLayer r:embed="rId9">
                    <a14:imgEffect>
                      <a14:backgroundRemoval t="37617" b="62150" l="0" r="100000">
                        <a14:foregroundMark x1="95789" y1="49299" x2="95789" y2="49299"/>
                      </a14:backgroundRemoval>
                    </a14:imgEffect>
                  </a14:imgLayer>
                </a14:imgProps>
              </a:ext>
              <a:ext uri="{28A0092B-C50C-407E-A947-70E740481C1C}">
                <a14:useLocalDpi xmlns:a14="http://schemas.microsoft.com/office/drawing/2010/main" val="0"/>
              </a:ext>
            </a:extLst>
          </a:blip>
          <a:srcRect l="314" t="34661" r="517" b="34286"/>
          <a:stretch/>
        </p:blipFill>
        <p:spPr>
          <a:xfrm rot="10800000" flipH="1">
            <a:off x="6215092" y="5453379"/>
            <a:ext cx="153108" cy="36000"/>
          </a:xfrm>
          <a:prstGeom prst="rect">
            <a:avLst/>
          </a:prstGeom>
        </p:spPr>
      </p:pic>
      <p:pic>
        <p:nvPicPr>
          <p:cNvPr id="69" name="Content Placeholder 3" descr="il_570xN.1076250946_s4jj.jpg"/>
          <p:cNvPicPr>
            <a:picLocks noChangeAspect="1"/>
          </p:cNvPicPr>
          <p:nvPr/>
        </p:nvPicPr>
        <p:blipFill rotWithShape="1">
          <a:blip r:embed="rId8">
            <a:extLst>
              <a:ext uri="{BEBA8EAE-BF5A-486C-A8C5-ECC9F3942E4B}">
                <a14:imgProps xmlns:a14="http://schemas.microsoft.com/office/drawing/2010/main">
                  <a14:imgLayer r:embed="rId9">
                    <a14:imgEffect>
                      <a14:backgroundRemoval t="37617" b="62150" l="0" r="100000">
                        <a14:foregroundMark x1="95789" y1="49299" x2="95789" y2="49299"/>
                      </a14:backgroundRemoval>
                    </a14:imgEffect>
                  </a14:imgLayer>
                </a14:imgProps>
              </a:ext>
              <a:ext uri="{28A0092B-C50C-407E-A947-70E740481C1C}">
                <a14:useLocalDpi xmlns:a14="http://schemas.microsoft.com/office/drawing/2010/main" val="0"/>
              </a:ext>
            </a:extLst>
          </a:blip>
          <a:srcRect l="314" t="34661" r="517" b="34286"/>
          <a:stretch/>
        </p:blipFill>
        <p:spPr>
          <a:xfrm rot="10800000" flipH="1">
            <a:off x="6368200" y="5417379"/>
            <a:ext cx="153108" cy="36000"/>
          </a:xfrm>
          <a:prstGeom prst="rect">
            <a:avLst/>
          </a:prstGeom>
        </p:spPr>
      </p:pic>
      <p:cxnSp>
        <p:nvCxnSpPr>
          <p:cNvPr id="71" name="Straight Arrow Connector 70"/>
          <p:cNvCxnSpPr/>
          <p:nvPr/>
        </p:nvCxnSpPr>
        <p:spPr>
          <a:xfrm flipV="1">
            <a:off x="952500" y="5549087"/>
            <a:ext cx="5676900" cy="254813"/>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H="1">
            <a:off x="6819123" y="5549087"/>
            <a:ext cx="3175" cy="1200963"/>
          </a:xfrm>
          <a:prstGeom prst="line">
            <a:avLst/>
          </a:prstGeom>
          <a:ln>
            <a:solidFill>
              <a:srgbClr val="0000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74" name="TextBox 73"/>
          <p:cNvSpPr txBox="1">
            <a:spLocks/>
          </p:cNvSpPr>
          <p:nvPr/>
        </p:nvSpPr>
        <p:spPr>
          <a:xfrm>
            <a:off x="6648450" y="5991133"/>
            <a:ext cx="772296" cy="338554"/>
          </a:xfrm>
          <a:prstGeom prst="rect">
            <a:avLst/>
          </a:prstGeom>
          <a:solidFill>
            <a:srgbClr val="FFFFFF"/>
          </a:solidFill>
        </p:spPr>
        <p:txBody>
          <a:bodyPr wrap="square" rtlCol="0" anchor="ctr">
            <a:spAutoFit/>
          </a:bodyPr>
          <a:lstStyle/>
          <a:p>
            <a:pPr marL="0" lvl="1"/>
            <a:r>
              <a:rPr lang="en-US" sz="1600" dirty="0" err="1">
                <a:solidFill>
                  <a:srgbClr val="0000FF"/>
                </a:solidFill>
              </a:rPr>
              <a:t>tgt</a:t>
            </a:r>
            <a:r>
              <a:rPr lang="en-US" sz="1600" baseline="-25000" dirty="0" err="1">
                <a:solidFill>
                  <a:srgbClr val="0000FF"/>
                </a:solidFill>
              </a:rPr>
              <a:t>hght</a:t>
            </a:r>
            <a:endParaRPr lang="en-US" sz="1600" baseline="-25000" dirty="0">
              <a:solidFill>
                <a:srgbClr val="0000FF"/>
              </a:solidFill>
            </a:endParaRPr>
          </a:p>
        </p:txBody>
      </p:sp>
      <p:pic>
        <p:nvPicPr>
          <p:cNvPr id="78" name="Picture 77" descr="agm-88-missile-harm-radar_D-2.jpg"/>
          <p:cNvPicPr>
            <a:picLocks noChangeAspect="1"/>
          </p:cNvPicPr>
          <p:nvPr/>
        </p:nvPicPr>
        <p:blipFill rotWithShape="1">
          <a:blip r:embed="rId2">
            <a:alphaModFix amt="46000"/>
            <a:extLst>
              <a:ext uri="{BEBA8EAE-BF5A-486C-A8C5-ECC9F3942E4B}">
                <a14:imgProps xmlns:a14="http://schemas.microsoft.com/office/drawing/2010/main">
                  <a14:imgLayer r:embed="rId3">
                    <a14:imgEffect>
                      <a14:backgroundRemoval t="10000" b="90188" l="0" r="100000">
                        <a14:foregroundMark x1="13313" y1="48875" x2="13313" y2="48875"/>
                        <a14:foregroundMark x1="10563" y1="49250" x2="10563" y2="49250"/>
                        <a14:foregroundMark x1="7250" y1="49625" x2="7250" y2="49625"/>
                        <a14:foregroundMark x1="5000" y1="49813" x2="5000" y2="49813"/>
                        <a14:foregroundMark x1="3313" y1="49625" x2="3313" y2="49625"/>
                        <a14:foregroundMark x1="1688" y1="49625" x2="1688" y2="49625"/>
                      </a14:backgroundRemoval>
                    </a14:imgEffect>
                  </a14:imgLayer>
                </a14:imgProps>
              </a:ext>
              <a:ext uri="{28A0092B-C50C-407E-A947-70E740481C1C}">
                <a14:useLocalDpi xmlns:a14="http://schemas.microsoft.com/office/drawing/2010/main" val="0"/>
              </a:ext>
            </a:extLst>
          </a:blip>
          <a:srcRect t="31840" b="30044"/>
          <a:stretch/>
        </p:blipFill>
        <p:spPr>
          <a:xfrm>
            <a:off x="6672604" y="5452093"/>
            <a:ext cx="587671" cy="223993"/>
          </a:xfrm>
          <a:prstGeom prst="rect">
            <a:avLst/>
          </a:prstGeom>
        </p:spPr>
      </p:pic>
      <p:pic>
        <p:nvPicPr>
          <p:cNvPr id="81" name="Content Placeholder 3" descr="il_570xN.1076250946_s4jj.jpg"/>
          <p:cNvPicPr>
            <a:picLocks noChangeAspect="1"/>
          </p:cNvPicPr>
          <p:nvPr/>
        </p:nvPicPr>
        <p:blipFill rotWithShape="1">
          <a:blip r:embed="rId8">
            <a:extLst>
              <a:ext uri="{BEBA8EAE-BF5A-486C-A8C5-ECC9F3942E4B}">
                <a14:imgProps xmlns:a14="http://schemas.microsoft.com/office/drawing/2010/main">
                  <a14:imgLayer r:embed="rId9">
                    <a14:imgEffect>
                      <a14:backgroundRemoval t="37617" b="62150" l="0" r="100000">
                        <a14:foregroundMark x1="95789" y1="49299" x2="95789" y2="49299"/>
                      </a14:backgroundRemoval>
                    </a14:imgEffect>
                  </a14:imgLayer>
                </a14:imgProps>
              </a:ext>
              <a:ext uri="{28A0092B-C50C-407E-A947-70E740481C1C}">
                <a14:useLocalDpi xmlns:a14="http://schemas.microsoft.com/office/drawing/2010/main" val="0"/>
              </a:ext>
            </a:extLst>
          </a:blip>
          <a:srcRect l="314" t="34661" r="517" b="34286"/>
          <a:stretch/>
        </p:blipFill>
        <p:spPr>
          <a:xfrm rot="10800000" flipH="1">
            <a:off x="6061984" y="5633736"/>
            <a:ext cx="153108" cy="36000"/>
          </a:xfrm>
          <a:prstGeom prst="rect">
            <a:avLst/>
          </a:prstGeom>
        </p:spPr>
      </p:pic>
      <p:pic>
        <p:nvPicPr>
          <p:cNvPr id="82" name="Content Placeholder 3" descr="il_570xN.1076250946_s4jj.jpg"/>
          <p:cNvPicPr>
            <a:picLocks noChangeAspect="1"/>
          </p:cNvPicPr>
          <p:nvPr/>
        </p:nvPicPr>
        <p:blipFill rotWithShape="1">
          <a:blip r:embed="rId8">
            <a:extLst>
              <a:ext uri="{BEBA8EAE-BF5A-486C-A8C5-ECC9F3942E4B}">
                <a14:imgProps xmlns:a14="http://schemas.microsoft.com/office/drawing/2010/main">
                  <a14:imgLayer r:embed="rId9">
                    <a14:imgEffect>
                      <a14:backgroundRemoval t="37617" b="62150" l="0" r="100000">
                        <a14:foregroundMark x1="95789" y1="49299" x2="95789" y2="49299"/>
                      </a14:backgroundRemoval>
                    </a14:imgEffect>
                  </a14:imgLayer>
                </a14:imgProps>
              </a:ext>
              <a:ext uri="{28A0092B-C50C-407E-A947-70E740481C1C}">
                <a14:useLocalDpi xmlns:a14="http://schemas.microsoft.com/office/drawing/2010/main" val="0"/>
              </a:ext>
            </a:extLst>
          </a:blip>
          <a:srcRect l="314" t="34661" r="517" b="34286"/>
          <a:stretch/>
        </p:blipFill>
        <p:spPr>
          <a:xfrm rot="10800000" flipH="1">
            <a:off x="6251722" y="5651737"/>
            <a:ext cx="153108" cy="36000"/>
          </a:xfrm>
          <a:prstGeom prst="rect">
            <a:avLst/>
          </a:prstGeom>
        </p:spPr>
      </p:pic>
    </p:spTree>
    <p:extLst>
      <p:ext uri="{BB962C8B-B14F-4D97-AF65-F5344CB8AC3E}">
        <p14:creationId xmlns:p14="http://schemas.microsoft.com/office/powerpoint/2010/main" val="745812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Engaging with air </a:t>
            </a:r>
            <a:r>
              <a:rPr lang="en-US" dirty="0" err="1"/>
              <a:t>tgt</a:t>
            </a:r>
            <a:r>
              <a:rPr lang="en-US" dirty="0"/>
              <a:t> </a:t>
            </a:r>
            <a:br>
              <a:rPr lang="en-US" dirty="0"/>
            </a:br>
            <a:r>
              <a:rPr lang="en-US" dirty="0"/>
              <a:t>(will be </a:t>
            </a:r>
            <a:r>
              <a:rPr lang="en-US" dirty="0" err="1"/>
              <a:t>engageable</a:t>
            </a:r>
            <a:r>
              <a:rPr lang="en-US" dirty="0"/>
              <a:t>)</a:t>
            </a:r>
          </a:p>
        </p:txBody>
      </p:sp>
      <p:pic>
        <p:nvPicPr>
          <p:cNvPr id="10" name="Content Placeholder 9"/>
          <p:cNvPicPr>
            <a:picLocks noGrp="1" noChangeAspect="1"/>
          </p:cNvPicPr>
          <p:nvPr>
            <p:ph idx="1"/>
          </p:nvPr>
        </p:nvPicPr>
        <p:blipFill>
          <a:blip r:embed="rId2"/>
          <a:srcRect t="-10009" b="-10009"/>
          <a:stretch>
            <a:fillRect/>
          </a:stretch>
        </p:blipFill>
        <p:spPr/>
      </p:pic>
    </p:spTree>
    <p:extLst>
      <p:ext uri="{BB962C8B-B14F-4D97-AF65-F5344CB8AC3E}">
        <p14:creationId xmlns:p14="http://schemas.microsoft.com/office/powerpoint/2010/main" val="670283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Engaging with air </a:t>
            </a:r>
            <a:r>
              <a:rPr lang="en-US" dirty="0" err="1"/>
              <a:t>tgt</a:t>
            </a:r>
            <a:r>
              <a:rPr lang="en-US" dirty="0"/>
              <a:t> </a:t>
            </a:r>
            <a:br>
              <a:rPr lang="en-US" dirty="0"/>
            </a:br>
            <a:r>
              <a:rPr lang="en-US" dirty="0"/>
              <a:t>(</a:t>
            </a:r>
            <a:r>
              <a:rPr lang="en-US" dirty="0" err="1"/>
              <a:t>engageable</a:t>
            </a:r>
            <a:r>
              <a:rPr lang="en-US" dirty="0"/>
              <a:t>)</a:t>
            </a:r>
          </a:p>
        </p:txBody>
      </p:sp>
      <p:pic>
        <p:nvPicPr>
          <p:cNvPr id="4" name="Content Placeholder 3"/>
          <p:cNvPicPr>
            <a:picLocks noGrp="1" noChangeAspect="1"/>
          </p:cNvPicPr>
          <p:nvPr>
            <p:ph idx="1"/>
          </p:nvPr>
        </p:nvPicPr>
        <p:blipFill>
          <a:blip r:embed="rId2"/>
          <a:srcRect t="-9248" b="-9248"/>
          <a:stretch>
            <a:fillRect/>
          </a:stretch>
        </p:blipFill>
        <p:spPr/>
      </p:pic>
    </p:spTree>
    <p:extLst>
      <p:ext uri="{BB962C8B-B14F-4D97-AF65-F5344CB8AC3E}">
        <p14:creationId xmlns:p14="http://schemas.microsoft.com/office/powerpoint/2010/main" val="4130567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Ν. Βομβαρδισμός</a:t>
            </a:r>
            <a:endParaRPr lang="en-US" dirty="0"/>
          </a:p>
        </p:txBody>
      </p:sp>
      <p:sp>
        <p:nvSpPr>
          <p:cNvPr id="29" name="Content Placeholder 2"/>
          <p:cNvSpPr>
            <a:spLocks noGrp="1"/>
          </p:cNvSpPr>
          <p:nvPr>
            <p:ph idx="1"/>
          </p:nvPr>
        </p:nvSpPr>
        <p:spPr>
          <a:xfrm>
            <a:off x="457200" y="1600200"/>
            <a:ext cx="8229600" cy="4775200"/>
          </a:xfrm>
        </p:spPr>
        <p:txBody>
          <a:bodyPr>
            <a:noAutofit/>
          </a:bodyPr>
          <a:lstStyle/>
          <a:p>
            <a:pPr algn="just"/>
            <a:r>
              <a:rPr lang="el-GR" sz="1800" dirty="0"/>
              <a:t>Η βολή ΠΒ πολεμικού πλοίου εναντίον στόχου στην ξηρά κυρίως (αλλά όχι αποκλειστικά) προς υποστήριξη χερσαίων δυνάμεων/επιχειρήσεων. </a:t>
            </a:r>
          </a:p>
          <a:p>
            <a:pPr algn="just"/>
            <a:r>
              <a:rPr lang="el-GR" sz="1800" dirty="0"/>
              <a:t>Ενδεικτικοί στόχοι</a:t>
            </a:r>
            <a:r>
              <a:rPr lang="en-US" sz="1800" dirty="0"/>
              <a:t>:</a:t>
            </a:r>
            <a:r>
              <a:rPr lang="el-GR" sz="1800" dirty="0"/>
              <a:t> εχθρικές εγκαταστάσεις, οχυρωματικά έργα, αυτοκινούμενα οχήματα, </a:t>
            </a:r>
            <a:r>
              <a:rPr lang="el-GR" sz="1800" dirty="0" err="1"/>
              <a:t>πεζοπόρα</a:t>
            </a:r>
            <a:r>
              <a:rPr lang="el-GR" sz="1800" dirty="0"/>
              <a:t> τμήματα, δρόμοι, γέφυρες κλπ.</a:t>
            </a:r>
          </a:p>
          <a:p>
            <a:pPr algn="just"/>
            <a:r>
              <a:rPr lang="el-GR" sz="1800" dirty="0"/>
              <a:t>Πολλές φορές, το αίτημα για Ν. Βομβαρδισμό υποβάλλεται μέσω κατάλληλου δικτύου από στρατεύματα στην ξηρά. Στις περιπτώσεις αυτές, απαιτείται ιδιαίτερη προσοχή κατά την μετατροπή των στρατιωτικών συντεταγμένων (Χ, Υ) σε ναυτικές (φ, λ) (για τις μονάδες που δεν υποστηρίζουν αμφότερα τα συστήματα συντεταγμένων) </a:t>
            </a:r>
          </a:p>
          <a:p>
            <a:pPr algn="just"/>
            <a:r>
              <a:rPr lang="el-GR" sz="1800" dirty="0"/>
              <a:t>Ανάλογα με την τακτική που τον επιβάλλει, το επιδιωκόμενο αποτέλεσμα, την μέθοδο διεύθυνσης της βολής και τον τύπο της βολής, διακρίνουμε διαφορετικούς τύπους Ν. Βομβαρδισμού </a:t>
            </a:r>
            <a:endParaRPr lang="en-US" sz="1800" dirty="0"/>
          </a:p>
        </p:txBody>
      </p:sp>
      <p:grpSp>
        <p:nvGrpSpPr>
          <p:cNvPr id="4" name="Group 3"/>
          <p:cNvGrpSpPr/>
          <p:nvPr/>
        </p:nvGrpSpPr>
        <p:grpSpPr>
          <a:xfrm>
            <a:off x="498475" y="4426191"/>
            <a:ext cx="8086348" cy="2310357"/>
            <a:chOff x="498475" y="4426191"/>
            <a:chExt cx="8086348" cy="2310357"/>
          </a:xfrm>
        </p:grpSpPr>
        <p:grpSp>
          <p:nvGrpSpPr>
            <p:cNvPr id="52" name="Group 51"/>
            <p:cNvGrpSpPr/>
            <p:nvPr/>
          </p:nvGrpSpPr>
          <p:grpSpPr>
            <a:xfrm>
              <a:off x="498475" y="4426191"/>
              <a:ext cx="8086348" cy="2310357"/>
              <a:chOff x="498475" y="4426191"/>
              <a:chExt cx="8086348" cy="2310357"/>
            </a:xfrm>
          </p:grpSpPr>
          <p:grpSp>
            <p:nvGrpSpPr>
              <p:cNvPr id="53" name="Group 52"/>
              <p:cNvGrpSpPr/>
              <p:nvPr/>
            </p:nvGrpSpPr>
            <p:grpSpPr>
              <a:xfrm>
                <a:off x="5016500" y="4426191"/>
                <a:ext cx="3568323" cy="2310357"/>
                <a:chOff x="5016500" y="4426191"/>
                <a:chExt cx="3568323" cy="2310357"/>
              </a:xfrm>
            </p:grpSpPr>
            <p:grpSp>
              <p:nvGrpSpPr>
                <p:cNvPr id="55" name="Group 54"/>
                <p:cNvGrpSpPr/>
                <p:nvPr/>
              </p:nvGrpSpPr>
              <p:grpSpPr>
                <a:xfrm>
                  <a:off x="5016500" y="4692649"/>
                  <a:ext cx="3568323" cy="2043899"/>
                  <a:chOff x="5016500" y="4692649"/>
                  <a:chExt cx="3568323" cy="2043899"/>
                </a:xfrm>
              </p:grpSpPr>
              <p:grpSp>
                <p:nvGrpSpPr>
                  <p:cNvPr id="57" name="Group 56"/>
                  <p:cNvGrpSpPr/>
                  <p:nvPr/>
                </p:nvGrpSpPr>
                <p:grpSpPr>
                  <a:xfrm>
                    <a:off x="5016500" y="5224986"/>
                    <a:ext cx="3486706" cy="1511562"/>
                    <a:chOff x="5118477" y="5650125"/>
                    <a:chExt cx="3486706" cy="1296908"/>
                  </a:xfrm>
                </p:grpSpPr>
                <p:grpSp>
                  <p:nvGrpSpPr>
                    <p:cNvPr id="59" name="Group 58"/>
                    <p:cNvGrpSpPr/>
                    <p:nvPr/>
                  </p:nvGrpSpPr>
                  <p:grpSpPr>
                    <a:xfrm>
                      <a:off x="5647498" y="5946300"/>
                      <a:ext cx="2957685" cy="1000733"/>
                      <a:chOff x="5647498" y="5946300"/>
                      <a:chExt cx="2957685" cy="1000733"/>
                    </a:xfrm>
                  </p:grpSpPr>
                  <p:pic>
                    <p:nvPicPr>
                      <p:cNvPr id="61" name="Picture 60" descr="RENDER4.jpg719f543b-8cff-4489-866f-62fc2f7aec79Original.jpg"/>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rot="11512507" flipH="1">
                        <a:off x="8225605" y="6781676"/>
                        <a:ext cx="379578" cy="165357"/>
                      </a:xfrm>
                      <a:prstGeom prst="rect">
                        <a:avLst/>
                      </a:prstGeom>
                    </p:spPr>
                  </p:pic>
                  <p:pic>
                    <p:nvPicPr>
                      <p:cNvPr id="62" name="Picture 61" descr="RENDER4.jpg719f543b-8cff-4489-866f-62fc2f7aec79Original.jpg"/>
                      <p:cNvPicPr>
                        <a:picLocks noChangeAspect="1"/>
                      </p:cNvPicPr>
                      <p:nvPr/>
                    </p:nvPicPr>
                    <p:blipFill rotWithShape="1">
                      <a:blip r:embed="rId2">
                        <a:extLst>
                          <a:ext uri="{BEBA8EAE-BF5A-486C-A8C5-ECC9F3942E4B}">
                            <a14:imgProps xmlns:a14="http://schemas.microsoft.com/office/drawing/2010/main">
                              <a14:imgLayer r:embed="rId4">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flipH="1">
                        <a:off x="5647498" y="5946300"/>
                        <a:ext cx="533130" cy="232249"/>
                      </a:xfrm>
                      <a:prstGeom prst="rect">
                        <a:avLst/>
                      </a:prstGeom>
                    </p:spPr>
                  </p:pic>
                </p:grpSp>
                <p:pic>
                  <p:nvPicPr>
                    <p:cNvPr id="60" name="Picture 59" descr="RENDER4.jpg719f543b-8cff-4489-866f-62fc2f7aec79Original.jpg"/>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rot="2168978" flipH="1">
                      <a:off x="5118477" y="5650125"/>
                      <a:ext cx="157714" cy="68706"/>
                    </a:xfrm>
                    <a:prstGeom prst="rect">
                      <a:avLst/>
                    </a:prstGeom>
                  </p:spPr>
                </p:pic>
              </p:grpSp>
              <p:pic>
                <p:nvPicPr>
                  <p:cNvPr id="58" name="Picture 57" descr="RENDER4.jpg719f543b-8cff-4489-866f-62fc2f7aec79Original.jpg"/>
                  <p:cNvPicPr>
                    <a:picLocks noChangeAspect="1"/>
                  </p:cNvPicPr>
                  <p:nvPr/>
                </p:nvPicPr>
                <p:blipFill rotWithShape="1">
                  <a:blip r:embed="rId2">
                    <a:extLst>
                      <a:ext uri="{BEBA8EAE-BF5A-486C-A8C5-ECC9F3942E4B}">
                        <a14:imgProps xmlns:a14="http://schemas.microsoft.com/office/drawing/2010/main">
                          <a14:imgLayer r:embed="rId5">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a:off x="5577039" y="4692649"/>
                    <a:ext cx="3007784" cy="1798314"/>
                  </a:xfrm>
                  <a:prstGeom prst="rect">
                    <a:avLst/>
                  </a:prstGeom>
                </p:spPr>
              </p:pic>
            </p:grpSp>
            <p:pic>
              <p:nvPicPr>
                <p:cNvPr id="56" name="Picture 55" descr="1480x800.pngE3110809-8A3C-4F22-8434-3CC48B154B76Original.jpg"/>
                <p:cNvPicPr>
                  <a:picLocks noChangeAspect="1"/>
                </p:cNvPicPr>
                <p:nvPr/>
              </p:nvPicPr>
              <p:blipFill rotWithShape="1">
                <a:blip r:embed="rId6">
                  <a:extLst>
                    <a:ext uri="{BEBA8EAE-BF5A-486C-A8C5-ECC9F3942E4B}">
                      <a14:imgProps xmlns:a14="http://schemas.microsoft.com/office/drawing/2010/main">
                        <a14:imgLayer r:embed="rId7">
                          <a14:imgEffect>
                            <a14:backgroundRemoval t="875" b="97875" l="10000" r="90000">
                              <a14:foregroundMark x1="48919" y1="10375" x2="48919" y2="10375"/>
                              <a14:foregroundMark x1="50000" y1="8875" x2="50000" y2="8875"/>
                              <a14:foregroundMark x1="47703" y1="10750" x2="47703" y2="10750"/>
                              <a14:foregroundMark x1="48919" y1="8500" x2="48919" y2="8500"/>
                              <a14:foregroundMark x1="51081" y1="9375" x2="51081" y2="9375"/>
                              <a14:foregroundMark x1="50743" y1="8250" x2="50743" y2="8250"/>
                              <a14:foregroundMark x1="48311" y1="9125" x2="48311" y2="9125"/>
                              <a14:foregroundMark x1="51824" y1="9000" x2="51824" y2="9000"/>
                            </a14:backgroundRemoval>
                          </a14:imgEffect>
                        </a14:imgLayer>
                      </a14:imgProps>
                    </a:ext>
                    <a:ext uri="{28A0092B-C50C-407E-A947-70E740481C1C}">
                      <a14:useLocalDpi xmlns:a14="http://schemas.microsoft.com/office/drawing/2010/main" val="0"/>
                    </a:ext>
                  </a:extLst>
                </a:blip>
                <a:srcRect l="42639" r="43333"/>
                <a:stretch/>
              </p:blipFill>
              <p:spPr>
                <a:xfrm>
                  <a:off x="6697471" y="4426191"/>
                  <a:ext cx="163912" cy="631614"/>
                </a:xfrm>
                <a:prstGeom prst="rect">
                  <a:avLst/>
                </a:prstGeom>
              </p:spPr>
            </p:pic>
          </p:grpSp>
          <p:pic>
            <p:nvPicPr>
              <p:cNvPr id="54" name="Picture 53" descr="H3.jpgAA139073-876B-4F71-B9D6-38849B7BC110Default.jpg"/>
              <p:cNvPicPr>
                <a:picLocks noChangeAspect="1"/>
              </p:cNvPicPr>
              <p:nvPr/>
            </p:nvPicPr>
            <p:blipFill>
              <a:blip r:embed="rId8">
                <a:extLst>
                  <a:ext uri="{BEBA8EAE-BF5A-486C-A8C5-ECC9F3942E4B}">
                    <a14:imgProps xmlns:a14="http://schemas.microsoft.com/office/drawing/2010/main">
                      <a14:imgLayer r:embed="rId9">
                        <a14:imgEffect>
                          <a14:backgroundRemoval t="10000" b="93125" l="0" r="100000"/>
                        </a14:imgEffect>
                      </a14:imgLayer>
                    </a14:imgProps>
                  </a:ext>
                  <a:ext uri="{28A0092B-C50C-407E-A947-70E740481C1C}">
                    <a14:useLocalDpi xmlns:a14="http://schemas.microsoft.com/office/drawing/2010/main" val="0"/>
                  </a:ext>
                </a:extLst>
              </a:blip>
              <a:stretch>
                <a:fillRect/>
              </a:stretch>
            </p:blipFill>
            <p:spPr>
              <a:xfrm flipH="1">
                <a:off x="498475" y="5616818"/>
                <a:ext cx="1181100" cy="855089"/>
              </a:xfrm>
              <a:prstGeom prst="rect">
                <a:avLst/>
              </a:prstGeom>
            </p:spPr>
          </p:pic>
        </p:grpSp>
        <p:pic>
          <p:nvPicPr>
            <p:cNvPr id="67" name="Picture 66" descr="LH01.png5d8eed05-b143-48a7-9adc-611ce821926cOriginal.jpg"/>
            <p:cNvPicPr>
              <a:picLocks noChangeAspect="1"/>
            </p:cNvPicPr>
            <p:nvPr/>
          </p:nvPicPr>
          <p:blipFill rotWithShape="1">
            <a:blip r:embed="rId10">
              <a:extLst>
                <a:ext uri="{BEBA8EAE-BF5A-486C-A8C5-ECC9F3942E4B}">
                  <a14:imgProps xmlns:a14="http://schemas.microsoft.com/office/drawing/2010/main">
                    <a14:imgLayer r:embed="rId11">
                      <a14:imgEffect>
                        <a14:backgroundRemoval t="1250" b="95875" l="12875" r="90000">
                          <a14:backgroundMark x1="36500" y1="88250" x2="36500" y2="88250"/>
                          <a14:backgroundMark x1="33750" y1="86250" x2="33750" y2="86250"/>
                        </a14:backgroundRemoval>
                      </a14:imgEffect>
                    </a14:imgLayer>
                  </a14:imgProps>
                </a:ext>
                <a:ext uri="{28A0092B-C50C-407E-A947-70E740481C1C}">
                  <a14:useLocalDpi xmlns:a14="http://schemas.microsoft.com/office/drawing/2010/main" val="0"/>
                </a:ext>
              </a:extLst>
            </a:blip>
            <a:srcRect l="34352" t="5833" r="38123" b="4575"/>
            <a:stretch/>
          </p:blipFill>
          <p:spPr>
            <a:xfrm flipH="1">
              <a:off x="5055180" y="4978248"/>
              <a:ext cx="88900" cy="289364"/>
            </a:xfrm>
            <a:prstGeom prst="rect">
              <a:avLst/>
            </a:prstGeom>
          </p:spPr>
        </p:pic>
      </p:grpSp>
    </p:spTree>
    <p:extLst>
      <p:ext uri="{BB962C8B-B14F-4D97-AF65-F5344CB8AC3E}">
        <p14:creationId xmlns:p14="http://schemas.microsoft.com/office/powerpoint/2010/main" val="3355742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Τυπολογία Ν. Βομβαρδισμού</a:t>
            </a:r>
            <a:endParaRPr lang="en-US" dirty="0"/>
          </a:p>
        </p:txBody>
      </p:sp>
      <p:pic>
        <p:nvPicPr>
          <p:cNvPr id="10" name="Picture 9" descr="1425400992428-1024x8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00200"/>
            <a:ext cx="3008313" cy="2397250"/>
          </a:xfrm>
          <a:prstGeom prst="rect">
            <a:avLst/>
          </a:prstGeom>
        </p:spPr>
      </p:pic>
      <p:sp>
        <p:nvSpPr>
          <p:cNvPr id="27" name="Title 1"/>
          <p:cNvSpPr txBox="1">
            <a:spLocks/>
          </p:cNvSpPr>
          <p:nvPr/>
        </p:nvSpPr>
        <p:spPr>
          <a:xfrm>
            <a:off x="457200" y="274638"/>
            <a:ext cx="8229600" cy="11430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endParaRPr lang="en-US" dirty="0"/>
          </a:p>
        </p:txBody>
      </p:sp>
      <p:sp>
        <p:nvSpPr>
          <p:cNvPr id="31" name="Content Placeholder 5"/>
          <p:cNvSpPr txBox="1">
            <a:spLocks/>
          </p:cNvSpPr>
          <p:nvPr/>
        </p:nvSpPr>
        <p:spPr>
          <a:xfrm>
            <a:off x="3727450" y="2114550"/>
            <a:ext cx="4959350" cy="3078835"/>
          </a:xfrm>
          <a:prstGeom prst="rect">
            <a:avLst/>
          </a:prstGeom>
        </p:spPr>
        <p:txBody>
          <a:bodyPr vert="horz" lIns="91440" tIns="45720" rIns="91440" bIns="45720" rtlCol="0">
            <a:normAutofit fontScale="3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l-GR" b="1" dirty="0"/>
              <a:t>Εγγύς υποστήριξης (</a:t>
            </a:r>
            <a:r>
              <a:rPr lang="en-US" b="1" dirty="0"/>
              <a:t>close fire support</a:t>
            </a:r>
            <a:r>
              <a:rPr lang="el-GR" b="1" dirty="0"/>
              <a:t>)</a:t>
            </a:r>
            <a:r>
              <a:rPr lang="en-US" b="1" dirty="0"/>
              <a:t>: </a:t>
            </a:r>
            <a:r>
              <a:rPr lang="el-GR" dirty="0"/>
              <a:t>για στόχους που θεωρούνται άμεση και σοβαρή απειλή λόγω γειτνιάσεως με φίλιες μονάδες</a:t>
            </a:r>
          </a:p>
          <a:p>
            <a:pPr algn="just"/>
            <a:r>
              <a:rPr lang="el-GR" b="1" dirty="0"/>
              <a:t>Μακράς υποστήριξης (</a:t>
            </a:r>
            <a:r>
              <a:rPr lang="en-US" b="1" dirty="0"/>
              <a:t>deep fire support</a:t>
            </a:r>
            <a:r>
              <a:rPr lang="el-GR" b="1" dirty="0"/>
              <a:t>)</a:t>
            </a:r>
            <a:r>
              <a:rPr lang="en-US" b="1" dirty="0"/>
              <a:t>: </a:t>
            </a:r>
            <a:r>
              <a:rPr lang="el-GR" dirty="0"/>
              <a:t>για στόχους </a:t>
            </a:r>
            <a:r>
              <a:rPr lang="en-US" dirty="0"/>
              <a:t> </a:t>
            </a:r>
            <a:r>
              <a:rPr lang="el-GR" dirty="0"/>
              <a:t>μακράν των υποστηριζόμενων μονάδων</a:t>
            </a:r>
          </a:p>
          <a:p>
            <a:pPr algn="just"/>
            <a:r>
              <a:rPr lang="el-GR" b="1" dirty="0"/>
              <a:t>Προπαρασκευαστικά πυρά (</a:t>
            </a:r>
            <a:r>
              <a:rPr lang="en-US" b="1" dirty="0"/>
              <a:t>prep. fire</a:t>
            </a:r>
            <a:r>
              <a:rPr lang="el-GR" b="1" dirty="0"/>
              <a:t>)</a:t>
            </a:r>
            <a:r>
              <a:rPr lang="en-US" b="1" dirty="0"/>
              <a:t>: </a:t>
            </a:r>
            <a:r>
              <a:rPr lang="el-GR" dirty="0"/>
              <a:t>εναντίον προκαθορισμένων στόχων προ εκδήλωσης αποβατικής ενέργειας ή χερσαίας επιχείρησης για εξουδετέρωσή των</a:t>
            </a:r>
          </a:p>
          <a:p>
            <a:pPr algn="just"/>
            <a:r>
              <a:rPr lang="el-GR" b="1" dirty="0"/>
              <a:t>Αντιπερισπασμού (</a:t>
            </a:r>
            <a:r>
              <a:rPr lang="en-US" b="1" dirty="0"/>
              <a:t>counter fire</a:t>
            </a:r>
            <a:r>
              <a:rPr lang="el-GR" b="1" dirty="0"/>
              <a:t>)</a:t>
            </a:r>
            <a:endParaRPr lang="en-US" b="1" dirty="0"/>
          </a:p>
          <a:p>
            <a:pPr algn="just"/>
            <a:r>
              <a:rPr lang="el-GR" b="1" dirty="0"/>
              <a:t>Προκαθορισμένα (</a:t>
            </a:r>
            <a:r>
              <a:rPr lang="en-US" b="1" dirty="0"/>
              <a:t>scheduled fire</a:t>
            </a:r>
            <a:r>
              <a:rPr lang="el-GR" b="1" dirty="0"/>
              <a:t>)</a:t>
            </a:r>
            <a:r>
              <a:rPr lang="en-US" b="1" dirty="0"/>
              <a:t>: </a:t>
            </a:r>
            <a:r>
              <a:rPr lang="el-GR" dirty="0"/>
              <a:t>εναντίον προκαθορισμένων στόχων σε προκαθορισμένο στόχο</a:t>
            </a:r>
          </a:p>
          <a:p>
            <a:pPr algn="just"/>
            <a:r>
              <a:rPr lang="el-GR" b="1" dirty="0"/>
              <a:t>Εν τη αιτήσει (</a:t>
            </a:r>
            <a:r>
              <a:rPr lang="en-US" b="1" dirty="0"/>
              <a:t>call fire) : </a:t>
            </a:r>
            <a:r>
              <a:rPr lang="el-GR" dirty="0"/>
              <a:t>κατόπιν αιτήσεως των υποστηριζόμενων τμημάτων</a:t>
            </a:r>
          </a:p>
          <a:p>
            <a:pPr algn="just"/>
            <a:r>
              <a:rPr lang="el-GR" b="1" dirty="0"/>
              <a:t>Πυρά ευκαιρίας (</a:t>
            </a:r>
            <a:r>
              <a:rPr lang="en-US" b="1" dirty="0"/>
              <a:t>opportunity fire</a:t>
            </a:r>
            <a:r>
              <a:rPr lang="el-GR" b="1" dirty="0"/>
              <a:t>)</a:t>
            </a:r>
            <a:r>
              <a:rPr lang="en-US" b="1" dirty="0"/>
              <a:t>:</a:t>
            </a:r>
            <a:r>
              <a:rPr lang="el-GR" b="1" dirty="0"/>
              <a:t> </a:t>
            </a:r>
            <a:r>
              <a:rPr lang="el-GR" dirty="0"/>
              <a:t>εναντίον ευκαιριακά παρουσιαζόμενων στόχων χωρίς να υπάρχει προσχεδιασμός ή αίτηση προσβολής των</a:t>
            </a:r>
          </a:p>
          <a:p>
            <a:pPr algn="just"/>
            <a:r>
              <a:rPr lang="el-GR" b="1" dirty="0"/>
              <a:t>Αναγνωρίσεως (</a:t>
            </a:r>
            <a:r>
              <a:rPr lang="en-US" b="1" dirty="0"/>
              <a:t>reconnaissance fire</a:t>
            </a:r>
            <a:r>
              <a:rPr lang="el-GR" b="1" dirty="0"/>
              <a:t>)</a:t>
            </a:r>
            <a:r>
              <a:rPr lang="en-US" b="1" dirty="0"/>
              <a:t>:</a:t>
            </a:r>
            <a:r>
              <a:rPr lang="el-GR" b="1" dirty="0"/>
              <a:t> </a:t>
            </a:r>
            <a:r>
              <a:rPr lang="el-GR" dirty="0"/>
              <a:t>κατά περιοχής στην οποία</a:t>
            </a:r>
            <a:r>
              <a:rPr lang="en-US" dirty="0"/>
              <a:t> </a:t>
            </a:r>
            <a:r>
              <a:rPr lang="el-GR" dirty="0"/>
              <a:t>εκτιμάται ότι βρίσκονται στόχοι υπό τεχνητή ή φυσική κάλυψη</a:t>
            </a:r>
          </a:p>
          <a:p>
            <a:pPr algn="just"/>
            <a:r>
              <a:rPr lang="el-GR" b="1" dirty="0"/>
              <a:t>Καταστολής Α/Α δράσεως (</a:t>
            </a:r>
            <a:r>
              <a:rPr lang="en-US" b="1" dirty="0"/>
              <a:t>suppression fire</a:t>
            </a:r>
            <a:r>
              <a:rPr lang="el-GR" b="1" dirty="0"/>
              <a:t>)</a:t>
            </a:r>
            <a:r>
              <a:rPr lang="en-US" b="1" dirty="0"/>
              <a:t>: </a:t>
            </a:r>
            <a:r>
              <a:rPr lang="el-GR" dirty="0"/>
              <a:t>εναντίον του Α/Α εχθρικού δυναμικού</a:t>
            </a:r>
            <a:endParaRPr lang="en-US" dirty="0"/>
          </a:p>
          <a:p>
            <a:pPr algn="just"/>
            <a:endParaRPr lang="en-US" dirty="0"/>
          </a:p>
        </p:txBody>
      </p:sp>
      <p:sp>
        <p:nvSpPr>
          <p:cNvPr id="32" name="Rectangle 31"/>
          <p:cNvSpPr/>
          <p:nvPr/>
        </p:nvSpPr>
        <p:spPr>
          <a:xfrm>
            <a:off x="3803715" y="1600200"/>
            <a:ext cx="4883085" cy="369332"/>
          </a:xfrm>
          <a:prstGeom prst="rect">
            <a:avLst/>
          </a:prstGeom>
        </p:spPr>
        <p:txBody>
          <a:bodyPr wrap="square">
            <a:spAutoFit/>
          </a:bodyPr>
          <a:lstStyle/>
          <a:p>
            <a:pPr algn="ctr"/>
            <a:r>
              <a:rPr lang="el-GR" b="1" dirty="0"/>
              <a:t>ΑΠΟ ΤΑΚΤΙΚΗΣ ΑΠΟΨΗΣ</a:t>
            </a:r>
          </a:p>
        </p:txBody>
      </p:sp>
      <p:grpSp>
        <p:nvGrpSpPr>
          <p:cNvPr id="13" name="Group 12"/>
          <p:cNvGrpSpPr/>
          <p:nvPr/>
        </p:nvGrpSpPr>
        <p:grpSpPr>
          <a:xfrm>
            <a:off x="498475" y="4426191"/>
            <a:ext cx="8086348" cy="2310357"/>
            <a:chOff x="498475" y="4426191"/>
            <a:chExt cx="8086348" cy="2310357"/>
          </a:xfrm>
        </p:grpSpPr>
        <p:grpSp>
          <p:nvGrpSpPr>
            <p:cNvPr id="43" name="Group 42"/>
            <p:cNvGrpSpPr/>
            <p:nvPr/>
          </p:nvGrpSpPr>
          <p:grpSpPr>
            <a:xfrm>
              <a:off x="498475" y="4426191"/>
              <a:ext cx="8086348" cy="2310357"/>
              <a:chOff x="498475" y="4426191"/>
              <a:chExt cx="8086348" cy="2310357"/>
            </a:xfrm>
          </p:grpSpPr>
          <p:grpSp>
            <p:nvGrpSpPr>
              <p:cNvPr id="44" name="Group 43"/>
              <p:cNvGrpSpPr/>
              <p:nvPr/>
            </p:nvGrpSpPr>
            <p:grpSpPr>
              <a:xfrm>
                <a:off x="5016500" y="4426191"/>
                <a:ext cx="3568323" cy="2310357"/>
                <a:chOff x="5016500" y="4426191"/>
                <a:chExt cx="3568323" cy="2310357"/>
              </a:xfrm>
            </p:grpSpPr>
            <p:grpSp>
              <p:nvGrpSpPr>
                <p:cNvPr id="46" name="Group 45"/>
                <p:cNvGrpSpPr/>
                <p:nvPr/>
              </p:nvGrpSpPr>
              <p:grpSpPr>
                <a:xfrm>
                  <a:off x="5016500" y="4692649"/>
                  <a:ext cx="3568323" cy="2043899"/>
                  <a:chOff x="5016500" y="4692649"/>
                  <a:chExt cx="3568323" cy="2043899"/>
                </a:xfrm>
              </p:grpSpPr>
              <p:grpSp>
                <p:nvGrpSpPr>
                  <p:cNvPr id="48" name="Group 47"/>
                  <p:cNvGrpSpPr/>
                  <p:nvPr/>
                </p:nvGrpSpPr>
                <p:grpSpPr>
                  <a:xfrm>
                    <a:off x="5016500" y="5224986"/>
                    <a:ext cx="3486706" cy="1511562"/>
                    <a:chOff x="5118477" y="5650125"/>
                    <a:chExt cx="3486706" cy="1296908"/>
                  </a:xfrm>
                </p:grpSpPr>
                <p:grpSp>
                  <p:nvGrpSpPr>
                    <p:cNvPr id="50" name="Group 49"/>
                    <p:cNvGrpSpPr/>
                    <p:nvPr/>
                  </p:nvGrpSpPr>
                  <p:grpSpPr>
                    <a:xfrm>
                      <a:off x="5647498" y="5946300"/>
                      <a:ext cx="2957685" cy="1000733"/>
                      <a:chOff x="5647498" y="5946300"/>
                      <a:chExt cx="2957685" cy="1000733"/>
                    </a:xfrm>
                  </p:grpSpPr>
                  <p:pic>
                    <p:nvPicPr>
                      <p:cNvPr id="52" name="Picture 51" descr="RENDER4.jpg719f543b-8cff-4489-866f-62fc2f7aec79Original.jpg"/>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rot="11512507" flipH="1">
                        <a:off x="8225605" y="6781676"/>
                        <a:ext cx="379578" cy="165357"/>
                      </a:xfrm>
                      <a:prstGeom prst="rect">
                        <a:avLst/>
                      </a:prstGeom>
                    </p:spPr>
                  </p:pic>
                  <p:pic>
                    <p:nvPicPr>
                      <p:cNvPr id="53" name="Picture 52" descr="RENDER4.jpg719f543b-8cff-4489-866f-62fc2f7aec79Original.jpg"/>
                      <p:cNvPicPr>
                        <a:picLocks noChangeAspect="1"/>
                      </p:cNvPicPr>
                      <p:nvPr/>
                    </p:nvPicPr>
                    <p:blipFill rotWithShape="1">
                      <a:blip r:embed="rId3">
                        <a:extLst>
                          <a:ext uri="{BEBA8EAE-BF5A-486C-A8C5-ECC9F3942E4B}">
                            <a14:imgProps xmlns:a14="http://schemas.microsoft.com/office/drawing/2010/main">
                              <a14:imgLayer r:embed="rId5">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flipH="1">
                        <a:off x="5647498" y="5946300"/>
                        <a:ext cx="533130" cy="232249"/>
                      </a:xfrm>
                      <a:prstGeom prst="rect">
                        <a:avLst/>
                      </a:prstGeom>
                    </p:spPr>
                  </p:pic>
                </p:grpSp>
                <p:pic>
                  <p:nvPicPr>
                    <p:cNvPr id="51" name="Picture 50" descr="RENDER4.jpg719f543b-8cff-4489-866f-62fc2f7aec79Original.jpg"/>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rot="2168978" flipH="1">
                      <a:off x="5118477" y="5650125"/>
                      <a:ext cx="157714" cy="68706"/>
                    </a:xfrm>
                    <a:prstGeom prst="rect">
                      <a:avLst/>
                    </a:prstGeom>
                  </p:spPr>
                </p:pic>
              </p:grpSp>
              <p:pic>
                <p:nvPicPr>
                  <p:cNvPr id="49" name="Picture 48" descr="RENDER4.jpg719f543b-8cff-4489-866f-62fc2f7aec79Original.jpg"/>
                  <p:cNvPicPr>
                    <a:picLocks noChangeAspect="1"/>
                  </p:cNvPicPr>
                  <p:nvPr/>
                </p:nvPicPr>
                <p:blipFill rotWithShape="1">
                  <a:blip r:embed="rId3">
                    <a:extLst>
                      <a:ext uri="{BEBA8EAE-BF5A-486C-A8C5-ECC9F3942E4B}">
                        <a14:imgProps xmlns:a14="http://schemas.microsoft.com/office/drawing/2010/main">
                          <a14:imgLayer r:embed="rId6">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a:off x="5577039" y="4692649"/>
                    <a:ext cx="3007784" cy="1798314"/>
                  </a:xfrm>
                  <a:prstGeom prst="rect">
                    <a:avLst/>
                  </a:prstGeom>
                </p:spPr>
              </p:pic>
            </p:grpSp>
            <p:pic>
              <p:nvPicPr>
                <p:cNvPr id="47" name="Picture 46" descr="1480x800.pngE3110809-8A3C-4F22-8434-3CC48B154B76Original.jpg"/>
                <p:cNvPicPr>
                  <a:picLocks noChangeAspect="1"/>
                </p:cNvPicPr>
                <p:nvPr/>
              </p:nvPicPr>
              <p:blipFill rotWithShape="1">
                <a:blip r:embed="rId7">
                  <a:extLst>
                    <a:ext uri="{BEBA8EAE-BF5A-486C-A8C5-ECC9F3942E4B}">
                      <a14:imgProps xmlns:a14="http://schemas.microsoft.com/office/drawing/2010/main">
                        <a14:imgLayer r:embed="rId8">
                          <a14:imgEffect>
                            <a14:backgroundRemoval t="875" b="97875" l="10000" r="90000">
                              <a14:foregroundMark x1="48919" y1="10375" x2="48919" y2="10375"/>
                              <a14:foregroundMark x1="50000" y1="8875" x2="50000" y2="8875"/>
                              <a14:foregroundMark x1="47703" y1="10750" x2="47703" y2="10750"/>
                              <a14:foregroundMark x1="48919" y1="8500" x2="48919" y2="8500"/>
                              <a14:foregroundMark x1="51081" y1="9375" x2="51081" y2="9375"/>
                              <a14:foregroundMark x1="50743" y1="8250" x2="50743" y2="8250"/>
                              <a14:foregroundMark x1="48311" y1="9125" x2="48311" y2="9125"/>
                              <a14:foregroundMark x1="51824" y1="9000" x2="51824" y2="9000"/>
                            </a14:backgroundRemoval>
                          </a14:imgEffect>
                        </a14:imgLayer>
                      </a14:imgProps>
                    </a:ext>
                    <a:ext uri="{28A0092B-C50C-407E-A947-70E740481C1C}">
                      <a14:useLocalDpi xmlns:a14="http://schemas.microsoft.com/office/drawing/2010/main" val="0"/>
                    </a:ext>
                  </a:extLst>
                </a:blip>
                <a:srcRect l="42639" r="43333"/>
                <a:stretch/>
              </p:blipFill>
              <p:spPr>
                <a:xfrm>
                  <a:off x="6697471" y="4426191"/>
                  <a:ext cx="163912" cy="631614"/>
                </a:xfrm>
                <a:prstGeom prst="rect">
                  <a:avLst/>
                </a:prstGeom>
              </p:spPr>
            </p:pic>
          </p:grpSp>
          <p:pic>
            <p:nvPicPr>
              <p:cNvPr id="45" name="Picture 44" descr="H3.jpgAA139073-876B-4F71-B9D6-38849B7BC110Default.jpg"/>
              <p:cNvPicPr>
                <a:picLocks noChangeAspect="1"/>
              </p:cNvPicPr>
              <p:nvPr/>
            </p:nvPicPr>
            <p:blipFill>
              <a:blip r:embed="rId9">
                <a:extLst>
                  <a:ext uri="{BEBA8EAE-BF5A-486C-A8C5-ECC9F3942E4B}">
                    <a14:imgProps xmlns:a14="http://schemas.microsoft.com/office/drawing/2010/main">
                      <a14:imgLayer r:embed="rId10">
                        <a14:imgEffect>
                          <a14:backgroundRemoval t="10000" b="93125" l="0" r="100000"/>
                        </a14:imgEffect>
                      </a14:imgLayer>
                    </a14:imgProps>
                  </a:ext>
                  <a:ext uri="{28A0092B-C50C-407E-A947-70E740481C1C}">
                    <a14:useLocalDpi xmlns:a14="http://schemas.microsoft.com/office/drawing/2010/main" val="0"/>
                  </a:ext>
                </a:extLst>
              </a:blip>
              <a:stretch>
                <a:fillRect/>
              </a:stretch>
            </p:blipFill>
            <p:spPr>
              <a:xfrm flipH="1">
                <a:off x="498475" y="5616818"/>
                <a:ext cx="1181100" cy="855089"/>
              </a:xfrm>
              <a:prstGeom prst="rect">
                <a:avLst/>
              </a:prstGeom>
            </p:spPr>
          </p:pic>
        </p:grpSp>
        <p:pic>
          <p:nvPicPr>
            <p:cNvPr id="54" name="Picture 53" descr="LH01.png5d8eed05-b143-48a7-9adc-611ce821926cOriginal.jpg"/>
            <p:cNvPicPr>
              <a:picLocks noChangeAspect="1"/>
            </p:cNvPicPr>
            <p:nvPr/>
          </p:nvPicPr>
          <p:blipFill rotWithShape="1">
            <a:blip r:embed="rId11">
              <a:extLst>
                <a:ext uri="{BEBA8EAE-BF5A-486C-A8C5-ECC9F3942E4B}">
                  <a14:imgProps xmlns:a14="http://schemas.microsoft.com/office/drawing/2010/main">
                    <a14:imgLayer r:embed="rId12">
                      <a14:imgEffect>
                        <a14:backgroundRemoval t="1250" b="95875" l="12875" r="90000">
                          <a14:backgroundMark x1="36500" y1="88250" x2="36500" y2="88250"/>
                          <a14:backgroundMark x1="33750" y1="86250" x2="33750" y2="86250"/>
                        </a14:backgroundRemoval>
                      </a14:imgEffect>
                    </a14:imgLayer>
                  </a14:imgProps>
                </a:ext>
                <a:ext uri="{28A0092B-C50C-407E-A947-70E740481C1C}">
                  <a14:useLocalDpi xmlns:a14="http://schemas.microsoft.com/office/drawing/2010/main" val="0"/>
                </a:ext>
              </a:extLst>
            </a:blip>
            <a:srcRect l="34352" t="5833" r="38123" b="4575"/>
            <a:stretch/>
          </p:blipFill>
          <p:spPr>
            <a:xfrm flipH="1">
              <a:off x="5055180" y="4978248"/>
              <a:ext cx="88900" cy="289364"/>
            </a:xfrm>
            <a:prstGeom prst="rect">
              <a:avLst/>
            </a:prstGeom>
          </p:spPr>
        </p:pic>
      </p:grpSp>
    </p:spTree>
    <p:extLst>
      <p:ext uri="{BB962C8B-B14F-4D97-AF65-F5344CB8AC3E}">
        <p14:creationId xmlns:p14="http://schemas.microsoft.com/office/powerpoint/2010/main" val="3446515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Τυπολογία Ν. Βομβαρδισμού</a:t>
            </a:r>
            <a:endParaRPr lang="en-US" dirty="0"/>
          </a:p>
        </p:txBody>
      </p:sp>
      <p:sp>
        <p:nvSpPr>
          <p:cNvPr id="6" name="Content Placeholder 5"/>
          <p:cNvSpPr>
            <a:spLocks noGrp="1"/>
          </p:cNvSpPr>
          <p:nvPr>
            <p:ph idx="1"/>
          </p:nvPr>
        </p:nvSpPr>
        <p:spPr>
          <a:xfrm>
            <a:off x="3727450" y="2114550"/>
            <a:ext cx="4959350" cy="3078835"/>
          </a:xfrm>
        </p:spPr>
        <p:txBody>
          <a:bodyPr>
            <a:normAutofit fontScale="47500" lnSpcReduction="20000"/>
          </a:bodyPr>
          <a:lstStyle/>
          <a:p>
            <a:pPr algn="just"/>
            <a:r>
              <a:rPr lang="el-GR" b="1" dirty="0"/>
              <a:t>Καταστροφής (</a:t>
            </a:r>
            <a:r>
              <a:rPr lang="en-US" b="1" dirty="0"/>
              <a:t>destruction fire</a:t>
            </a:r>
            <a:r>
              <a:rPr lang="el-GR" b="1" dirty="0"/>
              <a:t>)</a:t>
            </a:r>
            <a:r>
              <a:rPr lang="en-US" b="1" dirty="0"/>
              <a:t>: </a:t>
            </a:r>
            <a:r>
              <a:rPr lang="el-GR" dirty="0"/>
              <a:t>ευνόητο</a:t>
            </a:r>
          </a:p>
          <a:p>
            <a:pPr algn="just"/>
            <a:r>
              <a:rPr lang="el-GR" b="1" dirty="0"/>
              <a:t>Εξουδετέρωσης (</a:t>
            </a:r>
            <a:r>
              <a:rPr lang="en-US" b="1" dirty="0"/>
              <a:t>neutralization fire</a:t>
            </a:r>
            <a:r>
              <a:rPr lang="el-GR" b="1" dirty="0"/>
              <a:t>)</a:t>
            </a:r>
            <a:r>
              <a:rPr lang="en-US" b="1" dirty="0"/>
              <a:t>: </a:t>
            </a:r>
            <a:r>
              <a:rPr lang="el-GR" dirty="0"/>
              <a:t>για την αδρανοποίηση στόχων προκειμένου αυτοί να </a:t>
            </a:r>
            <a:r>
              <a:rPr lang="el-GR" dirty="0" err="1"/>
              <a:t>απωλέσουν</a:t>
            </a:r>
            <a:r>
              <a:rPr lang="el-GR" dirty="0"/>
              <a:t> δυνατότητα μάχης </a:t>
            </a:r>
          </a:p>
          <a:p>
            <a:pPr algn="just"/>
            <a:r>
              <a:rPr lang="el-GR" b="1" dirty="0"/>
              <a:t>Παρενοχλήσεως (</a:t>
            </a:r>
            <a:r>
              <a:rPr lang="en-US" b="1" dirty="0"/>
              <a:t>harassment fire</a:t>
            </a:r>
            <a:r>
              <a:rPr lang="el-GR" b="1" dirty="0"/>
              <a:t>)</a:t>
            </a:r>
            <a:r>
              <a:rPr lang="en-US" b="1" dirty="0"/>
              <a:t>: </a:t>
            </a:r>
            <a:r>
              <a:rPr lang="el-GR" dirty="0"/>
              <a:t>για καταπόνηση-στέρηση δυνατότητας ανάπαυσης-παρεμπόδιση κινήσεων- εκφοβισμό πτώση ηθικού κλπ</a:t>
            </a:r>
          </a:p>
          <a:p>
            <a:pPr algn="just"/>
            <a:r>
              <a:rPr lang="el-GR" b="1" dirty="0"/>
              <a:t>Απαγορεύσεως (</a:t>
            </a:r>
            <a:r>
              <a:rPr lang="en-US" b="1" dirty="0"/>
              <a:t>interdiction fire</a:t>
            </a:r>
            <a:r>
              <a:rPr lang="el-GR" b="1" dirty="0"/>
              <a:t>)</a:t>
            </a:r>
            <a:r>
              <a:rPr lang="en-US" b="1" dirty="0"/>
              <a:t>: </a:t>
            </a:r>
            <a:r>
              <a:rPr lang="el-GR" dirty="0"/>
              <a:t>προς απαγόρευση εχθρικής ενέργειας (μετακίνηση, χρήση γέφυρας κλπ)</a:t>
            </a:r>
            <a:endParaRPr lang="en-US" dirty="0"/>
          </a:p>
          <a:p>
            <a:pPr algn="just"/>
            <a:r>
              <a:rPr lang="el-GR" b="1" dirty="0"/>
              <a:t>Φωτισμού (</a:t>
            </a:r>
            <a:r>
              <a:rPr lang="en-US" b="1" dirty="0"/>
              <a:t>illumination fire</a:t>
            </a:r>
            <a:r>
              <a:rPr lang="el-GR" b="1" dirty="0"/>
              <a:t>)</a:t>
            </a:r>
            <a:r>
              <a:rPr lang="en-US" b="1" dirty="0"/>
              <a:t>: </a:t>
            </a:r>
            <a:r>
              <a:rPr lang="el-GR" dirty="0"/>
              <a:t>για φωτισμό εχθρικών τμημάτων προκειμένου να εντοπιστεί η θέση/ σύνθεση/ δύναμη/ κινήσεις των</a:t>
            </a:r>
          </a:p>
          <a:p>
            <a:pPr marL="0" indent="0" algn="just">
              <a:buNone/>
            </a:pPr>
            <a:endParaRPr lang="en-US" dirty="0"/>
          </a:p>
        </p:txBody>
      </p:sp>
      <p:sp>
        <p:nvSpPr>
          <p:cNvPr id="27" name="Title 1"/>
          <p:cNvSpPr txBox="1">
            <a:spLocks/>
          </p:cNvSpPr>
          <p:nvPr/>
        </p:nvSpPr>
        <p:spPr>
          <a:xfrm>
            <a:off x="457200" y="274638"/>
            <a:ext cx="8229600" cy="11430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endParaRPr lang="en-US" dirty="0"/>
          </a:p>
        </p:txBody>
      </p:sp>
      <p:pic>
        <p:nvPicPr>
          <p:cNvPr id="14" name="Picture 13" descr="01631g-missouri-bb-63-firing-a-broadside-16-inch-guns-firepower-demonstration-rimpac-88-during-jul-198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00200"/>
            <a:ext cx="3008313" cy="1980022"/>
          </a:xfrm>
          <a:prstGeom prst="rect">
            <a:avLst/>
          </a:prstGeom>
        </p:spPr>
      </p:pic>
      <p:sp>
        <p:nvSpPr>
          <p:cNvPr id="4" name="Rectangle 3"/>
          <p:cNvSpPr/>
          <p:nvPr/>
        </p:nvSpPr>
        <p:spPr>
          <a:xfrm>
            <a:off x="3803715" y="1600200"/>
            <a:ext cx="4883085" cy="369332"/>
          </a:xfrm>
          <a:prstGeom prst="rect">
            <a:avLst/>
          </a:prstGeom>
        </p:spPr>
        <p:txBody>
          <a:bodyPr wrap="square">
            <a:spAutoFit/>
          </a:bodyPr>
          <a:lstStyle/>
          <a:p>
            <a:pPr algn="ctr"/>
            <a:r>
              <a:rPr lang="el-GR" b="1" dirty="0"/>
              <a:t>ΒΑΣΕΙ ΕΠΙΔΙΩΚΟΜΕΝΟΥ ΑΠΟΤΕΛΕΣΜΑΤΟΣ</a:t>
            </a:r>
          </a:p>
        </p:txBody>
      </p:sp>
      <p:grpSp>
        <p:nvGrpSpPr>
          <p:cNvPr id="7" name="Group 6"/>
          <p:cNvGrpSpPr/>
          <p:nvPr/>
        </p:nvGrpSpPr>
        <p:grpSpPr>
          <a:xfrm>
            <a:off x="498475" y="4426191"/>
            <a:ext cx="8086348" cy="2310357"/>
            <a:chOff x="498475" y="4426191"/>
            <a:chExt cx="8086348" cy="2310357"/>
          </a:xfrm>
        </p:grpSpPr>
        <p:grpSp>
          <p:nvGrpSpPr>
            <p:cNvPr id="29" name="Group 28"/>
            <p:cNvGrpSpPr/>
            <p:nvPr/>
          </p:nvGrpSpPr>
          <p:grpSpPr>
            <a:xfrm>
              <a:off x="498475" y="4426191"/>
              <a:ext cx="8086348" cy="2310357"/>
              <a:chOff x="498475" y="4426191"/>
              <a:chExt cx="8086348" cy="2310357"/>
            </a:xfrm>
          </p:grpSpPr>
          <p:grpSp>
            <p:nvGrpSpPr>
              <p:cNvPr id="30" name="Group 29"/>
              <p:cNvGrpSpPr/>
              <p:nvPr/>
            </p:nvGrpSpPr>
            <p:grpSpPr>
              <a:xfrm>
                <a:off x="5016500" y="4426191"/>
                <a:ext cx="3568323" cy="2310357"/>
                <a:chOff x="5016500" y="4426191"/>
                <a:chExt cx="3568323" cy="2310357"/>
              </a:xfrm>
            </p:grpSpPr>
            <p:grpSp>
              <p:nvGrpSpPr>
                <p:cNvPr id="32" name="Group 31"/>
                <p:cNvGrpSpPr/>
                <p:nvPr/>
              </p:nvGrpSpPr>
              <p:grpSpPr>
                <a:xfrm>
                  <a:off x="5016500" y="4692649"/>
                  <a:ext cx="3568323" cy="2043899"/>
                  <a:chOff x="5016500" y="4692649"/>
                  <a:chExt cx="3568323" cy="2043899"/>
                </a:xfrm>
              </p:grpSpPr>
              <p:grpSp>
                <p:nvGrpSpPr>
                  <p:cNvPr id="34" name="Group 33"/>
                  <p:cNvGrpSpPr/>
                  <p:nvPr/>
                </p:nvGrpSpPr>
                <p:grpSpPr>
                  <a:xfrm>
                    <a:off x="5016500" y="5224986"/>
                    <a:ext cx="3486706" cy="1511562"/>
                    <a:chOff x="5118477" y="5650125"/>
                    <a:chExt cx="3486706" cy="1296908"/>
                  </a:xfrm>
                </p:grpSpPr>
                <p:grpSp>
                  <p:nvGrpSpPr>
                    <p:cNvPr id="36" name="Group 35"/>
                    <p:cNvGrpSpPr/>
                    <p:nvPr/>
                  </p:nvGrpSpPr>
                  <p:grpSpPr>
                    <a:xfrm>
                      <a:off x="5647498" y="5946300"/>
                      <a:ext cx="2957685" cy="1000733"/>
                      <a:chOff x="5647498" y="5946300"/>
                      <a:chExt cx="2957685" cy="1000733"/>
                    </a:xfrm>
                  </p:grpSpPr>
                  <p:pic>
                    <p:nvPicPr>
                      <p:cNvPr id="38" name="Picture 37" descr="RENDER4.jpg719f543b-8cff-4489-866f-62fc2f7aec79Original.jpg"/>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rot="11512507" flipH="1">
                        <a:off x="8225605" y="6781676"/>
                        <a:ext cx="379578" cy="165357"/>
                      </a:xfrm>
                      <a:prstGeom prst="rect">
                        <a:avLst/>
                      </a:prstGeom>
                    </p:spPr>
                  </p:pic>
                  <p:pic>
                    <p:nvPicPr>
                      <p:cNvPr id="39" name="Picture 38" descr="RENDER4.jpg719f543b-8cff-4489-866f-62fc2f7aec79Original.jpg"/>
                      <p:cNvPicPr>
                        <a:picLocks noChangeAspect="1"/>
                      </p:cNvPicPr>
                      <p:nvPr/>
                    </p:nvPicPr>
                    <p:blipFill rotWithShape="1">
                      <a:blip r:embed="rId3">
                        <a:extLst>
                          <a:ext uri="{BEBA8EAE-BF5A-486C-A8C5-ECC9F3942E4B}">
                            <a14:imgProps xmlns:a14="http://schemas.microsoft.com/office/drawing/2010/main">
                              <a14:imgLayer r:embed="rId5">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flipH="1">
                        <a:off x="5647498" y="5946300"/>
                        <a:ext cx="533130" cy="232249"/>
                      </a:xfrm>
                      <a:prstGeom prst="rect">
                        <a:avLst/>
                      </a:prstGeom>
                    </p:spPr>
                  </p:pic>
                </p:grpSp>
                <p:pic>
                  <p:nvPicPr>
                    <p:cNvPr id="37" name="Picture 36" descr="RENDER4.jpg719f543b-8cff-4489-866f-62fc2f7aec79Original.jpg"/>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rot="2168978" flipH="1">
                      <a:off x="5118477" y="5650125"/>
                      <a:ext cx="157714" cy="68706"/>
                    </a:xfrm>
                    <a:prstGeom prst="rect">
                      <a:avLst/>
                    </a:prstGeom>
                  </p:spPr>
                </p:pic>
              </p:grpSp>
              <p:pic>
                <p:nvPicPr>
                  <p:cNvPr id="35" name="Picture 34" descr="RENDER4.jpg719f543b-8cff-4489-866f-62fc2f7aec79Original.jpg"/>
                  <p:cNvPicPr>
                    <a:picLocks noChangeAspect="1"/>
                  </p:cNvPicPr>
                  <p:nvPr/>
                </p:nvPicPr>
                <p:blipFill rotWithShape="1">
                  <a:blip r:embed="rId3">
                    <a:extLst>
                      <a:ext uri="{BEBA8EAE-BF5A-486C-A8C5-ECC9F3942E4B}">
                        <a14:imgProps xmlns:a14="http://schemas.microsoft.com/office/drawing/2010/main">
                          <a14:imgLayer r:embed="rId6">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a:off x="5577039" y="4692649"/>
                    <a:ext cx="3007784" cy="1798314"/>
                  </a:xfrm>
                  <a:prstGeom prst="rect">
                    <a:avLst/>
                  </a:prstGeom>
                </p:spPr>
              </p:pic>
            </p:grpSp>
            <p:pic>
              <p:nvPicPr>
                <p:cNvPr id="33" name="Picture 32" descr="1480x800.pngE3110809-8A3C-4F22-8434-3CC48B154B76Original.jpg"/>
                <p:cNvPicPr>
                  <a:picLocks noChangeAspect="1"/>
                </p:cNvPicPr>
                <p:nvPr/>
              </p:nvPicPr>
              <p:blipFill rotWithShape="1">
                <a:blip r:embed="rId7">
                  <a:extLst>
                    <a:ext uri="{BEBA8EAE-BF5A-486C-A8C5-ECC9F3942E4B}">
                      <a14:imgProps xmlns:a14="http://schemas.microsoft.com/office/drawing/2010/main">
                        <a14:imgLayer r:embed="rId8">
                          <a14:imgEffect>
                            <a14:backgroundRemoval t="875" b="97875" l="10000" r="90000">
                              <a14:foregroundMark x1="48919" y1="10375" x2="48919" y2="10375"/>
                              <a14:foregroundMark x1="50000" y1="8875" x2="50000" y2="8875"/>
                              <a14:foregroundMark x1="47703" y1="10750" x2="47703" y2="10750"/>
                              <a14:foregroundMark x1="48919" y1="8500" x2="48919" y2="8500"/>
                              <a14:foregroundMark x1="51081" y1="9375" x2="51081" y2="9375"/>
                              <a14:foregroundMark x1="50743" y1="8250" x2="50743" y2="8250"/>
                              <a14:foregroundMark x1="48311" y1="9125" x2="48311" y2="9125"/>
                              <a14:foregroundMark x1="51824" y1="9000" x2="51824" y2="9000"/>
                            </a14:backgroundRemoval>
                          </a14:imgEffect>
                        </a14:imgLayer>
                      </a14:imgProps>
                    </a:ext>
                    <a:ext uri="{28A0092B-C50C-407E-A947-70E740481C1C}">
                      <a14:useLocalDpi xmlns:a14="http://schemas.microsoft.com/office/drawing/2010/main" val="0"/>
                    </a:ext>
                  </a:extLst>
                </a:blip>
                <a:srcRect l="42639" r="43333"/>
                <a:stretch/>
              </p:blipFill>
              <p:spPr>
                <a:xfrm>
                  <a:off x="6697471" y="4426191"/>
                  <a:ext cx="163912" cy="631614"/>
                </a:xfrm>
                <a:prstGeom prst="rect">
                  <a:avLst/>
                </a:prstGeom>
              </p:spPr>
            </p:pic>
          </p:grpSp>
          <p:pic>
            <p:nvPicPr>
              <p:cNvPr id="31" name="Picture 30" descr="H3.jpgAA139073-876B-4F71-B9D6-38849B7BC110Default.jpg"/>
              <p:cNvPicPr>
                <a:picLocks noChangeAspect="1"/>
              </p:cNvPicPr>
              <p:nvPr/>
            </p:nvPicPr>
            <p:blipFill>
              <a:blip r:embed="rId9">
                <a:extLst>
                  <a:ext uri="{BEBA8EAE-BF5A-486C-A8C5-ECC9F3942E4B}">
                    <a14:imgProps xmlns:a14="http://schemas.microsoft.com/office/drawing/2010/main">
                      <a14:imgLayer r:embed="rId10">
                        <a14:imgEffect>
                          <a14:backgroundRemoval t="10000" b="93125" l="0" r="100000"/>
                        </a14:imgEffect>
                      </a14:imgLayer>
                    </a14:imgProps>
                  </a:ext>
                  <a:ext uri="{28A0092B-C50C-407E-A947-70E740481C1C}">
                    <a14:useLocalDpi xmlns:a14="http://schemas.microsoft.com/office/drawing/2010/main" val="0"/>
                  </a:ext>
                </a:extLst>
              </a:blip>
              <a:stretch>
                <a:fillRect/>
              </a:stretch>
            </p:blipFill>
            <p:spPr>
              <a:xfrm flipH="1">
                <a:off x="498475" y="5616818"/>
                <a:ext cx="1181100" cy="855089"/>
              </a:xfrm>
              <a:prstGeom prst="rect">
                <a:avLst/>
              </a:prstGeom>
            </p:spPr>
          </p:pic>
        </p:grpSp>
        <p:pic>
          <p:nvPicPr>
            <p:cNvPr id="40" name="Picture 39" descr="LH01.png5d8eed05-b143-48a7-9adc-611ce821926cOriginal.jpg"/>
            <p:cNvPicPr>
              <a:picLocks noChangeAspect="1"/>
            </p:cNvPicPr>
            <p:nvPr/>
          </p:nvPicPr>
          <p:blipFill rotWithShape="1">
            <a:blip r:embed="rId11">
              <a:extLst>
                <a:ext uri="{BEBA8EAE-BF5A-486C-A8C5-ECC9F3942E4B}">
                  <a14:imgProps xmlns:a14="http://schemas.microsoft.com/office/drawing/2010/main">
                    <a14:imgLayer r:embed="rId12">
                      <a14:imgEffect>
                        <a14:backgroundRemoval t="1250" b="95875" l="12875" r="90000">
                          <a14:backgroundMark x1="36500" y1="88250" x2="36500" y2="88250"/>
                          <a14:backgroundMark x1="33750" y1="86250" x2="33750" y2="86250"/>
                        </a14:backgroundRemoval>
                      </a14:imgEffect>
                    </a14:imgLayer>
                  </a14:imgProps>
                </a:ext>
                <a:ext uri="{28A0092B-C50C-407E-A947-70E740481C1C}">
                  <a14:useLocalDpi xmlns:a14="http://schemas.microsoft.com/office/drawing/2010/main" val="0"/>
                </a:ext>
              </a:extLst>
            </a:blip>
            <a:srcRect l="34352" t="5833" r="38123" b="4575"/>
            <a:stretch/>
          </p:blipFill>
          <p:spPr>
            <a:xfrm flipH="1">
              <a:off x="5055180" y="4978248"/>
              <a:ext cx="88900" cy="289364"/>
            </a:xfrm>
            <a:prstGeom prst="rect">
              <a:avLst/>
            </a:prstGeom>
          </p:spPr>
        </p:pic>
      </p:grpSp>
    </p:spTree>
    <p:extLst>
      <p:ext uri="{BB962C8B-B14F-4D97-AF65-F5344CB8AC3E}">
        <p14:creationId xmlns:p14="http://schemas.microsoft.com/office/powerpoint/2010/main" val="3124016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Τυπολογία Ν. Βομβαρδισμού</a:t>
            </a:r>
            <a:endParaRPr lang="en-US" dirty="0"/>
          </a:p>
        </p:txBody>
      </p:sp>
      <p:sp>
        <p:nvSpPr>
          <p:cNvPr id="27" name="Title 1"/>
          <p:cNvSpPr txBox="1">
            <a:spLocks/>
          </p:cNvSpPr>
          <p:nvPr/>
        </p:nvSpPr>
        <p:spPr>
          <a:xfrm>
            <a:off x="457200" y="274638"/>
            <a:ext cx="8229600" cy="11430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endParaRPr lang="en-US" dirty="0"/>
          </a:p>
        </p:txBody>
      </p:sp>
      <p:sp>
        <p:nvSpPr>
          <p:cNvPr id="15" name="Rectangle 14"/>
          <p:cNvSpPr/>
          <p:nvPr/>
        </p:nvSpPr>
        <p:spPr>
          <a:xfrm>
            <a:off x="3803715" y="1600200"/>
            <a:ext cx="4883085" cy="369332"/>
          </a:xfrm>
          <a:prstGeom prst="rect">
            <a:avLst/>
          </a:prstGeom>
        </p:spPr>
        <p:txBody>
          <a:bodyPr wrap="square">
            <a:spAutoFit/>
          </a:bodyPr>
          <a:lstStyle/>
          <a:p>
            <a:pPr algn="ctr"/>
            <a:r>
              <a:rPr lang="el-GR" b="1" dirty="0"/>
              <a:t>ΒΑΣΕΙ  ΜΕΘΟΔΟΥ</a:t>
            </a:r>
          </a:p>
        </p:txBody>
      </p:sp>
      <p:sp>
        <p:nvSpPr>
          <p:cNvPr id="16" name="Content Placeholder 5"/>
          <p:cNvSpPr txBox="1">
            <a:spLocks/>
          </p:cNvSpPr>
          <p:nvPr/>
        </p:nvSpPr>
        <p:spPr>
          <a:xfrm>
            <a:off x="3727450" y="2114551"/>
            <a:ext cx="4959350" cy="2406650"/>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l-GR" b="1" dirty="0"/>
              <a:t>Άμεσος (</a:t>
            </a:r>
            <a:r>
              <a:rPr lang="en-US" b="1" dirty="0"/>
              <a:t>direct fire</a:t>
            </a:r>
            <a:r>
              <a:rPr lang="el-GR" b="1" dirty="0"/>
              <a:t>)</a:t>
            </a:r>
            <a:r>
              <a:rPr lang="en-US" b="1" dirty="0"/>
              <a:t>: </a:t>
            </a:r>
            <a:r>
              <a:rPr lang="el-GR" dirty="0"/>
              <a:t>εναντίον στόχων ξηράς των οποίων η θέση μπορεί να υποδειχθεί στο τακτικό σύστημα (</a:t>
            </a:r>
            <a:r>
              <a:rPr lang="en-US" dirty="0"/>
              <a:t>tracker camera </a:t>
            </a:r>
            <a:r>
              <a:rPr lang="el-GR" dirty="0"/>
              <a:t>ή </a:t>
            </a:r>
            <a:r>
              <a:rPr lang="en-US" dirty="0"/>
              <a:t>TDS)</a:t>
            </a:r>
            <a:endParaRPr lang="el-GR" dirty="0"/>
          </a:p>
          <a:p>
            <a:pPr algn="just"/>
            <a:r>
              <a:rPr lang="el-GR" b="1" dirty="0"/>
              <a:t>Έμμεσος (</a:t>
            </a:r>
            <a:r>
              <a:rPr lang="en-US" b="1" dirty="0"/>
              <a:t>indirect fire</a:t>
            </a:r>
            <a:r>
              <a:rPr lang="el-GR" b="1" dirty="0"/>
              <a:t>)</a:t>
            </a:r>
            <a:r>
              <a:rPr lang="en-US" b="1" dirty="0"/>
              <a:t>: </a:t>
            </a:r>
            <a:r>
              <a:rPr lang="el-GR" dirty="0"/>
              <a:t>εναντίον στόχου ξηράς που δεν μπορεί να παρακολουθηθεί από τους αισθητήρες του πλοίου, αλλά η θέση του μπορεί να προσδιοριστεί ανυσματικά σε σχέση με ένα βοηθητικό σημείο (</a:t>
            </a:r>
            <a:r>
              <a:rPr lang="en-US" dirty="0"/>
              <a:t>auxiliary point)</a:t>
            </a:r>
            <a:r>
              <a:rPr lang="el-GR" dirty="0"/>
              <a:t> το οποίο μπορεί να παρακολουθηθεί/ εγκλωβιστεί.</a:t>
            </a:r>
            <a:endParaRPr lang="en-US" dirty="0"/>
          </a:p>
          <a:p>
            <a:pPr algn="just"/>
            <a:r>
              <a:rPr lang="el-GR" b="1" dirty="0"/>
              <a:t>Τυφλός (</a:t>
            </a:r>
            <a:r>
              <a:rPr lang="en-US" b="1" dirty="0"/>
              <a:t>indirect fire</a:t>
            </a:r>
            <a:r>
              <a:rPr lang="el-GR" b="1" dirty="0"/>
              <a:t>)</a:t>
            </a:r>
            <a:r>
              <a:rPr lang="en-US" b="1" dirty="0"/>
              <a:t>: </a:t>
            </a:r>
            <a:r>
              <a:rPr lang="el-GR" dirty="0"/>
              <a:t>εναντίον στόχων των οποίων η θέση δεν μπορεί να προσδιοριστεί από τους αισθητήρες του πλοίου</a:t>
            </a:r>
            <a:endParaRPr lang="en-US" dirty="0"/>
          </a:p>
          <a:p>
            <a:pPr algn="just"/>
            <a:endParaRPr lang="en-US" dirty="0"/>
          </a:p>
        </p:txBody>
      </p:sp>
      <p:pic>
        <p:nvPicPr>
          <p:cNvPr id="7" name="Picture 6" descr="RxYHj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1615788"/>
            <a:ext cx="3012001" cy="2048161"/>
          </a:xfrm>
          <a:prstGeom prst="rect">
            <a:avLst/>
          </a:prstGeom>
        </p:spPr>
      </p:pic>
      <p:grpSp>
        <p:nvGrpSpPr>
          <p:cNvPr id="10" name="Group 9"/>
          <p:cNvGrpSpPr/>
          <p:nvPr/>
        </p:nvGrpSpPr>
        <p:grpSpPr>
          <a:xfrm>
            <a:off x="498475" y="4426191"/>
            <a:ext cx="8086348" cy="2310357"/>
            <a:chOff x="498475" y="4426191"/>
            <a:chExt cx="8086348" cy="2310357"/>
          </a:xfrm>
        </p:grpSpPr>
        <p:grpSp>
          <p:nvGrpSpPr>
            <p:cNvPr id="81" name="Group 80"/>
            <p:cNvGrpSpPr/>
            <p:nvPr/>
          </p:nvGrpSpPr>
          <p:grpSpPr>
            <a:xfrm>
              <a:off x="498475" y="4426191"/>
              <a:ext cx="8086348" cy="2310357"/>
              <a:chOff x="498475" y="4426191"/>
              <a:chExt cx="8086348" cy="2310357"/>
            </a:xfrm>
          </p:grpSpPr>
          <p:grpSp>
            <p:nvGrpSpPr>
              <p:cNvPr id="82" name="Group 81"/>
              <p:cNvGrpSpPr/>
              <p:nvPr/>
            </p:nvGrpSpPr>
            <p:grpSpPr>
              <a:xfrm>
                <a:off x="5016500" y="4426191"/>
                <a:ext cx="3568323" cy="2310357"/>
                <a:chOff x="5016500" y="4426191"/>
                <a:chExt cx="3568323" cy="2310357"/>
              </a:xfrm>
            </p:grpSpPr>
            <p:grpSp>
              <p:nvGrpSpPr>
                <p:cNvPr id="84" name="Group 83"/>
                <p:cNvGrpSpPr/>
                <p:nvPr/>
              </p:nvGrpSpPr>
              <p:grpSpPr>
                <a:xfrm>
                  <a:off x="5016500" y="4692649"/>
                  <a:ext cx="3568323" cy="2043899"/>
                  <a:chOff x="5016500" y="4692649"/>
                  <a:chExt cx="3568323" cy="2043899"/>
                </a:xfrm>
              </p:grpSpPr>
              <p:grpSp>
                <p:nvGrpSpPr>
                  <p:cNvPr id="86" name="Group 85"/>
                  <p:cNvGrpSpPr/>
                  <p:nvPr/>
                </p:nvGrpSpPr>
                <p:grpSpPr>
                  <a:xfrm>
                    <a:off x="5016500" y="5224986"/>
                    <a:ext cx="3486706" cy="1511562"/>
                    <a:chOff x="5118477" y="5650125"/>
                    <a:chExt cx="3486706" cy="1296908"/>
                  </a:xfrm>
                </p:grpSpPr>
                <p:grpSp>
                  <p:nvGrpSpPr>
                    <p:cNvPr id="88" name="Group 87"/>
                    <p:cNvGrpSpPr/>
                    <p:nvPr/>
                  </p:nvGrpSpPr>
                  <p:grpSpPr>
                    <a:xfrm>
                      <a:off x="5647498" y="5946300"/>
                      <a:ext cx="2957685" cy="1000733"/>
                      <a:chOff x="5647498" y="5946300"/>
                      <a:chExt cx="2957685" cy="1000733"/>
                    </a:xfrm>
                  </p:grpSpPr>
                  <p:pic>
                    <p:nvPicPr>
                      <p:cNvPr id="90" name="Picture 89" descr="RENDER4.jpg719f543b-8cff-4489-866f-62fc2f7aec79Original.jpg"/>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rot="11512507" flipH="1">
                        <a:off x="8225605" y="6781676"/>
                        <a:ext cx="379578" cy="165357"/>
                      </a:xfrm>
                      <a:prstGeom prst="rect">
                        <a:avLst/>
                      </a:prstGeom>
                    </p:spPr>
                  </p:pic>
                  <p:pic>
                    <p:nvPicPr>
                      <p:cNvPr id="91" name="Picture 90" descr="RENDER4.jpg719f543b-8cff-4489-866f-62fc2f7aec79Original.jpg"/>
                      <p:cNvPicPr>
                        <a:picLocks noChangeAspect="1"/>
                      </p:cNvPicPr>
                      <p:nvPr/>
                    </p:nvPicPr>
                    <p:blipFill rotWithShape="1">
                      <a:blip r:embed="rId3">
                        <a:extLst>
                          <a:ext uri="{BEBA8EAE-BF5A-486C-A8C5-ECC9F3942E4B}">
                            <a14:imgProps xmlns:a14="http://schemas.microsoft.com/office/drawing/2010/main">
                              <a14:imgLayer r:embed="rId5">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flipH="1">
                        <a:off x="5647498" y="5946300"/>
                        <a:ext cx="533130" cy="232249"/>
                      </a:xfrm>
                      <a:prstGeom prst="rect">
                        <a:avLst/>
                      </a:prstGeom>
                    </p:spPr>
                  </p:pic>
                </p:grpSp>
                <p:pic>
                  <p:nvPicPr>
                    <p:cNvPr id="89" name="Picture 88" descr="RENDER4.jpg719f543b-8cff-4489-866f-62fc2f7aec79Original.jpg"/>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rot="2168978" flipH="1">
                      <a:off x="5118477" y="5650125"/>
                      <a:ext cx="157714" cy="68706"/>
                    </a:xfrm>
                    <a:prstGeom prst="rect">
                      <a:avLst/>
                    </a:prstGeom>
                  </p:spPr>
                </p:pic>
              </p:grpSp>
              <p:pic>
                <p:nvPicPr>
                  <p:cNvPr id="87" name="Picture 86" descr="RENDER4.jpg719f543b-8cff-4489-866f-62fc2f7aec79Original.jpg"/>
                  <p:cNvPicPr>
                    <a:picLocks noChangeAspect="1"/>
                  </p:cNvPicPr>
                  <p:nvPr/>
                </p:nvPicPr>
                <p:blipFill rotWithShape="1">
                  <a:blip r:embed="rId3">
                    <a:extLst>
                      <a:ext uri="{BEBA8EAE-BF5A-486C-A8C5-ECC9F3942E4B}">
                        <a14:imgProps xmlns:a14="http://schemas.microsoft.com/office/drawing/2010/main">
                          <a14:imgLayer r:embed="rId6">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a:off x="5577039" y="4692649"/>
                    <a:ext cx="3007784" cy="1798314"/>
                  </a:xfrm>
                  <a:prstGeom prst="rect">
                    <a:avLst/>
                  </a:prstGeom>
                </p:spPr>
              </p:pic>
            </p:grpSp>
            <p:pic>
              <p:nvPicPr>
                <p:cNvPr id="85" name="Picture 84" descr="1480x800.pngE3110809-8A3C-4F22-8434-3CC48B154B76Original.jpg"/>
                <p:cNvPicPr>
                  <a:picLocks noChangeAspect="1"/>
                </p:cNvPicPr>
                <p:nvPr/>
              </p:nvPicPr>
              <p:blipFill rotWithShape="1">
                <a:blip r:embed="rId7">
                  <a:extLst>
                    <a:ext uri="{BEBA8EAE-BF5A-486C-A8C5-ECC9F3942E4B}">
                      <a14:imgProps xmlns:a14="http://schemas.microsoft.com/office/drawing/2010/main">
                        <a14:imgLayer r:embed="rId8">
                          <a14:imgEffect>
                            <a14:backgroundRemoval t="875" b="97875" l="10000" r="90000">
                              <a14:foregroundMark x1="48919" y1="10375" x2="48919" y2="10375"/>
                              <a14:foregroundMark x1="50000" y1="8875" x2="50000" y2="8875"/>
                              <a14:foregroundMark x1="47703" y1="10750" x2="47703" y2="10750"/>
                              <a14:foregroundMark x1="48919" y1="8500" x2="48919" y2="8500"/>
                              <a14:foregroundMark x1="51081" y1="9375" x2="51081" y2="9375"/>
                              <a14:foregroundMark x1="50743" y1="8250" x2="50743" y2="8250"/>
                              <a14:foregroundMark x1="48311" y1="9125" x2="48311" y2="9125"/>
                              <a14:foregroundMark x1="51824" y1="9000" x2="51824" y2="9000"/>
                            </a14:backgroundRemoval>
                          </a14:imgEffect>
                        </a14:imgLayer>
                      </a14:imgProps>
                    </a:ext>
                    <a:ext uri="{28A0092B-C50C-407E-A947-70E740481C1C}">
                      <a14:useLocalDpi xmlns:a14="http://schemas.microsoft.com/office/drawing/2010/main" val="0"/>
                    </a:ext>
                  </a:extLst>
                </a:blip>
                <a:srcRect l="42639" r="43333"/>
                <a:stretch/>
              </p:blipFill>
              <p:spPr>
                <a:xfrm>
                  <a:off x="6697471" y="4426191"/>
                  <a:ext cx="163912" cy="631614"/>
                </a:xfrm>
                <a:prstGeom prst="rect">
                  <a:avLst/>
                </a:prstGeom>
              </p:spPr>
            </p:pic>
          </p:grpSp>
          <p:pic>
            <p:nvPicPr>
              <p:cNvPr id="83" name="Picture 82" descr="H3.jpgAA139073-876B-4F71-B9D6-38849B7BC110Default.jpg"/>
              <p:cNvPicPr>
                <a:picLocks noChangeAspect="1"/>
              </p:cNvPicPr>
              <p:nvPr/>
            </p:nvPicPr>
            <p:blipFill>
              <a:blip r:embed="rId9">
                <a:extLst>
                  <a:ext uri="{BEBA8EAE-BF5A-486C-A8C5-ECC9F3942E4B}">
                    <a14:imgProps xmlns:a14="http://schemas.microsoft.com/office/drawing/2010/main">
                      <a14:imgLayer r:embed="rId10">
                        <a14:imgEffect>
                          <a14:backgroundRemoval t="10000" b="93125" l="0" r="100000"/>
                        </a14:imgEffect>
                      </a14:imgLayer>
                    </a14:imgProps>
                  </a:ext>
                  <a:ext uri="{28A0092B-C50C-407E-A947-70E740481C1C}">
                    <a14:useLocalDpi xmlns:a14="http://schemas.microsoft.com/office/drawing/2010/main" val="0"/>
                  </a:ext>
                </a:extLst>
              </a:blip>
              <a:stretch>
                <a:fillRect/>
              </a:stretch>
            </p:blipFill>
            <p:spPr>
              <a:xfrm flipH="1">
                <a:off x="498475" y="5616818"/>
                <a:ext cx="1181100" cy="855089"/>
              </a:xfrm>
              <a:prstGeom prst="rect">
                <a:avLst/>
              </a:prstGeom>
            </p:spPr>
          </p:pic>
        </p:grpSp>
        <p:pic>
          <p:nvPicPr>
            <p:cNvPr id="92" name="Picture 91" descr="LH01.png5d8eed05-b143-48a7-9adc-611ce821926cOriginal.jpg"/>
            <p:cNvPicPr>
              <a:picLocks noChangeAspect="1"/>
            </p:cNvPicPr>
            <p:nvPr/>
          </p:nvPicPr>
          <p:blipFill rotWithShape="1">
            <a:blip r:embed="rId11">
              <a:extLst>
                <a:ext uri="{BEBA8EAE-BF5A-486C-A8C5-ECC9F3942E4B}">
                  <a14:imgProps xmlns:a14="http://schemas.microsoft.com/office/drawing/2010/main">
                    <a14:imgLayer r:embed="rId12">
                      <a14:imgEffect>
                        <a14:backgroundRemoval t="1250" b="95875" l="12875" r="90000">
                          <a14:backgroundMark x1="36500" y1="88250" x2="36500" y2="88250"/>
                          <a14:backgroundMark x1="33750" y1="86250" x2="33750" y2="86250"/>
                        </a14:backgroundRemoval>
                      </a14:imgEffect>
                    </a14:imgLayer>
                  </a14:imgProps>
                </a:ext>
                <a:ext uri="{28A0092B-C50C-407E-A947-70E740481C1C}">
                  <a14:useLocalDpi xmlns:a14="http://schemas.microsoft.com/office/drawing/2010/main" val="0"/>
                </a:ext>
              </a:extLst>
            </a:blip>
            <a:srcRect l="34352" t="5833" r="38123" b="4575"/>
            <a:stretch/>
          </p:blipFill>
          <p:spPr>
            <a:xfrm flipH="1">
              <a:off x="5055180" y="4978248"/>
              <a:ext cx="88900" cy="289364"/>
            </a:xfrm>
            <a:prstGeom prst="rect">
              <a:avLst/>
            </a:prstGeom>
          </p:spPr>
        </p:pic>
      </p:grpSp>
    </p:spTree>
    <p:extLst>
      <p:ext uri="{BB962C8B-B14F-4D97-AF65-F5344CB8AC3E}">
        <p14:creationId xmlns:p14="http://schemas.microsoft.com/office/powerpoint/2010/main" val="3451498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Άμεσος Βομβαρδισμός</a:t>
            </a:r>
            <a:endParaRPr lang="en-US" dirty="0"/>
          </a:p>
        </p:txBody>
      </p:sp>
      <p:sp>
        <p:nvSpPr>
          <p:cNvPr id="3" name="Content Placeholder 2"/>
          <p:cNvSpPr>
            <a:spLocks noGrp="1"/>
          </p:cNvSpPr>
          <p:nvPr>
            <p:ph idx="1"/>
          </p:nvPr>
        </p:nvSpPr>
        <p:spPr>
          <a:xfrm>
            <a:off x="457200" y="1600200"/>
            <a:ext cx="4559300" cy="2838449"/>
          </a:xfrm>
        </p:spPr>
        <p:txBody>
          <a:bodyPr>
            <a:normAutofit/>
          </a:bodyPr>
          <a:lstStyle/>
          <a:p>
            <a:r>
              <a:rPr lang="el-GR" sz="2800" dirty="0"/>
              <a:t>Υπόδειξη θέσης από </a:t>
            </a:r>
            <a:r>
              <a:rPr lang="en-US" sz="2800" dirty="0"/>
              <a:t>camera </a:t>
            </a:r>
            <a:r>
              <a:rPr lang="el-GR" sz="2800" dirty="0"/>
              <a:t>ή </a:t>
            </a:r>
            <a:r>
              <a:rPr lang="en-US" sz="2800" dirty="0"/>
              <a:t>TDS (</a:t>
            </a:r>
            <a:r>
              <a:rPr lang="el-GR" sz="2800" dirty="0" err="1"/>
              <a:t>βλ</a:t>
            </a:r>
            <a:r>
              <a:rPr lang="el-GR" sz="2800" dirty="0"/>
              <a:t>. </a:t>
            </a:r>
            <a:r>
              <a:rPr lang="en-US" sz="2800" dirty="0"/>
              <a:t>tracker)</a:t>
            </a:r>
            <a:endParaRPr lang="el-GR" sz="2800" dirty="0"/>
          </a:p>
          <a:p>
            <a:r>
              <a:rPr lang="el-GR" sz="2800" dirty="0"/>
              <a:t>Χειροκίνητη εισαγωγή ύψους</a:t>
            </a:r>
          </a:p>
          <a:p>
            <a:r>
              <a:rPr lang="el-GR" sz="2800" dirty="0"/>
              <a:t>Αυτόματη επίλυση προβλήματος βολής</a:t>
            </a:r>
            <a:endParaRPr lang="en-US" sz="2800" dirty="0"/>
          </a:p>
        </p:txBody>
      </p:sp>
      <p:pic>
        <p:nvPicPr>
          <p:cNvPr id="32" name="Content Placeholder 3"/>
          <p:cNvPicPr>
            <a:picLocks noChangeAspect="1"/>
          </p:cNvPicPr>
          <p:nvPr/>
        </p:nvPicPr>
        <p:blipFill rotWithShape="1">
          <a:blip r:embed="rId2"/>
          <a:srcRect l="-1312" r="22454"/>
          <a:stretch/>
        </p:blipFill>
        <p:spPr>
          <a:xfrm>
            <a:off x="5016500" y="1549724"/>
            <a:ext cx="3708400" cy="2933495"/>
          </a:xfrm>
          <a:prstGeom prst="rect">
            <a:avLst/>
          </a:prstGeom>
        </p:spPr>
      </p:pic>
      <p:grpSp>
        <p:nvGrpSpPr>
          <p:cNvPr id="33" name="Group 32"/>
          <p:cNvGrpSpPr/>
          <p:nvPr/>
        </p:nvGrpSpPr>
        <p:grpSpPr>
          <a:xfrm>
            <a:off x="-1308100" y="4426191"/>
            <a:ext cx="9892923" cy="2836065"/>
            <a:chOff x="-1308100" y="4426191"/>
            <a:chExt cx="9892923" cy="2836065"/>
          </a:xfrm>
        </p:grpSpPr>
        <p:grpSp>
          <p:nvGrpSpPr>
            <p:cNvPr id="31" name="Group 30"/>
            <p:cNvGrpSpPr/>
            <p:nvPr/>
          </p:nvGrpSpPr>
          <p:grpSpPr>
            <a:xfrm>
              <a:off x="-1308100" y="4438649"/>
              <a:ext cx="9892923" cy="2823607"/>
              <a:chOff x="-1308100" y="4438649"/>
              <a:chExt cx="9892923" cy="2823607"/>
            </a:xfrm>
          </p:grpSpPr>
          <p:grpSp>
            <p:nvGrpSpPr>
              <p:cNvPr id="26" name="Group 25"/>
              <p:cNvGrpSpPr/>
              <p:nvPr/>
            </p:nvGrpSpPr>
            <p:grpSpPr>
              <a:xfrm>
                <a:off x="-1308100" y="4438649"/>
                <a:ext cx="8077200" cy="2823607"/>
                <a:chOff x="-1308100" y="4438649"/>
                <a:chExt cx="8077200" cy="2823607"/>
              </a:xfrm>
            </p:grpSpPr>
            <p:sp>
              <p:nvSpPr>
                <p:cNvPr id="25" name="Block Arc 24"/>
                <p:cNvSpPr/>
                <p:nvPr/>
              </p:nvSpPr>
              <p:spPr>
                <a:xfrm>
                  <a:off x="119456" y="5645701"/>
                  <a:ext cx="2191944" cy="1072488"/>
                </a:xfrm>
                <a:prstGeom prst="blockArc">
                  <a:avLst>
                    <a:gd name="adj1" fmla="val 21357955"/>
                    <a:gd name="adj2" fmla="val 1383920"/>
                    <a:gd name="adj3" fmla="val 48034"/>
                  </a:avLst>
                </a:prstGeom>
                <a:solidFill>
                  <a:srgbClr val="FF00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3" name="Block Arc 102"/>
                <p:cNvSpPr>
                  <a:spLocks noChangeAspect="1"/>
                </p:cNvSpPr>
                <p:nvPr/>
              </p:nvSpPr>
              <p:spPr>
                <a:xfrm>
                  <a:off x="186530" y="5640526"/>
                  <a:ext cx="2115345" cy="1074617"/>
                </a:xfrm>
                <a:prstGeom prst="blockArc">
                  <a:avLst>
                    <a:gd name="adj1" fmla="val 18218730"/>
                    <a:gd name="adj2" fmla="val 21384722"/>
                    <a:gd name="adj3" fmla="val 49188"/>
                  </a:avLst>
                </a:prstGeom>
                <a:solidFill>
                  <a:schemeClr val="tx2">
                    <a:lumMod val="60000"/>
                    <a:lumOff val="40000"/>
                    <a:alpha val="6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88" name="Group 87"/>
                <p:cNvGrpSpPr/>
                <p:nvPr/>
              </p:nvGrpSpPr>
              <p:grpSpPr>
                <a:xfrm>
                  <a:off x="-1308100" y="4438649"/>
                  <a:ext cx="8077200" cy="2823607"/>
                  <a:chOff x="-1257300" y="2901729"/>
                  <a:chExt cx="8077200" cy="2823607"/>
                </a:xfrm>
              </p:grpSpPr>
              <p:cxnSp>
                <p:nvCxnSpPr>
                  <p:cNvPr id="90" name="Straight Connector 89"/>
                  <p:cNvCxnSpPr/>
                  <p:nvPr/>
                </p:nvCxnSpPr>
                <p:spPr>
                  <a:xfrm flipV="1">
                    <a:off x="1289050" y="3225699"/>
                    <a:ext cx="0" cy="1409801"/>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91" name="Group 90"/>
                  <p:cNvGrpSpPr/>
                  <p:nvPr/>
                </p:nvGrpSpPr>
                <p:grpSpPr>
                  <a:xfrm>
                    <a:off x="-1257300" y="2901729"/>
                    <a:ext cx="8077200" cy="2823607"/>
                    <a:chOff x="3210323" y="2730380"/>
                    <a:chExt cx="8077200" cy="2823607"/>
                  </a:xfrm>
                </p:grpSpPr>
                <p:grpSp>
                  <p:nvGrpSpPr>
                    <p:cNvPr id="92" name="Group 91"/>
                    <p:cNvGrpSpPr/>
                    <p:nvPr/>
                  </p:nvGrpSpPr>
                  <p:grpSpPr>
                    <a:xfrm>
                      <a:off x="3210323" y="2730380"/>
                      <a:ext cx="8077200" cy="2823607"/>
                      <a:chOff x="2181623" y="1937946"/>
                      <a:chExt cx="8077200" cy="2823607"/>
                    </a:xfrm>
                  </p:grpSpPr>
                  <p:cxnSp>
                    <p:nvCxnSpPr>
                      <p:cNvPr id="97" name="Straight Connector 96"/>
                      <p:cNvCxnSpPr/>
                      <p:nvPr/>
                    </p:nvCxnSpPr>
                    <p:spPr>
                      <a:xfrm flipV="1">
                        <a:off x="4010750" y="1937946"/>
                        <a:ext cx="1866573" cy="2823607"/>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2181623" y="3684913"/>
                        <a:ext cx="8077200" cy="0"/>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9" name="Oval 98"/>
                      <p:cNvSpPr>
                        <a:spLocks noChangeAspect="1"/>
                      </p:cNvSpPr>
                      <p:nvPr/>
                    </p:nvSpPr>
                    <p:spPr>
                      <a:xfrm>
                        <a:off x="2571496" y="2588852"/>
                        <a:ext cx="4319998" cy="216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100" name="Oval 99"/>
                      <p:cNvSpPr>
                        <a:spLocks noChangeAspect="1"/>
                      </p:cNvSpPr>
                      <p:nvPr/>
                    </p:nvSpPr>
                    <p:spPr>
                      <a:xfrm>
                        <a:off x="3647677" y="3134542"/>
                        <a:ext cx="2153446" cy="1076723"/>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grpSp>
                <p:sp>
                  <p:nvSpPr>
                    <p:cNvPr id="93" name="Oval 92"/>
                    <p:cNvSpPr>
                      <a:spLocks noChangeAspect="1"/>
                    </p:cNvSpPr>
                    <p:nvPr/>
                  </p:nvSpPr>
                  <p:spPr>
                    <a:xfrm>
                      <a:off x="4310003" y="3762930"/>
                      <a:ext cx="2873434" cy="1436717"/>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94" name="Oval 93"/>
                    <p:cNvSpPr>
                      <a:spLocks noChangeAspect="1"/>
                    </p:cNvSpPr>
                    <p:nvPr/>
                  </p:nvSpPr>
                  <p:spPr>
                    <a:xfrm>
                      <a:off x="5033100" y="4115958"/>
                      <a:ext cx="1440000" cy="72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95" name="Oval 94"/>
                    <p:cNvSpPr>
                      <a:spLocks noChangeAspect="1"/>
                    </p:cNvSpPr>
                    <p:nvPr/>
                  </p:nvSpPr>
                  <p:spPr>
                    <a:xfrm>
                      <a:off x="5388700" y="4293758"/>
                      <a:ext cx="720000" cy="36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96" name="Oval 95"/>
                    <p:cNvSpPr>
                      <a:spLocks noChangeAspect="1"/>
                    </p:cNvSpPr>
                    <p:nvPr/>
                  </p:nvSpPr>
                  <p:spPr>
                    <a:xfrm>
                      <a:off x="3969086" y="3559343"/>
                      <a:ext cx="3593428" cy="1796714"/>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grpSp>
            </p:grpSp>
            <p:pic>
              <p:nvPicPr>
                <p:cNvPr id="67" name="Picture 66" descr="H3.jpgAA139073-876B-4F71-B9D6-38849B7BC110Default.jpg"/>
                <p:cNvPicPr>
                  <a:picLocks noChangeAspect="1"/>
                </p:cNvPicPr>
                <p:nvPr/>
              </p:nvPicPr>
              <p:blipFill>
                <a:blip r:embed="rId3">
                  <a:extLst>
                    <a:ext uri="{BEBA8EAE-BF5A-486C-A8C5-ECC9F3942E4B}">
                      <a14:imgProps xmlns:a14="http://schemas.microsoft.com/office/drawing/2010/main">
                        <a14:imgLayer r:embed="rId4">
                          <a14:imgEffect>
                            <a14:backgroundRemoval t="10000" b="93125" l="0" r="100000"/>
                          </a14:imgEffect>
                        </a14:imgLayer>
                      </a14:imgProps>
                    </a:ext>
                    <a:ext uri="{28A0092B-C50C-407E-A947-70E740481C1C}">
                      <a14:useLocalDpi xmlns:a14="http://schemas.microsoft.com/office/drawing/2010/main" val="0"/>
                    </a:ext>
                  </a:extLst>
                </a:blip>
                <a:stretch>
                  <a:fillRect/>
                </a:stretch>
              </p:blipFill>
              <p:spPr>
                <a:xfrm flipH="1">
                  <a:off x="498475" y="5616818"/>
                  <a:ext cx="1181100" cy="855089"/>
                </a:xfrm>
                <a:prstGeom prst="rect">
                  <a:avLst/>
                </a:prstGeom>
              </p:spPr>
            </p:pic>
          </p:grpSp>
          <p:grpSp>
            <p:nvGrpSpPr>
              <p:cNvPr id="30" name="Group 29"/>
              <p:cNvGrpSpPr/>
              <p:nvPr/>
            </p:nvGrpSpPr>
            <p:grpSpPr>
              <a:xfrm>
                <a:off x="1263649" y="4692649"/>
                <a:ext cx="7321174" cy="2043899"/>
                <a:chOff x="1263649" y="4692649"/>
                <a:chExt cx="7321174" cy="2043899"/>
              </a:xfrm>
            </p:grpSpPr>
            <p:grpSp>
              <p:nvGrpSpPr>
                <p:cNvPr id="52" name="Group 51"/>
                <p:cNvGrpSpPr/>
                <p:nvPr/>
              </p:nvGrpSpPr>
              <p:grpSpPr>
                <a:xfrm>
                  <a:off x="5016500" y="5224986"/>
                  <a:ext cx="3486706" cy="1511562"/>
                  <a:chOff x="5118477" y="5650125"/>
                  <a:chExt cx="3486706" cy="1296908"/>
                </a:xfrm>
              </p:grpSpPr>
              <p:grpSp>
                <p:nvGrpSpPr>
                  <p:cNvPr id="54" name="Group 53"/>
                  <p:cNvGrpSpPr/>
                  <p:nvPr/>
                </p:nvGrpSpPr>
                <p:grpSpPr>
                  <a:xfrm>
                    <a:off x="5647498" y="5946300"/>
                    <a:ext cx="2957685" cy="1000733"/>
                    <a:chOff x="5647498" y="5946300"/>
                    <a:chExt cx="2957685" cy="1000733"/>
                  </a:xfrm>
                </p:grpSpPr>
                <p:pic>
                  <p:nvPicPr>
                    <p:cNvPr id="56" name="Picture 55" descr="RENDER4.jpg719f543b-8cff-4489-866f-62fc2f7aec79Original.jpg"/>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rot="11512507" flipH="1">
                      <a:off x="8225605" y="6781676"/>
                      <a:ext cx="379578" cy="165357"/>
                    </a:xfrm>
                    <a:prstGeom prst="rect">
                      <a:avLst/>
                    </a:prstGeom>
                  </p:spPr>
                </p:pic>
                <p:pic>
                  <p:nvPicPr>
                    <p:cNvPr id="57" name="Picture 56" descr="RENDER4.jpg719f543b-8cff-4489-866f-62fc2f7aec79Original.jpg"/>
                    <p:cNvPicPr>
                      <a:picLocks noChangeAspect="1"/>
                    </p:cNvPicPr>
                    <p:nvPr/>
                  </p:nvPicPr>
                  <p:blipFill rotWithShape="1">
                    <a:blip r:embed="rId5">
                      <a:extLst>
                        <a:ext uri="{BEBA8EAE-BF5A-486C-A8C5-ECC9F3942E4B}">
                          <a14:imgProps xmlns:a14="http://schemas.microsoft.com/office/drawing/2010/main">
                            <a14:imgLayer r:embed="rId7">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flipH="1">
                      <a:off x="5647498" y="5946300"/>
                      <a:ext cx="533130" cy="232249"/>
                    </a:xfrm>
                    <a:prstGeom prst="rect">
                      <a:avLst/>
                    </a:prstGeom>
                  </p:spPr>
                </p:pic>
              </p:grpSp>
              <p:pic>
                <p:nvPicPr>
                  <p:cNvPr id="55" name="Picture 54" descr="RENDER4.jpg719f543b-8cff-4489-866f-62fc2f7aec79Original.jpg"/>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rot="2168978" flipH="1">
                    <a:off x="5118477" y="5650125"/>
                    <a:ext cx="157714" cy="68706"/>
                  </a:xfrm>
                  <a:prstGeom prst="rect">
                    <a:avLst/>
                  </a:prstGeom>
                </p:spPr>
              </p:pic>
            </p:grpSp>
            <p:pic>
              <p:nvPicPr>
                <p:cNvPr id="53" name="Picture 52" descr="RENDER4.jpg719f543b-8cff-4489-866f-62fc2f7aec79Original.jpg"/>
                <p:cNvPicPr>
                  <a:picLocks noChangeAspect="1"/>
                </p:cNvPicPr>
                <p:nvPr/>
              </p:nvPicPr>
              <p:blipFill rotWithShape="1">
                <a:blip r:embed="rId5">
                  <a:extLst>
                    <a:ext uri="{BEBA8EAE-BF5A-486C-A8C5-ECC9F3942E4B}">
                      <a14:imgProps xmlns:a14="http://schemas.microsoft.com/office/drawing/2010/main">
                        <a14:imgLayer r:embed="rId8">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a:off x="5577039" y="4692649"/>
                  <a:ext cx="3007784" cy="1798314"/>
                </a:xfrm>
                <a:prstGeom prst="rect">
                  <a:avLst/>
                </a:prstGeom>
              </p:spPr>
            </p:pic>
            <p:sp>
              <p:nvSpPr>
                <p:cNvPr id="106" name="TextBox 105"/>
                <p:cNvSpPr txBox="1"/>
                <p:nvPr/>
              </p:nvSpPr>
              <p:spPr>
                <a:xfrm>
                  <a:off x="1605372" y="5425316"/>
                  <a:ext cx="712379" cy="338554"/>
                </a:xfrm>
                <a:prstGeom prst="rect">
                  <a:avLst/>
                </a:prstGeom>
                <a:noFill/>
              </p:spPr>
              <p:txBody>
                <a:bodyPr wrap="square" rtlCol="0">
                  <a:spAutoFit/>
                </a:bodyPr>
                <a:lstStyle/>
                <a:p>
                  <a:r>
                    <a:rPr lang="en-US" sz="1600" dirty="0" err="1">
                      <a:solidFill>
                        <a:srgbClr val="0000FF"/>
                      </a:solidFill>
                    </a:rPr>
                    <a:t>Brn</a:t>
                  </a:r>
                  <a:r>
                    <a:rPr lang="en-US" sz="1600" baseline="-25000" dirty="0" err="1">
                      <a:solidFill>
                        <a:srgbClr val="0000FF"/>
                      </a:solidFill>
                    </a:rPr>
                    <a:t>true</a:t>
                  </a:r>
                  <a:endParaRPr lang="en-US" sz="1600" baseline="-25000" dirty="0">
                    <a:solidFill>
                      <a:srgbClr val="0000FF"/>
                    </a:solidFill>
                  </a:endParaRPr>
                </a:p>
              </p:txBody>
            </p:sp>
            <p:grpSp>
              <p:nvGrpSpPr>
                <p:cNvPr id="29" name="Group 28"/>
                <p:cNvGrpSpPr/>
                <p:nvPr/>
              </p:nvGrpSpPr>
              <p:grpSpPr>
                <a:xfrm>
                  <a:off x="1263649" y="4953001"/>
                  <a:ext cx="5499101" cy="1224066"/>
                  <a:chOff x="1263649" y="4953001"/>
                  <a:chExt cx="5499101" cy="1224066"/>
                </a:xfrm>
              </p:grpSpPr>
              <p:sp>
                <p:nvSpPr>
                  <p:cNvPr id="49" name="Freeform 48"/>
                  <p:cNvSpPr/>
                  <p:nvPr/>
                </p:nvSpPr>
                <p:spPr>
                  <a:xfrm>
                    <a:off x="1263649" y="4953001"/>
                    <a:ext cx="5433821" cy="1193800"/>
                  </a:xfrm>
                  <a:custGeom>
                    <a:avLst/>
                    <a:gdLst>
                      <a:gd name="connsiteX0" fmla="*/ 0 w 5092700"/>
                      <a:gd name="connsiteY0" fmla="*/ 1133983 h 1133983"/>
                      <a:gd name="connsiteX1" fmla="*/ 3143250 w 5092700"/>
                      <a:gd name="connsiteY1" fmla="*/ 98933 h 1133983"/>
                      <a:gd name="connsiteX2" fmla="*/ 5092700 w 5092700"/>
                      <a:gd name="connsiteY2" fmla="*/ 41783 h 1133983"/>
                    </a:gdLst>
                    <a:ahLst/>
                    <a:cxnLst>
                      <a:cxn ang="0">
                        <a:pos x="connsiteX0" y="connsiteY0"/>
                      </a:cxn>
                      <a:cxn ang="0">
                        <a:pos x="connsiteX1" y="connsiteY1"/>
                      </a:cxn>
                      <a:cxn ang="0">
                        <a:pos x="connsiteX2" y="connsiteY2"/>
                      </a:cxn>
                    </a:cxnLst>
                    <a:rect l="l" t="t" r="r" b="b"/>
                    <a:pathLst>
                      <a:path w="5092700" h="1133983">
                        <a:moveTo>
                          <a:pt x="0" y="1133983"/>
                        </a:moveTo>
                        <a:cubicBezTo>
                          <a:pt x="1147233" y="707474"/>
                          <a:pt x="2294467" y="280966"/>
                          <a:pt x="3143250" y="98933"/>
                        </a:cubicBezTo>
                        <a:cubicBezTo>
                          <a:pt x="3992033" y="-83100"/>
                          <a:pt x="5092700" y="41783"/>
                          <a:pt x="5092700" y="41783"/>
                        </a:cubicBezTo>
                      </a:path>
                    </a:pathLst>
                  </a:custGeom>
                  <a:ln>
                    <a:solidFill>
                      <a:srgbClr val="FF0000"/>
                    </a:solidFill>
                    <a:prstDash val="dash"/>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28" name="Group 27"/>
                  <p:cNvGrpSpPr/>
                  <p:nvPr/>
                </p:nvGrpSpPr>
                <p:grpSpPr>
                  <a:xfrm>
                    <a:off x="1276350" y="4996988"/>
                    <a:ext cx="5486400" cy="1180079"/>
                    <a:chOff x="1276350" y="4996988"/>
                    <a:chExt cx="5486400" cy="1180079"/>
                  </a:xfrm>
                </p:grpSpPr>
                <p:cxnSp>
                  <p:nvCxnSpPr>
                    <p:cNvPr id="39" name="Straight Arrow Connector 38"/>
                    <p:cNvCxnSpPr/>
                    <p:nvPr/>
                  </p:nvCxnSpPr>
                  <p:spPr>
                    <a:xfrm flipV="1">
                      <a:off x="1276350" y="5674074"/>
                      <a:ext cx="5486400" cy="502990"/>
                    </a:xfrm>
                    <a:prstGeom prst="straightConnector1">
                      <a:avLst/>
                    </a:prstGeom>
                    <a:ln>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endCxn id="49" idx="2"/>
                    </p:cNvCxnSpPr>
                    <p:nvPr/>
                  </p:nvCxnSpPr>
                  <p:spPr>
                    <a:xfrm flipV="1">
                      <a:off x="1314450" y="4996988"/>
                      <a:ext cx="5383020" cy="1180079"/>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a:off x="3464585" y="5451688"/>
                      <a:ext cx="554965" cy="338554"/>
                    </a:xfrm>
                    <a:prstGeom prst="rect">
                      <a:avLst/>
                    </a:prstGeom>
                    <a:solidFill>
                      <a:srgbClr val="FFFFFF"/>
                    </a:solidFill>
                  </p:spPr>
                  <p:txBody>
                    <a:bodyPr wrap="square" rtlCol="0">
                      <a:spAutoFit/>
                    </a:bodyPr>
                    <a:lstStyle/>
                    <a:p>
                      <a:r>
                        <a:rPr lang="en-US" sz="1600" dirty="0" err="1">
                          <a:solidFill>
                            <a:srgbClr val="0000FF"/>
                          </a:solidFill>
                        </a:rPr>
                        <a:t>Rng</a:t>
                      </a:r>
                      <a:endParaRPr lang="en-US" sz="1600" baseline="-25000" dirty="0">
                        <a:solidFill>
                          <a:srgbClr val="0000FF"/>
                        </a:solidFill>
                      </a:endParaRPr>
                    </a:p>
                  </p:txBody>
                </p:sp>
                <p:sp>
                  <p:nvSpPr>
                    <p:cNvPr id="109" name="TextBox 108"/>
                    <p:cNvSpPr txBox="1"/>
                    <p:nvPr/>
                  </p:nvSpPr>
                  <p:spPr>
                    <a:xfrm>
                      <a:off x="3832885" y="5828012"/>
                      <a:ext cx="698465" cy="338554"/>
                    </a:xfrm>
                    <a:prstGeom prst="rect">
                      <a:avLst/>
                    </a:prstGeom>
                    <a:solidFill>
                      <a:srgbClr val="FFFFFF"/>
                    </a:solidFill>
                  </p:spPr>
                  <p:txBody>
                    <a:bodyPr wrap="square" rtlCol="0">
                      <a:spAutoFit/>
                    </a:bodyPr>
                    <a:lstStyle/>
                    <a:p>
                      <a:r>
                        <a:rPr lang="en-US" sz="1600" dirty="0">
                          <a:solidFill>
                            <a:srgbClr val="0000FF"/>
                          </a:solidFill>
                        </a:rPr>
                        <a:t>ROG</a:t>
                      </a:r>
                      <a:endParaRPr lang="en-US" sz="1600" baseline="-25000" dirty="0">
                        <a:solidFill>
                          <a:srgbClr val="0000FF"/>
                        </a:solidFill>
                      </a:endParaRPr>
                    </a:p>
                  </p:txBody>
                </p:sp>
              </p:grpSp>
            </p:grpSp>
            <p:sp>
              <p:nvSpPr>
                <p:cNvPr id="70" name="TextBox 69"/>
                <p:cNvSpPr txBox="1"/>
                <p:nvPr/>
              </p:nvSpPr>
              <p:spPr>
                <a:xfrm>
                  <a:off x="2045301" y="6380806"/>
                  <a:ext cx="616539" cy="338554"/>
                </a:xfrm>
                <a:prstGeom prst="rect">
                  <a:avLst/>
                </a:prstGeom>
                <a:noFill/>
              </p:spPr>
              <p:txBody>
                <a:bodyPr wrap="square" rtlCol="0">
                  <a:spAutoFit/>
                </a:bodyPr>
                <a:lstStyle/>
                <a:p>
                  <a:r>
                    <a:rPr lang="en-US" sz="1600" dirty="0" err="1">
                      <a:solidFill>
                        <a:srgbClr val="FF0000"/>
                      </a:solidFill>
                    </a:rPr>
                    <a:t>Brn</a:t>
                  </a:r>
                  <a:r>
                    <a:rPr lang="en-US" sz="1600" baseline="-25000" dirty="0" err="1">
                      <a:solidFill>
                        <a:srgbClr val="FF0000"/>
                      </a:solidFill>
                    </a:rPr>
                    <a:t>rel</a:t>
                  </a:r>
                  <a:endParaRPr lang="en-US" sz="1600" baseline="-25000" dirty="0">
                    <a:solidFill>
                      <a:srgbClr val="FF0000"/>
                    </a:solidFill>
                  </a:endParaRPr>
                </a:p>
              </p:txBody>
            </p:sp>
          </p:grpSp>
        </p:grpSp>
        <p:grpSp>
          <p:nvGrpSpPr>
            <p:cNvPr id="27" name="Group 26"/>
            <p:cNvGrpSpPr/>
            <p:nvPr/>
          </p:nvGrpSpPr>
          <p:grpSpPr>
            <a:xfrm>
              <a:off x="6697471" y="4426191"/>
              <a:ext cx="853273" cy="1247883"/>
              <a:chOff x="6697471" y="4426191"/>
              <a:chExt cx="853273" cy="1247883"/>
            </a:xfrm>
          </p:grpSpPr>
          <p:cxnSp>
            <p:nvCxnSpPr>
              <p:cNvPr id="38" name="Straight Connector 37"/>
              <p:cNvCxnSpPr/>
              <p:nvPr/>
            </p:nvCxnSpPr>
            <p:spPr>
              <a:xfrm>
                <a:off x="6762750" y="5013674"/>
                <a:ext cx="6350" cy="660400"/>
              </a:xfrm>
              <a:prstGeom prst="line">
                <a:avLst/>
              </a:prstGeom>
              <a:ln>
                <a:solidFill>
                  <a:srgbClr val="FFFF00"/>
                </a:solidFill>
                <a:prstDash val="sysDash"/>
              </a:ln>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6886783" y="5186176"/>
                <a:ext cx="663961" cy="338554"/>
              </a:xfrm>
              <a:prstGeom prst="rect">
                <a:avLst/>
              </a:prstGeom>
              <a:noFill/>
              <a:effectLst/>
            </p:spPr>
            <p:txBody>
              <a:bodyPr wrap="square" rtlCol="0">
                <a:spAutoFit/>
              </a:bodyPr>
              <a:lstStyle/>
              <a:p>
                <a:r>
                  <a:rPr lang="en-US" sz="1600" dirty="0" err="1">
                    <a:solidFill>
                      <a:srgbClr val="FFFF00"/>
                    </a:solidFill>
                  </a:rPr>
                  <a:t>Hght</a:t>
                </a:r>
                <a:endParaRPr lang="en-US" sz="1600" baseline="-25000" dirty="0">
                  <a:solidFill>
                    <a:srgbClr val="FFFF00"/>
                  </a:solidFill>
                </a:endParaRPr>
              </a:p>
            </p:txBody>
          </p:sp>
          <p:pic>
            <p:nvPicPr>
              <p:cNvPr id="66" name="Picture 65" descr="1480x800.pngE3110809-8A3C-4F22-8434-3CC48B154B76Original.jpg"/>
              <p:cNvPicPr>
                <a:picLocks noChangeAspect="1"/>
              </p:cNvPicPr>
              <p:nvPr/>
            </p:nvPicPr>
            <p:blipFill rotWithShape="1">
              <a:blip r:embed="rId9">
                <a:extLst>
                  <a:ext uri="{BEBA8EAE-BF5A-486C-A8C5-ECC9F3942E4B}">
                    <a14:imgProps xmlns:a14="http://schemas.microsoft.com/office/drawing/2010/main">
                      <a14:imgLayer r:embed="rId10">
                        <a14:imgEffect>
                          <a14:backgroundRemoval t="875" b="97875" l="10000" r="90000">
                            <a14:foregroundMark x1="48919" y1="10375" x2="48919" y2="10375"/>
                            <a14:foregroundMark x1="50000" y1="8875" x2="50000" y2="8875"/>
                            <a14:foregroundMark x1="47703" y1="10750" x2="47703" y2="10750"/>
                            <a14:foregroundMark x1="48919" y1="8500" x2="48919" y2="8500"/>
                            <a14:foregroundMark x1="51081" y1="9375" x2="51081" y2="9375"/>
                            <a14:foregroundMark x1="50743" y1="8250" x2="50743" y2="8250"/>
                            <a14:foregroundMark x1="48311" y1="9125" x2="48311" y2="9125"/>
                            <a14:foregroundMark x1="51824" y1="9000" x2="51824" y2="9000"/>
                          </a14:backgroundRemoval>
                        </a14:imgEffect>
                      </a14:imgLayer>
                    </a14:imgProps>
                  </a:ext>
                  <a:ext uri="{28A0092B-C50C-407E-A947-70E740481C1C}">
                    <a14:useLocalDpi xmlns:a14="http://schemas.microsoft.com/office/drawing/2010/main" val="0"/>
                  </a:ext>
                </a:extLst>
              </a:blip>
              <a:srcRect l="42639" r="43333"/>
              <a:stretch/>
            </p:blipFill>
            <p:spPr>
              <a:xfrm>
                <a:off x="6697471" y="4426191"/>
                <a:ext cx="163912" cy="631614"/>
              </a:xfrm>
              <a:prstGeom prst="rect">
                <a:avLst/>
              </a:prstGeom>
            </p:spPr>
          </p:pic>
        </p:grpSp>
      </p:grpSp>
      <p:pic>
        <p:nvPicPr>
          <p:cNvPr id="44" name="Picture 43" descr="LH01.png5d8eed05-b143-48a7-9adc-611ce821926cOriginal.jpg"/>
          <p:cNvPicPr>
            <a:picLocks noChangeAspect="1"/>
          </p:cNvPicPr>
          <p:nvPr/>
        </p:nvPicPr>
        <p:blipFill rotWithShape="1">
          <a:blip r:embed="rId11">
            <a:extLst>
              <a:ext uri="{BEBA8EAE-BF5A-486C-A8C5-ECC9F3942E4B}">
                <a14:imgProps xmlns:a14="http://schemas.microsoft.com/office/drawing/2010/main">
                  <a14:imgLayer r:embed="rId12">
                    <a14:imgEffect>
                      <a14:backgroundRemoval t="1250" b="95875" l="12875" r="90000">
                        <a14:backgroundMark x1="36500" y1="88250" x2="36500" y2="88250"/>
                        <a14:backgroundMark x1="33750" y1="86250" x2="33750" y2="86250"/>
                      </a14:backgroundRemoval>
                    </a14:imgEffect>
                  </a14:imgLayer>
                </a14:imgProps>
              </a:ext>
              <a:ext uri="{28A0092B-C50C-407E-A947-70E740481C1C}">
                <a14:useLocalDpi xmlns:a14="http://schemas.microsoft.com/office/drawing/2010/main" val="0"/>
              </a:ext>
            </a:extLst>
          </a:blip>
          <a:srcRect l="34352" t="5833" r="38123" b="4575"/>
          <a:stretch/>
        </p:blipFill>
        <p:spPr>
          <a:xfrm flipH="1">
            <a:off x="5055180" y="4978248"/>
            <a:ext cx="88900" cy="289364"/>
          </a:xfrm>
          <a:prstGeom prst="rect">
            <a:avLst/>
          </a:prstGeom>
        </p:spPr>
      </p:pic>
    </p:spTree>
    <p:extLst>
      <p:ext uri="{BB962C8B-B14F-4D97-AF65-F5344CB8AC3E}">
        <p14:creationId xmlns:p14="http://schemas.microsoft.com/office/powerpoint/2010/main" val="99835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t>ΠΕΡΙΓΡΑΜΜΑ</a:t>
            </a:r>
            <a:endParaRPr lang="en-US" dirty="0"/>
          </a:p>
        </p:txBody>
      </p:sp>
      <p:sp>
        <p:nvSpPr>
          <p:cNvPr id="4" name="Text Placeholder 3"/>
          <p:cNvSpPr>
            <a:spLocks noGrp="1"/>
          </p:cNvSpPr>
          <p:nvPr>
            <p:ph type="body" sz="half" idx="2"/>
          </p:nvPr>
        </p:nvSpPr>
        <p:spPr>
          <a:xfrm>
            <a:off x="457200" y="1435100"/>
            <a:ext cx="3518452" cy="5334000"/>
          </a:xfrm>
        </p:spPr>
        <p:txBody>
          <a:bodyPr>
            <a:noAutofit/>
          </a:bodyPr>
          <a:lstStyle/>
          <a:p>
            <a:pPr marL="342900" indent="-342900">
              <a:buFont typeface="Arial"/>
              <a:buChar char="•"/>
            </a:pPr>
            <a:r>
              <a:rPr lang="el-GR" sz="2000" dirty="0"/>
              <a:t>Εισαγωγή-Τυπολογία βολών </a:t>
            </a:r>
          </a:p>
          <a:p>
            <a:pPr marL="342900" indent="-342900">
              <a:buFont typeface="Arial"/>
              <a:buChar char="•"/>
            </a:pPr>
            <a:r>
              <a:rPr lang="el-GR" sz="2000" dirty="0"/>
              <a:t>Βολή Α/Ε (αντί επιφανείας)</a:t>
            </a:r>
          </a:p>
          <a:p>
            <a:pPr marL="800100" lvl="1" indent="-342900">
              <a:buFont typeface="Arial"/>
              <a:buChar char="•"/>
            </a:pPr>
            <a:r>
              <a:rPr lang="en-US" sz="2000" dirty="0"/>
              <a:t>Direct aiming</a:t>
            </a:r>
          </a:p>
          <a:p>
            <a:pPr marL="800100" lvl="1" indent="-342900">
              <a:buFont typeface="Arial"/>
              <a:buChar char="•"/>
            </a:pPr>
            <a:r>
              <a:rPr lang="en-US" sz="2000" dirty="0"/>
              <a:t>Throw off firing</a:t>
            </a:r>
            <a:endParaRPr lang="el-GR" sz="2000" dirty="0"/>
          </a:p>
          <a:p>
            <a:pPr marL="342900" indent="-342900">
              <a:buFont typeface="Arial"/>
              <a:buChar char="•"/>
            </a:pPr>
            <a:r>
              <a:rPr lang="el-GR" sz="2000" dirty="0"/>
              <a:t>Βολή Α/Α (αντί αεροπορική)</a:t>
            </a:r>
          </a:p>
          <a:p>
            <a:pPr marL="342900" indent="-342900">
              <a:buFont typeface="Arial"/>
              <a:buChar char="•"/>
            </a:pPr>
            <a:r>
              <a:rPr lang="el-GR" sz="2000" dirty="0"/>
              <a:t>Ν. Βομβαρδισμός</a:t>
            </a:r>
            <a:endParaRPr lang="en-US" sz="2000" dirty="0"/>
          </a:p>
          <a:p>
            <a:pPr marL="800100" lvl="1" indent="-342900">
              <a:buFont typeface="Arial"/>
              <a:buChar char="•"/>
            </a:pPr>
            <a:r>
              <a:rPr lang="el-GR" sz="2000" dirty="0"/>
              <a:t>Άμεσος</a:t>
            </a:r>
          </a:p>
          <a:p>
            <a:pPr marL="800100" lvl="1" indent="-342900">
              <a:buFont typeface="Arial"/>
              <a:buChar char="•"/>
            </a:pPr>
            <a:r>
              <a:rPr lang="el-GR" sz="2000" dirty="0"/>
              <a:t>Έμμεσος</a:t>
            </a:r>
          </a:p>
          <a:p>
            <a:pPr marL="800100" lvl="1" indent="-342900">
              <a:buFont typeface="Arial"/>
              <a:buChar char="•"/>
            </a:pPr>
            <a:r>
              <a:rPr lang="el-GR" sz="2000" dirty="0"/>
              <a:t>Τυφλός</a:t>
            </a:r>
            <a:endParaRPr lang="en-US" sz="2000" dirty="0"/>
          </a:p>
          <a:p>
            <a:pPr marL="342900" indent="-342900">
              <a:buFont typeface="Arial"/>
              <a:buChar char="•"/>
            </a:pPr>
            <a:r>
              <a:rPr lang="el-GR" sz="2000" dirty="0"/>
              <a:t>Βολή Φωτιστικών Βλημάτων</a:t>
            </a:r>
            <a:endParaRPr lang="en-US" sz="2000" dirty="0"/>
          </a:p>
          <a:p>
            <a:pPr marL="800100" lvl="1" indent="-342900">
              <a:buFont typeface="Arial"/>
              <a:buChar char="•"/>
            </a:pPr>
            <a:r>
              <a:rPr lang="el-GR" sz="1600" dirty="0"/>
              <a:t>Φωτισμός στόχων ξηράς</a:t>
            </a:r>
          </a:p>
          <a:p>
            <a:pPr marL="800100" lvl="1" indent="-342900">
              <a:buFont typeface="Arial"/>
              <a:buChar char="•"/>
            </a:pPr>
            <a:r>
              <a:rPr lang="el-GR" sz="1600" dirty="0"/>
              <a:t>Φωτισμός στόχων επιφανείας</a:t>
            </a:r>
          </a:p>
          <a:p>
            <a:pPr marL="800100" lvl="1" indent="-342900">
              <a:buFont typeface="Arial"/>
              <a:buChar char="•"/>
            </a:pPr>
            <a:r>
              <a:rPr lang="en-US" sz="1600" dirty="0"/>
              <a:t>SAR</a:t>
            </a:r>
          </a:p>
        </p:txBody>
      </p:sp>
      <p:sp>
        <p:nvSpPr>
          <p:cNvPr id="10" name="TextBox 9"/>
          <p:cNvSpPr txBox="1"/>
          <p:nvPr/>
        </p:nvSpPr>
        <p:spPr>
          <a:xfrm>
            <a:off x="4648200" y="6073467"/>
            <a:ext cx="4038600" cy="600164"/>
          </a:xfrm>
          <a:prstGeom prst="rect">
            <a:avLst/>
          </a:prstGeom>
          <a:noFill/>
        </p:spPr>
        <p:txBody>
          <a:bodyPr wrap="square" rtlCol="0">
            <a:spAutoFit/>
          </a:bodyPr>
          <a:lstStyle/>
          <a:p>
            <a:pPr algn="just"/>
            <a:r>
              <a:rPr lang="el-GR" sz="1100" i="1" dirty="0"/>
              <a:t>Ομοβροντία των 2 τρίδυμων ΠΒ 16</a:t>
            </a:r>
            <a:r>
              <a:rPr lang="en-US" sz="1100" i="1" dirty="0"/>
              <a:t>in </a:t>
            </a:r>
            <a:r>
              <a:rPr lang="el-GR" sz="1100" i="1" dirty="0"/>
              <a:t>του </a:t>
            </a:r>
            <a:r>
              <a:rPr lang="en-US" sz="1100" i="1" dirty="0"/>
              <a:t>USS New Jersey </a:t>
            </a:r>
            <a:r>
              <a:rPr lang="el-GR" sz="1100" i="1" dirty="0"/>
              <a:t>κατά στόχων στο </a:t>
            </a:r>
            <a:r>
              <a:rPr lang="en-US" sz="1100" i="1" dirty="0"/>
              <a:t>Kaesong, Korea, </a:t>
            </a:r>
            <a:r>
              <a:rPr lang="el-GR" sz="1100" i="1" dirty="0"/>
              <a:t>την</a:t>
            </a:r>
            <a:r>
              <a:rPr lang="en-US" sz="1100" i="1" dirty="0"/>
              <a:t> </a:t>
            </a:r>
            <a:r>
              <a:rPr lang="el-GR" sz="1100" i="1" dirty="0"/>
              <a:t>1 </a:t>
            </a:r>
            <a:r>
              <a:rPr lang="el-GR" sz="1100" i="1" dirty="0" err="1"/>
              <a:t>Ιαν</a:t>
            </a:r>
            <a:r>
              <a:rPr lang="el-GR" sz="1100" i="1" dirty="0"/>
              <a:t> 1953, φώτο από το </a:t>
            </a:r>
            <a:r>
              <a:rPr lang="en-US" sz="1100" i="1" dirty="0"/>
              <a:t>USN Defense Imagery, </a:t>
            </a:r>
            <a:r>
              <a:rPr lang="el-GR" sz="1100" i="1" dirty="0"/>
              <a:t>με </a:t>
            </a:r>
            <a:r>
              <a:rPr lang="en-US" sz="1100" i="1" dirty="0"/>
              <a:t>photo </a:t>
            </a:r>
            <a:r>
              <a:rPr lang="en-US" sz="1100" i="1" dirty="0">
                <a:cs typeface="Calibri"/>
              </a:rPr>
              <a:t>VIRIN </a:t>
            </a:r>
            <a:r>
              <a:rPr lang="mr-IN" sz="1100" i="1" dirty="0">
                <a:cs typeface="Calibri"/>
              </a:rPr>
              <a:t>80-G-433953/HN-SN-98-07219</a:t>
            </a:r>
            <a:endParaRPr lang="en-US" sz="1100" i="1" dirty="0">
              <a:cs typeface="Calibri"/>
            </a:endParaRPr>
          </a:p>
        </p:txBody>
      </p:sp>
      <p:pic>
        <p:nvPicPr>
          <p:cNvPr id="12" name="Content Placeholder 11" descr="gsY7f1V.jp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4490" t="1164" r="24124" b="-1164"/>
          <a:stretch/>
        </p:blipFill>
        <p:spPr>
          <a:xfrm>
            <a:off x="4648200" y="1600200"/>
            <a:ext cx="4038600" cy="4525963"/>
          </a:xfrm>
        </p:spPr>
      </p:pic>
    </p:spTree>
    <p:extLst>
      <p:ext uri="{BB962C8B-B14F-4D97-AF65-F5344CB8AC3E}">
        <p14:creationId xmlns:p14="http://schemas.microsoft.com/office/powerpoint/2010/main" val="3670784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a:off x="877506" y="4725048"/>
            <a:ext cx="3633772" cy="1863773"/>
          </a:xfrm>
          <a:prstGeom prst="rect">
            <a:avLst/>
          </a:prstGeom>
        </p:spPr>
      </p:pic>
      <p:sp>
        <p:nvSpPr>
          <p:cNvPr id="2" name="Title 1"/>
          <p:cNvSpPr>
            <a:spLocks noGrp="1"/>
          </p:cNvSpPr>
          <p:nvPr>
            <p:ph type="title"/>
          </p:nvPr>
        </p:nvSpPr>
        <p:spPr/>
        <p:txBody>
          <a:bodyPr/>
          <a:lstStyle/>
          <a:p>
            <a:r>
              <a:rPr lang="el-GR" dirty="0"/>
              <a:t>Άμεσος Βομβαρδισμός</a:t>
            </a:r>
            <a:endParaRPr lang="en-US" dirty="0"/>
          </a:p>
        </p:txBody>
      </p:sp>
      <p:sp>
        <p:nvSpPr>
          <p:cNvPr id="16" name="Text Placeholder 15"/>
          <p:cNvSpPr>
            <a:spLocks noGrp="1"/>
          </p:cNvSpPr>
          <p:nvPr>
            <p:ph type="body" idx="1"/>
          </p:nvPr>
        </p:nvSpPr>
        <p:spPr>
          <a:xfrm>
            <a:off x="457200" y="1274763"/>
            <a:ext cx="8229600" cy="639762"/>
          </a:xfrm>
        </p:spPr>
        <p:txBody>
          <a:bodyPr/>
          <a:lstStyle/>
          <a:p>
            <a:pPr algn="ctr"/>
            <a:r>
              <a:rPr lang="en-US" dirty="0"/>
              <a:t>TDS- Target Designation Sights</a:t>
            </a:r>
            <a:r>
              <a:rPr lang="el-GR" dirty="0"/>
              <a:t>- </a:t>
            </a:r>
            <a:r>
              <a:rPr lang="en-US" dirty="0"/>
              <a:t>TV tracker Camera</a:t>
            </a:r>
          </a:p>
        </p:txBody>
      </p:sp>
      <p:pic>
        <p:nvPicPr>
          <p:cNvPr id="20" name="Content Placeholder 19"/>
          <p:cNvPicPr>
            <a:picLocks noGrp="1" noChangeAspect="1"/>
          </p:cNvPicPr>
          <p:nvPr>
            <p:ph sz="half" idx="2"/>
          </p:nvPr>
        </p:nvPicPr>
        <p:blipFill rotWithShape="1">
          <a:blip r:embed="rId3"/>
          <a:srcRect t="-622" b="81"/>
          <a:stretch/>
        </p:blipFill>
        <p:spPr>
          <a:xfrm>
            <a:off x="521890" y="1914525"/>
            <a:ext cx="3672172" cy="2387605"/>
          </a:xfrm>
        </p:spPr>
      </p:pic>
      <p:pic>
        <p:nvPicPr>
          <p:cNvPr id="22" name="Content Placeholder 21" descr="ae_bz_mn_f713_1.jpg"/>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l="24397" r="7683" b="7406"/>
          <a:stretch/>
        </p:blipFill>
        <p:spPr>
          <a:xfrm>
            <a:off x="4645025" y="1914525"/>
            <a:ext cx="4041775" cy="3658658"/>
          </a:xfrm>
        </p:spPr>
      </p:pic>
      <p:sp>
        <p:nvSpPr>
          <p:cNvPr id="24" name="TextBox 23"/>
          <p:cNvSpPr txBox="1"/>
          <p:nvPr/>
        </p:nvSpPr>
        <p:spPr>
          <a:xfrm>
            <a:off x="4585756" y="5647252"/>
            <a:ext cx="4185708" cy="900246"/>
          </a:xfrm>
          <a:prstGeom prst="rect">
            <a:avLst/>
          </a:prstGeom>
          <a:noFill/>
        </p:spPr>
        <p:txBody>
          <a:bodyPr wrap="square" rtlCol="0">
            <a:spAutoFit/>
          </a:bodyPr>
          <a:lstStyle/>
          <a:p>
            <a:r>
              <a:rPr lang="en-US" sz="1050" dirty="0" err="1"/>
              <a:t>Sagem</a:t>
            </a:r>
            <a:r>
              <a:rPr lang="en-US" sz="1050" dirty="0"/>
              <a:t> ‘s TDS 90 </a:t>
            </a:r>
            <a:r>
              <a:rPr lang="en-US" sz="1050" dirty="0" err="1"/>
              <a:t>Optronic</a:t>
            </a:r>
            <a:r>
              <a:rPr lang="en-US" sz="1050" dirty="0"/>
              <a:t> Target Designation sights </a:t>
            </a:r>
            <a:r>
              <a:rPr lang="el-GR" sz="1050" dirty="0"/>
              <a:t>επί φρεγάτας κλάσης </a:t>
            </a:r>
            <a:r>
              <a:rPr lang="en-US" sz="1050" dirty="0"/>
              <a:t>La Fayette, </a:t>
            </a:r>
            <a:r>
              <a:rPr lang="el-GR" sz="1050" dirty="0" err="1"/>
              <a:t>φωτό</a:t>
            </a:r>
            <a:r>
              <a:rPr lang="el-GR" sz="1050" dirty="0"/>
              <a:t> διαθέσιμη διαδικτυακά στη διεύθυνση</a:t>
            </a:r>
            <a:r>
              <a:rPr lang="en-US" sz="1050" dirty="0"/>
              <a:t>: </a:t>
            </a:r>
            <a:r>
              <a:rPr lang="en-US" sz="1050" dirty="0">
                <a:hlinkClick r:id="rId5"/>
              </a:rPr>
              <a:t>https://thaimilitaryandasianregion.wordpress.com/2017/04/10/la-fayette-class-frigate/</a:t>
            </a:r>
            <a:r>
              <a:rPr lang="en-US" sz="1050" dirty="0"/>
              <a:t>. </a:t>
            </a:r>
            <a:r>
              <a:rPr lang="el-GR" sz="1050" dirty="0"/>
              <a:t>Προσέξτε το </a:t>
            </a:r>
            <a:r>
              <a:rPr lang="en-US" sz="1050" dirty="0"/>
              <a:t>radar Castor IIJ </a:t>
            </a:r>
            <a:r>
              <a:rPr lang="el-GR" sz="1050" dirty="0"/>
              <a:t>με ενσωματωμένη την  </a:t>
            </a:r>
            <a:r>
              <a:rPr lang="en-US" sz="1050" dirty="0" err="1"/>
              <a:t>tv</a:t>
            </a:r>
            <a:r>
              <a:rPr lang="en-US" sz="1050" dirty="0"/>
              <a:t> camera</a:t>
            </a:r>
            <a:r>
              <a:rPr lang="el-GR" sz="1050" dirty="0"/>
              <a:t> </a:t>
            </a:r>
            <a:endParaRPr lang="en-US" sz="1050" dirty="0"/>
          </a:p>
        </p:txBody>
      </p:sp>
      <p:sp>
        <p:nvSpPr>
          <p:cNvPr id="54" name="TextBox 53"/>
          <p:cNvSpPr txBox="1"/>
          <p:nvPr/>
        </p:nvSpPr>
        <p:spPr>
          <a:xfrm>
            <a:off x="521890" y="4243902"/>
            <a:ext cx="3275410" cy="253916"/>
          </a:xfrm>
          <a:prstGeom prst="rect">
            <a:avLst/>
          </a:prstGeom>
          <a:noFill/>
        </p:spPr>
        <p:txBody>
          <a:bodyPr wrap="square" rtlCol="0">
            <a:spAutoFit/>
          </a:bodyPr>
          <a:lstStyle/>
          <a:p>
            <a:pPr algn="ctr"/>
            <a:r>
              <a:rPr lang="el-GR" sz="1050" i="1" dirty="0"/>
              <a:t>Κάτοψη </a:t>
            </a:r>
            <a:r>
              <a:rPr lang="en-US" sz="1050" i="1" dirty="0"/>
              <a:t>TDS </a:t>
            </a:r>
            <a:r>
              <a:rPr lang="el-GR" sz="1050" i="1" dirty="0"/>
              <a:t>από Φ/Γ τ. </a:t>
            </a:r>
            <a:r>
              <a:rPr lang="en-US" sz="1050" i="1" dirty="0"/>
              <a:t>S EMZ</a:t>
            </a:r>
          </a:p>
        </p:txBody>
      </p:sp>
      <p:sp>
        <p:nvSpPr>
          <p:cNvPr id="55" name="TextBox 54"/>
          <p:cNvSpPr txBox="1"/>
          <p:nvPr/>
        </p:nvSpPr>
        <p:spPr>
          <a:xfrm>
            <a:off x="521890" y="6547498"/>
            <a:ext cx="3275410" cy="253916"/>
          </a:xfrm>
          <a:prstGeom prst="rect">
            <a:avLst/>
          </a:prstGeom>
          <a:noFill/>
        </p:spPr>
        <p:txBody>
          <a:bodyPr wrap="square" rtlCol="0">
            <a:spAutoFit/>
          </a:bodyPr>
          <a:lstStyle/>
          <a:p>
            <a:pPr algn="ctr"/>
            <a:r>
              <a:rPr lang="el-GR" sz="1000" i="1" dirty="0"/>
              <a:t>Εικόνα (ενδεικτική) από </a:t>
            </a:r>
            <a:r>
              <a:rPr lang="en-US" sz="1000" i="1" dirty="0"/>
              <a:t>camera TV tracker </a:t>
            </a:r>
            <a:r>
              <a:rPr lang="el-GR" sz="1000" i="1" dirty="0"/>
              <a:t> </a:t>
            </a:r>
            <a:endParaRPr lang="en-US" sz="1000" i="1" dirty="0"/>
          </a:p>
        </p:txBody>
      </p:sp>
    </p:spTree>
    <p:extLst>
      <p:ext uri="{BB962C8B-B14F-4D97-AF65-F5344CB8AC3E}">
        <p14:creationId xmlns:p14="http://schemas.microsoft.com/office/powerpoint/2010/main" val="871520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TDS &amp; TV Tracker units</a:t>
            </a:r>
          </a:p>
        </p:txBody>
      </p:sp>
      <p:pic>
        <p:nvPicPr>
          <p:cNvPr id="4" name="Content Placeholder 3" descr="HID4.jpg3F487AE7-6130-4F22-B091-CACC70235D62Default.jpg"/>
          <p:cNvPicPr>
            <a:picLocks noGrp="1" noChangeAspect="1"/>
          </p:cNvPicPr>
          <p:nvPr>
            <p:ph idx="1"/>
          </p:nvPr>
        </p:nvPicPr>
        <p:blipFill rotWithShape="1">
          <a:blip r:embed="rId2">
            <a:extLst>
              <a:ext uri="{28A0092B-C50C-407E-A947-70E740481C1C}">
                <a14:useLocalDpi xmlns:a14="http://schemas.microsoft.com/office/drawing/2010/main" val="0"/>
              </a:ext>
            </a:extLst>
          </a:blip>
          <a:srcRect t="5521" b="19064"/>
          <a:stretch/>
        </p:blipFill>
        <p:spPr/>
      </p:pic>
    </p:spTree>
    <p:extLst>
      <p:ext uri="{BB962C8B-B14F-4D97-AF65-F5344CB8AC3E}">
        <p14:creationId xmlns:p14="http://schemas.microsoft.com/office/powerpoint/2010/main" val="539931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TDS &amp; TV Tracker units</a:t>
            </a:r>
          </a:p>
        </p:txBody>
      </p:sp>
      <p:pic>
        <p:nvPicPr>
          <p:cNvPr id="4" name="Content Placeholder 3" descr="KORT2b.jpgE698787E-B8A3-42C0-9C67-F733C4FF15B9Default.jpg"/>
          <p:cNvPicPr>
            <a:picLocks noGrp="1" noChangeAspect="1"/>
          </p:cNvPicPr>
          <p:nvPr>
            <p:ph idx="1"/>
          </p:nvPr>
        </p:nvPicPr>
        <p:blipFill rotWithShape="1">
          <a:blip r:embed="rId2">
            <a:extLst>
              <a:ext uri="{28A0092B-C50C-407E-A947-70E740481C1C}">
                <a14:useLocalDpi xmlns:a14="http://schemas.microsoft.com/office/drawing/2010/main" val="0"/>
              </a:ext>
            </a:extLst>
          </a:blip>
          <a:srcRect b="24518"/>
          <a:stretch/>
        </p:blipFill>
        <p:spPr/>
      </p:pic>
    </p:spTree>
    <p:extLst>
      <p:ext uri="{BB962C8B-B14F-4D97-AF65-F5344CB8AC3E}">
        <p14:creationId xmlns:p14="http://schemas.microsoft.com/office/powerpoint/2010/main" val="1652304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Έμμεσος Βομβαρδισμός</a:t>
            </a:r>
            <a:endParaRPr lang="en-US" dirty="0"/>
          </a:p>
        </p:txBody>
      </p:sp>
      <p:sp>
        <p:nvSpPr>
          <p:cNvPr id="77" name="Content Placeholder 2"/>
          <p:cNvSpPr>
            <a:spLocks noGrp="1"/>
          </p:cNvSpPr>
          <p:nvPr>
            <p:ph idx="1"/>
          </p:nvPr>
        </p:nvSpPr>
        <p:spPr>
          <a:xfrm>
            <a:off x="457200" y="1600200"/>
            <a:ext cx="4559300" cy="2838449"/>
          </a:xfrm>
        </p:spPr>
        <p:txBody>
          <a:bodyPr>
            <a:normAutofit fontScale="85000" lnSpcReduction="10000"/>
          </a:bodyPr>
          <a:lstStyle/>
          <a:p>
            <a:r>
              <a:rPr lang="el-GR" sz="2800" dirty="0"/>
              <a:t>Ο στόχος ξηράς δεν μπορεί να παρακολουθηθεί από τους αισθητήρες του πλοίου </a:t>
            </a:r>
          </a:p>
          <a:p>
            <a:r>
              <a:rPr lang="el-GR" sz="2800" dirty="0"/>
              <a:t>Η θέση του προσδιορίζεται ανυσματικά σε σχέση με ένα βοηθητικό σημείο (</a:t>
            </a:r>
            <a:r>
              <a:rPr lang="en-US" sz="2800" dirty="0"/>
              <a:t>auxiliary point)</a:t>
            </a:r>
            <a:r>
              <a:rPr lang="el-GR" sz="2800" dirty="0"/>
              <a:t> το οποίο μπορεί να παρακολουθηθεί/ εγκλωβιστεί.</a:t>
            </a:r>
            <a:endParaRPr lang="en-US" sz="2800" dirty="0"/>
          </a:p>
        </p:txBody>
      </p:sp>
      <p:pic>
        <p:nvPicPr>
          <p:cNvPr id="140" name="Picture 139"/>
          <p:cNvPicPr>
            <a:picLocks noChangeAspect="1"/>
          </p:cNvPicPr>
          <p:nvPr/>
        </p:nvPicPr>
        <p:blipFill>
          <a:blip r:embed="rId2"/>
          <a:stretch>
            <a:fillRect/>
          </a:stretch>
        </p:blipFill>
        <p:spPr>
          <a:xfrm>
            <a:off x="5099630" y="1600201"/>
            <a:ext cx="3587170" cy="2863831"/>
          </a:xfrm>
          <a:prstGeom prst="rect">
            <a:avLst/>
          </a:prstGeom>
        </p:spPr>
      </p:pic>
      <p:sp>
        <p:nvSpPr>
          <p:cNvPr id="10" name="Freeform 9"/>
          <p:cNvSpPr/>
          <p:nvPr/>
        </p:nvSpPr>
        <p:spPr>
          <a:xfrm>
            <a:off x="1295400" y="4599197"/>
            <a:ext cx="5848350" cy="1534903"/>
          </a:xfrm>
          <a:custGeom>
            <a:avLst/>
            <a:gdLst>
              <a:gd name="connsiteX0" fmla="*/ 0 w 5848350"/>
              <a:gd name="connsiteY0" fmla="*/ 1534903 h 1534903"/>
              <a:gd name="connsiteX1" fmla="*/ 3289300 w 5848350"/>
              <a:gd name="connsiteY1" fmla="*/ 55353 h 1534903"/>
              <a:gd name="connsiteX2" fmla="*/ 5848350 w 5848350"/>
              <a:gd name="connsiteY2" fmla="*/ 290303 h 1534903"/>
            </a:gdLst>
            <a:ahLst/>
            <a:cxnLst>
              <a:cxn ang="0">
                <a:pos x="connsiteX0" y="connsiteY0"/>
              </a:cxn>
              <a:cxn ang="0">
                <a:pos x="connsiteX1" y="connsiteY1"/>
              </a:cxn>
              <a:cxn ang="0">
                <a:pos x="connsiteX2" y="connsiteY2"/>
              </a:cxn>
            </a:cxnLst>
            <a:rect l="l" t="t" r="r" b="b"/>
            <a:pathLst>
              <a:path w="5848350" h="1534903">
                <a:moveTo>
                  <a:pt x="0" y="1534903"/>
                </a:moveTo>
                <a:cubicBezTo>
                  <a:pt x="1157287" y="898844"/>
                  <a:pt x="2314575" y="262786"/>
                  <a:pt x="3289300" y="55353"/>
                </a:cubicBezTo>
                <a:cubicBezTo>
                  <a:pt x="4264025" y="-152080"/>
                  <a:pt x="5848350" y="290303"/>
                  <a:pt x="5848350" y="290303"/>
                </a:cubicBezTo>
              </a:path>
            </a:pathLst>
          </a:custGeom>
          <a:ln>
            <a:solidFill>
              <a:srgbClr val="FF0000"/>
            </a:solidFill>
            <a:prstDash val="dash"/>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2" name="Straight Arrow Connector 141"/>
          <p:cNvCxnSpPr>
            <a:stCxn id="10" idx="0"/>
          </p:cNvCxnSpPr>
          <p:nvPr/>
        </p:nvCxnSpPr>
        <p:spPr>
          <a:xfrm flipV="1">
            <a:off x="1295400" y="5267612"/>
            <a:ext cx="3769988" cy="866488"/>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p:nvPr/>
        </p:nvCxnSpPr>
        <p:spPr>
          <a:xfrm>
            <a:off x="5103385" y="5249794"/>
            <a:ext cx="2178878" cy="390732"/>
          </a:xfrm>
          <a:prstGeom prst="straightConnector1">
            <a:avLst/>
          </a:prstGeom>
          <a:ln>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54" name="Block Arc 153"/>
          <p:cNvSpPr>
            <a:spLocks noChangeAspect="1"/>
          </p:cNvSpPr>
          <p:nvPr/>
        </p:nvSpPr>
        <p:spPr>
          <a:xfrm>
            <a:off x="4364527" y="4899024"/>
            <a:ext cx="1434475" cy="737151"/>
          </a:xfrm>
          <a:prstGeom prst="blockArc">
            <a:avLst>
              <a:gd name="adj1" fmla="val 18218730"/>
              <a:gd name="adj2" fmla="val 368364"/>
              <a:gd name="adj3" fmla="val 45512"/>
            </a:avLst>
          </a:prstGeom>
          <a:solidFill>
            <a:schemeClr val="accent6">
              <a:lumMod val="75000"/>
              <a:alpha val="6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19" name="Group 18"/>
          <p:cNvGrpSpPr/>
          <p:nvPr/>
        </p:nvGrpSpPr>
        <p:grpSpPr>
          <a:xfrm>
            <a:off x="4191000" y="4464050"/>
            <a:ext cx="4419600" cy="1299820"/>
            <a:chOff x="4191000" y="4464050"/>
            <a:chExt cx="4419600" cy="1299820"/>
          </a:xfrm>
        </p:grpSpPr>
        <p:cxnSp>
          <p:nvCxnSpPr>
            <p:cNvPr id="152" name="Straight Connector 151"/>
            <p:cNvCxnSpPr/>
            <p:nvPr/>
          </p:nvCxnSpPr>
          <p:spPr>
            <a:xfrm flipV="1">
              <a:off x="4768850" y="4464050"/>
              <a:ext cx="841375" cy="1299820"/>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146" name="Group 145"/>
            <p:cNvGrpSpPr/>
            <p:nvPr/>
          </p:nvGrpSpPr>
          <p:grpSpPr>
            <a:xfrm>
              <a:off x="4191000" y="4892183"/>
              <a:ext cx="4419600" cy="720000"/>
              <a:chOff x="4890498" y="4084208"/>
              <a:chExt cx="4419600" cy="720000"/>
            </a:xfrm>
          </p:grpSpPr>
          <p:cxnSp>
            <p:nvCxnSpPr>
              <p:cNvPr id="150" name="Straight Connector 149"/>
              <p:cNvCxnSpPr/>
              <p:nvPr/>
            </p:nvCxnSpPr>
            <p:spPr>
              <a:xfrm>
                <a:off x="4890498" y="4441819"/>
                <a:ext cx="4419600" cy="576"/>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48" name="Oval 147"/>
              <p:cNvSpPr>
                <a:spLocks noChangeAspect="1"/>
              </p:cNvSpPr>
              <p:nvPr/>
            </p:nvSpPr>
            <p:spPr>
              <a:xfrm>
                <a:off x="5058500" y="4084208"/>
                <a:ext cx="1440000" cy="72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149" name="Oval 148"/>
              <p:cNvSpPr>
                <a:spLocks noChangeAspect="1"/>
              </p:cNvSpPr>
              <p:nvPr/>
            </p:nvSpPr>
            <p:spPr>
              <a:xfrm>
                <a:off x="5420450" y="4265183"/>
                <a:ext cx="720000" cy="36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grpSp>
      </p:grpSp>
      <p:cxnSp>
        <p:nvCxnSpPr>
          <p:cNvPr id="156" name="Straight Connector 155"/>
          <p:cNvCxnSpPr/>
          <p:nvPr/>
        </p:nvCxnSpPr>
        <p:spPr>
          <a:xfrm>
            <a:off x="5740726" y="5246115"/>
            <a:ext cx="2038024" cy="576"/>
          </a:xfrm>
          <a:prstGeom prst="line">
            <a:avLst/>
          </a:prstGeom>
          <a:ln w="12700" cmpd="sng">
            <a:solidFill>
              <a:srgbClr val="000000"/>
            </a:solidFill>
            <a:prstDash val="dash"/>
            <a:headEnd type="none"/>
            <a:tailEnd type="none"/>
          </a:ln>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1308100" y="4438649"/>
            <a:ext cx="9892923" cy="2823607"/>
            <a:chOff x="-1308100" y="4438649"/>
            <a:chExt cx="9892923" cy="2823607"/>
          </a:xfrm>
        </p:grpSpPr>
        <p:grpSp>
          <p:nvGrpSpPr>
            <p:cNvPr id="94" name="Group 93"/>
            <p:cNvGrpSpPr/>
            <p:nvPr/>
          </p:nvGrpSpPr>
          <p:grpSpPr>
            <a:xfrm>
              <a:off x="-1308100" y="4438649"/>
              <a:ext cx="9892923" cy="2823607"/>
              <a:chOff x="-1308100" y="4438649"/>
              <a:chExt cx="9892923" cy="2823607"/>
            </a:xfrm>
          </p:grpSpPr>
          <p:grpSp>
            <p:nvGrpSpPr>
              <p:cNvPr id="95" name="Group 94"/>
              <p:cNvGrpSpPr/>
              <p:nvPr/>
            </p:nvGrpSpPr>
            <p:grpSpPr>
              <a:xfrm>
                <a:off x="-1308100" y="4438649"/>
                <a:ext cx="9892923" cy="2823607"/>
                <a:chOff x="-1308100" y="4438649"/>
                <a:chExt cx="9892923" cy="2823607"/>
              </a:xfrm>
            </p:grpSpPr>
            <p:grpSp>
              <p:nvGrpSpPr>
                <p:cNvPr id="107" name="Group 106"/>
                <p:cNvGrpSpPr/>
                <p:nvPr/>
              </p:nvGrpSpPr>
              <p:grpSpPr>
                <a:xfrm>
                  <a:off x="-1308100" y="4438649"/>
                  <a:ext cx="8077200" cy="2823607"/>
                  <a:chOff x="-1308100" y="4438649"/>
                  <a:chExt cx="8077200" cy="2823607"/>
                </a:xfrm>
              </p:grpSpPr>
              <p:sp>
                <p:nvSpPr>
                  <p:cNvPr id="124" name="Block Arc 123"/>
                  <p:cNvSpPr/>
                  <p:nvPr/>
                </p:nvSpPr>
                <p:spPr>
                  <a:xfrm>
                    <a:off x="119456" y="5645701"/>
                    <a:ext cx="2191944" cy="1072488"/>
                  </a:xfrm>
                  <a:prstGeom prst="blockArc">
                    <a:avLst>
                      <a:gd name="adj1" fmla="val 18362405"/>
                      <a:gd name="adj2" fmla="val 21260489"/>
                      <a:gd name="adj3" fmla="val 45142"/>
                    </a:avLst>
                  </a:prstGeom>
                  <a:solidFill>
                    <a:srgbClr val="FF00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126" name="Group 125"/>
                  <p:cNvGrpSpPr/>
                  <p:nvPr/>
                </p:nvGrpSpPr>
                <p:grpSpPr>
                  <a:xfrm>
                    <a:off x="-1308100" y="4438649"/>
                    <a:ext cx="8077200" cy="2823607"/>
                    <a:chOff x="-1257300" y="2901729"/>
                    <a:chExt cx="8077200" cy="2823607"/>
                  </a:xfrm>
                </p:grpSpPr>
                <p:cxnSp>
                  <p:nvCxnSpPr>
                    <p:cNvPr id="128" name="Straight Connector 127"/>
                    <p:cNvCxnSpPr/>
                    <p:nvPr/>
                  </p:nvCxnSpPr>
                  <p:spPr>
                    <a:xfrm flipV="1">
                      <a:off x="1289050" y="3225699"/>
                      <a:ext cx="0" cy="1409801"/>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129" name="Group 128"/>
                    <p:cNvGrpSpPr/>
                    <p:nvPr/>
                  </p:nvGrpSpPr>
                  <p:grpSpPr>
                    <a:xfrm>
                      <a:off x="-1257300" y="2901729"/>
                      <a:ext cx="8077200" cy="2823607"/>
                      <a:chOff x="3210323" y="2730380"/>
                      <a:chExt cx="8077200" cy="2823607"/>
                    </a:xfrm>
                  </p:grpSpPr>
                  <p:grpSp>
                    <p:nvGrpSpPr>
                      <p:cNvPr id="130" name="Group 129"/>
                      <p:cNvGrpSpPr/>
                      <p:nvPr/>
                    </p:nvGrpSpPr>
                    <p:grpSpPr>
                      <a:xfrm>
                        <a:off x="3210323" y="2730380"/>
                        <a:ext cx="8077200" cy="2823607"/>
                        <a:chOff x="2181623" y="1937946"/>
                        <a:chExt cx="8077200" cy="2823607"/>
                      </a:xfrm>
                    </p:grpSpPr>
                    <p:cxnSp>
                      <p:nvCxnSpPr>
                        <p:cNvPr id="135" name="Straight Connector 134"/>
                        <p:cNvCxnSpPr/>
                        <p:nvPr/>
                      </p:nvCxnSpPr>
                      <p:spPr>
                        <a:xfrm flipV="1">
                          <a:off x="4010750" y="1937946"/>
                          <a:ext cx="1866573" cy="2823607"/>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a:off x="2181623" y="3684913"/>
                          <a:ext cx="8077200" cy="0"/>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37" name="Oval 136"/>
                        <p:cNvSpPr>
                          <a:spLocks noChangeAspect="1"/>
                        </p:cNvSpPr>
                        <p:nvPr/>
                      </p:nvSpPr>
                      <p:spPr>
                        <a:xfrm>
                          <a:off x="2571496" y="2588852"/>
                          <a:ext cx="4319998" cy="216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138" name="Oval 137"/>
                        <p:cNvSpPr>
                          <a:spLocks noChangeAspect="1"/>
                        </p:cNvSpPr>
                        <p:nvPr/>
                      </p:nvSpPr>
                      <p:spPr>
                        <a:xfrm>
                          <a:off x="3647677" y="3134542"/>
                          <a:ext cx="2153446" cy="1076723"/>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grpSp>
                  <p:sp>
                    <p:nvSpPr>
                      <p:cNvPr id="131" name="Oval 130"/>
                      <p:cNvSpPr>
                        <a:spLocks noChangeAspect="1"/>
                      </p:cNvSpPr>
                      <p:nvPr/>
                    </p:nvSpPr>
                    <p:spPr>
                      <a:xfrm>
                        <a:off x="4310003" y="3762930"/>
                        <a:ext cx="2873434" cy="1436717"/>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132" name="Oval 131"/>
                      <p:cNvSpPr>
                        <a:spLocks noChangeAspect="1"/>
                      </p:cNvSpPr>
                      <p:nvPr/>
                    </p:nvSpPr>
                    <p:spPr>
                      <a:xfrm>
                        <a:off x="5033100" y="4115958"/>
                        <a:ext cx="1440000" cy="72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133" name="Oval 132"/>
                      <p:cNvSpPr>
                        <a:spLocks noChangeAspect="1"/>
                      </p:cNvSpPr>
                      <p:nvPr/>
                    </p:nvSpPr>
                    <p:spPr>
                      <a:xfrm>
                        <a:off x="5388700" y="4293758"/>
                        <a:ext cx="720000" cy="36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134" name="Oval 133"/>
                      <p:cNvSpPr>
                        <a:spLocks noChangeAspect="1"/>
                      </p:cNvSpPr>
                      <p:nvPr/>
                    </p:nvSpPr>
                    <p:spPr>
                      <a:xfrm>
                        <a:off x="3969086" y="3559343"/>
                        <a:ext cx="3593428" cy="1796714"/>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grpSp>
              </p:grpSp>
              <p:pic>
                <p:nvPicPr>
                  <p:cNvPr id="127" name="Picture 126" descr="H3.jpgAA139073-876B-4F71-B9D6-38849B7BC110Default.jpg"/>
                  <p:cNvPicPr>
                    <a:picLocks noChangeAspect="1"/>
                  </p:cNvPicPr>
                  <p:nvPr/>
                </p:nvPicPr>
                <p:blipFill>
                  <a:blip r:embed="rId3">
                    <a:extLst>
                      <a:ext uri="{BEBA8EAE-BF5A-486C-A8C5-ECC9F3942E4B}">
                        <a14:imgProps xmlns:a14="http://schemas.microsoft.com/office/drawing/2010/main">
                          <a14:imgLayer r:embed="rId4">
                            <a14:imgEffect>
                              <a14:backgroundRemoval t="10000" b="93125" l="0" r="100000"/>
                            </a14:imgEffect>
                          </a14:imgLayer>
                        </a14:imgProps>
                      </a:ext>
                      <a:ext uri="{28A0092B-C50C-407E-A947-70E740481C1C}">
                        <a14:useLocalDpi xmlns:a14="http://schemas.microsoft.com/office/drawing/2010/main" val="0"/>
                      </a:ext>
                    </a:extLst>
                  </a:blip>
                  <a:stretch>
                    <a:fillRect/>
                  </a:stretch>
                </p:blipFill>
                <p:spPr>
                  <a:xfrm flipH="1">
                    <a:off x="498475" y="5616818"/>
                    <a:ext cx="1181100" cy="855089"/>
                  </a:xfrm>
                  <a:prstGeom prst="rect">
                    <a:avLst/>
                  </a:prstGeom>
                </p:spPr>
              </p:pic>
            </p:grpSp>
            <p:grpSp>
              <p:nvGrpSpPr>
                <p:cNvPr id="108" name="Group 107"/>
                <p:cNvGrpSpPr/>
                <p:nvPr/>
              </p:nvGrpSpPr>
              <p:grpSpPr>
                <a:xfrm>
                  <a:off x="1297180" y="4692649"/>
                  <a:ext cx="7287643" cy="2043899"/>
                  <a:chOff x="1297180" y="4692649"/>
                  <a:chExt cx="7287643" cy="2043899"/>
                </a:xfrm>
              </p:grpSpPr>
              <p:grpSp>
                <p:nvGrpSpPr>
                  <p:cNvPr id="109" name="Group 108"/>
                  <p:cNvGrpSpPr/>
                  <p:nvPr/>
                </p:nvGrpSpPr>
                <p:grpSpPr>
                  <a:xfrm>
                    <a:off x="5016500" y="5224986"/>
                    <a:ext cx="3486706" cy="1511562"/>
                    <a:chOff x="5118477" y="5650125"/>
                    <a:chExt cx="3486706" cy="1296908"/>
                  </a:xfrm>
                </p:grpSpPr>
                <p:grpSp>
                  <p:nvGrpSpPr>
                    <p:cNvPr id="120" name="Group 119"/>
                    <p:cNvGrpSpPr/>
                    <p:nvPr/>
                  </p:nvGrpSpPr>
                  <p:grpSpPr>
                    <a:xfrm>
                      <a:off x="5647498" y="5946300"/>
                      <a:ext cx="2957685" cy="1000733"/>
                      <a:chOff x="5647498" y="5946300"/>
                      <a:chExt cx="2957685" cy="1000733"/>
                    </a:xfrm>
                  </p:grpSpPr>
                  <p:pic>
                    <p:nvPicPr>
                      <p:cNvPr id="122" name="Picture 121" descr="RENDER4.jpg719f543b-8cff-4489-866f-62fc2f7aec79Original.jpg"/>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rot="11512507" flipH="1">
                        <a:off x="8225605" y="6781676"/>
                        <a:ext cx="379578" cy="165357"/>
                      </a:xfrm>
                      <a:prstGeom prst="rect">
                        <a:avLst/>
                      </a:prstGeom>
                    </p:spPr>
                  </p:pic>
                  <p:pic>
                    <p:nvPicPr>
                      <p:cNvPr id="123" name="Picture 122" descr="RENDER4.jpg719f543b-8cff-4489-866f-62fc2f7aec79Original.jpg"/>
                      <p:cNvPicPr>
                        <a:picLocks noChangeAspect="1"/>
                      </p:cNvPicPr>
                      <p:nvPr/>
                    </p:nvPicPr>
                    <p:blipFill rotWithShape="1">
                      <a:blip r:embed="rId5">
                        <a:extLst>
                          <a:ext uri="{BEBA8EAE-BF5A-486C-A8C5-ECC9F3942E4B}">
                            <a14:imgProps xmlns:a14="http://schemas.microsoft.com/office/drawing/2010/main">
                              <a14:imgLayer r:embed="rId7">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flipH="1">
                        <a:off x="5647498" y="5946300"/>
                        <a:ext cx="533130" cy="232249"/>
                      </a:xfrm>
                      <a:prstGeom prst="rect">
                        <a:avLst/>
                      </a:prstGeom>
                    </p:spPr>
                  </p:pic>
                </p:grpSp>
                <p:pic>
                  <p:nvPicPr>
                    <p:cNvPr id="121" name="Picture 120" descr="RENDER4.jpg719f543b-8cff-4489-866f-62fc2f7aec79Original.jpg"/>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rot="2168978" flipH="1">
                      <a:off x="5118477" y="5650125"/>
                      <a:ext cx="157714" cy="68706"/>
                    </a:xfrm>
                    <a:prstGeom prst="rect">
                      <a:avLst/>
                    </a:prstGeom>
                  </p:spPr>
                </p:pic>
              </p:grpSp>
              <p:grpSp>
                <p:nvGrpSpPr>
                  <p:cNvPr id="115" name="Group 114"/>
                  <p:cNvGrpSpPr/>
                  <p:nvPr/>
                </p:nvGrpSpPr>
                <p:grpSpPr>
                  <a:xfrm>
                    <a:off x="1297180" y="5764512"/>
                    <a:ext cx="4177632" cy="392165"/>
                    <a:chOff x="1297180" y="5764512"/>
                    <a:chExt cx="4177632" cy="392165"/>
                  </a:xfrm>
                </p:grpSpPr>
                <p:cxnSp>
                  <p:nvCxnSpPr>
                    <p:cNvPr id="117" name="Straight Arrow Connector 116"/>
                    <p:cNvCxnSpPr/>
                    <p:nvPr/>
                  </p:nvCxnSpPr>
                  <p:spPr>
                    <a:xfrm flipV="1">
                      <a:off x="1297180" y="5824227"/>
                      <a:ext cx="4177632" cy="332450"/>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119" name="TextBox 118"/>
                    <p:cNvSpPr txBox="1"/>
                    <p:nvPr/>
                  </p:nvSpPr>
                  <p:spPr>
                    <a:xfrm>
                      <a:off x="3832885" y="5764512"/>
                      <a:ext cx="888067" cy="276999"/>
                    </a:xfrm>
                    <a:prstGeom prst="rect">
                      <a:avLst/>
                    </a:prstGeom>
                    <a:solidFill>
                      <a:srgbClr val="FFFFFF"/>
                    </a:solidFill>
                  </p:spPr>
                  <p:txBody>
                    <a:bodyPr wrap="square" rtlCol="0">
                      <a:spAutoFit/>
                    </a:bodyPr>
                    <a:lstStyle/>
                    <a:p>
                      <a:r>
                        <a:rPr lang="en-US" sz="1200" dirty="0" err="1">
                          <a:solidFill>
                            <a:srgbClr val="FF0000"/>
                          </a:solidFill>
                        </a:rPr>
                        <a:t>Rng</a:t>
                      </a:r>
                      <a:r>
                        <a:rPr lang="en-US" sz="1200" baseline="-25000" dirty="0" err="1">
                          <a:solidFill>
                            <a:srgbClr val="FF0000"/>
                          </a:solidFill>
                        </a:rPr>
                        <a:t>NGS</a:t>
                      </a:r>
                      <a:r>
                        <a:rPr lang="en-US" sz="1200" baseline="-25000" dirty="0">
                          <a:solidFill>
                            <a:srgbClr val="FF0000"/>
                          </a:solidFill>
                        </a:rPr>
                        <a:t> target</a:t>
                      </a:r>
                    </a:p>
                  </p:txBody>
                </p:sp>
              </p:grpSp>
              <p:sp>
                <p:nvSpPr>
                  <p:cNvPr id="113" name="TextBox 112"/>
                  <p:cNvSpPr txBox="1"/>
                  <p:nvPr/>
                </p:nvSpPr>
                <p:spPr>
                  <a:xfrm>
                    <a:off x="1778600" y="6155985"/>
                    <a:ext cx="1129699" cy="276999"/>
                  </a:xfrm>
                  <a:prstGeom prst="rect">
                    <a:avLst/>
                  </a:prstGeom>
                  <a:noFill/>
                </p:spPr>
                <p:txBody>
                  <a:bodyPr wrap="square" rtlCol="0">
                    <a:spAutoFit/>
                  </a:bodyPr>
                  <a:lstStyle/>
                  <a:p>
                    <a:r>
                      <a:rPr lang="en-US" sz="1200" dirty="0" err="1">
                        <a:solidFill>
                          <a:srgbClr val="FF0000"/>
                        </a:solidFill>
                      </a:rPr>
                      <a:t>Brn</a:t>
                    </a:r>
                    <a:r>
                      <a:rPr lang="en-US" sz="1200" baseline="-25000" dirty="0" err="1">
                        <a:solidFill>
                          <a:srgbClr val="FF0000"/>
                        </a:solidFill>
                      </a:rPr>
                      <a:t>NGS</a:t>
                    </a:r>
                    <a:r>
                      <a:rPr lang="en-US" sz="1200" baseline="-25000" dirty="0">
                        <a:solidFill>
                          <a:srgbClr val="FF0000"/>
                        </a:solidFill>
                      </a:rPr>
                      <a:t> target</a:t>
                    </a:r>
                  </a:p>
                </p:txBody>
              </p:sp>
              <p:pic>
                <p:nvPicPr>
                  <p:cNvPr id="110" name="Picture 109" descr="RENDER4.jpg719f543b-8cff-4489-866f-62fc2f7aec79Original.jpg"/>
                  <p:cNvPicPr>
                    <a:picLocks noChangeAspect="1"/>
                  </p:cNvPicPr>
                  <p:nvPr/>
                </p:nvPicPr>
                <p:blipFill rotWithShape="1">
                  <a:blip r:embed="rId5">
                    <a:extLst>
                      <a:ext uri="{BEBA8EAE-BF5A-486C-A8C5-ECC9F3942E4B}">
                        <a14:imgProps xmlns:a14="http://schemas.microsoft.com/office/drawing/2010/main">
                          <a14:imgLayer r:embed="rId8">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a:off x="5577039" y="4692649"/>
                    <a:ext cx="3007784" cy="1798314"/>
                  </a:xfrm>
                  <a:prstGeom prst="rect">
                    <a:avLst/>
                  </a:prstGeom>
                </p:spPr>
              </p:pic>
              <p:sp>
                <p:nvSpPr>
                  <p:cNvPr id="111" name="TextBox 110"/>
                  <p:cNvSpPr txBox="1"/>
                  <p:nvPr/>
                </p:nvSpPr>
                <p:spPr>
                  <a:xfrm>
                    <a:off x="5474812" y="4692649"/>
                    <a:ext cx="1207677" cy="307777"/>
                  </a:xfrm>
                  <a:prstGeom prst="rect">
                    <a:avLst/>
                  </a:prstGeom>
                  <a:noFill/>
                </p:spPr>
                <p:txBody>
                  <a:bodyPr wrap="square" rtlCol="0">
                    <a:spAutoFit/>
                  </a:bodyPr>
                  <a:lstStyle/>
                  <a:p>
                    <a:r>
                      <a:rPr lang="en-US" sz="1400" b="1" dirty="0" err="1">
                        <a:solidFill>
                          <a:srgbClr val="FF6600"/>
                        </a:solidFill>
                      </a:rPr>
                      <a:t>Brn</a:t>
                    </a:r>
                    <a:r>
                      <a:rPr lang="en-US" sz="1400" b="1" baseline="-25000" dirty="0" err="1">
                        <a:solidFill>
                          <a:srgbClr val="FF6600"/>
                        </a:solidFill>
                      </a:rPr>
                      <a:t>target</a:t>
                    </a:r>
                    <a:r>
                      <a:rPr lang="en-US" sz="1400" b="1" baseline="-25000" dirty="0">
                        <a:solidFill>
                          <a:srgbClr val="FF6600"/>
                        </a:solidFill>
                      </a:rPr>
                      <a:t> offset</a:t>
                    </a:r>
                  </a:p>
                </p:txBody>
              </p:sp>
            </p:grpSp>
          </p:grpSp>
          <p:sp>
            <p:nvSpPr>
              <p:cNvPr id="105" name="TextBox 104"/>
              <p:cNvSpPr txBox="1"/>
              <p:nvPr/>
            </p:nvSpPr>
            <p:spPr>
              <a:xfrm>
                <a:off x="7282263" y="5193528"/>
                <a:ext cx="663961" cy="338554"/>
              </a:xfrm>
              <a:prstGeom prst="rect">
                <a:avLst/>
              </a:prstGeom>
              <a:noFill/>
              <a:effectLst/>
            </p:spPr>
            <p:txBody>
              <a:bodyPr wrap="square" rtlCol="0">
                <a:spAutoFit/>
              </a:bodyPr>
              <a:lstStyle/>
              <a:p>
                <a:r>
                  <a:rPr lang="en-US" sz="1600" dirty="0" err="1">
                    <a:solidFill>
                      <a:srgbClr val="FFFF00"/>
                    </a:solidFill>
                  </a:rPr>
                  <a:t>Hght</a:t>
                </a:r>
                <a:endParaRPr lang="en-US" sz="1600" baseline="-25000" dirty="0">
                  <a:solidFill>
                    <a:srgbClr val="FFFF00"/>
                  </a:solidFill>
                </a:endParaRPr>
              </a:p>
            </p:txBody>
          </p:sp>
        </p:grpSp>
        <p:cxnSp>
          <p:nvCxnSpPr>
            <p:cNvPr id="155" name="Straight Arrow Connector 154"/>
            <p:cNvCxnSpPr/>
            <p:nvPr/>
          </p:nvCxnSpPr>
          <p:spPr>
            <a:xfrm flipV="1">
              <a:off x="6361514" y="5667724"/>
              <a:ext cx="951313" cy="79026"/>
            </a:xfrm>
            <a:prstGeom prst="straightConnector1">
              <a:avLst/>
            </a:prstGeom>
            <a:ln>
              <a:solidFill>
                <a:srgbClr val="FF0000"/>
              </a:solidFill>
              <a:prstDash val="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5546726" y="5791200"/>
              <a:ext cx="301624" cy="26677"/>
            </a:xfrm>
            <a:prstGeom prst="straightConnector1">
              <a:avLst/>
            </a:prstGeom>
            <a:ln>
              <a:solidFill>
                <a:srgbClr val="FF0000"/>
              </a:solidFill>
              <a:prstDash val="dash"/>
              <a:headEnd type="none"/>
              <a:tailEnd type="non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5868988" y="5754345"/>
              <a:ext cx="442912" cy="34961"/>
            </a:xfrm>
            <a:prstGeom prst="straightConnector1">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cxnSp>
      </p:grpSp>
      <p:cxnSp>
        <p:nvCxnSpPr>
          <p:cNvPr id="141" name="Straight Connector 140"/>
          <p:cNvCxnSpPr/>
          <p:nvPr/>
        </p:nvCxnSpPr>
        <p:spPr>
          <a:xfrm>
            <a:off x="7312827" y="5041637"/>
            <a:ext cx="0" cy="569820"/>
          </a:xfrm>
          <a:prstGeom prst="line">
            <a:avLst/>
          </a:prstGeom>
          <a:ln>
            <a:solidFill>
              <a:srgbClr val="FFFF00"/>
            </a:solidFill>
            <a:prstDash val="sysDash"/>
          </a:ln>
        </p:spPr>
        <p:style>
          <a:lnRef idx="2">
            <a:schemeClr val="accent1"/>
          </a:lnRef>
          <a:fillRef idx="0">
            <a:schemeClr val="accent1"/>
          </a:fillRef>
          <a:effectRef idx="1">
            <a:schemeClr val="accent1"/>
          </a:effectRef>
          <a:fontRef idx="minor">
            <a:schemeClr val="tx1"/>
          </a:fontRef>
        </p:style>
      </p:cxnSp>
      <p:pic>
        <p:nvPicPr>
          <p:cNvPr id="41" name="Picture 40" descr="image111.jpgfb0d6fbe-8023-4858-987b-abe866b9f684Original.jpg"/>
          <p:cNvPicPr>
            <a:picLocks noChangeAspect="1"/>
          </p:cNvPicPr>
          <p:nvPr/>
        </p:nvPicPr>
        <p:blipFill>
          <a:blip r:embed="rId9">
            <a:extLst>
              <a:ext uri="{BEBA8EAE-BF5A-486C-A8C5-ECC9F3942E4B}">
                <a14:imgProps xmlns:a14="http://schemas.microsoft.com/office/drawing/2010/main">
                  <a14:imgLayer r:embed="rId10">
                    <a14:imgEffect>
                      <a14:backgroundRemoval t="500" b="100000" l="250" r="100000"/>
                    </a14:imgEffect>
                  </a14:imgLayer>
                </a14:imgProps>
              </a:ext>
              <a:ext uri="{28A0092B-C50C-407E-A947-70E740481C1C}">
                <a14:useLocalDpi xmlns:a14="http://schemas.microsoft.com/office/drawing/2010/main" val="0"/>
              </a:ext>
            </a:extLst>
          </a:blip>
          <a:stretch>
            <a:fillRect/>
          </a:stretch>
        </p:blipFill>
        <p:spPr>
          <a:xfrm>
            <a:off x="7137401" y="4762619"/>
            <a:ext cx="279018" cy="279018"/>
          </a:xfrm>
          <a:prstGeom prst="rect">
            <a:avLst/>
          </a:prstGeom>
        </p:spPr>
      </p:pic>
      <p:sp>
        <p:nvSpPr>
          <p:cNvPr id="159" name="TextBox 158"/>
          <p:cNvSpPr txBox="1"/>
          <p:nvPr/>
        </p:nvSpPr>
        <p:spPr>
          <a:xfrm>
            <a:off x="6258011" y="5216816"/>
            <a:ext cx="1022178" cy="461665"/>
          </a:xfrm>
          <a:prstGeom prst="rect">
            <a:avLst/>
          </a:prstGeom>
          <a:noFill/>
        </p:spPr>
        <p:txBody>
          <a:bodyPr wrap="square" rtlCol="0">
            <a:spAutoFit/>
          </a:bodyPr>
          <a:lstStyle/>
          <a:p>
            <a:r>
              <a:rPr lang="en-US" sz="1200" b="1" dirty="0" err="1">
                <a:solidFill>
                  <a:srgbClr val="0000FF"/>
                </a:solidFill>
              </a:rPr>
              <a:t>Rng</a:t>
            </a:r>
            <a:r>
              <a:rPr lang="en-US" sz="1200" b="1" baseline="-25000" dirty="0">
                <a:solidFill>
                  <a:srgbClr val="0000FF"/>
                </a:solidFill>
              </a:rPr>
              <a:t> Target offset</a:t>
            </a:r>
          </a:p>
          <a:p>
            <a:endParaRPr lang="en-US" sz="1200" b="1" dirty="0"/>
          </a:p>
        </p:txBody>
      </p:sp>
      <p:cxnSp>
        <p:nvCxnSpPr>
          <p:cNvPr id="153" name="Straight Arrow Connector 152"/>
          <p:cNvCxnSpPr/>
          <p:nvPr/>
        </p:nvCxnSpPr>
        <p:spPr>
          <a:xfrm>
            <a:off x="5673311" y="5353399"/>
            <a:ext cx="1639516" cy="290302"/>
          </a:xfrm>
          <a:prstGeom prst="straightConnector1">
            <a:avLst/>
          </a:prstGeom>
          <a:ln>
            <a:solidFill>
              <a:srgbClr val="0000FF"/>
            </a:solidFill>
            <a:prstDash val="dash"/>
            <a:headEnd type="none"/>
            <a:tailEnd type="triangle"/>
          </a:ln>
        </p:spPr>
        <p:style>
          <a:lnRef idx="2">
            <a:schemeClr val="accent1"/>
          </a:lnRef>
          <a:fillRef idx="0">
            <a:schemeClr val="accent1"/>
          </a:fillRef>
          <a:effectRef idx="1">
            <a:schemeClr val="accent1"/>
          </a:effectRef>
          <a:fontRef idx="minor">
            <a:schemeClr val="tx1"/>
          </a:fontRef>
        </p:style>
      </p:cxnSp>
      <p:pic>
        <p:nvPicPr>
          <p:cNvPr id="15" name="Picture 14" descr="LH01.png5d8eed05-b143-48a7-9adc-611ce821926cOriginal.jpg"/>
          <p:cNvPicPr>
            <a:picLocks noChangeAspect="1"/>
          </p:cNvPicPr>
          <p:nvPr/>
        </p:nvPicPr>
        <p:blipFill rotWithShape="1">
          <a:blip r:embed="rId11">
            <a:extLst>
              <a:ext uri="{BEBA8EAE-BF5A-486C-A8C5-ECC9F3942E4B}">
                <a14:imgProps xmlns:a14="http://schemas.microsoft.com/office/drawing/2010/main">
                  <a14:imgLayer r:embed="rId12">
                    <a14:imgEffect>
                      <a14:backgroundRemoval t="1250" b="95875" l="12875" r="90000">
                        <a14:backgroundMark x1="36500" y1="88250" x2="36500" y2="88250"/>
                        <a14:backgroundMark x1="33750" y1="86250" x2="33750" y2="86250"/>
                      </a14:backgroundRemoval>
                    </a14:imgEffect>
                  </a14:imgLayer>
                </a14:imgProps>
              </a:ext>
              <a:ext uri="{28A0092B-C50C-407E-A947-70E740481C1C}">
                <a14:useLocalDpi xmlns:a14="http://schemas.microsoft.com/office/drawing/2010/main" val="0"/>
              </a:ext>
            </a:extLst>
          </a:blip>
          <a:srcRect l="34352" t="5833" r="38123" b="4575"/>
          <a:stretch/>
        </p:blipFill>
        <p:spPr>
          <a:xfrm flipH="1">
            <a:off x="5055180" y="4978248"/>
            <a:ext cx="88900" cy="289364"/>
          </a:xfrm>
          <a:prstGeom prst="rect">
            <a:avLst/>
          </a:prstGeom>
        </p:spPr>
      </p:pic>
    </p:spTree>
    <p:extLst>
      <p:ext uri="{BB962C8B-B14F-4D97-AF65-F5344CB8AC3E}">
        <p14:creationId xmlns:p14="http://schemas.microsoft.com/office/powerpoint/2010/main" val="1529301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Τυφλός Βομβαρδισμός</a:t>
            </a:r>
            <a:endParaRPr lang="en-US" dirty="0"/>
          </a:p>
        </p:txBody>
      </p:sp>
      <p:sp>
        <p:nvSpPr>
          <p:cNvPr id="3" name="Content Placeholder 2"/>
          <p:cNvSpPr>
            <a:spLocks noGrp="1"/>
          </p:cNvSpPr>
          <p:nvPr>
            <p:ph idx="1"/>
          </p:nvPr>
        </p:nvSpPr>
        <p:spPr>
          <a:xfrm>
            <a:off x="457200" y="1600200"/>
            <a:ext cx="8229600" cy="2838449"/>
          </a:xfrm>
        </p:spPr>
        <p:txBody>
          <a:bodyPr>
            <a:normAutofit fontScale="85000" lnSpcReduction="20000"/>
          </a:bodyPr>
          <a:lstStyle/>
          <a:p>
            <a:r>
              <a:rPr lang="el-GR" sz="2800" dirty="0"/>
              <a:t>Η θέση του στόχου δεν μπορεί να προσδιοριστεί από τους αισθητήρες του πλοίου, οπότε λαμβάνει χώρα γεωγραφικός προσδιορισμός</a:t>
            </a:r>
          </a:p>
          <a:p>
            <a:pPr lvl="1"/>
            <a:r>
              <a:rPr lang="en-US" sz="2400" dirty="0"/>
              <a:t>Geo (</a:t>
            </a:r>
            <a:r>
              <a:rPr lang="el-GR" sz="2400" dirty="0"/>
              <a:t>γεωγραφικό μήκος και πλάτος- φ και λ</a:t>
            </a:r>
            <a:r>
              <a:rPr lang="en-US" sz="2400" dirty="0"/>
              <a:t>)</a:t>
            </a:r>
            <a:endParaRPr lang="el-GR" sz="2400" dirty="0"/>
          </a:p>
          <a:p>
            <a:pPr lvl="1"/>
            <a:r>
              <a:rPr lang="en-US" sz="2400" dirty="0"/>
              <a:t>UTM (</a:t>
            </a:r>
            <a:r>
              <a:rPr lang="el-GR" sz="2400" dirty="0"/>
              <a:t>στρατιωτικές συντεταγμένες. Χ και Υ</a:t>
            </a:r>
            <a:r>
              <a:rPr lang="en-US" sz="2400" dirty="0"/>
              <a:t>)</a:t>
            </a:r>
            <a:endParaRPr lang="el-GR" sz="2400" dirty="0"/>
          </a:p>
          <a:p>
            <a:r>
              <a:rPr lang="el-GR" dirty="0"/>
              <a:t>Προϋποθέτει</a:t>
            </a:r>
            <a:r>
              <a:rPr lang="en-US" dirty="0"/>
              <a:t>:</a:t>
            </a:r>
            <a:endParaRPr lang="el-GR" dirty="0"/>
          </a:p>
          <a:p>
            <a:pPr lvl="1"/>
            <a:r>
              <a:rPr lang="el-GR" dirty="0"/>
              <a:t>Άριστη γεωγραφία πλοίου</a:t>
            </a:r>
          </a:p>
          <a:p>
            <a:pPr lvl="1"/>
            <a:r>
              <a:rPr lang="el-GR" dirty="0"/>
              <a:t>Σωστή ανάγνωση χάρτη (ναυτικού ή στρατιωτικού)</a:t>
            </a:r>
          </a:p>
        </p:txBody>
      </p:sp>
      <p:grpSp>
        <p:nvGrpSpPr>
          <p:cNvPr id="33" name="Group 32"/>
          <p:cNvGrpSpPr/>
          <p:nvPr/>
        </p:nvGrpSpPr>
        <p:grpSpPr>
          <a:xfrm>
            <a:off x="-1308100" y="4426191"/>
            <a:ext cx="9892923" cy="2836065"/>
            <a:chOff x="-1308100" y="4426191"/>
            <a:chExt cx="9892923" cy="2836065"/>
          </a:xfrm>
        </p:grpSpPr>
        <p:grpSp>
          <p:nvGrpSpPr>
            <p:cNvPr id="31" name="Group 30"/>
            <p:cNvGrpSpPr/>
            <p:nvPr/>
          </p:nvGrpSpPr>
          <p:grpSpPr>
            <a:xfrm>
              <a:off x="-1308100" y="4438649"/>
              <a:ext cx="9892923" cy="2823607"/>
              <a:chOff x="-1308100" y="4438649"/>
              <a:chExt cx="9892923" cy="2823607"/>
            </a:xfrm>
          </p:grpSpPr>
          <p:grpSp>
            <p:nvGrpSpPr>
              <p:cNvPr id="26" name="Group 25"/>
              <p:cNvGrpSpPr/>
              <p:nvPr/>
            </p:nvGrpSpPr>
            <p:grpSpPr>
              <a:xfrm>
                <a:off x="-1308100" y="4438649"/>
                <a:ext cx="8077200" cy="2823607"/>
                <a:chOff x="-1308100" y="4438649"/>
                <a:chExt cx="8077200" cy="2823607"/>
              </a:xfrm>
            </p:grpSpPr>
            <p:sp>
              <p:nvSpPr>
                <p:cNvPr id="25" name="Block Arc 24"/>
                <p:cNvSpPr/>
                <p:nvPr/>
              </p:nvSpPr>
              <p:spPr>
                <a:xfrm>
                  <a:off x="119456" y="5645701"/>
                  <a:ext cx="2191944" cy="1072488"/>
                </a:xfrm>
                <a:prstGeom prst="blockArc">
                  <a:avLst>
                    <a:gd name="adj1" fmla="val 21357955"/>
                    <a:gd name="adj2" fmla="val 1383920"/>
                    <a:gd name="adj3" fmla="val 48034"/>
                  </a:avLst>
                </a:prstGeom>
                <a:solidFill>
                  <a:srgbClr val="FF00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3" name="Block Arc 102"/>
                <p:cNvSpPr>
                  <a:spLocks noChangeAspect="1"/>
                </p:cNvSpPr>
                <p:nvPr/>
              </p:nvSpPr>
              <p:spPr>
                <a:xfrm>
                  <a:off x="186530" y="5640526"/>
                  <a:ext cx="2115345" cy="1074617"/>
                </a:xfrm>
                <a:prstGeom prst="blockArc">
                  <a:avLst>
                    <a:gd name="adj1" fmla="val 18218730"/>
                    <a:gd name="adj2" fmla="val 21384722"/>
                    <a:gd name="adj3" fmla="val 49188"/>
                  </a:avLst>
                </a:prstGeom>
                <a:solidFill>
                  <a:schemeClr val="tx2">
                    <a:lumMod val="60000"/>
                    <a:lumOff val="40000"/>
                    <a:alpha val="6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88" name="Group 87"/>
                <p:cNvGrpSpPr/>
                <p:nvPr/>
              </p:nvGrpSpPr>
              <p:grpSpPr>
                <a:xfrm>
                  <a:off x="-1308100" y="4438649"/>
                  <a:ext cx="8077200" cy="2823607"/>
                  <a:chOff x="-1257300" y="2901729"/>
                  <a:chExt cx="8077200" cy="2823607"/>
                </a:xfrm>
              </p:grpSpPr>
              <p:cxnSp>
                <p:nvCxnSpPr>
                  <p:cNvPr id="90" name="Straight Connector 89"/>
                  <p:cNvCxnSpPr/>
                  <p:nvPr/>
                </p:nvCxnSpPr>
                <p:spPr>
                  <a:xfrm flipV="1">
                    <a:off x="1289050" y="3225699"/>
                    <a:ext cx="0" cy="1409801"/>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91" name="Group 90"/>
                  <p:cNvGrpSpPr/>
                  <p:nvPr/>
                </p:nvGrpSpPr>
                <p:grpSpPr>
                  <a:xfrm>
                    <a:off x="-1257300" y="2901729"/>
                    <a:ext cx="8077200" cy="2823607"/>
                    <a:chOff x="3210323" y="2730380"/>
                    <a:chExt cx="8077200" cy="2823607"/>
                  </a:xfrm>
                </p:grpSpPr>
                <p:grpSp>
                  <p:nvGrpSpPr>
                    <p:cNvPr id="92" name="Group 91"/>
                    <p:cNvGrpSpPr/>
                    <p:nvPr/>
                  </p:nvGrpSpPr>
                  <p:grpSpPr>
                    <a:xfrm>
                      <a:off x="3210323" y="2730380"/>
                      <a:ext cx="8077200" cy="2823607"/>
                      <a:chOff x="2181623" y="1937946"/>
                      <a:chExt cx="8077200" cy="2823607"/>
                    </a:xfrm>
                  </p:grpSpPr>
                  <p:cxnSp>
                    <p:nvCxnSpPr>
                      <p:cNvPr id="97" name="Straight Connector 96"/>
                      <p:cNvCxnSpPr/>
                      <p:nvPr/>
                    </p:nvCxnSpPr>
                    <p:spPr>
                      <a:xfrm flipV="1">
                        <a:off x="4010750" y="1937946"/>
                        <a:ext cx="1866573" cy="2823607"/>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2181623" y="3684913"/>
                        <a:ext cx="8077200" cy="0"/>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9" name="Oval 98"/>
                      <p:cNvSpPr>
                        <a:spLocks noChangeAspect="1"/>
                      </p:cNvSpPr>
                      <p:nvPr/>
                    </p:nvSpPr>
                    <p:spPr>
                      <a:xfrm>
                        <a:off x="2571496" y="2588852"/>
                        <a:ext cx="4319998" cy="216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100" name="Oval 99"/>
                      <p:cNvSpPr>
                        <a:spLocks noChangeAspect="1"/>
                      </p:cNvSpPr>
                      <p:nvPr/>
                    </p:nvSpPr>
                    <p:spPr>
                      <a:xfrm>
                        <a:off x="3647677" y="3134542"/>
                        <a:ext cx="2153446" cy="1076723"/>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grpSp>
                <p:sp>
                  <p:nvSpPr>
                    <p:cNvPr id="93" name="Oval 92"/>
                    <p:cNvSpPr>
                      <a:spLocks noChangeAspect="1"/>
                    </p:cNvSpPr>
                    <p:nvPr/>
                  </p:nvSpPr>
                  <p:spPr>
                    <a:xfrm>
                      <a:off x="4310003" y="3762930"/>
                      <a:ext cx="2873434" cy="1436717"/>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94" name="Oval 93"/>
                    <p:cNvSpPr>
                      <a:spLocks noChangeAspect="1"/>
                    </p:cNvSpPr>
                    <p:nvPr/>
                  </p:nvSpPr>
                  <p:spPr>
                    <a:xfrm>
                      <a:off x="5033100" y="4115958"/>
                      <a:ext cx="1440000" cy="72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95" name="Oval 94"/>
                    <p:cNvSpPr>
                      <a:spLocks noChangeAspect="1"/>
                    </p:cNvSpPr>
                    <p:nvPr/>
                  </p:nvSpPr>
                  <p:spPr>
                    <a:xfrm>
                      <a:off x="5388700" y="4293758"/>
                      <a:ext cx="720000" cy="36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96" name="Oval 95"/>
                    <p:cNvSpPr>
                      <a:spLocks noChangeAspect="1"/>
                    </p:cNvSpPr>
                    <p:nvPr/>
                  </p:nvSpPr>
                  <p:spPr>
                    <a:xfrm>
                      <a:off x="3969086" y="3559343"/>
                      <a:ext cx="3593428" cy="1796714"/>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grpSp>
            </p:grpSp>
            <p:pic>
              <p:nvPicPr>
                <p:cNvPr id="67" name="Picture 66" descr="H3.jpgAA139073-876B-4F71-B9D6-38849B7BC110Default.jpg"/>
                <p:cNvPicPr>
                  <a:picLocks noChangeAspect="1"/>
                </p:cNvPicPr>
                <p:nvPr/>
              </p:nvPicPr>
              <p:blipFill>
                <a:blip r:embed="rId2">
                  <a:extLst>
                    <a:ext uri="{BEBA8EAE-BF5A-486C-A8C5-ECC9F3942E4B}">
                      <a14:imgProps xmlns:a14="http://schemas.microsoft.com/office/drawing/2010/main">
                        <a14:imgLayer r:embed="rId3">
                          <a14:imgEffect>
                            <a14:backgroundRemoval t="10000" b="93125" l="0" r="100000"/>
                          </a14:imgEffect>
                        </a14:imgLayer>
                      </a14:imgProps>
                    </a:ext>
                    <a:ext uri="{28A0092B-C50C-407E-A947-70E740481C1C}">
                      <a14:useLocalDpi xmlns:a14="http://schemas.microsoft.com/office/drawing/2010/main" val="0"/>
                    </a:ext>
                  </a:extLst>
                </a:blip>
                <a:stretch>
                  <a:fillRect/>
                </a:stretch>
              </p:blipFill>
              <p:spPr>
                <a:xfrm flipH="1">
                  <a:off x="498475" y="5616818"/>
                  <a:ext cx="1181100" cy="855089"/>
                </a:xfrm>
                <a:prstGeom prst="rect">
                  <a:avLst/>
                </a:prstGeom>
              </p:spPr>
            </p:pic>
          </p:grpSp>
          <p:grpSp>
            <p:nvGrpSpPr>
              <p:cNvPr id="30" name="Group 29"/>
              <p:cNvGrpSpPr/>
              <p:nvPr/>
            </p:nvGrpSpPr>
            <p:grpSpPr>
              <a:xfrm>
                <a:off x="1263649" y="4692649"/>
                <a:ext cx="7321174" cy="2043899"/>
                <a:chOff x="1263649" y="4692649"/>
                <a:chExt cx="7321174" cy="2043899"/>
              </a:xfrm>
            </p:grpSpPr>
            <p:grpSp>
              <p:nvGrpSpPr>
                <p:cNvPr id="52" name="Group 51"/>
                <p:cNvGrpSpPr/>
                <p:nvPr/>
              </p:nvGrpSpPr>
              <p:grpSpPr>
                <a:xfrm>
                  <a:off x="5016500" y="5224986"/>
                  <a:ext cx="3486706" cy="1511562"/>
                  <a:chOff x="5118477" y="5650125"/>
                  <a:chExt cx="3486706" cy="1296908"/>
                </a:xfrm>
              </p:grpSpPr>
              <p:grpSp>
                <p:nvGrpSpPr>
                  <p:cNvPr id="54" name="Group 53"/>
                  <p:cNvGrpSpPr/>
                  <p:nvPr/>
                </p:nvGrpSpPr>
                <p:grpSpPr>
                  <a:xfrm>
                    <a:off x="5647498" y="5946300"/>
                    <a:ext cx="2957685" cy="1000733"/>
                    <a:chOff x="5647498" y="5946300"/>
                    <a:chExt cx="2957685" cy="1000733"/>
                  </a:xfrm>
                </p:grpSpPr>
                <p:pic>
                  <p:nvPicPr>
                    <p:cNvPr id="56" name="Picture 55" descr="RENDER4.jpg719f543b-8cff-4489-866f-62fc2f7aec79Original.jpg"/>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rot="11512507" flipH="1">
                      <a:off x="8225605" y="6781676"/>
                      <a:ext cx="379578" cy="165357"/>
                    </a:xfrm>
                    <a:prstGeom prst="rect">
                      <a:avLst/>
                    </a:prstGeom>
                  </p:spPr>
                </p:pic>
                <p:pic>
                  <p:nvPicPr>
                    <p:cNvPr id="57" name="Picture 56" descr="RENDER4.jpg719f543b-8cff-4489-866f-62fc2f7aec79Original.jpg"/>
                    <p:cNvPicPr>
                      <a:picLocks noChangeAspect="1"/>
                    </p:cNvPicPr>
                    <p:nvPr/>
                  </p:nvPicPr>
                  <p:blipFill rotWithShape="1">
                    <a:blip r:embed="rId4">
                      <a:extLst>
                        <a:ext uri="{BEBA8EAE-BF5A-486C-A8C5-ECC9F3942E4B}">
                          <a14:imgProps xmlns:a14="http://schemas.microsoft.com/office/drawing/2010/main">
                            <a14:imgLayer r:embed="rId6">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flipH="1">
                      <a:off x="5647498" y="5946300"/>
                      <a:ext cx="533130" cy="232249"/>
                    </a:xfrm>
                    <a:prstGeom prst="rect">
                      <a:avLst/>
                    </a:prstGeom>
                  </p:spPr>
                </p:pic>
              </p:grpSp>
              <p:pic>
                <p:nvPicPr>
                  <p:cNvPr id="55" name="Picture 54" descr="RENDER4.jpg719f543b-8cff-4489-866f-62fc2f7aec79Original.jpg"/>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rot="2168978" flipH="1">
                    <a:off x="5118477" y="5650125"/>
                    <a:ext cx="157714" cy="68706"/>
                  </a:xfrm>
                  <a:prstGeom prst="rect">
                    <a:avLst/>
                  </a:prstGeom>
                </p:spPr>
              </p:pic>
            </p:grpSp>
            <p:pic>
              <p:nvPicPr>
                <p:cNvPr id="53" name="Picture 52" descr="RENDER4.jpg719f543b-8cff-4489-866f-62fc2f7aec79Original.jpg"/>
                <p:cNvPicPr>
                  <a:picLocks noChangeAspect="1"/>
                </p:cNvPicPr>
                <p:nvPr/>
              </p:nvPicPr>
              <p:blipFill rotWithShape="1">
                <a:blip r:embed="rId4">
                  <a:extLst>
                    <a:ext uri="{BEBA8EAE-BF5A-486C-A8C5-ECC9F3942E4B}">
                      <a14:imgProps xmlns:a14="http://schemas.microsoft.com/office/drawing/2010/main">
                        <a14:imgLayer r:embed="rId7">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a:off x="5577039" y="4692649"/>
                  <a:ext cx="3007784" cy="1798314"/>
                </a:xfrm>
                <a:prstGeom prst="rect">
                  <a:avLst/>
                </a:prstGeom>
              </p:spPr>
            </p:pic>
            <p:sp>
              <p:nvSpPr>
                <p:cNvPr id="106" name="TextBox 105"/>
                <p:cNvSpPr txBox="1"/>
                <p:nvPr/>
              </p:nvSpPr>
              <p:spPr>
                <a:xfrm>
                  <a:off x="1605372" y="5425316"/>
                  <a:ext cx="712379" cy="338554"/>
                </a:xfrm>
                <a:prstGeom prst="rect">
                  <a:avLst/>
                </a:prstGeom>
                <a:noFill/>
              </p:spPr>
              <p:txBody>
                <a:bodyPr wrap="square" rtlCol="0">
                  <a:spAutoFit/>
                </a:bodyPr>
                <a:lstStyle/>
                <a:p>
                  <a:r>
                    <a:rPr lang="en-US" sz="1600" dirty="0" err="1">
                      <a:solidFill>
                        <a:srgbClr val="0000FF"/>
                      </a:solidFill>
                    </a:rPr>
                    <a:t>Brn</a:t>
                  </a:r>
                  <a:r>
                    <a:rPr lang="en-US" sz="1600" baseline="-25000" dirty="0" err="1">
                      <a:solidFill>
                        <a:srgbClr val="0000FF"/>
                      </a:solidFill>
                    </a:rPr>
                    <a:t>true</a:t>
                  </a:r>
                  <a:endParaRPr lang="en-US" sz="1600" baseline="-25000" dirty="0">
                    <a:solidFill>
                      <a:srgbClr val="0000FF"/>
                    </a:solidFill>
                  </a:endParaRPr>
                </a:p>
              </p:txBody>
            </p:sp>
            <p:grpSp>
              <p:nvGrpSpPr>
                <p:cNvPr id="29" name="Group 28"/>
                <p:cNvGrpSpPr/>
                <p:nvPr/>
              </p:nvGrpSpPr>
              <p:grpSpPr>
                <a:xfrm>
                  <a:off x="1263649" y="4953001"/>
                  <a:ext cx="5499101" cy="1224066"/>
                  <a:chOff x="1263649" y="4953001"/>
                  <a:chExt cx="5499101" cy="1224066"/>
                </a:xfrm>
              </p:grpSpPr>
              <p:sp>
                <p:nvSpPr>
                  <p:cNvPr id="49" name="Freeform 48"/>
                  <p:cNvSpPr/>
                  <p:nvPr/>
                </p:nvSpPr>
                <p:spPr>
                  <a:xfrm>
                    <a:off x="1263649" y="4953001"/>
                    <a:ext cx="5433821" cy="1193800"/>
                  </a:xfrm>
                  <a:custGeom>
                    <a:avLst/>
                    <a:gdLst>
                      <a:gd name="connsiteX0" fmla="*/ 0 w 5092700"/>
                      <a:gd name="connsiteY0" fmla="*/ 1133983 h 1133983"/>
                      <a:gd name="connsiteX1" fmla="*/ 3143250 w 5092700"/>
                      <a:gd name="connsiteY1" fmla="*/ 98933 h 1133983"/>
                      <a:gd name="connsiteX2" fmla="*/ 5092700 w 5092700"/>
                      <a:gd name="connsiteY2" fmla="*/ 41783 h 1133983"/>
                    </a:gdLst>
                    <a:ahLst/>
                    <a:cxnLst>
                      <a:cxn ang="0">
                        <a:pos x="connsiteX0" y="connsiteY0"/>
                      </a:cxn>
                      <a:cxn ang="0">
                        <a:pos x="connsiteX1" y="connsiteY1"/>
                      </a:cxn>
                      <a:cxn ang="0">
                        <a:pos x="connsiteX2" y="connsiteY2"/>
                      </a:cxn>
                    </a:cxnLst>
                    <a:rect l="l" t="t" r="r" b="b"/>
                    <a:pathLst>
                      <a:path w="5092700" h="1133983">
                        <a:moveTo>
                          <a:pt x="0" y="1133983"/>
                        </a:moveTo>
                        <a:cubicBezTo>
                          <a:pt x="1147233" y="707474"/>
                          <a:pt x="2294467" y="280966"/>
                          <a:pt x="3143250" y="98933"/>
                        </a:cubicBezTo>
                        <a:cubicBezTo>
                          <a:pt x="3992033" y="-83100"/>
                          <a:pt x="5092700" y="41783"/>
                          <a:pt x="5092700" y="41783"/>
                        </a:cubicBezTo>
                      </a:path>
                    </a:pathLst>
                  </a:custGeom>
                  <a:ln>
                    <a:solidFill>
                      <a:srgbClr val="FF0000"/>
                    </a:solidFill>
                    <a:prstDash val="dash"/>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28" name="Group 27"/>
                  <p:cNvGrpSpPr/>
                  <p:nvPr/>
                </p:nvGrpSpPr>
                <p:grpSpPr>
                  <a:xfrm>
                    <a:off x="1276350" y="4996988"/>
                    <a:ext cx="5486400" cy="1180079"/>
                    <a:chOff x="1276350" y="4996988"/>
                    <a:chExt cx="5486400" cy="1180079"/>
                  </a:xfrm>
                </p:grpSpPr>
                <p:cxnSp>
                  <p:nvCxnSpPr>
                    <p:cNvPr id="39" name="Straight Arrow Connector 38"/>
                    <p:cNvCxnSpPr/>
                    <p:nvPr/>
                  </p:nvCxnSpPr>
                  <p:spPr>
                    <a:xfrm flipV="1">
                      <a:off x="1276350" y="5674074"/>
                      <a:ext cx="5486400" cy="502990"/>
                    </a:xfrm>
                    <a:prstGeom prst="straightConnector1">
                      <a:avLst/>
                    </a:prstGeom>
                    <a:ln>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endCxn id="49" idx="2"/>
                    </p:cNvCxnSpPr>
                    <p:nvPr/>
                  </p:nvCxnSpPr>
                  <p:spPr>
                    <a:xfrm flipV="1">
                      <a:off x="1314450" y="4996988"/>
                      <a:ext cx="5383020" cy="1180079"/>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a:off x="3464585" y="5451688"/>
                      <a:ext cx="554965" cy="338554"/>
                    </a:xfrm>
                    <a:prstGeom prst="rect">
                      <a:avLst/>
                    </a:prstGeom>
                    <a:solidFill>
                      <a:srgbClr val="FFFFFF"/>
                    </a:solidFill>
                  </p:spPr>
                  <p:txBody>
                    <a:bodyPr wrap="square" rtlCol="0">
                      <a:spAutoFit/>
                    </a:bodyPr>
                    <a:lstStyle/>
                    <a:p>
                      <a:r>
                        <a:rPr lang="en-US" sz="1600" dirty="0" err="1">
                          <a:solidFill>
                            <a:srgbClr val="0000FF"/>
                          </a:solidFill>
                        </a:rPr>
                        <a:t>Rng</a:t>
                      </a:r>
                      <a:endParaRPr lang="en-US" sz="1600" baseline="-25000" dirty="0">
                        <a:solidFill>
                          <a:srgbClr val="0000FF"/>
                        </a:solidFill>
                      </a:endParaRPr>
                    </a:p>
                  </p:txBody>
                </p:sp>
                <p:sp>
                  <p:nvSpPr>
                    <p:cNvPr id="109" name="TextBox 108"/>
                    <p:cNvSpPr txBox="1"/>
                    <p:nvPr/>
                  </p:nvSpPr>
                  <p:spPr>
                    <a:xfrm>
                      <a:off x="3832885" y="5828012"/>
                      <a:ext cx="554965" cy="338554"/>
                    </a:xfrm>
                    <a:prstGeom prst="rect">
                      <a:avLst/>
                    </a:prstGeom>
                    <a:solidFill>
                      <a:srgbClr val="FFFFFF"/>
                    </a:solidFill>
                  </p:spPr>
                  <p:txBody>
                    <a:bodyPr wrap="square" rtlCol="0">
                      <a:spAutoFit/>
                    </a:bodyPr>
                    <a:lstStyle/>
                    <a:p>
                      <a:r>
                        <a:rPr lang="en-US" sz="1600" dirty="0">
                          <a:solidFill>
                            <a:srgbClr val="0000FF"/>
                          </a:solidFill>
                        </a:rPr>
                        <a:t>ROG</a:t>
                      </a:r>
                      <a:endParaRPr lang="en-US" sz="1600" baseline="-25000" dirty="0">
                        <a:solidFill>
                          <a:srgbClr val="0000FF"/>
                        </a:solidFill>
                      </a:endParaRPr>
                    </a:p>
                  </p:txBody>
                </p:sp>
              </p:grpSp>
            </p:grpSp>
            <p:sp>
              <p:nvSpPr>
                <p:cNvPr id="70" name="TextBox 69"/>
                <p:cNvSpPr txBox="1"/>
                <p:nvPr/>
              </p:nvSpPr>
              <p:spPr>
                <a:xfrm>
                  <a:off x="2045301" y="6380806"/>
                  <a:ext cx="616539" cy="338554"/>
                </a:xfrm>
                <a:prstGeom prst="rect">
                  <a:avLst/>
                </a:prstGeom>
                <a:noFill/>
              </p:spPr>
              <p:txBody>
                <a:bodyPr wrap="square" rtlCol="0">
                  <a:spAutoFit/>
                </a:bodyPr>
                <a:lstStyle/>
                <a:p>
                  <a:r>
                    <a:rPr lang="en-US" sz="1600" dirty="0" err="1">
                      <a:solidFill>
                        <a:srgbClr val="FF0000"/>
                      </a:solidFill>
                    </a:rPr>
                    <a:t>Brn</a:t>
                  </a:r>
                  <a:r>
                    <a:rPr lang="en-US" sz="1600" baseline="-25000" dirty="0" err="1">
                      <a:solidFill>
                        <a:srgbClr val="FF0000"/>
                      </a:solidFill>
                    </a:rPr>
                    <a:t>rel</a:t>
                  </a:r>
                  <a:endParaRPr lang="en-US" sz="1600" baseline="-25000" dirty="0">
                    <a:solidFill>
                      <a:srgbClr val="FF0000"/>
                    </a:solidFill>
                  </a:endParaRPr>
                </a:p>
              </p:txBody>
            </p:sp>
          </p:grpSp>
        </p:grpSp>
        <p:grpSp>
          <p:nvGrpSpPr>
            <p:cNvPr id="27" name="Group 26"/>
            <p:cNvGrpSpPr/>
            <p:nvPr/>
          </p:nvGrpSpPr>
          <p:grpSpPr>
            <a:xfrm>
              <a:off x="6697471" y="4426191"/>
              <a:ext cx="853273" cy="1247883"/>
              <a:chOff x="6697471" y="4426191"/>
              <a:chExt cx="853273" cy="1247883"/>
            </a:xfrm>
          </p:grpSpPr>
          <p:cxnSp>
            <p:nvCxnSpPr>
              <p:cNvPr id="38" name="Straight Connector 37"/>
              <p:cNvCxnSpPr/>
              <p:nvPr/>
            </p:nvCxnSpPr>
            <p:spPr>
              <a:xfrm>
                <a:off x="6762750" y="5013674"/>
                <a:ext cx="6350" cy="660400"/>
              </a:xfrm>
              <a:prstGeom prst="line">
                <a:avLst/>
              </a:prstGeom>
              <a:ln>
                <a:solidFill>
                  <a:srgbClr val="FFFF00"/>
                </a:solidFill>
                <a:prstDash val="sysDash"/>
              </a:ln>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6886783" y="5186176"/>
                <a:ext cx="663961" cy="338554"/>
              </a:xfrm>
              <a:prstGeom prst="rect">
                <a:avLst/>
              </a:prstGeom>
              <a:noFill/>
              <a:effectLst/>
            </p:spPr>
            <p:txBody>
              <a:bodyPr wrap="square" rtlCol="0">
                <a:spAutoFit/>
              </a:bodyPr>
              <a:lstStyle/>
              <a:p>
                <a:r>
                  <a:rPr lang="en-US" sz="1600" dirty="0" err="1">
                    <a:solidFill>
                      <a:srgbClr val="FFFF00"/>
                    </a:solidFill>
                  </a:rPr>
                  <a:t>Hght</a:t>
                </a:r>
                <a:endParaRPr lang="en-US" sz="1600" baseline="-25000" dirty="0">
                  <a:solidFill>
                    <a:srgbClr val="FFFF00"/>
                  </a:solidFill>
                </a:endParaRPr>
              </a:p>
            </p:txBody>
          </p:sp>
          <p:pic>
            <p:nvPicPr>
              <p:cNvPr id="66" name="Picture 65" descr="1480x800.pngE3110809-8A3C-4F22-8434-3CC48B154B76Original.jpg"/>
              <p:cNvPicPr>
                <a:picLocks noChangeAspect="1"/>
              </p:cNvPicPr>
              <p:nvPr/>
            </p:nvPicPr>
            <p:blipFill rotWithShape="1">
              <a:blip r:embed="rId8">
                <a:extLst>
                  <a:ext uri="{BEBA8EAE-BF5A-486C-A8C5-ECC9F3942E4B}">
                    <a14:imgProps xmlns:a14="http://schemas.microsoft.com/office/drawing/2010/main">
                      <a14:imgLayer r:embed="rId9">
                        <a14:imgEffect>
                          <a14:backgroundRemoval t="875" b="97875" l="10000" r="90000">
                            <a14:foregroundMark x1="48919" y1="10375" x2="48919" y2="10375"/>
                            <a14:foregroundMark x1="50000" y1="8875" x2="50000" y2="8875"/>
                            <a14:foregroundMark x1="47703" y1="10750" x2="47703" y2="10750"/>
                            <a14:foregroundMark x1="48919" y1="8500" x2="48919" y2="8500"/>
                            <a14:foregroundMark x1="51081" y1="9375" x2="51081" y2="9375"/>
                            <a14:foregroundMark x1="50743" y1="8250" x2="50743" y2="8250"/>
                            <a14:foregroundMark x1="48311" y1="9125" x2="48311" y2="9125"/>
                            <a14:foregroundMark x1="51824" y1="9000" x2="51824" y2="9000"/>
                          </a14:backgroundRemoval>
                        </a14:imgEffect>
                      </a14:imgLayer>
                    </a14:imgProps>
                  </a:ext>
                  <a:ext uri="{28A0092B-C50C-407E-A947-70E740481C1C}">
                    <a14:useLocalDpi xmlns:a14="http://schemas.microsoft.com/office/drawing/2010/main" val="0"/>
                  </a:ext>
                </a:extLst>
              </a:blip>
              <a:srcRect l="42639" r="43333"/>
              <a:stretch/>
            </p:blipFill>
            <p:spPr>
              <a:xfrm>
                <a:off x="6697471" y="4426191"/>
                <a:ext cx="163912" cy="631614"/>
              </a:xfrm>
              <a:prstGeom prst="rect">
                <a:avLst/>
              </a:prstGeom>
            </p:spPr>
          </p:pic>
        </p:grpSp>
      </p:grpSp>
      <p:pic>
        <p:nvPicPr>
          <p:cNvPr id="44" name="Picture 43" descr="LH01.png5d8eed05-b143-48a7-9adc-611ce821926cOriginal.jpg"/>
          <p:cNvPicPr>
            <a:picLocks noChangeAspect="1"/>
          </p:cNvPicPr>
          <p:nvPr/>
        </p:nvPicPr>
        <p:blipFill rotWithShape="1">
          <a:blip r:embed="rId10">
            <a:extLst>
              <a:ext uri="{BEBA8EAE-BF5A-486C-A8C5-ECC9F3942E4B}">
                <a14:imgProps xmlns:a14="http://schemas.microsoft.com/office/drawing/2010/main">
                  <a14:imgLayer r:embed="rId11">
                    <a14:imgEffect>
                      <a14:backgroundRemoval t="1250" b="95875" l="12875" r="90000">
                        <a14:backgroundMark x1="36500" y1="88250" x2="36500" y2="88250"/>
                        <a14:backgroundMark x1="33750" y1="86250" x2="33750" y2="86250"/>
                      </a14:backgroundRemoval>
                    </a14:imgEffect>
                  </a14:imgLayer>
                </a14:imgProps>
              </a:ext>
              <a:ext uri="{28A0092B-C50C-407E-A947-70E740481C1C}">
                <a14:useLocalDpi xmlns:a14="http://schemas.microsoft.com/office/drawing/2010/main" val="0"/>
              </a:ext>
            </a:extLst>
          </a:blip>
          <a:srcRect l="34352" t="5833" r="38123" b="4575"/>
          <a:stretch/>
        </p:blipFill>
        <p:spPr>
          <a:xfrm flipH="1">
            <a:off x="5055180" y="4978248"/>
            <a:ext cx="88900" cy="289364"/>
          </a:xfrm>
          <a:prstGeom prst="rect">
            <a:avLst/>
          </a:prstGeom>
        </p:spPr>
      </p:pic>
    </p:spTree>
    <p:extLst>
      <p:ext uri="{BB962C8B-B14F-4D97-AF65-F5344CB8AC3E}">
        <p14:creationId xmlns:p14="http://schemas.microsoft.com/office/powerpoint/2010/main" val="2083589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Τυφλός Βομβαρδισμός</a:t>
            </a:r>
            <a:endParaRPr lang="en-US" dirty="0"/>
          </a:p>
        </p:txBody>
      </p:sp>
      <p:pic>
        <p:nvPicPr>
          <p:cNvPr id="50" name="Content Placeholder 49"/>
          <p:cNvPicPr>
            <a:picLocks noGrp="1" noChangeAspect="1"/>
          </p:cNvPicPr>
          <p:nvPr>
            <p:ph sz="half" idx="1"/>
          </p:nvPr>
        </p:nvPicPr>
        <p:blipFill rotWithShape="1">
          <a:blip r:embed="rId2"/>
          <a:srcRect t="1493" b="10834"/>
          <a:stretch/>
        </p:blipFill>
        <p:spPr>
          <a:xfrm>
            <a:off x="457200" y="1371600"/>
            <a:ext cx="4038600" cy="5065713"/>
          </a:xfrm>
          <a:prstGeom prst="rect">
            <a:avLst/>
          </a:prstGeom>
        </p:spPr>
      </p:pic>
      <p:pic>
        <p:nvPicPr>
          <p:cNvPr id="51" name="Content Placeholder 50"/>
          <p:cNvPicPr>
            <a:picLocks noGrp="1" noChangeAspect="1"/>
          </p:cNvPicPr>
          <p:nvPr>
            <p:ph sz="half" idx="2"/>
          </p:nvPr>
        </p:nvPicPr>
        <p:blipFill rotWithShape="1">
          <a:blip r:embed="rId3"/>
          <a:srcRect t="1156" b="10562"/>
          <a:stretch/>
        </p:blipFill>
        <p:spPr>
          <a:xfrm>
            <a:off x="4648200" y="1371600"/>
            <a:ext cx="4038600" cy="5065713"/>
          </a:xfrm>
          <a:prstGeom prst="rect">
            <a:avLst/>
          </a:prstGeom>
        </p:spPr>
      </p:pic>
      <p:sp>
        <p:nvSpPr>
          <p:cNvPr id="52" name="Oval 51"/>
          <p:cNvSpPr/>
          <p:nvPr/>
        </p:nvSpPr>
        <p:spPr>
          <a:xfrm>
            <a:off x="552450" y="4578350"/>
            <a:ext cx="2076450" cy="1797050"/>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4819650" y="4578350"/>
            <a:ext cx="2241550" cy="1797050"/>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1460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Ναυτικός </a:t>
            </a:r>
            <a:r>
              <a:rPr lang="en-US" dirty="0" err="1"/>
              <a:t>vs</a:t>
            </a:r>
            <a:r>
              <a:rPr lang="en-US" dirty="0"/>
              <a:t> </a:t>
            </a:r>
            <a:r>
              <a:rPr lang="el-GR" dirty="0"/>
              <a:t>Στρατιωτικός Χάρτης </a:t>
            </a:r>
            <a:endParaRPr lang="en-US" dirty="0"/>
          </a:p>
        </p:txBody>
      </p:sp>
      <p:pic>
        <p:nvPicPr>
          <p:cNvPr id="5" name="Content Placeholder 4"/>
          <p:cNvPicPr>
            <a:picLocks noGrp="1" noChangeAspect="1"/>
          </p:cNvPicPr>
          <p:nvPr>
            <p:ph sz="half" idx="1"/>
          </p:nvPr>
        </p:nvPicPr>
        <p:blipFill rotWithShape="1">
          <a:blip r:embed="rId2"/>
          <a:srcRect t="115" b="85"/>
          <a:stretch/>
        </p:blipFill>
        <p:spPr>
          <a:xfrm>
            <a:off x="723322" y="1346200"/>
            <a:ext cx="4038600" cy="5353050"/>
          </a:xfrm>
          <a:ln>
            <a:solidFill>
              <a:schemeClr val="bg1">
                <a:lumMod val="65000"/>
              </a:schemeClr>
            </a:solidFill>
          </a:ln>
        </p:spPr>
      </p:pic>
      <p:pic>
        <p:nvPicPr>
          <p:cNvPr id="6" name="Content Placeholder 5"/>
          <p:cNvPicPr>
            <a:picLocks noChangeAspect="1"/>
          </p:cNvPicPr>
          <p:nvPr/>
        </p:nvPicPr>
        <p:blipFill rotWithShape="1">
          <a:blip r:embed="rId3"/>
          <a:srcRect t="-1334" b="-2183"/>
          <a:stretch/>
        </p:blipFill>
        <p:spPr>
          <a:xfrm>
            <a:off x="4851361" y="4451350"/>
            <a:ext cx="3722447" cy="2317750"/>
          </a:xfrm>
          <a:prstGeom prst="rect">
            <a:avLst/>
          </a:prstGeom>
        </p:spPr>
      </p:pic>
      <p:pic>
        <p:nvPicPr>
          <p:cNvPr id="7" name="Content Placeholder 6"/>
          <p:cNvPicPr>
            <a:picLocks noGrp="1" noChangeAspect="1"/>
          </p:cNvPicPr>
          <p:nvPr>
            <p:ph sz="half" idx="2"/>
          </p:nvPr>
        </p:nvPicPr>
        <p:blipFill rotWithShape="1">
          <a:blip r:embed="rId4"/>
          <a:srcRect t="-660" b="6370"/>
          <a:stretch/>
        </p:blipFill>
        <p:spPr>
          <a:xfrm>
            <a:off x="4875370" y="1417638"/>
            <a:ext cx="3698438" cy="2709862"/>
          </a:xfrm>
        </p:spPr>
      </p:pic>
    </p:spTree>
    <p:extLst>
      <p:ext uri="{BB962C8B-B14F-4D97-AF65-F5344CB8AC3E}">
        <p14:creationId xmlns:p14="http://schemas.microsoft.com/office/powerpoint/2010/main" val="1540153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l-GR" dirty="0"/>
              <a:t>Ν. Βομβαρδισμός</a:t>
            </a:r>
            <a:br>
              <a:rPr lang="el-GR" dirty="0"/>
            </a:br>
            <a:r>
              <a:rPr lang="el-GR" dirty="0"/>
              <a:t>Εισαγωγή διορθώσεων</a:t>
            </a:r>
            <a:endParaRPr lang="en-US" dirty="0"/>
          </a:p>
        </p:txBody>
      </p:sp>
      <p:sp>
        <p:nvSpPr>
          <p:cNvPr id="6" name="Content Placeholder 5"/>
          <p:cNvSpPr>
            <a:spLocks noGrp="1"/>
          </p:cNvSpPr>
          <p:nvPr>
            <p:ph idx="1"/>
          </p:nvPr>
        </p:nvSpPr>
        <p:spPr/>
        <p:txBody>
          <a:bodyPr>
            <a:normAutofit fontScale="62500" lnSpcReduction="20000"/>
          </a:bodyPr>
          <a:lstStyle/>
          <a:p>
            <a:pPr algn="just"/>
            <a:r>
              <a:rPr lang="el-GR" dirty="0"/>
              <a:t>Στις περιπτώσεις που οι βολές του Ν. Βομβαρδισμού είναι ορατές, η αξιολόγησή των και εισαγωγή των απαραίτητων διορθώσεων για μεταφορά του ΜΣΠ προς το στόχο γίνεται από την ομάδα ελέγχου πυρών στο ΚΕΠΙΧ.</a:t>
            </a:r>
          </a:p>
          <a:p>
            <a:pPr algn="just"/>
            <a:r>
              <a:rPr lang="el-GR" dirty="0"/>
              <a:t>Όταν, όμως δεν δύναται να αποκατασταθεί </a:t>
            </a:r>
            <a:r>
              <a:rPr lang="en-US" dirty="0"/>
              <a:t>LOS </a:t>
            </a:r>
            <a:r>
              <a:rPr lang="el-GR" dirty="0"/>
              <a:t>με το στόχο, οι διορθώσεις εισάγονται μετά από </a:t>
            </a:r>
            <a:r>
              <a:rPr lang="en-US" dirty="0"/>
              <a:t>feedback </a:t>
            </a:r>
            <a:r>
              <a:rPr lang="el-GR" dirty="0"/>
              <a:t>από παρατηρητή επί ξηράς, συνήθως στέλεχος του ΣΞ.</a:t>
            </a:r>
          </a:p>
          <a:p>
            <a:pPr algn="just"/>
            <a:r>
              <a:rPr lang="el-GR" dirty="0"/>
              <a:t>Ο παρατηρητής των πυρών, ο οποίος πολλές φορές είναι το πρόσωπο που αιτείται εξαρχής τα πυρά, αφού παρατηρήσει τις πτώσεις των βολών, αναφέρει από κατάλληλο ασύρματο δίκτυο τη σχετική θέση του ΜΣΠ των πτώσεων ως προς το στόχο.</a:t>
            </a:r>
          </a:p>
          <a:p>
            <a:pPr algn="just"/>
            <a:r>
              <a:rPr lang="el-GR" dirty="0"/>
              <a:t>Η ομάδα ελέγχου πυρός στο ΚΕΠΙΧ του πλοίου, ανάγει την αναφερθείσα παρατήρηση σε διόρθωση, και επαναλαμβάνει τα πυρά</a:t>
            </a:r>
          </a:p>
          <a:p>
            <a:pPr algn="just"/>
            <a:r>
              <a:rPr lang="el-GR" dirty="0"/>
              <a:t>Οι διαδικασίες συνεργασίας και αναφορών μεταξύ παρατηρητού επί ξηράς και βάλλοντος πλοίου περιγράφονται στο ΕΕ 8-21.</a:t>
            </a:r>
          </a:p>
        </p:txBody>
      </p:sp>
    </p:spTree>
    <p:extLst>
      <p:ext uri="{BB962C8B-B14F-4D97-AF65-F5344CB8AC3E}">
        <p14:creationId xmlns:p14="http://schemas.microsoft.com/office/powerpoint/2010/main" val="1939432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Ν. Βομβαρδισμός</a:t>
            </a:r>
            <a:br>
              <a:rPr lang="el-GR" dirty="0"/>
            </a:br>
            <a:r>
              <a:rPr lang="el-GR" dirty="0"/>
              <a:t>Εισαγωγή διορθώσεων</a:t>
            </a:r>
            <a:endParaRPr lang="en-US" dirty="0"/>
          </a:p>
        </p:txBody>
      </p:sp>
      <p:sp>
        <p:nvSpPr>
          <p:cNvPr id="9" name="Text Placeholder 8"/>
          <p:cNvSpPr>
            <a:spLocks noGrp="1"/>
          </p:cNvSpPr>
          <p:nvPr>
            <p:ph type="body" idx="1"/>
          </p:nvPr>
        </p:nvSpPr>
        <p:spPr/>
        <p:txBody>
          <a:bodyPr/>
          <a:lstStyle/>
          <a:p>
            <a:r>
              <a:rPr lang="el-GR" dirty="0"/>
              <a:t>Με ορατό το στόχο</a:t>
            </a:r>
            <a:endParaRPr lang="en-US" dirty="0"/>
          </a:p>
        </p:txBody>
      </p:sp>
      <p:pic>
        <p:nvPicPr>
          <p:cNvPr id="8" name="Content Placeholder 7"/>
          <p:cNvPicPr>
            <a:picLocks noGrp="1" noChangeAspect="1"/>
          </p:cNvPicPr>
          <p:nvPr>
            <p:ph sz="half" idx="2"/>
          </p:nvPr>
        </p:nvPicPr>
        <p:blipFill rotWithShape="1">
          <a:blip r:embed="rId2"/>
          <a:srcRect r="-6150"/>
          <a:stretch/>
        </p:blipFill>
        <p:spPr>
          <a:ln>
            <a:solidFill>
              <a:srgbClr val="000000"/>
            </a:solidFill>
          </a:ln>
        </p:spPr>
      </p:pic>
      <p:sp>
        <p:nvSpPr>
          <p:cNvPr id="10" name="Text Placeholder 9"/>
          <p:cNvSpPr>
            <a:spLocks noGrp="1"/>
          </p:cNvSpPr>
          <p:nvPr>
            <p:ph type="body" sz="quarter" idx="3"/>
          </p:nvPr>
        </p:nvSpPr>
        <p:spPr/>
        <p:txBody>
          <a:bodyPr/>
          <a:lstStyle/>
          <a:p>
            <a:r>
              <a:rPr lang="el-GR" dirty="0"/>
              <a:t>Με αναφορά παρατηρητή</a:t>
            </a:r>
            <a:endParaRPr lang="en-US" dirty="0"/>
          </a:p>
        </p:txBody>
      </p:sp>
      <p:pic>
        <p:nvPicPr>
          <p:cNvPr id="6" name="Content Placeholder 5"/>
          <p:cNvPicPr>
            <a:picLocks noGrp="1" noChangeAspect="1"/>
          </p:cNvPicPr>
          <p:nvPr>
            <p:ph sz="quarter" idx="4"/>
          </p:nvPr>
        </p:nvPicPr>
        <p:blipFill rotWithShape="1">
          <a:blip r:embed="rId3"/>
          <a:srcRect t="3252" b="3252"/>
          <a:stretch/>
        </p:blipFill>
        <p:spPr>
          <a:ln>
            <a:solidFill>
              <a:schemeClr val="tx1"/>
            </a:solidFill>
          </a:ln>
        </p:spPr>
      </p:pic>
    </p:spTree>
    <p:extLst>
      <p:ext uri="{BB962C8B-B14F-4D97-AF65-F5344CB8AC3E}">
        <p14:creationId xmlns:p14="http://schemas.microsoft.com/office/powerpoint/2010/main" val="74126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17CED4E-303D-5949-9FB8-9A48A17B1D6A}"/>
              </a:ext>
            </a:extLst>
          </p:cNvPr>
          <p:cNvSpPr>
            <a:spLocks noGrp="1"/>
          </p:cNvSpPr>
          <p:nvPr>
            <p:ph type="title"/>
          </p:nvPr>
        </p:nvSpPr>
        <p:spPr/>
        <p:txBody>
          <a:bodyPr/>
          <a:lstStyle/>
          <a:p>
            <a:endParaRPr lang="en-US"/>
          </a:p>
        </p:txBody>
      </p:sp>
      <p:sp>
        <p:nvSpPr>
          <p:cNvPr id="8" name="Content Placeholder 7">
            <a:extLst>
              <a:ext uri="{FF2B5EF4-FFF2-40B4-BE49-F238E27FC236}">
                <a16:creationId xmlns:a16="http://schemas.microsoft.com/office/drawing/2014/main" id="{C4CF411B-F130-474D-9470-795B123CE73E}"/>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AD6FBE44-58A0-AA46-963F-3083CDA4360D}"/>
              </a:ext>
            </a:extLst>
          </p:cNvPr>
          <p:cNvPicPr>
            <a:picLocks noChangeAspect="1"/>
          </p:cNvPicPr>
          <p:nvPr/>
        </p:nvPicPr>
        <p:blipFill rotWithShape="1">
          <a:blip r:embed="rId2"/>
          <a:srcRect l="1633"/>
          <a:stretch/>
        </p:blipFill>
        <p:spPr>
          <a:xfrm>
            <a:off x="0" y="0"/>
            <a:ext cx="3060700" cy="6629400"/>
          </a:xfrm>
          <a:prstGeom prst="rect">
            <a:avLst/>
          </a:prstGeom>
        </p:spPr>
      </p:pic>
      <p:pic>
        <p:nvPicPr>
          <p:cNvPr id="10" name="Picture 9">
            <a:extLst>
              <a:ext uri="{FF2B5EF4-FFF2-40B4-BE49-F238E27FC236}">
                <a16:creationId xmlns:a16="http://schemas.microsoft.com/office/drawing/2014/main" id="{EADE9423-EFF6-EF43-9BEF-C87718407F3A}"/>
              </a:ext>
            </a:extLst>
          </p:cNvPr>
          <p:cNvPicPr>
            <a:picLocks noChangeAspect="1"/>
          </p:cNvPicPr>
          <p:nvPr/>
        </p:nvPicPr>
        <p:blipFill>
          <a:blip r:embed="rId3"/>
          <a:stretch>
            <a:fillRect/>
          </a:stretch>
        </p:blipFill>
        <p:spPr>
          <a:xfrm>
            <a:off x="3040380" y="0"/>
            <a:ext cx="3111500" cy="6629400"/>
          </a:xfrm>
          <a:prstGeom prst="rect">
            <a:avLst/>
          </a:prstGeom>
        </p:spPr>
      </p:pic>
      <p:pic>
        <p:nvPicPr>
          <p:cNvPr id="11" name="Picture 10">
            <a:extLst>
              <a:ext uri="{FF2B5EF4-FFF2-40B4-BE49-F238E27FC236}">
                <a16:creationId xmlns:a16="http://schemas.microsoft.com/office/drawing/2014/main" id="{0D60D0A9-E157-ED4F-93DE-080A56E62DB6}"/>
              </a:ext>
            </a:extLst>
          </p:cNvPr>
          <p:cNvPicPr>
            <a:picLocks noChangeAspect="1"/>
          </p:cNvPicPr>
          <p:nvPr/>
        </p:nvPicPr>
        <p:blipFill rotWithShape="1">
          <a:blip r:embed="rId4"/>
          <a:srcRect r="2064"/>
          <a:stretch/>
        </p:blipFill>
        <p:spPr>
          <a:xfrm>
            <a:off x="6071870" y="0"/>
            <a:ext cx="3072130" cy="6718300"/>
          </a:xfrm>
          <a:prstGeom prst="rect">
            <a:avLst/>
          </a:prstGeom>
        </p:spPr>
      </p:pic>
    </p:spTree>
    <p:extLst>
      <p:ext uri="{BB962C8B-B14F-4D97-AF65-F5344CB8AC3E}">
        <p14:creationId xmlns:p14="http://schemas.microsoft.com/office/powerpoint/2010/main" val="2132993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a:xfrm>
            <a:off x="457200" y="1600200"/>
            <a:ext cx="8229600" cy="4775200"/>
          </a:xfrm>
          <a:ln w="28575" cmpd="sng">
            <a:solidFill>
              <a:schemeClr val="tx1"/>
            </a:solidFill>
          </a:ln>
        </p:spPr>
        <p:txBody>
          <a:bodyPr>
            <a:noAutofit/>
          </a:bodyPr>
          <a:lstStyle/>
          <a:p>
            <a:pPr marL="0" indent="0" algn="just">
              <a:buNone/>
            </a:pPr>
            <a:r>
              <a:rPr lang="el-GR" sz="2400" dirty="0"/>
              <a:t>Μελετώντας αυτή την ενότητα</a:t>
            </a:r>
            <a:r>
              <a:rPr lang="en-US" sz="2400" dirty="0"/>
              <a:t>, θα </a:t>
            </a:r>
            <a:r>
              <a:rPr lang="el-GR" sz="2400" dirty="0"/>
              <a:t>είστε ικανοί </a:t>
            </a:r>
            <a:r>
              <a:rPr lang="en-US" sz="2400" dirty="0"/>
              <a:t>να:</a:t>
            </a:r>
          </a:p>
          <a:p>
            <a:pPr marL="0" indent="0">
              <a:buNone/>
            </a:pPr>
            <a:r>
              <a:rPr lang="en-US" sz="2400" dirty="0"/>
              <a:t> </a:t>
            </a:r>
          </a:p>
          <a:p>
            <a:pPr algn="just"/>
            <a:r>
              <a:rPr lang="el-GR" sz="2400" dirty="0"/>
              <a:t>Αναγνωρίσετε τις εφαρμογές και τα είδη βολής  του ναυτικού ΠΒ</a:t>
            </a:r>
            <a:endParaRPr lang="el-GR" sz="2400" baseline="-25000" dirty="0"/>
          </a:p>
          <a:p>
            <a:pPr algn="just"/>
            <a:r>
              <a:rPr lang="el-GR" sz="2400" dirty="0"/>
              <a:t>Κατανοήσετε τις κύριες μεθόδους βολής</a:t>
            </a:r>
          </a:p>
          <a:p>
            <a:pPr lvl="0" algn="just"/>
            <a:r>
              <a:rPr lang="el-GR" sz="2400" dirty="0"/>
              <a:t>Επιλέγετε την κατάλληλη μέθοδο βολής ανάλογα με το είδος του στόχου, την τακτική κατάσταση και τη γεωμετρία βολής</a:t>
            </a:r>
          </a:p>
          <a:p>
            <a:pPr lvl="0" algn="just"/>
            <a:endParaRPr lang="en-US" sz="2400" dirty="0"/>
          </a:p>
        </p:txBody>
      </p:sp>
    </p:spTree>
    <p:extLst>
      <p:ext uri="{BB962C8B-B14F-4D97-AF65-F5344CB8AC3E}">
        <p14:creationId xmlns:p14="http://schemas.microsoft.com/office/powerpoint/2010/main" val="1380648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B26A3D6-9706-2546-A7B1-DD9D286A1F49}"/>
              </a:ext>
            </a:extLst>
          </p:cNvPr>
          <p:cNvGrpSpPr>
            <a:grpSpLocks noChangeAspect="1"/>
          </p:cNvGrpSpPr>
          <p:nvPr/>
        </p:nvGrpSpPr>
        <p:grpSpPr>
          <a:xfrm>
            <a:off x="5503333" y="698622"/>
            <a:ext cx="3436538" cy="6083177"/>
            <a:chOff x="2243665" y="-328386"/>
            <a:chExt cx="4059769" cy="7186386"/>
          </a:xfrm>
        </p:grpSpPr>
        <p:pic>
          <p:nvPicPr>
            <p:cNvPr id="5" name="Picture 4" descr="03 - 105 mm round with illumshell m314a3 small.png">
              <a:extLst>
                <a:ext uri="{FF2B5EF4-FFF2-40B4-BE49-F238E27FC236}">
                  <a16:creationId xmlns:a16="http://schemas.microsoft.com/office/drawing/2014/main" id="{CAB3252C-38F1-F449-AAD4-CC35D966DF5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867" b="95333" l="10000" r="90000"/>
                      </a14:imgEffect>
                    </a14:imgLayer>
                  </a14:imgProps>
                </a:ext>
                <a:ext uri="{28A0092B-C50C-407E-A947-70E740481C1C}">
                  <a14:useLocalDpi xmlns:a14="http://schemas.microsoft.com/office/drawing/2010/main" val="0"/>
                </a:ext>
              </a:extLst>
            </a:blip>
            <a:srcRect l="37809" r="37037"/>
            <a:stretch/>
          </p:blipFill>
          <p:spPr>
            <a:xfrm>
              <a:off x="4923366" y="0"/>
              <a:ext cx="1380068" cy="6858000"/>
            </a:xfrm>
            <a:prstGeom prst="rect">
              <a:avLst/>
            </a:prstGeom>
          </p:spPr>
        </p:pic>
        <p:pic>
          <p:nvPicPr>
            <p:cNvPr id="6" name="Content Placeholder 3" descr="SMArt-155mm.png">
              <a:extLst>
                <a:ext uri="{FF2B5EF4-FFF2-40B4-BE49-F238E27FC236}">
                  <a16:creationId xmlns:a16="http://schemas.microsoft.com/office/drawing/2014/main" id="{EBB4EC70-2108-F94C-A03F-DD12A49A0A1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3591" b="98343" l="0" r="85000">
                          <a14:foregroundMark x1="50667" y1="89134" x2="50667" y2="89134"/>
                          <a14:foregroundMark x1="54667" y1="85820" x2="54667" y2="85820"/>
                          <a14:foregroundMark x1="52000" y1="80663" x2="52000" y2="80663"/>
                          <a14:foregroundMark x1="63333" y1="77348" x2="63333" y2="77348"/>
                          <a14:foregroundMark x1="68667" y1="76427" x2="68667" y2="76427"/>
                          <a14:backgroundMark x1="74667" y1="71087" x2="74667" y2="71087"/>
                          <a14:backgroundMark x1="74000" y1="59300" x2="74000" y2="59300"/>
                          <a14:backgroundMark x1="73333" y1="48619" x2="73333" y2="48619"/>
                          <a14:backgroundMark x1="82333" y1="89503" x2="82333" y2="89503"/>
                        </a14:backgroundRemoval>
                      </a14:imgEffect>
                    </a14:imgLayer>
                  </a14:imgProps>
                </a:ext>
                <a:ext uri="{28A0092B-C50C-407E-A947-70E740481C1C}">
                  <a14:useLocalDpi xmlns:a14="http://schemas.microsoft.com/office/drawing/2010/main" val="0"/>
                </a:ext>
              </a:extLst>
            </a:blip>
            <a:srcRect l="-111" r="5645"/>
            <a:stretch/>
          </p:blipFill>
          <p:spPr>
            <a:xfrm>
              <a:off x="2243665" y="-328386"/>
              <a:ext cx="3750735" cy="7186386"/>
            </a:xfrm>
            <a:prstGeom prst="rect">
              <a:avLst/>
            </a:prstGeom>
          </p:spPr>
        </p:pic>
      </p:grpSp>
      <p:sp>
        <p:nvSpPr>
          <p:cNvPr id="2" name="Title 1"/>
          <p:cNvSpPr>
            <a:spLocks noGrp="1"/>
          </p:cNvSpPr>
          <p:nvPr>
            <p:ph type="title"/>
          </p:nvPr>
        </p:nvSpPr>
        <p:spPr/>
        <p:txBody>
          <a:bodyPr/>
          <a:lstStyle/>
          <a:p>
            <a:r>
              <a:rPr lang="el-GR" dirty="0"/>
              <a:t>Βολή φωτιστικών βλημάτων</a:t>
            </a:r>
            <a:endParaRPr lang="en-US" dirty="0"/>
          </a:p>
        </p:txBody>
      </p:sp>
      <p:sp>
        <p:nvSpPr>
          <p:cNvPr id="3" name="Content Placeholder 2"/>
          <p:cNvSpPr>
            <a:spLocks noGrp="1"/>
          </p:cNvSpPr>
          <p:nvPr>
            <p:ph idx="1"/>
          </p:nvPr>
        </p:nvSpPr>
        <p:spPr>
          <a:xfrm>
            <a:off x="457200" y="1600200"/>
            <a:ext cx="8229600" cy="4432300"/>
          </a:xfrm>
        </p:spPr>
        <p:txBody>
          <a:bodyPr>
            <a:normAutofit fontScale="92500" lnSpcReduction="10000"/>
          </a:bodyPr>
          <a:lstStyle/>
          <a:p>
            <a:pPr algn="just"/>
            <a:r>
              <a:rPr lang="el-GR" sz="2100" dirty="0"/>
              <a:t>Χρήσεις</a:t>
            </a:r>
            <a:r>
              <a:rPr lang="en-US" sz="1600" dirty="0"/>
              <a:t>:</a:t>
            </a:r>
            <a:endParaRPr lang="el-GR" sz="1600" dirty="0"/>
          </a:p>
          <a:p>
            <a:pPr lvl="1" algn="just"/>
            <a:r>
              <a:rPr lang="el-GR" sz="1400" dirty="0"/>
              <a:t>Για φωτισμό στόχου (αναγνώριση, παρατήρηση, διαπίστωση αποτελεσμάτων πρότερων βολών</a:t>
            </a:r>
            <a:r>
              <a:rPr lang="en-US" sz="1400" dirty="0"/>
              <a:t>, </a:t>
            </a:r>
            <a:r>
              <a:rPr lang="el-GR" sz="1400" dirty="0"/>
              <a:t>πρόκ</a:t>
            </a:r>
            <a:r>
              <a:rPr lang="el-GR" sz="1400" dirty="0">
                <a:solidFill>
                  <a:schemeClr val="bg1">
                    <a:lumMod val="95000"/>
                  </a:schemeClr>
                </a:solidFill>
              </a:rPr>
              <a:t>ληση</a:t>
            </a:r>
            <a:r>
              <a:rPr lang="en-US" sz="1400" dirty="0">
                <a:solidFill>
                  <a:schemeClr val="bg1">
                    <a:lumMod val="95000"/>
                  </a:schemeClr>
                </a:solidFill>
              </a:rPr>
              <a:t>)</a:t>
            </a:r>
            <a:endParaRPr lang="el-GR" sz="1400" dirty="0">
              <a:solidFill>
                <a:schemeClr val="bg1">
                  <a:lumMod val="95000"/>
                </a:schemeClr>
              </a:solidFill>
            </a:endParaRPr>
          </a:p>
          <a:p>
            <a:pPr lvl="1" algn="just"/>
            <a:r>
              <a:rPr lang="el-GR" sz="1400" dirty="0"/>
              <a:t>Για φωτισμό θαλάσσιας περιοχής (περιπτώσεις </a:t>
            </a:r>
            <a:r>
              <a:rPr lang="en-US" sz="1400" dirty="0"/>
              <a:t>SAR)</a:t>
            </a:r>
            <a:endParaRPr lang="el-GR" sz="1400" dirty="0"/>
          </a:p>
          <a:p>
            <a:pPr lvl="1" algn="just"/>
            <a:r>
              <a:rPr lang="el-GR" sz="1400" dirty="0"/>
              <a:t>Για φωτισμό περιοχής επί ξηράς (αποκάλυψη εχθρικών θέσεων, κινήσεων κλπ)</a:t>
            </a:r>
          </a:p>
          <a:p>
            <a:pPr lvl="1" algn="just"/>
            <a:r>
              <a:rPr lang="el-GR" sz="1400" dirty="0"/>
              <a:t>Για συνθηματική επικοινωνία με φίλιες μονάδες</a:t>
            </a:r>
          </a:p>
          <a:p>
            <a:pPr algn="just"/>
            <a:r>
              <a:rPr lang="el-GR" sz="2000" dirty="0"/>
              <a:t>Για να επιτευχθεί το βέλτιστο αποτέλεσμα φωτισμού, η </a:t>
            </a:r>
            <a:r>
              <a:rPr lang="el-GR" sz="2000" dirty="0" err="1"/>
              <a:t>έναυση</a:t>
            </a:r>
            <a:r>
              <a:rPr lang="el-GR" sz="2000" dirty="0"/>
              <a:t> του φωτιστικού πρέπει να λάβει χώρα σε ορισμένη θέση (</a:t>
            </a:r>
            <a:r>
              <a:rPr lang="en-US" sz="2000" dirty="0" err="1"/>
              <a:t>rng-hght</a:t>
            </a:r>
            <a:r>
              <a:rPr lang="en-US" sz="2000" dirty="0"/>
              <a:t>) </a:t>
            </a:r>
            <a:r>
              <a:rPr lang="el-GR" sz="2000" dirty="0"/>
              <a:t>σχετικά με τον στόχο, κατά τρόπο ώστε ο στόχος να βρίσκεται μεταξύ πλοίου και φωτιστικού</a:t>
            </a:r>
          </a:p>
          <a:p>
            <a:pPr algn="just"/>
            <a:r>
              <a:rPr lang="el-GR" sz="2000" dirty="0"/>
              <a:t>Η ιδιαιτερότητα στην επίλυση του προβλήματος βολής φωτιστικών έγκειται στην αδυναμία εκτέλεσης απευθείας μέτρησης των στοιχείων θέσεως του επιθυμητού σημείου αφής. Στα σύγχρονα τακτικά συστήματα, το ζήτημα αντιπαρέρχεται με εισαγωγή του επιθυμητού σημείου</a:t>
            </a:r>
            <a:r>
              <a:rPr lang="en-US" sz="2000" dirty="0"/>
              <a:t> (</a:t>
            </a:r>
            <a:r>
              <a:rPr lang="en-US" sz="2000" dirty="0" err="1"/>
              <a:t>Bng-Rng-Hght</a:t>
            </a:r>
            <a:r>
              <a:rPr lang="en-US" sz="2000" dirty="0"/>
              <a:t>)</a:t>
            </a:r>
            <a:r>
              <a:rPr lang="el-GR" sz="2000" dirty="0"/>
              <a:t> σε κατάλληλο παράθυρο</a:t>
            </a:r>
            <a:endParaRPr lang="en-US" sz="2000" dirty="0"/>
          </a:p>
          <a:p>
            <a:pPr algn="just"/>
            <a:r>
              <a:rPr lang="el-GR" sz="2000" dirty="0"/>
              <a:t>Εάν υφίστανται ξεχωριστοί πίνακες βολής για φωτιστικά βλήματα, η γωνία ύψωσης που υπολογίζει το τακτικό σύστημα για το επιθυμητό </a:t>
            </a:r>
            <a:r>
              <a:rPr lang="en-US" sz="2000" dirty="0" err="1"/>
              <a:t>Rng-Hght</a:t>
            </a:r>
            <a:r>
              <a:rPr lang="el-GR" sz="2000" dirty="0"/>
              <a:t> πρέπει να διασταυρώνεται/ελέγχεται με αυτούς</a:t>
            </a:r>
          </a:p>
        </p:txBody>
      </p:sp>
    </p:spTree>
    <p:extLst>
      <p:ext uri="{BB962C8B-B14F-4D97-AF65-F5344CB8AC3E}">
        <p14:creationId xmlns:p14="http://schemas.microsoft.com/office/powerpoint/2010/main" val="12906398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Straight Arrow Connector 59"/>
          <p:cNvCxnSpPr/>
          <p:nvPr/>
        </p:nvCxnSpPr>
        <p:spPr>
          <a:xfrm flipV="1">
            <a:off x="1295400" y="4981462"/>
            <a:ext cx="7073900" cy="1172405"/>
          </a:xfrm>
          <a:prstGeom prst="straightConnector1">
            <a:avLst/>
          </a:prstGeom>
          <a:ln>
            <a:solidFill>
              <a:srgbClr val="0000FF"/>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l-GR" dirty="0"/>
              <a:t>Βολή φωτιστικών βλημάτων</a:t>
            </a:r>
            <a:endParaRPr lang="en-US" dirty="0"/>
          </a:p>
        </p:txBody>
      </p:sp>
      <p:grpSp>
        <p:nvGrpSpPr>
          <p:cNvPr id="33" name="Group 32"/>
          <p:cNvGrpSpPr/>
          <p:nvPr/>
        </p:nvGrpSpPr>
        <p:grpSpPr>
          <a:xfrm>
            <a:off x="-1308100" y="3959225"/>
            <a:ext cx="9892923" cy="3303031"/>
            <a:chOff x="-1308100" y="3959225"/>
            <a:chExt cx="9892923" cy="3303031"/>
          </a:xfrm>
        </p:grpSpPr>
        <p:grpSp>
          <p:nvGrpSpPr>
            <p:cNvPr id="31" name="Group 30"/>
            <p:cNvGrpSpPr/>
            <p:nvPr/>
          </p:nvGrpSpPr>
          <p:grpSpPr>
            <a:xfrm>
              <a:off x="-1308100" y="4438649"/>
              <a:ext cx="9892923" cy="2823607"/>
              <a:chOff x="-1308100" y="4438649"/>
              <a:chExt cx="9892923" cy="2823607"/>
            </a:xfrm>
          </p:grpSpPr>
          <p:grpSp>
            <p:nvGrpSpPr>
              <p:cNvPr id="26" name="Group 25"/>
              <p:cNvGrpSpPr/>
              <p:nvPr/>
            </p:nvGrpSpPr>
            <p:grpSpPr>
              <a:xfrm>
                <a:off x="-1308100" y="4438649"/>
                <a:ext cx="8077200" cy="2823607"/>
                <a:chOff x="-1308100" y="4438649"/>
                <a:chExt cx="8077200" cy="2823607"/>
              </a:xfrm>
            </p:grpSpPr>
            <p:sp>
              <p:nvSpPr>
                <p:cNvPr id="25" name="Block Arc 24"/>
                <p:cNvSpPr/>
                <p:nvPr/>
              </p:nvSpPr>
              <p:spPr>
                <a:xfrm>
                  <a:off x="119456" y="5645701"/>
                  <a:ext cx="2191944" cy="1072488"/>
                </a:xfrm>
                <a:prstGeom prst="blockArc">
                  <a:avLst>
                    <a:gd name="adj1" fmla="val 21045763"/>
                    <a:gd name="adj2" fmla="val 1383920"/>
                    <a:gd name="adj3" fmla="val 48034"/>
                  </a:avLst>
                </a:prstGeom>
                <a:solidFill>
                  <a:srgbClr val="FF00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3" name="Block Arc 102"/>
                <p:cNvSpPr>
                  <a:spLocks noChangeAspect="1"/>
                </p:cNvSpPr>
                <p:nvPr/>
              </p:nvSpPr>
              <p:spPr>
                <a:xfrm>
                  <a:off x="186530" y="5640526"/>
                  <a:ext cx="2115345" cy="1074617"/>
                </a:xfrm>
                <a:prstGeom prst="blockArc">
                  <a:avLst>
                    <a:gd name="adj1" fmla="val 18218730"/>
                    <a:gd name="adj2" fmla="val 20894468"/>
                    <a:gd name="adj3" fmla="val 49254"/>
                  </a:avLst>
                </a:prstGeom>
                <a:solidFill>
                  <a:schemeClr val="tx2">
                    <a:lumMod val="60000"/>
                    <a:lumOff val="40000"/>
                    <a:alpha val="6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88" name="Group 87"/>
                <p:cNvGrpSpPr/>
                <p:nvPr/>
              </p:nvGrpSpPr>
              <p:grpSpPr>
                <a:xfrm>
                  <a:off x="-1308100" y="4438649"/>
                  <a:ext cx="8077200" cy="2823607"/>
                  <a:chOff x="-1257300" y="2901729"/>
                  <a:chExt cx="8077200" cy="2823607"/>
                </a:xfrm>
              </p:grpSpPr>
              <p:cxnSp>
                <p:nvCxnSpPr>
                  <p:cNvPr id="90" name="Straight Connector 89"/>
                  <p:cNvCxnSpPr/>
                  <p:nvPr/>
                </p:nvCxnSpPr>
                <p:spPr>
                  <a:xfrm flipV="1">
                    <a:off x="1289050" y="3225699"/>
                    <a:ext cx="0" cy="1409801"/>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91" name="Group 90"/>
                  <p:cNvGrpSpPr/>
                  <p:nvPr/>
                </p:nvGrpSpPr>
                <p:grpSpPr>
                  <a:xfrm>
                    <a:off x="-1257300" y="2901729"/>
                    <a:ext cx="8077200" cy="2823607"/>
                    <a:chOff x="3210323" y="2730380"/>
                    <a:chExt cx="8077200" cy="2823607"/>
                  </a:xfrm>
                </p:grpSpPr>
                <p:grpSp>
                  <p:nvGrpSpPr>
                    <p:cNvPr id="92" name="Group 91"/>
                    <p:cNvGrpSpPr/>
                    <p:nvPr/>
                  </p:nvGrpSpPr>
                  <p:grpSpPr>
                    <a:xfrm>
                      <a:off x="3210323" y="2730380"/>
                      <a:ext cx="8077200" cy="2823607"/>
                      <a:chOff x="2181623" y="1937946"/>
                      <a:chExt cx="8077200" cy="2823607"/>
                    </a:xfrm>
                  </p:grpSpPr>
                  <p:cxnSp>
                    <p:nvCxnSpPr>
                      <p:cNvPr id="97" name="Straight Connector 96"/>
                      <p:cNvCxnSpPr/>
                      <p:nvPr/>
                    </p:nvCxnSpPr>
                    <p:spPr>
                      <a:xfrm flipV="1">
                        <a:off x="4010750" y="1937946"/>
                        <a:ext cx="1866573" cy="2823607"/>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2181623" y="3684913"/>
                        <a:ext cx="8077200" cy="0"/>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9" name="Oval 98"/>
                      <p:cNvSpPr>
                        <a:spLocks noChangeAspect="1"/>
                      </p:cNvSpPr>
                      <p:nvPr/>
                    </p:nvSpPr>
                    <p:spPr>
                      <a:xfrm>
                        <a:off x="2571496" y="2588852"/>
                        <a:ext cx="4319998" cy="216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100" name="Oval 99"/>
                      <p:cNvSpPr>
                        <a:spLocks noChangeAspect="1"/>
                      </p:cNvSpPr>
                      <p:nvPr/>
                    </p:nvSpPr>
                    <p:spPr>
                      <a:xfrm>
                        <a:off x="3647677" y="3134542"/>
                        <a:ext cx="2153446" cy="1076723"/>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grpSp>
                <p:sp>
                  <p:nvSpPr>
                    <p:cNvPr id="93" name="Oval 92"/>
                    <p:cNvSpPr>
                      <a:spLocks noChangeAspect="1"/>
                    </p:cNvSpPr>
                    <p:nvPr/>
                  </p:nvSpPr>
                  <p:spPr>
                    <a:xfrm>
                      <a:off x="4310003" y="3762930"/>
                      <a:ext cx="2873434" cy="1436717"/>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94" name="Oval 93"/>
                    <p:cNvSpPr>
                      <a:spLocks noChangeAspect="1"/>
                    </p:cNvSpPr>
                    <p:nvPr/>
                  </p:nvSpPr>
                  <p:spPr>
                    <a:xfrm>
                      <a:off x="5033100" y="4115958"/>
                      <a:ext cx="1440000" cy="72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95" name="Oval 94"/>
                    <p:cNvSpPr>
                      <a:spLocks noChangeAspect="1"/>
                    </p:cNvSpPr>
                    <p:nvPr/>
                  </p:nvSpPr>
                  <p:spPr>
                    <a:xfrm>
                      <a:off x="5388700" y="4293758"/>
                      <a:ext cx="720000" cy="36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96" name="Oval 95"/>
                    <p:cNvSpPr>
                      <a:spLocks noChangeAspect="1"/>
                    </p:cNvSpPr>
                    <p:nvPr/>
                  </p:nvSpPr>
                  <p:spPr>
                    <a:xfrm>
                      <a:off x="3969086" y="3559343"/>
                      <a:ext cx="3593428" cy="1796714"/>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grpSp>
            </p:grpSp>
            <p:pic>
              <p:nvPicPr>
                <p:cNvPr id="67" name="Picture 66" descr="H3.jpgAA139073-876B-4F71-B9D6-38849B7BC110Default.jpg"/>
                <p:cNvPicPr>
                  <a:picLocks noChangeAspect="1"/>
                </p:cNvPicPr>
                <p:nvPr/>
              </p:nvPicPr>
              <p:blipFill>
                <a:blip r:embed="rId2">
                  <a:extLst>
                    <a:ext uri="{BEBA8EAE-BF5A-486C-A8C5-ECC9F3942E4B}">
                      <a14:imgProps xmlns:a14="http://schemas.microsoft.com/office/drawing/2010/main">
                        <a14:imgLayer r:embed="rId3">
                          <a14:imgEffect>
                            <a14:backgroundRemoval t="10000" b="93125" l="0" r="100000"/>
                          </a14:imgEffect>
                        </a14:imgLayer>
                      </a14:imgProps>
                    </a:ext>
                    <a:ext uri="{28A0092B-C50C-407E-A947-70E740481C1C}">
                      <a14:useLocalDpi xmlns:a14="http://schemas.microsoft.com/office/drawing/2010/main" val="0"/>
                    </a:ext>
                  </a:extLst>
                </a:blip>
                <a:stretch>
                  <a:fillRect/>
                </a:stretch>
              </p:blipFill>
              <p:spPr>
                <a:xfrm flipH="1">
                  <a:off x="498475" y="5616818"/>
                  <a:ext cx="1181100" cy="855089"/>
                </a:xfrm>
                <a:prstGeom prst="rect">
                  <a:avLst/>
                </a:prstGeom>
              </p:spPr>
            </p:pic>
          </p:grpSp>
          <p:grpSp>
            <p:nvGrpSpPr>
              <p:cNvPr id="30" name="Group 29"/>
              <p:cNvGrpSpPr/>
              <p:nvPr/>
            </p:nvGrpSpPr>
            <p:grpSpPr>
              <a:xfrm>
                <a:off x="1605372" y="4692649"/>
                <a:ext cx="6979451" cy="2043899"/>
                <a:chOff x="1605372" y="4692649"/>
                <a:chExt cx="6979451" cy="2043899"/>
              </a:xfrm>
            </p:grpSpPr>
            <p:grpSp>
              <p:nvGrpSpPr>
                <p:cNvPr id="52" name="Group 51"/>
                <p:cNvGrpSpPr/>
                <p:nvPr/>
              </p:nvGrpSpPr>
              <p:grpSpPr>
                <a:xfrm>
                  <a:off x="5016500" y="5224986"/>
                  <a:ext cx="3486706" cy="1511562"/>
                  <a:chOff x="5118477" y="5650125"/>
                  <a:chExt cx="3486706" cy="1296908"/>
                </a:xfrm>
              </p:grpSpPr>
              <p:grpSp>
                <p:nvGrpSpPr>
                  <p:cNvPr id="54" name="Group 53"/>
                  <p:cNvGrpSpPr/>
                  <p:nvPr/>
                </p:nvGrpSpPr>
                <p:grpSpPr>
                  <a:xfrm>
                    <a:off x="5647498" y="5946300"/>
                    <a:ext cx="2957685" cy="1000733"/>
                    <a:chOff x="5647498" y="5946300"/>
                    <a:chExt cx="2957685" cy="1000733"/>
                  </a:xfrm>
                </p:grpSpPr>
                <p:pic>
                  <p:nvPicPr>
                    <p:cNvPr id="56" name="Picture 55" descr="RENDER4.jpg719f543b-8cff-4489-866f-62fc2f7aec79Original.jpg"/>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rot="11512507" flipH="1">
                      <a:off x="8225605" y="6781676"/>
                      <a:ext cx="379578" cy="165357"/>
                    </a:xfrm>
                    <a:prstGeom prst="rect">
                      <a:avLst/>
                    </a:prstGeom>
                  </p:spPr>
                </p:pic>
                <p:pic>
                  <p:nvPicPr>
                    <p:cNvPr id="57" name="Picture 56" descr="RENDER4.jpg719f543b-8cff-4489-866f-62fc2f7aec79Original.jpg"/>
                    <p:cNvPicPr>
                      <a:picLocks noChangeAspect="1"/>
                    </p:cNvPicPr>
                    <p:nvPr/>
                  </p:nvPicPr>
                  <p:blipFill rotWithShape="1">
                    <a:blip r:embed="rId4">
                      <a:extLst>
                        <a:ext uri="{BEBA8EAE-BF5A-486C-A8C5-ECC9F3942E4B}">
                          <a14:imgProps xmlns:a14="http://schemas.microsoft.com/office/drawing/2010/main">
                            <a14:imgLayer r:embed="rId6">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flipH="1">
                      <a:off x="5647498" y="5946300"/>
                      <a:ext cx="533130" cy="232249"/>
                    </a:xfrm>
                    <a:prstGeom prst="rect">
                      <a:avLst/>
                    </a:prstGeom>
                  </p:spPr>
                </p:pic>
              </p:grpSp>
              <p:pic>
                <p:nvPicPr>
                  <p:cNvPr id="55" name="Picture 54" descr="RENDER4.jpg719f543b-8cff-4489-866f-62fc2f7aec79Original.jpg"/>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rot="2168978" flipH="1">
                    <a:off x="5118477" y="5650125"/>
                    <a:ext cx="157714" cy="68706"/>
                  </a:xfrm>
                  <a:prstGeom prst="rect">
                    <a:avLst/>
                  </a:prstGeom>
                </p:spPr>
              </p:pic>
            </p:grpSp>
            <p:pic>
              <p:nvPicPr>
                <p:cNvPr id="53" name="Picture 52" descr="RENDER4.jpg719f543b-8cff-4489-866f-62fc2f7aec79Original.jpg"/>
                <p:cNvPicPr>
                  <a:picLocks noChangeAspect="1"/>
                </p:cNvPicPr>
                <p:nvPr/>
              </p:nvPicPr>
              <p:blipFill rotWithShape="1">
                <a:blip r:embed="rId4">
                  <a:extLst>
                    <a:ext uri="{BEBA8EAE-BF5A-486C-A8C5-ECC9F3942E4B}">
                      <a14:imgProps xmlns:a14="http://schemas.microsoft.com/office/drawing/2010/main">
                        <a14:imgLayer r:embed="rId7">
                          <a14:imgEffect>
                            <a14:backgroundRemoval t="10000" b="90000" l="10000" r="90000">
                              <a14:foregroundMark x1="53762" y1="19750" x2="53762" y2="19750"/>
                            </a14:backgroundRemoval>
                          </a14:imgEffect>
                        </a14:imgLayer>
                      </a14:imgProps>
                    </a:ext>
                    <a:ext uri="{28A0092B-C50C-407E-A947-70E740481C1C}">
                      <a14:useLocalDpi xmlns:a14="http://schemas.microsoft.com/office/drawing/2010/main" val="0"/>
                    </a:ext>
                  </a:extLst>
                </a:blip>
                <a:srcRect l="11389" t="23469" r="10000" b="12837"/>
                <a:stretch/>
              </p:blipFill>
              <p:spPr>
                <a:xfrm>
                  <a:off x="5577039" y="4692649"/>
                  <a:ext cx="3007784" cy="1798314"/>
                </a:xfrm>
                <a:prstGeom prst="rect">
                  <a:avLst/>
                </a:prstGeom>
              </p:spPr>
            </p:pic>
            <p:sp>
              <p:nvSpPr>
                <p:cNvPr id="106" name="TextBox 105"/>
                <p:cNvSpPr txBox="1"/>
                <p:nvPr/>
              </p:nvSpPr>
              <p:spPr>
                <a:xfrm>
                  <a:off x="1605372" y="5425316"/>
                  <a:ext cx="712379" cy="338554"/>
                </a:xfrm>
                <a:prstGeom prst="rect">
                  <a:avLst/>
                </a:prstGeom>
                <a:noFill/>
              </p:spPr>
              <p:txBody>
                <a:bodyPr wrap="square" rtlCol="0">
                  <a:spAutoFit/>
                </a:bodyPr>
                <a:lstStyle/>
                <a:p>
                  <a:r>
                    <a:rPr lang="en-US" sz="1600" dirty="0" err="1">
                      <a:solidFill>
                        <a:srgbClr val="0000FF"/>
                      </a:solidFill>
                    </a:rPr>
                    <a:t>Brn</a:t>
                  </a:r>
                  <a:r>
                    <a:rPr lang="en-US" sz="1600" baseline="-25000" dirty="0" err="1">
                      <a:solidFill>
                        <a:srgbClr val="0000FF"/>
                      </a:solidFill>
                    </a:rPr>
                    <a:t>true</a:t>
                  </a:r>
                  <a:endParaRPr lang="en-US" sz="1600" baseline="-25000" dirty="0">
                    <a:solidFill>
                      <a:srgbClr val="0000FF"/>
                    </a:solidFill>
                  </a:endParaRPr>
                </a:p>
              </p:txBody>
            </p:sp>
            <p:sp>
              <p:nvSpPr>
                <p:cNvPr id="108" name="TextBox 107"/>
                <p:cNvSpPr txBox="1"/>
                <p:nvPr/>
              </p:nvSpPr>
              <p:spPr>
                <a:xfrm>
                  <a:off x="4201185" y="5442376"/>
                  <a:ext cx="639097" cy="338554"/>
                </a:xfrm>
                <a:prstGeom prst="rect">
                  <a:avLst/>
                </a:prstGeom>
                <a:solidFill>
                  <a:srgbClr val="FFFFFF"/>
                </a:solidFill>
              </p:spPr>
              <p:txBody>
                <a:bodyPr wrap="square" rtlCol="0">
                  <a:spAutoFit/>
                </a:bodyPr>
                <a:lstStyle/>
                <a:p>
                  <a:r>
                    <a:rPr lang="en-US" sz="1600" dirty="0">
                      <a:solidFill>
                        <a:srgbClr val="0000FF"/>
                      </a:solidFill>
                    </a:rPr>
                    <a:t>ROG</a:t>
                  </a:r>
                  <a:endParaRPr lang="en-US" sz="1600" baseline="-25000" dirty="0">
                    <a:solidFill>
                      <a:srgbClr val="0000FF"/>
                    </a:solidFill>
                  </a:endParaRPr>
                </a:p>
              </p:txBody>
            </p:sp>
            <p:sp>
              <p:nvSpPr>
                <p:cNvPr id="70" name="TextBox 69"/>
                <p:cNvSpPr txBox="1"/>
                <p:nvPr/>
              </p:nvSpPr>
              <p:spPr>
                <a:xfrm>
                  <a:off x="2045301" y="6380806"/>
                  <a:ext cx="616539" cy="338554"/>
                </a:xfrm>
                <a:prstGeom prst="rect">
                  <a:avLst/>
                </a:prstGeom>
                <a:noFill/>
              </p:spPr>
              <p:txBody>
                <a:bodyPr wrap="square" rtlCol="0">
                  <a:spAutoFit/>
                </a:bodyPr>
                <a:lstStyle/>
                <a:p>
                  <a:r>
                    <a:rPr lang="en-US" sz="1600" dirty="0" err="1">
                      <a:solidFill>
                        <a:srgbClr val="FF0000"/>
                      </a:solidFill>
                    </a:rPr>
                    <a:t>Brn</a:t>
                  </a:r>
                  <a:r>
                    <a:rPr lang="en-US" sz="1600" baseline="-25000" dirty="0" err="1">
                      <a:solidFill>
                        <a:srgbClr val="FF0000"/>
                      </a:solidFill>
                    </a:rPr>
                    <a:t>rel</a:t>
                  </a:r>
                  <a:endParaRPr lang="en-US" sz="1600" baseline="-25000" dirty="0">
                    <a:solidFill>
                      <a:srgbClr val="FF0000"/>
                    </a:solidFill>
                  </a:endParaRPr>
                </a:p>
              </p:txBody>
            </p:sp>
          </p:grpSp>
        </p:grpSp>
        <p:grpSp>
          <p:nvGrpSpPr>
            <p:cNvPr id="27" name="Group 26"/>
            <p:cNvGrpSpPr/>
            <p:nvPr/>
          </p:nvGrpSpPr>
          <p:grpSpPr>
            <a:xfrm>
              <a:off x="6697471" y="3959225"/>
              <a:ext cx="1671829" cy="1098580"/>
              <a:chOff x="6697471" y="3959225"/>
              <a:chExt cx="1671829" cy="1098580"/>
            </a:xfrm>
          </p:grpSpPr>
          <p:cxnSp>
            <p:nvCxnSpPr>
              <p:cNvPr id="38" name="Straight Connector 37"/>
              <p:cNvCxnSpPr/>
              <p:nvPr/>
            </p:nvCxnSpPr>
            <p:spPr>
              <a:xfrm>
                <a:off x="8362950" y="3959225"/>
                <a:ext cx="6350" cy="1037763"/>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pic>
            <p:nvPicPr>
              <p:cNvPr id="66" name="Picture 65" descr="1480x800.pngE3110809-8A3C-4F22-8434-3CC48B154B76Original.jpg"/>
              <p:cNvPicPr>
                <a:picLocks noChangeAspect="1"/>
              </p:cNvPicPr>
              <p:nvPr/>
            </p:nvPicPr>
            <p:blipFill rotWithShape="1">
              <a:blip r:embed="rId8">
                <a:extLst>
                  <a:ext uri="{BEBA8EAE-BF5A-486C-A8C5-ECC9F3942E4B}">
                    <a14:imgProps xmlns:a14="http://schemas.microsoft.com/office/drawing/2010/main">
                      <a14:imgLayer r:embed="rId9">
                        <a14:imgEffect>
                          <a14:backgroundRemoval t="875" b="97875" l="10000" r="90000">
                            <a14:foregroundMark x1="48919" y1="10375" x2="48919" y2="10375"/>
                            <a14:foregroundMark x1="50000" y1="8875" x2="50000" y2="8875"/>
                            <a14:foregroundMark x1="47703" y1="10750" x2="47703" y2="10750"/>
                            <a14:foregroundMark x1="48919" y1="8500" x2="48919" y2="8500"/>
                            <a14:foregroundMark x1="51081" y1="9375" x2="51081" y2="9375"/>
                            <a14:foregroundMark x1="50743" y1="8250" x2="50743" y2="8250"/>
                            <a14:foregroundMark x1="48311" y1="9125" x2="48311" y2="9125"/>
                            <a14:foregroundMark x1="51824" y1="9000" x2="51824" y2="9000"/>
                          </a14:backgroundRemoval>
                        </a14:imgEffect>
                      </a14:imgLayer>
                    </a14:imgProps>
                  </a:ext>
                  <a:ext uri="{28A0092B-C50C-407E-A947-70E740481C1C}">
                    <a14:useLocalDpi xmlns:a14="http://schemas.microsoft.com/office/drawing/2010/main" val="0"/>
                  </a:ext>
                </a:extLst>
              </a:blip>
              <a:srcRect l="42639" r="43333"/>
              <a:stretch/>
            </p:blipFill>
            <p:spPr>
              <a:xfrm>
                <a:off x="6697471" y="4426191"/>
                <a:ext cx="163912" cy="631614"/>
              </a:xfrm>
              <a:prstGeom prst="rect">
                <a:avLst/>
              </a:prstGeom>
            </p:spPr>
          </p:pic>
        </p:grpSp>
      </p:grpSp>
      <p:pic>
        <p:nvPicPr>
          <p:cNvPr id="44" name="Picture 43" descr="LH01.png5d8eed05-b143-48a7-9adc-611ce821926cOriginal.jpg"/>
          <p:cNvPicPr>
            <a:picLocks noChangeAspect="1"/>
          </p:cNvPicPr>
          <p:nvPr/>
        </p:nvPicPr>
        <p:blipFill rotWithShape="1">
          <a:blip r:embed="rId10">
            <a:extLst>
              <a:ext uri="{BEBA8EAE-BF5A-486C-A8C5-ECC9F3942E4B}">
                <a14:imgProps xmlns:a14="http://schemas.microsoft.com/office/drawing/2010/main">
                  <a14:imgLayer r:embed="rId11">
                    <a14:imgEffect>
                      <a14:backgroundRemoval t="1250" b="95875" l="12875" r="90000">
                        <a14:backgroundMark x1="36500" y1="88250" x2="36500" y2="88250"/>
                        <a14:backgroundMark x1="33750" y1="86250" x2="33750" y2="86250"/>
                      </a14:backgroundRemoval>
                    </a14:imgEffect>
                  </a14:imgLayer>
                </a14:imgProps>
              </a:ext>
              <a:ext uri="{28A0092B-C50C-407E-A947-70E740481C1C}">
                <a14:useLocalDpi xmlns:a14="http://schemas.microsoft.com/office/drawing/2010/main" val="0"/>
              </a:ext>
            </a:extLst>
          </a:blip>
          <a:srcRect l="34352" t="5833" r="38123" b="4575"/>
          <a:stretch/>
        </p:blipFill>
        <p:spPr>
          <a:xfrm flipH="1">
            <a:off x="5055180" y="4978248"/>
            <a:ext cx="88900" cy="289364"/>
          </a:xfrm>
          <a:prstGeom prst="rect">
            <a:avLst/>
          </a:prstGeom>
        </p:spPr>
      </p:pic>
      <p:sp>
        <p:nvSpPr>
          <p:cNvPr id="4" name="Freeform 3"/>
          <p:cNvSpPr/>
          <p:nvPr/>
        </p:nvSpPr>
        <p:spPr>
          <a:xfrm>
            <a:off x="1320800" y="2710000"/>
            <a:ext cx="7042150" cy="3436800"/>
          </a:xfrm>
          <a:custGeom>
            <a:avLst/>
            <a:gdLst>
              <a:gd name="connsiteX0" fmla="*/ 0 w 7042150"/>
              <a:gd name="connsiteY0" fmla="*/ 3436800 h 3436800"/>
              <a:gd name="connsiteX1" fmla="*/ 2565400 w 7042150"/>
              <a:gd name="connsiteY1" fmla="*/ 1315900 h 3436800"/>
              <a:gd name="connsiteX2" fmla="*/ 4254500 w 7042150"/>
              <a:gd name="connsiteY2" fmla="*/ 261800 h 3436800"/>
              <a:gd name="connsiteX3" fmla="*/ 5670550 w 7042150"/>
              <a:gd name="connsiteY3" fmla="*/ 33200 h 3436800"/>
              <a:gd name="connsiteX4" fmla="*/ 7042150 w 7042150"/>
              <a:gd name="connsiteY4" fmla="*/ 814250 h 343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2150" h="3436800">
                <a:moveTo>
                  <a:pt x="0" y="3436800"/>
                </a:moveTo>
                <a:cubicBezTo>
                  <a:pt x="928158" y="2640933"/>
                  <a:pt x="1856317" y="1845067"/>
                  <a:pt x="2565400" y="1315900"/>
                </a:cubicBezTo>
                <a:cubicBezTo>
                  <a:pt x="3274483" y="786733"/>
                  <a:pt x="3736975" y="475583"/>
                  <a:pt x="4254500" y="261800"/>
                </a:cubicBezTo>
                <a:cubicBezTo>
                  <a:pt x="4772025" y="48017"/>
                  <a:pt x="5205942" y="-58875"/>
                  <a:pt x="5670550" y="33200"/>
                </a:cubicBezTo>
                <a:cubicBezTo>
                  <a:pt x="6135158" y="125275"/>
                  <a:pt x="6588654" y="469762"/>
                  <a:pt x="7042150" y="814250"/>
                </a:cubicBezTo>
              </a:path>
            </a:pathLst>
          </a:custGeom>
          <a:ln>
            <a:solidFill>
              <a:srgbClr val="FF0000"/>
            </a:solidFill>
            <a:prstDash val="dash"/>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45" name="Picture 44" descr="parachute2_render.jpg0d3a95fa-e3c1-4eb8-a3e3-8e3053149f55Large.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59750" y="3508375"/>
            <a:ext cx="419100" cy="419100"/>
          </a:xfrm>
          <a:prstGeom prst="rect">
            <a:avLst/>
          </a:prstGeom>
        </p:spPr>
      </p:pic>
      <p:pic>
        <p:nvPicPr>
          <p:cNvPr id="8" name="Picture 7" descr="M1AbramsRigged3dmodel07.jpg935b9289-3a01-43e6-87f1-39ad72958c6cOriginal.jpg"/>
          <p:cNvPicPr>
            <a:picLocks noChangeAspect="1"/>
          </p:cNvPicPr>
          <p:nvPr/>
        </p:nvPicPr>
        <p:blipFill>
          <a:blip r:embed="rId13">
            <a:extLst>
              <a:ext uri="{BEBA8EAE-BF5A-486C-A8C5-ECC9F3942E4B}">
                <a14:imgProps xmlns:a14="http://schemas.microsoft.com/office/drawing/2010/main">
                  <a14:imgLayer r:embed="rId14">
                    <a14:imgEffect>
                      <a14:backgroundRemoval t="11375" b="90000" l="0" r="95500">
                        <a14:foregroundMark x1="30500" y1="70250" x2="30500" y2="70250"/>
                        <a14:foregroundMark x1="29250" y1="66250" x2="29250" y2="66250"/>
                        <a14:foregroundMark x1="38125" y1="65625" x2="38125" y2="65625"/>
                        <a14:backgroundMark x1="14500" y1="67375" x2="14500" y2="67375"/>
                        <a14:backgroundMark x1="12000" y1="67375" x2="12000" y2="67375"/>
                        <a14:backgroundMark x1="18375" y1="68125" x2="18375" y2="68125"/>
                        <a14:backgroundMark x1="23750" y1="69000" x2="23750" y2="69000"/>
                        <a14:backgroundMark x1="27625" y1="69250" x2="27625" y2="69250"/>
                        <a14:backgroundMark x1="21875" y1="69000" x2="21875" y2="69000"/>
                        <a14:backgroundMark x1="35875" y1="70875" x2="35875" y2="70875"/>
                        <a14:backgroundMark x1="37875" y1="69500" x2="37875" y2="69500"/>
                        <a14:backgroundMark x1="39875" y1="71125" x2="39875" y2="71125"/>
                        <a14:backgroundMark x1="42125" y1="71125" x2="42125" y2="71125"/>
                        <a14:backgroundMark x1="43750" y1="71250" x2="43750" y2="71250"/>
                        <a14:backgroundMark x1="46375" y1="71500" x2="46375" y2="71500"/>
                        <a14:backgroundMark x1="48750" y1="71625" x2="48750" y2="71625"/>
                        <a14:backgroundMark x1="32625" y1="69625" x2="32625" y2="69625"/>
                        <a14:backgroundMark x1="35625" y1="68750" x2="35625" y2="68750"/>
                        <a14:backgroundMark x1="40375" y1="68375" x2="40375" y2="68375"/>
                        <a14:backgroundMark x1="42875" y1="68500" x2="42875" y2="68500"/>
                        <a14:backgroundMark x1="41750" y1="69875" x2="41750" y2="69875"/>
                        <a14:backgroundMark x1="43625" y1="70000" x2="43625" y2="70000"/>
                        <a14:backgroundMark x1="46125" y1="69875" x2="46125" y2="69875"/>
                        <a14:backgroundMark x1="33125" y1="67875" x2="33125" y2="67875"/>
                        <a14:backgroundMark x1="30500" y1="68750" x2="30500" y2="68750"/>
                        <a14:backgroundMark x1="29125" y1="69375" x2="29125" y2="69375"/>
                        <a14:backgroundMark x1="25875" y1="69125" x2="25875" y2="69125"/>
                      </a14:backgroundRemoval>
                    </a14:imgEffect>
                  </a14:imgLayer>
                </a14:imgProps>
              </a:ext>
              <a:ext uri="{28A0092B-C50C-407E-A947-70E740481C1C}">
                <a14:useLocalDpi xmlns:a14="http://schemas.microsoft.com/office/drawing/2010/main" val="0"/>
              </a:ext>
            </a:extLst>
          </a:blip>
          <a:stretch>
            <a:fillRect/>
          </a:stretch>
        </p:blipFill>
        <p:spPr>
          <a:xfrm>
            <a:off x="7452785" y="5312090"/>
            <a:ext cx="312182" cy="312182"/>
          </a:xfrm>
          <a:prstGeom prst="rect">
            <a:avLst/>
          </a:prstGeom>
        </p:spPr>
      </p:pic>
      <p:pic>
        <p:nvPicPr>
          <p:cNvPr id="50" name="Picture 49" descr="M1AbramsRigged3dmodel07.jpg935b9289-3a01-43e6-87f1-39ad72958c6cOriginal.jpg"/>
          <p:cNvPicPr>
            <a:picLocks noChangeAspect="1"/>
          </p:cNvPicPr>
          <p:nvPr/>
        </p:nvPicPr>
        <p:blipFill>
          <a:blip r:embed="rId13">
            <a:extLst>
              <a:ext uri="{BEBA8EAE-BF5A-486C-A8C5-ECC9F3942E4B}">
                <a14:imgProps xmlns:a14="http://schemas.microsoft.com/office/drawing/2010/main">
                  <a14:imgLayer r:embed="rId15">
                    <a14:imgEffect>
                      <a14:backgroundRemoval t="11375" b="90000" l="0" r="95500">
                        <a14:foregroundMark x1="30500" y1="70250" x2="30500" y2="70250"/>
                        <a14:foregroundMark x1="29250" y1="66250" x2="29250" y2="66250"/>
                        <a14:foregroundMark x1="38125" y1="65625" x2="38125" y2="65625"/>
                        <a14:backgroundMark x1="14500" y1="67375" x2="14500" y2="67375"/>
                        <a14:backgroundMark x1="12000" y1="67375" x2="12000" y2="67375"/>
                        <a14:backgroundMark x1="18375" y1="68125" x2="18375" y2="68125"/>
                        <a14:backgroundMark x1="23750" y1="69000" x2="23750" y2="69000"/>
                        <a14:backgroundMark x1="27625" y1="69250" x2="27625" y2="69250"/>
                        <a14:backgroundMark x1="21875" y1="69000" x2="21875" y2="69000"/>
                        <a14:backgroundMark x1="35875" y1="70875" x2="35875" y2="70875"/>
                        <a14:backgroundMark x1="37875" y1="69500" x2="37875" y2="69500"/>
                        <a14:backgroundMark x1="39875" y1="71125" x2="39875" y2="71125"/>
                        <a14:backgroundMark x1="42125" y1="71125" x2="42125" y2="71125"/>
                        <a14:backgroundMark x1="43750" y1="71250" x2="43750" y2="71250"/>
                        <a14:backgroundMark x1="46375" y1="71500" x2="46375" y2="71500"/>
                        <a14:backgroundMark x1="48750" y1="71625" x2="48750" y2="71625"/>
                        <a14:backgroundMark x1="32625" y1="69625" x2="32625" y2="69625"/>
                        <a14:backgroundMark x1="35625" y1="68750" x2="35625" y2="68750"/>
                        <a14:backgroundMark x1="40375" y1="68375" x2="40375" y2="68375"/>
                        <a14:backgroundMark x1="42875" y1="68500" x2="42875" y2="68500"/>
                        <a14:backgroundMark x1="41750" y1="69875" x2="41750" y2="69875"/>
                        <a14:backgroundMark x1="43625" y1="70000" x2="43625" y2="70000"/>
                        <a14:backgroundMark x1="46125" y1="69875" x2="46125" y2="69875"/>
                        <a14:backgroundMark x1="33125" y1="67875" x2="33125" y2="67875"/>
                        <a14:backgroundMark x1="30500" y1="68750" x2="30500" y2="68750"/>
                        <a14:backgroundMark x1="29125" y1="69375" x2="29125" y2="69375"/>
                        <a14:backgroundMark x1="25875" y1="69125" x2="25875" y2="69125"/>
                      </a14:backgroundRemoval>
                    </a14:imgEffect>
                  </a14:imgLayer>
                </a14:imgProps>
              </a:ext>
              <a:ext uri="{28A0092B-C50C-407E-A947-70E740481C1C}">
                <a14:useLocalDpi xmlns:a14="http://schemas.microsoft.com/office/drawing/2010/main" val="0"/>
              </a:ext>
            </a:extLst>
          </a:blip>
          <a:stretch>
            <a:fillRect/>
          </a:stretch>
        </p:blipFill>
        <p:spPr>
          <a:xfrm>
            <a:off x="7719484" y="5328344"/>
            <a:ext cx="312182" cy="312182"/>
          </a:xfrm>
          <a:prstGeom prst="rect">
            <a:avLst/>
          </a:prstGeom>
        </p:spPr>
      </p:pic>
      <p:cxnSp>
        <p:nvCxnSpPr>
          <p:cNvPr id="51" name="Straight Connector 50"/>
          <p:cNvCxnSpPr/>
          <p:nvPr/>
        </p:nvCxnSpPr>
        <p:spPr>
          <a:xfrm flipV="1">
            <a:off x="1295400" y="4114800"/>
            <a:ext cx="2228850" cy="2039067"/>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58" name="Picture 57" descr="detective-flashlight-md.png"/>
          <p:cNvPicPr>
            <a:picLocks noChangeAspect="1"/>
          </p:cNvPicPr>
          <p:nvPr/>
        </p:nvPicPr>
        <p:blipFill rotWithShape="1">
          <a:blip r:embed="rId16">
            <a:alphaModFix amt="42000"/>
            <a:extLst>
              <a:ext uri="{28A0092B-C50C-407E-A947-70E740481C1C}">
                <a14:useLocalDpi xmlns:a14="http://schemas.microsoft.com/office/drawing/2010/main" val="0"/>
              </a:ext>
            </a:extLst>
          </a:blip>
          <a:srcRect l="44959" t="25449" r="1" b="40765"/>
          <a:stretch/>
        </p:blipFill>
        <p:spPr>
          <a:xfrm rot="20261886" flipH="1">
            <a:off x="6346106" y="4260981"/>
            <a:ext cx="2383875" cy="1434531"/>
          </a:xfrm>
          <a:prstGeom prst="rect">
            <a:avLst/>
          </a:prstGeom>
        </p:spPr>
      </p:pic>
      <p:cxnSp>
        <p:nvCxnSpPr>
          <p:cNvPr id="59" name="Straight Arrow Connector 58"/>
          <p:cNvCxnSpPr/>
          <p:nvPr/>
        </p:nvCxnSpPr>
        <p:spPr>
          <a:xfrm flipV="1">
            <a:off x="5683844" y="5120971"/>
            <a:ext cx="1854200" cy="302571"/>
          </a:xfrm>
          <a:prstGeom prst="straightConnector1">
            <a:avLst/>
          </a:prstGeom>
          <a:ln>
            <a:solidFill>
              <a:srgbClr val="0000FF"/>
            </a:solidFill>
            <a:prstDash val="dash"/>
            <a:headEnd type="none"/>
            <a:tailEnd type="none"/>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8407400" y="4294521"/>
            <a:ext cx="607214" cy="338554"/>
          </a:xfrm>
          <a:prstGeom prst="rect">
            <a:avLst/>
          </a:prstGeom>
          <a:solidFill>
            <a:srgbClr val="FFFFFF"/>
          </a:solidFill>
        </p:spPr>
        <p:txBody>
          <a:bodyPr wrap="square" rtlCol="0">
            <a:spAutoFit/>
          </a:bodyPr>
          <a:lstStyle/>
          <a:p>
            <a:r>
              <a:rPr lang="en-US" sz="1600" dirty="0" err="1">
                <a:solidFill>
                  <a:srgbClr val="0000FF"/>
                </a:solidFill>
              </a:rPr>
              <a:t>Hght</a:t>
            </a:r>
            <a:endParaRPr lang="en-US" sz="1600" baseline="-25000" dirty="0">
              <a:solidFill>
                <a:srgbClr val="0000FF"/>
              </a:solidFill>
            </a:endParaRPr>
          </a:p>
        </p:txBody>
      </p:sp>
      <p:cxnSp>
        <p:nvCxnSpPr>
          <p:cNvPr id="63" name="Straight Arrow Connector 62"/>
          <p:cNvCxnSpPr>
            <a:endCxn id="45" idx="2"/>
          </p:cNvCxnSpPr>
          <p:nvPr/>
        </p:nvCxnSpPr>
        <p:spPr>
          <a:xfrm flipV="1">
            <a:off x="1295400" y="3927475"/>
            <a:ext cx="7073900" cy="2207343"/>
          </a:xfrm>
          <a:prstGeom prst="straightConnector1">
            <a:avLst/>
          </a:prstGeom>
          <a:ln>
            <a:solidFill>
              <a:srgbClr val="0000FF"/>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4408817" y="4894878"/>
            <a:ext cx="554965" cy="338554"/>
          </a:xfrm>
          <a:prstGeom prst="rect">
            <a:avLst/>
          </a:prstGeom>
          <a:solidFill>
            <a:srgbClr val="FFFFFF"/>
          </a:solidFill>
        </p:spPr>
        <p:txBody>
          <a:bodyPr wrap="square" rtlCol="0">
            <a:spAutoFit/>
          </a:bodyPr>
          <a:lstStyle/>
          <a:p>
            <a:r>
              <a:rPr lang="en-US" sz="1600" dirty="0" err="1">
                <a:solidFill>
                  <a:srgbClr val="0000FF"/>
                </a:solidFill>
              </a:rPr>
              <a:t>Rng</a:t>
            </a:r>
            <a:endParaRPr lang="en-US" sz="1600" baseline="-25000" dirty="0">
              <a:solidFill>
                <a:srgbClr val="0000FF"/>
              </a:solidFill>
            </a:endParaRPr>
          </a:p>
        </p:txBody>
      </p:sp>
    </p:spTree>
    <p:extLst>
      <p:ext uri="{BB962C8B-B14F-4D97-AF65-F5344CB8AC3E}">
        <p14:creationId xmlns:p14="http://schemas.microsoft.com/office/powerpoint/2010/main" val="2327123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parachute2_render.jpg0d3a95fa-e3c1-4eb8-a3e3-8e3053149f55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3350" y="2820226"/>
            <a:ext cx="419100" cy="419100"/>
          </a:xfrm>
          <a:prstGeom prst="rect">
            <a:avLst/>
          </a:prstGeom>
        </p:spPr>
      </p:pic>
      <p:sp>
        <p:nvSpPr>
          <p:cNvPr id="2" name="Title 1"/>
          <p:cNvSpPr>
            <a:spLocks noGrp="1"/>
          </p:cNvSpPr>
          <p:nvPr>
            <p:ph type="title"/>
          </p:nvPr>
        </p:nvSpPr>
        <p:spPr/>
        <p:txBody>
          <a:bodyPr/>
          <a:lstStyle/>
          <a:p>
            <a:r>
              <a:rPr lang="el-GR" dirty="0"/>
              <a:t>Βολή φωτιστικών βλημάτων</a:t>
            </a:r>
            <a:r>
              <a:rPr lang="en-US" dirty="0"/>
              <a:t> (SAR)</a:t>
            </a:r>
          </a:p>
        </p:txBody>
      </p:sp>
      <p:grpSp>
        <p:nvGrpSpPr>
          <p:cNvPr id="33" name="Group 32"/>
          <p:cNvGrpSpPr/>
          <p:nvPr/>
        </p:nvGrpSpPr>
        <p:grpSpPr>
          <a:xfrm>
            <a:off x="-1308100" y="3440343"/>
            <a:ext cx="10106814" cy="3821913"/>
            <a:chOff x="-1308100" y="3440343"/>
            <a:chExt cx="10106814" cy="3821913"/>
          </a:xfrm>
        </p:grpSpPr>
        <p:grpSp>
          <p:nvGrpSpPr>
            <p:cNvPr id="31" name="Group 30"/>
            <p:cNvGrpSpPr/>
            <p:nvPr/>
          </p:nvGrpSpPr>
          <p:grpSpPr>
            <a:xfrm>
              <a:off x="-1308100" y="4438649"/>
              <a:ext cx="10106814" cy="2823607"/>
              <a:chOff x="-1308100" y="4438649"/>
              <a:chExt cx="10106814" cy="2823607"/>
            </a:xfrm>
          </p:grpSpPr>
          <p:grpSp>
            <p:nvGrpSpPr>
              <p:cNvPr id="26" name="Group 25"/>
              <p:cNvGrpSpPr/>
              <p:nvPr/>
            </p:nvGrpSpPr>
            <p:grpSpPr>
              <a:xfrm>
                <a:off x="-1308100" y="4438649"/>
                <a:ext cx="10106814" cy="2823607"/>
                <a:chOff x="-1308100" y="4438649"/>
                <a:chExt cx="10106814" cy="2823607"/>
              </a:xfrm>
            </p:grpSpPr>
            <p:sp>
              <p:nvSpPr>
                <p:cNvPr id="25" name="Block Arc 24"/>
                <p:cNvSpPr/>
                <p:nvPr/>
              </p:nvSpPr>
              <p:spPr>
                <a:xfrm>
                  <a:off x="119456" y="5645701"/>
                  <a:ext cx="2191944" cy="1072488"/>
                </a:xfrm>
                <a:prstGeom prst="blockArc">
                  <a:avLst>
                    <a:gd name="adj1" fmla="val 20953720"/>
                    <a:gd name="adj2" fmla="val 1383920"/>
                    <a:gd name="adj3" fmla="val 48034"/>
                  </a:avLst>
                </a:prstGeom>
                <a:solidFill>
                  <a:srgbClr val="FF00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3" name="Block Arc 102"/>
                <p:cNvSpPr>
                  <a:spLocks noChangeAspect="1"/>
                </p:cNvSpPr>
                <p:nvPr/>
              </p:nvSpPr>
              <p:spPr>
                <a:xfrm>
                  <a:off x="180180" y="5627826"/>
                  <a:ext cx="2115345" cy="1074617"/>
                </a:xfrm>
                <a:prstGeom prst="blockArc">
                  <a:avLst>
                    <a:gd name="adj1" fmla="val 18218730"/>
                    <a:gd name="adj2" fmla="val 20894468"/>
                    <a:gd name="adj3" fmla="val 49254"/>
                  </a:avLst>
                </a:prstGeom>
                <a:solidFill>
                  <a:schemeClr val="tx2">
                    <a:lumMod val="60000"/>
                    <a:lumOff val="40000"/>
                    <a:alpha val="6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88" name="Group 87"/>
                <p:cNvGrpSpPr/>
                <p:nvPr/>
              </p:nvGrpSpPr>
              <p:grpSpPr>
                <a:xfrm>
                  <a:off x="-1308100" y="4438649"/>
                  <a:ext cx="10106814" cy="2823607"/>
                  <a:chOff x="-1257300" y="2901729"/>
                  <a:chExt cx="10106814" cy="2823607"/>
                </a:xfrm>
              </p:grpSpPr>
              <p:cxnSp>
                <p:nvCxnSpPr>
                  <p:cNvPr id="90" name="Straight Connector 89"/>
                  <p:cNvCxnSpPr/>
                  <p:nvPr/>
                </p:nvCxnSpPr>
                <p:spPr>
                  <a:xfrm flipV="1">
                    <a:off x="1289050" y="3225699"/>
                    <a:ext cx="0" cy="1409801"/>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91" name="Group 90"/>
                  <p:cNvGrpSpPr/>
                  <p:nvPr/>
                </p:nvGrpSpPr>
                <p:grpSpPr>
                  <a:xfrm>
                    <a:off x="-1257300" y="2901729"/>
                    <a:ext cx="10106814" cy="2823607"/>
                    <a:chOff x="3210323" y="2730380"/>
                    <a:chExt cx="10106814" cy="2823607"/>
                  </a:xfrm>
                </p:grpSpPr>
                <p:grpSp>
                  <p:nvGrpSpPr>
                    <p:cNvPr id="92" name="Group 91"/>
                    <p:cNvGrpSpPr/>
                    <p:nvPr/>
                  </p:nvGrpSpPr>
                  <p:grpSpPr>
                    <a:xfrm>
                      <a:off x="3210323" y="2730380"/>
                      <a:ext cx="10106814" cy="2823607"/>
                      <a:chOff x="2181623" y="1937946"/>
                      <a:chExt cx="10106814" cy="2823607"/>
                    </a:xfrm>
                  </p:grpSpPr>
                  <p:cxnSp>
                    <p:nvCxnSpPr>
                      <p:cNvPr id="97" name="Straight Connector 96"/>
                      <p:cNvCxnSpPr/>
                      <p:nvPr/>
                    </p:nvCxnSpPr>
                    <p:spPr>
                      <a:xfrm flipV="1">
                        <a:off x="4010750" y="1937946"/>
                        <a:ext cx="1866573" cy="2823607"/>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2181623" y="3684913"/>
                        <a:ext cx="10106814" cy="0"/>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9" name="Oval 98"/>
                      <p:cNvSpPr>
                        <a:spLocks noChangeAspect="1"/>
                      </p:cNvSpPr>
                      <p:nvPr/>
                    </p:nvSpPr>
                    <p:spPr>
                      <a:xfrm>
                        <a:off x="2571496" y="2588852"/>
                        <a:ext cx="4319998" cy="216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100" name="Oval 99"/>
                      <p:cNvSpPr>
                        <a:spLocks noChangeAspect="1"/>
                      </p:cNvSpPr>
                      <p:nvPr/>
                    </p:nvSpPr>
                    <p:spPr>
                      <a:xfrm>
                        <a:off x="3647677" y="3134542"/>
                        <a:ext cx="2153446" cy="1076723"/>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grpSp>
                <p:sp>
                  <p:nvSpPr>
                    <p:cNvPr id="93" name="Oval 92"/>
                    <p:cNvSpPr>
                      <a:spLocks noChangeAspect="1"/>
                    </p:cNvSpPr>
                    <p:nvPr/>
                  </p:nvSpPr>
                  <p:spPr>
                    <a:xfrm>
                      <a:off x="4310003" y="3762930"/>
                      <a:ext cx="2873434" cy="1436717"/>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94" name="Oval 93"/>
                    <p:cNvSpPr>
                      <a:spLocks noChangeAspect="1"/>
                    </p:cNvSpPr>
                    <p:nvPr/>
                  </p:nvSpPr>
                  <p:spPr>
                    <a:xfrm>
                      <a:off x="5033100" y="4115958"/>
                      <a:ext cx="1440000" cy="72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95" name="Oval 94"/>
                    <p:cNvSpPr>
                      <a:spLocks noChangeAspect="1"/>
                    </p:cNvSpPr>
                    <p:nvPr/>
                  </p:nvSpPr>
                  <p:spPr>
                    <a:xfrm>
                      <a:off x="5388700" y="4293758"/>
                      <a:ext cx="720000" cy="36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96" name="Oval 95"/>
                    <p:cNvSpPr>
                      <a:spLocks noChangeAspect="1"/>
                    </p:cNvSpPr>
                    <p:nvPr/>
                  </p:nvSpPr>
                  <p:spPr>
                    <a:xfrm>
                      <a:off x="3969086" y="3559343"/>
                      <a:ext cx="3593428" cy="1796714"/>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grpSp>
            </p:grpSp>
            <p:pic>
              <p:nvPicPr>
                <p:cNvPr id="67" name="Picture 66" descr="H3.jpgAA139073-876B-4F71-B9D6-38849B7BC110Default.jpg"/>
                <p:cNvPicPr>
                  <a:picLocks noChangeAspect="1"/>
                </p:cNvPicPr>
                <p:nvPr/>
              </p:nvPicPr>
              <p:blipFill>
                <a:blip r:embed="rId3">
                  <a:extLst>
                    <a:ext uri="{BEBA8EAE-BF5A-486C-A8C5-ECC9F3942E4B}">
                      <a14:imgProps xmlns:a14="http://schemas.microsoft.com/office/drawing/2010/main">
                        <a14:imgLayer r:embed="rId4">
                          <a14:imgEffect>
                            <a14:backgroundRemoval t="10000" b="93125" l="0" r="100000"/>
                          </a14:imgEffect>
                        </a14:imgLayer>
                      </a14:imgProps>
                    </a:ext>
                    <a:ext uri="{28A0092B-C50C-407E-A947-70E740481C1C}">
                      <a14:useLocalDpi xmlns:a14="http://schemas.microsoft.com/office/drawing/2010/main" val="0"/>
                    </a:ext>
                  </a:extLst>
                </a:blip>
                <a:stretch>
                  <a:fillRect/>
                </a:stretch>
              </p:blipFill>
              <p:spPr>
                <a:xfrm flipH="1">
                  <a:off x="498475" y="5616818"/>
                  <a:ext cx="1181100" cy="855089"/>
                </a:xfrm>
                <a:prstGeom prst="rect">
                  <a:avLst/>
                </a:prstGeom>
              </p:spPr>
            </p:pic>
          </p:grpSp>
          <p:grpSp>
            <p:nvGrpSpPr>
              <p:cNvPr id="30" name="Group 29"/>
              <p:cNvGrpSpPr/>
              <p:nvPr/>
            </p:nvGrpSpPr>
            <p:grpSpPr>
              <a:xfrm>
                <a:off x="1605372" y="5425316"/>
                <a:ext cx="1056468" cy="1294044"/>
                <a:chOff x="1605372" y="5425316"/>
                <a:chExt cx="1056468" cy="1294044"/>
              </a:xfrm>
            </p:grpSpPr>
            <p:sp>
              <p:nvSpPr>
                <p:cNvPr id="106" name="TextBox 105"/>
                <p:cNvSpPr txBox="1"/>
                <p:nvPr/>
              </p:nvSpPr>
              <p:spPr>
                <a:xfrm>
                  <a:off x="1605372" y="5425316"/>
                  <a:ext cx="712379" cy="338554"/>
                </a:xfrm>
                <a:prstGeom prst="rect">
                  <a:avLst/>
                </a:prstGeom>
                <a:noFill/>
              </p:spPr>
              <p:txBody>
                <a:bodyPr wrap="square" rtlCol="0">
                  <a:spAutoFit/>
                </a:bodyPr>
                <a:lstStyle/>
                <a:p>
                  <a:r>
                    <a:rPr lang="en-US" sz="1600" dirty="0" err="1">
                      <a:solidFill>
                        <a:srgbClr val="0000FF"/>
                      </a:solidFill>
                    </a:rPr>
                    <a:t>Brn</a:t>
                  </a:r>
                  <a:r>
                    <a:rPr lang="en-US" sz="1600" baseline="-25000" dirty="0" err="1">
                      <a:solidFill>
                        <a:srgbClr val="0000FF"/>
                      </a:solidFill>
                    </a:rPr>
                    <a:t>true</a:t>
                  </a:r>
                  <a:endParaRPr lang="en-US" sz="1600" baseline="-25000" dirty="0">
                    <a:solidFill>
                      <a:srgbClr val="0000FF"/>
                    </a:solidFill>
                  </a:endParaRPr>
                </a:p>
              </p:txBody>
            </p:sp>
            <p:sp>
              <p:nvSpPr>
                <p:cNvPr id="70" name="TextBox 69"/>
                <p:cNvSpPr txBox="1"/>
                <p:nvPr/>
              </p:nvSpPr>
              <p:spPr>
                <a:xfrm>
                  <a:off x="2045301" y="6380806"/>
                  <a:ext cx="616539" cy="338554"/>
                </a:xfrm>
                <a:prstGeom prst="rect">
                  <a:avLst/>
                </a:prstGeom>
                <a:noFill/>
              </p:spPr>
              <p:txBody>
                <a:bodyPr wrap="square" rtlCol="0">
                  <a:spAutoFit/>
                </a:bodyPr>
                <a:lstStyle/>
                <a:p>
                  <a:r>
                    <a:rPr lang="en-US" sz="1600" dirty="0" err="1">
                      <a:solidFill>
                        <a:srgbClr val="FF0000"/>
                      </a:solidFill>
                    </a:rPr>
                    <a:t>Brn</a:t>
                  </a:r>
                  <a:r>
                    <a:rPr lang="en-US" sz="1600" baseline="-25000" dirty="0" err="1">
                      <a:solidFill>
                        <a:srgbClr val="FF0000"/>
                      </a:solidFill>
                    </a:rPr>
                    <a:t>rel</a:t>
                  </a:r>
                  <a:endParaRPr lang="en-US" sz="1600" baseline="-25000" dirty="0">
                    <a:solidFill>
                      <a:srgbClr val="FF0000"/>
                    </a:solidFill>
                  </a:endParaRPr>
                </a:p>
              </p:txBody>
            </p:sp>
          </p:grpSp>
        </p:grpSp>
        <p:cxnSp>
          <p:nvCxnSpPr>
            <p:cNvPr id="38" name="Straight Connector 37"/>
            <p:cNvCxnSpPr/>
            <p:nvPr/>
          </p:nvCxnSpPr>
          <p:spPr>
            <a:xfrm>
              <a:off x="7956550" y="3440343"/>
              <a:ext cx="6350" cy="1322276"/>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grpSp>
      <p:sp>
        <p:nvSpPr>
          <p:cNvPr id="4" name="Freeform 3"/>
          <p:cNvSpPr/>
          <p:nvPr/>
        </p:nvSpPr>
        <p:spPr>
          <a:xfrm>
            <a:off x="1320801" y="2305051"/>
            <a:ext cx="6540500" cy="3831044"/>
          </a:xfrm>
          <a:custGeom>
            <a:avLst/>
            <a:gdLst>
              <a:gd name="connsiteX0" fmla="*/ 0 w 7042150"/>
              <a:gd name="connsiteY0" fmla="*/ 3436800 h 3436800"/>
              <a:gd name="connsiteX1" fmla="*/ 2565400 w 7042150"/>
              <a:gd name="connsiteY1" fmla="*/ 1315900 h 3436800"/>
              <a:gd name="connsiteX2" fmla="*/ 4254500 w 7042150"/>
              <a:gd name="connsiteY2" fmla="*/ 261800 h 3436800"/>
              <a:gd name="connsiteX3" fmla="*/ 5670550 w 7042150"/>
              <a:gd name="connsiteY3" fmla="*/ 33200 h 3436800"/>
              <a:gd name="connsiteX4" fmla="*/ 7042150 w 7042150"/>
              <a:gd name="connsiteY4" fmla="*/ 814250 h 343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2150" h="3436800">
                <a:moveTo>
                  <a:pt x="0" y="3436800"/>
                </a:moveTo>
                <a:cubicBezTo>
                  <a:pt x="928158" y="2640933"/>
                  <a:pt x="1856317" y="1845067"/>
                  <a:pt x="2565400" y="1315900"/>
                </a:cubicBezTo>
                <a:cubicBezTo>
                  <a:pt x="3274483" y="786733"/>
                  <a:pt x="3736975" y="475583"/>
                  <a:pt x="4254500" y="261800"/>
                </a:cubicBezTo>
                <a:cubicBezTo>
                  <a:pt x="4772025" y="48017"/>
                  <a:pt x="5205942" y="-58875"/>
                  <a:pt x="5670550" y="33200"/>
                </a:cubicBezTo>
                <a:cubicBezTo>
                  <a:pt x="6135158" y="125275"/>
                  <a:pt x="6588654" y="469762"/>
                  <a:pt x="7042150" y="814250"/>
                </a:cubicBezTo>
              </a:path>
            </a:pathLst>
          </a:custGeom>
          <a:ln>
            <a:solidFill>
              <a:srgbClr val="FF0000"/>
            </a:solidFill>
            <a:prstDash val="dash"/>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1" name="Straight Connector 50"/>
          <p:cNvCxnSpPr/>
          <p:nvPr/>
        </p:nvCxnSpPr>
        <p:spPr>
          <a:xfrm flipV="1">
            <a:off x="1295400" y="4114800"/>
            <a:ext cx="1936750" cy="2039068"/>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8065693" y="3776246"/>
            <a:ext cx="607214" cy="338554"/>
          </a:xfrm>
          <a:prstGeom prst="rect">
            <a:avLst/>
          </a:prstGeom>
          <a:solidFill>
            <a:srgbClr val="FFFFFF"/>
          </a:solidFill>
        </p:spPr>
        <p:txBody>
          <a:bodyPr wrap="square" rtlCol="0">
            <a:spAutoFit/>
          </a:bodyPr>
          <a:lstStyle/>
          <a:p>
            <a:r>
              <a:rPr lang="en-US" sz="1600" dirty="0" err="1">
                <a:solidFill>
                  <a:srgbClr val="0000FF"/>
                </a:solidFill>
              </a:rPr>
              <a:t>Hght</a:t>
            </a:r>
            <a:endParaRPr lang="en-US" sz="1600" baseline="-25000" dirty="0">
              <a:solidFill>
                <a:srgbClr val="0000FF"/>
              </a:solidFill>
            </a:endParaRPr>
          </a:p>
        </p:txBody>
      </p:sp>
      <p:cxnSp>
        <p:nvCxnSpPr>
          <p:cNvPr id="63" name="Straight Arrow Connector 62"/>
          <p:cNvCxnSpPr/>
          <p:nvPr/>
        </p:nvCxnSpPr>
        <p:spPr>
          <a:xfrm flipV="1">
            <a:off x="1308100" y="3308350"/>
            <a:ext cx="6553201" cy="2845518"/>
          </a:xfrm>
          <a:prstGeom prst="straightConnector1">
            <a:avLst/>
          </a:prstGeom>
          <a:ln>
            <a:solidFill>
              <a:srgbClr val="0000FF"/>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5050167" y="4302155"/>
            <a:ext cx="554965" cy="338554"/>
          </a:xfrm>
          <a:prstGeom prst="rect">
            <a:avLst/>
          </a:prstGeom>
          <a:solidFill>
            <a:srgbClr val="FFFFFF"/>
          </a:solidFill>
        </p:spPr>
        <p:txBody>
          <a:bodyPr wrap="square" rtlCol="0">
            <a:spAutoFit/>
          </a:bodyPr>
          <a:lstStyle/>
          <a:p>
            <a:r>
              <a:rPr lang="en-US" sz="1600" dirty="0" err="1">
                <a:solidFill>
                  <a:srgbClr val="0000FF"/>
                </a:solidFill>
              </a:rPr>
              <a:t>Rng</a:t>
            </a:r>
            <a:endParaRPr lang="en-US" sz="1600" baseline="-25000" dirty="0">
              <a:solidFill>
                <a:srgbClr val="0000FF"/>
              </a:solidFill>
            </a:endParaRPr>
          </a:p>
        </p:txBody>
      </p:sp>
      <p:pic>
        <p:nvPicPr>
          <p:cNvPr id="48" name="Picture 47" descr="D.jpg"/>
          <p:cNvPicPr>
            <a:picLocks noChangeAspect="1"/>
          </p:cNvPicPr>
          <p:nvPr/>
        </p:nvPicPr>
        <p:blipFill>
          <a:blip r:embed="rId5">
            <a:extLst>
              <a:ext uri="{BEBA8EAE-BF5A-486C-A8C5-ECC9F3942E4B}">
                <a14:imgProps xmlns:a14="http://schemas.microsoft.com/office/drawing/2010/main">
                  <a14:imgLayer r:embed="rId6">
                    <a14:imgEffect>
                      <a14:backgroundRemoval t="7125" b="90000" l="1419" r="96486">
                        <a14:foregroundMark x1="7162" y1="23375" x2="7162" y2="23375"/>
                        <a14:foregroundMark x1="6486" y1="24875" x2="6486" y2="24875"/>
                        <a14:foregroundMark x1="6757" y1="21375" x2="6757" y2="21375"/>
                        <a14:foregroundMark x1="16419" y1="43875" x2="16419" y2="43875"/>
                        <a14:foregroundMark x1="92703" y1="59000" x2="92703" y2="59000"/>
                        <a14:foregroundMark x1="94189" y1="53875" x2="94189" y2="53875"/>
                        <a14:foregroundMark x1="94662" y1="52000" x2="94662" y2="52000"/>
                        <a14:foregroundMark x1="94730" y1="50125" x2="94730" y2="50125"/>
                        <a14:foregroundMark x1="94797" y1="48125" x2="94797" y2="48125"/>
                        <a14:foregroundMark x1="94054" y1="46375" x2="94054" y2="46375"/>
                        <a14:foregroundMark x1="93311" y1="44625" x2="93311" y2="44625"/>
                        <a14:foregroundMark x1="92635" y1="42875" x2="92635" y2="42875"/>
                        <a14:foregroundMark x1="91892" y1="40875" x2="91892" y2="40875"/>
                        <a14:foregroundMark x1="90946" y1="39750" x2="90946" y2="39750"/>
                        <a14:foregroundMark x1="89797" y1="38875" x2="89797" y2="38875"/>
                        <a14:foregroundMark x1="10811" y1="15625" x2="10811" y2="15625"/>
                        <a14:foregroundMark x1="9730" y1="16625" x2="9730" y2="16625"/>
                        <a14:foregroundMark x1="8986" y1="17875" x2="8986" y2="17875"/>
                        <a14:foregroundMark x1="7973" y1="19125" x2="7973" y2="19125"/>
                        <a14:foregroundMark x1="7365" y1="20750" x2="7365" y2="20750"/>
                      </a14:backgroundRemoval>
                    </a14:imgEffect>
                  </a14:imgLayer>
                </a14:imgProps>
              </a:ext>
              <a:ext uri="{28A0092B-C50C-407E-A947-70E740481C1C}">
                <a14:useLocalDpi xmlns:a14="http://schemas.microsoft.com/office/drawing/2010/main" val="0"/>
              </a:ext>
            </a:extLst>
          </a:blip>
          <a:stretch>
            <a:fillRect/>
          </a:stretch>
        </p:blipFill>
        <p:spPr>
          <a:xfrm>
            <a:off x="7080250" y="4952050"/>
            <a:ext cx="254385" cy="137505"/>
          </a:xfrm>
          <a:prstGeom prst="rect">
            <a:avLst/>
          </a:prstGeom>
        </p:spPr>
      </p:pic>
      <p:pic>
        <p:nvPicPr>
          <p:cNvPr id="3" name="Picture 2" descr="LifeRaft_TT_0020.jpgdb0c2401-bd47-4aa5-81df-594dacbfc51dOriginal.jpg"/>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8056" t="36111" r="17315" b="25328"/>
          <a:stretch/>
        </p:blipFill>
        <p:spPr>
          <a:xfrm>
            <a:off x="6776044" y="4387544"/>
            <a:ext cx="628650" cy="375075"/>
          </a:xfrm>
          <a:prstGeom prst="rect">
            <a:avLst/>
          </a:prstGeom>
        </p:spPr>
      </p:pic>
      <p:pic>
        <p:nvPicPr>
          <p:cNvPr id="61" name="Picture 60" descr="D.jpg"/>
          <p:cNvPicPr>
            <a:picLocks noChangeAspect="1"/>
          </p:cNvPicPr>
          <p:nvPr/>
        </p:nvPicPr>
        <p:blipFill>
          <a:blip r:embed="rId5">
            <a:extLst>
              <a:ext uri="{BEBA8EAE-BF5A-486C-A8C5-ECC9F3942E4B}">
                <a14:imgProps xmlns:a14="http://schemas.microsoft.com/office/drawing/2010/main">
                  <a14:imgLayer r:embed="rId9">
                    <a14:imgEffect>
                      <a14:backgroundRemoval t="7125" b="90000" l="1419" r="96486">
                        <a14:foregroundMark x1="7162" y1="23375" x2="7162" y2="23375"/>
                        <a14:foregroundMark x1="6486" y1="24875" x2="6486" y2="24875"/>
                        <a14:foregroundMark x1="6757" y1="21375" x2="6757" y2="21375"/>
                        <a14:foregroundMark x1="16419" y1="43875" x2="16419" y2="43875"/>
                        <a14:foregroundMark x1="92703" y1="59000" x2="92703" y2="59000"/>
                        <a14:foregroundMark x1="94189" y1="53875" x2="94189" y2="53875"/>
                        <a14:foregroundMark x1="94662" y1="52000" x2="94662" y2="52000"/>
                        <a14:foregroundMark x1="94730" y1="50125" x2="94730" y2="50125"/>
                        <a14:foregroundMark x1="94797" y1="48125" x2="94797" y2="48125"/>
                        <a14:foregroundMark x1="94054" y1="46375" x2="94054" y2="46375"/>
                        <a14:foregroundMark x1="93311" y1="44625" x2="93311" y2="44625"/>
                        <a14:foregroundMark x1="92635" y1="42875" x2="92635" y2="42875"/>
                        <a14:foregroundMark x1="91892" y1="40875" x2="91892" y2="40875"/>
                        <a14:foregroundMark x1="90946" y1="39750" x2="90946" y2="39750"/>
                        <a14:foregroundMark x1="89797" y1="38875" x2="89797" y2="38875"/>
                        <a14:foregroundMark x1="10811" y1="15625" x2="10811" y2="15625"/>
                        <a14:foregroundMark x1="9730" y1="16625" x2="9730" y2="16625"/>
                        <a14:foregroundMark x1="8986" y1="17875" x2="8986" y2="17875"/>
                        <a14:foregroundMark x1="7973" y1="19125" x2="7973" y2="19125"/>
                        <a14:foregroundMark x1="7365" y1="20750" x2="7365" y2="20750"/>
                      </a14:backgroundRemoval>
                    </a14:imgEffect>
                  </a14:imgLayer>
                </a14:imgProps>
              </a:ext>
              <a:ext uri="{28A0092B-C50C-407E-A947-70E740481C1C}">
                <a14:useLocalDpi xmlns:a14="http://schemas.microsoft.com/office/drawing/2010/main" val="0"/>
              </a:ext>
            </a:extLst>
          </a:blip>
          <a:stretch>
            <a:fillRect/>
          </a:stretch>
        </p:blipFill>
        <p:spPr>
          <a:xfrm>
            <a:off x="6763135" y="4894878"/>
            <a:ext cx="254385" cy="137505"/>
          </a:xfrm>
          <a:prstGeom prst="rect">
            <a:avLst/>
          </a:prstGeom>
        </p:spPr>
      </p:pic>
      <p:pic>
        <p:nvPicPr>
          <p:cNvPr id="64" name="Picture 63" descr="D.jpg"/>
          <p:cNvPicPr>
            <a:picLocks noChangeAspect="1"/>
          </p:cNvPicPr>
          <p:nvPr/>
        </p:nvPicPr>
        <p:blipFill>
          <a:blip r:embed="rId5">
            <a:extLst>
              <a:ext uri="{BEBA8EAE-BF5A-486C-A8C5-ECC9F3942E4B}">
                <a14:imgProps xmlns:a14="http://schemas.microsoft.com/office/drawing/2010/main">
                  <a14:imgLayer r:embed="rId9">
                    <a14:imgEffect>
                      <a14:backgroundRemoval t="7125" b="90000" l="1419" r="96486">
                        <a14:foregroundMark x1="7162" y1="23375" x2="7162" y2="23375"/>
                        <a14:foregroundMark x1="6486" y1="24875" x2="6486" y2="24875"/>
                        <a14:foregroundMark x1="6757" y1="21375" x2="6757" y2="21375"/>
                        <a14:foregroundMark x1="16419" y1="43875" x2="16419" y2="43875"/>
                        <a14:foregroundMark x1="92703" y1="59000" x2="92703" y2="59000"/>
                        <a14:foregroundMark x1="94189" y1="53875" x2="94189" y2="53875"/>
                        <a14:foregroundMark x1="94662" y1="52000" x2="94662" y2="52000"/>
                        <a14:foregroundMark x1="94730" y1="50125" x2="94730" y2="50125"/>
                        <a14:foregroundMark x1="94797" y1="48125" x2="94797" y2="48125"/>
                        <a14:foregroundMark x1="94054" y1="46375" x2="94054" y2="46375"/>
                        <a14:foregroundMark x1="93311" y1="44625" x2="93311" y2="44625"/>
                        <a14:foregroundMark x1="92635" y1="42875" x2="92635" y2="42875"/>
                        <a14:foregroundMark x1="91892" y1="40875" x2="91892" y2="40875"/>
                        <a14:foregroundMark x1="90946" y1="39750" x2="90946" y2="39750"/>
                        <a14:foregroundMark x1="89797" y1="38875" x2="89797" y2="38875"/>
                        <a14:foregroundMark x1="10811" y1="15625" x2="10811" y2="15625"/>
                        <a14:foregroundMark x1="9730" y1="16625" x2="9730" y2="16625"/>
                        <a14:foregroundMark x1="8986" y1="17875" x2="8986" y2="17875"/>
                        <a14:foregroundMark x1="7973" y1="19125" x2="7973" y2="19125"/>
                        <a14:foregroundMark x1="7365" y1="20750" x2="7365" y2="20750"/>
                      </a14:backgroundRemoval>
                    </a14:imgEffect>
                  </a14:imgLayer>
                </a14:imgProps>
              </a:ext>
              <a:ext uri="{28A0092B-C50C-407E-A947-70E740481C1C}">
                <a14:useLocalDpi xmlns:a14="http://schemas.microsoft.com/office/drawing/2010/main" val="0"/>
              </a:ext>
            </a:extLst>
          </a:blip>
          <a:stretch>
            <a:fillRect/>
          </a:stretch>
        </p:blipFill>
        <p:spPr>
          <a:xfrm>
            <a:off x="6953057" y="4802877"/>
            <a:ext cx="254385" cy="137505"/>
          </a:xfrm>
          <a:prstGeom prst="rect">
            <a:avLst/>
          </a:prstGeom>
        </p:spPr>
      </p:pic>
      <p:pic>
        <p:nvPicPr>
          <p:cNvPr id="65" name="Picture 64" descr="detective-flashlight-md.png"/>
          <p:cNvPicPr>
            <a:picLocks noChangeAspect="1"/>
          </p:cNvPicPr>
          <p:nvPr/>
        </p:nvPicPr>
        <p:blipFill rotWithShape="1">
          <a:blip r:embed="rId10">
            <a:alphaModFix amt="42000"/>
            <a:extLst>
              <a:ext uri="{28A0092B-C50C-407E-A947-70E740481C1C}">
                <a14:useLocalDpi xmlns:a14="http://schemas.microsoft.com/office/drawing/2010/main" val="0"/>
              </a:ext>
            </a:extLst>
          </a:blip>
          <a:srcRect l="44959" t="25449" r="1" b="40765"/>
          <a:stretch/>
        </p:blipFill>
        <p:spPr>
          <a:xfrm rot="20261886" flipH="1">
            <a:off x="5933355" y="3637997"/>
            <a:ext cx="2383875" cy="1434531"/>
          </a:xfrm>
          <a:prstGeom prst="rect">
            <a:avLst/>
          </a:prstGeom>
        </p:spPr>
      </p:pic>
      <p:cxnSp>
        <p:nvCxnSpPr>
          <p:cNvPr id="60" name="Straight Arrow Connector 59"/>
          <p:cNvCxnSpPr/>
          <p:nvPr/>
        </p:nvCxnSpPr>
        <p:spPr>
          <a:xfrm flipV="1">
            <a:off x="1295400" y="4768969"/>
            <a:ext cx="6667500" cy="1391249"/>
          </a:xfrm>
          <a:prstGeom prst="straightConnector1">
            <a:avLst/>
          </a:prstGeom>
          <a:ln>
            <a:solidFill>
              <a:srgbClr val="0000FF"/>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7017520" y="4773813"/>
            <a:ext cx="926331" cy="1411803"/>
          </a:xfrm>
          <a:prstGeom prst="line">
            <a:avLst/>
          </a:prstGeom>
          <a:ln w="12700" cmpd="sng">
            <a:solidFill>
              <a:srgbClr val="FF6600"/>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2197100" y="4750635"/>
            <a:ext cx="5664200" cy="0"/>
          </a:xfrm>
          <a:prstGeom prst="line">
            <a:avLst/>
          </a:prstGeom>
          <a:ln w="12700" cmpd="sng">
            <a:solidFill>
              <a:srgbClr val="FF6600"/>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DA966B52-10E4-3C4E-A918-9D3879B6BA9F}"/>
              </a:ext>
            </a:extLst>
          </p:cNvPr>
          <p:cNvSpPr txBox="1"/>
          <p:nvPr/>
        </p:nvSpPr>
        <p:spPr>
          <a:xfrm>
            <a:off x="4459180" y="5272520"/>
            <a:ext cx="607537" cy="338554"/>
          </a:xfrm>
          <a:prstGeom prst="rect">
            <a:avLst/>
          </a:prstGeom>
          <a:solidFill>
            <a:srgbClr val="FFFFFF"/>
          </a:solidFill>
        </p:spPr>
        <p:txBody>
          <a:bodyPr wrap="square" rtlCol="0">
            <a:spAutoFit/>
          </a:bodyPr>
          <a:lstStyle/>
          <a:p>
            <a:r>
              <a:rPr lang="en-US" sz="1600" dirty="0">
                <a:solidFill>
                  <a:srgbClr val="0000FF"/>
                </a:solidFill>
              </a:rPr>
              <a:t>ROG</a:t>
            </a:r>
            <a:endParaRPr lang="en-US" sz="1600" baseline="-25000" dirty="0">
              <a:solidFill>
                <a:srgbClr val="0000FF"/>
              </a:solidFill>
            </a:endParaRPr>
          </a:p>
        </p:txBody>
      </p:sp>
    </p:spTree>
    <p:extLst>
      <p:ext uri="{BB962C8B-B14F-4D97-AF65-F5344CB8AC3E}">
        <p14:creationId xmlns:p14="http://schemas.microsoft.com/office/powerpoint/2010/main" val="2927605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Fire Control Operation</a:t>
            </a:r>
            <a:br>
              <a:rPr lang="en-US" dirty="0"/>
            </a:br>
            <a:r>
              <a:rPr lang="en-US" dirty="0"/>
              <a:t> Phases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0803119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93825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Συζήτηση</a:t>
            </a:r>
            <a:endParaRPr lang="en-US" dirty="0"/>
          </a:p>
        </p:txBody>
      </p:sp>
      <p:pic>
        <p:nvPicPr>
          <p:cNvPr id="4" name="Content Placeholder 3" descr="01631g-missouri-bb-63-firing-a-broadside-16-inch-guns-firepower-demonstration-rimpac-88-during-jul-1988.jpg"/>
          <p:cNvPicPr>
            <a:picLocks noGrp="1" noChangeAspect="1"/>
          </p:cNvPicPr>
          <p:nvPr>
            <p:ph idx="1"/>
          </p:nvPr>
        </p:nvPicPr>
        <p:blipFill>
          <a:blip r:embed="rId2">
            <a:extLst>
              <a:ext uri="{28A0092B-C50C-407E-A947-70E740481C1C}">
                <a14:useLocalDpi xmlns:a14="http://schemas.microsoft.com/office/drawing/2010/main" val="0"/>
              </a:ext>
            </a:extLst>
          </a:blip>
          <a:srcRect t="8221" b="8221"/>
          <a:stretch>
            <a:fillRect/>
          </a:stretch>
        </p:blipFill>
        <p:spPr/>
      </p:pic>
    </p:spTree>
    <p:extLst>
      <p:ext uri="{BB962C8B-B14F-4D97-AF65-F5344CB8AC3E}">
        <p14:creationId xmlns:p14="http://schemas.microsoft.com/office/powerpoint/2010/main" val="1654315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Εισαγωγή</a:t>
            </a:r>
            <a:endParaRPr lang="en-US" dirty="0"/>
          </a:p>
        </p:txBody>
      </p:sp>
      <p:sp>
        <p:nvSpPr>
          <p:cNvPr id="3" name="Content Placeholder 2"/>
          <p:cNvSpPr>
            <a:spLocks noGrp="1"/>
          </p:cNvSpPr>
          <p:nvPr>
            <p:ph idx="1"/>
          </p:nvPr>
        </p:nvSpPr>
        <p:spPr/>
        <p:txBody>
          <a:bodyPr>
            <a:normAutofit/>
          </a:bodyPr>
          <a:lstStyle/>
          <a:p>
            <a:pPr marL="0" indent="0" algn="ctr">
              <a:buNone/>
            </a:pPr>
            <a:r>
              <a:rPr lang="el-GR" sz="3600" dirty="0"/>
              <a:t>Το Πρόβλημα της Πυροβολικής</a:t>
            </a:r>
          </a:p>
          <a:p>
            <a:pPr marL="0" indent="0">
              <a:buNone/>
            </a:pPr>
            <a:endParaRPr lang="el-GR" sz="3600" dirty="0"/>
          </a:p>
          <a:p>
            <a:pPr marL="0" indent="0">
              <a:buNone/>
            </a:pPr>
            <a:r>
              <a:rPr lang="el-GR" sz="3600" i="1" dirty="0"/>
              <a:t>«Τι στροφή και ύψωση πρέπει να λάβει το ΠΒ ώστε το βλήμα που θα εξέλθει από αυτό με ταχύτητα </a:t>
            </a:r>
            <a:r>
              <a:rPr lang="en-US" sz="3600" i="1" dirty="0"/>
              <a:t>V</a:t>
            </a:r>
            <a:r>
              <a:rPr lang="en-US" sz="3600" i="1" baseline="-25000" dirty="0"/>
              <a:t>o</a:t>
            </a:r>
            <a:r>
              <a:rPr lang="el-GR" sz="3600" i="1" dirty="0"/>
              <a:t> να πέσει ΕΠΙ στόχου που βρίσκεται σε διόπτευση </a:t>
            </a:r>
            <a:r>
              <a:rPr lang="el-GR" sz="3600" i="1" dirty="0" err="1"/>
              <a:t>Αζλ</a:t>
            </a:r>
            <a:r>
              <a:rPr lang="en-US" sz="3600" i="1" dirty="0"/>
              <a:t> </a:t>
            </a:r>
            <a:r>
              <a:rPr lang="en-US" sz="3600" i="1" dirty="0" err="1"/>
              <a:t>XXX</a:t>
            </a:r>
            <a:r>
              <a:rPr lang="en-US" sz="3600" i="1" baseline="30000" dirty="0" err="1"/>
              <a:t>o</a:t>
            </a:r>
            <a:r>
              <a:rPr lang="el-GR" sz="3600" i="1" dirty="0"/>
              <a:t> και απόσταση </a:t>
            </a:r>
            <a:r>
              <a:rPr lang="en-US" sz="3600" i="1" dirty="0"/>
              <a:t>R</a:t>
            </a:r>
            <a:r>
              <a:rPr lang="en-US" sz="3600" i="1" baseline="-25000" dirty="0"/>
              <a:t>firing </a:t>
            </a:r>
            <a:r>
              <a:rPr lang="en-US" sz="3600" i="1" dirty="0" err="1"/>
              <a:t>XXXXyds</a:t>
            </a:r>
            <a:r>
              <a:rPr lang="el-GR" sz="3600" i="1" dirty="0"/>
              <a:t>»</a:t>
            </a:r>
          </a:p>
        </p:txBody>
      </p:sp>
    </p:spTree>
    <p:extLst>
      <p:ext uri="{BB962C8B-B14F-4D97-AF65-F5344CB8AC3E}">
        <p14:creationId xmlns:p14="http://schemas.microsoft.com/office/powerpoint/2010/main" val="3835056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Τυπολογία βολής ΠΒ</a:t>
            </a:r>
            <a:endParaRPr lang="en-US" dirty="0"/>
          </a:p>
        </p:txBody>
      </p:sp>
      <p:sp>
        <p:nvSpPr>
          <p:cNvPr id="3" name="Content Placeholder 2"/>
          <p:cNvSpPr>
            <a:spLocks noGrp="1"/>
          </p:cNvSpPr>
          <p:nvPr>
            <p:ph idx="1"/>
          </p:nvPr>
        </p:nvSpPr>
        <p:spPr>
          <a:xfrm>
            <a:off x="457200" y="1600200"/>
            <a:ext cx="8229600" cy="4775200"/>
          </a:xfrm>
        </p:spPr>
        <p:txBody>
          <a:bodyPr>
            <a:noAutofit/>
          </a:bodyPr>
          <a:lstStyle/>
          <a:p>
            <a:pPr algn="just"/>
            <a:r>
              <a:rPr lang="el-GR" sz="2000" dirty="0"/>
              <a:t>Το βασικό πρόβλημα το οποίο καλείται να επιλύσει η Πυροβολική είναι ποια η κατεύθυνση προς την οποία πρέπει να στραφεί ένα ΠΒ ώστε το βλήμα το οποίο θα βάλλει να μπορέσει να πετύχει το στόχο. </a:t>
            </a:r>
            <a:endParaRPr lang="en-US" sz="2000" dirty="0"/>
          </a:p>
          <a:p>
            <a:pPr algn="just"/>
            <a:r>
              <a:rPr lang="el-GR" sz="2000" dirty="0"/>
              <a:t>Η διατύπωση του προβλήματος, καταδεικνύει διάφορες πιθανές περιπτώσεις, όπως πχ. όταν ο στόχος ευρίσκεται στην επιφάνεια της θάλασσας (στόχος επιφανείας) ή στον αέρα, όταν ο στόχος είναι κινητός, όταν ο στόχος είναι αντιληπτός από το βάλλον πλοίο, ή όχι λόγω πχ. παρεμβολής φυσικών εμποδίων κλπ. Στην πράξη λοιπόν το πρόβλημα της πυροβολικής είναι δυνατό να παρουσιαστεί με διάφορες παραλλαγές οι οποίες μπορούν εν γένει να ομαδοποιηθούν στις ακόλουθες τέσσερις (4) κύριες κατηγορίες βολής</a:t>
            </a:r>
            <a:r>
              <a:rPr lang="en-US" sz="2000" dirty="0"/>
              <a:t>:</a:t>
            </a:r>
            <a:endParaRPr lang="el-GR" sz="2000" dirty="0"/>
          </a:p>
          <a:p>
            <a:pPr lvl="1" algn="just"/>
            <a:r>
              <a:rPr lang="el-GR" sz="1600" dirty="0"/>
              <a:t>Βολή Α/Ε</a:t>
            </a:r>
          </a:p>
          <a:p>
            <a:pPr lvl="1" algn="just"/>
            <a:r>
              <a:rPr lang="el-GR" sz="1600" dirty="0"/>
              <a:t>Βολής Α/Α</a:t>
            </a:r>
          </a:p>
          <a:p>
            <a:pPr lvl="1" algn="just"/>
            <a:r>
              <a:rPr lang="el-GR" sz="1600" dirty="0"/>
              <a:t>Βολή Ν. Βομβαρδισμού</a:t>
            </a:r>
          </a:p>
          <a:p>
            <a:pPr lvl="1" algn="just"/>
            <a:r>
              <a:rPr lang="el-GR" sz="1600" dirty="0"/>
              <a:t>Βολή Φωτιστικών Βλημάτων</a:t>
            </a:r>
          </a:p>
        </p:txBody>
      </p:sp>
    </p:spTree>
    <p:extLst>
      <p:ext uri="{BB962C8B-B14F-4D97-AF65-F5344CB8AC3E}">
        <p14:creationId xmlns:p14="http://schemas.microsoft.com/office/powerpoint/2010/main" val="677212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51E1B-2135-184F-9077-B29F767FF912}"/>
              </a:ext>
            </a:extLst>
          </p:cNvPr>
          <p:cNvSpPr>
            <a:spLocks noGrp="1"/>
          </p:cNvSpPr>
          <p:nvPr>
            <p:ph type="title"/>
          </p:nvPr>
        </p:nvSpPr>
        <p:spPr/>
        <p:txBody>
          <a:bodyPr/>
          <a:lstStyle/>
          <a:p>
            <a:pPr algn="r"/>
            <a:r>
              <a:rPr lang="el-GR" dirty="0"/>
              <a:t>Βολή Α/Ε</a:t>
            </a:r>
            <a:endParaRPr lang="en-US" dirty="0"/>
          </a:p>
        </p:txBody>
      </p:sp>
      <p:grpSp>
        <p:nvGrpSpPr>
          <p:cNvPr id="85" name="Group 84">
            <a:extLst>
              <a:ext uri="{FF2B5EF4-FFF2-40B4-BE49-F238E27FC236}">
                <a16:creationId xmlns:a16="http://schemas.microsoft.com/office/drawing/2014/main" id="{283BD925-DC43-0141-BC2A-F49D7A009DF0}"/>
              </a:ext>
            </a:extLst>
          </p:cNvPr>
          <p:cNvGrpSpPr/>
          <p:nvPr/>
        </p:nvGrpSpPr>
        <p:grpSpPr>
          <a:xfrm>
            <a:off x="-1308100" y="4438649"/>
            <a:ext cx="10452100" cy="2823607"/>
            <a:chOff x="-1308100" y="4438649"/>
            <a:chExt cx="10452100" cy="2823607"/>
          </a:xfrm>
        </p:grpSpPr>
        <p:grpSp>
          <p:nvGrpSpPr>
            <p:cNvPr id="46" name="Group 45">
              <a:extLst>
                <a:ext uri="{FF2B5EF4-FFF2-40B4-BE49-F238E27FC236}">
                  <a16:creationId xmlns:a16="http://schemas.microsoft.com/office/drawing/2014/main" id="{AF100F5C-01CB-F74D-88EC-73FC813A934A}"/>
                </a:ext>
              </a:extLst>
            </p:cNvPr>
            <p:cNvGrpSpPr/>
            <p:nvPr/>
          </p:nvGrpSpPr>
          <p:grpSpPr>
            <a:xfrm>
              <a:off x="-1308100" y="4438649"/>
              <a:ext cx="10452100" cy="2823607"/>
              <a:chOff x="-1308100" y="4438649"/>
              <a:chExt cx="10452100" cy="2823607"/>
            </a:xfrm>
          </p:grpSpPr>
          <p:grpSp>
            <p:nvGrpSpPr>
              <p:cNvPr id="47" name="Group 46">
                <a:extLst>
                  <a:ext uri="{FF2B5EF4-FFF2-40B4-BE49-F238E27FC236}">
                    <a16:creationId xmlns:a16="http://schemas.microsoft.com/office/drawing/2014/main" id="{4FC84BA5-2B57-7B42-8572-88EA0266032C}"/>
                  </a:ext>
                </a:extLst>
              </p:cNvPr>
              <p:cNvGrpSpPr/>
              <p:nvPr/>
            </p:nvGrpSpPr>
            <p:grpSpPr>
              <a:xfrm>
                <a:off x="-1308100" y="4438649"/>
                <a:ext cx="10452100" cy="2823607"/>
                <a:chOff x="-1308100" y="4438649"/>
                <a:chExt cx="10452100" cy="2823607"/>
              </a:xfrm>
            </p:grpSpPr>
            <p:cxnSp>
              <p:nvCxnSpPr>
                <p:cNvPr id="52" name="Straight Connector 51">
                  <a:extLst>
                    <a:ext uri="{FF2B5EF4-FFF2-40B4-BE49-F238E27FC236}">
                      <a16:creationId xmlns:a16="http://schemas.microsoft.com/office/drawing/2014/main" id="{0E092DC0-A601-2947-BD82-47292F5775B7}"/>
                    </a:ext>
                  </a:extLst>
                </p:cNvPr>
                <p:cNvCxnSpPr/>
                <p:nvPr/>
              </p:nvCxnSpPr>
              <p:spPr>
                <a:xfrm flipV="1">
                  <a:off x="1308100" y="5348003"/>
                  <a:ext cx="5200651" cy="810346"/>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3" name="Block Arc 52">
                  <a:extLst>
                    <a:ext uri="{FF2B5EF4-FFF2-40B4-BE49-F238E27FC236}">
                      <a16:creationId xmlns:a16="http://schemas.microsoft.com/office/drawing/2014/main" id="{EF0F5D95-9A00-B541-B306-EB5F2AF5B3E9}"/>
                    </a:ext>
                  </a:extLst>
                </p:cNvPr>
                <p:cNvSpPr/>
                <p:nvPr/>
              </p:nvSpPr>
              <p:spPr>
                <a:xfrm>
                  <a:off x="119456" y="5645701"/>
                  <a:ext cx="2191944" cy="1072488"/>
                </a:xfrm>
                <a:prstGeom prst="blockArc">
                  <a:avLst>
                    <a:gd name="adj1" fmla="val 21104928"/>
                    <a:gd name="adj2" fmla="val 1383920"/>
                    <a:gd name="adj3" fmla="val 48034"/>
                  </a:avLst>
                </a:prstGeom>
                <a:solidFill>
                  <a:srgbClr val="FF00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54" name="Picture 53" descr="H3.jpgAA139073-876B-4F71-B9D6-38849B7BC110Default.jpg">
                  <a:extLst>
                    <a:ext uri="{FF2B5EF4-FFF2-40B4-BE49-F238E27FC236}">
                      <a16:creationId xmlns:a16="http://schemas.microsoft.com/office/drawing/2014/main" id="{7B3771D5-B641-5443-A950-7E5398AE76F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3125" l="0" r="100000"/>
                          </a14:imgEffect>
                        </a14:imgLayer>
                      </a14:imgProps>
                    </a:ext>
                    <a:ext uri="{28A0092B-C50C-407E-A947-70E740481C1C}">
                      <a14:useLocalDpi xmlns:a14="http://schemas.microsoft.com/office/drawing/2010/main" val="0"/>
                    </a:ext>
                  </a:extLst>
                </a:blip>
                <a:stretch>
                  <a:fillRect/>
                </a:stretch>
              </p:blipFill>
              <p:spPr>
                <a:xfrm flipH="1">
                  <a:off x="498475" y="5616818"/>
                  <a:ext cx="1181100" cy="855089"/>
                </a:xfrm>
                <a:prstGeom prst="rect">
                  <a:avLst/>
                </a:prstGeom>
              </p:spPr>
            </p:pic>
            <p:cxnSp>
              <p:nvCxnSpPr>
                <p:cNvPr id="55" name="Straight Arrow Connector 54">
                  <a:extLst>
                    <a:ext uri="{FF2B5EF4-FFF2-40B4-BE49-F238E27FC236}">
                      <a16:creationId xmlns:a16="http://schemas.microsoft.com/office/drawing/2014/main" id="{C20D952B-515F-2D45-9148-649CB3C7BB85}"/>
                    </a:ext>
                  </a:extLst>
                </p:cNvPr>
                <p:cNvCxnSpPr/>
                <p:nvPr/>
              </p:nvCxnSpPr>
              <p:spPr>
                <a:xfrm flipH="1" flipV="1">
                  <a:off x="7270750" y="5588000"/>
                  <a:ext cx="1615954" cy="736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56" name="Picture 55" descr="R2.jpg9084E95A-7147-4E4D-8F15-6BFF0ACC2BF5Default.jpg">
                  <a:extLst>
                    <a:ext uri="{FF2B5EF4-FFF2-40B4-BE49-F238E27FC236}">
                      <a16:creationId xmlns:a16="http://schemas.microsoft.com/office/drawing/2014/main" id="{D230AAAC-AAF3-394F-9D8B-4327C5ABB1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1250" l="4467" r="100000">
                              <a14:foregroundMark x1="4467" y1="56750" x2="4467" y2="56750"/>
                              <a14:backgroundMark x1="68824" y1="85375" x2="68824" y2="85375"/>
                              <a14:backgroundMark x1="63537" y1="81375" x2="63537" y2="81375"/>
                              <a14:backgroundMark x1="64266" y1="81875" x2="64266" y2="81875"/>
                              <a14:backgroundMark x1="27256" y1="29875" x2="27256" y2="29875"/>
                              <a14:backgroundMark x1="26709" y1="31000" x2="26709" y2="31000"/>
                              <a14:backgroundMark x1="24886" y1="29375" x2="24886" y2="29375"/>
                              <a14:backgroundMark x1="33637" y1="29375" x2="33637" y2="29375"/>
                            </a14:backgroundRemoval>
                          </a14:imgEffect>
                        </a14:imgLayer>
                      </a14:imgProps>
                    </a:ext>
                    <a:ext uri="{28A0092B-C50C-407E-A947-70E740481C1C}">
                      <a14:useLocalDpi xmlns:a14="http://schemas.microsoft.com/office/drawing/2010/main" val="0"/>
                    </a:ext>
                  </a:extLst>
                </a:blip>
                <a:srcRect l="11111" t="15344" r="1875" b="7999"/>
                <a:stretch/>
              </p:blipFill>
              <p:spPr>
                <a:xfrm>
                  <a:off x="8042322" y="5767509"/>
                  <a:ext cx="1101678" cy="707782"/>
                </a:xfrm>
                <a:prstGeom prst="rect">
                  <a:avLst/>
                </a:prstGeom>
              </p:spPr>
            </p:pic>
            <p:pic>
              <p:nvPicPr>
                <p:cNvPr id="57" name="Picture 56" descr="R2.jpg9084E95A-7147-4E4D-8F15-6BFF0ACC2BF5Default.jpg">
                  <a:extLst>
                    <a:ext uri="{FF2B5EF4-FFF2-40B4-BE49-F238E27FC236}">
                      <a16:creationId xmlns:a16="http://schemas.microsoft.com/office/drawing/2014/main" id="{155D5C87-B027-D249-BCAF-8E5209A85C0C}"/>
                    </a:ext>
                  </a:extLst>
                </p:cNvPr>
                <p:cNvPicPr>
                  <a:picLocks noChangeAspect="1"/>
                </p:cNvPicPr>
                <p:nvPr/>
              </p:nvPicPr>
              <p:blipFill rotWithShape="1">
                <a:blip r:embed="rId4">
                  <a:alphaModFix amt="27000"/>
                  <a:extLst>
                    <a:ext uri="{BEBA8EAE-BF5A-486C-A8C5-ECC9F3942E4B}">
                      <a14:imgProps xmlns:a14="http://schemas.microsoft.com/office/drawing/2010/main">
                        <a14:imgLayer r:embed="rId5">
                          <a14:imgEffect>
                            <a14:backgroundRemoval t="10000" b="91250" l="4467" r="100000">
                              <a14:foregroundMark x1="4467" y1="56750" x2="4467" y2="56750"/>
                              <a14:backgroundMark x1="68824" y1="85375" x2="68824" y2="85375"/>
                              <a14:backgroundMark x1="63537" y1="81375" x2="63537" y2="81375"/>
                              <a14:backgroundMark x1="64266" y1="81875" x2="64266" y2="81875"/>
                              <a14:backgroundMark x1="27256" y1="29875" x2="27256" y2="29875"/>
                              <a14:backgroundMark x1="26709" y1="31000" x2="26709" y2="31000"/>
                              <a14:backgroundMark x1="24886" y1="29375" x2="24886" y2="29375"/>
                              <a14:backgroundMark x1="33637" y1="29375" x2="33637" y2="29375"/>
                            </a14:backgroundRemoval>
                          </a14:imgEffect>
                        </a14:imgLayer>
                      </a14:imgProps>
                    </a:ext>
                    <a:ext uri="{28A0092B-C50C-407E-A947-70E740481C1C}">
                      <a14:useLocalDpi xmlns:a14="http://schemas.microsoft.com/office/drawing/2010/main" val="0"/>
                    </a:ext>
                  </a:extLst>
                </a:blip>
                <a:srcRect l="11111" t="15344" r="1875" b="7999"/>
                <a:stretch/>
              </p:blipFill>
              <p:spPr>
                <a:xfrm>
                  <a:off x="6302728" y="4956418"/>
                  <a:ext cx="1101678" cy="707782"/>
                </a:xfrm>
                <a:prstGeom prst="rect">
                  <a:avLst/>
                </a:prstGeom>
              </p:spPr>
            </p:pic>
            <p:cxnSp>
              <p:nvCxnSpPr>
                <p:cNvPr id="58" name="Straight Connector 57">
                  <a:extLst>
                    <a:ext uri="{FF2B5EF4-FFF2-40B4-BE49-F238E27FC236}">
                      <a16:creationId xmlns:a16="http://schemas.microsoft.com/office/drawing/2014/main" id="{2247BB41-668F-9B49-853F-5B9B6DBB9313}"/>
                    </a:ext>
                  </a:extLst>
                </p:cNvPr>
                <p:cNvCxnSpPr/>
                <p:nvPr/>
              </p:nvCxnSpPr>
              <p:spPr>
                <a:xfrm>
                  <a:off x="1295400" y="6153150"/>
                  <a:ext cx="6838950" cy="19766"/>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9" name="Freeform 58">
                  <a:extLst>
                    <a:ext uri="{FF2B5EF4-FFF2-40B4-BE49-F238E27FC236}">
                      <a16:creationId xmlns:a16="http://schemas.microsoft.com/office/drawing/2014/main" id="{8EFA0DD6-3CC4-364B-A2FC-9E8005301EFE}"/>
                    </a:ext>
                  </a:extLst>
                </p:cNvPr>
                <p:cNvSpPr/>
                <p:nvPr/>
              </p:nvSpPr>
              <p:spPr>
                <a:xfrm>
                  <a:off x="1295400" y="4953915"/>
                  <a:ext cx="5213351" cy="1142085"/>
                </a:xfrm>
                <a:custGeom>
                  <a:avLst/>
                  <a:gdLst>
                    <a:gd name="connsiteX0" fmla="*/ 0 w 5962650"/>
                    <a:gd name="connsiteY0" fmla="*/ 773397 h 773397"/>
                    <a:gd name="connsiteX1" fmla="*/ 3841750 w 5962650"/>
                    <a:gd name="connsiteY1" fmla="*/ 24097 h 773397"/>
                    <a:gd name="connsiteX2" fmla="*/ 5962650 w 5962650"/>
                    <a:gd name="connsiteY2" fmla="*/ 170147 h 773397"/>
                  </a:gdLst>
                  <a:ahLst/>
                  <a:cxnLst>
                    <a:cxn ang="0">
                      <a:pos x="connsiteX0" y="connsiteY0"/>
                    </a:cxn>
                    <a:cxn ang="0">
                      <a:pos x="connsiteX1" y="connsiteY1"/>
                    </a:cxn>
                    <a:cxn ang="0">
                      <a:pos x="connsiteX2" y="connsiteY2"/>
                    </a:cxn>
                  </a:cxnLst>
                  <a:rect l="l" t="t" r="r" b="b"/>
                  <a:pathLst>
                    <a:path w="5962650" h="773397">
                      <a:moveTo>
                        <a:pt x="0" y="773397"/>
                      </a:moveTo>
                      <a:cubicBezTo>
                        <a:pt x="1423987" y="449018"/>
                        <a:pt x="2847975" y="124639"/>
                        <a:pt x="3841750" y="24097"/>
                      </a:cubicBezTo>
                      <a:cubicBezTo>
                        <a:pt x="4835525" y="-76445"/>
                        <a:pt x="5962650" y="170147"/>
                        <a:pt x="5962650" y="170147"/>
                      </a:cubicBezTo>
                    </a:path>
                  </a:pathLst>
                </a:custGeom>
                <a:ln>
                  <a:solidFill>
                    <a:srgbClr val="FF0000"/>
                  </a:solidFill>
                  <a:prstDash val="dash"/>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60" name="Group 59">
                  <a:extLst>
                    <a:ext uri="{FF2B5EF4-FFF2-40B4-BE49-F238E27FC236}">
                      <a16:creationId xmlns:a16="http://schemas.microsoft.com/office/drawing/2014/main" id="{BB74A06F-7146-A84C-A14D-574F1923D5A0}"/>
                    </a:ext>
                  </a:extLst>
                </p:cNvPr>
                <p:cNvGrpSpPr/>
                <p:nvPr/>
              </p:nvGrpSpPr>
              <p:grpSpPr>
                <a:xfrm>
                  <a:off x="-1308100" y="4438649"/>
                  <a:ext cx="8077200" cy="2823607"/>
                  <a:chOff x="-1308100" y="4438649"/>
                  <a:chExt cx="8077200" cy="2823607"/>
                </a:xfrm>
              </p:grpSpPr>
              <p:grpSp>
                <p:nvGrpSpPr>
                  <p:cNvPr id="65" name="Group 64">
                    <a:extLst>
                      <a:ext uri="{FF2B5EF4-FFF2-40B4-BE49-F238E27FC236}">
                        <a16:creationId xmlns:a16="http://schemas.microsoft.com/office/drawing/2014/main" id="{6C899265-2BB4-4B41-BBDA-25136EC978BC}"/>
                      </a:ext>
                    </a:extLst>
                  </p:cNvPr>
                  <p:cNvGrpSpPr/>
                  <p:nvPr/>
                </p:nvGrpSpPr>
                <p:grpSpPr>
                  <a:xfrm>
                    <a:off x="-1308100" y="4438649"/>
                    <a:ext cx="8077200" cy="2823607"/>
                    <a:chOff x="-1308100" y="4438649"/>
                    <a:chExt cx="8077200" cy="2823607"/>
                  </a:xfrm>
                </p:grpSpPr>
                <p:sp>
                  <p:nvSpPr>
                    <p:cNvPr id="69" name="Block Arc 68">
                      <a:extLst>
                        <a:ext uri="{FF2B5EF4-FFF2-40B4-BE49-F238E27FC236}">
                          <a16:creationId xmlns:a16="http://schemas.microsoft.com/office/drawing/2014/main" id="{F51AE65F-2114-224A-9495-1DCB6491D7FF}"/>
                        </a:ext>
                      </a:extLst>
                    </p:cNvPr>
                    <p:cNvSpPr>
                      <a:spLocks noChangeAspect="1"/>
                    </p:cNvSpPr>
                    <p:nvPr/>
                  </p:nvSpPr>
                  <p:spPr>
                    <a:xfrm>
                      <a:off x="190763" y="5640526"/>
                      <a:ext cx="2115345" cy="1074617"/>
                    </a:xfrm>
                    <a:prstGeom prst="blockArc">
                      <a:avLst>
                        <a:gd name="adj1" fmla="val 18218730"/>
                        <a:gd name="adj2" fmla="val 20952674"/>
                        <a:gd name="adj3" fmla="val 47532"/>
                      </a:avLst>
                    </a:prstGeom>
                    <a:solidFill>
                      <a:schemeClr val="tx2">
                        <a:lumMod val="60000"/>
                        <a:lumOff val="40000"/>
                        <a:alpha val="6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70" name="Group 69">
                      <a:extLst>
                        <a:ext uri="{FF2B5EF4-FFF2-40B4-BE49-F238E27FC236}">
                          <a16:creationId xmlns:a16="http://schemas.microsoft.com/office/drawing/2014/main" id="{BCC5EAA1-4868-7448-AE3B-B323DAB16B39}"/>
                        </a:ext>
                      </a:extLst>
                    </p:cNvPr>
                    <p:cNvGrpSpPr/>
                    <p:nvPr/>
                  </p:nvGrpSpPr>
                  <p:grpSpPr>
                    <a:xfrm>
                      <a:off x="-1308100" y="4438649"/>
                      <a:ext cx="8077200" cy="2823607"/>
                      <a:chOff x="-1257300" y="2901729"/>
                      <a:chExt cx="8077200" cy="2823607"/>
                    </a:xfrm>
                  </p:grpSpPr>
                  <p:cxnSp>
                    <p:nvCxnSpPr>
                      <p:cNvPr id="72" name="Straight Connector 71">
                        <a:extLst>
                          <a:ext uri="{FF2B5EF4-FFF2-40B4-BE49-F238E27FC236}">
                            <a16:creationId xmlns:a16="http://schemas.microsoft.com/office/drawing/2014/main" id="{48DAA949-0302-7540-A8FE-EB0FE5D081F1}"/>
                          </a:ext>
                        </a:extLst>
                      </p:cNvPr>
                      <p:cNvCxnSpPr/>
                      <p:nvPr/>
                    </p:nvCxnSpPr>
                    <p:spPr>
                      <a:xfrm flipV="1">
                        <a:off x="1289050" y="3225699"/>
                        <a:ext cx="0" cy="1409801"/>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73" name="Group 72">
                        <a:extLst>
                          <a:ext uri="{FF2B5EF4-FFF2-40B4-BE49-F238E27FC236}">
                            <a16:creationId xmlns:a16="http://schemas.microsoft.com/office/drawing/2014/main" id="{3AE59EE7-AF29-A343-88BA-75B0773D42C2}"/>
                          </a:ext>
                        </a:extLst>
                      </p:cNvPr>
                      <p:cNvGrpSpPr/>
                      <p:nvPr/>
                    </p:nvGrpSpPr>
                    <p:grpSpPr>
                      <a:xfrm>
                        <a:off x="-1257300" y="2901729"/>
                        <a:ext cx="8077200" cy="2823607"/>
                        <a:chOff x="3210323" y="2730380"/>
                        <a:chExt cx="8077200" cy="2823607"/>
                      </a:xfrm>
                    </p:grpSpPr>
                    <p:grpSp>
                      <p:nvGrpSpPr>
                        <p:cNvPr id="74" name="Group 73">
                          <a:extLst>
                            <a:ext uri="{FF2B5EF4-FFF2-40B4-BE49-F238E27FC236}">
                              <a16:creationId xmlns:a16="http://schemas.microsoft.com/office/drawing/2014/main" id="{63C32E4D-FF0F-BC46-934F-BB175E06CE87}"/>
                            </a:ext>
                          </a:extLst>
                        </p:cNvPr>
                        <p:cNvGrpSpPr/>
                        <p:nvPr/>
                      </p:nvGrpSpPr>
                      <p:grpSpPr>
                        <a:xfrm>
                          <a:off x="3210323" y="2730380"/>
                          <a:ext cx="8077200" cy="2823607"/>
                          <a:chOff x="2181623" y="1937946"/>
                          <a:chExt cx="8077200" cy="2823607"/>
                        </a:xfrm>
                      </p:grpSpPr>
                      <p:cxnSp>
                        <p:nvCxnSpPr>
                          <p:cNvPr id="79" name="Straight Connector 78">
                            <a:extLst>
                              <a:ext uri="{FF2B5EF4-FFF2-40B4-BE49-F238E27FC236}">
                                <a16:creationId xmlns:a16="http://schemas.microsoft.com/office/drawing/2014/main" id="{304716D0-EC0F-8C4D-9367-4F18B10AC735}"/>
                              </a:ext>
                            </a:extLst>
                          </p:cNvPr>
                          <p:cNvCxnSpPr/>
                          <p:nvPr/>
                        </p:nvCxnSpPr>
                        <p:spPr>
                          <a:xfrm flipV="1">
                            <a:off x="4010750" y="1937946"/>
                            <a:ext cx="1866573" cy="2823607"/>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7D551180-9B58-BC42-B327-8D719C720CD3}"/>
                              </a:ext>
                            </a:extLst>
                          </p:cNvPr>
                          <p:cNvCxnSpPr/>
                          <p:nvPr/>
                        </p:nvCxnSpPr>
                        <p:spPr>
                          <a:xfrm>
                            <a:off x="2181623" y="3684913"/>
                            <a:ext cx="8077200" cy="0"/>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81" name="Oval 80">
                            <a:extLst>
                              <a:ext uri="{FF2B5EF4-FFF2-40B4-BE49-F238E27FC236}">
                                <a16:creationId xmlns:a16="http://schemas.microsoft.com/office/drawing/2014/main" id="{82897A5A-4143-384A-B09E-3C6B6C6396ED}"/>
                              </a:ext>
                            </a:extLst>
                          </p:cNvPr>
                          <p:cNvSpPr>
                            <a:spLocks noChangeAspect="1"/>
                          </p:cNvSpPr>
                          <p:nvPr/>
                        </p:nvSpPr>
                        <p:spPr>
                          <a:xfrm>
                            <a:off x="2571496" y="2588852"/>
                            <a:ext cx="4319998" cy="216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82" name="Oval 81">
                            <a:extLst>
                              <a:ext uri="{FF2B5EF4-FFF2-40B4-BE49-F238E27FC236}">
                                <a16:creationId xmlns:a16="http://schemas.microsoft.com/office/drawing/2014/main" id="{197C29E5-2DB5-0E4C-9D06-110379DA7333}"/>
                              </a:ext>
                            </a:extLst>
                          </p:cNvPr>
                          <p:cNvSpPr>
                            <a:spLocks noChangeAspect="1"/>
                          </p:cNvSpPr>
                          <p:nvPr/>
                        </p:nvSpPr>
                        <p:spPr>
                          <a:xfrm>
                            <a:off x="3647677" y="3134542"/>
                            <a:ext cx="2153446" cy="1076723"/>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grpSp>
                    <p:sp>
                      <p:nvSpPr>
                        <p:cNvPr id="75" name="Oval 74">
                          <a:extLst>
                            <a:ext uri="{FF2B5EF4-FFF2-40B4-BE49-F238E27FC236}">
                              <a16:creationId xmlns:a16="http://schemas.microsoft.com/office/drawing/2014/main" id="{E8A8DCE6-B092-294A-8233-1B2BC4EA170F}"/>
                            </a:ext>
                          </a:extLst>
                        </p:cNvPr>
                        <p:cNvSpPr>
                          <a:spLocks noChangeAspect="1"/>
                        </p:cNvSpPr>
                        <p:nvPr/>
                      </p:nvSpPr>
                      <p:spPr>
                        <a:xfrm>
                          <a:off x="4310003" y="3762930"/>
                          <a:ext cx="2873434" cy="1436717"/>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76" name="Oval 75">
                          <a:extLst>
                            <a:ext uri="{FF2B5EF4-FFF2-40B4-BE49-F238E27FC236}">
                              <a16:creationId xmlns:a16="http://schemas.microsoft.com/office/drawing/2014/main" id="{74468CE0-9B4D-B440-BD9B-611A5CE97B64}"/>
                            </a:ext>
                          </a:extLst>
                        </p:cNvPr>
                        <p:cNvSpPr>
                          <a:spLocks noChangeAspect="1"/>
                        </p:cNvSpPr>
                        <p:nvPr/>
                      </p:nvSpPr>
                      <p:spPr>
                        <a:xfrm>
                          <a:off x="5033100" y="4115958"/>
                          <a:ext cx="1440000" cy="72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77" name="Oval 76">
                          <a:extLst>
                            <a:ext uri="{FF2B5EF4-FFF2-40B4-BE49-F238E27FC236}">
                              <a16:creationId xmlns:a16="http://schemas.microsoft.com/office/drawing/2014/main" id="{3F95986B-8D9B-524D-8263-B55689117776}"/>
                            </a:ext>
                          </a:extLst>
                        </p:cNvPr>
                        <p:cNvSpPr>
                          <a:spLocks noChangeAspect="1"/>
                        </p:cNvSpPr>
                        <p:nvPr/>
                      </p:nvSpPr>
                      <p:spPr>
                        <a:xfrm>
                          <a:off x="5388700" y="4293758"/>
                          <a:ext cx="720000" cy="36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78" name="Oval 77">
                          <a:extLst>
                            <a:ext uri="{FF2B5EF4-FFF2-40B4-BE49-F238E27FC236}">
                              <a16:creationId xmlns:a16="http://schemas.microsoft.com/office/drawing/2014/main" id="{B69B798E-C3D1-1E48-BC06-CEEF73B2A034}"/>
                            </a:ext>
                          </a:extLst>
                        </p:cNvPr>
                        <p:cNvSpPr>
                          <a:spLocks noChangeAspect="1"/>
                        </p:cNvSpPr>
                        <p:nvPr/>
                      </p:nvSpPr>
                      <p:spPr>
                        <a:xfrm>
                          <a:off x="3969086" y="3559343"/>
                          <a:ext cx="3593428" cy="1796714"/>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grpSp>
                </p:grpSp>
                <p:pic>
                  <p:nvPicPr>
                    <p:cNvPr id="71" name="Picture 70" descr="H3.jpgAA139073-876B-4F71-B9D6-38849B7BC110Default.jpg">
                      <a:extLst>
                        <a:ext uri="{FF2B5EF4-FFF2-40B4-BE49-F238E27FC236}">
                          <a16:creationId xmlns:a16="http://schemas.microsoft.com/office/drawing/2014/main" id="{1D90B6BA-E5A9-BB4D-89D2-3A5E87038F4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3125" l="0" r="100000"/>
                              </a14:imgEffect>
                            </a14:imgLayer>
                          </a14:imgProps>
                        </a:ext>
                        <a:ext uri="{28A0092B-C50C-407E-A947-70E740481C1C}">
                          <a14:useLocalDpi xmlns:a14="http://schemas.microsoft.com/office/drawing/2010/main" val="0"/>
                        </a:ext>
                      </a:extLst>
                    </a:blip>
                    <a:stretch>
                      <a:fillRect/>
                    </a:stretch>
                  </p:blipFill>
                  <p:spPr>
                    <a:xfrm flipH="1">
                      <a:off x="498475" y="5616818"/>
                      <a:ext cx="1181100" cy="855089"/>
                    </a:xfrm>
                    <a:prstGeom prst="rect">
                      <a:avLst/>
                    </a:prstGeom>
                  </p:spPr>
                </p:pic>
              </p:grpSp>
              <p:grpSp>
                <p:nvGrpSpPr>
                  <p:cNvPr id="66" name="Group 65">
                    <a:extLst>
                      <a:ext uri="{FF2B5EF4-FFF2-40B4-BE49-F238E27FC236}">
                        <a16:creationId xmlns:a16="http://schemas.microsoft.com/office/drawing/2014/main" id="{FF651B9D-E91F-B048-9DBF-25C88C20BBED}"/>
                      </a:ext>
                    </a:extLst>
                  </p:cNvPr>
                  <p:cNvGrpSpPr/>
                  <p:nvPr/>
                </p:nvGrpSpPr>
                <p:grpSpPr>
                  <a:xfrm>
                    <a:off x="1605372" y="5425316"/>
                    <a:ext cx="1056468" cy="1294044"/>
                    <a:chOff x="1605372" y="5425316"/>
                    <a:chExt cx="1056468" cy="1294044"/>
                  </a:xfrm>
                </p:grpSpPr>
                <p:sp>
                  <p:nvSpPr>
                    <p:cNvPr id="67" name="TextBox 66">
                      <a:extLst>
                        <a:ext uri="{FF2B5EF4-FFF2-40B4-BE49-F238E27FC236}">
                          <a16:creationId xmlns:a16="http://schemas.microsoft.com/office/drawing/2014/main" id="{F8075B8A-06FD-1941-A72B-5F4023B0F274}"/>
                        </a:ext>
                      </a:extLst>
                    </p:cNvPr>
                    <p:cNvSpPr txBox="1"/>
                    <p:nvPr/>
                  </p:nvSpPr>
                  <p:spPr>
                    <a:xfrm>
                      <a:off x="1605372" y="5425316"/>
                      <a:ext cx="712379" cy="338554"/>
                    </a:xfrm>
                    <a:prstGeom prst="rect">
                      <a:avLst/>
                    </a:prstGeom>
                    <a:noFill/>
                  </p:spPr>
                  <p:txBody>
                    <a:bodyPr wrap="square" rtlCol="0">
                      <a:spAutoFit/>
                    </a:bodyPr>
                    <a:lstStyle/>
                    <a:p>
                      <a:r>
                        <a:rPr lang="en-US" sz="1600" dirty="0" err="1">
                          <a:solidFill>
                            <a:srgbClr val="0000FF"/>
                          </a:solidFill>
                        </a:rPr>
                        <a:t>Brn</a:t>
                      </a:r>
                      <a:r>
                        <a:rPr lang="en-US" sz="1600" baseline="-25000" dirty="0" err="1">
                          <a:solidFill>
                            <a:srgbClr val="0000FF"/>
                          </a:solidFill>
                        </a:rPr>
                        <a:t>tgt</a:t>
                      </a:r>
                      <a:endParaRPr lang="en-US" sz="1600" baseline="-25000" dirty="0">
                        <a:solidFill>
                          <a:srgbClr val="0000FF"/>
                        </a:solidFill>
                      </a:endParaRPr>
                    </a:p>
                  </p:txBody>
                </p:sp>
                <p:sp>
                  <p:nvSpPr>
                    <p:cNvPr id="68" name="TextBox 67">
                      <a:extLst>
                        <a:ext uri="{FF2B5EF4-FFF2-40B4-BE49-F238E27FC236}">
                          <a16:creationId xmlns:a16="http://schemas.microsoft.com/office/drawing/2014/main" id="{CAC690D1-F3D9-914A-9653-19FEFA0D5F64}"/>
                        </a:ext>
                      </a:extLst>
                    </p:cNvPr>
                    <p:cNvSpPr txBox="1"/>
                    <p:nvPr/>
                  </p:nvSpPr>
                  <p:spPr>
                    <a:xfrm>
                      <a:off x="2045301" y="6380806"/>
                      <a:ext cx="616539" cy="338554"/>
                    </a:xfrm>
                    <a:prstGeom prst="rect">
                      <a:avLst/>
                    </a:prstGeom>
                    <a:noFill/>
                  </p:spPr>
                  <p:txBody>
                    <a:bodyPr wrap="square" rtlCol="0">
                      <a:spAutoFit/>
                    </a:bodyPr>
                    <a:lstStyle/>
                    <a:p>
                      <a:r>
                        <a:rPr lang="en-US" sz="1600" dirty="0" err="1">
                          <a:solidFill>
                            <a:srgbClr val="FF0000"/>
                          </a:solidFill>
                        </a:rPr>
                        <a:t>Brn</a:t>
                      </a:r>
                      <a:r>
                        <a:rPr lang="en-US" sz="1600" baseline="-25000" dirty="0" err="1">
                          <a:solidFill>
                            <a:srgbClr val="FF0000"/>
                          </a:solidFill>
                        </a:rPr>
                        <a:t>rel</a:t>
                      </a:r>
                      <a:endParaRPr lang="en-US" sz="1600" baseline="-25000" dirty="0">
                        <a:solidFill>
                          <a:srgbClr val="FF0000"/>
                        </a:solidFill>
                      </a:endParaRPr>
                    </a:p>
                  </p:txBody>
                </p:sp>
              </p:grpSp>
            </p:grpSp>
            <p:sp>
              <p:nvSpPr>
                <p:cNvPr id="61" name="Block Arc 60">
                  <a:extLst>
                    <a:ext uri="{FF2B5EF4-FFF2-40B4-BE49-F238E27FC236}">
                      <a16:creationId xmlns:a16="http://schemas.microsoft.com/office/drawing/2014/main" id="{41B0FAF5-37AF-6B43-A48D-8C23BB9062D4}"/>
                    </a:ext>
                  </a:extLst>
                </p:cNvPr>
                <p:cNvSpPr>
                  <a:spLocks noChangeAspect="1"/>
                </p:cNvSpPr>
                <p:nvPr/>
              </p:nvSpPr>
              <p:spPr>
                <a:xfrm rot="7701680">
                  <a:off x="1711935" y="5217616"/>
                  <a:ext cx="1249728" cy="1239484"/>
                </a:xfrm>
                <a:prstGeom prst="blockArc">
                  <a:avLst>
                    <a:gd name="adj1" fmla="val 11697412"/>
                    <a:gd name="adj2" fmla="val 14227706"/>
                    <a:gd name="adj3" fmla="val 719"/>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2" name="TextBox 61">
                  <a:extLst>
                    <a:ext uri="{FF2B5EF4-FFF2-40B4-BE49-F238E27FC236}">
                      <a16:creationId xmlns:a16="http://schemas.microsoft.com/office/drawing/2014/main" id="{2F464244-E4D3-374F-B2ED-E9EEE01B6081}"/>
                    </a:ext>
                  </a:extLst>
                </p:cNvPr>
                <p:cNvSpPr txBox="1"/>
                <p:nvPr/>
              </p:nvSpPr>
              <p:spPr>
                <a:xfrm>
                  <a:off x="2866595" y="5444123"/>
                  <a:ext cx="919143" cy="338554"/>
                </a:xfrm>
                <a:prstGeom prst="rect">
                  <a:avLst/>
                </a:prstGeom>
                <a:noFill/>
              </p:spPr>
              <p:txBody>
                <a:bodyPr wrap="square" rtlCol="0">
                  <a:spAutoFit/>
                </a:bodyPr>
                <a:lstStyle/>
                <a:p>
                  <a:r>
                    <a:rPr lang="el-GR" sz="1600" dirty="0">
                      <a:solidFill>
                        <a:srgbClr val="0000FF"/>
                      </a:solidFill>
                    </a:rPr>
                    <a:t>φ</a:t>
                  </a:r>
                  <a:r>
                    <a:rPr lang="en-US" sz="1600" baseline="-25000" dirty="0">
                      <a:solidFill>
                        <a:srgbClr val="0000FF"/>
                      </a:solidFill>
                    </a:rPr>
                    <a:t>elevation</a:t>
                  </a:r>
                </a:p>
              </p:txBody>
            </p:sp>
            <p:cxnSp>
              <p:nvCxnSpPr>
                <p:cNvPr id="63" name="Straight Connector 62">
                  <a:extLst>
                    <a:ext uri="{FF2B5EF4-FFF2-40B4-BE49-F238E27FC236}">
                      <a16:creationId xmlns:a16="http://schemas.microsoft.com/office/drawing/2014/main" id="{F592F0C8-0497-644D-AE54-2BCF05C05005}"/>
                    </a:ext>
                  </a:extLst>
                </p:cNvPr>
                <p:cNvCxnSpPr/>
                <p:nvPr/>
              </p:nvCxnSpPr>
              <p:spPr>
                <a:xfrm flipV="1">
                  <a:off x="1295400" y="5255677"/>
                  <a:ext cx="1998134" cy="829745"/>
                </a:xfrm>
                <a:prstGeom prst="line">
                  <a:avLst/>
                </a:prstGeom>
                <a:ln>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F43BE7DB-4259-1A44-A22C-28BB17AC59A6}"/>
                    </a:ext>
                  </a:extLst>
                </p:cNvPr>
                <p:cNvSpPr txBox="1"/>
                <p:nvPr/>
              </p:nvSpPr>
              <p:spPr>
                <a:xfrm>
                  <a:off x="6999617" y="5985760"/>
                  <a:ext cx="554965" cy="338554"/>
                </a:xfrm>
                <a:prstGeom prst="rect">
                  <a:avLst/>
                </a:prstGeom>
                <a:solidFill>
                  <a:srgbClr val="FFFFFF"/>
                </a:solidFill>
              </p:spPr>
              <p:txBody>
                <a:bodyPr wrap="square" rtlCol="0">
                  <a:spAutoFit/>
                </a:bodyPr>
                <a:lstStyle/>
                <a:p>
                  <a:r>
                    <a:rPr lang="en-US" sz="1600" dirty="0" err="1">
                      <a:solidFill>
                        <a:srgbClr val="0000FF"/>
                      </a:solidFill>
                    </a:rPr>
                    <a:t>Rng</a:t>
                  </a:r>
                  <a:endParaRPr lang="en-US" sz="1600" baseline="-25000" dirty="0">
                    <a:solidFill>
                      <a:srgbClr val="0000FF"/>
                    </a:solidFill>
                  </a:endParaRPr>
                </a:p>
              </p:txBody>
            </p:sp>
          </p:grpSp>
          <p:pic>
            <p:nvPicPr>
              <p:cNvPr id="48" name="Picture 47" descr="explosion2.pngd5ebeac7-47d4-4c03-be6c-8f5442db9211Original.jpg">
                <a:extLst>
                  <a:ext uri="{FF2B5EF4-FFF2-40B4-BE49-F238E27FC236}">
                    <a16:creationId xmlns:a16="http://schemas.microsoft.com/office/drawing/2014/main" id="{D52CEF0C-606A-B443-A8D5-AA7D2C5C7414}"/>
                  </a:ext>
                </a:extLst>
              </p:cNvPr>
              <p:cNvPicPr>
                <a:picLocks noChangeAspect="1"/>
              </p:cNvPicPr>
              <p:nvPr/>
            </p:nvPicPr>
            <p:blipFill rotWithShape="1">
              <a:blip r:embed="rId6">
                <a:alphaModFix amt="57000"/>
                <a:extLst>
                  <a:ext uri="{BEBA8EAE-BF5A-486C-A8C5-ECC9F3942E4B}">
                    <a14:imgProps xmlns:a14="http://schemas.microsoft.com/office/drawing/2010/main">
                      <a14:imgLayer r:embed="rId7">
                        <a14:imgEffect>
                          <a14:backgroundRemoval t="23000" b="94125" l="26336" r="70288"/>
                        </a14:imgEffect>
                      </a14:imgLayer>
                    </a14:imgProps>
                  </a:ext>
                  <a:ext uri="{28A0092B-C50C-407E-A947-70E740481C1C}">
                    <a14:useLocalDpi xmlns:a14="http://schemas.microsoft.com/office/drawing/2010/main" val="0"/>
                  </a:ext>
                </a:extLst>
              </a:blip>
              <a:srcRect l="27778" t="23832" r="33333" b="8031"/>
              <a:stretch/>
            </p:blipFill>
            <p:spPr>
              <a:xfrm>
                <a:off x="5615469" y="4998095"/>
                <a:ext cx="416984" cy="411027"/>
              </a:xfrm>
              <a:prstGeom prst="rect">
                <a:avLst/>
              </a:prstGeom>
            </p:spPr>
          </p:pic>
          <p:pic>
            <p:nvPicPr>
              <p:cNvPr id="49" name="Picture 48" descr="explosion2.pngd5ebeac7-47d4-4c03-be6c-8f5442db9211Original.jpg">
                <a:extLst>
                  <a:ext uri="{FF2B5EF4-FFF2-40B4-BE49-F238E27FC236}">
                    <a16:creationId xmlns:a16="http://schemas.microsoft.com/office/drawing/2014/main" id="{D7D35590-72D3-2E41-A5CA-341A93DB7DB6}"/>
                  </a:ext>
                </a:extLst>
              </p:cNvPr>
              <p:cNvPicPr>
                <a:picLocks noChangeAspect="1"/>
              </p:cNvPicPr>
              <p:nvPr/>
            </p:nvPicPr>
            <p:blipFill rotWithShape="1">
              <a:blip r:embed="rId6">
                <a:alphaModFix amt="57000"/>
                <a:extLst>
                  <a:ext uri="{BEBA8EAE-BF5A-486C-A8C5-ECC9F3942E4B}">
                    <a14:imgProps xmlns:a14="http://schemas.microsoft.com/office/drawing/2010/main">
                      <a14:imgLayer r:embed="rId7">
                        <a14:imgEffect>
                          <a14:backgroundRemoval t="23000" b="94125" l="26336" r="70288"/>
                        </a14:imgEffect>
                      </a14:imgLayer>
                    </a14:imgProps>
                  </a:ext>
                  <a:ext uri="{28A0092B-C50C-407E-A947-70E740481C1C}">
                    <a14:useLocalDpi xmlns:a14="http://schemas.microsoft.com/office/drawing/2010/main" val="0"/>
                  </a:ext>
                </a:extLst>
              </a:blip>
              <a:srcRect l="27778" t="23832" r="33333" b="8031"/>
              <a:stretch/>
            </p:blipFill>
            <p:spPr>
              <a:xfrm>
                <a:off x="6466743" y="4908401"/>
                <a:ext cx="416984" cy="411027"/>
              </a:xfrm>
              <a:prstGeom prst="rect">
                <a:avLst/>
              </a:prstGeom>
            </p:spPr>
          </p:pic>
          <p:pic>
            <p:nvPicPr>
              <p:cNvPr id="50" name="Picture 49" descr="explosion2.pngd5ebeac7-47d4-4c03-be6c-8f5442db9211Original.jpg">
                <a:extLst>
                  <a:ext uri="{FF2B5EF4-FFF2-40B4-BE49-F238E27FC236}">
                    <a16:creationId xmlns:a16="http://schemas.microsoft.com/office/drawing/2014/main" id="{E07F81BA-CF01-E74E-8315-E09553EC26B8}"/>
                  </a:ext>
                </a:extLst>
              </p:cNvPr>
              <p:cNvPicPr>
                <a:picLocks noChangeAspect="1"/>
              </p:cNvPicPr>
              <p:nvPr/>
            </p:nvPicPr>
            <p:blipFill rotWithShape="1">
              <a:blip r:embed="rId6">
                <a:alphaModFix amt="57000"/>
                <a:extLst>
                  <a:ext uri="{BEBA8EAE-BF5A-486C-A8C5-ECC9F3942E4B}">
                    <a14:imgProps xmlns:a14="http://schemas.microsoft.com/office/drawing/2010/main">
                      <a14:imgLayer r:embed="rId7">
                        <a14:imgEffect>
                          <a14:backgroundRemoval t="23000" b="94125" l="26336" r="70288"/>
                        </a14:imgEffect>
                      </a14:imgLayer>
                    </a14:imgProps>
                  </a:ext>
                  <a:ext uri="{28A0092B-C50C-407E-A947-70E740481C1C}">
                    <a14:useLocalDpi xmlns:a14="http://schemas.microsoft.com/office/drawing/2010/main" val="0"/>
                  </a:ext>
                </a:extLst>
              </a:blip>
              <a:srcRect l="27778" t="23832" r="33333" b="8031"/>
              <a:stretch/>
            </p:blipFill>
            <p:spPr>
              <a:xfrm>
                <a:off x="6994687" y="4884041"/>
                <a:ext cx="416984" cy="411027"/>
              </a:xfrm>
              <a:prstGeom prst="rect">
                <a:avLst/>
              </a:prstGeom>
            </p:spPr>
          </p:pic>
          <p:pic>
            <p:nvPicPr>
              <p:cNvPr id="51" name="Picture 50" descr="explosion2.pngd5ebeac7-47d4-4c03-be6c-8f5442db9211Original.jpg">
                <a:extLst>
                  <a:ext uri="{FF2B5EF4-FFF2-40B4-BE49-F238E27FC236}">
                    <a16:creationId xmlns:a16="http://schemas.microsoft.com/office/drawing/2014/main" id="{29B18159-D845-7D49-B4BE-B40D9EA0BC71}"/>
                  </a:ext>
                </a:extLst>
              </p:cNvPr>
              <p:cNvPicPr>
                <a:picLocks noChangeAspect="1"/>
              </p:cNvPicPr>
              <p:nvPr/>
            </p:nvPicPr>
            <p:blipFill rotWithShape="1">
              <a:blip r:embed="rId6">
                <a:alphaModFix amt="57000"/>
                <a:extLst>
                  <a:ext uri="{BEBA8EAE-BF5A-486C-A8C5-ECC9F3942E4B}">
                    <a14:imgProps xmlns:a14="http://schemas.microsoft.com/office/drawing/2010/main">
                      <a14:imgLayer r:embed="rId7">
                        <a14:imgEffect>
                          <a14:backgroundRemoval t="23000" b="94125" l="26336" r="70288"/>
                        </a14:imgEffect>
                      </a14:imgLayer>
                    </a14:imgProps>
                  </a:ext>
                  <a:ext uri="{28A0092B-C50C-407E-A947-70E740481C1C}">
                    <a14:useLocalDpi xmlns:a14="http://schemas.microsoft.com/office/drawing/2010/main" val="0"/>
                  </a:ext>
                </a:extLst>
              </a:blip>
              <a:srcRect l="27778" t="23832" r="33333" b="8031"/>
              <a:stretch/>
            </p:blipFill>
            <p:spPr>
              <a:xfrm>
                <a:off x="6226905" y="5389079"/>
                <a:ext cx="416984" cy="411027"/>
              </a:xfrm>
              <a:prstGeom prst="rect">
                <a:avLst/>
              </a:prstGeom>
            </p:spPr>
          </p:pic>
        </p:grpSp>
        <p:pic>
          <p:nvPicPr>
            <p:cNvPr id="83" name="Picture 82" descr="explosion2.pngd5ebeac7-47d4-4c03-be6c-8f5442db9211Original.jpg">
              <a:extLst>
                <a:ext uri="{FF2B5EF4-FFF2-40B4-BE49-F238E27FC236}">
                  <a16:creationId xmlns:a16="http://schemas.microsoft.com/office/drawing/2014/main" id="{27B2B392-C90D-1642-935D-BF0BE5EA3584}"/>
                </a:ext>
              </a:extLst>
            </p:cNvPr>
            <p:cNvPicPr>
              <a:picLocks noChangeAspect="1"/>
            </p:cNvPicPr>
            <p:nvPr/>
          </p:nvPicPr>
          <p:blipFill rotWithShape="1">
            <a:blip r:embed="rId6">
              <a:alphaModFix amt="57000"/>
              <a:extLst>
                <a:ext uri="{BEBA8EAE-BF5A-486C-A8C5-ECC9F3942E4B}">
                  <a14:imgProps xmlns:a14="http://schemas.microsoft.com/office/drawing/2010/main">
                    <a14:imgLayer r:embed="rId7">
                      <a14:imgEffect>
                        <a14:backgroundRemoval t="23000" b="94125" l="26336" r="70288"/>
                      </a14:imgEffect>
                    </a14:imgLayer>
                  </a14:imgProps>
                </a:ext>
                <a:ext uri="{28A0092B-C50C-407E-A947-70E740481C1C}">
                  <a14:useLocalDpi xmlns:a14="http://schemas.microsoft.com/office/drawing/2010/main" val="0"/>
                </a:ext>
              </a:extLst>
            </a:blip>
            <a:srcRect l="27778" t="23832" r="33333" b="8031"/>
            <a:stretch/>
          </p:blipFill>
          <p:spPr>
            <a:xfrm>
              <a:off x="7147087" y="5036441"/>
              <a:ext cx="416984" cy="411027"/>
            </a:xfrm>
            <a:prstGeom prst="rect">
              <a:avLst/>
            </a:prstGeom>
          </p:spPr>
        </p:pic>
        <p:pic>
          <p:nvPicPr>
            <p:cNvPr id="84" name="Picture 83" descr="explosion2.pngd5ebeac7-47d4-4c03-be6c-8f5442db9211Original.jpg">
              <a:extLst>
                <a:ext uri="{FF2B5EF4-FFF2-40B4-BE49-F238E27FC236}">
                  <a16:creationId xmlns:a16="http://schemas.microsoft.com/office/drawing/2014/main" id="{91679E26-B1AE-5543-BB6F-892419E7CAF2}"/>
                </a:ext>
              </a:extLst>
            </p:cNvPr>
            <p:cNvPicPr>
              <a:picLocks noChangeAspect="1"/>
            </p:cNvPicPr>
            <p:nvPr/>
          </p:nvPicPr>
          <p:blipFill rotWithShape="1">
            <a:blip r:embed="rId6">
              <a:alphaModFix amt="57000"/>
              <a:extLst>
                <a:ext uri="{BEBA8EAE-BF5A-486C-A8C5-ECC9F3942E4B}">
                  <a14:imgProps xmlns:a14="http://schemas.microsoft.com/office/drawing/2010/main">
                    <a14:imgLayer r:embed="rId7">
                      <a14:imgEffect>
                        <a14:backgroundRemoval t="23000" b="94125" l="26336" r="70288"/>
                      </a14:imgEffect>
                    </a14:imgLayer>
                  </a14:imgProps>
                </a:ext>
                <a:ext uri="{28A0092B-C50C-407E-A947-70E740481C1C}">
                  <a14:useLocalDpi xmlns:a14="http://schemas.microsoft.com/office/drawing/2010/main" val="0"/>
                </a:ext>
              </a:extLst>
            </a:blip>
            <a:srcRect l="27778" t="23832" r="33333" b="8031"/>
            <a:stretch/>
          </p:blipFill>
          <p:spPr>
            <a:xfrm>
              <a:off x="6761051" y="5156026"/>
              <a:ext cx="416984" cy="411027"/>
            </a:xfrm>
            <a:prstGeom prst="rect">
              <a:avLst/>
            </a:prstGeom>
          </p:spPr>
        </p:pic>
      </p:grpSp>
      <p:pic>
        <p:nvPicPr>
          <p:cNvPr id="5" name="Picture 4">
            <a:extLst>
              <a:ext uri="{FF2B5EF4-FFF2-40B4-BE49-F238E27FC236}">
                <a16:creationId xmlns:a16="http://schemas.microsoft.com/office/drawing/2014/main" id="{75DBE0EA-99F9-2341-BC15-FC40E49FFC30}"/>
              </a:ext>
            </a:extLst>
          </p:cNvPr>
          <p:cNvPicPr>
            <a:picLocks noChangeAspect="1"/>
          </p:cNvPicPr>
          <p:nvPr/>
        </p:nvPicPr>
        <p:blipFill>
          <a:blip r:embed="rId8"/>
          <a:stretch>
            <a:fillRect/>
          </a:stretch>
        </p:blipFill>
        <p:spPr>
          <a:xfrm>
            <a:off x="21266" y="31899"/>
            <a:ext cx="3086100" cy="4635500"/>
          </a:xfrm>
          <a:prstGeom prst="rect">
            <a:avLst/>
          </a:prstGeom>
        </p:spPr>
      </p:pic>
      <p:sp>
        <p:nvSpPr>
          <p:cNvPr id="87" name="Content Placeholder 2">
            <a:extLst>
              <a:ext uri="{FF2B5EF4-FFF2-40B4-BE49-F238E27FC236}">
                <a16:creationId xmlns:a16="http://schemas.microsoft.com/office/drawing/2014/main" id="{E17EF050-9254-EB49-A770-9FA47397F844}"/>
              </a:ext>
            </a:extLst>
          </p:cNvPr>
          <p:cNvSpPr txBox="1">
            <a:spLocks/>
          </p:cNvSpPr>
          <p:nvPr/>
        </p:nvSpPr>
        <p:spPr>
          <a:xfrm>
            <a:off x="3115398" y="2114555"/>
            <a:ext cx="5571402" cy="258590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l-GR" sz="2000" dirty="0"/>
              <a:t>Η βολή ΠΒ πολεμικού πλοίου εναντίον στόχου επιφανείας. </a:t>
            </a:r>
          </a:p>
          <a:p>
            <a:pPr algn="just"/>
            <a:r>
              <a:rPr lang="el-GR" sz="2000" dirty="0"/>
              <a:t>Γίνεται με ανάθεση</a:t>
            </a:r>
            <a:r>
              <a:rPr lang="en-US" sz="2000" dirty="0"/>
              <a:t> (assignment) </a:t>
            </a:r>
            <a:r>
              <a:rPr lang="el-GR" sz="2000" dirty="0"/>
              <a:t>του ΠΒ στον αισθητήρα ο οποίος παρακολουθεί το στόχο</a:t>
            </a:r>
          </a:p>
        </p:txBody>
      </p:sp>
    </p:spTree>
    <p:extLst>
      <p:ext uri="{BB962C8B-B14F-4D97-AF65-F5344CB8AC3E}">
        <p14:creationId xmlns:p14="http://schemas.microsoft.com/office/powerpoint/2010/main" val="608767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ED5A143D-E411-904E-80A2-16B528072E48}"/>
              </a:ext>
            </a:extLst>
          </p:cNvPr>
          <p:cNvGrpSpPr/>
          <p:nvPr/>
        </p:nvGrpSpPr>
        <p:grpSpPr>
          <a:xfrm>
            <a:off x="20271" y="1803596"/>
            <a:ext cx="3352591" cy="4147154"/>
            <a:chOff x="3199791" y="76859"/>
            <a:chExt cx="3352591" cy="4147154"/>
          </a:xfrm>
        </p:grpSpPr>
        <p:pic>
          <p:nvPicPr>
            <p:cNvPr id="50" name="Picture 49">
              <a:extLst>
                <a:ext uri="{FF2B5EF4-FFF2-40B4-BE49-F238E27FC236}">
                  <a16:creationId xmlns:a16="http://schemas.microsoft.com/office/drawing/2014/main" id="{872B9FB5-0314-2148-AEC7-AE954E9E77AA}"/>
                </a:ext>
              </a:extLst>
            </p:cNvPr>
            <p:cNvPicPr>
              <a:picLocks noChangeAspect="1"/>
            </p:cNvPicPr>
            <p:nvPr/>
          </p:nvPicPr>
          <p:blipFill rotWithShape="1">
            <a:blip r:embed="rId2"/>
            <a:srcRect t="51325" b="-1"/>
            <a:stretch/>
          </p:blipFill>
          <p:spPr>
            <a:xfrm>
              <a:off x="3199791" y="76859"/>
              <a:ext cx="3352591" cy="4147154"/>
            </a:xfrm>
            <a:prstGeom prst="rect">
              <a:avLst/>
            </a:prstGeom>
          </p:spPr>
        </p:pic>
        <p:sp>
          <p:nvSpPr>
            <p:cNvPr id="51" name="TextBox 50">
              <a:extLst>
                <a:ext uri="{FF2B5EF4-FFF2-40B4-BE49-F238E27FC236}">
                  <a16:creationId xmlns:a16="http://schemas.microsoft.com/office/drawing/2014/main" id="{408D4E12-968F-2A41-88DC-97CB325EC1A8}"/>
                </a:ext>
              </a:extLst>
            </p:cNvPr>
            <p:cNvSpPr txBox="1">
              <a:spLocks/>
            </p:cNvSpPr>
            <p:nvPr/>
          </p:nvSpPr>
          <p:spPr>
            <a:xfrm>
              <a:off x="3672474" y="355750"/>
              <a:ext cx="468000" cy="144000"/>
            </a:xfrm>
            <a:prstGeom prst="rect">
              <a:avLst/>
            </a:prstGeom>
            <a:solidFill>
              <a:srgbClr val="737373"/>
            </a:solidFill>
            <a:ln>
              <a:noFill/>
            </a:ln>
          </p:spPr>
          <p:txBody>
            <a:bodyPr wrap="square" rtlCol="0" anchor="ctr">
              <a:spAutoFit/>
            </a:bodyPr>
            <a:lstStyle/>
            <a:p>
              <a:r>
                <a:rPr lang="en-US" sz="1100" b="1" dirty="0">
                  <a:solidFill>
                    <a:schemeClr val="bg1"/>
                  </a:solidFill>
                  <a:effectLst>
                    <a:innerShdw blurRad="63500" dist="50800" dir="13500000">
                      <a:prstClr val="black">
                        <a:alpha val="50000"/>
                      </a:prstClr>
                    </a:innerShdw>
                  </a:effectLst>
                </a:rPr>
                <a:t> 0</a:t>
              </a:r>
            </a:p>
          </p:txBody>
        </p:sp>
        <p:sp>
          <p:nvSpPr>
            <p:cNvPr id="52" name="TextBox 51">
              <a:extLst>
                <a:ext uri="{FF2B5EF4-FFF2-40B4-BE49-F238E27FC236}">
                  <a16:creationId xmlns:a16="http://schemas.microsoft.com/office/drawing/2014/main" id="{4F361E97-F022-A448-8697-EA43EFE887E9}"/>
                </a:ext>
              </a:extLst>
            </p:cNvPr>
            <p:cNvSpPr txBox="1">
              <a:spLocks/>
            </p:cNvSpPr>
            <p:nvPr/>
          </p:nvSpPr>
          <p:spPr>
            <a:xfrm>
              <a:off x="3752956" y="1124597"/>
              <a:ext cx="468000" cy="144000"/>
            </a:xfrm>
            <a:prstGeom prst="rect">
              <a:avLst/>
            </a:prstGeom>
            <a:solidFill>
              <a:srgbClr val="737373"/>
            </a:solidFill>
            <a:ln>
              <a:noFill/>
            </a:ln>
          </p:spPr>
          <p:txBody>
            <a:bodyPr wrap="square" rtlCol="0" anchor="ctr">
              <a:spAutoFit/>
            </a:bodyPr>
            <a:lstStyle/>
            <a:p>
              <a:r>
                <a:rPr lang="en-US" sz="1100" b="1" dirty="0">
                  <a:solidFill>
                    <a:schemeClr val="bg1"/>
                  </a:solidFill>
                  <a:effectLst>
                    <a:innerShdw blurRad="63500" dist="50800" dir="13500000">
                      <a:prstClr val="black">
                        <a:alpha val="50000"/>
                      </a:prstClr>
                    </a:innerShdw>
                  </a:effectLst>
                </a:rPr>
                <a:t> 0</a:t>
              </a:r>
            </a:p>
          </p:txBody>
        </p:sp>
      </p:grpSp>
      <p:sp>
        <p:nvSpPr>
          <p:cNvPr id="2" name="Title 1">
            <a:extLst>
              <a:ext uri="{FF2B5EF4-FFF2-40B4-BE49-F238E27FC236}">
                <a16:creationId xmlns:a16="http://schemas.microsoft.com/office/drawing/2014/main" id="{85F6FFCE-68E1-EC42-AAEA-D1C91BCF38A5}"/>
              </a:ext>
            </a:extLst>
          </p:cNvPr>
          <p:cNvSpPr>
            <a:spLocks noGrp="1"/>
          </p:cNvSpPr>
          <p:nvPr>
            <p:ph type="title"/>
          </p:nvPr>
        </p:nvSpPr>
        <p:spPr/>
        <p:txBody>
          <a:bodyPr/>
          <a:lstStyle/>
          <a:p>
            <a:pPr algn="r"/>
            <a:r>
              <a:rPr lang="el-GR" dirty="0"/>
              <a:t>Βολή Α/Ε</a:t>
            </a:r>
            <a:endParaRPr lang="en-US" dirty="0"/>
          </a:p>
        </p:txBody>
      </p:sp>
      <p:grpSp>
        <p:nvGrpSpPr>
          <p:cNvPr id="4" name="Group 3">
            <a:extLst>
              <a:ext uri="{FF2B5EF4-FFF2-40B4-BE49-F238E27FC236}">
                <a16:creationId xmlns:a16="http://schemas.microsoft.com/office/drawing/2014/main" id="{43B966E1-240B-3443-9A86-E12194171348}"/>
              </a:ext>
            </a:extLst>
          </p:cNvPr>
          <p:cNvGrpSpPr/>
          <p:nvPr/>
        </p:nvGrpSpPr>
        <p:grpSpPr>
          <a:xfrm>
            <a:off x="-1308100" y="4438649"/>
            <a:ext cx="10452100" cy="2823607"/>
            <a:chOff x="-1308100" y="4438649"/>
            <a:chExt cx="10452100" cy="2823607"/>
          </a:xfrm>
        </p:grpSpPr>
        <p:grpSp>
          <p:nvGrpSpPr>
            <p:cNvPr id="5" name="Group 4">
              <a:extLst>
                <a:ext uri="{FF2B5EF4-FFF2-40B4-BE49-F238E27FC236}">
                  <a16:creationId xmlns:a16="http://schemas.microsoft.com/office/drawing/2014/main" id="{6CFFE5FF-61BE-B244-BC72-90F1FBE3C9F6}"/>
                </a:ext>
              </a:extLst>
            </p:cNvPr>
            <p:cNvGrpSpPr/>
            <p:nvPr/>
          </p:nvGrpSpPr>
          <p:grpSpPr>
            <a:xfrm>
              <a:off x="-1308100" y="4438649"/>
              <a:ext cx="10452100" cy="2823607"/>
              <a:chOff x="-1308100" y="4438649"/>
              <a:chExt cx="10452100" cy="2823607"/>
            </a:xfrm>
          </p:grpSpPr>
          <p:grpSp>
            <p:nvGrpSpPr>
              <p:cNvPr id="8" name="Group 7">
                <a:extLst>
                  <a:ext uri="{FF2B5EF4-FFF2-40B4-BE49-F238E27FC236}">
                    <a16:creationId xmlns:a16="http://schemas.microsoft.com/office/drawing/2014/main" id="{AB55D6E0-8368-7A42-A36C-DA5593251B25}"/>
                  </a:ext>
                </a:extLst>
              </p:cNvPr>
              <p:cNvGrpSpPr/>
              <p:nvPr/>
            </p:nvGrpSpPr>
            <p:grpSpPr>
              <a:xfrm>
                <a:off x="-1308100" y="4438649"/>
                <a:ext cx="10452100" cy="2823607"/>
                <a:chOff x="-1308100" y="4438649"/>
                <a:chExt cx="10452100" cy="2823607"/>
              </a:xfrm>
            </p:grpSpPr>
            <p:cxnSp>
              <p:nvCxnSpPr>
                <p:cNvPr id="13" name="Straight Connector 12">
                  <a:extLst>
                    <a:ext uri="{FF2B5EF4-FFF2-40B4-BE49-F238E27FC236}">
                      <a16:creationId xmlns:a16="http://schemas.microsoft.com/office/drawing/2014/main" id="{6D92AD2D-DA83-A748-ACF9-70C689802250}"/>
                    </a:ext>
                  </a:extLst>
                </p:cNvPr>
                <p:cNvCxnSpPr/>
                <p:nvPr/>
              </p:nvCxnSpPr>
              <p:spPr>
                <a:xfrm flipV="1">
                  <a:off x="1308100" y="5348003"/>
                  <a:ext cx="5200651" cy="810346"/>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14" name="Block Arc 13">
                  <a:extLst>
                    <a:ext uri="{FF2B5EF4-FFF2-40B4-BE49-F238E27FC236}">
                      <a16:creationId xmlns:a16="http://schemas.microsoft.com/office/drawing/2014/main" id="{FF6BE623-A435-AC4A-9B81-0025F9B07361}"/>
                    </a:ext>
                  </a:extLst>
                </p:cNvPr>
                <p:cNvSpPr/>
                <p:nvPr/>
              </p:nvSpPr>
              <p:spPr>
                <a:xfrm>
                  <a:off x="119456" y="5645701"/>
                  <a:ext cx="2191944" cy="1072488"/>
                </a:xfrm>
                <a:prstGeom prst="blockArc">
                  <a:avLst>
                    <a:gd name="adj1" fmla="val 21104928"/>
                    <a:gd name="adj2" fmla="val 1383920"/>
                    <a:gd name="adj3" fmla="val 48034"/>
                  </a:avLst>
                </a:prstGeom>
                <a:solidFill>
                  <a:srgbClr val="FF00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5" name="Picture 14" descr="H3.jpgAA139073-876B-4F71-B9D6-38849B7BC110Default.jpg">
                  <a:extLst>
                    <a:ext uri="{FF2B5EF4-FFF2-40B4-BE49-F238E27FC236}">
                      <a16:creationId xmlns:a16="http://schemas.microsoft.com/office/drawing/2014/main" id="{D14C2D77-1738-2F4F-815D-531463401F7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125" l="0" r="100000"/>
                          </a14:imgEffect>
                        </a14:imgLayer>
                      </a14:imgProps>
                    </a:ext>
                    <a:ext uri="{28A0092B-C50C-407E-A947-70E740481C1C}">
                      <a14:useLocalDpi xmlns:a14="http://schemas.microsoft.com/office/drawing/2010/main" val="0"/>
                    </a:ext>
                  </a:extLst>
                </a:blip>
                <a:stretch>
                  <a:fillRect/>
                </a:stretch>
              </p:blipFill>
              <p:spPr>
                <a:xfrm flipH="1">
                  <a:off x="498475" y="5616818"/>
                  <a:ext cx="1181100" cy="855089"/>
                </a:xfrm>
                <a:prstGeom prst="rect">
                  <a:avLst/>
                </a:prstGeom>
              </p:spPr>
            </p:pic>
            <p:cxnSp>
              <p:nvCxnSpPr>
                <p:cNvPr id="16" name="Straight Arrow Connector 15">
                  <a:extLst>
                    <a:ext uri="{FF2B5EF4-FFF2-40B4-BE49-F238E27FC236}">
                      <a16:creationId xmlns:a16="http://schemas.microsoft.com/office/drawing/2014/main" id="{F6A7F81A-8769-2F42-B815-CBD3C047C4DE}"/>
                    </a:ext>
                  </a:extLst>
                </p:cNvPr>
                <p:cNvCxnSpPr/>
                <p:nvPr/>
              </p:nvCxnSpPr>
              <p:spPr>
                <a:xfrm flipH="1" flipV="1">
                  <a:off x="7270750" y="5588000"/>
                  <a:ext cx="1615954" cy="736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7" name="Picture 16" descr="R2.jpg9084E95A-7147-4E4D-8F15-6BFF0ACC2BF5Default.jpg">
                  <a:extLst>
                    <a:ext uri="{FF2B5EF4-FFF2-40B4-BE49-F238E27FC236}">
                      <a16:creationId xmlns:a16="http://schemas.microsoft.com/office/drawing/2014/main" id="{7AC9AF1E-0F55-2744-935C-93416250827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1250" l="4467" r="100000">
                              <a14:foregroundMark x1="4467" y1="56750" x2="4467" y2="56750"/>
                              <a14:backgroundMark x1="68824" y1="85375" x2="68824" y2="85375"/>
                              <a14:backgroundMark x1="63537" y1="81375" x2="63537" y2="81375"/>
                              <a14:backgroundMark x1="64266" y1="81875" x2="64266" y2="81875"/>
                              <a14:backgroundMark x1="27256" y1="29875" x2="27256" y2="29875"/>
                              <a14:backgroundMark x1="26709" y1="31000" x2="26709" y2="31000"/>
                              <a14:backgroundMark x1="24886" y1="29375" x2="24886" y2="29375"/>
                              <a14:backgroundMark x1="33637" y1="29375" x2="33637" y2="29375"/>
                            </a14:backgroundRemoval>
                          </a14:imgEffect>
                        </a14:imgLayer>
                      </a14:imgProps>
                    </a:ext>
                    <a:ext uri="{28A0092B-C50C-407E-A947-70E740481C1C}">
                      <a14:useLocalDpi xmlns:a14="http://schemas.microsoft.com/office/drawing/2010/main" val="0"/>
                    </a:ext>
                  </a:extLst>
                </a:blip>
                <a:srcRect l="11111" t="15344" r="1875" b="7999"/>
                <a:stretch/>
              </p:blipFill>
              <p:spPr>
                <a:xfrm>
                  <a:off x="8042322" y="5767509"/>
                  <a:ext cx="1101678" cy="707782"/>
                </a:xfrm>
                <a:prstGeom prst="rect">
                  <a:avLst/>
                </a:prstGeom>
              </p:spPr>
            </p:pic>
            <p:pic>
              <p:nvPicPr>
                <p:cNvPr id="18" name="Picture 17" descr="R2.jpg9084E95A-7147-4E4D-8F15-6BFF0ACC2BF5Default.jpg">
                  <a:extLst>
                    <a:ext uri="{FF2B5EF4-FFF2-40B4-BE49-F238E27FC236}">
                      <a16:creationId xmlns:a16="http://schemas.microsoft.com/office/drawing/2014/main" id="{6C45A850-7EEF-9F43-BDC0-A6A75954515C}"/>
                    </a:ext>
                  </a:extLst>
                </p:cNvPr>
                <p:cNvPicPr>
                  <a:picLocks noChangeAspect="1"/>
                </p:cNvPicPr>
                <p:nvPr/>
              </p:nvPicPr>
              <p:blipFill rotWithShape="1">
                <a:blip r:embed="rId5">
                  <a:alphaModFix amt="27000"/>
                  <a:extLst>
                    <a:ext uri="{BEBA8EAE-BF5A-486C-A8C5-ECC9F3942E4B}">
                      <a14:imgProps xmlns:a14="http://schemas.microsoft.com/office/drawing/2010/main">
                        <a14:imgLayer r:embed="rId6">
                          <a14:imgEffect>
                            <a14:backgroundRemoval t="10000" b="91250" l="4467" r="100000">
                              <a14:foregroundMark x1="4467" y1="56750" x2="4467" y2="56750"/>
                              <a14:backgroundMark x1="68824" y1="85375" x2="68824" y2="85375"/>
                              <a14:backgroundMark x1="63537" y1="81375" x2="63537" y2="81375"/>
                              <a14:backgroundMark x1="64266" y1="81875" x2="64266" y2="81875"/>
                              <a14:backgroundMark x1="27256" y1="29875" x2="27256" y2="29875"/>
                              <a14:backgroundMark x1="26709" y1="31000" x2="26709" y2="31000"/>
                              <a14:backgroundMark x1="24886" y1="29375" x2="24886" y2="29375"/>
                              <a14:backgroundMark x1="33637" y1="29375" x2="33637" y2="29375"/>
                            </a14:backgroundRemoval>
                          </a14:imgEffect>
                        </a14:imgLayer>
                      </a14:imgProps>
                    </a:ext>
                    <a:ext uri="{28A0092B-C50C-407E-A947-70E740481C1C}">
                      <a14:useLocalDpi xmlns:a14="http://schemas.microsoft.com/office/drawing/2010/main" val="0"/>
                    </a:ext>
                  </a:extLst>
                </a:blip>
                <a:srcRect l="11111" t="15344" r="1875" b="7999"/>
                <a:stretch/>
              </p:blipFill>
              <p:spPr>
                <a:xfrm>
                  <a:off x="6302728" y="4956418"/>
                  <a:ext cx="1101678" cy="707782"/>
                </a:xfrm>
                <a:prstGeom prst="rect">
                  <a:avLst/>
                </a:prstGeom>
              </p:spPr>
            </p:pic>
            <p:cxnSp>
              <p:nvCxnSpPr>
                <p:cNvPr id="19" name="Straight Connector 18">
                  <a:extLst>
                    <a:ext uri="{FF2B5EF4-FFF2-40B4-BE49-F238E27FC236}">
                      <a16:creationId xmlns:a16="http://schemas.microsoft.com/office/drawing/2014/main" id="{B45B3974-5F17-DB47-A10D-D47FC4A637CE}"/>
                    </a:ext>
                  </a:extLst>
                </p:cNvPr>
                <p:cNvCxnSpPr/>
                <p:nvPr/>
              </p:nvCxnSpPr>
              <p:spPr>
                <a:xfrm>
                  <a:off x="1295400" y="6153150"/>
                  <a:ext cx="6838950" cy="19766"/>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20" name="Freeform 19">
                  <a:extLst>
                    <a:ext uri="{FF2B5EF4-FFF2-40B4-BE49-F238E27FC236}">
                      <a16:creationId xmlns:a16="http://schemas.microsoft.com/office/drawing/2014/main" id="{AA42C77F-EAB8-CB4F-9AA9-989F3F73BF23}"/>
                    </a:ext>
                  </a:extLst>
                </p:cNvPr>
                <p:cNvSpPr/>
                <p:nvPr/>
              </p:nvSpPr>
              <p:spPr>
                <a:xfrm>
                  <a:off x="1295400" y="4953915"/>
                  <a:ext cx="5213351" cy="1142085"/>
                </a:xfrm>
                <a:custGeom>
                  <a:avLst/>
                  <a:gdLst>
                    <a:gd name="connsiteX0" fmla="*/ 0 w 5962650"/>
                    <a:gd name="connsiteY0" fmla="*/ 773397 h 773397"/>
                    <a:gd name="connsiteX1" fmla="*/ 3841750 w 5962650"/>
                    <a:gd name="connsiteY1" fmla="*/ 24097 h 773397"/>
                    <a:gd name="connsiteX2" fmla="*/ 5962650 w 5962650"/>
                    <a:gd name="connsiteY2" fmla="*/ 170147 h 773397"/>
                  </a:gdLst>
                  <a:ahLst/>
                  <a:cxnLst>
                    <a:cxn ang="0">
                      <a:pos x="connsiteX0" y="connsiteY0"/>
                    </a:cxn>
                    <a:cxn ang="0">
                      <a:pos x="connsiteX1" y="connsiteY1"/>
                    </a:cxn>
                    <a:cxn ang="0">
                      <a:pos x="connsiteX2" y="connsiteY2"/>
                    </a:cxn>
                  </a:cxnLst>
                  <a:rect l="l" t="t" r="r" b="b"/>
                  <a:pathLst>
                    <a:path w="5962650" h="773397">
                      <a:moveTo>
                        <a:pt x="0" y="773397"/>
                      </a:moveTo>
                      <a:cubicBezTo>
                        <a:pt x="1423987" y="449018"/>
                        <a:pt x="2847975" y="124639"/>
                        <a:pt x="3841750" y="24097"/>
                      </a:cubicBezTo>
                      <a:cubicBezTo>
                        <a:pt x="4835525" y="-76445"/>
                        <a:pt x="5962650" y="170147"/>
                        <a:pt x="5962650" y="170147"/>
                      </a:cubicBezTo>
                    </a:path>
                  </a:pathLst>
                </a:custGeom>
                <a:ln>
                  <a:solidFill>
                    <a:srgbClr val="FF0000"/>
                  </a:solidFill>
                  <a:prstDash val="dash"/>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21" name="Group 20">
                  <a:extLst>
                    <a:ext uri="{FF2B5EF4-FFF2-40B4-BE49-F238E27FC236}">
                      <a16:creationId xmlns:a16="http://schemas.microsoft.com/office/drawing/2014/main" id="{7BED7C9E-A784-6F46-A81F-D9990D9C4C40}"/>
                    </a:ext>
                  </a:extLst>
                </p:cNvPr>
                <p:cNvGrpSpPr/>
                <p:nvPr/>
              </p:nvGrpSpPr>
              <p:grpSpPr>
                <a:xfrm>
                  <a:off x="-1308100" y="4438649"/>
                  <a:ext cx="8077200" cy="2823607"/>
                  <a:chOff x="-1308100" y="4438649"/>
                  <a:chExt cx="8077200" cy="2823607"/>
                </a:xfrm>
              </p:grpSpPr>
              <p:grpSp>
                <p:nvGrpSpPr>
                  <p:cNvPr id="26" name="Group 25">
                    <a:extLst>
                      <a:ext uri="{FF2B5EF4-FFF2-40B4-BE49-F238E27FC236}">
                        <a16:creationId xmlns:a16="http://schemas.microsoft.com/office/drawing/2014/main" id="{9EAFA247-D416-F644-90C6-D8AE4D63FA33}"/>
                      </a:ext>
                    </a:extLst>
                  </p:cNvPr>
                  <p:cNvGrpSpPr/>
                  <p:nvPr/>
                </p:nvGrpSpPr>
                <p:grpSpPr>
                  <a:xfrm>
                    <a:off x="-1308100" y="4438649"/>
                    <a:ext cx="8077200" cy="2823607"/>
                    <a:chOff x="-1308100" y="4438649"/>
                    <a:chExt cx="8077200" cy="2823607"/>
                  </a:xfrm>
                </p:grpSpPr>
                <p:sp>
                  <p:nvSpPr>
                    <p:cNvPr id="30" name="Block Arc 29">
                      <a:extLst>
                        <a:ext uri="{FF2B5EF4-FFF2-40B4-BE49-F238E27FC236}">
                          <a16:creationId xmlns:a16="http://schemas.microsoft.com/office/drawing/2014/main" id="{D1BF9430-E774-2344-B109-F0EADEEEF868}"/>
                        </a:ext>
                      </a:extLst>
                    </p:cNvPr>
                    <p:cNvSpPr>
                      <a:spLocks noChangeAspect="1"/>
                    </p:cNvSpPr>
                    <p:nvPr/>
                  </p:nvSpPr>
                  <p:spPr>
                    <a:xfrm>
                      <a:off x="190763" y="5640526"/>
                      <a:ext cx="2115345" cy="1074617"/>
                    </a:xfrm>
                    <a:prstGeom prst="blockArc">
                      <a:avLst>
                        <a:gd name="adj1" fmla="val 18218730"/>
                        <a:gd name="adj2" fmla="val 20952674"/>
                        <a:gd name="adj3" fmla="val 47532"/>
                      </a:avLst>
                    </a:prstGeom>
                    <a:solidFill>
                      <a:schemeClr val="tx2">
                        <a:lumMod val="60000"/>
                        <a:lumOff val="40000"/>
                        <a:alpha val="6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31" name="Group 30">
                      <a:extLst>
                        <a:ext uri="{FF2B5EF4-FFF2-40B4-BE49-F238E27FC236}">
                          <a16:creationId xmlns:a16="http://schemas.microsoft.com/office/drawing/2014/main" id="{5FBF20AE-74E7-E046-A1EE-1D8747ACC385}"/>
                        </a:ext>
                      </a:extLst>
                    </p:cNvPr>
                    <p:cNvGrpSpPr/>
                    <p:nvPr/>
                  </p:nvGrpSpPr>
                  <p:grpSpPr>
                    <a:xfrm>
                      <a:off x="-1308100" y="4438649"/>
                      <a:ext cx="8077200" cy="2823607"/>
                      <a:chOff x="-1257300" y="2901729"/>
                      <a:chExt cx="8077200" cy="2823607"/>
                    </a:xfrm>
                  </p:grpSpPr>
                  <p:cxnSp>
                    <p:nvCxnSpPr>
                      <p:cNvPr id="33" name="Straight Connector 32">
                        <a:extLst>
                          <a:ext uri="{FF2B5EF4-FFF2-40B4-BE49-F238E27FC236}">
                            <a16:creationId xmlns:a16="http://schemas.microsoft.com/office/drawing/2014/main" id="{0C14A9C1-22AC-224B-A010-7432B5292C19}"/>
                          </a:ext>
                        </a:extLst>
                      </p:cNvPr>
                      <p:cNvCxnSpPr/>
                      <p:nvPr/>
                    </p:nvCxnSpPr>
                    <p:spPr>
                      <a:xfrm flipV="1">
                        <a:off x="1289050" y="3225699"/>
                        <a:ext cx="0" cy="1409801"/>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34" name="Group 33">
                        <a:extLst>
                          <a:ext uri="{FF2B5EF4-FFF2-40B4-BE49-F238E27FC236}">
                            <a16:creationId xmlns:a16="http://schemas.microsoft.com/office/drawing/2014/main" id="{68B30DFE-EC6D-0F45-B77B-CFB4B288C522}"/>
                          </a:ext>
                        </a:extLst>
                      </p:cNvPr>
                      <p:cNvGrpSpPr/>
                      <p:nvPr/>
                    </p:nvGrpSpPr>
                    <p:grpSpPr>
                      <a:xfrm>
                        <a:off x="-1257300" y="2901729"/>
                        <a:ext cx="8077200" cy="2823607"/>
                        <a:chOff x="3210323" y="2730380"/>
                        <a:chExt cx="8077200" cy="2823607"/>
                      </a:xfrm>
                    </p:grpSpPr>
                    <p:grpSp>
                      <p:nvGrpSpPr>
                        <p:cNvPr id="35" name="Group 34">
                          <a:extLst>
                            <a:ext uri="{FF2B5EF4-FFF2-40B4-BE49-F238E27FC236}">
                              <a16:creationId xmlns:a16="http://schemas.microsoft.com/office/drawing/2014/main" id="{D9AD32BF-5C67-AE4A-A9DC-88B5A02DF936}"/>
                            </a:ext>
                          </a:extLst>
                        </p:cNvPr>
                        <p:cNvGrpSpPr/>
                        <p:nvPr/>
                      </p:nvGrpSpPr>
                      <p:grpSpPr>
                        <a:xfrm>
                          <a:off x="3210323" y="2730380"/>
                          <a:ext cx="8077200" cy="2823607"/>
                          <a:chOff x="2181623" y="1937946"/>
                          <a:chExt cx="8077200" cy="2823607"/>
                        </a:xfrm>
                      </p:grpSpPr>
                      <p:cxnSp>
                        <p:nvCxnSpPr>
                          <p:cNvPr id="40" name="Straight Connector 39">
                            <a:extLst>
                              <a:ext uri="{FF2B5EF4-FFF2-40B4-BE49-F238E27FC236}">
                                <a16:creationId xmlns:a16="http://schemas.microsoft.com/office/drawing/2014/main" id="{44A9C1C4-B4ED-6546-9E1A-D3B6BC8975B0}"/>
                              </a:ext>
                            </a:extLst>
                          </p:cNvPr>
                          <p:cNvCxnSpPr/>
                          <p:nvPr/>
                        </p:nvCxnSpPr>
                        <p:spPr>
                          <a:xfrm flipV="1">
                            <a:off x="4010750" y="1937946"/>
                            <a:ext cx="1866573" cy="2823607"/>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85F51E24-256C-9048-8D59-F8F74DA33068}"/>
                              </a:ext>
                            </a:extLst>
                          </p:cNvPr>
                          <p:cNvCxnSpPr/>
                          <p:nvPr/>
                        </p:nvCxnSpPr>
                        <p:spPr>
                          <a:xfrm>
                            <a:off x="2181623" y="3684913"/>
                            <a:ext cx="8077200" cy="0"/>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2" name="Oval 41">
                            <a:extLst>
                              <a:ext uri="{FF2B5EF4-FFF2-40B4-BE49-F238E27FC236}">
                                <a16:creationId xmlns:a16="http://schemas.microsoft.com/office/drawing/2014/main" id="{DF6F1FD1-A4D0-0345-A738-94D1749C9821}"/>
                              </a:ext>
                            </a:extLst>
                          </p:cNvPr>
                          <p:cNvSpPr>
                            <a:spLocks noChangeAspect="1"/>
                          </p:cNvSpPr>
                          <p:nvPr/>
                        </p:nvSpPr>
                        <p:spPr>
                          <a:xfrm>
                            <a:off x="2571496" y="2588852"/>
                            <a:ext cx="4319998" cy="216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43" name="Oval 42">
                            <a:extLst>
                              <a:ext uri="{FF2B5EF4-FFF2-40B4-BE49-F238E27FC236}">
                                <a16:creationId xmlns:a16="http://schemas.microsoft.com/office/drawing/2014/main" id="{90C0BEF5-245E-F04D-9190-78E165E78F21}"/>
                              </a:ext>
                            </a:extLst>
                          </p:cNvPr>
                          <p:cNvSpPr>
                            <a:spLocks noChangeAspect="1"/>
                          </p:cNvSpPr>
                          <p:nvPr/>
                        </p:nvSpPr>
                        <p:spPr>
                          <a:xfrm>
                            <a:off x="3647677" y="3134542"/>
                            <a:ext cx="2153446" cy="1076723"/>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grpSp>
                    <p:sp>
                      <p:nvSpPr>
                        <p:cNvPr id="36" name="Oval 35">
                          <a:extLst>
                            <a:ext uri="{FF2B5EF4-FFF2-40B4-BE49-F238E27FC236}">
                              <a16:creationId xmlns:a16="http://schemas.microsoft.com/office/drawing/2014/main" id="{194C0E2A-F6D5-5D49-B222-427E11187EBE}"/>
                            </a:ext>
                          </a:extLst>
                        </p:cNvPr>
                        <p:cNvSpPr>
                          <a:spLocks noChangeAspect="1"/>
                        </p:cNvSpPr>
                        <p:nvPr/>
                      </p:nvSpPr>
                      <p:spPr>
                        <a:xfrm>
                          <a:off x="4310003" y="3762930"/>
                          <a:ext cx="2873434" cy="1436717"/>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37" name="Oval 36">
                          <a:extLst>
                            <a:ext uri="{FF2B5EF4-FFF2-40B4-BE49-F238E27FC236}">
                              <a16:creationId xmlns:a16="http://schemas.microsoft.com/office/drawing/2014/main" id="{A8512551-9E51-8948-9457-87E4BF53A269}"/>
                            </a:ext>
                          </a:extLst>
                        </p:cNvPr>
                        <p:cNvSpPr>
                          <a:spLocks noChangeAspect="1"/>
                        </p:cNvSpPr>
                        <p:nvPr/>
                      </p:nvSpPr>
                      <p:spPr>
                        <a:xfrm>
                          <a:off x="5033100" y="4115958"/>
                          <a:ext cx="1440000" cy="72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38" name="Oval 37">
                          <a:extLst>
                            <a:ext uri="{FF2B5EF4-FFF2-40B4-BE49-F238E27FC236}">
                              <a16:creationId xmlns:a16="http://schemas.microsoft.com/office/drawing/2014/main" id="{8690F2E5-2DB2-3A48-BE74-2EDDF844390F}"/>
                            </a:ext>
                          </a:extLst>
                        </p:cNvPr>
                        <p:cNvSpPr>
                          <a:spLocks noChangeAspect="1"/>
                        </p:cNvSpPr>
                        <p:nvPr/>
                      </p:nvSpPr>
                      <p:spPr>
                        <a:xfrm>
                          <a:off x="5388700" y="4293758"/>
                          <a:ext cx="720000" cy="36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39" name="Oval 38">
                          <a:extLst>
                            <a:ext uri="{FF2B5EF4-FFF2-40B4-BE49-F238E27FC236}">
                              <a16:creationId xmlns:a16="http://schemas.microsoft.com/office/drawing/2014/main" id="{19A1E53D-7759-2147-9ED7-D99CD545E7A3}"/>
                            </a:ext>
                          </a:extLst>
                        </p:cNvPr>
                        <p:cNvSpPr>
                          <a:spLocks noChangeAspect="1"/>
                        </p:cNvSpPr>
                        <p:nvPr/>
                      </p:nvSpPr>
                      <p:spPr>
                        <a:xfrm>
                          <a:off x="3969086" y="3559343"/>
                          <a:ext cx="3593428" cy="1796714"/>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grpSp>
                </p:grpSp>
                <p:pic>
                  <p:nvPicPr>
                    <p:cNvPr id="32" name="Picture 31" descr="H3.jpgAA139073-876B-4F71-B9D6-38849B7BC110Default.jpg">
                      <a:extLst>
                        <a:ext uri="{FF2B5EF4-FFF2-40B4-BE49-F238E27FC236}">
                          <a16:creationId xmlns:a16="http://schemas.microsoft.com/office/drawing/2014/main" id="{7155A26F-511A-E14B-9237-58709403A43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125" l="0" r="100000"/>
                              </a14:imgEffect>
                            </a14:imgLayer>
                          </a14:imgProps>
                        </a:ext>
                        <a:ext uri="{28A0092B-C50C-407E-A947-70E740481C1C}">
                          <a14:useLocalDpi xmlns:a14="http://schemas.microsoft.com/office/drawing/2010/main" val="0"/>
                        </a:ext>
                      </a:extLst>
                    </a:blip>
                    <a:stretch>
                      <a:fillRect/>
                    </a:stretch>
                  </p:blipFill>
                  <p:spPr>
                    <a:xfrm flipH="1">
                      <a:off x="498475" y="5616818"/>
                      <a:ext cx="1181100" cy="855089"/>
                    </a:xfrm>
                    <a:prstGeom prst="rect">
                      <a:avLst/>
                    </a:prstGeom>
                  </p:spPr>
                </p:pic>
              </p:grpSp>
              <p:grpSp>
                <p:nvGrpSpPr>
                  <p:cNvPr id="27" name="Group 26">
                    <a:extLst>
                      <a:ext uri="{FF2B5EF4-FFF2-40B4-BE49-F238E27FC236}">
                        <a16:creationId xmlns:a16="http://schemas.microsoft.com/office/drawing/2014/main" id="{99909950-27D4-8D4A-9C3F-417E7430CCDF}"/>
                      </a:ext>
                    </a:extLst>
                  </p:cNvPr>
                  <p:cNvGrpSpPr/>
                  <p:nvPr/>
                </p:nvGrpSpPr>
                <p:grpSpPr>
                  <a:xfrm>
                    <a:off x="1605372" y="5425316"/>
                    <a:ext cx="1056468" cy="1294044"/>
                    <a:chOff x="1605372" y="5425316"/>
                    <a:chExt cx="1056468" cy="1294044"/>
                  </a:xfrm>
                </p:grpSpPr>
                <p:sp>
                  <p:nvSpPr>
                    <p:cNvPr id="28" name="TextBox 27">
                      <a:extLst>
                        <a:ext uri="{FF2B5EF4-FFF2-40B4-BE49-F238E27FC236}">
                          <a16:creationId xmlns:a16="http://schemas.microsoft.com/office/drawing/2014/main" id="{AFAD4451-20A4-2642-8054-26272DEBB783}"/>
                        </a:ext>
                      </a:extLst>
                    </p:cNvPr>
                    <p:cNvSpPr txBox="1"/>
                    <p:nvPr/>
                  </p:nvSpPr>
                  <p:spPr>
                    <a:xfrm>
                      <a:off x="1605372" y="5425316"/>
                      <a:ext cx="712379" cy="338554"/>
                    </a:xfrm>
                    <a:prstGeom prst="rect">
                      <a:avLst/>
                    </a:prstGeom>
                    <a:noFill/>
                  </p:spPr>
                  <p:txBody>
                    <a:bodyPr wrap="square" rtlCol="0">
                      <a:spAutoFit/>
                    </a:bodyPr>
                    <a:lstStyle/>
                    <a:p>
                      <a:r>
                        <a:rPr lang="en-US" sz="1600" dirty="0" err="1">
                          <a:solidFill>
                            <a:srgbClr val="0000FF"/>
                          </a:solidFill>
                        </a:rPr>
                        <a:t>Brn</a:t>
                      </a:r>
                      <a:r>
                        <a:rPr lang="en-US" sz="1600" baseline="-25000" dirty="0" err="1">
                          <a:solidFill>
                            <a:srgbClr val="0000FF"/>
                          </a:solidFill>
                        </a:rPr>
                        <a:t>tgt</a:t>
                      </a:r>
                      <a:endParaRPr lang="en-US" sz="1600" baseline="-25000" dirty="0">
                        <a:solidFill>
                          <a:srgbClr val="0000FF"/>
                        </a:solidFill>
                      </a:endParaRPr>
                    </a:p>
                  </p:txBody>
                </p:sp>
                <p:sp>
                  <p:nvSpPr>
                    <p:cNvPr id="29" name="TextBox 28">
                      <a:extLst>
                        <a:ext uri="{FF2B5EF4-FFF2-40B4-BE49-F238E27FC236}">
                          <a16:creationId xmlns:a16="http://schemas.microsoft.com/office/drawing/2014/main" id="{5E53C258-70E1-1340-8CEB-64EDA247A241}"/>
                        </a:ext>
                      </a:extLst>
                    </p:cNvPr>
                    <p:cNvSpPr txBox="1"/>
                    <p:nvPr/>
                  </p:nvSpPr>
                  <p:spPr>
                    <a:xfrm>
                      <a:off x="2045301" y="6380806"/>
                      <a:ext cx="616539" cy="338554"/>
                    </a:xfrm>
                    <a:prstGeom prst="rect">
                      <a:avLst/>
                    </a:prstGeom>
                    <a:noFill/>
                  </p:spPr>
                  <p:txBody>
                    <a:bodyPr wrap="square" rtlCol="0">
                      <a:spAutoFit/>
                    </a:bodyPr>
                    <a:lstStyle/>
                    <a:p>
                      <a:r>
                        <a:rPr lang="en-US" sz="1600" dirty="0" err="1">
                          <a:solidFill>
                            <a:srgbClr val="FF0000"/>
                          </a:solidFill>
                        </a:rPr>
                        <a:t>Brn</a:t>
                      </a:r>
                      <a:r>
                        <a:rPr lang="en-US" sz="1600" baseline="-25000" dirty="0" err="1">
                          <a:solidFill>
                            <a:srgbClr val="FF0000"/>
                          </a:solidFill>
                        </a:rPr>
                        <a:t>rel</a:t>
                      </a:r>
                      <a:endParaRPr lang="en-US" sz="1600" baseline="-25000" dirty="0">
                        <a:solidFill>
                          <a:srgbClr val="FF0000"/>
                        </a:solidFill>
                      </a:endParaRPr>
                    </a:p>
                  </p:txBody>
                </p:sp>
              </p:grpSp>
            </p:grpSp>
            <p:sp>
              <p:nvSpPr>
                <p:cNvPr id="22" name="Block Arc 21">
                  <a:extLst>
                    <a:ext uri="{FF2B5EF4-FFF2-40B4-BE49-F238E27FC236}">
                      <a16:creationId xmlns:a16="http://schemas.microsoft.com/office/drawing/2014/main" id="{10BF0C50-741F-6B49-8EBE-871F60D10D9D}"/>
                    </a:ext>
                  </a:extLst>
                </p:cNvPr>
                <p:cNvSpPr>
                  <a:spLocks noChangeAspect="1"/>
                </p:cNvSpPr>
                <p:nvPr/>
              </p:nvSpPr>
              <p:spPr>
                <a:xfrm rot="7701680">
                  <a:off x="1711935" y="5217616"/>
                  <a:ext cx="1249728" cy="1239484"/>
                </a:xfrm>
                <a:prstGeom prst="blockArc">
                  <a:avLst>
                    <a:gd name="adj1" fmla="val 11697412"/>
                    <a:gd name="adj2" fmla="val 14227706"/>
                    <a:gd name="adj3" fmla="val 719"/>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TextBox 22">
                  <a:extLst>
                    <a:ext uri="{FF2B5EF4-FFF2-40B4-BE49-F238E27FC236}">
                      <a16:creationId xmlns:a16="http://schemas.microsoft.com/office/drawing/2014/main" id="{19E61733-F065-7948-ACED-30A336E5B083}"/>
                    </a:ext>
                  </a:extLst>
                </p:cNvPr>
                <p:cNvSpPr txBox="1"/>
                <p:nvPr/>
              </p:nvSpPr>
              <p:spPr>
                <a:xfrm>
                  <a:off x="2866595" y="5444123"/>
                  <a:ext cx="919143" cy="338554"/>
                </a:xfrm>
                <a:prstGeom prst="rect">
                  <a:avLst/>
                </a:prstGeom>
                <a:noFill/>
              </p:spPr>
              <p:txBody>
                <a:bodyPr wrap="square" rtlCol="0">
                  <a:spAutoFit/>
                </a:bodyPr>
                <a:lstStyle/>
                <a:p>
                  <a:r>
                    <a:rPr lang="el-GR" sz="1600" dirty="0">
                      <a:solidFill>
                        <a:srgbClr val="0000FF"/>
                      </a:solidFill>
                    </a:rPr>
                    <a:t>φ</a:t>
                  </a:r>
                  <a:r>
                    <a:rPr lang="en-US" sz="1600" baseline="-25000" dirty="0">
                      <a:solidFill>
                        <a:srgbClr val="0000FF"/>
                      </a:solidFill>
                    </a:rPr>
                    <a:t>elevation</a:t>
                  </a:r>
                </a:p>
              </p:txBody>
            </p:sp>
            <p:cxnSp>
              <p:nvCxnSpPr>
                <p:cNvPr id="24" name="Straight Connector 23">
                  <a:extLst>
                    <a:ext uri="{FF2B5EF4-FFF2-40B4-BE49-F238E27FC236}">
                      <a16:creationId xmlns:a16="http://schemas.microsoft.com/office/drawing/2014/main" id="{FAA70271-8BE4-2D42-A7E8-79AA22632F03}"/>
                    </a:ext>
                  </a:extLst>
                </p:cNvPr>
                <p:cNvCxnSpPr/>
                <p:nvPr/>
              </p:nvCxnSpPr>
              <p:spPr>
                <a:xfrm flipV="1">
                  <a:off x="1295400" y="5255677"/>
                  <a:ext cx="1998134" cy="829745"/>
                </a:xfrm>
                <a:prstGeom prst="line">
                  <a:avLst/>
                </a:prstGeom>
                <a:ln>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EF4ED063-E1ED-EA44-90F6-BC05781A8A99}"/>
                    </a:ext>
                  </a:extLst>
                </p:cNvPr>
                <p:cNvSpPr txBox="1"/>
                <p:nvPr/>
              </p:nvSpPr>
              <p:spPr>
                <a:xfrm>
                  <a:off x="6999617" y="5985760"/>
                  <a:ext cx="554965" cy="338554"/>
                </a:xfrm>
                <a:prstGeom prst="rect">
                  <a:avLst/>
                </a:prstGeom>
                <a:solidFill>
                  <a:srgbClr val="FFFFFF"/>
                </a:solidFill>
              </p:spPr>
              <p:txBody>
                <a:bodyPr wrap="square" rtlCol="0">
                  <a:spAutoFit/>
                </a:bodyPr>
                <a:lstStyle/>
                <a:p>
                  <a:r>
                    <a:rPr lang="en-US" sz="1600" dirty="0" err="1">
                      <a:solidFill>
                        <a:srgbClr val="0000FF"/>
                      </a:solidFill>
                    </a:rPr>
                    <a:t>Rng</a:t>
                  </a:r>
                  <a:endParaRPr lang="en-US" sz="1600" baseline="-25000" dirty="0">
                    <a:solidFill>
                      <a:srgbClr val="0000FF"/>
                    </a:solidFill>
                  </a:endParaRPr>
                </a:p>
              </p:txBody>
            </p:sp>
          </p:grpSp>
          <p:pic>
            <p:nvPicPr>
              <p:cNvPr id="9" name="Picture 8" descr="explosion2.pngd5ebeac7-47d4-4c03-be6c-8f5442db9211Original.jpg">
                <a:extLst>
                  <a:ext uri="{FF2B5EF4-FFF2-40B4-BE49-F238E27FC236}">
                    <a16:creationId xmlns:a16="http://schemas.microsoft.com/office/drawing/2014/main" id="{70554653-A6ED-5B47-A37F-E7AA3613B496}"/>
                  </a:ext>
                </a:extLst>
              </p:cNvPr>
              <p:cNvPicPr>
                <a:picLocks noChangeAspect="1"/>
              </p:cNvPicPr>
              <p:nvPr/>
            </p:nvPicPr>
            <p:blipFill rotWithShape="1">
              <a:blip r:embed="rId7">
                <a:alphaModFix amt="57000"/>
                <a:extLst>
                  <a:ext uri="{BEBA8EAE-BF5A-486C-A8C5-ECC9F3942E4B}">
                    <a14:imgProps xmlns:a14="http://schemas.microsoft.com/office/drawing/2010/main">
                      <a14:imgLayer r:embed="rId8">
                        <a14:imgEffect>
                          <a14:backgroundRemoval t="23000" b="94125" l="26336" r="70288"/>
                        </a14:imgEffect>
                      </a14:imgLayer>
                    </a14:imgProps>
                  </a:ext>
                  <a:ext uri="{28A0092B-C50C-407E-A947-70E740481C1C}">
                    <a14:useLocalDpi xmlns:a14="http://schemas.microsoft.com/office/drawing/2010/main" val="0"/>
                  </a:ext>
                </a:extLst>
              </a:blip>
              <a:srcRect l="27778" t="23832" r="33333" b="8031"/>
              <a:stretch/>
            </p:blipFill>
            <p:spPr>
              <a:xfrm>
                <a:off x="5615469" y="4998095"/>
                <a:ext cx="416984" cy="411027"/>
              </a:xfrm>
              <a:prstGeom prst="rect">
                <a:avLst/>
              </a:prstGeom>
            </p:spPr>
          </p:pic>
          <p:pic>
            <p:nvPicPr>
              <p:cNvPr id="10" name="Picture 9" descr="explosion2.pngd5ebeac7-47d4-4c03-be6c-8f5442db9211Original.jpg">
                <a:extLst>
                  <a:ext uri="{FF2B5EF4-FFF2-40B4-BE49-F238E27FC236}">
                    <a16:creationId xmlns:a16="http://schemas.microsoft.com/office/drawing/2014/main" id="{D46436D9-A0AB-9C42-B8D5-0E1D73FCCFED}"/>
                  </a:ext>
                </a:extLst>
              </p:cNvPr>
              <p:cNvPicPr>
                <a:picLocks noChangeAspect="1"/>
              </p:cNvPicPr>
              <p:nvPr/>
            </p:nvPicPr>
            <p:blipFill rotWithShape="1">
              <a:blip r:embed="rId7">
                <a:alphaModFix amt="57000"/>
                <a:extLst>
                  <a:ext uri="{BEBA8EAE-BF5A-486C-A8C5-ECC9F3942E4B}">
                    <a14:imgProps xmlns:a14="http://schemas.microsoft.com/office/drawing/2010/main">
                      <a14:imgLayer r:embed="rId8">
                        <a14:imgEffect>
                          <a14:backgroundRemoval t="23000" b="94125" l="26336" r="70288"/>
                        </a14:imgEffect>
                      </a14:imgLayer>
                    </a14:imgProps>
                  </a:ext>
                  <a:ext uri="{28A0092B-C50C-407E-A947-70E740481C1C}">
                    <a14:useLocalDpi xmlns:a14="http://schemas.microsoft.com/office/drawing/2010/main" val="0"/>
                  </a:ext>
                </a:extLst>
              </a:blip>
              <a:srcRect l="27778" t="23832" r="33333" b="8031"/>
              <a:stretch/>
            </p:blipFill>
            <p:spPr>
              <a:xfrm>
                <a:off x="6466743" y="4908401"/>
                <a:ext cx="416984" cy="411027"/>
              </a:xfrm>
              <a:prstGeom prst="rect">
                <a:avLst/>
              </a:prstGeom>
            </p:spPr>
          </p:pic>
          <p:pic>
            <p:nvPicPr>
              <p:cNvPr id="11" name="Picture 10" descr="explosion2.pngd5ebeac7-47d4-4c03-be6c-8f5442db9211Original.jpg">
                <a:extLst>
                  <a:ext uri="{FF2B5EF4-FFF2-40B4-BE49-F238E27FC236}">
                    <a16:creationId xmlns:a16="http://schemas.microsoft.com/office/drawing/2014/main" id="{D4EAF94F-0F36-1B48-BCD7-1FD27F535487}"/>
                  </a:ext>
                </a:extLst>
              </p:cNvPr>
              <p:cNvPicPr>
                <a:picLocks noChangeAspect="1"/>
              </p:cNvPicPr>
              <p:nvPr/>
            </p:nvPicPr>
            <p:blipFill rotWithShape="1">
              <a:blip r:embed="rId7">
                <a:alphaModFix amt="57000"/>
                <a:extLst>
                  <a:ext uri="{BEBA8EAE-BF5A-486C-A8C5-ECC9F3942E4B}">
                    <a14:imgProps xmlns:a14="http://schemas.microsoft.com/office/drawing/2010/main">
                      <a14:imgLayer r:embed="rId8">
                        <a14:imgEffect>
                          <a14:backgroundRemoval t="23000" b="94125" l="26336" r="70288"/>
                        </a14:imgEffect>
                      </a14:imgLayer>
                    </a14:imgProps>
                  </a:ext>
                  <a:ext uri="{28A0092B-C50C-407E-A947-70E740481C1C}">
                    <a14:useLocalDpi xmlns:a14="http://schemas.microsoft.com/office/drawing/2010/main" val="0"/>
                  </a:ext>
                </a:extLst>
              </a:blip>
              <a:srcRect l="27778" t="23832" r="33333" b="8031"/>
              <a:stretch/>
            </p:blipFill>
            <p:spPr>
              <a:xfrm>
                <a:off x="6994687" y="4884041"/>
                <a:ext cx="416984" cy="411027"/>
              </a:xfrm>
              <a:prstGeom prst="rect">
                <a:avLst/>
              </a:prstGeom>
            </p:spPr>
          </p:pic>
          <p:pic>
            <p:nvPicPr>
              <p:cNvPr id="12" name="Picture 11" descr="explosion2.pngd5ebeac7-47d4-4c03-be6c-8f5442db9211Original.jpg">
                <a:extLst>
                  <a:ext uri="{FF2B5EF4-FFF2-40B4-BE49-F238E27FC236}">
                    <a16:creationId xmlns:a16="http://schemas.microsoft.com/office/drawing/2014/main" id="{1977DABD-1754-5041-806F-FB00D12E8ACB}"/>
                  </a:ext>
                </a:extLst>
              </p:cNvPr>
              <p:cNvPicPr>
                <a:picLocks noChangeAspect="1"/>
              </p:cNvPicPr>
              <p:nvPr/>
            </p:nvPicPr>
            <p:blipFill rotWithShape="1">
              <a:blip r:embed="rId7">
                <a:alphaModFix amt="57000"/>
                <a:extLst>
                  <a:ext uri="{BEBA8EAE-BF5A-486C-A8C5-ECC9F3942E4B}">
                    <a14:imgProps xmlns:a14="http://schemas.microsoft.com/office/drawing/2010/main">
                      <a14:imgLayer r:embed="rId8">
                        <a14:imgEffect>
                          <a14:backgroundRemoval t="23000" b="94125" l="26336" r="70288"/>
                        </a14:imgEffect>
                      </a14:imgLayer>
                    </a14:imgProps>
                  </a:ext>
                  <a:ext uri="{28A0092B-C50C-407E-A947-70E740481C1C}">
                    <a14:useLocalDpi xmlns:a14="http://schemas.microsoft.com/office/drawing/2010/main" val="0"/>
                  </a:ext>
                </a:extLst>
              </a:blip>
              <a:srcRect l="27778" t="23832" r="33333" b="8031"/>
              <a:stretch/>
            </p:blipFill>
            <p:spPr>
              <a:xfrm>
                <a:off x="6226905" y="5389079"/>
                <a:ext cx="416984" cy="411027"/>
              </a:xfrm>
              <a:prstGeom prst="rect">
                <a:avLst/>
              </a:prstGeom>
            </p:spPr>
          </p:pic>
        </p:grpSp>
        <p:pic>
          <p:nvPicPr>
            <p:cNvPr id="6" name="Picture 5" descr="explosion2.pngd5ebeac7-47d4-4c03-be6c-8f5442db9211Original.jpg">
              <a:extLst>
                <a:ext uri="{FF2B5EF4-FFF2-40B4-BE49-F238E27FC236}">
                  <a16:creationId xmlns:a16="http://schemas.microsoft.com/office/drawing/2014/main" id="{E36F1736-3F6A-544F-800A-11B438B759BD}"/>
                </a:ext>
              </a:extLst>
            </p:cNvPr>
            <p:cNvPicPr>
              <a:picLocks noChangeAspect="1"/>
            </p:cNvPicPr>
            <p:nvPr/>
          </p:nvPicPr>
          <p:blipFill rotWithShape="1">
            <a:blip r:embed="rId7">
              <a:alphaModFix amt="57000"/>
              <a:extLst>
                <a:ext uri="{BEBA8EAE-BF5A-486C-A8C5-ECC9F3942E4B}">
                  <a14:imgProps xmlns:a14="http://schemas.microsoft.com/office/drawing/2010/main">
                    <a14:imgLayer r:embed="rId8">
                      <a14:imgEffect>
                        <a14:backgroundRemoval t="23000" b="94125" l="26336" r="70288"/>
                      </a14:imgEffect>
                    </a14:imgLayer>
                  </a14:imgProps>
                </a:ext>
                <a:ext uri="{28A0092B-C50C-407E-A947-70E740481C1C}">
                  <a14:useLocalDpi xmlns:a14="http://schemas.microsoft.com/office/drawing/2010/main" val="0"/>
                </a:ext>
              </a:extLst>
            </a:blip>
            <a:srcRect l="27778" t="23832" r="33333" b="8031"/>
            <a:stretch/>
          </p:blipFill>
          <p:spPr>
            <a:xfrm>
              <a:off x="7147087" y="5036441"/>
              <a:ext cx="416984" cy="411027"/>
            </a:xfrm>
            <a:prstGeom prst="rect">
              <a:avLst/>
            </a:prstGeom>
          </p:spPr>
        </p:pic>
        <p:pic>
          <p:nvPicPr>
            <p:cNvPr id="7" name="Picture 6" descr="explosion2.pngd5ebeac7-47d4-4c03-be6c-8f5442db9211Original.jpg">
              <a:extLst>
                <a:ext uri="{FF2B5EF4-FFF2-40B4-BE49-F238E27FC236}">
                  <a16:creationId xmlns:a16="http://schemas.microsoft.com/office/drawing/2014/main" id="{CABA1C2D-EADF-504E-B036-9BF59680050B}"/>
                </a:ext>
              </a:extLst>
            </p:cNvPr>
            <p:cNvPicPr>
              <a:picLocks noChangeAspect="1"/>
            </p:cNvPicPr>
            <p:nvPr/>
          </p:nvPicPr>
          <p:blipFill rotWithShape="1">
            <a:blip r:embed="rId7">
              <a:alphaModFix amt="57000"/>
              <a:extLst>
                <a:ext uri="{BEBA8EAE-BF5A-486C-A8C5-ECC9F3942E4B}">
                  <a14:imgProps xmlns:a14="http://schemas.microsoft.com/office/drawing/2010/main">
                    <a14:imgLayer r:embed="rId8">
                      <a14:imgEffect>
                        <a14:backgroundRemoval t="23000" b="94125" l="26336" r="70288"/>
                      </a14:imgEffect>
                    </a14:imgLayer>
                  </a14:imgProps>
                </a:ext>
                <a:ext uri="{28A0092B-C50C-407E-A947-70E740481C1C}">
                  <a14:useLocalDpi xmlns:a14="http://schemas.microsoft.com/office/drawing/2010/main" val="0"/>
                </a:ext>
              </a:extLst>
            </a:blip>
            <a:srcRect l="27778" t="23832" r="33333" b="8031"/>
            <a:stretch/>
          </p:blipFill>
          <p:spPr>
            <a:xfrm>
              <a:off x="6761051" y="5156026"/>
              <a:ext cx="416984" cy="411027"/>
            </a:xfrm>
            <a:prstGeom prst="rect">
              <a:avLst/>
            </a:prstGeom>
          </p:spPr>
        </p:pic>
      </p:grpSp>
      <p:grpSp>
        <p:nvGrpSpPr>
          <p:cNvPr id="44" name="Group 43">
            <a:extLst>
              <a:ext uri="{FF2B5EF4-FFF2-40B4-BE49-F238E27FC236}">
                <a16:creationId xmlns:a16="http://schemas.microsoft.com/office/drawing/2014/main" id="{B820447F-10C9-6D4C-8117-2E8C6A83BCD9}"/>
              </a:ext>
            </a:extLst>
          </p:cNvPr>
          <p:cNvGrpSpPr/>
          <p:nvPr/>
        </p:nvGrpSpPr>
        <p:grpSpPr>
          <a:xfrm>
            <a:off x="-14877" y="5491"/>
            <a:ext cx="4660900" cy="1847455"/>
            <a:chOff x="4367021" y="2552700"/>
            <a:chExt cx="4660900" cy="1847455"/>
          </a:xfrm>
        </p:grpSpPr>
        <p:pic>
          <p:nvPicPr>
            <p:cNvPr id="45" name="Picture 44">
              <a:extLst>
                <a:ext uri="{FF2B5EF4-FFF2-40B4-BE49-F238E27FC236}">
                  <a16:creationId xmlns:a16="http://schemas.microsoft.com/office/drawing/2014/main" id="{BDDE652E-40EA-9E43-9EB3-26D931205B35}"/>
                </a:ext>
              </a:extLst>
            </p:cNvPr>
            <p:cNvPicPr>
              <a:picLocks noChangeAspect="1"/>
            </p:cNvPicPr>
            <p:nvPr/>
          </p:nvPicPr>
          <p:blipFill>
            <a:blip r:embed="rId9"/>
            <a:stretch>
              <a:fillRect/>
            </a:stretch>
          </p:blipFill>
          <p:spPr>
            <a:xfrm>
              <a:off x="4367021" y="2552700"/>
              <a:ext cx="4660900" cy="1847455"/>
            </a:xfrm>
            <a:prstGeom prst="rect">
              <a:avLst/>
            </a:prstGeom>
          </p:spPr>
        </p:pic>
        <p:sp>
          <p:nvSpPr>
            <p:cNvPr id="46" name="TextBox 45">
              <a:extLst>
                <a:ext uri="{FF2B5EF4-FFF2-40B4-BE49-F238E27FC236}">
                  <a16:creationId xmlns:a16="http://schemas.microsoft.com/office/drawing/2014/main" id="{15FE6423-0C06-9340-9D1E-A28A234DCFE0}"/>
                </a:ext>
              </a:extLst>
            </p:cNvPr>
            <p:cNvSpPr txBox="1"/>
            <p:nvPr/>
          </p:nvSpPr>
          <p:spPr>
            <a:xfrm>
              <a:off x="6095923" y="3076871"/>
              <a:ext cx="914477" cy="180000"/>
            </a:xfrm>
            <a:prstGeom prst="rect">
              <a:avLst/>
            </a:prstGeom>
            <a:solidFill>
              <a:schemeClr val="bg1">
                <a:lumMod val="50000"/>
              </a:schemeClr>
            </a:solidFill>
            <a:ln>
              <a:solidFill>
                <a:schemeClr val="bg1">
                  <a:lumMod val="85000"/>
                </a:schemeClr>
              </a:solidFill>
            </a:ln>
          </p:spPr>
          <p:txBody>
            <a:bodyPr wrap="square" rtlCol="0" anchor="ctr">
              <a:spAutoFit/>
            </a:bodyPr>
            <a:lstStyle/>
            <a:p>
              <a:r>
                <a:rPr lang="en-US" sz="900" dirty="0">
                  <a:solidFill>
                    <a:schemeClr val="bg1"/>
                  </a:solidFill>
                </a:rPr>
                <a:t>WM-25</a:t>
              </a:r>
            </a:p>
          </p:txBody>
        </p:sp>
        <p:sp>
          <p:nvSpPr>
            <p:cNvPr id="47" name="TextBox 46">
              <a:extLst>
                <a:ext uri="{FF2B5EF4-FFF2-40B4-BE49-F238E27FC236}">
                  <a16:creationId xmlns:a16="http://schemas.microsoft.com/office/drawing/2014/main" id="{09A94862-5412-E848-AC69-EF3BE61D43AB}"/>
                </a:ext>
              </a:extLst>
            </p:cNvPr>
            <p:cNvSpPr txBox="1"/>
            <p:nvPr/>
          </p:nvSpPr>
          <p:spPr>
            <a:xfrm>
              <a:off x="6797597" y="3151773"/>
              <a:ext cx="108000" cy="36000"/>
            </a:xfrm>
            <a:prstGeom prst="rect">
              <a:avLst/>
            </a:prstGeom>
            <a:solidFill>
              <a:schemeClr val="bg1">
                <a:lumMod val="50000"/>
              </a:schemeClr>
            </a:solidFill>
            <a:ln>
              <a:solidFill>
                <a:schemeClr val="bg1">
                  <a:lumMod val="85000"/>
                </a:schemeClr>
              </a:solidFill>
            </a:ln>
          </p:spPr>
          <p:txBody>
            <a:bodyPr wrap="square" rtlCol="0" anchor="ctr">
              <a:spAutoFit/>
            </a:bodyPr>
            <a:lstStyle/>
            <a:p>
              <a:endParaRPr lang="en-US" sz="900" dirty="0">
                <a:solidFill>
                  <a:schemeClr val="bg1"/>
                </a:solidFill>
              </a:endParaRPr>
            </a:p>
          </p:txBody>
        </p:sp>
      </p:grpSp>
      <p:sp>
        <p:nvSpPr>
          <p:cNvPr id="55" name="Content Placeholder 2">
            <a:extLst>
              <a:ext uri="{FF2B5EF4-FFF2-40B4-BE49-F238E27FC236}">
                <a16:creationId xmlns:a16="http://schemas.microsoft.com/office/drawing/2014/main" id="{B4BA6AA6-43A6-9341-95E9-43EE90EB4A14}"/>
              </a:ext>
            </a:extLst>
          </p:cNvPr>
          <p:cNvSpPr txBox="1">
            <a:spLocks/>
          </p:cNvSpPr>
          <p:nvPr/>
        </p:nvSpPr>
        <p:spPr>
          <a:xfrm>
            <a:off x="3115398" y="2114555"/>
            <a:ext cx="5571402" cy="2585902"/>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l-GR" sz="2000" dirty="0"/>
              <a:t>Το τακτικό σύστημα υπολογίζει την απαιτούμενη στροφή και ύψωση του ΠΒ, και στρέφει-υψώνει το ΠΒ προς το σημείο στο οποίο αναμένεται το βλήμα να πλήξει το στόχο (</a:t>
            </a:r>
            <a:r>
              <a:rPr lang="en-US" sz="2000" dirty="0"/>
              <a:t>predicted hitting point-PHP</a:t>
            </a:r>
            <a:r>
              <a:rPr lang="el-GR" sz="2000" dirty="0"/>
              <a:t>)</a:t>
            </a:r>
            <a:r>
              <a:rPr lang="en-US" sz="2000" dirty="0"/>
              <a:t>.  </a:t>
            </a:r>
          </a:p>
          <a:p>
            <a:pPr algn="just"/>
            <a:r>
              <a:rPr lang="el-GR" sz="2000" dirty="0"/>
              <a:t>Για τις συνήθεις </a:t>
            </a:r>
            <a:r>
              <a:rPr lang="en-US" sz="2000" dirty="0" err="1"/>
              <a:t>R</a:t>
            </a:r>
            <a:r>
              <a:rPr lang="en-US" sz="2000" baseline="-25000" dirty="0" err="1"/>
              <a:t>firing</a:t>
            </a:r>
            <a:r>
              <a:rPr lang="en-US" sz="2000" dirty="0"/>
              <a:t> </a:t>
            </a:r>
            <a:r>
              <a:rPr lang="el-GR" sz="2000" dirty="0"/>
              <a:t>(</a:t>
            </a:r>
            <a:r>
              <a:rPr lang="el-GR" sz="2000" dirty="0">
                <a:latin typeface="ＭＳ ゴシック"/>
                <a:ea typeface="ＭＳ ゴシック"/>
                <a:cs typeface="ＭＳ ゴシック"/>
              </a:rPr>
              <a:t>≅</a:t>
            </a:r>
            <a:r>
              <a:rPr lang="el-GR" sz="2000" dirty="0"/>
              <a:t>10</a:t>
            </a:r>
            <a:r>
              <a:rPr lang="en-US" sz="2000" dirty="0" err="1"/>
              <a:t>kyds</a:t>
            </a:r>
            <a:r>
              <a:rPr lang="el-GR" sz="2000" dirty="0"/>
              <a:t>) &amp; ταχύτητες των ναυτικών μονάδων, ο </a:t>
            </a:r>
            <a:r>
              <a:rPr lang="en-US" sz="2000" dirty="0" err="1"/>
              <a:t>ToF</a:t>
            </a:r>
            <a:r>
              <a:rPr lang="en-US" sz="2000" dirty="0"/>
              <a:t> </a:t>
            </a:r>
            <a:r>
              <a:rPr lang="el-GR" sz="2000" dirty="0"/>
              <a:t>του βλήματος είναι τέτοιος που  το </a:t>
            </a:r>
            <a:r>
              <a:rPr lang="en-US" sz="2000" dirty="0"/>
              <a:t>PHP</a:t>
            </a:r>
            <a:r>
              <a:rPr lang="el-GR" sz="2000" dirty="0"/>
              <a:t> </a:t>
            </a:r>
            <a:r>
              <a:rPr lang="en-US" sz="2000" dirty="0"/>
              <a:t> </a:t>
            </a:r>
            <a:r>
              <a:rPr lang="el-GR" sz="2000" dirty="0"/>
              <a:t>βρίσκεται πολύ κοντά στην παρούσα θέση του στόχου.</a:t>
            </a:r>
          </a:p>
        </p:txBody>
      </p:sp>
    </p:spTree>
    <p:extLst>
      <p:ext uri="{BB962C8B-B14F-4D97-AF65-F5344CB8AC3E}">
        <p14:creationId xmlns:p14="http://schemas.microsoft.com/office/powerpoint/2010/main" val="1631714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
          <p:cNvSpPr>
            <a:spLocks noGrp="1"/>
          </p:cNvSpPr>
          <p:nvPr>
            <p:ph idx="1"/>
          </p:nvPr>
        </p:nvSpPr>
        <p:spPr>
          <a:xfrm>
            <a:off x="457200" y="2047847"/>
            <a:ext cx="8346558" cy="2352848"/>
          </a:xfrm>
        </p:spPr>
        <p:txBody>
          <a:bodyPr>
            <a:noAutofit/>
          </a:bodyPr>
          <a:lstStyle/>
          <a:p>
            <a:pPr algn="just"/>
            <a:r>
              <a:rPr lang="el-GR" sz="2400" dirty="0"/>
              <a:t>Εκτελείται για προειδοποίηση, ή/και εκφοβισμό στόχου επιφανείας. </a:t>
            </a:r>
          </a:p>
          <a:p>
            <a:pPr algn="just"/>
            <a:r>
              <a:rPr lang="el-GR" sz="2400" dirty="0"/>
              <a:t>Μετά τον εγκλωβισμό του στόχου </a:t>
            </a:r>
            <a:r>
              <a:rPr lang="en-US" sz="2400" dirty="0"/>
              <a:t>(FC radar/ </a:t>
            </a:r>
            <a:r>
              <a:rPr lang="el-GR" sz="2400" dirty="0"/>
              <a:t>ή </a:t>
            </a:r>
            <a:r>
              <a:rPr lang="en-US" sz="2400" dirty="0"/>
              <a:t>H/</a:t>
            </a:r>
            <a:r>
              <a:rPr lang="el-GR" sz="2400" dirty="0"/>
              <a:t>Ο)</a:t>
            </a:r>
            <a:r>
              <a:rPr lang="en-US" sz="2400" dirty="0"/>
              <a:t> </a:t>
            </a:r>
            <a:r>
              <a:rPr lang="el-GR" sz="2400" dirty="0"/>
              <a:t>και την ενεργοποίηση της επιλογής </a:t>
            </a:r>
            <a:r>
              <a:rPr lang="en-US" sz="2400" dirty="0"/>
              <a:t>throw off, </a:t>
            </a:r>
            <a:r>
              <a:rPr lang="el-GR" sz="2400" dirty="0"/>
              <a:t>η </a:t>
            </a:r>
            <a:r>
              <a:rPr lang="en-US" sz="2400" dirty="0"/>
              <a:t>LOF </a:t>
            </a:r>
            <a:r>
              <a:rPr lang="el-GR" sz="2400" dirty="0"/>
              <a:t>εκτρέπεται κατά συγκεκριμένη γωνία ΔΕ ή ΑΡ του στόχου, ώστε οι βολές μας να να μην σημειωθούν επ’ αυτού αλλά (συνήθως ) πρώραθεν του</a:t>
            </a:r>
          </a:p>
          <a:p>
            <a:pPr algn="just"/>
            <a:endParaRPr lang="el-GR" sz="2400" dirty="0"/>
          </a:p>
        </p:txBody>
      </p:sp>
      <p:sp>
        <p:nvSpPr>
          <p:cNvPr id="21" name="Content Placeholder 2"/>
          <p:cNvSpPr txBox="1">
            <a:spLocks/>
          </p:cNvSpPr>
          <p:nvPr/>
        </p:nvSpPr>
        <p:spPr>
          <a:xfrm>
            <a:off x="457200" y="3346450"/>
            <a:ext cx="8229600" cy="28702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l-GR" sz="2000" dirty="0"/>
              <a:t>      </a:t>
            </a:r>
          </a:p>
        </p:txBody>
      </p:sp>
      <p:sp>
        <p:nvSpPr>
          <p:cNvPr id="2" name="Title 1"/>
          <p:cNvSpPr>
            <a:spLocks noGrp="1"/>
          </p:cNvSpPr>
          <p:nvPr>
            <p:ph type="title"/>
          </p:nvPr>
        </p:nvSpPr>
        <p:spPr/>
        <p:txBody>
          <a:bodyPr/>
          <a:lstStyle/>
          <a:p>
            <a:pPr algn="r"/>
            <a:r>
              <a:rPr lang="el-GR" dirty="0"/>
              <a:t>Βολή Α/Ε</a:t>
            </a:r>
            <a:endParaRPr lang="en-US" dirty="0"/>
          </a:p>
        </p:txBody>
      </p:sp>
      <p:sp>
        <p:nvSpPr>
          <p:cNvPr id="3" name="Rectangle 2">
            <a:extLst>
              <a:ext uri="{FF2B5EF4-FFF2-40B4-BE49-F238E27FC236}">
                <a16:creationId xmlns:a16="http://schemas.microsoft.com/office/drawing/2014/main" id="{9EF51B12-082A-B143-9C5E-A0754BD9E7D1}"/>
              </a:ext>
            </a:extLst>
          </p:cNvPr>
          <p:cNvSpPr/>
          <p:nvPr/>
        </p:nvSpPr>
        <p:spPr>
          <a:xfrm>
            <a:off x="6929174" y="1135482"/>
            <a:ext cx="1539332" cy="461665"/>
          </a:xfrm>
          <a:prstGeom prst="rect">
            <a:avLst/>
          </a:prstGeom>
        </p:spPr>
        <p:txBody>
          <a:bodyPr wrap="none">
            <a:spAutoFit/>
          </a:bodyPr>
          <a:lstStyle/>
          <a:p>
            <a:r>
              <a:rPr lang="el-GR" sz="2400" dirty="0"/>
              <a:t>(</a:t>
            </a:r>
            <a:r>
              <a:rPr lang="en-US" sz="2400" dirty="0"/>
              <a:t>throw off</a:t>
            </a:r>
            <a:r>
              <a:rPr lang="el-GR" sz="2400" dirty="0"/>
              <a:t>)</a:t>
            </a:r>
            <a:endParaRPr lang="en-US" sz="2400" dirty="0"/>
          </a:p>
        </p:txBody>
      </p:sp>
      <p:grpSp>
        <p:nvGrpSpPr>
          <p:cNvPr id="6" name="Group 5">
            <a:extLst>
              <a:ext uri="{FF2B5EF4-FFF2-40B4-BE49-F238E27FC236}">
                <a16:creationId xmlns:a16="http://schemas.microsoft.com/office/drawing/2014/main" id="{46FF7AC1-1838-8041-933E-DEBC5E8A7509}"/>
              </a:ext>
            </a:extLst>
          </p:cNvPr>
          <p:cNvGrpSpPr/>
          <p:nvPr/>
        </p:nvGrpSpPr>
        <p:grpSpPr>
          <a:xfrm>
            <a:off x="-1515770" y="4438649"/>
            <a:ext cx="10659770" cy="2823607"/>
            <a:chOff x="-1515770" y="4438649"/>
            <a:chExt cx="10659770" cy="2823607"/>
          </a:xfrm>
        </p:grpSpPr>
        <p:sp>
          <p:nvSpPr>
            <p:cNvPr id="103" name="Block Arc 102"/>
            <p:cNvSpPr/>
            <p:nvPr/>
          </p:nvSpPr>
          <p:spPr>
            <a:xfrm>
              <a:off x="119456" y="5645701"/>
              <a:ext cx="2191944" cy="1072488"/>
            </a:xfrm>
            <a:prstGeom prst="blockArc">
              <a:avLst>
                <a:gd name="adj1" fmla="val 20817866"/>
                <a:gd name="adj2" fmla="val 1383920"/>
                <a:gd name="adj3" fmla="val 48034"/>
              </a:avLst>
            </a:prstGeom>
            <a:solidFill>
              <a:srgbClr val="FF00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54" name="Picture 53" descr="H3.jpgAA139073-876B-4F71-B9D6-38849B7BC110Default.jpg"/>
            <p:cNvPicPr>
              <a:picLocks noChangeAspect="1"/>
            </p:cNvPicPr>
            <p:nvPr/>
          </p:nvPicPr>
          <p:blipFill>
            <a:blip r:embed="rId2">
              <a:extLst>
                <a:ext uri="{BEBA8EAE-BF5A-486C-A8C5-ECC9F3942E4B}">
                  <a14:imgProps xmlns:a14="http://schemas.microsoft.com/office/drawing/2010/main">
                    <a14:imgLayer r:embed="rId3">
                      <a14:imgEffect>
                        <a14:backgroundRemoval t="10000" b="93125" l="0" r="100000"/>
                      </a14:imgEffect>
                    </a14:imgLayer>
                  </a14:imgProps>
                </a:ext>
                <a:ext uri="{28A0092B-C50C-407E-A947-70E740481C1C}">
                  <a14:useLocalDpi xmlns:a14="http://schemas.microsoft.com/office/drawing/2010/main" val="0"/>
                </a:ext>
              </a:extLst>
            </a:blip>
            <a:stretch>
              <a:fillRect/>
            </a:stretch>
          </p:blipFill>
          <p:spPr>
            <a:xfrm flipH="1">
              <a:off x="498475" y="5616818"/>
              <a:ext cx="1181100" cy="855089"/>
            </a:xfrm>
            <a:prstGeom prst="rect">
              <a:avLst/>
            </a:prstGeom>
          </p:spPr>
        </p:pic>
        <p:cxnSp>
          <p:nvCxnSpPr>
            <p:cNvPr id="9" name="Straight Arrow Connector 8"/>
            <p:cNvCxnSpPr/>
            <p:nvPr/>
          </p:nvCxnSpPr>
          <p:spPr>
            <a:xfrm flipH="1" flipV="1">
              <a:off x="7270750" y="5588000"/>
              <a:ext cx="1615954" cy="7366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pic>
          <p:nvPicPr>
            <p:cNvPr id="10" name="Picture 9" descr="R2.jpg9084E95A-7147-4E4D-8F15-6BFF0ACC2BF5Default.jpg"/>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1250" l="4467" r="100000">
                          <a14:foregroundMark x1="4467" y1="56750" x2="4467" y2="56750"/>
                          <a14:backgroundMark x1="68824" y1="85375" x2="68824" y2="85375"/>
                          <a14:backgroundMark x1="63537" y1="81375" x2="63537" y2="81375"/>
                          <a14:backgroundMark x1="64266" y1="81875" x2="64266" y2="81875"/>
                          <a14:backgroundMark x1="27256" y1="29875" x2="27256" y2="29875"/>
                          <a14:backgroundMark x1="26709" y1="31000" x2="26709" y2="31000"/>
                          <a14:backgroundMark x1="24886" y1="29375" x2="24886" y2="29375"/>
                          <a14:backgroundMark x1="33637" y1="29375" x2="33637" y2="29375"/>
                        </a14:backgroundRemoval>
                      </a14:imgEffect>
                    </a14:imgLayer>
                  </a14:imgProps>
                </a:ext>
                <a:ext uri="{28A0092B-C50C-407E-A947-70E740481C1C}">
                  <a14:useLocalDpi xmlns:a14="http://schemas.microsoft.com/office/drawing/2010/main" val="0"/>
                </a:ext>
              </a:extLst>
            </a:blip>
            <a:srcRect l="11111" t="15344" r="1875" b="7999"/>
            <a:stretch/>
          </p:blipFill>
          <p:spPr>
            <a:xfrm>
              <a:off x="8042322" y="5767509"/>
              <a:ext cx="1101678" cy="707782"/>
            </a:xfrm>
            <a:prstGeom prst="rect">
              <a:avLst/>
            </a:prstGeom>
          </p:spPr>
        </p:pic>
        <p:cxnSp>
          <p:nvCxnSpPr>
            <p:cNvPr id="16" name="Straight Connector 15"/>
            <p:cNvCxnSpPr/>
            <p:nvPr/>
          </p:nvCxnSpPr>
          <p:spPr>
            <a:xfrm>
              <a:off x="1295400" y="6153150"/>
              <a:ext cx="6838950" cy="19766"/>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1308100" y="4968132"/>
              <a:ext cx="4724401" cy="1190217"/>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18" name="Freeform 17"/>
            <p:cNvSpPr/>
            <p:nvPr/>
          </p:nvSpPr>
          <p:spPr>
            <a:xfrm>
              <a:off x="1295401" y="4616451"/>
              <a:ext cx="4737100" cy="1479550"/>
            </a:xfrm>
            <a:custGeom>
              <a:avLst/>
              <a:gdLst>
                <a:gd name="connsiteX0" fmla="*/ 0 w 5962650"/>
                <a:gd name="connsiteY0" fmla="*/ 773397 h 773397"/>
                <a:gd name="connsiteX1" fmla="*/ 3841750 w 5962650"/>
                <a:gd name="connsiteY1" fmla="*/ 24097 h 773397"/>
                <a:gd name="connsiteX2" fmla="*/ 5962650 w 5962650"/>
                <a:gd name="connsiteY2" fmla="*/ 170147 h 773397"/>
              </a:gdLst>
              <a:ahLst/>
              <a:cxnLst>
                <a:cxn ang="0">
                  <a:pos x="connsiteX0" y="connsiteY0"/>
                </a:cxn>
                <a:cxn ang="0">
                  <a:pos x="connsiteX1" y="connsiteY1"/>
                </a:cxn>
                <a:cxn ang="0">
                  <a:pos x="connsiteX2" y="connsiteY2"/>
                </a:cxn>
              </a:cxnLst>
              <a:rect l="l" t="t" r="r" b="b"/>
              <a:pathLst>
                <a:path w="5962650" h="773397">
                  <a:moveTo>
                    <a:pt x="0" y="773397"/>
                  </a:moveTo>
                  <a:cubicBezTo>
                    <a:pt x="1423987" y="449018"/>
                    <a:pt x="2847975" y="124639"/>
                    <a:pt x="3841750" y="24097"/>
                  </a:cubicBezTo>
                  <a:cubicBezTo>
                    <a:pt x="4835525" y="-76445"/>
                    <a:pt x="5962650" y="170147"/>
                    <a:pt x="5962650" y="170147"/>
                  </a:cubicBezTo>
                </a:path>
              </a:pathLst>
            </a:custGeom>
            <a:ln>
              <a:solidFill>
                <a:srgbClr val="FF0000"/>
              </a:solidFill>
              <a:prstDash val="dash"/>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9" name="Block Arc 98"/>
            <p:cNvSpPr>
              <a:spLocks noChangeAspect="1"/>
            </p:cNvSpPr>
            <p:nvPr/>
          </p:nvSpPr>
          <p:spPr>
            <a:xfrm rot="7701680">
              <a:off x="1711935" y="5217616"/>
              <a:ext cx="1249728" cy="1239484"/>
            </a:xfrm>
            <a:prstGeom prst="blockArc">
              <a:avLst>
                <a:gd name="adj1" fmla="val 11697412"/>
                <a:gd name="adj2" fmla="val 13413315"/>
                <a:gd name="adj3" fmla="val 0"/>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0" name="TextBox 99"/>
            <p:cNvSpPr txBox="1"/>
            <p:nvPr/>
          </p:nvSpPr>
          <p:spPr>
            <a:xfrm>
              <a:off x="2866595" y="5291723"/>
              <a:ext cx="919143" cy="338554"/>
            </a:xfrm>
            <a:prstGeom prst="rect">
              <a:avLst/>
            </a:prstGeom>
            <a:noFill/>
          </p:spPr>
          <p:txBody>
            <a:bodyPr wrap="square" rtlCol="0">
              <a:spAutoFit/>
            </a:bodyPr>
            <a:lstStyle/>
            <a:p>
              <a:r>
                <a:rPr lang="el-GR" sz="1600" dirty="0">
                  <a:solidFill>
                    <a:srgbClr val="0000FF"/>
                  </a:solidFill>
                </a:rPr>
                <a:t>φ</a:t>
              </a:r>
              <a:r>
                <a:rPr lang="en-US" sz="1600" baseline="-25000" dirty="0">
                  <a:solidFill>
                    <a:srgbClr val="0000FF"/>
                  </a:solidFill>
                </a:rPr>
                <a:t>elevation</a:t>
              </a:r>
            </a:p>
          </p:txBody>
        </p:sp>
        <p:cxnSp>
          <p:nvCxnSpPr>
            <p:cNvPr id="101" name="Straight Connector 100"/>
            <p:cNvCxnSpPr/>
            <p:nvPr/>
          </p:nvCxnSpPr>
          <p:spPr>
            <a:xfrm flipV="1">
              <a:off x="1295400" y="5255677"/>
              <a:ext cx="1998134" cy="829745"/>
            </a:xfrm>
            <a:prstGeom prst="line">
              <a:avLst/>
            </a:prstGeom>
            <a:ln>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102" name="Picture 101" descr="explosion2.pngd5ebeac7-47d4-4c03-be6c-8f5442db9211Original.jpg"/>
            <p:cNvPicPr>
              <a:picLocks noChangeAspect="1"/>
            </p:cNvPicPr>
            <p:nvPr/>
          </p:nvPicPr>
          <p:blipFill rotWithShape="1">
            <a:blip r:embed="rId6">
              <a:alphaModFix amt="57000"/>
              <a:extLst>
                <a:ext uri="{BEBA8EAE-BF5A-486C-A8C5-ECC9F3942E4B}">
                  <a14:imgProps xmlns:a14="http://schemas.microsoft.com/office/drawing/2010/main">
                    <a14:imgLayer r:embed="rId7">
                      <a14:imgEffect>
                        <a14:backgroundRemoval t="23000" b="94125" l="26336" r="70288"/>
                      </a14:imgEffect>
                    </a14:imgLayer>
                  </a14:imgProps>
                </a:ext>
                <a:ext uri="{28A0092B-C50C-407E-A947-70E740481C1C}">
                  <a14:useLocalDpi xmlns:a14="http://schemas.microsoft.com/office/drawing/2010/main" val="0"/>
                </a:ext>
              </a:extLst>
            </a:blip>
            <a:srcRect l="27778" t="23832" r="33333" b="8031"/>
            <a:stretch/>
          </p:blipFill>
          <p:spPr>
            <a:xfrm>
              <a:off x="5953983" y="4557105"/>
              <a:ext cx="416984" cy="411027"/>
            </a:xfrm>
            <a:prstGeom prst="rect">
              <a:avLst/>
            </a:prstGeom>
          </p:spPr>
        </p:pic>
        <p:sp>
          <p:nvSpPr>
            <p:cNvPr id="44" name="TextBox 43"/>
            <p:cNvSpPr txBox="1"/>
            <p:nvPr/>
          </p:nvSpPr>
          <p:spPr>
            <a:xfrm>
              <a:off x="7579385" y="5296691"/>
              <a:ext cx="415265" cy="338554"/>
            </a:xfrm>
            <a:prstGeom prst="rect">
              <a:avLst/>
            </a:prstGeom>
            <a:solidFill>
              <a:srgbClr val="FFFFFF"/>
            </a:solidFill>
            <a:ln>
              <a:noFill/>
            </a:ln>
          </p:spPr>
          <p:txBody>
            <a:bodyPr wrap="square" rtlCol="0">
              <a:spAutoFit/>
            </a:bodyPr>
            <a:lstStyle/>
            <a:p>
              <a:r>
                <a:rPr lang="el-GR" sz="1600" dirty="0" err="1">
                  <a:solidFill>
                    <a:srgbClr val="FF6600"/>
                  </a:solidFill>
                </a:rPr>
                <a:t>Ζ</a:t>
              </a:r>
              <a:r>
                <a:rPr lang="el-GR" sz="1600" baseline="-25000" dirty="0" err="1">
                  <a:solidFill>
                    <a:srgbClr val="FF6600"/>
                  </a:solidFill>
                </a:rPr>
                <a:t>λ</a:t>
              </a:r>
              <a:endParaRPr lang="en-US" sz="1600" baseline="-25000" dirty="0">
                <a:solidFill>
                  <a:srgbClr val="FF6600"/>
                </a:solidFill>
              </a:endParaRPr>
            </a:p>
          </p:txBody>
        </p:sp>
        <p:grpSp>
          <p:nvGrpSpPr>
            <p:cNvPr id="5" name="Group 4">
              <a:extLst>
                <a:ext uri="{FF2B5EF4-FFF2-40B4-BE49-F238E27FC236}">
                  <a16:creationId xmlns:a16="http://schemas.microsoft.com/office/drawing/2014/main" id="{B6220158-2A6E-704C-93B6-0312023F746C}"/>
                </a:ext>
              </a:extLst>
            </p:cNvPr>
            <p:cNvGrpSpPr/>
            <p:nvPr/>
          </p:nvGrpSpPr>
          <p:grpSpPr>
            <a:xfrm>
              <a:off x="-1515770" y="4438649"/>
              <a:ext cx="9070352" cy="2823607"/>
              <a:chOff x="-1515770" y="4438649"/>
              <a:chExt cx="9070352" cy="2823607"/>
            </a:xfrm>
          </p:grpSpPr>
          <p:grpSp>
            <p:nvGrpSpPr>
              <p:cNvPr id="50" name="Group 49"/>
              <p:cNvGrpSpPr/>
              <p:nvPr/>
            </p:nvGrpSpPr>
            <p:grpSpPr>
              <a:xfrm>
                <a:off x="-1308100" y="4438649"/>
                <a:ext cx="8862682" cy="2823607"/>
                <a:chOff x="-1308100" y="4438649"/>
                <a:chExt cx="8862682" cy="2823607"/>
              </a:xfrm>
            </p:grpSpPr>
            <p:grpSp>
              <p:nvGrpSpPr>
                <p:cNvPr id="66" name="Group 65"/>
                <p:cNvGrpSpPr/>
                <p:nvPr/>
              </p:nvGrpSpPr>
              <p:grpSpPr>
                <a:xfrm>
                  <a:off x="-1308100" y="4438649"/>
                  <a:ext cx="8077200" cy="2823607"/>
                  <a:chOff x="-1308100" y="4438649"/>
                  <a:chExt cx="8077200" cy="2823607"/>
                </a:xfrm>
              </p:grpSpPr>
              <p:sp>
                <p:nvSpPr>
                  <p:cNvPr id="85" name="Block Arc 84"/>
                  <p:cNvSpPr>
                    <a:spLocks noChangeAspect="1"/>
                  </p:cNvSpPr>
                  <p:nvPr/>
                </p:nvSpPr>
                <p:spPr>
                  <a:xfrm>
                    <a:off x="190763" y="5640526"/>
                    <a:ext cx="2115345" cy="1074617"/>
                  </a:xfrm>
                  <a:prstGeom prst="blockArc">
                    <a:avLst>
                      <a:gd name="adj1" fmla="val 18218730"/>
                      <a:gd name="adj2" fmla="val 20697993"/>
                      <a:gd name="adj3" fmla="val 46843"/>
                    </a:avLst>
                  </a:prstGeom>
                  <a:solidFill>
                    <a:schemeClr val="tx2">
                      <a:lumMod val="60000"/>
                      <a:lumOff val="40000"/>
                      <a:alpha val="6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86" name="Group 85"/>
                  <p:cNvGrpSpPr/>
                  <p:nvPr/>
                </p:nvGrpSpPr>
                <p:grpSpPr>
                  <a:xfrm>
                    <a:off x="-1308100" y="4438649"/>
                    <a:ext cx="8077200" cy="2823607"/>
                    <a:chOff x="-1257300" y="2901729"/>
                    <a:chExt cx="8077200" cy="2823607"/>
                  </a:xfrm>
                </p:grpSpPr>
                <p:cxnSp>
                  <p:nvCxnSpPr>
                    <p:cNvPr id="88" name="Straight Connector 87"/>
                    <p:cNvCxnSpPr/>
                    <p:nvPr/>
                  </p:nvCxnSpPr>
                  <p:spPr>
                    <a:xfrm flipV="1">
                      <a:off x="1289050" y="3225699"/>
                      <a:ext cx="0" cy="1409801"/>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89" name="Group 88"/>
                    <p:cNvGrpSpPr/>
                    <p:nvPr/>
                  </p:nvGrpSpPr>
                  <p:grpSpPr>
                    <a:xfrm>
                      <a:off x="-1257300" y="2901729"/>
                      <a:ext cx="8077200" cy="2823607"/>
                      <a:chOff x="3210323" y="2730380"/>
                      <a:chExt cx="8077200" cy="2823607"/>
                    </a:xfrm>
                  </p:grpSpPr>
                  <p:grpSp>
                    <p:nvGrpSpPr>
                      <p:cNvPr id="90" name="Group 89"/>
                      <p:cNvGrpSpPr/>
                      <p:nvPr/>
                    </p:nvGrpSpPr>
                    <p:grpSpPr>
                      <a:xfrm>
                        <a:off x="3210323" y="2730380"/>
                        <a:ext cx="8077200" cy="2823607"/>
                        <a:chOff x="2181623" y="1937946"/>
                        <a:chExt cx="8077200" cy="2823607"/>
                      </a:xfrm>
                    </p:grpSpPr>
                    <p:cxnSp>
                      <p:nvCxnSpPr>
                        <p:cNvPr id="95" name="Straight Connector 94"/>
                        <p:cNvCxnSpPr/>
                        <p:nvPr/>
                      </p:nvCxnSpPr>
                      <p:spPr>
                        <a:xfrm flipV="1">
                          <a:off x="4010750" y="1937946"/>
                          <a:ext cx="1866573" cy="2823607"/>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181623" y="3684913"/>
                          <a:ext cx="8077200" cy="0"/>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7" name="Oval 96"/>
                        <p:cNvSpPr>
                          <a:spLocks noChangeAspect="1"/>
                        </p:cNvSpPr>
                        <p:nvPr/>
                      </p:nvSpPr>
                      <p:spPr>
                        <a:xfrm>
                          <a:off x="2571496" y="2588852"/>
                          <a:ext cx="4319998" cy="216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98" name="Oval 97"/>
                        <p:cNvSpPr>
                          <a:spLocks noChangeAspect="1"/>
                        </p:cNvSpPr>
                        <p:nvPr/>
                      </p:nvSpPr>
                      <p:spPr>
                        <a:xfrm>
                          <a:off x="3647677" y="3134542"/>
                          <a:ext cx="2153446" cy="1076723"/>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grpSp>
                  <p:sp>
                    <p:nvSpPr>
                      <p:cNvPr id="91" name="Oval 90"/>
                      <p:cNvSpPr>
                        <a:spLocks noChangeAspect="1"/>
                      </p:cNvSpPr>
                      <p:nvPr/>
                    </p:nvSpPr>
                    <p:spPr>
                      <a:xfrm>
                        <a:off x="4310003" y="3762930"/>
                        <a:ext cx="2873434" cy="1436717"/>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92" name="Oval 91"/>
                      <p:cNvSpPr>
                        <a:spLocks noChangeAspect="1"/>
                      </p:cNvSpPr>
                      <p:nvPr/>
                    </p:nvSpPr>
                    <p:spPr>
                      <a:xfrm>
                        <a:off x="5033100" y="4115958"/>
                        <a:ext cx="1440000" cy="72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93" name="Oval 92"/>
                      <p:cNvSpPr>
                        <a:spLocks noChangeAspect="1"/>
                      </p:cNvSpPr>
                      <p:nvPr/>
                    </p:nvSpPr>
                    <p:spPr>
                      <a:xfrm>
                        <a:off x="5388700" y="4293758"/>
                        <a:ext cx="720000" cy="36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94" name="Oval 93"/>
                      <p:cNvSpPr>
                        <a:spLocks noChangeAspect="1"/>
                      </p:cNvSpPr>
                      <p:nvPr/>
                    </p:nvSpPr>
                    <p:spPr>
                      <a:xfrm>
                        <a:off x="3969086" y="3559343"/>
                        <a:ext cx="3593428" cy="1796714"/>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grpSp>
              </p:grpSp>
              <p:pic>
                <p:nvPicPr>
                  <p:cNvPr id="87" name="Picture 86" descr="H3.jpgAA139073-876B-4F71-B9D6-38849B7BC110Default.jpg"/>
                  <p:cNvPicPr>
                    <a:picLocks noChangeAspect="1"/>
                  </p:cNvPicPr>
                  <p:nvPr/>
                </p:nvPicPr>
                <p:blipFill>
                  <a:blip r:embed="rId2">
                    <a:extLst>
                      <a:ext uri="{BEBA8EAE-BF5A-486C-A8C5-ECC9F3942E4B}">
                        <a14:imgProps xmlns:a14="http://schemas.microsoft.com/office/drawing/2010/main">
                          <a14:imgLayer r:embed="rId3">
                            <a14:imgEffect>
                              <a14:backgroundRemoval t="10000" b="93125" l="0" r="100000"/>
                            </a14:imgEffect>
                          </a14:imgLayer>
                        </a14:imgProps>
                      </a:ext>
                      <a:ext uri="{28A0092B-C50C-407E-A947-70E740481C1C}">
                        <a14:useLocalDpi xmlns:a14="http://schemas.microsoft.com/office/drawing/2010/main" val="0"/>
                      </a:ext>
                    </a:extLst>
                  </a:blip>
                  <a:stretch>
                    <a:fillRect/>
                  </a:stretch>
                </p:blipFill>
                <p:spPr>
                  <a:xfrm flipH="1">
                    <a:off x="498475" y="5616818"/>
                    <a:ext cx="1181100" cy="855089"/>
                  </a:xfrm>
                  <a:prstGeom prst="rect">
                    <a:avLst/>
                  </a:prstGeom>
                </p:spPr>
              </p:pic>
            </p:grpSp>
            <p:grpSp>
              <p:nvGrpSpPr>
                <p:cNvPr id="68" name="Group 67"/>
                <p:cNvGrpSpPr/>
                <p:nvPr/>
              </p:nvGrpSpPr>
              <p:grpSpPr>
                <a:xfrm>
                  <a:off x="1605372" y="5425316"/>
                  <a:ext cx="5949210" cy="1294044"/>
                  <a:chOff x="1605372" y="5425316"/>
                  <a:chExt cx="5949210" cy="1294044"/>
                </a:xfrm>
              </p:grpSpPr>
              <p:sp>
                <p:nvSpPr>
                  <p:cNvPr id="71" name="TextBox 70"/>
                  <p:cNvSpPr txBox="1"/>
                  <p:nvPr/>
                </p:nvSpPr>
                <p:spPr>
                  <a:xfrm>
                    <a:off x="1605372" y="5425316"/>
                    <a:ext cx="712379" cy="338554"/>
                  </a:xfrm>
                  <a:prstGeom prst="rect">
                    <a:avLst/>
                  </a:prstGeom>
                  <a:noFill/>
                </p:spPr>
                <p:txBody>
                  <a:bodyPr wrap="square" rtlCol="0">
                    <a:spAutoFit/>
                  </a:bodyPr>
                  <a:lstStyle/>
                  <a:p>
                    <a:r>
                      <a:rPr lang="en-US" sz="1600" dirty="0" err="1">
                        <a:solidFill>
                          <a:srgbClr val="0000FF"/>
                        </a:solidFill>
                      </a:rPr>
                      <a:t>Brn</a:t>
                    </a:r>
                    <a:r>
                      <a:rPr lang="en-US" sz="1600" baseline="-25000" dirty="0" err="1">
                        <a:solidFill>
                          <a:srgbClr val="0000FF"/>
                        </a:solidFill>
                      </a:rPr>
                      <a:t>tgt</a:t>
                    </a:r>
                    <a:endParaRPr lang="en-US" sz="1600" baseline="-25000" dirty="0">
                      <a:solidFill>
                        <a:srgbClr val="0000FF"/>
                      </a:solidFill>
                    </a:endParaRPr>
                  </a:p>
                </p:txBody>
              </p:sp>
              <p:sp>
                <p:nvSpPr>
                  <p:cNvPr id="78" name="TextBox 77"/>
                  <p:cNvSpPr txBox="1"/>
                  <p:nvPr/>
                </p:nvSpPr>
                <p:spPr>
                  <a:xfrm>
                    <a:off x="6999617" y="5985760"/>
                    <a:ext cx="554965" cy="338554"/>
                  </a:xfrm>
                  <a:prstGeom prst="rect">
                    <a:avLst/>
                  </a:prstGeom>
                  <a:solidFill>
                    <a:srgbClr val="FFFFFF"/>
                  </a:solidFill>
                </p:spPr>
                <p:txBody>
                  <a:bodyPr wrap="square" rtlCol="0">
                    <a:spAutoFit/>
                  </a:bodyPr>
                  <a:lstStyle/>
                  <a:p>
                    <a:r>
                      <a:rPr lang="en-US" sz="1600" dirty="0" err="1">
                        <a:solidFill>
                          <a:srgbClr val="0000FF"/>
                        </a:solidFill>
                      </a:rPr>
                      <a:t>Rng</a:t>
                    </a:r>
                    <a:endParaRPr lang="en-US" sz="1600" baseline="-25000" dirty="0">
                      <a:solidFill>
                        <a:srgbClr val="0000FF"/>
                      </a:solidFill>
                    </a:endParaRPr>
                  </a:p>
                </p:txBody>
              </p:sp>
              <p:sp>
                <p:nvSpPr>
                  <p:cNvPr id="73" name="TextBox 72"/>
                  <p:cNvSpPr txBox="1"/>
                  <p:nvPr/>
                </p:nvSpPr>
                <p:spPr>
                  <a:xfrm>
                    <a:off x="2045301" y="6380806"/>
                    <a:ext cx="616539" cy="338554"/>
                  </a:xfrm>
                  <a:prstGeom prst="rect">
                    <a:avLst/>
                  </a:prstGeom>
                  <a:noFill/>
                </p:spPr>
                <p:txBody>
                  <a:bodyPr wrap="square" rtlCol="0">
                    <a:spAutoFit/>
                  </a:bodyPr>
                  <a:lstStyle/>
                  <a:p>
                    <a:r>
                      <a:rPr lang="en-US" sz="1600" dirty="0" err="1">
                        <a:solidFill>
                          <a:srgbClr val="FF0000"/>
                        </a:solidFill>
                      </a:rPr>
                      <a:t>Brn</a:t>
                    </a:r>
                    <a:r>
                      <a:rPr lang="en-US" sz="1600" baseline="-25000" dirty="0" err="1">
                        <a:solidFill>
                          <a:srgbClr val="FF0000"/>
                        </a:solidFill>
                      </a:rPr>
                      <a:t>rel</a:t>
                    </a:r>
                    <a:endParaRPr lang="en-US" sz="1600" baseline="-25000" dirty="0">
                      <a:solidFill>
                        <a:srgbClr val="FF0000"/>
                      </a:solidFill>
                    </a:endParaRPr>
                  </a:p>
                </p:txBody>
              </p:sp>
            </p:grpSp>
          </p:grpSp>
          <p:sp>
            <p:nvSpPr>
              <p:cNvPr id="47" name="Block Arc 46">
                <a:extLst>
                  <a:ext uri="{FF2B5EF4-FFF2-40B4-BE49-F238E27FC236}">
                    <a16:creationId xmlns:a16="http://schemas.microsoft.com/office/drawing/2014/main" id="{3D4EC279-AB72-6645-8C47-FF79A2749768}"/>
                  </a:ext>
                </a:extLst>
              </p:cNvPr>
              <p:cNvSpPr/>
              <p:nvPr/>
            </p:nvSpPr>
            <p:spPr>
              <a:xfrm>
                <a:off x="-1515770" y="5677214"/>
                <a:ext cx="5163626" cy="1072488"/>
              </a:xfrm>
              <a:prstGeom prst="blockArc">
                <a:avLst>
                  <a:gd name="adj1" fmla="val 20817866"/>
                  <a:gd name="adj2" fmla="val 21515387"/>
                  <a:gd name="adj3" fmla="val 43188"/>
                </a:avLst>
              </a:prstGeom>
              <a:solidFill>
                <a:srgbClr val="21FF06">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8" name="TextBox 47">
                <a:extLst>
                  <a:ext uri="{FF2B5EF4-FFF2-40B4-BE49-F238E27FC236}">
                    <a16:creationId xmlns:a16="http://schemas.microsoft.com/office/drawing/2014/main" id="{F55720A6-1B74-5B42-91D3-28B216D9317C}"/>
                  </a:ext>
                </a:extLst>
              </p:cNvPr>
              <p:cNvSpPr txBox="1"/>
              <p:nvPr/>
            </p:nvSpPr>
            <p:spPr>
              <a:xfrm>
                <a:off x="3436921" y="5707298"/>
                <a:ext cx="919143" cy="338554"/>
              </a:xfrm>
              <a:prstGeom prst="rect">
                <a:avLst/>
              </a:prstGeom>
              <a:noFill/>
            </p:spPr>
            <p:txBody>
              <a:bodyPr wrap="square" rtlCol="0">
                <a:spAutoFit/>
              </a:bodyPr>
              <a:lstStyle/>
              <a:p>
                <a:r>
                  <a:rPr lang="el-GR" sz="1600" dirty="0">
                    <a:solidFill>
                      <a:srgbClr val="21FF06"/>
                    </a:solidFill>
                    <a:effectLst>
                      <a:innerShdw blurRad="63500" dist="50800" dir="13500000">
                        <a:prstClr val="black">
                          <a:alpha val="50000"/>
                        </a:prstClr>
                      </a:innerShdw>
                    </a:effectLst>
                  </a:rPr>
                  <a:t>Φ</a:t>
                </a:r>
                <a:r>
                  <a:rPr lang="en-US" sz="1600" baseline="-25000" dirty="0">
                    <a:solidFill>
                      <a:srgbClr val="21FF06"/>
                    </a:solidFill>
                    <a:effectLst>
                      <a:innerShdw blurRad="63500" dist="50800" dir="13500000">
                        <a:prstClr val="black">
                          <a:alpha val="50000"/>
                        </a:prstClr>
                      </a:innerShdw>
                    </a:effectLst>
                  </a:rPr>
                  <a:t>throw-off</a:t>
                </a:r>
              </a:p>
            </p:txBody>
          </p:sp>
        </p:grpSp>
      </p:grpSp>
      <p:pic>
        <p:nvPicPr>
          <p:cNvPr id="45" name="Picture 44">
            <a:extLst>
              <a:ext uri="{FF2B5EF4-FFF2-40B4-BE49-F238E27FC236}">
                <a16:creationId xmlns:a16="http://schemas.microsoft.com/office/drawing/2014/main" id="{F7B5D308-3C58-994F-B2BE-691731392DE4}"/>
              </a:ext>
            </a:extLst>
          </p:cNvPr>
          <p:cNvPicPr>
            <a:picLocks noChangeAspect="1"/>
          </p:cNvPicPr>
          <p:nvPr/>
        </p:nvPicPr>
        <p:blipFill>
          <a:blip r:embed="rId8"/>
          <a:stretch>
            <a:fillRect/>
          </a:stretch>
        </p:blipFill>
        <p:spPr>
          <a:xfrm>
            <a:off x="-1656" y="17687"/>
            <a:ext cx="4255053" cy="1953139"/>
          </a:xfrm>
          <a:prstGeom prst="rect">
            <a:avLst/>
          </a:prstGeom>
        </p:spPr>
      </p:pic>
    </p:spTree>
    <p:extLst>
      <p:ext uri="{BB962C8B-B14F-4D97-AF65-F5344CB8AC3E}">
        <p14:creationId xmlns:p14="http://schemas.microsoft.com/office/powerpoint/2010/main" val="3134048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49535D-5CE7-4A4B-A196-2C07CFBA33CC}"/>
              </a:ext>
            </a:extLst>
          </p:cNvPr>
          <p:cNvPicPr>
            <a:picLocks noChangeAspect="1"/>
          </p:cNvPicPr>
          <p:nvPr/>
        </p:nvPicPr>
        <p:blipFill rotWithShape="1">
          <a:blip r:embed="rId2"/>
          <a:srcRect b="48091"/>
          <a:stretch/>
        </p:blipFill>
        <p:spPr>
          <a:xfrm>
            <a:off x="66819" y="0"/>
            <a:ext cx="3143730" cy="4147154"/>
          </a:xfrm>
          <a:prstGeom prst="rect">
            <a:avLst/>
          </a:prstGeom>
        </p:spPr>
      </p:pic>
      <p:grpSp>
        <p:nvGrpSpPr>
          <p:cNvPr id="119" name="Group 118">
            <a:extLst>
              <a:ext uri="{FF2B5EF4-FFF2-40B4-BE49-F238E27FC236}">
                <a16:creationId xmlns:a16="http://schemas.microsoft.com/office/drawing/2014/main" id="{EAAD0E71-0D93-1345-846B-AF5D09DF9C91}"/>
              </a:ext>
            </a:extLst>
          </p:cNvPr>
          <p:cNvGrpSpPr/>
          <p:nvPr/>
        </p:nvGrpSpPr>
        <p:grpSpPr>
          <a:xfrm>
            <a:off x="-1515770" y="4438649"/>
            <a:ext cx="10659770" cy="2823607"/>
            <a:chOff x="-1515770" y="4438649"/>
            <a:chExt cx="10659770" cy="2823607"/>
          </a:xfrm>
        </p:grpSpPr>
        <p:sp>
          <p:nvSpPr>
            <p:cNvPr id="120" name="Block Arc 119">
              <a:extLst>
                <a:ext uri="{FF2B5EF4-FFF2-40B4-BE49-F238E27FC236}">
                  <a16:creationId xmlns:a16="http://schemas.microsoft.com/office/drawing/2014/main" id="{F5D0FACF-FB61-044F-8927-D8343872A1AD}"/>
                </a:ext>
              </a:extLst>
            </p:cNvPr>
            <p:cNvSpPr/>
            <p:nvPr/>
          </p:nvSpPr>
          <p:spPr>
            <a:xfrm>
              <a:off x="119456" y="5645701"/>
              <a:ext cx="2191944" cy="1072488"/>
            </a:xfrm>
            <a:prstGeom prst="blockArc">
              <a:avLst>
                <a:gd name="adj1" fmla="val 20817866"/>
                <a:gd name="adj2" fmla="val 1383920"/>
                <a:gd name="adj3" fmla="val 48034"/>
              </a:avLst>
            </a:prstGeom>
            <a:solidFill>
              <a:srgbClr val="FF00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21" name="Picture 120" descr="H3.jpgAA139073-876B-4F71-B9D6-38849B7BC110Default.jpg">
              <a:extLst>
                <a:ext uri="{FF2B5EF4-FFF2-40B4-BE49-F238E27FC236}">
                  <a16:creationId xmlns:a16="http://schemas.microsoft.com/office/drawing/2014/main" id="{AC297A28-D4FA-114B-A1F5-CFA4E252E2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125" l="0" r="100000"/>
                      </a14:imgEffect>
                    </a14:imgLayer>
                  </a14:imgProps>
                </a:ext>
                <a:ext uri="{28A0092B-C50C-407E-A947-70E740481C1C}">
                  <a14:useLocalDpi xmlns:a14="http://schemas.microsoft.com/office/drawing/2010/main" val="0"/>
                </a:ext>
              </a:extLst>
            </a:blip>
            <a:stretch>
              <a:fillRect/>
            </a:stretch>
          </p:blipFill>
          <p:spPr>
            <a:xfrm flipH="1">
              <a:off x="498475" y="5616818"/>
              <a:ext cx="1181100" cy="855089"/>
            </a:xfrm>
            <a:prstGeom prst="rect">
              <a:avLst/>
            </a:prstGeom>
          </p:spPr>
        </p:pic>
        <p:cxnSp>
          <p:nvCxnSpPr>
            <p:cNvPr id="122" name="Straight Arrow Connector 121">
              <a:extLst>
                <a:ext uri="{FF2B5EF4-FFF2-40B4-BE49-F238E27FC236}">
                  <a16:creationId xmlns:a16="http://schemas.microsoft.com/office/drawing/2014/main" id="{081BB23E-C3F7-F341-BC13-61447B825032}"/>
                </a:ext>
              </a:extLst>
            </p:cNvPr>
            <p:cNvCxnSpPr/>
            <p:nvPr/>
          </p:nvCxnSpPr>
          <p:spPr>
            <a:xfrm flipH="1" flipV="1">
              <a:off x="7270750" y="5588000"/>
              <a:ext cx="1615954" cy="7366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pic>
          <p:nvPicPr>
            <p:cNvPr id="123" name="Picture 122" descr="R2.jpg9084E95A-7147-4E4D-8F15-6BFF0ACC2BF5Default.jpg">
              <a:extLst>
                <a:ext uri="{FF2B5EF4-FFF2-40B4-BE49-F238E27FC236}">
                  <a16:creationId xmlns:a16="http://schemas.microsoft.com/office/drawing/2014/main" id="{E7AA3F8A-401E-1E4D-BD82-349634E1FD2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1250" l="4467" r="100000">
                          <a14:foregroundMark x1="4467" y1="56750" x2="4467" y2="56750"/>
                          <a14:backgroundMark x1="68824" y1="85375" x2="68824" y2="85375"/>
                          <a14:backgroundMark x1="63537" y1="81375" x2="63537" y2="81375"/>
                          <a14:backgroundMark x1="64266" y1="81875" x2="64266" y2="81875"/>
                          <a14:backgroundMark x1="27256" y1="29875" x2="27256" y2="29875"/>
                          <a14:backgroundMark x1="26709" y1="31000" x2="26709" y2="31000"/>
                          <a14:backgroundMark x1="24886" y1="29375" x2="24886" y2="29375"/>
                          <a14:backgroundMark x1="33637" y1="29375" x2="33637" y2="29375"/>
                        </a14:backgroundRemoval>
                      </a14:imgEffect>
                    </a14:imgLayer>
                  </a14:imgProps>
                </a:ext>
                <a:ext uri="{28A0092B-C50C-407E-A947-70E740481C1C}">
                  <a14:useLocalDpi xmlns:a14="http://schemas.microsoft.com/office/drawing/2010/main" val="0"/>
                </a:ext>
              </a:extLst>
            </a:blip>
            <a:srcRect l="11111" t="15344" r="1875" b="7999"/>
            <a:stretch/>
          </p:blipFill>
          <p:spPr>
            <a:xfrm>
              <a:off x="8042322" y="5767509"/>
              <a:ext cx="1101678" cy="707782"/>
            </a:xfrm>
            <a:prstGeom prst="rect">
              <a:avLst/>
            </a:prstGeom>
          </p:spPr>
        </p:pic>
        <p:cxnSp>
          <p:nvCxnSpPr>
            <p:cNvPr id="124" name="Straight Connector 123">
              <a:extLst>
                <a:ext uri="{FF2B5EF4-FFF2-40B4-BE49-F238E27FC236}">
                  <a16:creationId xmlns:a16="http://schemas.microsoft.com/office/drawing/2014/main" id="{BFB8CDDE-DB1E-3947-B4AB-837C7349C729}"/>
                </a:ext>
              </a:extLst>
            </p:cNvPr>
            <p:cNvCxnSpPr/>
            <p:nvPr/>
          </p:nvCxnSpPr>
          <p:spPr>
            <a:xfrm>
              <a:off x="1295400" y="6153150"/>
              <a:ext cx="6838950" cy="19766"/>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a:extLst>
                <a:ext uri="{FF2B5EF4-FFF2-40B4-BE49-F238E27FC236}">
                  <a16:creationId xmlns:a16="http://schemas.microsoft.com/office/drawing/2014/main" id="{6C6CF8CC-F864-8F4C-9267-B91286A2566A}"/>
                </a:ext>
              </a:extLst>
            </p:cNvPr>
            <p:cNvCxnSpPr/>
            <p:nvPr/>
          </p:nvCxnSpPr>
          <p:spPr>
            <a:xfrm flipV="1">
              <a:off x="1308100" y="4968132"/>
              <a:ext cx="4724401" cy="1190217"/>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126" name="Freeform 125">
              <a:extLst>
                <a:ext uri="{FF2B5EF4-FFF2-40B4-BE49-F238E27FC236}">
                  <a16:creationId xmlns:a16="http://schemas.microsoft.com/office/drawing/2014/main" id="{490A0916-B4D3-1142-8A0B-0067C1D62040}"/>
                </a:ext>
              </a:extLst>
            </p:cNvPr>
            <p:cNvSpPr/>
            <p:nvPr/>
          </p:nvSpPr>
          <p:spPr>
            <a:xfrm>
              <a:off x="1295401" y="4616451"/>
              <a:ext cx="4737100" cy="1479550"/>
            </a:xfrm>
            <a:custGeom>
              <a:avLst/>
              <a:gdLst>
                <a:gd name="connsiteX0" fmla="*/ 0 w 5962650"/>
                <a:gd name="connsiteY0" fmla="*/ 773397 h 773397"/>
                <a:gd name="connsiteX1" fmla="*/ 3841750 w 5962650"/>
                <a:gd name="connsiteY1" fmla="*/ 24097 h 773397"/>
                <a:gd name="connsiteX2" fmla="*/ 5962650 w 5962650"/>
                <a:gd name="connsiteY2" fmla="*/ 170147 h 773397"/>
              </a:gdLst>
              <a:ahLst/>
              <a:cxnLst>
                <a:cxn ang="0">
                  <a:pos x="connsiteX0" y="connsiteY0"/>
                </a:cxn>
                <a:cxn ang="0">
                  <a:pos x="connsiteX1" y="connsiteY1"/>
                </a:cxn>
                <a:cxn ang="0">
                  <a:pos x="connsiteX2" y="connsiteY2"/>
                </a:cxn>
              </a:cxnLst>
              <a:rect l="l" t="t" r="r" b="b"/>
              <a:pathLst>
                <a:path w="5962650" h="773397">
                  <a:moveTo>
                    <a:pt x="0" y="773397"/>
                  </a:moveTo>
                  <a:cubicBezTo>
                    <a:pt x="1423987" y="449018"/>
                    <a:pt x="2847975" y="124639"/>
                    <a:pt x="3841750" y="24097"/>
                  </a:cubicBezTo>
                  <a:cubicBezTo>
                    <a:pt x="4835525" y="-76445"/>
                    <a:pt x="5962650" y="170147"/>
                    <a:pt x="5962650" y="170147"/>
                  </a:cubicBezTo>
                </a:path>
              </a:pathLst>
            </a:custGeom>
            <a:ln>
              <a:solidFill>
                <a:srgbClr val="FF0000"/>
              </a:solidFill>
              <a:prstDash val="dash"/>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7" name="Block Arc 126">
              <a:extLst>
                <a:ext uri="{FF2B5EF4-FFF2-40B4-BE49-F238E27FC236}">
                  <a16:creationId xmlns:a16="http://schemas.microsoft.com/office/drawing/2014/main" id="{3283A1FB-C500-8D40-A210-AC1F00551280}"/>
                </a:ext>
              </a:extLst>
            </p:cNvPr>
            <p:cNvSpPr>
              <a:spLocks noChangeAspect="1"/>
            </p:cNvSpPr>
            <p:nvPr/>
          </p:nvSpPr>
          <p:spPr>
            <a:xfrm rot="7701680">
              <a:off x="1711935" y="5217616"/>
              <a:ext cx="1249728" cy="1239484"/>
            </a:xfrm>
            <a:prstGeom prst="blockArc">
              <a:avLst>
                <a:gd name="adj1" fmla="val 11697412"/>
                <a:gd name="adj2" fmla="val 13413315"/>
                <a:gd name="adj3" fmla="val 0"/>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8" name="TextBox 127">
              <a:extLst>
                <a:ext uri="{FF2B5EF4-FFF2-40B4-BE49-F238E27FC236}">
                  <a16:creationId xmlns:a16="http://schemas.microsoft.com/office/drawing/2014/main" id="{C88C1252-1B31-A047-8A88-1CCC4A4D9DE1}"/>
                </a:ext>
              </a:extLst>
            </p:cNvPr>
            <p:cNvSpPr txBox="1"/>
            <p:nvPr/>
          </p:nvSpPr>
          <p:spPr>
            <a:xfrm>
              <a:off x="2866595" y="5291723"/>
              <a:ext cx="919143" cy="338554"/>
            </a:xfrm>
            <a:prstGeom prst="rect">
              <a:avLst/>
            </a:prstGeom>
            <a:noFill/>
          </p:spPr>
          <p:txBody>
            <a:bodyPr wrap="square" rtlCol="0">
              <a:spAutoFit/>
            </a:bodyPr>
            <a:lstStyle/>
            <a:p>
              <a:r>
                <a:rPr lang="el-GR" sz="1600" dirty="0">
                  <a:solidFill>
                    <a:srgbClr val="0000FF"/>
                  </a:solidFill>
                </a:rPr>
                <a:t>φ</a:t>
              </a:r>
              <a:r>
                <a:rPr lang="en-US" sz="1600" baseline="-25000" dirty="0">
                  <a:solidFill>
                    <a:srgbClr val="0000FF"/>
                  </a:solidFill>
                </a:rPr>
                <a:t>elevation</a:t>
              </a:r>
            </a:p>
          </p:txBody>
        </p:sp>
        <p:cxnSp>
          <p:nvCxnSpPr>
            <p:cNvPr id="129" name="Straight Connector 128">
              <a:extLst>
                <a:ext uri="{FF2B5EF4-FFF2-40B4-BE49-F238E27FC236}">
                  <a16:creationId xmlns:a16="http://schemas.microsoft.com/office/drawing/2014/main" id="{144AFD35-AFF6-6C45-9F46-970ADC326DBA}"/>
                </a:ext>
              </a:extLst>
            </p:cNvPr>
            <p:cNvCxnSpPr/>
            <p:nvPr/>
          </p:nvCxnSpPr>
          <p:spPr>
            <a:xfrm flipV="1">
              <a:off x="1295400" y="5255677"/>
              <a:ext cx="1998134" cy="829745"/>
            </a:xfrm>
            <a:prstGeom prst="line">
              <a:avLst/>
            </a:prstGeom>
            <a:ln>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130" name="Picture 129" descr="explosion2.pngd5ebeac7-47d4-4c03-be6c-8f5442db9211Original.jpg">
              <a:extLst>
                <a:ext uri="{FF2B5EF4-FFF2-40B4-BE49-F238E27FC236}">
                  <a16:creationId xmlns:a16="http://schemas.microsoft.com/office/drawing/2014/main" id="{136A479F-BDEE-AD42-AC01-CBC1F3B49891}"/>
                </a:ext>
              </a:extLst>
            </p:cNvPr>
            <p:cNvPicPr>
              <a:picLocks noChangeAspect="1"/>
            </p:cNvPicPr>
            <p:nvPr/>
          </p:nvPicPr>
          <p:blipFill rotWithShape="1">
            <a:blip r:embed="rId7">
              <a:alphaModFix amt="57000"/>
              <a:extLst>
                <a:ext uri="{BEBA8EAE-BF5A-486C-A8C5-ECC9F3942E4B}">
                  <a14:imgProps xmlns:a14="http://schemas.microsoft.com/office/drawing/2010/main">
                    <a14:imgLayer r:embed="rId8">
                      <a14:imgEffect>
                        <a14:backgroundRemoval t="23000" b="94125" l="26336" r="70288"/>
                      </a14:imgEffect>
                    </a14:imgLayer>
                  </a14:imgProps>
                </a:ext>
                <a:ext uri="{28A0092B-C50C-407E-A947-70E740481C1C}">
                  <a14:useLocalDpi xmlns:a14="http://schemas.microsoft.com/office/drawing/2010/main" val="0"/>
                </a:ext>
              </a:extLst>
            </a:blip>
            <a:srcRect l="27778" t="23832" r="33333" b="8031"/>
            <a:stretch/>
          </p:blipFill>
          <p:spPr>
            <a:xfrm>
              <a:off x="5953983" y="4557105"/>
              <a:ext cx="416984" cy="411027"/>
            </a:xfrm>
            <a:prstGeom prst="rect">
              <a:avLst/>
            </a:prstGeom>
          </p:spPr>
        </p:pic>
        <p:sp>
          <p:nvSpPr>
            <p:cNvPr id="131" name="TextBox 130">
              <a:extLst>
                <a:ext uri="{FF2B5EF4-FFF2-40B4-BE49-F238E27FC236}">
                  <a16:creationId xmlns:a16="http://schemas.microsoft.com/office/drawing/2014/main" id="{F08ACC17-D8C1-924C-A405-7D4361670472}"/>
                </a:ext>
              </a:extLst>
            </p:cNvPr>
            <p:cNvSpPr txBox="1"/>
            <p:nvPr/>
          </p:nvSpPr>
          <p:spPr>
            <a:xfrm>
              <a:off x="7579385" y="5296691"/>
              <a:ext cx="415265" cy="338554"/>
            </a:xfrm>
            <a:prstGeom prst="rect">
              <a:avLst/>
            </a:prstGeom>
            <a:solidFill>
              <a:srgbClr val="FFFFFF"/>
            </a:solidFill>
            <a:ln>
              <a:noFill/>
            </a:ln>
          </p:spPr>
          <p:txBody>
            <a:bodyPr wrap="square" rtlCol="0">
              <a:spAutoFit/>
            </a:bodyPr>
            <a:lstStyle/>
            <a:p>
              <a:r>
                <a:rPr lang="el-GR" sz="1600" dirty="0" err="1">
                  <a:solidFill>
                    <a:srgbClr val="FF6600"/>
                  </a:solidFill>
                </a:rPr>
                <a:t>Ζ</a:t>
              </a:r>
              <a:r>
                <a:rPr lang="el-GR" sz="1600" baseline="-25000" dirty="0" err="1">
                  <a:solidFill>
                    <a:srgbClr val="FF6600"/>
                  </a:solidFill>
                </a:rPr>
                <a:t>λ</a:t>
              </a:r>
              <a:endParaRPr lang="en-US" sz="1600" baseline="-25000" dirty="0">
                <a:solidFill>
                  <a:srgbClr val="FF6600"/>
                </a:solidFill>
              </a:endParaRPr>
            </a:p>
          </p:txBody>
        </p:sp>
        <p:grpSp>
          <p:nvGrpSpPr>
            <p:cNvPr id="132" name="Group 131">
              <a:extLst>
                <a:ext uri="{FF2B5EF4-FFF2-40B4-BE49-F238E27FC236}">
                  <a16:creationId xmlns:a16="http://schemas.microsoft.com/office/drawing/2014/main" id="{920A5D73-B081-BE49-9A42-3EB8B2C50802}"/>
                </a:ext>
              </a:extLst>
            </p:cNvPr>
            <p:cNvGrpSpPr/>
            <p:nvPr/>
          </p:nvGrpSpPr>
          <p:grpSpPr>
            <a:xfrm>
              <a:off x="-1515770" y="4438649"/>
              <a:ext cx="9070352" cy="2823607"/>
              <a:chOff x="-1515770" y="4438649"/>
              <a:chExt cx="9070352" cy="2823607"/>
            </a:xfrm>
          </p:grpSpPr>
          <p:grpSp>
            <p:nvGrpSpPr>
              <p:cNvPr id="133" name="Group 132">
                <a:extLst>
                  <a:ext uri="{FF2B5EF4-FFF2-40B4-BE49-F238E27FC236}">
                    <a16:creationId xmlns:a16="http://schemas.microsoft.com/office/drawing/2014/main" id="{726EEEE9-4EF8-4A4D-AC90-BC771F019302}"/>
                  </a:ext>
                </a:extLst>
              </p:cNvPr>
              <p:cNvGrpSpPr/>
              <p:nvPr/>
            </p:nvGrpSpPr>
            <p:grpSpPr>
              <a:xfrm>
                <a:off x="-1308100" y="4438649"/>
                <a:ext cx="8862682" cy="2823607"/>
                <a:chOff x="-1308100" y="4438649"/>
                <a:chExt cx="8862682" cy="2823607"/>
              </a:xfrm>
            </p:grpSpPr>
            <p:grpSp>
              <p:nvGrpSpPr>
                <p:cNvPr id="136" name="Group 135">
                  <a:extLst>
                    <a:ext uri="{FF2B5EF4-FFF2-40B4-BE49-F238E27FC236}">
                      <a16:creationId xmlns:a16="http://schemas.microsoft.com/office/drawing/2014/main" id="{C9F79685-5001-B942-94DC-C447463AB535}"/>
                    </a:ext>
                  </a:extLst>
                </p:cNvPr>
                <p:cNvGrpSpPr/>
                <p:nvPr/>
              </p:nvGrpSpPr>
              <p:grpSpPr>
                <a:xfrm>
                  <a:off x="-1308100" y="4438649"/>
                  <a:ext cx="8077200" cy="2823607"/>
                  <a:chOff x="-1308100" y="4438649"/>
                  <a:chExt cx="8077200" cy="2823607"/>
                </a:xfrm>
              </p:grpSpPr>
              <p:sp>
                <p:nvSpPr>
                  <p:cNvPr id="141" name="Block Arc 140">
                    <a:extLst>
                      <a:ext uri="{FF2B5EF4-FFF2-40B4-BE49-F238E27FC236}">
                        <a16:creationId xmlns:a16="http://schemas.microsoft.com/office/drawing/2014/main" id="{15BC4177-1A4B-9B4C-A8D7-8FE546D87177}"/>
                      </a:ext>
                    </a:extLst>
                  </p:cNvPr>
                  <p:cNvSpPr>
                    <a:spLocks noChangeAspect="1"/>
                  </p:cNvSpPr>
                  <p:nvPr/>
                </p:nvSpPr>
                <p:spPr>
                  <a:xfrm>
                    <a:off x="190763" y="5640526"/>
                    <a:ext cx="2115345" cy="1074617"/>
                  </a:xfrm>
                  <a:prstGeom prst="blockArc">
                    <a:avLst>
                      <a:gd name="adj1" fmla="val 18218730"/>
                      <a:gd name="adj2" fmla="val 20697993"/>
                      <a:gd name="adj3" fmla="val 46843"/>
                    </a:avLst>
                  </a:prstGeom>
                  <a:solidFill>
                    <a:schemeClr val="tx2">
                      <a:lumMod val="60000"/>
                      <a:lumOff val="40000"/>
                      <a:alpha val="6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142" name="Group 141">
                    <a:extLst>
                      <a:ext uri="{FF2B5EF4-FFF2-40B4-BE49-F238E27FC236}">
                        <a16:creationId xmlns:a16="http://schemas.microsoft.com/office/drawing/2014/main" id="{81675A0E-C3F1-0A45-B06A-AA471FA2D1A2}"/>
                      </a:ext>
                    </a:extLst>
                  </p:cNvPr>
                  <p:cNvGrpSpPr/>
                  <p:nvPr/>
                </p:nvGrpSpPr>
                <p:grpSpPr>
                  <a:xfrm>
                    <a:off x="-1308100" y="4438649"/>
                    <a:ext cx="8077200" cy="2823607"/>
                    <a:chOff x="-1257300" y="2901729"/>
                    <a:chExt cx="8077200" cy="2823607"/>
                  </a:xfrm>
                </p:grpSpPr>
                <p:cxnSp>
                  <p:nvCxnSpPr>
                    <p:cNvPr id="144" name="Straight Connector 143">
                      <a:extLst>
                        <a:ext uri="{FF2B5EF4-FFF2-40B4-BE49-F238E27FC236}">
                          <a16:creationId xmlns:a16="http://schemas.microsoft.com/office/drawing/2014/main" id="{AE07FCF7-B5BE-4942-9270-90294EECEE3A}"/>
                        </a:ext>
                      </a:extLst>
                    </p:cNvPr>
                    <p:cNvCxnSpPr/>
                    <p:nvPr/>
                  </p:nvCxnSpPr>
                  <p:spPr>
                    <a:xfrm flipV="1">
                      <a:off x="1289050" y="3225699"/>
                      <a:ext cx="0" cy="1409801"/>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145" name="Group 144">
                      <a:extLst>
                        <a:ext uri="{FF2B5EF4-FFF2-40B4-BE49-F238E27FC236}">
                          <a16:creationId xmlns:a16="http://schemas.microsoft.com/office/drawing/2014/main" id="{6C12609B-8A4B-E441-9883-7DC56DD7569A}"/>
                        </a:ext>
                      </a:extLst>
                    </p:cNvPr>
                    <p:cNvGrpSpPr/>
                    <p:nvPr/>
                  </p:nvGrpSpPr>
                  <p:grpSpPr>
                    <a:xfrm>
                      <a:off x="-1257300" y="2901729"/>
                      <a:ext cx="8077200" cy="2823607"/>
                      <a:chOff x="3210323" y="2730380"/>
                      <a:chExt cx="8077200" cy="2823607"/>
                    </a:xfrm>
                  </p:grpSpPr>
                  <p:grpSp>
                    <p:nvGrpSpPr>
                      <p:cNvPr id="146" name="Group 145">
                        <a:extLst>
                          <a:ext uri="{FF2B5EF4-FFF2-40B4-BE49-F238E27FC236}">
                            <a16:creationId xmlns:a16="http://schemas.microsoft.com/office/drawing/2014/main" id="{33CD6415-967C-C348-951F-2C816C292C80}"/>
                          </a:ext>
                        </a:extLst>
                      </p:cNvPr>
                      <p:cNvGrpSpPr/>
                      <p:nvPr/>
                    </p:nvGrpSpPr>
                    <p:grpSpPr>
                      <a:xfrm>
                        <a:off x="3210323" y="2730380"/>
                        <a:ext cx="8077200" cy="2823607"/>
                        <a:chOff x="2181623" y="1937946"/>
                        <a:chExt cx="8077200" cy="2823607"/>
                      </a:xfrm>
                    </p:grpSpPr>
                    <p:cxnSp>
                      <p:nvCxnSpPr>
                        <p:cNvPr id="151" name="Straight Connector 150">
                          <a:extLst>
                            <a:ext uri="{FF2B5EF4-FFF2-40B4-BE49-F238E27FC236}">
                              <a16:creationId xmlns:a16="http://schemas.microsoft.com/office/drawing/2014/main" id="{F000A54E-0D74-8D46-A434-CE2124AB143B}"/>
                            </a:ext>
                          </a:extLst>
                        </p:cNvPr>
                        <p:cNvCxnSpPr/>
                        <p:nvPr/>
                      </p:nvCxnSpPr>
                      <p:spPr>
                        <a:xfrm flipV="1">
                          <a:off x="4010750" y="1937946"/>
                          <a:ext cx="1866573" cy="2823607"/>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2" name="Straight Connector 151">
                          <a:extLst>
                            <a:ext uri="{FF2B5EF4-FFF2-40B4-BE49-F238E27FC236}">
                              <a16:creationId xmlns:a16="http://schemas.microsoft.com/office/drawing/2014/main" id="{9C389531-F600-E74B-AB21-F0F86E71ED50}"/>
                            </a:ext>
                          </a:extLst>
                        </p:cNvPr>
                        <p:cNvCxnSpPr/>
                        <p:nvPr/>
                      </p:nvCxnSpPr>
                      <p:spPr>
                        <a:xfrm>
                          <a:off x="2181623" y="3684913"/>
                          <a:ext cx="8077200" cy="0"/>
                        </a:xfrm>
                        <a:prstGeom prst="line">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53" name="Oval 152">
                          <a:extLst>
                            <a:ext uri="{FF2B5EF4-FFF2-40B4-BE49-F238E27FC236}">
                              <a16:creationId xmlns:a16="http://schemas.microsoft.com/office/drawing/2014/main" id="{9742D741-1009-004C-B052-C87C29EC75C2}"/>
                            </a:ext>
                          </a:extLst>
                        </p:cNvPr>
                        <p:cNvSpPr>
                          <a:spLocks noChangeAspect="1"/>
                        </p:cNvSpPr>
                        <p:nvPr/>
                      </p:nvSpPr>
                      <p:spPr>
                        <a:xfrm>
                          <a:off x="2571496" y="2588852"/>
                          <a:ext cx="4319998" cy="216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154" name="Oval 153">
                          <a:extLst>
                            <a:ext uri="{FF2B5EF4-FFF2-40B4-BE49-F238E27FC236}">
                              <a16:creationId xmlns:a16="http://schemas.microsoft.com/office/drawing/2014/main" id="{E83C385E-F02D-F348-B759-6953ADD05C1D}"/>
                            </a:ext>
                          </a:extLst>
                        </p:cNvPr>
                        <p:cNvSpPr>
                          <a:spLocks noChangeAspect="1"/>
                        </p:cNvSpPr>
                        <p:nvPr/>
                      </p:nvSpPr>
                      <p:spPr>
                        <a:xfrm>
                          <a:off x="3647677" y="3134542"/>
                          <a:ext cx="2153446" cy="1076723"/>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grpSp>
                  <p:sp>
                    <p:nvSpPr>
                      <p:cNvPr id="147" name="Oval 146">
                        <a:extLst>
                          <a:ext uri="{FF2B5EF4-FFF2-40B4-BE49-F238E27FC236}">
                            <a16:creationId xmlns:a16="http://schemas.microsoft.com/office/drawing/2014/main" id="{C6D390A4-ED1D-D449-A316-1679222683AB}"/>
                          </a:ext>
                        </a:extLst>
                      </p:cNvPr>
                      <p:cNvSpPr>
                        <a:spLocks noChangeAspect="1"/>
                      </p:cNvSpPr>
                      <p:nvPr/>
                    </p:nvSpPr>
                    <p:spPr>
                      <a:xfrm>
                        <a:off x="4310003" y="3762930"/>
                        <a:ext cx="2873434" cy="1436717"/>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148" name="Oval 147">
                        <a:extLst>
                          <a:ext uri="{FF2B5EF4-FFF2-40B4-BE49-F238E27FC236}">
                            <a16:creationId xmlns:a16="http://schemas.microsoft.com/office/drawing/2014/main" id="{7AD0237F-CF85-6E4B-9E55-AD3313AEB71E}"/>
                          </a:ext>
                        </a:extLst>
                      </p:cNvPr>
                      <p:cNvSpPr>
                        <a:spLocks noChangeAspect="1"/>
                      </p:cNvSpPr>
                      <p:nvPr/>
                    </p:nvSpPr>
                    <p:spPr>
                      <a:xfrm>
                        <a:off x="5033100" y="4115958"/>
                        <a:ext cx="1440000" cy="72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149" name="Oval 148">
                        <a:extLst>
                          <a:ext uri="{FF2B5EF4-FFF2-40B4-BE49-F238E27FC236}">
                            <a16:creationId xmlns:a16="http://schemas.microsoft.com/office/drawing/2014/main" id="{40F315E4-C291-0942-B27C-2256F8CDD6FB}"/>
                          </a:ext>
                        </a:extLst>
                      </p:cNvPr>
                      <p:cNvSpPr>
                        <a:spLocks noChangeAspect="1"/>
                      </p:cNvSpPr>
                      <p:nvPr/>
                    </p:nvSpPr>
                    <p:spPr>
                      <a:xfrm>
                        <a:off x="5388700" y="4293758"/>
                        <a:ext cx="720000" cy="360000"/>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150" name="Oval 149">
                        <a:extLst>
                          <a:ext uri="{FF2B5EF4-FFF2-40B4-BE49-F238E27FC236}">
                            <a16:creationId xmlns:a16="http://schemas.microsoft.com/office/drawing/2014/main" id="{7A27E322-2D9C-704F-AC2A-DD9F5CD50E6E}"/>
                          </a:ext>
                        </a:extLst>
                      </p:cNvPr>
                      <p:cNvSpPr>
                        <a:spLocks noChangeAspect="1"/>
                      </p:cNvSpPr>
                      <p:nvPr/>
                    </p:nvSpPr>
                    <p:spPr>
                      <a:xfrm>
                        <a:off x="3969086" y="3559343"/>
                        <a:ext cx="3593428" cy="1796714"/>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grpSp>
              </p:grpSp>
              <p:pic>
                <p:nvPicPr>
                  <p:cNvPr id="143" name="Picture 142" descr="H3.jpgAA139073-876B-4F71-B9D6-38849B7BC110Default.jpg">
                    <a:extLst>
                      <a:ext uri="{FF2B5EF4-FFF2-40B4-BE49-F238E27FC236}">
                        <a16:creationId xmlns:a16="http://schemas.microsoft.com/office/drawing/2014/main" id="{09C16D9A-FB79-6649-8A99-2B1FB2FE286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125" l="0" r="100000"/>
                            </a14:imgEffect>
                          </a14:imgLayer>
                        </a14:imgProps>
                      </a:ext>
                      <a:ext uri="{28A0092B-C50C-407E-A947-70E740481C1C}">
                        <a14:useLocalDpi xmlns:a14="http://schemas.microsoft.com/office/drawing/2010/main" val="0"/>
                      </a:ext>
                    </a:extLst>
                  </a:blip>
                  <a:stretch>
                    <a:fillRect/>
                  </a:stretch>
                </p:blipFill>
                <p:spPr>
                  <a:xfrm flipH="1">
                    <a:off x="498475" y="5616818"/>
                    <a:ext cx="1181100" cy="855089"/>
                  </a:xfrm>
                  <a:prstGeom prst="rect">
                    <a:avLst/>
                  </a:prstGeom>
                </p:spPr>
              </p:pic>
            </p:grpSp>
            <p:grpSp>
              <p:nvGrpSpPr>
                <p:cNvPr id="137" name="Group 136">
                  <a:extLst>
                    <a:ext uri="{FF2B5EF4-FFF2-40B4-BE49-F238E27FC236}">
                      <a16:creationId xmlns:a16="http://schemas.microsoft.com/office/drawing/2014/main" id="{F775CA9C-6A78-364C-B736-CE78BCBF7F0D}"/>
                    </a:ext>
                  </a:extLst>
                </p:cNvPr>
                <p:cNvGrpSpPr/>
                <p:nvPr/>
              </p:nvGrpSpPr>
              <p:grpSpPr>
                <a:xfrm>
                  <a:off x="1605372" y="5425316"/>
                  <a:ext cx="5949210" cy="1294044"/>
                  <a:chOff x="1605372" y="5425316"/>
                  <a:chExt cx="5949210" cy="1294044"/>
                </a:xfrm>
              </p:grpSpPr>
              <p:sp>
                <p:nvSpPr>
                  <p:cNvPr id="138" name="TextBox 137">
                    <a:extLst>
                      <a:ext uri="{FF2B5EF4-FFF2-40B4-BE49-F238E27FC236}">
                        <a16:creationId xmlns:a16="http://schemas.microsoft.com/office/drawing/2014/main" id="{EA621C30-63F2-9C40-A022-E530DDE53866}"/>
                      </a:ext>
                    </a:extLst>
                  </p:cNvPr>
                  <p:cNvSpPr txBox="1"/>
                  <p:nvPr/>
                </p:nvSpPr>
                <p:spPr>
                  <a:xfrm>
                    <a:off x="1605372" y="5425316"/>
                    <a:ext cx="712379" cy="338554"/>
                  </a:xfrm>
                  <a:prstGeom prst="rect">
                    <a:avLst/>
                  </a:prstGeom>
                  <a:noFill/>
                </p:spPr>
                <p:txBody>
                  <a:bodyPr wrap="square" rtlCol="0">
                    <a:spAutoFit/>
                  </a:bodyPr>
                  <a:lstStyle/>
                  <a:p>
                    <a:r>
                      <a:rPr lang="en-US" sz="1600" dirty="0" err="1">
                        <a:solidFill>
                          <a:srgbClr val="0000FF"/>
                        </a:solidFill>
                      </a:rPr>
                      <a:t>Brn</a:t>
                    </a:r>
                    <a:r>
                      <a:rPr lang="en-US" sz="1600" baseline="-25000" dirty="0" err="1">
                        <a:solidFill>
                          <a:srgbClr val="0000FF"/>
                        </a:solidFill>
                      </a:rPr>
                      <a:t>tgt</a:t>
                    </a:r>
                    <a:endParaRPr lang="en-US" sz="1600" baseline="-25000" dirty="0">
                      <a:solidFill>
                        <a:srgbClr val="0000FF"/>
                      </a:solidFill>
                    </a:endParaRPr>
                  </a:p>
                </p:txBody>
              </p:sp>
              <p:sp>
                <p:nvSpPr>
                  <p:cNvPr id="139" name="TextBox 138">
                    <a:extLst>
                      <a:ext uri="{FF2B5EF4-FFF2-40B4-BE49-F238E27FC236}">
                        <a16:creationId xmlns:a16="http://schemas.microsoft.com/office/drawing/2014/main" id="{858B8B57-F573-3747-9455-EE10D78D5CBB}"/>
                      </a:ext>
                    </a:extLst>
                  </p:cNvPr>
                  <p:cNvSpPr txBox="1"/>
                  <p:nvPr/>
                </p:nvSpPr>
                <p:spPr>
                  <a:xfrm>
                    <a:off x="6999617" y="5985760"/>
                    <a:ext cx="554965" cy="338554"/>
                  </a:xfrm>
                  <a:prstGeom prst="rect">
                    <a:avLst/>
                  </a:prstGeom>
                  <a:solidFill>
                    <a:srgbClr val="FFFFFF"/>
                  </a:solidFill>
                </p:spPr>
                <p:txBody>
                  <a:bodyPr wrap="square" rtlCol="0">
                    <a:spAutoFit/>
                  </a:bodyPr>
                  <a:lstStyle/>
                  <a:p>
                    <a:r>
                      <a:rPr lang="en-US" sz="1600" dirty="0" err="1">
                        <a:solidFill>
                          <a:srgbClr val="0000FF"/>
                        </a:solidFill>
                      </a:rPr>
                      <a:t>Rng</a:t>
                    </a:r>
                    <a:endParaRPr lang="en-US" sz="1600" baseline="-25000" dirty="0">
                      <a:solidFill>
                        <a:srgbClr val="0000FF"/>
                      </a:solidFill>
                    </a:endParaRPr>
                  </a:p>
                </p:txBody>
              </p:sp>
              <p:sp>
                <p:nvSpPr>
                  <p:cNvPr id="140" name="TextBox 139">
                    <a:extLst>
                      <a:ext uri="{FF2B5EF4-FFF2-40B4-BE49-F238E27FC236}">
                        <a16:creationId xmlns:a16="http://schemas.microsoft.com/office/drawing/2014/main" id="{CF367215-02FB-B346-A539-256720AD49FB}"/>
                      </a:ext>
                    </a:extLst>
                  </p:cNvPr>
                  <p:cNvSpPr txBox="1"/>
                  <p:nvPr/>
                </p:nvSpPr>
                <p:spPr>
                  <a:xfrm>
                    <a:off x="2045301" y="6380806"/>
                    <a:ext cx="616539" cy="338554"/>
                  </a:xfrm>
                  <a:prstGeom prst="rect">
                    <a:avLst/>
                  </a:prstGeom>
                  <a:noFill/>
                </p:spPr>
                <p:txBody>
                  <a:bodyPr wrap="square" rtlCol="0">
                    <a:spAutoFit/>
                  </a:bodyPr>
                  <a:lstStyle/>
                  <a:p>
                    <a:r>
                      <a:rPr lang="en-US" sz="1600" dirty="0" err="1">
                        <a:solidFill>
                          <a:srgbClr val="FF0000"/>
                        </a:solidFill>
                      </a:rPr>
                      <a:t>Brn</a:t>
                    </a:r>
                    <a:r>
                      <a:rPr lang="en-US" sz="1600" baseline="-25000" dirty="0" err="1">
                        <a:solidFill>
                          <a:srgbClr val="FF0000"/>
                        </a:solidFill>
                      </a:rPr>
                      <a:t>rel</a:t>
                    </a:r>
                    <a:endParaRPr lang="en-US" sz="1600" baseline="-25000" dirty="0">
                      <a:solidFill>
                        <a:srgbClr val="FF0000"/>
                      </a:solidFill>
                    </a:endParaRPr>
                  </a:p>
                </p:txBody>
              </p:sp>
            </p:grpSp>
          </p:grpSp>
          <p:sp>
            <p:nvSpPr>
              <p:cNvPr id="134" name="Block Arc 133">
                <a:extLst>
                  <a:ext uri="{FF2B5EF4-FFF2-40B4-BE49-F238E27FC236}">
                    <a16:creationId xmlns:a16="http://schemas.microsoft.com/office/drawing/2014/main" id="{6431A582-4757-2349-8944-E07D31E3F222}"/>
                  </a:ext>
                </a:extLst>
              </p:cNvPr>
              <p:cNvSpPr/>
              <p:nvPr/>
            </p:nvSpPr>
            <p:spPr>
              <a:xfrm>
                <a:off x="-1515770" y="5677214"/>
                <a:ext cx="5163626" cy="1072488"/>
              </a:xfrm>
              <a:prstGeom prst="blockArc">
                <a:avLst>
                  <a:gd name="adj1" fmla="val 20817866"/>
                  <a:gd name="adj2" fmla="val 21515387"/>
                  <a:gd name="adj3" fmla="val 43188"/>
                </a:avLst>
              </a:prstGeom>
              <a:solidFill>
                <a:srgbClr val="21FF06">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5" name="TextBox 134">
                <a:extLst>
                  <a:ext uri="{FF2B5EF4-FFF2-40B4-BE49-F238E27FC236}">
                    <a16:creationId xmlns:a16="http://schemas.microsoft.com/office/drawing/2014/main" id="{312D207F-233B-304A-8F96-2FC41C699052}"/>
                  </a:ext>
                </a:extLst>
              </p:cNvPr>
              <p:cNvSpPr txBox="1"/>
              <p:nvPr/>
            </p:nvSpPr>
            <p:spPr>
              <a:xfrm>
                <a:off x="3436921" y="5707298"/>
                <a:ext cx="919143" cy="338554"/>
              </a:xfrm>
              <a:prstGeom prst="rect">
                <a:avLst/>
              </a:prstGeom>
              <a:noFill/>
            </p:spPr>
            <p:txBody>
              <a:bodyPr wrap="square" rtlCol="0">
                <a:spAutoFit/>
              </a:bodyPr>
              <a:lstStyle/>
              <a:p>
                <a:r>
                  <a:rPr lang="el-GR" sz="1600" dirty="0">
                    <a:solidFill>
                      <a:srgbClr val="21FF06"/>
                    </a:solidFill>
                    <a:effectLst>
                      <a:innerShdw blurRad="63500" dist="50800" dir="13500000">
                        <a:prstClr val="black">
                          <a:alpha val="50000"/>
                        </a:prstClr>
                      </a:innerShdw>
                    </a:effectLst>
                  </a:rPr>
                  <a:t>Φ</a:t>
                </a:r>
                <a:r>
                  <a:rPr lang="en-US" sz="1600" baseline="-25000" dirty="0">
                    <a:solidFill>
                      <a:srgbClr val="21FF06"/>
                    </a:solidFill>
                    <a:effectLst>
                      <a:innerShdw blurRad="63500" dist="50800" dir="13500000">
                        <a:prstClr val="black">
                          <a:alpha val="50000"/>
                        </a:prstClr>
                      </a:innerShdw>
                    </a:effectLst>
                  </a:rPr>
                  <a:t>throw-off</a:t>
                </a:r>
              </a:p>
            </p:txBody>
          </p:sp>
        </p:grpSp>
      </p:grpSp>
      <p:sp>
        <p:nvSpPr>
          <p:cNvPr id="41" name="TextBox 40">
            <a:extLst>
              <a:ext uri="{FF2B5EF4-FFF2-40B4-BE49-F238E27FC236}">
                <a16:creationId xmlns:a16="http://schemas.microsoft.com/office/drawing/2014/main" id="{82F6C0C2-B951-7A41-B53E-A2E3E24EAAFF}"/>
              </a:ext>
            </a:extLst>
          </p:cNvPr>
          <p:cNvSpPr txBox="1">
            <a:spLocks/>
          </p:cNvSpPr>
          <p:nvPr/>
        </p:nvSpPr>
        <p:spPr>
          <a:xfrm>
            <a:off x="905658" y="584313"/>
            <a:ext cx="576000" cy="144000"/>
          </a:xfrm>
          <a:prstGeom prst="rect">
            <a:avLst/>
          </a:prstGeom>
          <a:solidFill>
            <a:srgbClr val="737373"/>
          </a:solidFill>
          <a:ln>
            <a:noFill/>
          </a:ln>
        </p:spPr>
        <p:txBody>
          <a:bodyPr wrap="square" rtlCol="0" anchor="ctr">
            <a:spAutoFit/>
          </a:bodyPr>
          <a:lstStyle/>
          <a:p>
            <a:r>
              <a:rPr lang="en-US" sz="1100" b="1" dirty="0">
                <a:solidFill>
                  <a:schemeClr val="bg1"/>
                </a:solidFill>
                <a:effectLst>
                  <a:innerShdw blurRad="63500" dist="50800" dir="13500000">
                    <a:prstClr val="black">
                      <a:alpha val="50000"/>
                    </a:prstClr>
                  </a:innerShdw>
                </a:effectLst>
              </a:rPr>
              <a:t>S 1234</a:t>
            </a:r>
          </a:p>
        </p:txBody>
      </p:sp>
      <p:sp>
        <p:nvSpPr>
          <p:cNvPr id="8" name="Title 7">
            <a:extLst>
              <a:ext uri="{FF2B5EF4-FFF2-40B4-BE49-F238E27FC236}">
                <a16:creationId xmlns:a16="http://schemas.microsoft.com/office/drawing/2014/main" id="{F66BBBF5-F09F-6148-8EA3-E811B7CE9E7B}"/>
              </a:ext>
            </a:extLst>
          </p:cNvPr>
          <p:cNvSpPr>
            <a:spLocks noGrp="1"/>
          </p:cNvSpPr>
          <p:nvPr>
            <p:ph type="title"/>
          </p:nvPr>
        </p:nvSpPr>
        <p:spPr/>
        <p:txBody>
          <a:bodyPr/>
          <a:lstStyle/>
          <a:p>
            <a:pPr algn="r"/>
            <a:r>
              <a:rPr lang="el-GR" dirty="0"/>
              <a:t>Βολή Α/Ε</a:t>
            </a:r>
            <a:endParaRPr lang="en-US" dirty="0"/>
          </a:p>
        </p:txBody>
      </p:sp>
      <p:sp>
        <p:nvSpPr>
          <p:cNvPr id="43" name="Rectangle 42">
            <a:extLst>
              <a:ext uri="{FF2B5EF4-FFF2-40B4-BE49-F238E27FC236}">
                <a16:creationId xmlns:a16="http://schemas.microsoft.com/office/drawing/2014/main" id="{9D411553-B4A8-A845-AD83-8F9E2EA82758}"/>
              </a:ext>
            </a:extLst>
          </p:cNvPr>
          <p:cNvSpPr/>
          <p:nvPr/>
        </p:nvSpPr>
        <p:spPr>
          <a:xfrm>
            <a:off x="6929174" y="1135482"/>
            <a:ext cx="1539332" cy="461665"/>
          </a:xfrm>
          <a:prstGeom prst="rect">
            <a:avLst/>
          </a:prstGeom>
        </p:spPr>
        <p:txBody>
          <a:bodyPr wrap="none">
            <a:spAutoFit/>
          </a:bodyPr>
          <a:lstStyle/>
          <a:p>
            <a:r>
              <a:rPr lang="el-GR" sz="2400" dirty="0"/>
              <a:t>(</a:t>
            </a:r>
            <a:r>
              <a:rPr lang="en-US" sz="2400" dirty="0"/>
              <a:t>throw off</a:t>
            </a:r>
            <a:r>
              <a:rPr lang="el-GR" sz="2400" dirty="0"/>
              <a:t>)</a:t>
            </a:r>
            <a:endParaRPr lang="en-US" sz="2400" dirty="0"/>
          </a:p>
        </p:txBody>
      </p:sp>
      <p:pic>
        <p:nvPicPr>
          <p:cNvPr id="38" name="Picture 37">
            <a:extLst>
              <a:ext uri="{FF2B5EF4-FFF2-40B4-BE49-F238E27FC236}">
                <a16:creationId xmlns:a16="http://schemas.microsoft.com/office/drawing/2014/main" id="{3D132709-CC38-5F45-9872-906799CAE40F}"/>
              </a:ext>
            </a:extLst>
          </p:cNvPr>
          <p:cNvPicPr>
            <a:picLocks noChangeAspect="1"/>
          </p:cNvPicPr>
          <p:nvPr/>
        </p:nvPicPr>
        <p:blipFill rotWithShape="1">
          <a:blip r:embed="rId2"/>
          <a:srcRect t="51325" b="-1"/>
          <a:stretch/>
        </p:blipFill>
        <p:spPr>
          <a:xfrm>
            <a:off x="3199791" y="76859"/>
            <a:ext cx="3352591" cy="4147154"/>
          </a:xfrm>
          <a:prstGeom prst="rect">
            <a:avLst/>
          </a:prstGeom>
        </p:spPr>
      </p:pic>
      <p:sp>
        <p:nvSpPr>
          <p:cNvPr id="47" name="TextBox 46">
            <a:extLst>
              <a:ext uri="{FF2B5EF4-FFF2-40B4-BE49-F238E27FC236}">
                <a16:creationId xmlns:a16="http://schemas.microsoft.com/office/drawing/2014/main" id="{E767E043-5264-CC4C-8B54-F4267E231E83}"/>
              </a:ext>
            </a:extLst>
          </p:cNvPr>
          <p:cNvSpPr txBox="1">
            <a:spLocks/>
          </p:cNvSpPr>
          <p:nvPr/>
        </p:nvSpPr>
        <p:spPr>
          <a:xfrm>
            <a:off x="600410" y="1229366"/>
            <a:ext cx="468000" cy="144000"/>
          </a:xfrm>
          <a:prstGeom prst="rect">
            <a:avLst/>
          </a:prstGeom>
          <a:solidFill>
            <a:srgbClr val="737373"/>
          </a:solidFill>
          <a:ln>
            <a:noFill/>
          </a:ln>
        </p:spPr>
        <p:txBody>
          <a:bodyPr wrap="square" rtlCol="0" anchor="ctr">
            <a:spAutoFit/>
          </a:bodyPr>
          <a:lstStyle/>
          <a:p>
            <a:r>
              <a:rPr lang="en-US" sz="1100" b="1" dirty="0">
                <a:solidFill>
                  <a:schemeClr val="bg1"/>
                </a:solidFill>
                <a:effectLst>
                  <a:innerShdw blurRad="63500" dist="50800" dir="13500000">
                    <a:prstClr val="black">
                      <a:alpha val="50000"/>
                    </a:prstClr>
                  </a:innerShdw>
                </a:effectLst>
              </a:rPr>
              <a:t> 0</a:t>
            </a:r>
            <a:r>
              <a:rPr lang="el-GR" sz="1100" b="1" dirty="0">
                <a:solidFill>
                  <a:schemeClr val="bg1"/>
                </a:solidFill>
                <a:effectLst>
                  <a:innerShdw blurRad="63500" dist="50800" dir="13500000">
                    <a:prstClr val="black">
                      <a:alpha val="50000"/>
                    </a:prstClr>
                  </a:innerShdw>
                </a:effectLst>
              </a:rPr>
              <a:t>8</a:t>
            </a:r>
            <a:r>
              <a:rPr lang="en-US" sz="1100" b="1" dirty="0">
                <a:solidFill>
                  <a:schemeClr val="bg1"/>
                </a:solidFill>
                <a:effectLst>
                  <a:innerShdw blurRad="63500" dist="50800" dir="13500000">
                    <a:prstClr val="black">
                      <a:alpha val="50000"/>
                    </a:prstClr>
                  </a:innerShdw>
                </a:effectLst>
              </a:rPr>
              <a:t>0</a:t>
            </a:r>
          </a:p>
        </p:txBody>
      </p:sp>
    </p:spTree>
    <p:extLst>
      <p:ext uri="{BB962C8B-B14F-4D97-AF65-F5344CB8AC3E}">
        <p14:creationId xmlns:p14="http://schemas.microsoft.com/office/powerpoint/2010/main" val="16097137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29490</TotalTime>
  <Words>1729</Words>
  <Application>Microsoft Macintosh PowerPoint</Application>
  <PresentationFormat>On-screen Show (4:3)</PresentationFormat>
  <Paragraphs>207</Paragraphs>
  <Slides>34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ＭＳ ゴシック</vt:lpstr>
      <vt:lpstr>Arial</vt:lpstr>
      <vt:lpstr>Calibri</vt:lpstr>
      <vt:lpstr>Calibri Light</vt:lpstr>
      <vt:lpstr>Office Theme</vt:lpstr>
      <vt:lpstr>ΠΥΡΟΒΟΛΙΚΗ</vt:lpstr>
      <vt:lpstr>ΠΕΡΙΓΡΑΜΜΑ</vt:lpstr>
      <vt:lpstr>Learning Objectives</vt:lpstr>
      <vt:lpstr>Εισαγωγή</vt:lpstr>
      <vt:lpstr>Τυπολογία βολής ΠΒ</vt:lpstr>
      <vt:lpstr>Βολή Α/Ε</vt:lpstr>
      <vt:lpstr>Βολή Α/Ε</vt:lpstr>
      <vt:lpstr>Βολή Α/Ε</vt:lpstr>
      <vt:lpstr>Βολή Α/Ε</vt:lpstr>
      <vt:lpstr>Βολή Α/Ε</vt:lpstr>
      <vt:lpstr>Βολή Α/A (tracked tgt)</vt:lpstr>
      <vt:lpstr>Βολή Α/A (non tracked tgt)</vt:lpstr>
      <vt:lpstr>Engaging with air tgt  (will be engageable)</vt:lpstr>
      <vt:lpstr>Engaging with air tgt  (engageable)</vt:lpstr>
      <vt:lpstr>Ν. Βομβαρδισμός</vt:lpstr>
      <vt:lpstr>Τυπολογία Ν. Βομβαρδισμού</vt:lpstr>
      <vt:lpstr>Τυπολογία Ν. Βομβαρδισμού</vt:lpstr>
      <vt:lpstr>Τυπολογία Ν. Βομβαρδισμού</vt:lpstr>
      <vt:lpstr>Άμεσος Βομβαρδισμός</vt:lpstr>
      <vt:lpstr>Άμεσος Βομβαρδισμός</vt:lpstr>
      <vt:lpstr>TDS &amp; TV Tracker units</vt:lpstr>
      <vt:lpstr>TDS &amp; TV Tracker units</vt:lpstr>
      <vt:lpstr>Έμμεσος Βομβαρδισμός</vt:lpstr>
      <vt:lpstr>Τυφλός Βομβαρδισμός</vt:lpstr>
      <vt:lpstr>Τυφλός Βομβαρδισμός</vt:lpstr>
      <vt:lpstr>Ναυτικός vs Στρατιωτικός Χάρτης </vt:lpstr>
      <vt:lpstr>Ν. Βομβαρδισμός Εισαγωγή διορθώσεων</vt:lpstr>
      <vt:lpstr>Ν. Βομβαρδισμός Εισαγωγή διορθώσεων</vt:lpstr>
      <vt:lpstr>PowerPoint Presentation</vt:lpstr>
      <vt:lpstr>Βολή φωτιστικών βλημάτων</vt:lpstr>
      <vt:lpstr>Βολή φωτιστικών βλημάτων</vt:lpstr>
      <vt:lpstr>Βολή φωτιστικών βλημάτων (SAR)</vt:lpstr>
      <vt:lpstr>Fire Control Operation  Phases</vt:lpstr>
      <vt:lpstr>Συζήτηση</vt:lpstr>
    </vt:vector>
  </TitlesOfParts>
  <Manager/>
  <Company>Naval Postgraduate School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Διάλεξη 8</dc:title>
  <dc:subject>Μέθοδοι Πυρών</dc:subject>
  <dc:creator>Charalampos Menychtas</dc:creator>
  <cp:keywords/>
  <dc:description/>
  <cp:lastModifiedBy>C I Menychtas</cp:lastModifiedBy>
  <cp:revision>1105</cp:revision>
  <cp:lastPrinted>2019-02-25T16:46:00Z</cp:lastPrinted>
  <dcterms:created xsi:type="dcterms:W3CDTF">2018-09-25T15:44:21Z</dcterms:created>
  <dcterms:modified xsi:type="dcterms:W3CDTF">2024-01-19T17:41:14Z</dcterms:modified>
  <cp:category/>
</cp:coreProperties>
</file>