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2"/>
    <p:sldMasterId id="2147483679" r:id="rId3"/>
  </p:sldMasterIdLst>
  <p:notesMasterIdLst>
    <p:notesMasterId r:id="rId24"/>
  </p:notesMasterIdLst>
  <p:sldIdLst>
    <p:sldId id="364" r:id="rId4"/>
    <p:sldId id="359" r:id="rId5"/>
    <p:sldId id="382" r:id="rId6"/>
    <p:sldId id="357" r:id="rId7"/>
    <p:sldId id="360" r:id="rId8"/>
    <p:sldId id="384" r:id="rId9"/>
    <p:sldId id="361" r:id="rId10"/>
    <p:sldId id="362" r:id="rId11"/>
    <p:sldId id="363" r:id="rId12"/>
    <p:sldId id="385" r:id="rId13"/>
    <p:sldId id="386" r:id="rId14"/>
    <p:sldId id="387" r:id="rId15"/>
    <p:sldId id="388" r:id="rId16"/>
    <p:sldId id="389" r:id="rId17"/>
    <p:sldId id="316" r:id="rId18"/>
    <p:sldId id="311" r:id="rId19"/>
    <p:sldId id="315" r:id="rId20"/>
    <p:sldId id="368" r:id="rId21"/>
    <p:sldId id="370" r:id="rId22"/>
    <p:sldId id="381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94660"/>
  </p:normalViewPr>
  <p:slideViewPr>
    <p:cSldViewPr>
      <p:cViewPr>
        <p:scale>
          <a:sx n="70" d="100"/>
          <a:sy n="70" d="100"/>
        </p:scale>
        <p:origin x="-1396" y="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E6F45-185B-40C7-BF5D-66C339B6BD4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BCD56-1FC4-4C35-A877-2221D2453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21636" y="464896"/>
            <a:ext cx="5300726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26381-8237-4FF7-BA88-29D49C146DC6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spc="-60" dirty="0">
                <a:solidFill>
                  <a:srgbClr val="000000"/>
                </a:solidFill>
              </a:rPr>
              <a:t>‹#›</a:t>
            </a:fld>
            <a:endParaRPr spc="-6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8660E-0951-4AE1-BC68-E82AE7AB6E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BBB88-79CF-4680-9343-D69164BDB474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78832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30EB6-DCF8-49EF-91B6-77CD214B04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1978B-7545-4697-9587-D90C9485CEF6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349841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C4A25-F7F2-4CA1-AE7D-AA63B6B900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7AEA1-F856-4605-87BE-F7AA3739AE17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463199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AAE25-3FB2-43FE-9ABA-D730713244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04A4B-FB42-4B0D-B19E-5127CA525D4A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229978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227C5-24DB-4E6C-8878-342F51FC64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E7376-BD8D-4D47-875B-56D4F5837372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743594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A5841-E443-4EDE-A812-9BC694A397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86064-B1E6-40F0-AFF2-53FD0CFE98F9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549455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3F6A7-847F-402C-A38B-B13C793C44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72770-6240-4E06-AE74-7D040BF340A4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93173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499EC-8CEA-4C96-A720-40A7967CA9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1ED20-882D-4C60-8F15-A405114987AB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967836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4899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2666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C6E88-00F2-494C-A205-63DB593B33BD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spc="-60" dirty="0">
                <a:solidFill>
                  <a:srgbClr val="000000"/>
                </a:solidFill>
              </a:rPr>
              <a:t>‹#›</a:t>
            </a:fld>
            <a:endParaRPr spc="-6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89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41587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25914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47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2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98854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04188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88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3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1140" y="1313814"/>
            <a:ext cx="3851275" cy="3866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0CA01-0A88-4463-94DC-88DEB2E0C4C7}" type="datetime1">
              <a:rPr lang="en-US" smtClean="0"/>
              <a:t>2/17/2025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spc="-60" dirty="0">
                <a:solidFill>
                  <a:srgbClr val="000000"/>
                </a:solidFill>
              </a:rPr>
              <a:t>‹#›</a:t>
            </a:fld>
            <a:endParaRPr spc="-6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8593-9DCD-4F14-AC96-CD62E7BF6FE8}" type="datetime1">
              <a:rPr lang="en-US" smtClean="0"/>
              <a:t>2/17/2025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spc="-60" dirty="0">
                <a:solidFill>
                  <a:srgbClr val="000000"/>
                </a:solidFill>
              </a:rPr>
              <a:t>‹#›</a:t>
            </a:fld>
            <a:endParaRPr spc="-6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B4312-6E5F-4A71-ABB3-89741919A3F6}" type="datetime1">
              <a:rPr lang="en-US" smtClean="0"/>
              <a:t>2/17/2025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spc="-60" dirty="0">
                <a:solidFill>
                  <a:srgbClr val="000000"/>
                </a:solidFill>
              </a:rPr>
              <a:t>‹#›</a:t>
            </a:fld>
            <a:endParaRPr spc="-6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9C81-E42A-4BCA-80B7-3543DCB36EF6}" type="datetime1">
              <a:rPr lang="en-US" smtClean="0">
                <a:solidFill>
                  <a:srgbClr val="696464"/>
                </a:solidFill>
              </a:rPr>
              <a:t>2/17/2025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7817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90698-B802-48F0-914A-B2FA3E7E5D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446E0-5E31-488B-B44D-9B89D0691525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47892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2874C-9C7A-4FEC-AC5E-7E8A4B91FD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20C26-A2C0-447F-A82B-D352943FC573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00455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9FA90-C1EF-44A7-B529-3517F10D0D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B4A99-EA66-4611-84DE-1B1501D134CA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30616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1636" y="464896"/>
            <a:ext cx="5300726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40" y="1161415"/>
            <a:ext cx="4177029" cy="2221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21E91-492D-41B0-BC98-243E9465B683}" type="datetime1">
              <a:rPr lang="en-US" smtClean="0"/>
              <a:t>2/17/2025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31454" y="6404635"/>
            <a:ext cx="304800" cy="240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spc="-60" dirty="0">
                <a:solidFill>
                  <a:srgbClr val="000000"/>
                </a:solidFill>
              </a:rPr>
              <a:t>‹#›</a:t>
            </a:fld>
            <a:endParaRPr spc="-6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Kλικ για επεξεργασία του τίτλου</a:t>
            </a:r>
            <a:endParaRPr lang="en-US" altLang="el-GR"/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Kλικ για επεξεργασία των στυλ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  <a:endParaRPr lang="en-US" alt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78592C-18A8-43D1-B5DC-5D6224A42D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2BAE8-80EE-49A2-8383-98F9856994D8}" type="slidenum">
              <a:rPr lang="en-US" altLang="el-G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l-G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0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2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emf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7.bin"/><Relationship Id="rId3" Type="http://schemas.openxmlformats.org/officeDocument/2006/relationships/image" Target="../media/image17.emf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0.w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9.emf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uzzle-share-question-mark-question-1746546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CD8A53E8-6EF4-4B1E-965F-FE92E7AC8B17}"/>
              </a:ext>
            </a:extLst>
          </p:cNvPr>
          <p:cNvSpPr txBox="1"/>
          <p:nvPr/>
        </p:nvSpPr>
        <p:spPr>
          <a:xfrm>
            <a:off x="3451110" y="4289810"/>
            <a:ext cx="5540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el-GR" sz="2400" b="1" u="sng" dirty="0">
                <a:solidFill>
                  <a:prstClr val="black"/>
                </a:solidFill>
                <a:latin typeface="Arial" panose="020B0604020202020204"/>
              </a:rPr>
              <a:t>Σχολή Ναυτικών Δοκίμων</a:t>
            </a:r>
          </a:p>
          <a:p>
            <a:pPr lvl="0" algn="r">
              <a:defRPr/>
            </a:pPr>
            <a:r>
              <a:rPr lang="el-GR" sz="2400" b="1" dirty="0">
                <a:solidFill>
                  <a:prstClr val="black"/>
                </a:solidFill>
                <a:latin typeface="Arial" panose="020B0604020202020204"/>
              </a:rPr>
              <a:t>Δρ. Χρ. </a:t>
            </a:r>
            <a:r>
              <a:rPr lang="el-GR" sz="2400" b="1" dirty="0" err="1">
                <a:solidFill>
                  <a:prstClr val="black"/>
                </a:solidFill>
                <a:latin typeface="Arial" panose="020B0604020202020204"/>
              </a:rPr>
              <a:t>Μπολάκης</a:t>
            </a:r>
            <a:r>
              <a:rPr lang="el-GR" sz="2400" b="1" dirty="0">
                <a:solidFill>
                  <a:prstClr val="black"/>
                </a:solidFill>
                <a:latin typeface="Arial" panose="020B0604020202020204"/>
              </a:rPr>
              <a:t>, </a:t>
            </a:r>
            <a:r>
              <a:rPr lang="el-GR" sz="2400" b="1" dirty="0" err="1">
                <a:solidFill>
                  <a:prstClr val="black"/>
                </a:solidFill>
                <a:latin typeface="Arial" panose="020B0604020202020204"/>
              </a:rPr>
              <a:t>Πχης</a:t>
            </a:r>
            <a:r>
              <a:rPr lang="el-GR" sz="2400" b="1" dirty="0">
                <a:solidFill>
                  <a:prstClr val="black"/>
                </a:solidFill>
                <a:latin typeface="Arial" panose="020B0604020202020204"/>
              </a:rPr>
              <a:t> ΠΝ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l-GR" sz="2400" b="1" dirty="0">
                <a:solidFill>
                  <a:prstClr val="black"/>
                </a:solidFill>
                <a:latin typeface="Arial" panose="020B0604020202020204"/>
              </a:rPr>
              <a:t>(</a:t>
            </a:r>
            <a:r>
              <a:rPr lang="el-GR" sz="2400" b="1" dirty="0" err="1">
                <a:solidFill>
                  <a:prstClr val="black"/>
                </a:solidFill>
                <a:latin typeface="Arial" panose="020B0604020202020204"/>
              </a:rPr>
              <a:t>ε.α</a:t>
            </a:r>
            <a:r>
              <a:rPr lang="el-GR" sz="2400" b="1" dirty="0">
                <a:solidFill>
                  <a:prstClr val="black"/>
                </a:solidFill>
                <a:latin typeface="Arial" panose="020B0604020202020204"/>
              </a:rPr>
              <a:t>.)</a:t>
            </a:r>
            <a:endParaRPr lang="en-US" sz="2400" b="1" dirty="0">
              <a:solidFill>
                <a:prstClr val="black"/>
              </a:solidFill>
              <a:latin typeface="Arial" panose="020B0604020202020204"/>
            </a:endParaRPr>
          </a:p>
          <a:p>
            <a:pPr lvl="0" algn="r">
              <a:defRPr/>
            </a:pPr>
            <a:r>
              <a:rPr lang="el-GR" sz="2400" b="1" dirty="0">
                <a:solidFill>
                  <a:prstClr val="black"/>
                </a:solidFill>
                <a:latin typeface="Arial" panose="020B0604020202020204"/>
              </a:rPr>
              <a:t>Χρ. </a:t>
            </a:r>
            <a:r>
              <a:rPr lang="el-GR" sz="2400" b="1" dirty="0" err="1">
                <a:solidFill>
                  <a:prstClr val="black"/>
                </a:solidFill>
                <a:latin typeface="Arial" panose="020B0604020202020204"/>
              </a:rPr>
              <a:t>Βαζούρας</a:t>
            </a:r>
            <a:r>
              <a:rPr lang="el-GR" sz="2400" b="1" dirty="0">
                <a:solidFill>
                  <a:prstClr val="black"/>
                </a:solidFill>
                <a:latin typeface="Arial" panose="020B0604020202020204"/>
              </a:rPr>
              <a:t>, Αν. Καθηγητής Σ.Ν.Δ.</a:t>
            </a:r>
            <a:endParaRPr lang="en-US" sz="2400" b="1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0BC3ED-EFDB-4754-B269-217F424C39DF}"/>
              </a:ext>
            </a:extLst>
          </p:cNvPr>
          <p:cNvSpPr txBox="1"/>
          <p:nvPr/>
        </p:nvSpPr>
        <p:spPr>
          <a:xfrm>
            <a:off x="462116" y="339345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000" b="1" dirty="0">
                <a:solidFill>
                  <a:prstClr val="black"/>
                </a:solidFill>
                <a:latin typeface="Arial" panose="020B0604020202020204"/>
              </a:rPr>
              <a:t>Το Ναυτικό 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/>
              </a:rPr>
              <a:t>RADAR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B44D0B1A-AFF1-4FD1-8F70-4D0CD5FD0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6C87DA34-42E6-4335-AA93-6C0163747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902388"/>
            <a:ext cx="8229600" cy="677108"/>
          </a:xfrm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</a:rPr>
              <a:t>Το ηλεκτρομαγνητικό κύμα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2" descr="Σχετική εικόνα">
            <a:extLst>
              <a:ext uri="{FF2B5EF4-FFF2-40B4-BE49-F238E27FC236}">
                <a16:creationId xmlns:a16="http://schemas.microsoft.com/office/drawing/2014/main" xmlns="" id="{BB823535-C48A-4694-A268-5234916329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15249"/>
            <a:ext cx="3222510" cy="352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931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949575"/>
            <a:ext cx="5540375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229600" cy="595313"/>
          </a:xfrm>
        </p:spPr>
        <p:txBody>
          <a:bodyPr/>
          <a:lstStyle/>
          <a:p>
            <a:pPr eaLnBrk="1" hangingPunct="1"/>
            <a:r>
              <a:rPr lang="el-GR" altLang="el-GR" sz="3200" b="1" dirty="0"/>
              <a:t>Το επίπεδο Η/Μ κύμα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3318" name="Rectangle 13"/>
          <p:cNvSpPr>
            <a:spLocks noChangeArrowheads="1"/>
          </p:cNvSpPr>
          <p:nvPr/>
        </p:nvSpPr>
        <p:spPr bwMode="auto">
          <a:xfrm>
            <a:off x="228600" y="762000"/>
            <a:ext cx="8643937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5000"/>
              </a:spcBef>
            </a:pPr>
            <a:r>
              <a:rPr lang="el-GR" altLang="el-GR" sz="2000" dirty="0"/>
              <a:t>Επίπεδο κύμα κατά τη διεύθυνση </a:t>
            </a:r>
            <a:r>
              <a:rPr lang="en-US" altLang="el-GR" sz="2000" dirty="0"/>
              <a:t>z</a:t>
            </a:r>
            <a:r>
              <a:rPr lang="el-GR" altLang="el-GR" sz="2000" dirty="0"/>
              <a:t> (κυμαινόμενο μέγεθος το ηλεκτρικό πεδίο </a:t>
            </a:r>
            <a:r>
              <a:rPr lang="en-US" altLang="el-GR" sz="2000" dirty="0"/>
              <a:t>E</a:t>
            </a:r>
            <a:r>
              <a:rPr lang="en-US" altLang="el-GR" sz="2000" baseline="-25000" dirty="0"/>
              <a:t>x</a:t>
            </a:r>
            <a:r>
              <a:rPr lang="el-GR" altLang="el-GR" sz="2000" dirty="0"/>
              <a:t>):</a:t>
            </a:r>
            <a:endParaRPr lang="en-US" altLang="el-GR" sz="2000" dirty="0"/>
          </a:p>
        </p:txBody>
      </p:sp>
      <p:sp>
        <p:nvSpPr>
          <p:cNvPr id="13320" name="Rectangle 17"/>
          <p:cNvSpPr>
            <a:spLocks noChangeArrowheads="1"/>
          </p:cNvSpPr>
          <p:nvPr/>
        </p:nvSpPr>
        <p:spPr bwMode="auto">
          <a:xfrm>
            <a:off x="334963" y="5715000"/>
            <a:ext cx="81994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l-GR" altLang="el-GR" sz="2000" dirty="0"/>
              <a:t>Ένα στιγμιότυπο (π.χ. για </a:t>
            </a:r>
            <a:r>
              <a:rPr lang="en-US" altLang="el-GR" sz="2000" dirty="0"/>
              <a:t>t = t</a:t>
            </a:r>
            <a:r>
              <a:rPr lang="en-US" altLang="el-GR" sz="2000" baseline="-25000" dirty="0"/>
              <a:t>1</a:t>
            </a:r>
            <a:r>
              <a:rPr lang="en-US" altLang="el-GR" sz="2000" dirty="0"/>
              <a:t> </a:t>
            </a:r>
            <a:r>
              <a:rPr lang="el-GR" altLang="el-GR" sz="2000" dirty="0"/>
              <a:t>με φ = π/2)</a:t>
            </a:r>
          </a:p>
          <a:p>
            <a:pPr>
              <a:spcBef>
                <a:spcPct val="20000"/>
              </a:spcBef>
            </a:pPr>
            <a:r>
              <a:rPr lang="el-GR" altLang="el-GR" sz="2000" i="1" dirty="0"/>
              <a:t>Παρατηρήστε ότι η φάση μειώνεται προς τα δεξιά, δηλ. καθώς αυξάνει το </a:t>
            </a:r>
            <a:r>
              <a:rPr lang="en-US" altLang="el-GR" sz="2000" i="1" dirty="0"/>
              <a:t>z</a:t>
            </a:r>
            <a:endParaRPr lang="el-GR" altLang="el-GR" sz="2000" i="1" dirty="0"/>
          </a:p>
        </p:txBody>
      </p:sp>
      <p:grpSp>
        <p:nvGrpSpPr>
          <p:cNvPr id="81019" name="Group 123"/>
          <p:cNvGrpSpPr>
            <a:grpSpLocks/>
          </p:cNvGrpSpPr>
          <p:nvPr/>
        </p:nvGrpSpPr>
        <p:grpSpPr bwMode="auto">
          <a:xfrm>
            <a:off x="1839913" y="4737100"/>
            <a:ext cx="7062787" cy="923925"/>
            <a:chOff x="1159" y="2984"/>
            <a:chExt cx="4449" cy="582"/>
          </a:xfrm>
        </p:grpSpPr>
        <p:sp>
          <p:nvSpPr>
            <p:cNvPr id="13334" name="Rectangle 25"/>
            <p:cNvSpPr>
              <a:spLocks noChangeArrowheads="1"/>
            </p:cNvSpPr>
            <p:nvPr/>
          </p:nvSpPr>
          <p:spPr bwMode="auto">
            <a:xfrm>
              <a:off x="3128" y="2984"/>
              <a:ext cx="2480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5000"/>
                </a:spcBef>
              </a:pPr>
              <a:r>
                <a:rPr lang="el-GR" altLang="el-GR" i="1">
                  <a:solidFill>
                    <a:srgbClr val="FF0000"/>
                  </a:solidFill>
                </a:rPr>
                <a:t>Λέγεται επίπεδο διότι οι </a:t>
              </a:r>
              <a:r>
                <a:rPr lang="el-GR" altLang="el-GR" i="1" u="sng">
                  <a:solidFill>
                    <a:srgbClr val="FF0000"/>
                  </a:solidFill>
                </a:rPr>
                <a:t>επιφάνειες σταθερής φάσης</a:t>
              </a:r>
              <a:r>
                <a:rPr lang="el-GR" altLang="el-GR" i="1">
                  <a:solidFill>
                    <a:srgbClr val="FF0000"/>
                  </a:solidFill>
                </a:rPr>
                <a:t> είναι επίπεδα</a:t>
              </a:r>
              <a:r>
                <a:rPr lang="en-US" altLang="el-GR" i="1">
                  <a:solidFill>
                    <a:srgbClr val="FF0000"/>
                  </a:solidFill>
                </a:rPr>
                <a:t> (z=</a:t>
              </a:r>
              <a:r>
                <a:rPr lang="el-GR" altLang="el-GR" i="1">
                  <a:solidFill>
                    <a:srgbClr val="FF0000"/>
                  </a:solidFill>
                </a:rPr>
                <a:t>σταθ.) κάθετα στη </a:t>
              </a:r>
              <a:r>
                <a:rPr lang="el-GR" altLang="el-GR" b="1" i="1" u="sng">
                  <a:solidFill>
                    <a:srgbClr val="FF0000"/>
                  </a:solidFill>
                </a:rPr>
                <a:t>διεύθυνση διάδοσης</a:t>
              </a:r>
              <a:r>
                <a:rPr lang="el-GR" altLang="el-GR" i="1">
                  <a:solidFill>
                    <a:srgbClr val="FF0000"/>
                  </a:solidFill>
                </a:rPr>
                <a:t> </a:t>
              </a:r>
              <a:r>
                <a:rPr lang="en-US" altLang="el-GR" i="1">
                  <a:solidFill>
                    <a:srgbClr val="FF0000"/>
                  </a:solidFill>
                </a:rPr>
                <a:t>z</a:t>
              </a:r>
              <a:endParaRPr lang="el-GR" altLang="el-GR" i="1">
                <a:solidFill>
                  <a:srgbClr val="FF0000"/>
                </a:solidFill>
                <a:sym typeface="Symbol" pitchFamily="18" charset="2"/>
              </a:endParaRPr>
            </a:p>
          </p:txBody>
        </p:sp>
        <p:sp>
          <p:nvSpPr>
            <p:cNvPr id="13335" name="Arc 105"/>
            <p:cNvSpPr>
              <a:spLocks/>
            </p:cNvSpPr>
            <p:nvPr/>
          </p:nvSpPr>
          <p:spPr bwMode="auto">
            <a:xfrm flipH="1" flipV="1">
              <a:off x="1159" y="3184"/>
              <a:ext cx="1964" cy="376"/>
            </a:xfrm>
            <a:custGeom>
              <a:avLst/>
              <a:gdLst>
                <a:gd name="T0" fmla="*/ 0 w 38727"/>
                <a:gd name="T1" fmla="*/ 0 h 21600"/>
                <a:gd name="T2" fmla="*/ 5 w 38727"/>
                <a:gd name="T3" fmla="*/ 0 h 21600"/>
                <a:gd name="T4" fmla="*/ 2 w 38727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727" h="21600" fill="none" extrusionOk="0">
                  <a:moveTo>
                    <a:pt x="0" y="8700"/>
                  </a:moveTo>
                  <a:cubicBezTo>
                    <a:pt x="4076" y="3225"/>
                    <a:pt x="10499" y="-1"/>
                    <a:pt x="17325" y="0"/>
                  </a:cubicBezTo>
                  <a:cubicBezTo>
                    <a:pt x="28125" y="0"/>
                    <a:pt x="37266" y="7977"/>
                    <a:pt x="38726" y="18679"/>
                  </a:cubicBezTo>
                </a:path>
                <a:path w="38727" h="21600" stroke="0" extrusionOk="0">
                  <a:moveTo>
                    <a:pt x="0" y="8700"/>
                  </a:moveTo>
                  <a:cubicBezTo>
                    <a:pt x="4076" y="3225"/>
                    <a:pt x="10499" y="-1"/>
                    <a:pt x="17325" y="0"/>
                  </a:cubicBezTo>
                  <a:cubicBezTo>
                    <a:pt x="28125" y="0"/>
                    <a:pt x="37266" y="7977"/>
                    <a:pt x="38726" y="18679"/>
                  </a:cubicBezTo>
                  <a:lnTo>
                    <a:pt x="17325" y="21600"/>
                  </a:lnTo>
                  <a:lnTo>
                    <a:pt x="0" y="87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6" name="Rectangle 111"/>
          <p:cNvSpPr>
            <a:spLocks noChangeArrowheads="1"/>
          </p:cNvSpPr>
          <p:nvPr/>
        </p:nvSpPr>
        <p:spPr bwMode="auto">
          <a:xfrm>
            <a:off x="5181600" y="1371600"/>
            <a:ext cx="3848448" cy="19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/>
          <a:p>
            <a:pPr>
              <a:spcBef>
                <a:spcPct val="25000"/>
              </a:spcBef>
            </a:pP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</a:t>
            </a:r>
            <a:r>
              <a:rPr lang="el-GR" altLang="el-GR" sz="2000" dirty="0" err="1">
                <a:cs typeface="Times New Roman" pitchFamily="18" charset="0"/>
              </a:rPr>
              <a:t>Ε</a:t>
            </a:r>
            <a:r>
              <a:rPr lang="en-US" altLang="el-GR" sz="2000" baseline="-25000" dirty="0">
                <a:cs typeface="Times New Roman" pitchFamily="18" charset="0"/>
              </a:rPr>
              <a:t>x</a:t>
            </a:r>
            <a:r>
              <a:rPr lang="el-GR" altLang="el-GR" sz="2000" baseline="-25000" dirty="0">
                <a:cs typeface="Times New Roman" pitchFamily="18" charset="0"/>
              </a:rPr>
              <a:t>0</a:t>
            </a:r>
            <a:r>
              <a:rPr lang="el-GR" altLang="el-GR" sz="2000" dirty="0">
                <a:cs typeface="Times New Roman" pitchFamily="18" charset="0"/>
                <a:sym typeface="Symbol" pitchFamily="18" charset="2"/>
              </a:rPr>
              <a:t></a:t>
            </a:r>
            <a:r>
              <a:rPr lang="el-GR" altLang="el-GR" sz="2000" dirty="0"/>
              <a:t> : πλάτος του κύματος</a:t>
            </a:r>
          </a:p>
          <a:p>
            <a:pPr>
              <a:spcBef>
                <a:spcPct val="25000"/>
              </a:spcBef>
            </a:pPr>
            <a:r>
              <a:rPr lang="el-GR" altLang="el-GR" sz="2000" dirty="0"/>
              <a:t>(ω</a:t>
            </a:r>
            <a:r>
              <a:rPr lang="en-US" altLang="el-GR" sz="2000" dirty="0"/>
              <a:t>t – </a:t>
            </a:r>
            <a:r>
              <a:rPr lang="en-US" altLang="el-GR" sz="2000" dirty="0" err="1"/>
              <a:t>kz</a:t>
            </a:r>
            <a:r>
              <a:rPr lang="en-US" altLang="el-GR" sz="2000" dirty="0"/>
              <a:t> +</a:t>
            </a:r>
            <a:r>
              <a:rPr lang="el-GR" altLang="el-GR" sz="2000" dirty="0"/>
              <a:t> φ) : φάση</a:t>
            </a:r>
          </a:p>
          <a:p>
            <a:pPr>
              <a:spcBef>
                <a:spcPct val="25000"/>
              </a:spcBef>
            </a:pPr>
            <a:r>
              <a:rPr lang="el-GR" altLang="el-GR" sz="2000" dirty="0"/>
              <a:t>φ : σταθερά φάσης (ή αρχική φάση)</a:t>
            </a:r>
          </a:p>
          <a:p>
            <a:pPr>
              <a:spcBef>
                <a:spcPct val="25000"/>
              </a:spcBef>
            </a:pPr>
            <a:r>
              <a:rPr lang="en-US" altLang="el-GR" sz="2000" dirty="0"/>
              <a:t>k</a:t>
            </a:r>
            <a:r>
              <a:rPr lang="el-GR" altLang="el-GR" sz="2000" dirty="0"/>
              <a:t> : (γωνιακός) κυματικός αριθμός</a:t>
            </a:r>
          </a:p>
          <a:p>
            <a:pPr>
              <a:spcBef>
                <a:spcPct val="25000"/>
              </a:spcBef>
            </a:pPr>
            <a:r>
              <a:rPr lang="el-GR" altLang="el-GR" sz="2000" dirty="0"/>
              <a:t>ω : (γωνιακή) συχνότητα</a:t>
            </a:r>
          </a:p>
        </p:txBody>
      </p:sp>
      <p:grpSp>
        <p:nvGrpSpPr>
          <p:cNvPr id="81018" name="Group 122"/>
          <p:cNvGrpSpPr>
            <a:grpSpLocks/>
          </p:cNvGrpSpPr>
          <p:nvPr/>
        </p:nvGrpSpPr>
        <p:grpSpPr bwMode="auto">
          <a:xfrm>
            <a:off x="365125" y="1838325"/>
            <a:ext cx="4448175" cy="1714500"/>
            <a:chOff x="254" y="1174"/>
            <a:chExt cx="2754" cy="1064"/>
          </a:xfrm>
        </p:grpSpPr>
        <p:graphicFrame>
          <p:nvGraphicFramePr>
            <p:cNvPr id="13329" name="Object 1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8686048"/>
                </p:ext>
              </p:extLst>
            </p:nvPr>
          </p:nvGraphicFramePr>
          <p:xfrm>
            <a:off x="2196" y="1221"/>
            <a:ext cx="520" cy="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r:id="rId4" imgW="495085" imgH="393529" progId="Equation.3">
                    <p:embed/>
                  </p:oleObj>
                </mc:Choice>
                <mc:Fallback>
                  <p:oleObj r:id="rId4" imgW="495085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6" y="1221"/>
                          <a:ext cx="520" cy="41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0" name="Rectangle 107"/>
            <p:cNvSpPr>
              <a:spLocks noChangeArrowheads="1"/>
            </p:cNvSpPr>
            <p:nvPr/>
          </p:nvSpPr>
          <p:spPr bwMode="auto">
            <a:xfrm>
              <a:off x="1720" y="2000"/>
              <a:ext cx="128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5000"/>
                </a:spcBef>
              </a:pPr>
              <a:r>
                <a:rPr lang="el-GR" altLang="el-GR"/>
                <a:t>λ : μήκος κύματος</a:t>
              </a:r>
            </a:p>
          </p:txBody>
        </p:sp>
        <p:sp>
          <p:nvSpPr>
            <p:cNvPr id="13331" name="Line 115"/>
            <p:cNvSpPr>
              <a:spLocks noChangeShapeType="1"/>
            </p:cNvSpPr>
            <p:nvPr/>
          </p:nvSpPr>
          <p:spPr bwMode="auto">
            <a:xfrm>
              <a:off x="480" y="1840"/>
              <a:ext cx="2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lg"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Rectangle 116"/>
            <p:cNvSpPr>
              <a:spLocks noChangeArrowheads="1"/>
            </p:cNvSpPr>
            <p:nvPr/>
          </p:nvSpPr>
          <p:spPr bwMode="auto">
            <a:xfrm>
              <a:off x="1928" y="1712"/>
              <a:ext cx="168" cy="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/>
            <a:lstStyle/>
            <a:p>
              <a:pPr algn="ctr">
                <a:spcBef>
                  <a:spcPct val="25000"/>
                </a:spcBef>
              </a:pPr>
              <a:r>
                <a:rPr lang="el-GR" altLang="el-GR"/>
                <a:t>λ</a:t>
              </a:r>
            </a:p>
          </p:txBody>
        </p:sp>
        <p:graphicFrame>
          <p:nvGraphicFramePr>
            <p:cNvPr id="13333" name="Object 118"/>
            <p:cNvGraphicFramePr>
              <a:graphicFrameLocks noChangeAspect="1"/>
            </p:cNvGraphicFramePr>
            <p:nvPr/>
          </p:nvGraphicFramePr>
          <p:xfrm>
            <a:off x="254" y="1174"/>
            <a:ext cx="1878" cy="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6" imgW="1841500" imgH="482600" progId="Equation.3">
                    <p:embed/>
                  </p:oleObj>
                </mc:Choice>
                <mc:Fallback>
                  <p:oleObj name="Equation" r:id="rId6" imgW="1841500" imgH="482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" y="1174"/>
                          <a:ext cx="1878" cy="4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28" name="Rectangle 124"/>
          <p:cNvSpPr>
            <a:spLocks noChangeArrowheads="1"/>
          </p:cNvSpPr>
          <p:nvPr/>
        </p:nvSpPr>
        <p:spPr bwMode="auto">
          <a:xfrm>
            <a:off x="5638800" y="3470275"/>
            <a:ext cx="31496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/>
          <a:lstStyle/>
          <a:p>
            <a:pPr>
              <a:spcBef>
                <a:spcPct val="20000"/>
              </a:spcBef>
            </a:pPr>
            <a:r>
              <a:rPr lang="el-GR" altLang="el-GR" i="1" dirty="0"/>
              <a:t>Για τυχόν άλλες συνιστώσες, π.χ. </a:t>
            </a:r>
            <a:r>
              <a:rPr lang="en-US" altLang="el-GR" i="1" dirty="0"/>
              <a:t>E</a:t>
            </a:r>
            <a:r>
              <a:rPr lang="en-US" altLang="el-GR" i="1" baseline="-25000" dirty="0"/>
              <a:t>y</a:t>
            </a:r>
            <a:r>
              <a:rPr lang="en-US" altLang="el-GR" i="1" dirty="0"/>
              <a:t> , E</a:t>
            </a:r>
            <a:r>
              <a:rPr lang="en-US" altLang="el-GR" i="1" baseline="-25000" dirty="0"/>
              <a:t>z</a:t>
            </a:r>
            <a:r>
              <a:rPr lang="el-GR" altLang="el-GR" i="1" dirty="0"/>
              <a:t> , ισχύουν τα αντίστοιχα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3"/>
              <p:cNvSpPr>
                <a:spLocks noChangeArrowheads="1"/>
              </p:cNvSpPr>
              <p:nvPr/>
            </p:nvSpPr>
            <p:spPr bwMode="auto">
              <a:xfrm>
                <a:off x="218363" y="1181099"/>
                <a:ext cx="4887037" cy="381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rIns="36000"/>
              <a:lstStyle/>
              <a:p>
                <a:pPr>
                  <a:spcBef>
                    <a:spcPct val="25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𝑐𝑜𝑠</m:t>
                      </m:r>
                      <m:d>
                        <m:dPr>
                          <m:ctrlPr>
                            <a:rPr lang="el-GR" sz="20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𝜔</m:t>
                          </m:r>
                          <m:r>
                            <a:rPr lang="en-US" sz="20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l-GR" sz="20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𝑘𝑧</m:t>
                          </m:r>
                          <m:r>
                            <a:rPr lang="el-GR" sz="2000" i="1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l-GR" sz="2000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𝜙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l-GR" altLang="el-GR" sz="2000" dirty="0"/>
              </a:p>
              <a:p>
                <a:pPr>
                  <a:spcBef>
                    <a:spcPct val="25000"/>
                  </a:spcBef>
                </a:pPr>
                <a:endParaRPr lang="el-GR" altLang="el-GR" sz="2000" dirty="0"/>
              </a:p>
            </p:txBody>
          </p:sp>
        </mc:Choice>
        <mc:Fallback xmlns="">
          <p:sp>
            <p:nvSpPr>
              <p:cNvPr id="2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363" y="1181099"/>
                <a:ext cx="4887037" cy="381000"/>
              </a:xfrm>
              <a:prstGeom prst="rect">
                <a:avLst/>
              </a:prstGeom>
              <a:blipFill rotWithShape="1">
                <a:blip r:embed="rId8"/>
                <a:stretch>
                  <a:fillRect l="-871" t="-17188" b="-17188"/>
                </a:stretch>
              </a:blip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14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4"/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229600" cy="595313"/>
          </a:xfrm>
        </p:spPr>
        <p:txBody>
          <a:bodyPr/>
          <a:lstStyle/>
          <a:p>
            <a:pPr eaLnBrk="1" hangingPunct="1"/>
            <a:r>
              <a:rPr lang="el-GR" altLang="el-GR" sz="3200" b="1" dirty="0"/>
              <a:t>Επίπεδο Η/Μ κύμα: Ταχύτητα φάσης</a:t>
            </a:r>
          </a:p>
        </p:txBody>
      </p:sp>
      <p:sp>
        <p:nvSpPr>
          <p:cNvPr id="1433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434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4341" name="Rectangle 27"/>
          <p:cNvSpPr>
            <a:spLocks noChangeArrowheads="1"/>
          </p:cNvSpPr>
          <p:nvPr/>
        </p:nvSpPr>
        <p:spPr bwMode="auto">
          <a:xfrm>
            <a:off x="304800" y="838200"/>
            <a:ext cx="83693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/>
          <a:lstStyle/>
          <a:p>
            <a:pPr>
              <a:spcBef>
                <a:spcPct val="25000"/>
              </a:spcBef>
            </a:pPr>
            <a:r>
              <a:rPr lang="el-GR" altLang="el-GR"/>
              <a:t>Θεωρούμε δύο χρονικές στιγμές </a:t>
            </a:r>
            <a:r>
              <a:rPr lang="en-US" altLang="el-GR"/>
              <a:t>t</a:t>
            </a:r>
            <a:r>
              <a:rPr lang="en-US" altLang="el-GR" baseline="-25000"/>
              <a:t>1</a:t>
            </a:r>
            <a:r>
              <a:rPr lang="el-GR" altLang="el-GR"/>
              <a:t> &lt; </a:t>
            </a:r>
            <a:r>
              <a:rPr lang="en-US" altLang="el-GR"/>
              <a:t>t</a:t>
            </a:r>
            <a:r>
              <a:rPr lang="el-GR" altLang="el-GR" baseline="-25000"/>
              <a:t>2</a:t>
            </a:r>
            <a:r>
              <a:rPr lang="el-GR" altLang="el-GR"/>
              <a:t> (η </a:t>
            </a:r>
            <a:r>
              <a:rPr lang="en-US" altLang="el-GR"/>
              <a:t>t</a:t>
            </a:r>
            <a:r>
              <a:rPr lang="el-GR" altLang="el-GR" baseline="-25000"/>
              <a:t>2</a:t>
            </a:r>
            <a:r>
              <a:rPr lang="el-GR" altLang="el-GR"/>
              <a:t> μεταγενέστερη της </a:t>
            </a:r>
            <a:r>
              <a:rPr lang="en-US" altLang="el-GR"/>
              <a:t>t</a:t>
            </a:r>
            <a:r>
              <a:rPr lang="en-US" altLang="el-GR" baseline="-25000"/>
              <a:t>1</a:t>
            </a:r>
            <a:r>
              <a:rPr lang="el-GR" altLang="el-GR"/>
              <a:t> ).</a:t>
            </a:r>
          </a:p>
          <a:p>
            <a:pPr>
              <a:spcBef>
                <a:spcPct val="25000"/>
              </a:spcBef>
            </a:pPr>
            <a:r>
              <a:rPr lang="el-GR" altLang="el-GR"/>
              <a:t>Τις στιγμές αυτές ένα συγκεκριμένο μέγιστο βρίσκεται στις θέσεις </a:t>
            </a:r>
            <a:r>
              <a:rPr lang="en-US" altLang="el-GR"/>
              <a:t>z</a:t>
            </a:r>
            <a:r>
              <a:rPr lang="en-US" altLang="el-GR" baseline="-25000"/>
              <a:t>1</a:t>
            </a:r>
            <a:r>
              <a:rPr lang="el-GR" altLang="el-GR"/>
              <a:t> και </a:t>
            </a:r>
            <a:r>
              <a:rPr lang="en-US" altLang="el-GR"/>
              <a:t>z</a:t>
            </a:r>
            <a:r>
              <a:rPr lang="el-GR" altLang="el-GR" baseline="-25000"/>
              <a:t>2</a:t>
            </a:r>
            <a:r>
              <a:rPr lang="el-GR" altLang="el-GR"/>
              <a:t> αντίστοιχα.</a:t>
            </a:r>
          </a:p>
        </p:txBody>
      </p:sp>
      <p:pic>
        <p:nvPicPr>
          <p:cNvPr id="14342" name="Picture 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660775"/>
            <a:ext cx="5540375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65" name="Picture 5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652838"/>
            <a:ext cx="4535487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0177" name="Group 65"/>
          <p:cNvGrpSpPr>
            <a:grpSpLocks/>
          </p:cNvGrpSpPr>
          <p:nvPr/>
        </p:nvGrpSpPr>
        <p:grpSpPr bwMode="auto">
          <a:xfrm>
            <a:off x="342900" y="1603375"/>
            <a:ext cx="8394700" cy="2897188"/>
            <a:chOff x="216" y="1010"/>
            <a:chExt cx="5288" cy="1825"/>
          </a:xfrm>
        </p:grpSpPr>
        <p:sp>
          <p:nvSpPr>
            <p:cNvPr id="14349" name="Rectangle 28"/>
            <p:cNvSpPr>
              <a:spLocks noChangeArrowheads="1"/>
            </p:cNvSpPr>
            <p:nvPr/>
          </p:nvSpPr>
          <p:spPr bwMode="auto">
            <a:xfrm>
              <a:off x="216" y="1800"/>
              <a:ext cx="1088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/>
            <a:lstStyle/>
            <a:p>
              <a:pPr>
                <a:spcBef>
                  <a:spcPct val="25000"/>
                </a:spcBef>
              </a:pPr>
              <a:r>
                <a:rPr lang="el-GR" altLang="el-GR"/>
                <a:t>Η ταχύτητα της θέσης μεγίστου:</a:t>
              </a:r>
            </a:p>
          </p:txBody>
        </p:sp>
        <p:sp>
          <p:nvSpPr>
            <p:cNvPr id="14350" name="Rectangle 30"/>
            <p:cNvSpPr>
              <a:spLocks noChangeArrowheads="1"/>
            </p:cNvSpPr>
            <p:nvPr/>
          </p:nvSpPr>
          <p:spPr bwMode="auto">
            <a:xfrm>
              <a:off x="2840" y="1032"/>
              <a:ext cx="2608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5000"/>
                </a:spcBef>
              </a:pPr>
              <a:r>
                <a:rPr lang="el-GR" altLang="el-GR" dirty="0"/>
                <a:t>Προφανώς </a:t>
              </a:r>
              <a:r>
                <a:rPr lang="en-US" altLang="el-GR" dirty="0"/>
                <a:t>z</a:t>
              </a:r>
              <a:r>
                <a:rPr lang="en-US" altLang="el-GR" baseline="-25000" dirty="0"/>
                <a:t>1</a:t>
              </a:r>
              <a:r>
                <a:rPr lang="el-GR" altLang="el-GR" dirty="0"/>
                <a:t> &lt; </a:t>
              </a:r>
              <a:r>
                <a:rPr lang="en-US" altLang="el-GR" dirty="0"/>
                <a:t>z</a:t>
              </a:r>
              <a:r>
                <a:rPr lang="el-GR" altLang="el-GR" baseline="-25000" dirty="0"/>
                <a:t>2</a:t>
              </a:r>
              <a:r>
                <a:rPr lang="el-GR" altLang="el-GR" dirty="0"/>
                <a:t> και άρα η φορά διάδοσης του κύματος είναι </a:t>
              </a:r>
              <a:r>
                <a:rPr lang="el-GR" altLang="el-GR" u="sng" dirty="0"/>
                <a:t>προς τα δεξιά</a:t>
              </a:r>
              <a:r>
                <a:rPr lang="el-GR" altLang="el-GR" dirty="0"/>
                <a:t> (προς τα </a:t>
              </a:r>
              <a:r>
                <a:rPr lang="el-GR" altLang="el-GR" u="sng" dirty="0"/>
                <a:t>αυξανόμενα</a:t>
              </a:r>
              <a:r>
                <a:rPr lang="el-GR" altLang="el-GR" dirty="0"/>
                <a:t> </a:t>
              </a:r>
              <a:r>
                <a:rPr lang="en-US" altLang="el-GR" dirty="0"/>
                <a:t>z</a:t>
              </a:r>
              <a:r>
                <a:rPr lang="el-GR" altLang="el-GR" dirty="0"/>
                <a:t>)</a:t>
              </a:r>
            </a:p>
          </p:txBody>
        </p:sp>
        <p:sp>
          <p:nvSpPr>
            <p:cNvPr id="14351" name="Rectangle 49"/>
            <p:cNvSpPr>
              <a:spLocks noChangeArrowheads="1"/>
            </p:cNvSpPr>
            <p:nvPr/>
          </p:nvSpPr>
          <p:spPr bwMode="auto">
            <a:xfrm>
              <a:off x="4688" y="1752"/>
              <a:ext cx="816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5000"/>
                </a:spcBef>
              </a:pPr>
              <a:r>
                <a:rPr lang="el-GR" altLang="el-GR" b="1" u="sng" dirty="0"/>
                <a:t>Ταχύτητα φάσης</a:t>
              </a:r>
              <a:r>
                <a:rPr lang="el-GR" altLang="el-GR" dirty="0"/>
                <a:t> του κύματος</a:t>
              </a:r>
            </a:p>
          </p:txBody>
        </p:sp>
        <p:graphicFrame>
          <p:nvGraphicFramePr>
            <p:cNvPr id="14352" name="Object 54"/>
            <p:cNvGraphicFramePr>
              <a:graphicFrameLocks noChangeAspect="1"/>
            </p:cNvGraphicFramePr>
            <p:nvPr/>
          </p:nvGraphicFramePr>
          <p:xfrm>
            <a:off x="396" y="1010"/>
            <a:ext cx="2127" cy="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Equation" r:id="rId5" imgW="2159000" imgH="393700" progId="Equation.3">
                    <p:embed/>
                  </p:oleObj>
                </mc:Choice>
                <mc:Fallback>
                  <p:oleObj name="Equation" r:id="rId5" imgW="21590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" y="1010"/>
                          <a:ext cx="2127" cy="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3" name="Object 56"/>
            <p:cNvGraphicFramePr>
              <a:graphicFrameLocks noChangeAspect="1"/>
            </p:cNvGraphicFramePr>
            <p:nvPr/>
          </p:nvGraphicFramePr>
          <p:xfrm>
            <a:off x="416" y="1394"/>
            <a:ext cx="2215" cy="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Equation" r:id="rId7" imgW="2247900" imgH="393700" progId="Equation.3">
                    <p:embed/>
                  </p:oleObj>
                </mc:Choice>
                <mc:Fallback>
                  <p:oleObj name="Equation" r:id="rId7" imgW="22479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" y="1394"/>
                          <a:ext cx="2215" cy="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4" name="Object 57"/>
            <p:cNvGraphicFramePr>
              <a:graphicFrameLocks noChangeAspect="1"/>
            </p:cNvGraphicFramePr>
            <p:nvPr/>
          </p:nvGraphicFramePr>
          <p:xfrm>
            <a:off x="1293" y="1796"/>
            <a:ext cx="3271" cy="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r:id="rId9" imgW="3289300" imgH="508000" progId="Equation.3">
                    <p:embed/>
                  </p:oleObj>
                </mc:Choice>
                <mc:Fallback>
                  <p:oleObj r:id="rId9" imgW="3289300" imgH="50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3" y="1796"/>
                          <a:ext cx="3271" cy="5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5" name="Object 59"/>
            <p:cNvGraphicFramePr>
              <a:graphicFrameLocks noChangeAspect="1"/>
            </p:cNvGraphicFramePr>
            <p:nvPr/>
          </p:nvGraphicFramePr>
          <p:xfrm>
            <a:off x="3973" y="2429"/>
            <a:ext cx="1415" cy="4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r:id="rId11" imgW="1358310" imgH="393529" progId="Equation.3">
                    <p:embed/>
                  </p:oleObj>
                </mc:Choice>
                <mc:Fallback>
                  <p:oleObj r:id="rId11" imgW="1358310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3" y="2429"/>
                          <a:ext cx="1415" cy="40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0178" name="Group 66"/>
          <p:cNvGrpSpPr>
            <a:grpSpLocks/>
          </p:cNvGrpSpPr>
          <p:nvPr/>
        </p:nvGrpSpPr>
        <p:grpSpPr bwMode="auto">
          <a:xfrm>
            <a:off x="5695950" y="4699000"/>
            <a:ext cx="3108325" cy="1851025"/>
            <a:chOff x="3588" y="2960"/>
            <a:chExt cx="1958" cy="1166"/>
          </a:xfrm>
        </p:grpSpPr>
        <p:sp>
          <p:nvSpPr>
            <p:cNvPr id="14346" name="Rectangle 29"/>
            <p:cNvSpPr>
              <a:spLocks noChangeArrowheads="1"/>
            </p:cNvSpPr>
            <p:nvPr/>
          </p:nvSpPr>
          <p:spPr bwMode="auto">
            <a:xfrm>
              <a:off x="3944" y="2960"/>
              <a:ext cx="1496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/>
            <a:lstStyle/>
            <a:p>
              <a:pPr>
                <a:spcBef>
                  <a:spcPct val="25000"/>
                </a:spcBef>
              </a:pPr>
              <a:r>
                <a:rPr lang="el-GR" altLang="el-GR" dirty="0"/>
                <a:t>Με τον ίδιο τρόπο βρίσκουμε ότι το κύμα</a:t>
              </a:r>
            </a:p>
          </p:txBody>
        </p:sp>
        <p:graphicFrame>
          <p:nvGraphicFramePr>
            <p:cNvPr id="14347" name="Object 61"/>
            <p:cNvGraphicFramePr>
              <a:graphicFrameLocks noChangeAspect="1"/>
            </p:cNvGraphicFramePr>
            <p:nvPr/>
          </p:nvGraphicFramePr>
          <p:xfrm>
            <a:off x="3588" y="3410"/>
            <a:ext cx="1958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Equation" r:id="rId13" imgW="1916868" imgH="253890" progId="Equation.3">
                    <p:embed/>
                  </p:oleObj>
                </mc:Choice>
                <mc:Fallback>
                  <p:oleObj name="Equation" r:id="rId13" imgW="1916868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8" y="3410"/>
                          <a:ext cx="1958" cy="2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8" name="Rectangle 62"/>
            <p:cNvSpPr>
              <a:spLocks noChangeArrowheads="1"/>
            </p:cNvSpPr>
            <p:nvPr/>
          </p:nvSpPr>
          <p:spPr bwMode="auto">
            <a:xfrm>
              <a:off x="3664" y="3704"/>
              <a:ext cx="1872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/>
            <a:lstStyle/>
            <a:p>
              <a:pPr>
                <a:spcBef>
                  <a:spcPct val="25000"/>
                </a:spcBef>
              </a:pPr>
              <a:r>
                <a:rPr lang="el-GR" altLang="el-GR"/>
                <a:t>διαδίδεται </a:t>
              </a:r>
              <a:r>
                <a:rPr lang="el-GR" altLang="el-GR" u="sng"/>
                <a:t>προς τα αριστερά</a:t>
              </a:r>
              <a:r>
                <a:rPr lang="el-GR" altLang="el-GR"/>
                <a:t> με την ίδια ταχύτητα φάσης υ</a:t>
              </a:r>
              <a:r>
                <a:rPr lang="en-US" altLang="el-GR" baseline="-25000"/>
                <a:t>p</a:t>
              </a:r>
              <a:r>
                <a:rPr lang="en-US" altLang="el-GR"/>
                <a:t> </a:t>
              </a:r>
              <a:endParaRPr lang="el-GR" altLang="el-GR"/>
            </a:p>
          </p:txBody>
        </p:sp>
      </p:grpSp>
    </p:spTree>
    <p:extLst>
      <p:ext uri="{BB962C8B-B14F-4D97-AF65-F5344CB8AC3E}">
        <p14:creationId xmlns:p14="http://schemas.microsoft.com/office/powerpoint/2010/main" val="392207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4"/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229600" cy="595313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sz="3200" b="1" dirty="0"/>
              <a:t>Επίπεδο Η/Μ κύμα: Εικόνα των πεδίων</a:t>
            </a:r>
          </a:p>
        </p:txBody>
      </p:sp>
      <p:sp>
        <p:nvSpPr>
          <p:cNvPr id="16387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638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9" name="Rectangle 28"/>
              <p:cNvSpPr>
                <a:spLocks noChangeArrowheads="1"/>
              </p:cNvSpPr>
              <p:nvPr/>
            </p:nvSpPr>
            <p:spPr bwMode="auto">
              <a:xfrm>
                <a:off x="482600" y="762000"/>
                <a:ext cx="8191500" cy="1295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/>
              <a:lstStyle/>
              <a:p>
                <a:pPr>
                  <a:spcBef>
                    <a:spcPct val="25000"/>
                  </a:spcBef>
                </a:pPr>
                <a:r>
                  <a:rPr lang="el-GR" altLang="el-GR" dirty="0"/>
                  <a:t>Έστω ένα επίπεδο κύμα όπως το προηγούμενο, με μόνο </a:t>
                </a:r>
                <a:r>
                  <a:rPr lang="en-US" altLang="el-GR" dirty="0"/>
                  <a:t>E</a:t>
                </a:r>
                <a:r>
                  <a:rPr lang="en-US" altLang="el-GR" baseline="-25000" dirty="0"/>
                  <a:t>x</a:t>
                </a:r>
                <a:r>
                  <a:rPr lang="en-US" altLang="el-GR" dirty="0"/>
                  <a:t> </a:t>
                </a:r>
                <a:r>
                  <a:rPr lang="el-GR" altLang="el-GR" dirty="0"/>
                  <a:t>συνιστώσα, που εμφανίζεται σε κάποιο σε υλικό με ηλεκτρομαγνητικές σταθερές </a:t>
                </a:r>
                <a14:m>
                  <m:oMath xmlns:m="http://schemas.openxmlformats.org/officeDocument/2006/math">
                    <m:r>
                      <a:rPr lang="el-GR" altLang="el-GR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el-GR" altLang="el-GR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l-GR" altLang="el-GR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altLang="el-GR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altLang="el-GR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l-GR" alt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altLang="el-G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altLang="el-GR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altLang="el-GR" b="0" i="1" smtClean="0">
                        <a:latin typeface="Cambria Math"/>
                        <a:ea typeface="Cambria Math"/>
                      </a:rPr>
                      <m:t> ,</m:t>
                    </m:r>
                    <m:r>
                      <a:rPr lang="en-US" altLang="el-GR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l-GR" altLang="el-GR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l-GR" alt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altLang="el-GR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altLang="el-GR" i="1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l-GR" alt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altLang="el-GR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altLang="el-GR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l-GR" dirty="0"/>
                  <a:t> </a:t>
                </a:r>
                <a:r>
                  <a:rPr lang="el-GR" altLang="el-GR" dirty="0"/>
                  <a:t>  και σ = 0 (διηλεκτρικό υλικό </a:t>
                </a:r>
                <a:r>
                  <a:rPr lang="el-GR" altLang="el-GR" u="sng" dirty="0"/>
                  <a:t>χωρίς απώλειες</a:t>
                </a:r>
                <a:r>
                  <a:rPr lang="el-GR" altLang="el-GR" dirty="0"/>
                  <a:t>)</a:t>
                </a:r>
                <a:endParaRPr lang="en-US" altLang="el-GR" dirty="0"/>
              </a:p>
              <a:p>
                <a:pPr algn="ctr">
                  <a:spcBef>
                    <a:spcPts val="6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l-GR" b="0" i="1" smtClean="0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US" altLang="el-G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l-GR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el-GR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altLang="el-G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l-GR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altLang="el-GR" b="0" i="1" smtClean="0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altLang="el-GR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l-GR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el-GR" dirty="0"/>
                  <a:t> </a:t>
                </a:r>
              </a:p>
              <a:p>
                <a:pPr>
                  <a:spcBef>
                    <a:spcPct val="25000"/>
                  </a:spcBef>
                </a:pPr>
                <a:endParaRPr lang="el-GR" altLang="el-GR" dirty="0"/>
              </a:p>
            </p:txBody>
          </p:sp>
        </mc:Choice>
        <mc:Fallback xmlns="">
          <p:sp>
            <p:nvSpPr>
              <p:cNvPr id="1638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600" y="762000"/>
                <a:ext cx="8191500" cy="1295400"/>
              </a:xfrm>
              <a:prstGeom prst="rect">
                <a:avLst/>
              </a:prstGeom>
              <a:blipFill rotWithShape="1">
                <a:blip r:embed="rId2"/>
                <a:stretch>
                  <a:fillRect l="-1042" t="-23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0" name="Rectangle 33"/>
          <p:cNvSpPr>
            <a:spLocks noChangeArrowheads="1"/>
          </p:cNvSpPr>
          <p:nvPr/>
        </p:nvSpPr>
        <p:spPr bwMode="auto">
          <a:xfrm>
            <a:off x="354013" y="2057400"/>
            <a:ext cx="8497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/>
          <a:lstStyle/>
          <a:p>
            <a:pPr>
              <a:spcBef>
                <a:spcPct val="25000"/>
              </a:spcBef>
            </a:pPr>
            <a:r>
              <a:rPr lang="el-GR" altLang="el-GR" dirty="0"/>
              <a:t>Υπολογίζοντας το μαγνητικό πεδίο από τους νόμους </a:t>
            </a:r>
            <a:r>
              <a:rPr lang="en-US" altLang="el-GR" dirty="0"/>
              <a:t>Maxwell (</a:t>
            </a:r>
            <a:r>
              <a:rPr lang="el-GR" altLang="el-GR" dirty="0"/>
              <a:t>ειδικότερα τον ν. </a:t>
            </a:r>
            <a:r>
              <a:rPr lang="en-US" altLang="el-GR" dirty="0"/>
              <a:t>Faraday</a:t>
            </a:r>
            <a:r>
              <a:rPr lang="el-GR" altLang="el-GR" dirty="0"/>
              <a:t>)…</a:t>
            </a:r>
          </a:p>
        </p:txBody>
      </p:sp>
      <p:pic>
        <p:nvPicPr>
          <p:cNvPr id="82066" name="Picture 1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06" y="2438400"/>
            <a:ext cx="5716587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402" name="Rectangle 164"/>
              <p:cNvSpPr>
                <a:spLocks noChangeArrowheads="1"/>
              </p:cNvSpPr>
              <p:nvPr/>
            </p:nvSpPr>
            <p:spPr bwMode="auto">
              <a:xfrm>
                <a:off x="437290" y="4876800"/>
                <a:ext cx="8020909" cy="1600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/>
              <a:lstStyle/>
              <a:p>
                <a:pPr>
                  <a:spcBef>
                    <a:spcPct val="25000"/>
                  </a:spcBef>
                </a:pPr>
                <a:r>
                  <a:rPr lang="en-US" altLang="el-GR" dirty="0"/>
                  <a:t>… </a:t>
                </a:r>
                <a:r>
                  <a:rPr lang="el-GR" altLang="el-GR" dirty="0"/>
                  <a:t>θα βρούμε ότι το μαγνητικό πεδίο έχει μόνο </a:t>
                </a:r>
                <a:r>
                  <a:rPr lang="en-US" altLang="el-GR" dirty="0"/>
                  <a:t>y</a:t>
                </a:r>
                <a:r>
                  <a:rPr lang="el-GR" altLang="el-GR" dirty="0"/>
                  <a:t> συνιστώσα</a:t>
                </a:r>
              </a:p>
              <a:p>
                <a:pPr>
                  <a:spcBef>
                    <a:spcPct val="25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altLang="el-GR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el-GR" b="0" i="1" smtClean="0">
                              <a:latin typeface="Cambria Math"/>
                            </a:rPr>
                            <m:t>𝐻</m:t>
                          </m:r>
                        </m:e>
                      </m:acc>
                      <m:r>
                        <a:rPr lang="en-US" altLang="el-G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altLang="el-GR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altLang="el-G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l-GR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el-GR" i="1">
                          <a:latin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altLang="el-GR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el-GR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el-GR" b="0" i="1" smtClean="0">
                          <a:latin typeface="Cambria Math"/>
                        </a:rPr>
                        <m:t>   , </m:t>
                      </m:r>
                      <m:sSub>
                        <m:sSubPr>
                          <m:ctrlPr>
                            <a:rPr lang="en-US" alt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l-GR" b="0" i="1" smtClean="0">
                              <a:latin typeface="Cambria Math"/>
                            </a:rPr>
                            <m:t>   </m:t>
                          </m:r>
                          <m:r>
                            <a:rPr lang="en-US" altLang="el-GR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altLang="el-GR" i="1">
                              <a:latin typeface="Cambria Math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altLang="el-G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l-GR" i="1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el-G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l-G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l-GR" b="0" i="1" smtClean="0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altLang="el-GR" b="0" i="1" smtClean="0">
                              <a:latin typeface="Cambria Math"/>
                              <a:ea typeface="Cambria Math"/>
                            </a:rPr>
                            <m:t>𝜔𝜇</m:t>
                          </m:r>
                        </m:den>
                      </m:f>
                      <m:sSub>
                        <m:sSubPr>
                          <m:ctrlPr>
                            <a:rPr lang="en-US" alt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l-GR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el-GR" i="1">
                              <a:latin typeface="Cambria Math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el-G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l-GR" i="1">
                              <a:latin typeface="Cambria Math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altLang="el-GR" dirty="0"/>
              </a:p>
              <a:p>
                <a:pPr>
                  <a:spcBef>
                    <a:spcPct val="25000"/>
                  </a:spcBef>
                </a:pPr>
                <a:r>
                  <a:rPr lang="el-GR" altLang="el-GR" dirty="0"/>
                  <a:t>και είναι </a:t>
                </a:r>
                <a:r>
                  <a:rPr lang="el-GR" altLang="el-GR" u="sng" dirty="0"/>
                  <a:t>σε φάση</a:t>
                </a:r>
                <a:r>
                  <a:rPr lang="el-GR" altLang="el-GR" dirty="0"/>
                  <a:t> με το ηλεκτρικό πεδίο</a:t>
                </a:r>
                <a:r>
                  <a:rPr lang="en-US" altLang="el-GR" dirty="0"/>
                  <a:t>.</a:t>
                </a:r>
              </a:p>
              <a:p>
                <a:pPr algn="ctr">
                  <a:spcBef>
                    <a:spcPct val="25000"/>
                  </a:spcBef>
                </a:pPr>
                <a:r>
                  <a:rPr lang="el-GR" altLang="el-GR" i="1" dirty="0"/>
                  <a:t>(</a:t>
                </a:r>
                <a:r>
                  <a:rPr lang="en-US" altLang="el-GR" i="1" dirty="0"/>
                  <a:t>… </a:t>
                </a:r>
                <a:r>
                  <a:rPr lang="el-GR" altLang="el-GR" i="1" dirty="0"/>
                  <a:t>περισσότερα στη Δ’ τάξη …)</a:t>
                </a:r>
                <a:endParaRPr lang="en-US" altLang="el-GR" i="1" dirty="0"/>
              </a:p>
            </p:txBody>
          </p:sp>
        </mc:Choice>
        <mc:Fallback xmlns="">
          <p:sp>
            <p:nvSpPr>
              <p:cNvPr id="16402" name="Rectangle 1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7290" y="4876800"/>
                <a:ext cx="8020909" cy="1600200"/>
              </a:xfrm>
              <a:prstGeom prst="rect">
                <a:avLst/>
              </a:prstGeom>
              <a:blipFill rotWithShape="1">
                <a:blip r:embed="rId4"/>
                <a:stretch>
                  <a:fillRect l="-1141" t="-1901" b="-68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98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55"/>
          <a:stretch>
            <a:fillRect/>
          </a:stretch>
        </p:blipFill>
        <p:spPr bwMode="auto">
          <a:xfrm>
            <a:off x="1206500" y="1443038"/>
            <a:ext cx="6731000" cy="471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5738"/>
            <a:ext cx="8229600" cy="523875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sz="3200" b="1" dirty="0"/>
              <a:t>Πώς θα ήταν ένα </a:t>
            </a:r>
            <a:r>
              <a:rPr lang="el-GR" altLang="el-GR" sz="3200" b="1" u="sng" dirty="0"/>
              <a:t>σφαιρικό</a:t>
            </a:r>
            <a:r>
              <a:rPr lang="el-GR" altLang="el-GR" sz="3200" b="1" dirty="0"/>
              <a:t> κύμα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292100" y="773113"/>
            <a:ext cx="86233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/>
          <a:lstStyle/>
          <a:p>
            <a:pPr>
              <a:spcBef>
                <a:spcPct val="25000"/>
              </a:spcBef>
            </a:pPr>
            <a:r>
              <a:rPr lang="el-GR" altLang="el-GR" dirty="0"/>
              <a:t>Οι επιφάνειες σταθερής φάσης είναι </a:t>
            </a:r>
            <a:r>
              <a:rPr lang="el-GR" altLang="el-GR" u="sng" dirty="0"/>
              <a:t>σφαιρικές</a:t>
            </a:r>
            <a:r>
              <a:rPr lang="el-GR" altLang="el-GR" dirty="0"/>
              <a:t> και η διάδοση γίνεται </a:t>
            </a:r>
            <a:r>
              <a:rPr lang="el-GR" altLang="el-GR" u="sng" dirty="0"/>
              <a:t>ακτινικά</a:t>
            </a:r>
            <a:r>
              <a:rPr lang="el-GR" altLang="el-GR" dirty="0"/>
              <a:t> (ξεκινώντας από ένα σημείο όπου βρίσκεται η πηγή). Τέτοιο είναι το κύμα που εκπέμπει μια κεραία.</a:t>
            </a:r>
          </a:p>
        </p:txBody>
      </p:sp>
      <p:grpSp>
        <p:nvGrpSpPr>
          <p:cNvPr id="98383" name="Group 79"/>
          <p:cNvGrpSpPr>
            <a:grpSpLocks/>
          </p:cNvGrpSpPr>
          <p:nvPr/>
        </p:nvGrpSpPr>
        <p:grpSpPr bwMode="auto">
          <a:xfrm>
            <a:off x="182562" y="1771650"/>
            <a:ext cx="8594726" cy="4841876"/>
            <a:chOff x="-112" y="1116"/>
            <a:chExt cx="5414" cy="3050"/>
          </a:xfrm>
        </p:grpSpPr>
        <p:sp>
          <p:nvSpPr>
            <p:cNvPr id="18440" name="Rectangle 6"/>
            <p:cNvSpPr>
              <a:spLocks noChangeArrowheads="1"/>
            </p:cNvSpPr>
            <p:nvPr/>
          </p:nvSpPr>
          <p:spPr bwMode="auto">
            <a:xfrm>
              <a:off x="4103" y="3018"/>
              <a:ext cx="1199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/>
            <a:lstStyle/>
            <a:p>
              <a:pPr>
                <a:spcBef>
                  <a:spcPct val="25000"/>
                </a:spcBef>
              </a:pPr>
              <a:r>
                <a:rPr lang="el-GR" altLang="el-GR" b="1" i="1">
                  <a:solidFill>
                    <a:srgbClr val="339966"/>
                  </a:solidFill>
                </a:rPr>
                <a:t>«σημειακή» πηγή του κύματος</a:t>
              </a:r>
            </a:p>
          </p:txBody>
        </p:sp>
        <p:sp>
          <p:nvSpPr>
            <p:cNvPr id="18441" name="Line 65"/>
            <p:cNvSpPr>
              <a:spLocks noChangeShapeType="1"/>
            </p:cNvSpPr>
            <p:nvPr/>
          </p:nvSpPr>
          <p:spPr bwMode="auto">
            <a:xfrm flipH="1" flipV="1">
              <a:off x="2584" y="2496"/>
              <a:ext cx="1519" cy="625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Rectangle 66"/>
            <p:cNvSpPr>
              <a:spLocks noChangeArrowheads="1"/>
            </p:cNvSpPr>
            <p:nvPr/>
          </p:nvSpPr>
          <p:spPr bwMode="auto">
            <a:xfrm>
              <a:off x="4008" y="3559"/>
              <a:ext cx="1200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/>
            <a:lstStyle/>
            <a:p>
              <a:pPr>
                <a:spcBef>
                  <a:spcPct val="25000"/>
                </a:spcBef>
              </a:pPr>
              <a:r>
                <a:rPr lang="el-GR" altLang="el-GR" b="1" i="1">
                  <a:solidFill>
                    <a:srgbClr val="339966"/>
                  </a:solidFill>
                </a:rPr>
                <a:t>επιφάνειες σταθερής φάσης</a:t>
              </a:r>
            </a:p>
          </p:txBody>
        </p:sp>
        <p:sp>
          <p:nvSpPr>
            <p:cNvPr id="18443" name="Line 67"/>
            <p:cNvSpPr>
              <a:spLocks noChangeShapeType="1"/>
            </p:cNvSpPr>
            <p:nvPr/>
          </p:nvSpPr>
          <p:spPr bwMode="auto">
            <a:xfrm flipH="1" flipV="1">
              <a:off x="3152" y="3175"/>
              <a:ext cx="840" cy="488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Line 68"/>
            <p:cNvSpPr>
              <a:spLocks noChangeShapeType="1"/>
            </p:cNvSpPr>
            <p:nvPr/>
          </p:nvSpPr>
          <p:spPr bwMode="auto">
            <a:xfrm flipH="1" flipV="1">
              <a:off x="3344" y="3519"/>
              <a:ext cx="664" cy="168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Rectangle 74"/>
            <p:cNvSpPr>
              <a:spLocks noChangeArrowheads="1"/>
            </p:cNvSpPr>
            <p:nvPr/>
          </p:nvSpPr>
          <p:spPr bwMode="auto">
            <a:xfrm>
              <a:off x="-112" y="3744"/>
              <a:ext cx="2696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/>
            <a:lstStyle/>
            <a:p>
              <a:pPr>
                <a:spcBef>
                  <a:spcPct val="25000"/>
                </a:spcBef>
              </a:pPr>
              <a:r>
                <a:rPr lang="el-GR" altLang="el-GR" u="sng" dirty="0"/>
                <a:t>Σημείωση</a:t>
              </a:r>
              <a:r>
                <a:rPr lang="el-GR" altLang="el-GR" dirty="0"/>
                <a:t>: Το πλάτος του κύματος φθίνει με την απόσταση (δεν φαίνεται στο σχήμα).</a:t>
              </a:r>
            </a:p>
          </p:txBody>
        </p:sp>
        <p:sp>
          <p:nvSpPr>
            <p:cNvPr id="18446" name="Rectangle 75"/>
            <p:cNvSpPr>
              <a:spLocks noChangeArrowheads="1"/>
            </p:cNvSpPr>
            <p:nvPr/>
          </p:nvSpPr>
          <p:spPr bwMode="auto">
            <a:xfrm>
              <a:off x="5" y="2126"/>
              <a:ext cx="1153" cy="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/>
            <a:lstStyle/>
            <a:p>
              <a:pPr>
                <a:spcBef>
                  <a:spcPct val="25000"/>
                </a:spcBef>
              </a:pPr>
              <a:r>
                <a:rPr lang="el-GR" altLang="el-GR" b="1" i="1" dirty="0">
                  <a:solidFill>
                    <a:srgbClr val="339966"/>
                  </a:solidFill>
                </a:rPr>
                <a:t>τοπικά (δηλ. σε μια σχετικά μικρή περιοχή)  μοιάζει με επίπεδο κύμα</a:t>
              </a:r>
            </a:p>
          </p:txBody>
        </p:sp>
        <p:sp>
          <p:nvSpPr>
            <p:cNvPr id="18447" name="Oval 76"/>
            <p:cNvSpPr>
              <a:spLocks noChangeArrowheads="1"/>
            </p:cNvSpPr>
            <p:nvPr/>
          </p:nvSpPr>
          <p:spPr bwMode="auto">
            <a:xfrm rot="2137806">
              <a:off x="696" y="1116"/>
              <a:ext cx="1038" cy="655"/>
            </a:xfrm>
            <a:prstGeom prst="ellipse">
              <a:avLst/>
            </a:prstGeom>
            <a:noFill/>
            <a:ln w="12700">
              <a:solidFill>
                <a:srgbClr val="33996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 altLang="el-GR"/>
            </a:p>
          </p:txBody>
        </p:sp>
        <p:sp>
          <p:nvSpPr>
            <p:cNvPr id="18448" name="Line 78"/>
            <p:cNvSpPr>
              <a:spLocks noChangeShapeType="1"/>
            </p:cNvSpPr>
            <p:nvPr/>
          </p:nvSpPr>
          <p:spPr bwMode="auto">
            <a:xfrm flipV="1">
              <a:off x="463" y="1695"/>
              <a:ext cx="551" cy="431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37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229600" cy="595313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sz="3200" b="1" dirty="0"/>
              <a:t>Τι είναι η </a:t>
            </a:r>
            <a:r>
              <a:rPr lang="el-GR" altLang="el-GR" sz="3200" b="1" u="sng" dirty="0"/>
              <a:t>πόλωση</a:t>
            </a:r>
            <a:r>
              <a:rPr lang="el-GR" altLang="el-GR" sz="3200" b="1" dirty="0"/>
              <a:t> Η/Μ κύματος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68300" y="800100"/>
            <a:ext cx="84455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/>
          <a:lstStyle/>
          <a:p>
            <a:pPr>
              <a:spcBef>
                <a:spcPct val="25000"/>
              </a:spcBef>
            </a:pPr>
            <a:r>
              <a:rPr lang="el-GR" altLang="el-GR"/>
              <a:t>Πόλωση επίπεδου Η/Μ κύματος λέγεται η τροχιά που διαγράφει το άκρο του διανύσματος του ηλεκτρικού πεδίου πάνω σε επίπεδο κάθετο στη διεύθυνση διάδοσης.</a:t>
            </a:r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5803900" y="1562100"/>
            <a:ext cx="30099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/>
          <a:lstStyle/>
          <a:p>
            <a:pPr>
              <a:spcBef>
                <a:spcPct val="25000"/>
              </a:spcBef>
            </a:pPr>
            <a:r>
              <a:rPr lang="el-GR" altLang="el-GR" b="1" u="sng" dirty="0"/>
              <a:t>Γραμμική πόλωση</a:t>
            </a:r>
            <a:r>
              <a:rPr lang="el-GR" altLang="el-GR" dirty="0"/>
              <a:t>: Αν οι συνιστώσες </a:t>
            </a:r>
            <a:r>
              <a:rPr lang="en-US" altLang="el-GR" dirty="0"/>
              <a:t>E</a:t>
            </a:r>
            <a:r>
              <a:rPr lang="en-US" altLang="el-GR" baseline="-25000" dirty="0"/>
              <a:t>x</a:t>
            </a:r>
            <a:r>
              <a:rPr lang="en-US" altLang="el-GR" dirty="0"/>
              <a:t> </a:t>
            </a:r>
            <a:r>
              <a:rPr lang="el-GR" altLang="el-GR" dirty="0"/>
              <a:t>και </a:t>
            </a:r>
            <a:r>
              <a:rPr lang="en-US" altLang="el-GR" dirty="0" err="1"/>
              <a:t>E</a:t>
            </a:r>
            <a:r>
              <a:rPr lang="en-US" altLang="el-GR" baseline="-25000" dirty="0" err="1"/>
              <a:t>y</a:t>
            </a:r>
            <a:r>
              <a:rPr lang="en-US" altLang="el-GR" dirty="0"/>
              <a:t> </a:t>
            </a:r>
            <a:r>
              <a:rPr lang="el-GR" altLang="el-GR" dirty="0"/>
              <a:t>είναι σε φάση (με ίδια ή αντίθετη φορά)</a:t>
            </a:r>
          </a:p>
          <a:p>
            <a:pPr>
              <a:spcBef>
                <a:spcPct val="25000"/>
              </a:spcBef>
            </a:pPr>
            <a:endParaRPr lang="el-GR" altLang="el-GR" dirty="0"/>
          </a:p>
        </p:txBody>
      </p:sp>
      <p:sp>
        <p:nvSpPr>
          <p:cNvPr id="19463" name="Line 16"/>
          <p:cNvSpPr>
            <a:spLocks noChangeShapeType="1"/>
          </p:cNvSpPr>
          <p:nvPr/>
        </p:nvSpPr>
        <p:spPr bwMode="auto">
          <a:xfrm rot="-6901013" flipH="1" flipV="1">
            <a:off x="1570037" y="4705351"/>
            <a:ext cx="9525" cy="9334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2" name="Line 18"/>
          <p:cNvSpPr>
            <a:spLocks noChangeShapeType="1"/>
          </p:cNvSpPr>
          <p:nvPr/>
        </p:nvSpPr>
        <p:spPr bwMode="auto">
          <a:xfrm rot="-6817763" flipH="1" flipV="1">
            <a:off x="681038" y="5237162"/>
            <a:ext cx="833438" cy="36036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3" name="Line 19"/>
          <p:cNvSpPr>
            <a:spLocks noChangeShapeType="1"/>
          </p:cNvSpPr>
          <p:nvPr/>
        </p:nvSpPr>
        <p:spPr bwMode="auto">
          <a:xfrm rot="-6817763" flipH="1" flipV="1">
            <a:off x="882650" y="5037138"/>
            <a:ext cx="555625" cy="59372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4" name="Line 20"/>
          <p:cNvSpPr>
            <a:spLocks noChangeShapeType="1"/>
          </p:cNvSpPr>
          <p:nvPr/>
        </p:nvSpPr>
        <p:spPr bwMode="auto">
          <a:xfrm rot="-6817763" flipH="1" flipV="1">
            <a:off x="1240632" y="4842669"/>
            <a:ext cx="157162" cy="7112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5" name="Line 21"/>
          <p:cNvSpPr>
            <a:spLocks noChangeShapeType="1"/>
          </p:cNvSpPr>
          <p:nvPr/>
        </p:nvSpPr>
        <p:spPr bwMode="auto">
          <a:xfrm rot="14782237" flipV="1">
            <a:off x="1816894" y="4634707"/>
            <a:ext cx="395287" cy="4826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6" name="Line 22"/>
          <p:cNvSpPr>
            <a:spLocks noChangeShapeType="1"/>
          </p:cNvSpPr>
          <p:nvPr/>
        </p:nvSpPr>
        <p:spPr bwMode="auto">
          <a:xfrm rot="-6817763" flipH="1" flipV="1">
            <a:off x="2105025" y="4618038"/>
            <a:ext cx="712788" cy="3016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triangl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7" name="Line 23"/>
          <p:cNvSpPr>
            <a:spLocks noChangeShapeType="1"/>
          </p:cNvSpPr>
          <p:nvPr/>
        </p:nvSpPr>
        <p:spPr bwMode="auto">
          <a:xfrm rot="-6817763" flipH="1" flipV="1">
            <a:off x="2982912" y="4318001"/>
            <a:ext cx="608013" cy="53181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triangl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8" name="Line 24"/>
          <p:cNvSpPr>
            <a:spLocks noChangeShapeType="1"/>
          </p:cNvSpPr>
          <p:nvPr/>
        </p:nvSpPr>
        <p:spPr bwMode="auto">
          <a:xfrm rot="-6817763" flipH="1" flipV="1">
            <a:off x="3614738" y="4310063"/>
            <a:ext cx="300037" cy="7381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triangl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9" name="Line 25"/>
          <p:cNvSpPr>
            <a:spLocks noChangeShapeType="1"/>
          </p:cNvSpPr>
          <p:nvPr/>
        </p:nvSpPr>
        <p:spPr bwMode="auto">
          <a:xfrm rot="14782237" flipV="1">
            <a:off x="4430713" y="4600575"/>
            <a:ext cx="200025" cy="65722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triangl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0" name="Line 26"/>
          <p:cNvSpPr>
            <a:spLocks noChangeShapeType="1"/>
          </p:cNvSpPr>
          <p:nvPr/>
        </p:nvSpPr>
        <p:spPr bwMode="auto">
          <a:xfrm rot="-6817763">
            <a:off x="4259263" y="5295900"/>
            <a:ext cx="757238" cy="8413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triangl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Rectangle 27"/>
          <p:cNvSpPr>
            <a:spLocks noChangeArrowheads="1"/>
          </p:cNvSpPr>
          <p:nvPr/>
        </p:nvSpPr>
        <p:spPr bwMode="auto">
          <a:xfrm>
            <a:off x="3395663" y="3851275"/>
            <a:ext cx="239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eaLnBrk="0" hangingPunct="0"/>
            <a:r>
              <a:rPr lang="en-US" altLang="el-GR" sz="1600">
                <a:solidFill>
                  <a:srgbClr val="FF0000"/>
                </a:solidFill>
              </a:rPr>
              <a:t>E </a:t>
            </a:r>
          </a:p>
        </p:txBody>
      </p:sp>
      <p:sp>
        <p:nvSpPr>
          <p:cNvPr id="93212" name="Line 28"/>
          <p:cNvSpPr>
            <a:spLocks noChangeShapeType="1"/>
          </p:cNvSpPr>
          <p:nvPr/>
        </p:nvSpPr>
        <p:spPr bwMode="auto">
          <a:xfrm rot="-6817763" flipH="1" flipV="1">
            <a:off x="4445794" y="5241131"/>
            <a:ext cx="825500" cy="36353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3" name="Line 29"/>
          <p:cNvSpPr>
            <a:spLocks noChangeShapeType="1"/>
          </p:cNvSpPr>
          <p:nvPr/>
        </p:nvSpPr>
        <p:spPr bwMode="auto">
          <a:xfrm rot="-6901013" flipH="1" flipV="1">
            <a:off x="1630362" y="4705351"/>
            <a:ext cx="9525" cy="93345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4" name="Line 30"/>
          <p:cNvSpPr>
            <a:spLocks noChangeShapeType="1"/>
          </p:cNvSpPr>
          <p:nvPr/>
        </p:nvSpPr>
        <p:spPr bwMode="auto">
          <a:xfrm flipH="1" flipV="1">
            <a:off x="2940050" y="4032250"/>
            <a:ext cx="0" cy="93345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5" name="Line 31"/>
          <p:cNvSpPr>
            <a:spLocks noChangeShapeType="1"/>
          </p:cNvSpPr>
          <p:nvPr/>
        </p:nvSpPr>
        <p:spPr bwMode="auto">
          <a:xfrm rot="-6817763" flipH="1" flipV="1">
            <a:off x="4681538" y="5054600"/>
            <a:ext cx="555625" cy="59372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78" name="Group 80"/>
          <p:cNvGrpSpPr>
            <a:grpSpLocks/>
          </p:cNvGrpSpPr>
          <p:nvPr/>
        </p:nvGrpSpPr>
        <p:grpSpPr bwMode="auto">
          <a:xfrm>
            <a:off x="177800" y="3800475"/>
            <a:ext cx="5875338" cy="2259013"/>
            <a:chOff x="112" y="2394"/>
            <a:chExt cx="3701" cy="1423"/>
          </a:xfrm>
        </p:grpSpPr>
        <p:sp>
          <p:nvSpPr>
            <p:cNvPr id="19487" name="Rectangle 17"/>
            <p:cNvSpPr>
              <a:spLocks noChangeArrowheads="1"/>
            </p:cNvSpPr>
            <p:nvPr/>
          </p:nvSpPr>
          <p:spPr bwMode="auto">
            <a:xfrm>
              <a:off x="1612" y="2473"/>
              <a:ext cx="151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/>
              <a:r>
                <a:rPr lang="en-US" altLang="el-GR" sz="1600"/>
                <a:t>E</a:t>
              </a:r>
              <a:r>
                <a:rPr lang="en-US" altLang="el-GR" sz="1600" baseline="-25000"/>
                <a:t>x</a:t>
              </a:r>
              <a:r>
                <a:rPr lang="en-US" altLang="el-GR" sz="1600"/>
                <a:t> </a:t>
              </a:r>
            </a:p>
          </p:txBody>
        </p:sp>
        <p:sp>
          <p:nvSpPr>
            <p:cNvPr id="19488" name="Line 33"/>
            <p:cNvSpPr>
              <a:spLocks noChangeShapeType="1"/>
            </p:cNvSpPr>
            <p:nvPr/>
          </p:nvSpPr>
          <p:spPr bwMode="auto">
            <a:xfrm flipH="1" flipV="1">
              <a:off x="1634" y="2666"/>
              <a:ext cx="0" cy="46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34"/>
            <p:cNvSpPr>
              <a:spLocks noChangeShapeType="1"/>
            </p:cNvSpPr>
            <p:nvPr/>
          </p:nvSpPr>
          <p:spPr bwMode="auto">
            <a:xfrm flipH="1" flipV="1">
              <a:off x="1461" y="2927"/>
              <a:ext cx="0" cy="20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Line 35"/>
            <p:cNvSpPr>
              <a:spLocks noChangeShapeType="1"/>
            </p:cNvSpPr>
            <p:nvPr/>
          </p:nvSpPr>
          <p:spPr bwMode="auto">
            <a:xfrm flipH="1" flipV="1">
              <a:off x="2197" y="2912"/>
              <a:ext cx="0" cy="21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Line 36"/>
            <p:cNvSpPr>
              <a:spLocks noChangeShapeType="1"/>
            </p:cNvSpPr>
            <p:nvPr/>
          </p:nvSpPr>
          <p:spPr bwMode="auto">
            <a:xfrm flipH="1" flipV="1">
              <a:off x="1828" y="2540"/>
              <a:ext cx="0" cy="5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Line 37"/>
            <p:cNvSpPr>
              <a:spLocks noChangeShapeType="1"/>
            </p:cNvSpPr>
            <p:nvPr/>
          </p:nvSpPr>
          <p:spPr bwMode="auto">
            <a:xfrm flipH="1" flipV="1">
              <a:off x="1994" y="2666"/>
              <a:ext cx="0" cy="46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Line 38"/>
            <p:cNvSpPr>
              <a:spLocks noChangeShapeType="1"/>
            </p:cNvSpPr>
            <p:nvPr/>
          </p:nvSpPr>
          <p:spPr bwMode="auto">
            <a:xfrm flipH="1">
              <a:off x="2846" y="3131"/>
              <a:ext cx="0" cy="46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Line 39"/>
            <p:cNvSpPr>
              <a:spLocks noChangeShapeType="1"/>
            </p:cNvSpPr>
            <p:nvPr/>
          </p:nvSpPr>
          <p:spPr bwMode="auto">
            <a:xfrm flipH="1">
              <a:off x="2639" y="3126"/>
              <a:ext cx="0" cy="20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Line 40"/>
            <p:cNvSpPr>
              <a:spLocks noChangeShapeType="1"/>
            </p:cNvSpPr>
            <p:nvPr/>
          </p:nvSpPr>
          <p:spPr bwMode="auto">
            <a:xfrm flipH="1">
              <a:off x="3415" y="3131"/>
              <a:ext cx="0" cy="20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Line 41"/>
            <p:cNvSpPr>
              <a:spLocks noChangeShapeType="1"/>
            </p:cNvSpPr>
            <p:nvPr/>
          </p:nvSpPr>
          <p:spPr bwMode="auto">
            <a:xfrm flipH="1">
              <a:off x="3038" y="3128"/>
              <a:ext cx="0" cy="57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Line 42"/>
            <p:cNvSpPr>
              <a:spLocks noChangeShapeType="1"/>
            </p:cNvSpPr>
            <p:nvPr/>
          </p:nvSpPr>
          <p:spPr bwMode="auto">
            <a:xfrm flipH="1">
              <a:off x="3230" y="3132"/>
              <a:ext cx="0" cy="46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Line 43"/>
            <p:cNvSpPr>
              <a:spLocks noChangeShapeType="1"/>
            </p:cNvSpPr>
            <p:nvPr/>
          </p:nvSpPr>
          <p:spPr bwMode="auto">
            <a:xfrm rot="-6837750" flipH="1" flipV="1">
              <a:off x="813" y="2993"/>
              <a:ext cx="6" cy="46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Line 44"/>
            <p:cNvSpPr>
              <a:spLocks noChangeShapeType="1"/>
            </p:cNvSpPr>
            <p:nvPr/>
          </p:nvSpPr>
          <p:spPr bwMode="auto">
            <a:xfrm rot="-6817763" flipH="1" flipV="1">
              <a:off x="741" y="3071"/>
              <a:ext cx="6" cy="20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Line 45"/>
            <p:cNvSpPr>
              <a:spLocks noChangeShapeType="1"/>
            </p:cNvSpPr>
            <p:nvPr/>
          </p:nvSpPr>
          <p:spPr bwMode="auto">
            <a:xfrm rot="-6742809" flipH="1" flipV="1">
              <a:off x="1523" y="3065"/>
              <a:ext cx="6" cy="21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Line 46"/>
            <p:cNvSpPr>
              <a:spLocks noChangeShapeType="1"/>
            </p:cNvSpPr>
            <p:nvPr/>
          </p:nvSpPr>
          <p:spPr bwMode="auto">
            <a:xfrm rot="-6837750" flipH="1" flipV="1">
              <a:off x="1245" y="2996"/>
              <a:ext cx="6" cy="46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Line 47"/>
            <p:cNvSpPr>
              <a:spLocks noChangeShapeType="1"/>
            </p:cNvSpPr>
            <p:nvPr/>
          </p:nvSpPr>
          <p:spPr bwMode="auto">
            <a:xfrm rot="14637221" flipH="1">
              <a:off x="2403" y="2800"/>
              <a:ext cx="6" cy="46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Line 48"/>
            <p:cNvSpPr>
              <a:spLocks noChangeShapeType="1"/>
            </p:cNvSpPr>
            <p:nvPr/>
          </p:nvSpPr>
          <p:spPr bwMode="auto">
            <a:xfrm rot="14509493" flipH="1">
              <a:off x="2082" y="2981"/>
              <a:ext cx="6" cy="20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Line 49"/>
            <p:cNvSpPr>
              <a:spLocks noChangeShapeType="1"/>
            </p:cNvSpPr>
            <p:nvPr/>
          </p:nvSpPr>
          <p:spPr bwMode="auto">
            <a:xfrm rot="14509493" flipH="1">
              <a:off x="2935" y="2981"/>
              <a:ext cx="6" cy="20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Line 50"/>
            <p:cNvSpPr>
              <a:spLocks noChangeShapeType="1"/>
            </p:cNvSpPr>
            <p:nvPr/>
          </p:nvSpPr>
          <p:spPr bwMode="auto">
            <a:xfrm rot="14703884" flipH="1">
              <a:off x="2656" y="2720"/>
              <a:ext cx="6" cy="57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Line 51"/>
            <p:cNvSpPr>
              <a:spLocks noChangeShapeType="1"/>
            </p:cNvSpPr>
            <p:nvPr/>
          </p:nvSpPr>
          <p:spPr bwMode="auto">
            <a:xfrm rot="14637221" flipH="1">
              <a:off x="2842" y="2797"/>
              <a:ext cx="6" cy="46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Line 52"/>
            <p:cNvSpPr>
              <a:spLocks noChangeShapeType="1"/>
            </p:cNvSpPr>
            <p:nvPr/>
          </p:nvSpPr>
          <p:spPr bwMode="auto">
            <a:xfrm flipV="1">
              <a:off x="670" y="2426"/>
              <a:ext cx="0" cy="13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Line 53"/>
            <p:cNvSpPr>
              <a:spLocks noChangeShapeType="1"/>
            </p:cNvSpPr>
            <p:nvPr/>
          </p:nvSpPr>
          <p:spPr bwMode="auto">
            <a:xfrm>
              <a:off x="460" y="3128"/>
              <a:ext cx="33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Rectangle 54"/>
            <p:cNvSpPr>
              <a:spLocks noChangeArrowheads="1"/>
            </p:cNvSpPr>
            <p:nvPr/>
          </p:nvSpPr>
          <p:spPr bwMode="auto">
            <a:xfrm>
              <a:off x="453" y="2394"/>
              <a:ext cx="151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 eaLnBrk="0" hangingPunct="0"/>
              <a:r>
                <a:rPr lang="en-US" altLang="el-GR" sz="1600"/>
                <a:t>x</a:t>
              </a:r>
            </a:p>
          </p:txBody>
        </p:sp>
        <p:sp>
          <p:nvSpPr>
            <p:cNvPr id="19510" name="Rectangle 55"/>
            <p:cNvSpPr>
              <a:spLocks noChangeArrowheads="1"/>
            </p:cNvSpPr>
            <p:nvPr/>
          </p:nvSpPr>
          <p:spPr bwMode="auto">
            <a:xfrm>
              <a:off x="3633" y="3185"/>
              <a:ext cx="180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 eaLnBrk="0" hangingPunct="0"/>
              <a:r>
                <a:rPr lang="en-US" altLang="el-GR" sz="1600"/>
                <a:t>z</a:t>
              </a:r>
            </a:p>
          </p:txBody>
        </p:sp>
        <p:sp>
          <p:nvSpPr>
            <p:cNvPr id="19511" name="Rectangle 56"/>
            <p:cNvSpPr>
              <a:spLocks noChangeArrowheads="1"/>
            </p:cNvSpPr>
            <p:nvPr/>
          </p:nvSpPr>
          <p:spPr bwMode="auto">
            <a:xfrm>
              <a:off x="150" y="3086"/>
              <a:ext cx="15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 eaLnBrk="0" hangingPunct="0"/>
              <a:r>
                <a:rPr lang="en-US" altLang="el-GR" sz="1600"/>
                <a:t>y</a:t>
              </a:r>
            </a:p>
          </p:txBody>
        </p:sp>
        <p:sp>
          <p:nvSpPr>
            <p:cNvPr id="19512" name="Line 57"/>
            <p:cNvSpPr>
              <a:spLocks noChangeShapeType="1"/>
            </p:cNvSpPr>
            <p:nvPr/>
          </p:nvSpPr>
          <p:spPr bwMode="auto">
            <a:xfrm rot="-6901013" flipH="1" flipV="1">
              <a:off x="403" y="2963"/>
              <a:ext cx="6" cy="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Rectangle 58"/>
            <p:cNvSpPr>
              <a:spLocks noChangeArrowheads="1"/>
            </p:cNvSpPr>
            <p:nvPr/>
          </p:nvSpPr>
          <p:spPr bwMode="auto">
            <a:xfrm>
              <a:off x="1184" y="3292"/>
              <a:ext cx="185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eaLnBrk="0" hangingPunct="0"/>
              <a:r>
                <a:rPr lang="en-US" altLang="el-GR" sz="1600"/>
                <a:t>E</a:t>
              </a:r>
              <a:r>
                <a:rPr lang="en-US" altLang="el-GR" sz="1600" baseline="-25000"/>
                <a:t>y</a:t>
              </a:r>
              <a:r>
                <a:rPr lang="en-US" altLang="el-GR" sz="1600"/>
                <a:t> </a:t>
              </a:r>
            </a:p>
          </p:txBody>
        </p:sp>
        <p:sp>
          <p:nvSpPr>
            <p:cNvPr id="19514" name="Line 59"/>
            <p:cNvSpPr>
              <a:spLocks noChangeShapeType="1"/>
            </p:cNvSpPr>
            <p:nvPr/>
          </p:nvSpPr>
          <p:spPr bwMode="auto">
            <a:xfrm flipH="1">
              <a:off x="1022" y="3131"/>
              <a:ext cx="0" cy="20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Line 60"/>
            <p:cNvSpPr>
              <a:spLocks noChangeShapeType="1"/>
            </p:cNvSpPr>
            <p:nvPr/>
          </p:nvSpPr>
          <p:spPr bwMode="auto">
            <a:xfrm flipH="1">
              <a:off x="832" y="3127"/>
              <a:ext cx="0" cy="46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Line 61"/>
            <p:cNvSpPr>
              <a:spLocks noChangeShapeType="1"/>
            </p:cNvSpPr>
            <p:nvPr/>
          </p:nvSpPr>
          <p:spPr bwMode="auto">
            <a:xfrm flipH="1">
              <a:off x="670" y="3126"/>
              <a:ext cx="0" cy="57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Line 62"/>
            <p:cNvSpPr>
              <a:spLocks noChangeShapeType="1"/>
            </p:cNvSpPr>
            <p:nvPr/>
          </p:nvSpPr>
          <p:spPr bwMode="auto">
            <a:xfrm rot="-6742809" flipH="1" flipV="1">
              <a:off x="3124" y="3071"/>
              <a:ext cx="6" cy="21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Line 63"/>
            <p:cNvSpPr>
              <a:spLocks noChangeShapeType="1"/>
            </p:cNvSpPr>
            <p:nvPr/>
          </p:nvSpPr>
          <p:spPr bwMode="auto">
            <a:xfrm rot="-6837750" flipH="1" flipV="1">
              <a:off x="3203" y="2996"/>
              <a:ext cx="6" cy="46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248" name="Line 64"/>
          <p:cNvSpPr>
            <a:spLocks noChangeShapeType="1"/>
          </p:cNvSpPr>
          <p:nvPr/>
        </p:nvSpPr>
        <p:spPr bwMode="auto">
          <a:xfrm rot="-6817763" flipH="1" flipV="1">
            <a:off x="5068888" y="4849812"/>
            <a:ext cx="160338" cy="65246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80" name="Picture 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476375"/>
            <a:ext cx="5208587" cy="212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251" name="Line 67"/>
          <p:cNvSpPr>
            <a:spLocks noChangeShapeType="1"/>
          </p:cNvSpPr>
          <p:nvPr/>
        </p:nvSpPr>
        <p:spPr bwMode="auto">
          <a:xfrm rot="14698987" flipH="1">
            <a:off x="4275138" y="4352925"/>
            <a:ext cx="14288" cy="85883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non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482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505133"/>
              </p:ext>
            </p:extLst>
          </p:nvPr>
        </p:nvGraphicFramePr>
        <p:xfrm>
          <a:off x="6172200" y="2743200"/>
          <a:ext cx="18161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4" imgW="1117600" imgH="228600" progId="Equation.3">
                  <p:embed/>
                </p:oleObj>
              </mc:Choice>
              <mc:Fallback>
                <p:oleObj r:id="rId4" imgW="1117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743200"/>
                        <a:ext cx="18161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3" name="Rectangle 70"/>
          <p:cNvSpPr>
            <a:spLocks noChangeArrowheads="1"/>
          </p:cNvSpPr>
          <p:nvPr/>
        </p:nvSpPr>
        <p:spPr bwMode="auto">
          <a:xfrm>
            <a:off x="5854700" y="3619500"/>
            <a:ext cx="30861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/>
          <a:lstStyle/>
          <a:p>
            <a:pPr>
              <a:spcBef>
                <a:spcPct val="25000"/>
              </a:spcBef>
            </a:pPr>
            <a:r>
              <a:rPr lang="el-GR" altLang="el-GR" b="1" u="sng" dirty="0"/>
              <a:t>Κυκλική πόλωση</a:t>
            </a:r>
            <a:r>
              <a:rPr lang="el-GR" altLang="el-GR" dirty="0"/>
              <a:t>: Αν οι συνιστώσες </a:t>
            </a:r>
            <a:r>
              <a:rPr lang="en-US" altLang="el-GR" dirty="0"/>
              <a:t>E</a:t>
            </a:r>
            <a:r>
              <a:rPr lang="en-US" altLang="el-GR" baseline="-25000" dirty="0"/>
              <a:t>x</a:t>
            </a:r>
            <a:r>
              <a:rPr lang="en-US" altLang="el-GR" dirty="0"/>
              <a:t> </a:t>
            </a:r>
            <a:r>
              <a:rPr lang="el-GR" altLang="el-GR" dirty="0"/>
              <a:t>και </a:t>
            </a:r>
            <a:r>
              <a:rPr lang="en-US" altLang="el-GR" dirty="0" err="1"/>
              <a:t>E</a:t>
            </a:r>
            <a:r>
              <a:rPr lang="en-US" altLang="el-GR" baseline="-25000" dirty="0" err="1"/>
              <a:t>y</a:t>
            </a:r>
            <a:r>
              <a:rPr lang="en-US" altLang="el-GR" dirty="0"/>
              <a:t> </a:t>
            </a:r>
            <a:r>
              <a:rPr lang="el-GR" altLang="el-GR" dirty="0"/>
              <a:t>έχουν ίσα πλάτη και διαφορά φάσης </a:t>
            </a:r>
            <a:r>
              <a:rPr lang="el-GR" altLang="el-GR" dirty="0">
                <a:sym typeface="Symbol" pitchFamily="18" charset="2"/>
              </a:rPr>
              <a:t>π/2</a:t>
            </a:r>
            <a:endParaRPr lang="el-GR" altLang="el-GR" dirty="0"/>
          </a:p>
          <a:p>
            <a:pPr>
              <a:spcBef>
                <a:spcPct val="25000"/>
              </a:spcBef>
            </a:pPr>
            <a:endParaRPr lang="el-GR" altLang="el-GR" dirty="0"/>
          </a:p>
        </p:txBody>
      </p:sp>
      <p:graphicFrame>
        <p:nvGraphicFramePr>
          <p:cNvPr id="19484" name="Object 71"/>
          <p:cNvGraphicFramePr>
            <a:graphicFrameLocks noChangeAspect="1"/>
          </p:cNvGraphicFramePr>
          <p:nvPr/>
        </p:nvGraphicFramePr>
        <p:xfrm>
          <a:off x="6305550" y="4540250"/>
          <a:ext cx="132238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r:id="rId6" imgW="799753" imgH="317362" progId="Equation.3">
                  <p:embed/>
                </p:oleObj>
              </mc:Choice>
              <mc:Fallback>
                <p:oleObj r:id="rId6" imgW="799753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50" y="4540250"/>
                        <a:ext cx="1322388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5" name="Object 73"/>
          <p:cNvGraphicFramePr>
            <a:graphicFrameLocks noChangeAspect="1"/>
          </p:cNvGraphicFramePr>
          <p:nvPr/>
        </p:nvGraphicFramePr>
        <p:xfrm>
          <a:off x="6311900" y="5048250"/>
          <a:ext cx="15367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r:id="rId8" imgW="914400" imgH="393700" progId="Equation.3">
                  <p:embed/>
                </p:oleObj>
              </mc:Choice>
              <mc:Fallback>
                <p:oleObj r:id="rId8" imgW="914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5048250"/>
                        <a:ext cx="1536700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6" name="Rectangle 75"/>
          <p:cNvSpPr>
            <a:spLocks noChangeArrowheads="1"/>
          </p:cNvSpPr>
          <p:nvPr/>
        </p:nvSpPr>
        <p:spPr bwMode="auto">
          <a:xfrm>
            <a:off x="4610100" y="6007100"/>
            <a:ext cx="412750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/>
          <a:lstStyle/>
          <a:p>
            <a:pPr>
              <a:spcBef>
                <a:spcPct val="25000"/>
              </a:spcBef>
            </a:pPr>
            <a:r>
              <a:rPr lang="el-GR" altLang="el-GR" b="1" u="sng"/>
              <a:t>Ελλειπτική πόλωση</a:t>
            </a:r>
            <a:r>
              <a:rPr lang="el-GR" altLang="el-GR"/>
              <a:t>: σε άλλη περίπτωση</a:t>
            </a:r>
          </a:p>
        </p:txBody>
      </p:sp>
    </p:spTree>
    <p:extLst>
      <p:ext uri="{BB962C8B-B14F-4D97-AF65-F5344CB8AC3E}">
        <p14:creationId xmlns:p14="http://schemas.microsoft.com/office/powerpoint/2010/main" val="95327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2" grpId="0" animBg="1"/>
      <p:bldP spid="93203" grpId="0" animBg="1"/>
      <p:bldP spid="93204" grpId="0" animBg="1"/>
      <p:bldP spid="93205" grpId="0" animBg="1"/>
      <p:bldP spid="93206" grpId="0" animBg="1"/>
      <p:bldP spid="93207" grpId="0" animBg="1"/>
      <p:bldP spid="93208" grpId="0" animBg="1"/>
      <p:bldP spid="93209" grpId="0" animBg="1"/>
      <p:bldP spid="93210" grpId="0" animBg="1"/>
      <p:bldP spid="93212" grpId="0" animBg="1"/>
      <p:bldP spid="93213" grpId="0" animBg="1"/>
      <p:bldP spid="93214" grpId="0" animBg="1"/>
      <p:bldP spid="93215" grpId="0" animBg="1"/>
      <p:bldP spid="93248" grpId="0" animBg="1"/>
      <p:bldP spid="932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2ACA856-DFC1-431F-AC36-42FA51EC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35" y="228600"/>
            <a:ext cx="8229600" cy="8382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l-GR" sz="3200" b="1" dirty="0">
                <a:solidFill>
                  <a:schemeClr val="tx1"/>
                </a:solidFill>
              </a:rPr>
              <a:t>Περιστροφή και ημιτονοειδής μεταβολή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1C18DAA-0E30-4CF0-B7F7-7C641BDA8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58" y="1947862"/>
            <a:ext cx="3063118" cy="33861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1FCE85-5451-47EE-9DD8-50FDFE979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176" y="1901994"/>
            <a:ext cx="3248025" cy="347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7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9D5E8DB-8B37-4C02-8983-7FDA7490E08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38400"/>
            <a:ext cx="5965522" cy="3024188"/>
          </a:xfr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xmlns="" id="{22ACA856-DFC1-431F-AC36-42FA51EC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35" y="228600"/>
            <a:ext cx="8229600" cy="8382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r>
              <a:rPr lang="el-GR" sz="3200" b="1" dirty="0">
                <a:solidFill>
                  <a:schemeClr val="tx1"/>
                </a:solidFill>
              </a:rPr>
              <a:t>Περιστρεφόμενο διάνυσμα για ημιτονοειδή μεγέθη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7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608C8D4-5555-4C56-B7B5-B729280C3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89" y="1143000"/>
            <a:ext cx="8730821" cy="4000500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xmlns="" id="{22ACA856-DFC1-431F-AC36-42FA51EC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435" y="228600"/>
            <a:ext cx="8229600" cy="83820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el-GR" sz="3200" b="1" dirty="0">
                <a:solidFill>
                  <a:schemeClr val="tx1"/>
                </a:solidFill>
              </a:rPr>
              <a:t>Και ο </a:t>
            </a:r>
            <a:r>
              <a:rPr lang="el-GR" sz="3200" b="1" dirty="0" err="1">
                <a:solidFill>
                  <a:schemeClr val="tx1"/>
                </a:solidFill>
              </a:rPr>
              <a:t>φασιθέτης</a:t>
            </a:r>
            <a:r>
              <a:rPr lang="el-GR" sz="3200" b="1" dirty="0">
                <a:solidFill>
                  <a:schemeClr val="tx1"/>
                </a:solidFill>
              </a:rPr>
              <a:t> (</a:t>
            </a:r>
            <a:r>
              <a:rPr lang="en-US" sz="3200" b="1" dirty="0" err="1">
                <a:solidFill>
                  <a:schemeClr val="tx1"/>
                </a:solidFill>
              </a:rPr>
              <a:t>Phasor</a:t>
            </a:r>
            <a:r>
              <a:rPr lang="el-GR" sz="3200" b="1" dirty="0">
                <a:solidFill>
                  <a:schemeClr val="tx1"/>
                </a:solidFill>
              </a:rPr>
              <a:t>)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24695"/>
              </p:ext>
            </p:extLst>
          </p:nvPr>
        </p:nvGraphicFramePr>
        <p:xfrm>
          <a:off x="381000" y="5327649"/>
          <a:ext cx="23304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Εξίσωση" r:id="rId4" imgW="1485720" imgH="253800" progId="Equation.3">
                  <p:embed/>
                </p:oleObj>
              </mc:Choice>
              <mc:Fallback>
                <p:oleObj name="Εξίσωση" r:id="rId4" imgW="1485720" imgH="253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327649"/>
                        <a:ext cx="2330450" cy="403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0"/>
          <p:cNvSpPr>
            <a:spLocks noChangeArrowheads="1"/>
          </p:cNvSpPr>
          <p:nvPr/>
        </p:nvSpPr>
        <p:spPr bwMode="auto">
          <a:xfrm>
            <a:off x="2819400" y="5219700"/>
            <a:ext cx="611801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/>
          <a:lstStyle/>
          <a:p>
            <a:pPr>
              <a:spcBef>
                <a:spcPct val="25000"/>
              </a:spcBef>
            </a:pPr>
            <a:r>
              <a:rPr lang="el-GR" altLang="el-GR" b="1" u="sng" dirty="0" err="1">
                <a:latin typeface="Calibri" pitchFamily="34" charset="0"/>
                <a:cs typeface="Calibri" pitchFamily="34" charset="0"/>
              </a:rPr>
              <a:t>Φασιθέτης</a:t>
            </a:r>
            <a:r>
              <a:rPr lang="el-GR" altLang="el-GR" dirty="0">
                <a:latin typeface="Calibri" pitchFamily="34" charset="0"/>
                <a:cs typeface="Calibri" pitchFamily="34" charset="0"/>
              </a:rPr>
              <a:t>: ο μιγαδικός ψ με μέτρο ψ</a:t>
            </a:r>
            <a:r>
              <a:rPr lang="el-GR" altLang="el-GR" baseline="-25000" dirty="0">
                <a:latin typeface="Calibri" pitchFamily="34" charset="0"/>
                <a:cs typeface="Calibri" pitchFamily="34" charset="0"/>
              </a:rPr>
              <a:t>0</a:t>
            </a:r>
            <a:r>
              <a:rPr lang="en-US" altLang="el-GR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altLang="el-GR" dirty="0">
                <a:latin typeface="Calibri" pitchFamily="34" charset="0"/>
                <a:cs typeface="Calibri" pitchFamily="34" charset="0"/>
              </a:rPr>
              <a:t>το </a:t>
            </a:r>
            <a:r>
              <a:rPr lang="el-GR" altLang="el-GR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πλάτος</a:t>
            </a:r>
            <a:r>
              <a:rPr lang="el-GR" altLang="el-GR" dirty="0">
                <a:latin typeface="Calibri" pitchFamily="34" charset="0"/>
                <a:cs typeface="Calibri" pitchFamily="34" charset="0"/>
              </a:rPr>
              <a:t> (ή την ενεργό τιμή) της ταλάντωσης και όρισμα φ την </a:t>
            </a:r>
            <a:r>
              <a:rPr lang="el-GR" altLang="el-GR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σταθερά φάσης</a:t>
            </a:r>
          </a:p>
          <a:p>
            <a:pPr>
              <a:spcBef>
                <a:spcPct val="25000"/>
              </a:spcBef>
            </a:pPr>
            <a:endParaRPr lang="el-GR" altLang="el-GR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638800" y="2133600"/>
            <a:ext cx="1371600" cy="30861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819400" y="2286000"/>
            <a:ext cx="3810000" cy="3295650"/>
          </a:xfrm>
          <a:prstGeom prst="straightConnector1">
            <a:avLst/>
          </a:prstGeom>
          <a:ln w="127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602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id="{ED605ED0-F503-45CE-9C6B-730E053D8B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217" y="990600"/>
                <a:ext cx="8229600" cy="5410200"/>
              </a:xfrm>
            </p:spPr>
            <p:txBody>
              <a:bodyPr/>
              <a:lstStyle/>
              <a:p>
                <a:pPr marL="0" indent="0" algn="just">
                  <a:lnSpc>
                    <a:spcPct val="107000"/>
                  </a:lnSpc>
                  <a:spcAft>
                    <a:spcPts val="600"/>
                  </a:spcAft>
                  <a:buNone/>
                </a:pPr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Έστω δυο κύματα προς αντίθετες κατευθύνσεις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𝛹</m:t>
                        </m:r>
                      </m:e>
                      <m:sub>
                        <m:r>
                          <a:rPr lang="el-GR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l-GR" sz="1800" i="1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𝑈</m:t>
                        </m:r>
                      </m:e>
                      <m:sub>
                        <m:r>
                          <a:rPr lang="el-GR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</m:t>
                        </m:r>
                        <m:r>
                          <m:rPr>
                            <m:sty m:val="p"/>
                          </m:rPr>
                          <a:rPr lang="el-GR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fName>
                      <m:e>
                        <m:d>
                          <m:dPr>
                            <m:ctrlPr>
                              <a:rPr lang="el-GR" sz="18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l-GR" sz="1800" i="1" smtClean="0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𝜔</m:t>
                            </m:r>
                            <m:r>
                              <a:rPr lang="en-US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el-GR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l-GR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𝑘𝑧</m:t>
                            </m:r>
                            <m:r>
                              <a:rPr lang="en-US" sz="1800" b="0" i="1" smtClean="0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𝛹</m:t>
                        </m:r>
                      </m:e>
                      <m:sub>
                        <m:r>
                          <a:rPr lang="el-GR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l-GR" sz="1800" i="1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𝑈</m:t>
                        </m:r>
                      </m:e>
                      <m:sub>
                        <m:r>
                          <a:rPr lang="el-GR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</m:t>
                        </m:r>
                        <m:r>
                          <m:rPr>
                            <m:sty m:val="p"/>
                          </m:rPr>
                          <a:rPr lang="el-GR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fName>
                      <m:e>
                        <m:d>
                          <m:dPr>
                            <m:ctrlPr>
                              <a:rPr lang="el-GR" sz="18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l-GR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𝜔</m:t>
                            </m:r>
                            <m:r>
                              <a:rPr lang="en-US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l-GR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𝑘𝑧</m:t>
                            </m:r>
                            <m:r>
                              <a:rPr lang="en-US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Αφού τα Ψ</a:t>
                </a:r>
                <a:r>
                  <a:rPr lang="el-GR" sz="1800" baseline="-25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και Ψ</a:t>
                </a:r>
                <a:r>
                  <a:rPr lang="el-GR" sz="1800" baseline="-25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ικανοποιούν την κυματική εξίσωση, άρα και το κύμα Ψ</a:t>
                </a:r>
                <a:r>
                  <a:rPr lang="el-GR" sz="1800" baseline="-25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+Ψ</a:t>
                </a:r>
                <a:r>
                  <a:rPr lang="el-GR" sz="1800" baseline="-25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θα την ικανοποιεί επίσης (αρχή της επαλληλίας). Εκεί βασίζεται η </a:t>
                </a:r>
                <a:r>
                  <a:rPr lang="el-GR" sz="1800" u="sng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συμβολή</a:t>
                </a:r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κυμάτων.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600"/>
                  </a:spcAft>
                  <a:buNone/>
                </a:pPr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Χαρακτηριστική περίπτωση συμβολής είναι το </a:t>
                </a:r>
                <a:r>
                  <a:rPr lang="el-GR" sz="1800" u="sng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στάσιμο κύμα</a:t>
                </a:r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Θεωρώντας για απλότητα αρχική φάση 0 έχουμε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𝛹</m:t>
                        </m:r>
                      </m:e>
                      <m:sub>
                        <m:r>
                          <a:rPr lang="el-GR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l-GR" sz="1800" i="1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𝑈</m:t>
                    </m:r>
                    <m:func>
                      <m:funcPr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</m:t>
                        </m:r>
                        <m:r>
                          <m:rPr>
                            <m:sty m:val="p"/>
                          </m:rPr>
                          <a:rPr lang="el-GR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fName>
                      <m:e>
                        <m:d>
                          <m:dPr>
                            <m:ctrlPr>
                              <a:rPr lang="el-GR" sz="18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l-GR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𝜔</m:t>
                            </m:r>
                            <m:r>
                              <a:rPr lang="en-US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el-GR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l-GR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𝑘𝑧</m:t>
                            </m:r>
                          </m:e>
                        </m:d>
                      </m:e>
                    </m:func>
                  </m:oMath>
                </a14:m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l-GR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𝛹</m:t>
                        </m:r>
                      </m:e>
                      <m:sub>
                        <m:r>
                          <a:rPr lang="el-GR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l-GR" sz="1800" i="1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𝑈</m:t>
                    </m:r>
                    <m:func>
                      <m:funcPr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</m:t>
                        </m:r>
                        <m:r>
                          <m:rPr>
                            <m:sty m:val="p"/>
                          </m:rPr>
                          <a:rPr lang="el-GR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fName>
                      <m:e>
                        <m:d>
                          <m:dPr>
                            <m:ctrlPr>
                              <a:rPr lang="el-GR" sz="18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l-GR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𝜔</m:t>
                            </m:r>
                            <m:r>
                              <a:rPr lang="en-US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en-US" sz="1800" b="0" i="1" smtClean="0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l-GR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𝑘𝑧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18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endParaRPr lang="el-GR" sz="18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endParaRPr lang="el-GR" sz="18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600"/>
                  </a:spcAft>
                </a:pPr>
                <a:endParaRPr lang="el-GR" sz="18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600"/>
                  </a:spcAft>
                  <a:buNone/>
                </a:pPr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Ειδικότερα, πρόκειται για την συμβολή δυο κυμάτων ίδιου πλάτους, ίδιου μήκους κύματος και φάσης, αλλά με την </a:t>
                </a:r>
                <a:r>
                  <a:rPr lang="el-GR" sz="1800" u="sng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αντίθετη</a:t>
                </a:r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κατεύθυνση διάδοσης (+</a:t>
                </a:r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για το Ψ</a:t>
                </a:r>
                <a:r>
                  <a:rPr lang="el-GR" sz="1800" baseline="-25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και</a:t>
                </a:r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για το Ψ</a:t>
                </a:r>
                <a:r>
                  <a:rPr lang="el-GR" sz="1800" baseline="-25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l-GR" sz="1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 Σε αυτή την περίπτωση θα ισχύουν τα παρακάτω:</a:t>
                </a:r>
                <a:endParaRPr lang="en-US" sz="1800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𝛹</m:t>
                      </m:r>
                      <m:r>
                        <a:rPr lang="en-US" sz="1800" i="1">
                          <a:latin typeface="Cambria Math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𝛹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𝛹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latin typeface="Cambria Math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i="1" smtClean="0">
                          <a:latin typeface="Cambria Math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co</m:t>
                              </m:r>
                              <m:r>
                                <m:rPr>
                                  <m:sty m:val="p"/>
                                </m:rPr>
                                <a:rPr lang="el-GR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l-GR" sz="18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  <m:r>
                                    <a:rPr lang="en-US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  <m:r>
                                    <a:rPr lang="el-GR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l-GR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𝑘𝑧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800" b="0" i="1" smtClean="0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800" i="1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a:rPr lang="en-US" sz="1800" i="1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l-GR" sz="18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  <m:r>
                                    <a:rPr lang="en-US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  <m:r>
                                    <a:rPr lang="en-US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l-GR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  <m:r>
                                    <a:rPr lang="en-US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800" i="1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i="1" smtClean="0">
                          <a:latin typeface="Cambria Math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𝛹</m:t>
                      </m:r>
                      <m:r>
                        <a:rPr lang="el-GR" sz="1800" i="1">
                          <a:latin typeface="Cambria Math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i="1">
                          <a:latin typeface="Cambria Math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𝑈</m:t>
                      </m:r>
                      <m:r>
                        <a:rPr lang="en-US" sz="1800" b="0" i="1" smtClean="0">
                          <a:latin typeface="Cambria Math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co</m:t>
                              </m:r>
                              <m:r>
                                <m:rPr>
                                  <m:sty m:val="p"/>
                                </m:rPr>
                                <a:rPr lang="el-GR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l-GR" sz="18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  <m:r>
                                    <a:rPr lang="en-US" sz="1800" i="1" smtClean="0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sz="1800" i="1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co</m:t>
                              </m:r>
                              <m:r>
                                <m:rPr>
                                  <m:sty m:val="p"/>
                                </m:rPr>
                                <a:rPr lang="el-GR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l-GR" sz="18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1800" i="1" smtClean="0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  <m:r>
                                    <a:rPr lang="el-GR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800" b="0" i="1" smtClean="0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1800" i="1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a:rPr lang="en-US" sz="1800" i="1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l-GR" sz="18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  <m:r>
                                    <a:rPr lang="en-US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l-GR" sz="18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𝑘𝑧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1800" i="1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co</m:t>
                              </m:r>
                              <m:r>
                                <m:rPr>
                                  <m:sty m:val="p"/>
                                </m:rPr>
                                <a:rPr lang="el-GR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l-GR" sz="18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  <m:r>
                                    <a:rPr lang="en-US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n-US" sz="1800" i="1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co</m:t>
                              </m:r>
                              <m:r>
                                <m:rPr>
                                  <m:sty m:val="p"/>
                                </m:rPr>
                                <a:rPr lang="el-GR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l-GR" sz="18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𝑘𝑧</m:t>
                                  </m:r>
                                </m:e>
                              </m:d>
                            </m:e>
                          </m:func>
                          <m:r>
                            <a:rPr lang="en-US" sz="1800" b="0" i="1" smtClean="0"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800" i="1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a:rPr lang="en-US" sz="1800" i="1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el-GR" sz="18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  <m:r>
                                    <a:rPr lang="en-US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l-GR" sz="18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sz="1800" i="1">
                                      <a:latin typeface="Cambria Math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𝑘𝑧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𝛹</m:t>
                    </m:r>
                    <m:r>
                      <a:rPr lang="en-US" sz="1800" i="1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1800" i="1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𝑈</m:t>
                    </m:r>
                  </m:oMath>
                </a14:m>
                <a:r>
                  <a:rPr lang="en-US" sz="18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</m:t>
                        </m:r>
                        <m:r>
                          <m:rPr>
                            <m:sty m:val="p"/>
                          </m:rPr>
                          <a:rPr lang="el-GR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fName>
                      <m:e>
                        <m:d>
                          <m:dPr>
                            <m:ctrlPr>
                              <a:rPr lang="el-GR" sz="18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l-GR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𝜔</m:t>
                            </m:r>
                            <m:r>
                              <a:rPr lang="en-US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sz="18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co</m:t>
                        </m:r>
                        <m:r>
                          <m:rPr>
                            <m:sty m:val="p"/>
                          </m:rPr>
                          <a:rPr lang="el-GR" sz="18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fName>
                      <m:e>
                        <m:d>
                          <m:dPr>
                            <m:ctrlPr>
                              <a:rPr lang="el-GR" sz="18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l-GR" sz="18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𝑘𝑧</m:t>
                            </m:r>
                          </m:e>
                        </m:d>
                      </m:e>
                    </m:func>
                  </m:oMath>
                </a14:m>
                <a:endParaRPr lang="en-US" sz="1800" dirty="0"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D605ED0-F503-45CE-9C6B-730E053D8B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217" y="990600"/>
                <a:ext cx="8229600" cy="5410200"/>
              </a:xfrm>
              <a:blipFill rotWithShape="1">
                <a:blip r:embed="rId2"/>
                <a:stretch>
                  <a:fillRect l="-667" t="-451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22DF95-C93E-4291-B09F-308D75E54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975422"/>
            <a:ext cx="4652962" cy="1215578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229600" cy="595313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sz="3200" b="1" dirty="0"/>
              <a:t>Το </a:t>
            </a:r>
            <a:r>
              <a:rPr lang="el-GR" altLang="el-GR" sz="3200" b="1" u="sng" dirty="0"/>
              <a:t>στάσιμο</a:t>
            </a:r>
            <a:r>
              <a:rPr lang="el-GR" altLang="el-GR" sz="3200" b="1" dirty="0"/>
              <a:t> κύμα</a:t>
            </a:r>
          </a:p>
        </p:txBody>
      </p:sp>
    </p:spTree>
    <p:extLst>
      <p:ext uri="{BB962C8B-B14F-4D97-AF65-F5344CB8AC3E}">
        <p14:creationId xmlns:p14="http://schemas.microsoft.com/office/powerpoint/2010/main" val="166582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id="{ED605ED0-F503-45CE-9C6B-730E053D8B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217" y="1168660"/>
                <a:ext cx="8229600" cy="4496189"/>
              </a:xfrm>
            </p:spPr>
            <p:txBody>
              <a:bodyPr/>
              <a:lstStyle/>
              <a:p>
                <a:pPr marL="0" indent="0" algn="just">
                  <a:lnSpc>
                    <a:spcPct val="107000"/>
                  </a:lnSpc>
                  <a:spcAft>
                    <a:spcPts val="600"/>
                  </a:spcAft>
                  <a:buNone/>
                </a:pPr>
                <a:r>
                  <a:rPr lang="el-GR" sz="1800" dirty="0">
                    <a:ea typeface="Times New Roman" panose="02020603050405020304" pitchFamily="18" charset="0"/>
                  </a:rPr>
                  <a:t>Είναι προφανές ότι το τελικό κύμα </a:t>
                </a:r>
                <a:r>
                  <a:rPr lang="el-GR" sz="1800" u="sng" dirty="0">
                    <a:ea typeface="Times New Roman" panose="02020603050405020304" pitchFamily="18" charset="0"/>
                  </a:rPr>
                  <a:t>δεν διαδίδεται</a:t>
                </a:r>
                <a:r>
                  <a:rPr lang="el-GR" sz="1800" dirty="0">
                    <a:ea typeface="Times New Roman" panose="02020603050405020304" pitchFamily="18" charset="0"/>
                  </a:rPr>
                  <a:t> ούτε προς την +</a:t>
                </a:r>
                <a:r>
                  <a:rPr lang="en-US" sz="1800" dirty="0">
                    <a:ea typeface="Times New Roman" panose="02020603050405020304" pitchFamily="18" charset="0"/>
                  </a:rPr>
                  <a:t>z</a:t>
                </a:r>
                <a:r>
                  <a:rPr lang="el-GR" sz="1800" dirty="0">
                    <a:ea typeface="Times New Roman" panose="02020603050405020304" pitchFamily="18" charset="0"/>
                  </a:rPr>
                  <a:t>, ούτε προς την -</a:t>
                </a:r>
                <a:r>
                  <a:rPr lang="en-US" sz="1800" dirty="0">
                    <a:ea typeface="Times New Roman" panose="02020603050405020304" pitchFamily="18" charset="0"/>
                  </a:rPr>
                  <a:t>z</a:t>
                </a:r>
                <a:r>
                  <a:rPr lang="el-GR" sz="1800" dirty="0">
                    <a:ea typeface="Times New Roman" panose="02020603050405020304" pitchFamily="18" charset="0"/>
                  </a:rPr>
                  <a:t> κατεύθυνση, αφού η εξίσωσή του δεν περιέχει τον παράγοντα </a:t>
                </a:r>
                <a:r>
                  <a:rPr lang="en-US" sz="1800" dirty="0">
                    <a:ea typeface="Times New Roman" panose="02020603050405020304" pitchFamily="18" charset="0"/>
                  </a:rPr>
                  <a:t>(</a:t>
                </a:r>
                <a:r>
                  <a:rPr lang="el-GR" sz="1800" dirty="0">
                    <a:ea typeface="Times New Roman" panose="02020603050405020304" pitchFamily="18" charset="0"/>
                  </a:rPr>
                  <a:t>ω</a:t>
                </a:r>
                <a:r>
                  <a:rPr lang="en-US" sz="1800" dirty="0">
                    <a:ea typeface="Times New Roman" panose="02020603050405020304" pitchFamily="18" charset="0"/>
                  </a:rPr>
                  <a:t>t –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kz</a:t>
                </a:r>
                <a:r>
                  <a:rPr lang="en-US" sz="1800" dirty="0">
                    <a:ea typeface="Times New Roman" panose="02020603050405020304" pitchFamily="18" charset="0"/>
                  </a:rPr>
                  <a:t>)</a:t>
                </a:r>
                <a:r>
                  <a:rPr lang="el-GR" sz="1800" dirty="0">
                    <a:ea typeface="Times New Roman" panose="02020603050405020304" pitchFamily="18" charset="0"/>
                  </a:rPr>
                  <a:t> ή </a:t>
                </a:r>
                <a:r>
                  <a:rPr lang="en-US" sz="1800" dirty="0">
                    <a:ea typeface="Times New Roman" panose="02020603050405020304" pitchFamily="18" charset="0"/>
                  </a:rPr>
                  <a:t>(</a:t>
                </a:r>
                <a:r>
                  <a:rPr lang="el-GR" sz="1800" dirty="0">
                    <a:ea typeface="Times New Roman" panose="02020603050405020304" pitchFamily="18" charset="0"/>
                  </a:rPr>
                  <a:t>ω</a:t>
                </a:r>
                <a:r>
                  <a:rPr lang="en-US" sz="1800" dirty="0">
                    <a:ea typeface="Times New Roman" panose="02020603050405020304" pitchFamily="18" charset="0"/>
                  </a:rPr>
                  <a:t>t +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kz</a:t>
                </a:r>
                <a:r>
                  <a:rPr lang="el-GR" sz="1800" dirty="0">
                    <a:ea typeface="Times New Roman" panose="02020603050405020304" pitchFamily="18" charset="0"/>
                  </a:rPr>
                  <a:t>). Πρόκειται για την εξίσωση του </a:t>
                </a:r>
                <a:r>
                  <a:rPr lang="el-GR" sz="1800" b="1" u="sng" dirty="0">
                    <a:ea typeface="Times New Roman" panose="02020603050405020304" pitchFamily="18" charset="0"/>
                  </a:rPr>
                  <a:t>στάσιμου κύματος</a:t>
                </a:r>
                <a:r>
                  <a:rPr lang="el-GR" sz="1800" dirty="0">
                    <a:ea typeface="Times New Roman" panose="02020603050405020304" pitchFamily="18" charset="0"/>
                  </a:rPr>
                  <a:t>. </a:t>
                </a:r>
                <a:endParaRPr lang="en-US" sz="1800" dirty="0"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7000"/>
                  </a:lnSpc>
                  <a:spcAft>
                    <a:spcPts val="600"/>
                  </a:spcAft>
                  <a:buNone/>
                </a:pPr>
                <a:r>
                  <a:rPr lang="el-GR" sz="1800" dirty="0">
                    <a:ea typeface="Times New Roman" panose="02020603050405020304" pitchFamily="18" charset="0"/>
                  </a:rPr>
                  <a:t>Επιπλέον, ισχύει ότι Ψ(</a:t>
                </a:r>
                <a:r>
                  <a:rPr lang="en-US" sz="1800" dirty="0">
                    <a:ea typeface="Times New Roman" panose="02020603050405020304" pitchFamily="18" charset="0"/>
                  </a:rPr>
                  <a:t>z</a:t>
                </a:r>
                <a:r>
                  <a:rPr lang="el-GR" sz="1800" dirty="0">
                    <a:ea typeface="Times New Roman" panose="02020603050405020304" pitchFamily="18" charset="0"/>
                  </a:rPr>
                  <a:t>,t) = 0 όταν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sz="1800" b="0" i="1" smtClean="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𝑐𝑜</m:t>
                        </m:r>
                        <m: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fName>
                      <m:e>
                        <m:r>
                          <a:rPr lang="el-GR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1800" b="0" i="1" smtClean="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l-GR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  <m:func>
                          <m:funcPr>
                            <m:ctrlPr>
                              <a:rPr lang="en-US" sz="1800" i="1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a:rPr lang="en-US" sz="1800" i="1">
                                <a:latin typeface="Cambria Math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𝑐𝑜𝑠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800" i="1">
                                    <a:latin typeface="Cambria Math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𝜔</m:t>
                                </m:r>
                                <m:r>
                                  <a:rPr lang="en-US" sz="1800" i="1">
                                    <a:latin typeface="Cambria Math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el-GR" sz="1800" i="1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l-GR" sz="1800" dirty="0">
                    <a:ea typeface="Times New Roman" panose="02020603050405020304" pitchFamily="18" charset="0"/>
                  </a:rPr>
                  <a:t>. Δηλαδή όταν </a:t>
                </a:r>
                <a:r>
                  <a:rPr lang="en-US" sz="1800" dirty="0" err="1">
                    <a:ea typeface="Times New Roman" panose="02020603050405020304" pitchFamily="18" charset="0"/>
                  </a:rPr>
                  <a:t>kz</a:t>
                </a:r>
                <a:r>
                  <a:rPr lang="en-US" sz="1800" dirty="0">
                    <a:ea typeface="Times New Roman" panose="02020603050405020304" pitchFamily="18" charset="0"/>
                  </a:rPr>
                  <a:t> </a:t>
                </a:r>
                <a:r>
                  <a:rPr lang="el-GR" sz="1800" dirty="0">
                    <a:ea typeface="Times New Roman" panose="02020603050405020304" pitchFamily="18" charset="0"/>
                  </a:rPr>
                  <a:t>=</a:t>
                </a:r>
                <a:r>
                  <a:rPr lang="en-US" sz="1800" dirty="0">
                    <a:ea typeface="Times New Roman" panose="02020603050405020304" pitchFamily="18" charset="0"/>
                  </a:rPr>
                  <a:t> m</a:t>
                </a:r>
                <a:r>
                  <a:rPr lang="el-GR" sz="1800" dirty="0">
                    <a:ea typeface="Times New Roman" panose="02020603050405020304" pitchFamily="18" charset="0"/>
                  </a:rPr>
                  <a:t>π, όπου </a:t>
                </a:r>
                <a:r>
                  <a:rPr lang="en-US" sz="1800" dirty="0">
                    <a:ea typeface="Times New Roman" panose="02020603050405020304" pitchFamily="18" charset="0"/>
                  </a:rPr>
                  <a:t>m </a:t>
                </a:r>
                <a:r>
                  <a:rPr lang="el-GR" sz="1800" dirty="0">
                    <a:ea typeface="Times New Roman" panose="02020603050405020304" pitchFamily="18" charset="0"/>
                  </a:rPr>
                  <a:t>ακέραιος αριθμός. Έτσι η σχέση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l-GR" sz="1800" i="1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sz="1800" i="1">
                        <a:latin typeface="Cambria Math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f>
                      <m:fPr>
                        <m:ctrlPr>
                          <a:rPr lang="en-US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l-GR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num>
                      <m:den>
                        <m:r>
                          <a:rPr lang="el-GR" sz="1800" i="1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1800" dirty="0">
                    <a:ea typeface="Times New Roman" panose="02020603050405020304" pitchFamily="18" charset="0"/>
                  </a:rPr>
                  <a:t> προσδιορίζει τα σημεία μηδενισμού (δεσμούς ή κόμβους) ενός στάσιμου κύματος. Τα αντίστοιχα σημεία μεγιστοποίησης του πλάτους (2</a:t>
                </a:r>
                <a:r>
                  <a:rPr lang="en-US" sz="1800" dirty="0">
                    <a:ea typeface="Times New Roman" panose="02020603050405020304" pitchFamily="18" charset="0"/>
                  </a:rPr>
                  <a:t>U</a:t>
                </a:r>
                <a:r>
                  <a:rPr lang="el-GR" sz="1800" dirty="0">
                    <a:ea typeface="Times New Roman" panose="02020603050405020304" pitchFamily="18" charset="0"/>
                  </a:rPr>
                  <a:t>) ονομάζονται κοιλίες:</a:t>
                </a:r>
                <a:endParaRPr lang="en-US" sz="18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D605ED0-F503-45CE-9C6B-730E053D8B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217" y="1168660"/>
                <a:ext cx="8229600" cy="4496189"/>
              </a:xfrm>
              <a:blipFill rotWithShape="1">
                <a:blip r:embed="rId2"/>
                <a:stretch>
                  <a:fillRect l="-667" t="-543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D567E8-4FE0-41ED-AB37-EA5204DC8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447" y="3581400"/>
            <a:ext cx="4181353" cy="2485328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229600" cy="595313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l-GR" sz="3200" b="1" dirty="0"/>
              <a:t>Το </a:t>
            </a:r>
            <a:r>
              <a:rPr lang="el-GR" altLang="el-GR" sz="3200" b="1" u="sng" dirty="0"/>
              <a:t>στάσιμο</a:t>
            </a:r>
            <a:r>
              <a:rPr lang="el-GR" altLang="el-GR" sz="3200" b="1" dirty="0"/>
              <a:t> κύμα</a:t>
            </a:r>
          </a:p>
        </p:txBody>
      </p:sp>
    </p:spTree>
    <p:extLst>
      <p:ext uri="{BB962C8B-B14F-4D97-AF65-F5344CB8AC3E}">
        <p14:creationId xmlns:p14="http://schemas.microsoft.com/office/powerpoint/2010/main" val="101127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2450" y="762000"/>
            <a:ext cx="8039100" cy="2215991"/>
          </a:xfrm>
        </p:spPr>
        <p:txBody>
          <a:bodyPr/>
          <a:lstStyle/>
          <a:p>
            <a:pPr algn="l"/>
            <a:r>
              <a:rPr lang="el-GR" sz="2400" b="1" dirty="0">
                <a:latin typeface="+mn-lt"/>
              </a:rPr>
              <a:t>Παρατήρηση</a:t>
            </a:r>
            <a:r>
              <a:rPr lang="en-US" sz="2400" b="1" dirty="0">
                <a:latin typeface="+mn-lt"/>
              </a:rPr>
              <a:t>: </a:t>
            </a:r>
            <a:r>
              <a:rPr lang="el-GR" sz="2400" dirty="0">
                <a:latin typeface="+mn-lt"/>
              </a:rPr>
              <a:t>Περιλαμβάνεται υλικό από τα βιβλία</a:t>
            </a:r>
            <a:r>
              <a:rPr lang="en-US" sz="2400" dirty="0">
                <a:latin typeface="+mn-lt"/>
              </a:rPr>
              <a:t>:</a:t>
            </a:r>
            <a:r>
              <a:rPr lang="el-GR" sz="2400" dirty="0">
                <a:latin typeface="+mn-lt"/>
              </a:rPr>
              <a:t/>
            </a:r>
            <a:br>
              <a:rPr lang="el-GR" sz="2400" dirty="0">
                <a:latin typeface="+mn-lt"/>
              </a:rPr>
            </a:br>
            <a:r>
              <a:rPr lang="el-GR" sz="2400" i="1" dirty="0">
                <a:latin typeface="+mn-lt"/>
              </a:rPr>
              <a:t/>
            </a:r>
            <a:br>
              <a:rPr lang="el-GR" sz="2400" i="1" dirty="0">
                <a:latin typeface="+mn-lt"/>
              </a:rPr>
            </a:br>
            <a:r>
              <a:rPr lang="el-GR" sz="2400" i="1" dirty="0">
                <a:latin typeface="+mn-lt"/>
              </a:rPr>
              <a:t>Χρ. </a:t>
            </a:r>
            <a:r>
              <a:rPr lang="el-GR" sz="2400" i="1" dirty="0" err="1">
                <a:latin typeface="+mn-lt"/>
              </a:rPr>
              <a:t>Μπολάκης</a:t>
            </a:r>
            <a:r>
              <a:rPr lang="el-GR" sz="2400" i="1" dirty="0">
                <a:latin typeface="+mn-lt"/>
              </a:rPr>
              <a:t>, Ι. Κούκος, «ΕΙΣΑΓΩΓΗ ΣΤΑ ΗΛΕΚΤΡΟ-ΟΠΤΙΚΑ ΣΥΣΤΗΜΑΤΑ», Σ.Ν.Δ. (2018)</a:t>
            </a:r>
            <a:br>
              <a:rPr lang="el-GR" sz="2400" i="1" dirty="0">
                <a:latin typeface="+mn-lt"/>
              </a:rPr>
            </a:br>
            <a:r>
              <a:rPr lang="el-GR" sz="2400" i="1" dirty="0">
                <a:latin typeface="+mn-lt"/>
              </a:rPr>
              <a:t>Χρ. </a:t>
            </a:r>
            <a:r>
              <a:rPr lang="el-GR" sz="2400" i="1" dirty="0" err="1">
                <a:latin typeface="+mn-lt"/>
              </a:rPr>
              <a:t>Βαζούρας</a:t>
            </a:r>
            <a:r>
              <a:rPr lang="el-GR" sz="2400" i="1" dirty="0">
                <a:latin typeface="+mn-lt"/>
              </a:rPr>
              <a:t>, «ΣΗΜΕΙΩΣΕΙΣ ΜΙΚΡΟΚΥΜΑΤΩΝ – ΚΕΡΑΙΩΝ – ΡΑΔΙΟΖΕΥΞΕΩΝ», Σ.Ν.Δ. (</a:t>
            </a:r>
            <a:r>
              <a:rPr lang="el-GR" sz="2400" i="1" dirty="0" smtClean="0">
                <a:latin typeface="+mn-lt"/>
              </a:rPr>
              <a:t>20</a:t>
            </a:r>
            <a:r>
              <a:rPr lang="en-US" sz="2400" i="1" dirty="0" smtClean="0">
                <a:latin typeface="+mn-lt"/>
              </a:rPr>
              <a:t>2</a:t>
            </a:r>
            <a:r>
              <a:rPr lang="el-GR" sz="2400" i="1" dirty="0" smtClean="0">
                <a:latin typeface="+mn-lt"/>
              </a:rPr>
              <a:t>1)</a:t>
            </a:r>
            <a:endParaRPr lang="en-US" sz="24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ECE333-F2ED-43B5-A2B7-88BACDFDB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254" y="213336"/>
            <a:ext cx="7467600" cy="1231106"/>
          </a:xfrm>
        </p:spPr>
        <p:txBody>
          <a:bodyPr/>
          <a:lstStyle/>
          <a:p>
            <a:pPr algn="ctr"/>
            <a:r>
              <a:rPr lang="el-GR" sz="4000" dirty="0"/>
              <a:t>Τέλος Μαθήματος 4 – </a:t>
            </a:r>
            <a:br>
              <a:rPr lang="el-GR" sz="4000" dirty="0"/>
            </a:br>
            <a:r>
              <a:rPr lang="el-GR" sz="4000" dirty="0">
                <a:solidFill>
                  <a:schemeClr val="tx1"/>
                </a:solidFill>
              </a:rPr>
              <a:t>Το Ηλεκτρομαγνητικό </a:t>
            </a:r>
            <a:r>
              <a:rPr lang="el-GR" sz="4000" dirty="0"/>
              <a:t>Κ</a:t>
            </a:r>
            <a:r>
              <a:rPr lang="el-GR" sz="4000" dirty="0">
                <a:solidFill>
                  <a:schemeClr val="tx1"/>
                </a:solidFill>
              </a:rPr>
              <a:t>ύμα</a:t>
            </a:r>
            <a:endParaRPr lang="en-US" sz="4000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xmlns="" id="{9CA45C28-36F0-4441-9B7A-93CA001595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4300">
              <a:lnSpc>
                <a:spcPts val="1240"/>
              </a:lnSpc>
            </a:pPr>
            <a:fld id="{81D60167-4931-47E6-BA6A-407CBD079E47}" type="slidenum">
              <a:rPr lang="en-US" spc="-60" smtClean="0">
                <a:solidFill>
                  <a:srgbClr val="000000"/>
                </a:solidFill>
              </a:rPr>
              <a:t>20</a:t>
            </a:fld>
            <a:endParaRPr lang="en-US" spc="-60" dirty="0">
              <a:solidFill>
                <a:srgbClr val="000000"/>
              </a:solidFill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552FEAA-A372-48BF-9169-F22639138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845054" y="2344521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5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Εγκάρσιο και διάμηκες κύμα</a:t>
            </a:r>
            <a:endParaRPr lang="en-US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1101" y="2483575"/>
            <a:ext cx="3041375" cy="2419895"/>
          </a:xfrm>
          <a:prstGeom prst="rect">
            <a:avLst/>
          </a:prstGeom>
          <a:noFill/>
        </p:spPr>
      </p:pic>
      <p:pic>
        <p:nvPicPr>
          <p:cNvPr id="1028" name="Picture 4" descr="Related imag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6550" y="2444387"/>
            <a:ext cx="4179767" cy="2407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/>
              <a:t>Ηλεκτρομαγνητικό (Η/Μ) Κύμα </a:t>
            </a:r>
            <a:endParaRPr lang="en-US" altLang="el-GR" b="1" dirty="0"/>
          </a:p>
        </p:txBody>
      </p:sp>
      <p:sp>
        <p:nvSpPr>
          <p:cNvPr id="9219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434844"/>
            <a:ext cx="8770513" cy="339447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l-GR" altLang="el-GR" dirty="0"/>
              <a:t>	</a:t>
            </a:r>
            <a:r>
              <a:rPr lang="el-GR" altLang="el-GR" u="sng" dirty="0"/>
              <a:t>Γενικός Ορισμός</a:t>
            </a:r>
            <a:endParaRPr lang="en-US" altLang="el-GR" u="sng" dirty="0"/>
          </a:p>
          <a:p>
            <a:r>
              <a:rPr lang="el-GR" altLang="el-GR" dirty="0"/>
              <a:t>Διαταραχή μεταδιδόμενη στο χώρο και το χρόνο </a:t>
            </a:r>
          </a:p>
          <a:p>
            <a:r>
              <a:rPr lang="el-GR" altLang="el-GR" dirty="0"/>
              <a:t>Η διαταραχή αφορά την ένταση του ΗΜ πεδίου</a:t>
            </a:r>
            <a:endParaRPr lang="en-US" altLang="el-GR" dirty="0"/>
          </a:p>
        </p:txBody>
      </p:sp>
      <p:pic>
        <p:nvPicPr>
          <p:cNvPr id="9220" name="Picture 2" descr="Αποτέλεσμα εικόνας για electromagnetic wave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32080"/>
            <a:ext cx="4944641" cy="236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28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37D4A1-C807-44D7-9494-9CE3CB262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857250"/>
          </a:xfrm>
        </p:spPr>
        <p:txBody>
          <a:bodyPr/>
          <a:lstStyle/>
          <a:p>
            <a:r>
              <a:rPr lang="el-GR" b="1" dirty="0"/>
              <a:t>Μαθηματική Ανάλυση</a:t>
            </a:r>
            <a:r>
              <a:rPr lang="en-US" b="1" dirty="0"/>
              <a:t> </a:t>
            </a:r>
            <a:r>
              <a:rPr lang="el-GR" b="1" dirty="0"/>
              <a:t>του Η/Μ Κύματος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6EE698-2D2C-4A77-9F0A-E25FEB4AD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990599"/>
          </a:xfrm>
        </p:spPr>
        <p:txBody>
          <a:bodyPr/>
          <a:lstStyle/>
          <a:p>
            <a:pPr marL="0" indent="0" algn="just">
              <a:buNone/>
            </a:pPr>
            <a:r>
              <a:rPr lang="el-GR" dirty="0"/>
              <a:t>Θα ξεκινήσουμε την ανάλυσή μας από τον απλό και προφανή μαθηματικό τύπο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id="{A4339449-1096-40EE-9BAD-CCFFB13F98C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219200" y="2743200"/>
                <a:ext cx="6629400" cy="857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07000"/>
                  </a:lnSpc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𝝏</m:t>
                            </m:r>
                          </m:e>
                          <m:sup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𝜳</m:t>
                        </m:r>
                      </m:num>
                      <m:den>
                        <m:r>
                          <a:rPr lang="el-G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l-GR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𝝏</m:t>
                            </m:r>
                          </m:e>
                          <m:sup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𝜳</m:t>
                        </m:r>
                      </m:num>
                      <m:den>
                        <m:r>
                          <a:rPr lang="el-G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l-GR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𝝏</m:t>
                            </m:r>
                          </m:e>
                          <m:sup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𝜳</m:t>
                        </m:r>
                      </m:num>
                      <m:den>
                        <m:r>
                          <a:rPr lang="el-G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l-GR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l-G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𝝏</m:t>
                            </m:r>
                          </m:e>
                          <m:sup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𝜳</m:t>
                        </m:r>
                      </m:num>
                      <m:den>
                        <m:r>
                          <a:rPr lang="el-GR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l-GR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l-GR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,</a:t>
                </a:r>
                <a:r>
                  <a:rPr lang="el-GR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l-GR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όπου </a:t>
                </a:r>
                <a14:m>
                  <m:oMath xmlns:m="http://schemas.openxmlformats.org/officeDocument/2006/math">
                    <m:r>
                      <a:rPr lang="el-GR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𝛹</m:t>
                    </m:r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l-GR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𝛹</m:t>
                    </m:r>
                    <m:d>
                      <m:dPr>
                        <m:ctrlPr>
                          <a:rPr lang="el-GR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endParaRPr lang="en-US" b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4339449-1096-40EE-9BAD-CCFFB13F9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2743200"/>
                <a:ext cx="6629400" cy="8572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E7095E0A-E026-4263-9182-42FA7530A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489" y="3793629"/>
            <a:ext cx="2370221" cy="237022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D96EE698-2D2C-4A77-9F0A-E25FEB4AD559}"/>
              </a:ext>
            </a:extLst>
          </p:cNvPr>
          <p:cNvSpPr txBox="1">
            <a:spLocks/>
          </p:cNvSpPr>
          <p:nvPr/>
        </p:nvSpPr>
        <p:spPr bwMode="auto">
          <a:xfrm>
            <a:off x="457200" y="4800600"/>
            <a:ext cx="5943600" cy="1066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dirty="0">
                <a:solidFill>
                  <a:srgbClr val="000000"/>
                </a:solidFill>
              </a:rPr>
              <a:t>Η </a:t>
            </a:r>
            <a:r>
              <a:rPr lang="el-GR" b="1" u="sng" dirty="0">
                <a:solidFill>
                  <a:srgbClr val="000000"/>
                </a:solidFill>
              </a:rPr>
              <a:t>κ</a:t>
            </a:r>
            <a:r>
              <a:rPr lang="el-GR" b="1" u="sng" dirty="0"/>
              <a:t>υματική εξίσωση</a:t>
            </a:r>
            <a:r>
              <a:rPr lang="el-GR" dirty="0"/>
              <a:t> στις 3 διαστάσεις</a:t>
            </a:r>
            <a:r>
              <a:rPr lang="el-GR" dirty="0">
                <a:solidFill>
                  <a:srgbClr val="000000"/>
                </a:solidFill>
              </a:rPr>
              <a:t> (</a:t>
            </a:r>
            <a:r>
              <a:rPr lang="en-US" dirty="0">
                <a:solidFill>
                  <a:srgbClr val="000000"/>
                </a:solidFill>
              </a:rPr>
              <a:t>x, y, z</a:t>
            </a:r>
            <a:r>
              <a:rPr lang="el-GR" dirty="0">
                <a:solidFill>
                  <a:srgbClr val="000000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l-GR" dirty="0">
                <a:solidFill>
                  <a:srgbClr val="000000"/>
                </a:solidFill>
              </a:rPr>
              <a:t>για οποιοδήποτε κύμα (όχι μόνο Η/Μ)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D96EE698-2D2C-4A77-9F0A-E25FEB4AD55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69726" y="3924300"/>
                <a:ext cx="8229600" cy="571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el-GR" dirty="0"/>
                  <a:t>Η ακόμα πιο απλά</a:t>
                </a:r>
                <a:r>
                  <a:rPr lang="en-US" dirty="0"/>
                  <a:t>: 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l-GR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𝛁</m:t>
                        </m:r>
                      </m:e>
                      <m:sup>
                        <m:r>
                          <a:rPr lang="el-GR" b="1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l-GR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𝜳</m:t>
                    </m:r>
                    <m:r>
                      <a:rPr lang="el-GR" b="1" i="1" smtClean="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l-GR" b="1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l-GR" b="1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𝝏</m:t>
                            </m:r>
                          </m:e>
                          <m:sup>
                            <m:r>
                              <a:rPr lang="el-GR" b="1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l-GR" b="1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𝜳</m:t>
                        </m:r>
                      </m:num>
                      <m:den>
                        <m:r>
                          <a:rPr lang="el-GR" b="1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𝝏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l-GR" b="1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l-GR" b="1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6EE698-2D2C-4A77-9F0A-E25FEB4AD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726" y="3924300"/>
                <a:ext cx="8229600" cy="571500"/>
              </a:xfrm>
              <a:prstGeom prst="rect">
                <a:avLst/>
              </a:prstGeom>
              <a:blipFill rotWithShape="1">
                <a:blip r:embed="rId5"/>
                <a:stretch>
                  <a:fillRect l="-1111" b="-287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4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37D4A1-C807-44D7-9494-9CE3CB262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81050"/>
          </a:xfrm>
        </p:spPr>
        <p:txBody>
          <a:bodyPr/>
          <a:lstStyle/>
          <a:p>
            <a:r>
              <a:rPr lang="el-GR" b="1" dirty="0"/>
              <a:t>Ηλεκτρομαγνητικό κύμα σε μια διάσταση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D96EE698-2D2C-4A77-9F0A-E25FEB4AD5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7442"/>
                <a:ext cx="8229600" cy="364515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l-GR" dirty="0"/>
                  <a:t>Εντελώς γενικά, </a:t>
                </a:r>
                <a:r>
                  <a:rPr lang="el-GR" u="sng" dirty="0"/>
                  <a:t>κύμα είναι μια διαταραχή στον χώρο και χρόνο</a:t>
                </a:r>
                <a:r>
                  <a:rPr lang="el-GR" dirty="0"/>
                  <a:t>. Όταν αυτή αφορά στο ηλεκτρομαγνητικό πεδίο (κυμαινόμενο μέγεθος είναι το ηλεκτρικό πεδίο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E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l-GR" dirty="0"/>
                  <a:t>και το μαγνητικό πεδίο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H</m:t>
                        </m:r>
                      </m:e>
                    </m:acc>
                  </m:oMath>
                </a14:m>
                <a:r>
                  <a:rPr lang="el-GR" dirty="0"/>
                  <a:t>), τότε έχουμε </a:t>
                </a:r>
                <a:r>
                  <a:rPr lang="el-GR" u="sng" dirty="0"/>
                  <a:t>ηλεκτρομαγνητικό (Η/Μ) κύμα</a:t>
                </a:r>
                <a:r>
                  <a:rPr lang="el-GR" dirty="0"/>
                  <a:t>. </a:t>
                </a:r>
                <a:endParaRPr lang="en-US" dirty="0"/>
              </a:p>
              <a:p>
                <a:pPr marL="0" indent="0" algn="just">
                  <a:spcBef>
                    <a:spcPts val="1200"/>
                  </a:spcBef>
                  <a:buNone/>
                </a:pPr>
                <a:r>
                  <a:rPr lang="el-GR" dirty="0"/>
                  <a:t>Η πιο απλή, αλλά θεμελιώδης, μορφή του είναι ένα Η/Μ κύμα που διαδίδεται σε μια διάσταση.</a:t>
                </a:r>
              </a:p>
              <a:p>
                <a:pPr marL="0" indent="0" algn="just">
                  <a:spcBef>
                    <a:spcPts val="1200"/>
                  </a:spcBef>
                  <a:buNone/>
                </a:pPr>
                <a:r>
                  <a:rPr lang="el-GR" dirty="0"/>
                  <a:t>Δηλ. η μεταβολή λαμβάνει χώρα (μόνο) προς μια κατεύθυνση. Ας την συμβολίσουμε ως άξονα </a:t>
                </a:r>
                <a:r>
                  <a:rPr lang="en-US" dirty="0"/>
                  <a:t>z.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D96EE698-2D2C-4A77-9F0A-E25FEB4AD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7442"/>
                <a:ext cx="8229600" cy="3645158"/>
              </a:xfrm>
              <a:blipFill rotWithShape="1">
                <a:blip r:embed="rId2"/>
                <a:stretch>
                  <a:fillRect l="-1111" t="-1338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0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37D4A1-C807-44D7-9494-9CE3CB262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/>
          <a:lstStyle/>
          <a:p>
            <a:r>
              <a:rPr lang="el-GR" b="1" dirty="0"/>
              <a:t>Γενική μορφή κύματος σε μια διάσταση (</a:t>
            </a:r>
            <a:r>
              <a:rPr lang="en-US" b="1" dirty="0"/>
              <a:t>z</a:t>
            </a:r>
            <a:r>
              <a:rPr lang="el-GR" b="1" dirty="0"/>
              <a:t>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D96EE698-2D2C-4A77-9F0A-E25FEB4AD5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6764" y="3962400"/>
                <a:ext cx="4868636" cy="2133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dirty="0">
                    <a:solidFill>
                      <a:srgbClr val="000000"/>
                    </a:solidFill>
                  </a:rPr>
                  <a:t>Έστω η συνάρτηση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r>
                  <a:rPr lang="el-GR" dirty="0">
                    <a:solidFill>
                      <a:srgbClr val="000000"/>
                    </a:solidFill>
                  </a:rPr>
                  <a:t>.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l-GR" dirty="0">
                    <a:solidFill>
                      <a:srgbClr val="000000"/>
                    </a:solidFill>
                  </a:rPr>
                  <a:t>Α</a:t>
                </a:r>
                <a:r>
                  <a:rPr lang="el-GR" dirty="0">
                    <a:solidFill>
                      <a:srgbClr val="000000"/>
                    </a:solidFill>
                    <a:latin typeface="Calibri"/>
                  </a:rPr>
                  <a:t>υτή αντιστοιχεί στην </a:t>
                </a:r>
                <a:r>
                  <a:rPr lang="el-GR" i="1" u="sng" dirty="0">
                    <a:solidFill>
                      <a:srgbClr val="000000"/>
                    </a:solidFill>
                    <a:latin typeface="Calibri"/>
                  </a:rPr>
                  <a:t>ίδια</a:t>
                </a:r>
                <a:r>
                  <a:rPr lang="el-GR" dirty="0">
                    <a:solidFill>
                      <a:srgbClr val="000000"/>
                    </a:solidFill>
                    <a:latin typeface="Calibri"/>
                  </a:rPr>
                  <a:t> γραφική παράσταση που όμως έχει </a:t>
                </a:r>
                <a:r>
                  <a:rPr lang="el-GR" i="1" u="sng" dirty="0">
                    <a:solidFill>
                      <a:srgbClr val="000000"/>
                    </a:solidFill>
                    <a:latin typeface="Calibri"/>
                  </a:rPr>
                  <a:t>μετατοπισθεί</a:t>
                </a:r>
                <a:r>
                  <a:rPr lang="el-GR" dirty="0">
                    <a:solidFill>
                      <a:srgbClr val="000000"/>
                    </a:solidFill>
                  </a:rPr>
                  <a:t> προς την κατεύθυνση (+</a:t>
                </a:r>
                <a:r>
                  <a:rPr lang="en-US" dirty="0">
                    <a:solidFill>
                      <a:srgbClr val="000000"/>
                    </a:solidFill>
                  </a:rPr>
                  <a:t>z</a:t>
                </a:r>
                <a:r>
                  <a:rPr lang="el-GR" dirty="0">
                    <a:solidFill>
                      <a:srgbClr val="000000"/>
                    </a:solidFill>
                  </a:rPr>
                  <a:t>) κατά </a:t>
                </a:r>
                <a:r>
                  <a:rPr lang="el-GR" dirty="0">
                    <a:solidFill>
                      <a:srgbClr val="000000"/>
                    </a:solidFill>
                    <a:latin typeface="Calibri"/>
                  </a:rPr>
                  <a:t>διάστημα </a:t>
                </a: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z</a:t>
                </a:r>
                <a:r>
                  <a:rPr lang="en-US" baseline="-25000" dirty="0">
                    <a:solidFill>
                      <a:srgbClr val="000000"/>
                    </a:solidFill>
                    <a:latin typeface="Calibri"/>
                  </a:rPr>
                  <a:t>0</a:t>
                </a:r>
                <a:r>
                  <a:rPr lang="en-US" dirty="0">
                    <a:solidFill>
                      <a:srgbClr val="000000"/>
                    </a:solidFill>
                    <a:latin typeface="Calibri"/>
                  </a:rPr>
                  <a:t> </a:t>
                </a:r>
                <a:r>
                  <a:rPr lang="el-GR" dirty="0">
                    <a:solidFill>
                      <a:srgbClr val="000000"/>
                    </a:solidFill>
                    <a:latin typeface="Calibri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6EE698-2D2C-4A77-9F0A-E25FEB4AD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764" y="3962400"/>
                <a:ext cx="4868636" cy="2133600"/>
              </a:xfrm>
              <a:blipFill rotWithShape="1">
                <a:blip r:embed="rId2"/>
                <a:stretch>
                  <a:fillRect l="-2003" t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" r="43199"/>
          <a:stretch/>
        </p:blipFill>
        <p:spPr bwMode="auto">
          <a:xfrm>
            <a:off x="4753006" y="1096438"/>
            <a:ext cx="4098720" cy="230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r="42999"/>
          <a:stretch/>
        </p:blipFill>
        <p:spPr bwMode="auto">
          <a:xfrm>
            <a:off x="4801496" y="3729171"/>
            <a:ext cx="4072001" cy="2290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id="{D96EE698-2D2C-4A77-9F0A-E25FEB4AD55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28600" y="2057400"/>
                <a:ext cx="4868636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l-GR" dirty="0">
                    <a:solidFill>
                      <a:srgbClr val="000000"/>
                    </a:solidFill>
                  </a:rPr>
                  <a:t>Έστω κάποια συνάρτηση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l-GR" dirty="0">
                    <a:solidFill>
                      <a:srgbClr val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6EE698-2D2C-4A77-9F0A-E25FEB4AD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057400"/>
                <a:ext cx="4868636" cy="990600"/>
              </a:xfrm>
              <a:prstGeom prst="rect">
                <a:avLst/>
              </a:prstGeom>
              <a:blipFill rotWithShape="1">
                <a:blip r:embed="rId5"/>
                <a:stretch>
                  <a:fillRect l="-2005" t="-49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81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37D4A1-C807-44D7-9494-9CE3CB262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l-GR" b="1" dirty="0"/>
              <a:t>Γενική μορφή κύματος σε μια διάσταση (</a:t>
            </a:r>
            <a:r>
              <a:rPr lang="en-US" b="1" dirty="0"/>
              <a:t>z</a:t>
            </a:r>
            <a:r>
              <a:rPr lang="el-GR" b="1" dirty="0"/>
              <a:t>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D96EE698-2D2C-4A77-9F0A-E25FEB4AD5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029201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l-GR" dirty="0">
                    <a:solidFill>
                      <a:srgbClr val="000000"/>
                    </a:solidFill>
                  </a:rPr>
                  <a:t>Θεωρούμε τώρα ότι η συνάρτηση κινείται με ταχύτητα v προς την κατεύθυνση (+</a:t>
                </a:r>
                <a:r>
                  <a:rPr lang="en-US" dirty="0">
                    <a:solidFill>
                      <a:srgbClr val="000000"/>
                    </a:solidFill>
                  </a:rPr>
                  <a:t>z</a:t>
                </a:r>
                <a:r>
                  <a:rPr lang="el-GR" dirty="0">
                    <a:solidFill>
                      <a:srgbClr val="000000"/>
                    </a:solidFill>
                  </a:rPr>
                  <a:t>).</a:t>
                </a:r>
              </a:p>
              <a:p>
                <a:pPr marL="0" indent="0" algn="just">
                  <a:buNone/>
                </a:pPr>
                <a:r>
                  <a:rPr lang="el-GR" dirty="0">
                    <a:solidFill>
                      <a:srgbClr val="000000"/>
                    </a:solidFill>
                  </a:rPr>
                  <a:t>Αυτό σημαίνει ότι σε κάθε χρονική στιγμή </a:t>
                </a:r>
                <a:r>
                  <a:rPr lang="en-US" dirty="0">
                    <a:solidFill>
                      <a:srgbClr val="000000"/>
                    </a:solidFill>
                  </a:rPr>
                  <a:t>t </a:t>
                </a:r>
                <a:r>
                  <a:rPr lang="el-GR" dirty="0">
                    <a:solidFill>
                      <a:srgbClr val="000000"/>
                    </a:solidFill>
                  </a:rPr>
                  <a:t>η γραφική παράσταση μετατοπίζεται προς την κατεύθυνση (+</a:t>
                </a:r>
                <a:r>
                  <a:rPr lang="en-US" dirty="0">
                    <a:solidFill>
                      <a:srgbClr val="000000"/>
                    </a:solidFill>
                  </a:rPr>
                  <a:t>z</a:t>
                </a:r>
                <a:r>
                  <a:rPr lang="el-GR" dirty="0">
                    <a:solidFill>
                      <a:srgbClr val="000000"/>
                    </a:solidFill>
                  </a:rPr>
                  <a:t>) κατά διάστημα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𝑣𝑡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el-GR" dirty="0">
                    <a:solidFill>
                      <a:srgbClr val="000000"/>
                    </a:solidFill>
                  </a:rPr>
                  <a:t>Και έτσι αντιστοιχεί στη συνάρτηση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𝑣𝑡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r>
                  <a:rPr lang="el-GR" dirty="0">
                    <a:solidFill>
                      <a:srgbClr val="000000"/>
                    </a:solidFill>
                  </a:rPr>
                  <a:t>.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 algn="just">
                  <a:buNone/>
                </a:pPr>
                <a:r>
                  <a:rPr lang="el-GR" dirty="0">
                    <a:solidFill>
                      <a:srgbClr val="000000"/>
                    </a:solidFill>
                  </a:rPr>
                  <a:t>Με άλλα λόγια: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6EE698-2D2C-4A77-9F0A-E25FEB4AD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029201"/>
              </a:xfrm>
              <a:blipFill rotWithShape="1">
                <a:blip r:embed="rId2"/>
                <a:stretch>
                  <a:fillRect l="-1111" t="-970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xmlns="" id="{D96EE698-2D2C-4A77-9F0A-E25FEB4AD55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04800" y="4114800"/>
                <a:ext cx="8610600" cy="22860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57175" indent="-25717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l-GR" dirty="0">
                    <a:solidFill>
                      <a:srgbClr val="000000"/>
                    </a:solidFill>
                  </a:rPr>
                  <a:t>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𝑣𝑡</m:t>
                        </m:r>
                      </m:e>
                    </m:d>
                  </m:oMath>
                </a14:m>
                <a:r>
                  <a:rPr lang="el-GR" dirty="0"/>
                  <a:t> είναι η </a:t>
                </a:r>
                <a:r>
                  <a:rPr lang="el-GR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el-GR" dirty="0"/>
                  <a:t> κινούμενη </a:t>
                </a:r>
                <a:r>
                  <a:rPr lang="el-GR" dirty="0">
                    <a:solidFill>
                      <a:srgbClr val="000000"/>
                    </a:solidFill>
                  </a:rPr>
                  <a:t>προς την κατεύθυνση (+</a:t>
                </a:r>
                <a:r>
                  <a:rPr lang="en-US" dirty="0">
                    <a:solidFill>
                      <a:srgbClr val="000000"/>
                    </a:solidFill>
                  </a:rPr>
                  <a:t>z</a:t>
                </a:r>
                <a:r>
                  <a:rPr lang="el-GR" dirty="0">
                    <a:solidFill>
                      <a:srgbClr val="000000"/>
                    </a:solidFill>
                  </a:rPr>
                  <a:t>) </a:t>
                </a:r>
                <a:r>
                  <a:rPr lang="el-GR" dirty="0"/>
                  <a:t>με ταχύτητα </a:t>
                </a:r>
                <a:r>
                  <a:rPr lang="en-US" dirty="0"/>
                  <a:t>v.</a:t>
                </a:r>
              </a:p>
              <a:p>
                <a:pPr marL="0" indent="0">
                  <a:buNone/>
                </a:pPr>
                <a:r>
                  <a:rPr lang="el-GR" dirty="0">
                    <a:solidFill>
                      <a:srgbClr val="000000"/>
                    </a:solidFill>
                  </a:rPr>
                  <a:t>[</a:t>
                </a:r>
                <a:r>
                  <a:rPr lang="el-GR" i="1" dirty="0">
                    <a:solidFill>
                      <a:srgbClr val="000000"/>
                    </a:solidFill>
                  </a:rPr>
                  <a:t>Παρατήρηση: Η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𝛹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l-GR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𝑣𝑡</m:t>
                        </m:r>
                      </m:e>
                    </m:d>
                  </m:oMath>
                </a14:m>
                <a:r>
                  <a:rPr lang="el-GR" i="1" dirty="0"/>
                  <a:t> το ίδιο αλλά </a:t>
                </a:r>
                <a:r>
                  <a:rPr lang="el-GR" i="1" dirty="0">
                    <a:solidFill>
                      <a:srgbClr val="000000"/>
                    </a:solidFill>
                  </a:rPr>
                  <a:t>προς κατεύθυνση (–</a:t>
                </a:r>
                <a:r>
                  <a:rPr lang="en-US" i="1" dirty="0">
                    <a:solidFill>
                      <a:srgbClr val="000000"/>
                    </a:solidFill>
                  </a:rPr>
                  <a:t>z</a:t>
                </a:r>
                <a:r>
                  <a:rPr lang="el-GR" i="1" dirty="0">
                    <a:solidFill>
                      <a:srgbClr val="000000"/>
                    </a:solidFill>
                  </a:rPr>
                  <a:t>).</a:t>
                </a:r>
                <a:r>
                  <a:rPr lang="el-GR" dirty="0">
                    <a:solidFill>
                      <a:srgbClr val="000000"/>
                    </a:solidFill>
                  </a:rPr>
                  <a:t>]</a:t>
                </a:r>
                <a:endParaRPr lang="el-GR" dirty="0"/>
              </a:p>
              <a:p>
                <a:pPr marL="0" indent="0" algn="ctr">
                  <a:spcBef>
                    <a:spcPts val="1200"/>
                  </a:spcBef>
                  <a:buNone/>
                </a:pPr>
                <a:r>
                  <a:rPr lang="el-GR" u="sng" dirty="0">
                    <a:solidFill>
                      <a:srgbClr val="000000"/>
                    </a:solidFill>
                  </a:rPr>
                  <a:t>Φυσική εικόνα</a:t>
                </a:r>
                <a:r>
                  <a:rPr lang="el-GR" dirty="0">
                    <a:solidFill>
                      <a:srgbClr val="000000"/>
                    </a:solidFill>
                  </a:rPr>
                  <a:t>: 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Ψ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𝑣𝑡</m:t>
                        </m:r>
                      </m:e>
                    </m:d>
                  </m:oMath>
                </a14:m>
                <a:r>
                  <a:rPr lang="el-GR" dirty="0"/>
                  <a:t> εκφράζει ένα </a:t>
                </a:r>
                <a:r>
                  <a:rPr lang="el-GR" b="1" u="sng" dirty="0"/>
                  <a:t>κύμα</a:t>
                </a:r>
                <a:r>
                  <a:rPr lang="el-GR" dirty="0"/>
                  <a:t>.</a:t>
                </a:r>
              </a:p>
              <a:p>
                <a:pPr marL="0" indent="0" algn="ctr">
                  <a:spcBef>
                    <a:spcPts val="1200"/>
                  </a:spcBef>
                  <a:buNone/>
                </a:pPr>
                <a:r>
                  <a:rPr lang="el-GR" dirty="0">
                    <a:solidFill>
                      <a:srgbClr val="000000"/>
                    </a:solidFill>
                  </a:rPr>
                  <a:t>(Εύκολα δείχνεται ότι ικανοποιεί την κυματική εξίσωση)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6EE698-2D2C-4A77-9F0A-E25FEB4AD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4114800"/>
                <a:ext cx="8610600" cy="2286000"/>
              </a:xfrm>
              <a:prstGeom prst="rect">
                <a:avLst/>
              </a:prstGeom>
              <a:blipFill rotWithShape="1">
                <a:blip r:embed="rId3"/>
                <a:stretch>
                  <a:fillRect l="-989" t="-1857" b="-6366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7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37D4A1-C807-44D7-9494-9CE3CB262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l-GR" b="1" dirty="0"/>
              <a:t>Ημιτονοειδές κύμα σε μια διάσταση (</a:t>
            </a:r>
            <a:r>
              <a:rPr lang="en-US" b="1" dirty="0"/>
              <a:t>z</a:t>
            </a:r>
            <a:r>
              <a:rPr lang="el-GR" b="1" dirty="0"/>
              <a:t>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D96EE698-2D2C-4A77-9F0A-E25FEB4AD5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5181600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l-GR" sz="2000" dirty="0">
                    <a:solidFill>
                      <a:srgbClr val="000000"/>
                    </a:solidFill>
                  </a:rPr>
                  <a:t>Μια από τις πιο χρήσιμες περιπτώσεις κυμάτων είναι το κύμα ημιτονοειδούς μορφής</a:t>
                </a: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l-GR" sz="2000" dirty="0">
                    <a:solidFill>
                      <a:srgbClr val="000000"/>
                    </a:solidFill>
                  </a:rPr>
                  <a:t>(λέγεται και </a:t>
                </a:r>
                <a:r>
                  <a:rPr lang="el-GR" sz="2000" b="1" u="sng" dirty="0">
                    <a:solidFill>
                      <a:srgbClr val="000000"/>
                    </a:solidFill>
                  </a:rPr>
                  <a:t>αρμονικό</a:t>
                </a:r>
                <a:r>
                  <a:rPr lang="el-GR" sz="2000" dirty="0">
                    <a:solidFill>
                      <a:srgbClr val="000000"/>
                    </a:solidFill>
                  </a:rPr>
                  <a:t> – </a:t>
                </a:r>
                <a:r>
                  <a:rPr lang="en-US" sz="2000" dirty="0">
                    <a:solidFill>
                      <a:srgbClr val="000000"/>
                    </a:solidFill>
                  </a:rPr>
                  <a:t>harmonic wave)</a:t>
                </a:r>
                <a:r>
                  <a:rPr lang="el-GR" sz="2000" dirty="0">
                    <a:solidFill>
                      <a:srgbClr val="000000"/>
                    </a:solidFill>
                  </a:rPr>
                  <a:t>, όπου το κυμαινόμενο μέγεθος έχει τη μορφή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l-GR" sz="2000" i="1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𝛹</m:t>
                    </m:r>
                    <m:d>
                      <m:dPr>
                        <m:ctrlPr>
                          <a:rPr lang="el-GR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el-GR" sz="2000" i="1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l-GR" sz="2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Ψ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cs typeface="Arial" panose="020B0604020202020204" pitchFamily="34" charset="0"/>
                          </a:rPr>
                          <m:t>co</m:t>
                        </m:r>
                        <m:r>
                          <m:rPr>
                            <m:sty m:val="p"/>
                          </m:rPr>
                          <a:rPr lang="el-GR" sz="20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sz="2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l-GR" sz="2000" i="1">
                                    <a:latin typeface="Cambria Math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l-GR" sz="2000" i="1">
                                    <a:latin typeface="Cambria Math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l-GR" sz="2000" i="1">
                                    <a:latin typeface="Cambria Math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𝜆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𝑧</m:t>
                                </m:r>
                                <m:r>
                                  <a:rPr lang="el-GR" sz="2000" i="1">
                                    <a:latin typeface="Cambria Math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𝑣𝑡</m:t>
                                </m:r>
                              </m:e>
                            </m:d>
                            <m:r>
                              <a:rPr lang="el-GR" sz="20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l-GR" sz="20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𝜙</m:t>
                            </m:r>
                          </m:e>
                        </m:d>
                      </m:e>
                    </m:func>
                  </m:oMath>
                </a14:m>
                <a:r>
                  <a:rPr lang="el-GR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l-GR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Ψ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cs typeface="Arial" panose="020B0604020202020204" pitchFamily="34" charset="0"/>
                          </a:rPr>
                          <m:t>co</m:t>
                        </m:r>
                        <m:r>
                          <m:rPr>
                            <m:sty m:val="p"/>
                          </m:rPr>
                          <a:rPr lang="el-GR" sz="2000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s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sz="2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l-GR" sz="2000" i="1">
                                    <a:latin typeface="Cambria Math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l-GR" sz="2000" i="1">
                                    <a:latin typeface="Cambria Math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l-GR" sz="2000" i="1">
                                    <a:latin typeface="Cambria Math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𝜆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𝑣𝑡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l-GR" sz="2000" i="1"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l-GR" sz="2000" i="1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𝜙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:pPr marL="0" indent="0" algn="just">
                  <a:spcBef>
                    <a:spcPts val="1200"/>
                  </a:spcBef>
                  <a:buNone/>
                </a:pPr>
                <a:r>
                  <a:rPr lang="el-GR" sz="2000" dirty="0"/>
                  <a:t>που μπορεί ισοδύναμα να γραφεί και ως</a:t>
                </a:r>
              </a:p>
              <a:p>
                <a:pPr marL="0" indent="0" algn="just">
                  <a:spcBef>
                    <a:spcPts val="1800"/>
                  </a:spcBef>
                  <a:buNone/>
                </a:pPr>
                <a:r>
                  <a:rPr lang="el-GR" sz="2000" dirty="0"/>
                  <a:t> </a:t>
                </a:r>
                <a14:m>
                  <m:oMath xmlns:m="http://schemas.openxmlformats.org/officeDocument/2006/math">
                    <m:r>
                      <a:rPr lang="el-GR" sz="2000" i="1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𝛹</m:t>
                    </m:r>
                    <m:d>
                      <m:dPr>
                        <m:ctrlPr>
                          <a:rPr lang="el-GR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el-GR" sz="2000" i="1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l-GR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Ψ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𝑐𝑜𝑠</m:t>
                    </m:r>
                    <m:d>
                      <m:dPr>
                        <m:ctrlPr>
                          <a:rPr lang="el-GR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𝜔</m:t>
                        </m:r>
                        <m: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l-GR" sz="20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𝑘𝑧</m:t>
                        </m:r>
                        <m:r>
                          <a:rPr lang="el-GR" sz="2000" i="1"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l-GR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:pPr marL="0" indent="0" algn="just">
                  <a:buNone/>
                </a:pPr>
                <a:endParaRPr lang="el-GR" sz="2000" dirty="0"/>
              </a:p>
              <a:p>
                <a:pPr marL="0" indent="0" algn="just">
                  <a:buNone/>
                </a:pPr>
                <a:r>
                  <a:rPr lang="el-GR" sz="2000" dirty="0"/>
                  <a:t>Γιατί είναι χρήσιμη περίπτωση κύματος:</a:t>
                </a:r>
              </a:p>
              <a:p>
                <a:pPr algn="just"/>
                <a:r>
                  <a:rPr lang="el-GR" sz="2000" dirty="0"/>
                  <a:t>Είναι απλό στη μελέτη</a:t>
                </a:r>
              </a:p>
              <a:p>
                <a:pPr algn="just"/>
                <a:r>
                  <a:rPr lang="el-GR" sz="2000" dirty="0"/>
                  <a:t>Οδηγεί σε συμπεράσματα γενικής ισχύος</a:t>
                </a:r>
              </a:p>
              <a:p>
                <a:pPr algn="just"/>
                <a:r>
                  <a:rPr lang="el-GR" sz="2000" dirty="0"/>
                  <a:t>Συνθέτοντας ημιτονοειδή κύματα μπορούμε να δημιουργήσουμε και να μελετήσουμε οποιαδήποτε (σχεδόν) μορφή κύματος (με ανάλυση </a:t>
                </a:r>
                <a:r>
                  <a:rPr lang="en-US" sz="2000" dirty="0"/>
                  <a:t>Fourier)</a:t>
                </a:r>
                <a:endParaRPr lang="el-GR" sz="2000" dirty="0"/>
              </a:p>
              <a:p>
                <a:pPr algn="just"/>
                <a:r>
                  <a:rPr lang="el-GR" sz="2000" dirty="0"/>
                  <a:t>Είναι εύκολο να παραχθεί ημιτονοειδής ταλάντωση στην πράξη</a:t>
                </a:r>
              </a:p>
              <a:p>
                <a:pPr marL="0" indent="0" algn="just">
                  <a:buNone/>
                </a:pPr>
                <a:endParaRPr lang="el-GR" sz="2000" dirty="0"/>
              </a:p>
              <a:p>
                <a:pPr marL="0" indent="0" algn="just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6EE698-2D2C-4A77-9F0A-E25FEB4AD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5181600"/>
              </a:xfrm>
              <a:blipFill rotWithShape="1">
                <a:blip r:embed="rId2"/>
                <a:stretch>
                  <a:fillRect l="-741" t="-588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5"/>
          <a:stretch/>
        </p:blipFill>
        <p:spPr bwMode="auto">
          <a:xfrm>
            <a:off x="5486400" y="2667000"/>
            <a:ext cx="3352800" cy="241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98067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2299</TotalTime>
  <Words>1579</Words>
  <Application>Microsoft Office PowerPoint</Application>
  <PresentationFormat>On-screen Show (4:3)</PresentationFormat>
  <Paragraphs>112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Office Theme</vt:lpstr>
      <vt:lpstr>1_Θέμα του Office</vt:lpstr>
      <vt:lpstr>1_Equity</vt:lpstr>
      <vt:lpstr>Microsoft Equation 3.0</vt:lpstr>
      <vt:lpstr>Equation</vt:lpstr>
      <vt:lpstr>Εξίσωση</vt:lpstr>
      <vt:lpstr>Το ηλεκτρομαγνητικό κύμα</vt:lpstr>
      <vt:lpstr>Παρατήρηση: Περιλαμβάνεται υλικό από τα βιβλία:  Χρ. Μπολάκης, Ι. Κούκος, «ΕΙΣΑΓΩΓΗ ΣΤΑ ΗΛΕΚΤΡΟ-ΟΠΤΙΚΑ ΣΥΣΤΗΜΑΤΑ», Σ.Ν.Δ. (2018) Χρ. Βαζούρας, «ΣΗΜΕΙΩΣΕΙΣ ΜΙΚΡΟΚΥΜΑΤΩΝ – ΚΕΡΑΙΩΝ – ΡΑΔΙΟΖΕΥΞΕΩΝ», Σ.Ν.Δ. (2021)</vt:lpstr>
      <vt:lpstr>Εγκάρσιο και διάμηκες κύμα</vt:lpstr>
      <vt:lpstr>Ηλεκτρομαγνητικό (Η/Μ) Κύμα </vt:lpstr>
      <vt:lpstr>Μαθηματική Ανάλυση του Η/Μ Κύματος</vt:lpstr>
      <vt:lpstr>Ηλεκτρομαγνητικό κύμα σε μια διάσταση</vt:lpstr>
      <vt:lpstr>Γενική μορφή κύματος σε μια διάσταση (z)</vt:lpstr>
      <vt:lpstr>Γενική μορφή κύματος σε μια διάσταση (z)</vt:lpstr>
      <vt:lpstr>Ημιτονοειδές κύμα σε μια διάσταση (z)</vt:lpstr>
      <vt:lpstr>Το επίπεδο Η/Μ κύμα</vt:lpstr>
      <vt:lpstr>Επίπεδο Η/Μ κύμα: Ταχύτητα φάσης</vt:lpstr>
      <vt:lpstr>Επίπεδο Η/Μ κύμα: Εικόνα των πεδίων</vt:lpstr>
      <vt:lpstr>Πώς θα ήταν ένα σφαιρικό κύμα</vt:lpstr>
      <vt:lpstr>Τι είναι η πόλωση Η/Μ κύματος</vt:lpstr>
      <vt:lpstr>Περιστροφή και ημιτονοειδής μεταβολή</vt:lpstr>
      <vt:lpstr>Περιστρεφόμενο διάνυσμα για ημιτονοειδή μεγέθη</vt:lpstr>
      <vt:lpstr>Και ο φασιθέτης (Phasor)</vt:lpstr>
      <vt:lpstr>Το στάσιμο κύμα</vt:lpstr>
      <vt:lpstr>Το στάσιμο κύμα</vt:lpstr>
      <vt:lpstr>Τέλος Μαθήματος 4 –  Το Ηλεκτρομαγνητικό Κύμα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Muad</dc:creator>
  <cp:lastModifiedBy>.</cp:lastModifiedBy>
  <cp:revision>130</cp:revision>
  <dcterms:created xsi:type="dcterms:W3CDTF">2019-12-26T19:21:22Z</dcterms:created>
  <dcterms:modified xsi:type="dcterms:W3CDTF">2025-02-16T22:19:13Z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2014-07-03T00:00:00Z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2019-12-26T00:00:00Z</vt:filetime>
  </property>
</Properties>
</file>