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8" r:id="rId2"/>
    <p:sldId id="257" r:id="rId3"/>
    <p:sldId id="256" r:id="rId4"/>
    <p:sldId id="279" r:id="rId5"/>
    <p:sldId id="259" r:id="rId6"/>
    <p:sldId id="266" r:id="rId7"/>
    <p:sldId id="260" r:id="rId8"/>
    <p:sldId id="267" r:id="rId9"/>
    <p:sldId id="262" r:id="rId10"/>
    <p:sldId id="264" r:id="rId11"/>
    <p:sldId id="265" r:id="rId12"/>
    <p:sldId id="268" r:id="rId13"/>
    <p:sldId id="271" r:id="rId14"/>
    <p:sldId id="270" r:id="rId15"/>
    <p:sldId id="269" r:id="rId16"/>
    <p:sldId id="275" r:id="rId17"/>
    <p:sldId id="283" r:id="rId18"/>
    <p:sldId id="274" r:id="rId19"/>
    <p:sldId id="282" r:id="rId20"/>
  </p:sldIdLst>
  <p:sldSz cx="4321175" cy="3240088"/>
  <p:notesSz cx="6858000" cy="9144000"/>
  <p:defaultTextStyle>
    <a:defPPr>
      <a:defRPr lang="el-GR"/>
    </a:defPPr>
    <a:lvl1pPr marL="0" algn="l" defTabSz="43186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215933" algn="l" defTabSz="43186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431868" algn="l" defTabSz="43186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647802" algn="l" defTabSz="43186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863737" algn="l" defTabSz="43186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079670" algn="l" defTabSz="43186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295605" algn="l" defTabSz="43186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1511538" algn="l" defTabSz="43186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1727472" algn="l" defTabSz="43186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8632" autoAdjust="0"/>
  </p:normalViewPr>
  <p:slideViewPr>
    <p:cSldViewPr snapToObjects="1">
      <p:cViewPr varScale="1">
        <p:scale>
          <a:sx n="138" d="100"/>
          <a:sy n="138" d="100"/>
        </p:scale>
        <p:origin x="-1668" y="-90"/>
      </p:cViewPr>
      <p:guideLst>
        <p:guide orient="horz" pos="1021"/>
        <p:guide pos="136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6" d="100"/>
          <a:sy n="56" d="100"/>
        </p:scale>
        <p:origin x="-253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0308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9FD2E-AFD8-4BEA-B76A-F7FF7FE36414}" type="datetimeFigureOut">
              <a:rPr lang="el-GR" smtClean="0"/>
              <a:t>13/2/2017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5FE94-7209-4942-A447-6DB7E20D2D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881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1868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1pPr>
    <a:lvl2pPr marL="215933" algn="l" defTabSz="431868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2pPr>
    <a:lvl3pPr marL="431868" algn="l" defTabSz="431868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3pPr>
    <a:lvl4pPr marL="647802" algn="l" defTabSz="431868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4pPr>
    <a:lvl5pPr marL="863737" algn="l" defTabSz="431868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5pPr>
    <a:lvl6pPr marL="1079670" algn="l" defTabSz="431868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6pPr>
    <a:lvl7pPr marL="1295605" algn="l" defTabSz="431868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7pPr>
    <a:lvl8pPr marL="1511538" algn="l" defTabSz="431868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8pPr>
    <a:lvl9pPr marL="1727472" algn="l" defTabSz="431868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5FE94-7209-4942-A447-6DB7E20D2D81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3059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5FE94-7209-4942-A447-6DB7E20D2D81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3059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5FE94-7209-4942-A447-6DB7E20D2D81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3059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Θέση τίτλου 1"/>
          <p:cNvSpPr>
            <a:spLocks noGrp="1"/>
          </p:cNvSpPr>
          <p:nvPr>
            <p:ph type="title" hasCustomPrompt="1"/>
          </p:nvPr>
        </p:nvSpPr>
        <p:spPr>
          <a:xfrm>
            <a:off x="180000" y="179884"/>
            <a:ext cx="3960000" cy="43195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lnSpc>
                <a:spcPct val="125000"/>
              </a:lnSpc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l-GR" dirty="0" smtClean="0"/>
              <a:t>Στυλ κύριου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τίτλου</a:t>
            </a:r>
            <a:endParaRPr lang="el-GR" dirty="0"/>
          </a:p>
        </p:txBody>
      </p:sp>
      <p:sp>
        <p:nvSpPr>
          <p:cNvPr id="12" name="Θέση περιεχομένου 11"/>
          <p:cNvSpPr>
            <a:spLocks noGrp="1"/>
          </p:cNvSpPr>
          <p:nvPr>
            <p:ph sz="quarter" idx="13"/>
          </p:nvPr>
        </p:nvSpPr>
        <p:spPr>
          <a:xfrm>
            <a:off x="1440000" y="1080000"/>
            <a:ext cx="2700000" cy="1980000"/>
          </a:xfrm>
        </p:spPr>
        <p:txBody>
          <a:bodyPr wrap="square">
            <a:noAutofit/>
          </a:bodyPr>
          <a:lstStyle>
            <a:lvl1pPr marL="0">
              <a:lnSpc>
                <a:spcPct val="125000"/>
              </a:lnSpc>
              <a:spcBef>
                <a:spcPts val="0"/>
              </a:spcBef>
              <a:defRPr sz="800">
                <a:solidFill>
                  <a:schemeClr val="accent1"/>
                </a:solidFill>
                <a:latin typeface="+mj-lt"/>
              </a:defRPr>
            </a:lvl1pPr>
            <a:lvl2pPr marL="0" indent="-159961">
              <a:defRPr sz="800">
                <a:solidFill>
                  <a:schemeClr val="accent1"/>
                </a:solidFill>
              </a:defRPr>
            </a:lvl2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1474676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6130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 hasCustomPrompt="1"/>
          </p:nvPr>
        </p:nvSpPr>
        <p:spPr>
          <a:xfrm>
            <a:off x="216058" y="324007"/>
            <a:ext cx="3889059" cy="648019"/>
          </a:xfr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 sz="1300">
                <a:solidFill>
                  <a:schemeClr val="accent2"/>
                </a:solidFill>
              </a:defRPr>
            </a:lvl1pPr>
          </a:lstStyle>
          <a:p>
            <a:r>
              <a:rPr lang="el-GR" dirty="0" smtClean="0"/>
              <a:t>Στυλ κύριου </a:t>
            </a:r>
            <a:br>
              <a:rPr lang="el-GR" dirty="0" smtClean="0"/>
            </a:br>
            <a:r>
              <a:rPr lang="el-GR" dirty="0" smtClean="0"/>
              <a:t>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16058" y="972037"/>
            <a:ext cx="3889059" cy="426296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  <a:lvl2pPr marL="215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1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78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3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9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5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1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7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 dirty="0"/>
          </a:p>
        </p:txBody>
      </p:sp>
      <p:sp>
        <p:nvSpPr>
          <p:cNvPr id="8" name="Θέση εικόνας 7"/>
          <p:cNvSpPr>
            <a:spLocks noGrp="1"/>
          </p:cNvSpPr>
          <p:nvPr>
            <p:ph type="pic" sz="quarter" idx="10"/>
          </p:nvPr>
        </p:nvSpPr>
        <p:spPr>
          <a:xfrm>
            <a:off x="216251" y="1620044"/>
            <a:ext cx="1728278" cy="1295850"/>
          </a:xfrm>
        </p:spPr>
        <p:txBody>
          <a:bodyPr/>
          <a:lstStyle/>
          <a:p>
            <a:r>
              <a:rPr lang="el-GR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10" name="Θέση κειμένου 9"/>
          <p:cNvSpPr>
            <a:spLocks noGrp="1"/>
          </p:cNvSpPr>
          <p:nvPr>
            <p:ph type="body" sz="quarter" idx="11"/>
          </p:nvPr>
        </p:nvSpPr>
        <p:spPr>
          <a:xfrm>
            <a:off x="2592707" y="1620045"/>
            <a:ext cx="1512410" cy="323819"/>
          </a:xfrm>
        </p:spPr>
        <p:txBody>
          <a:bodyPr wrap="none" anchor="ctr">
            <a:noAutofit/>
          </a:bodyPr>
          <a:lstStyle>
            <a:lvl1pPr>
              <a:defRPr sz="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Θέση κειμένου 9"/>
          <p:cNvSpPr>
            <a:spLocks noGrp="1"/>
          </p:cNvSpPr>
          <p:nvPr>
            <p:ph type="body" sz="quarter" idx="12"/>
          </p:nvPr>
        </p:nvSpPr>
        <p:spPr>
          <a:xfrm>
            <a:off x="2592896" y="1943866"/>
            <a:ext cx="1512410" cy="215817"/>
          </a:xfrm>
        </p:spPr>
        <p:txBody>
          <a:bodyPr wrap="none" anchor="t">
            <a:noAutofit/>
          </a:bodyPr>
          <a:lstStyle>
            <a:lvl1pPr>
              <a:defRPr sz="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2" name="Θέση κειμένου 9"/>
          <p:cNvSpPr>
            <a:spLocks noGrp="1"/>
          </p:cNvSpPr>
          <p:nvPr>
            <p:ph type="body" sz="quarter" idx="13"/>
          </p:nvPr>
        </p:nvSpPr>
        <p:spPr>
          <a:xfrm>
            <a:off x="2592707" y="2376068"/>
            <a:ext cx="1512410" cy="323819"/>
          </a:xfrm>
        </p:spPr>
        <p:txBody>
          <a:bodyPr wrap="none" anchor="ctr">
            <a:noAutofit/>
          </a:bodyPr>
          <a:lstStyle>
            <a:lvl1pPr>
              <a:defRPr sz="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3" name="Θέση κειμένου 9"/>
          <p:cNvSpPr>
            <a:spLocks noGrp="1"/>
          </p:cNvSpPr>
          <p:nvPr>
            <p:ph type="body" sz="quarter" idx="14"/>
          </p:nvPr>
        </p:nvSpPr>
        <p:spPr>
          <a:xfrm>
            <a:off x="2592896" y="2699887"/>
            <a:ext cx="1512410" cy="215817"/>
          </a:xfrm>
        </p:spPr>
        <p:txBody>
          <a:bodyPr wrap="none" anchor="t">
            <a:noAutofit/>
          </a:bodyPr>
          <a:lstStyle>
            <a:lvl1pPr>
              <a:defRPr sz="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2888878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180000" y="179883"/>
            <a:ext cx="3960000" cy="432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l-GR" dirty="0" smtClean="0"/>
              <a:t>Στυλ κύριου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440506" y="1080000"/>
            <a:ext cx="2699493" cy="1980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</p:txBody>
      </p:sp>
      <p:sp>
        <p:nvSpPr>
          <p:cNvPr id="12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144363" y="3059965"/>
            <a:ext cx="568156" cy="179720"/>
          </a:xfrm>
          <a:prstGeom prst="rect">
            <a:avLst/>
          </a:prstGeom>
        </p:spPr>
        <p:txBody>
          <a:bodyPr lIns="54844" tIns="27423" rIns="54844" bIns="27423" anchor="ctr"/>
          <a:lstStyle>
            <a:lvl1pPr>
              <a:defRPr sz="60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fld id="{DCF93EC2-2C65-4816-AFCB-B95CF5168883}" type="datetimeFigureOut">
              <a:rPr lang="el-GR" smtClean="0"/>
              <a:pPr/>
              <a:t>13/2/2017</a:t>
            </a:fld>
            <a:endParaRPr lang="el-GR" dirty="0"/>
          </a:p>
        </p:txBody>
      </p:sp>
      <p:sp>
        <p:nvSpPr>
          <p:cNvPr id="13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712519" y="3059965"/>
            <a:ext cx="2888228" cy="180125"/>
          </a:xfrm>
          <a:prstGeom prst="rect">
            <a:avLst/>
          </a:prstGeom>
        </p:spPr>
        <p:txBody>
          <a:bodyPr lIns="54844" tIns="27423" rIns="54844" bIns="27423" anchor="ctr"/>
          <a:lstStyle>
            <a:lvl1pPr>
              <a:defRPr sz="60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endParaRPr lang="el-GR" dirty="0"/>
          </a:p>
        </p:txBody>
      </p:sp>
      <p:sp>
        <p:nvSpPr>
          <p:cNvPr id="14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3600747" y="3059965"/>
            <a:ext cx="539252" cy="17972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60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fld id="{7232725A-D351-4C5C-8DAE-8259515468C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9417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  <p:sldLayoutId id="2147483649" r:id="rId3"/>
  </p:sldLayoutIdLst>
  <p:timing>
    <p:tnLst>
      <p:par>
        <p:cTn id="1" dur="indefinite" restart="never" nodeType="tmRoot"/>
      </p:par>
    </p:tnLst>
  </p:timing>
  <p:txStyles>
    <p:titleStyle>
      <a:lvl1pPr algn="l" defTabSz="431868" rtl="0" eaLnBrk="1" latinLnBrk="0" hangingPunct="1">
        <a:lnSpc>
          <a:spcPct val="125000"/>
        </a:lnSpc>
        <a:spcBef>
          <a:spcPct val="0"/>
        </a:spcBef>
        <a:buNone/>
        <a:defRPr sz="1200" kern="1200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431868" rtl="0" eaLnBrk="1" latinLnBrk="0" hangingPunct="1">
        <a:lnSpc>
          <a:spcPct val="125000"/>
        </a:lnSpc>
        <a:spcBef>
          <a:spcPts val="0"/>
        </a:spcBef>
        <a:buFont typeface="Wingdings" pitchFamily="2" charset="2"/>
        <a:buNone/>
        <a:defRPr sz="800" kern="1200" baseline="0">
          <a:solidFill>
            <a:schemeClr val="accent1"/>
          </a:solidFill>
          <a:latin typeface="+mj-lt"/>
          <a:ea typeface="+mn-ea"/>
          <a:cs typeface="+mn-cs"/>
        </a:defRPr>
      </a:lvl1pPr>
      <a:lvl2pPr marL="0" indent="-160915" algn="l" defTabSz="431868" rtl="0" eaLnBrk="1" latinLnBrk="0" hangingPunct="1">
        <a:lnSpc>
          <a:spcPct val="125000"/>
        </a:lnSpc>
        <a:spcBef>
          <a:spcPts val="0"/>
        </a:spcBef>
        <a:buFont typeface="Wingdings" pitchFamily="2" charset="2"/>
        <a:buChar char="§"/>
        <a:defRPr sz="800" kern="1200">
          <a:solidFill>
            <a:schemeClr val="accent1"/>
          </a:solidFill>
          <a:latin typeface="+mj-lt"/>
          <a:ea typeface="+mn-ea"/>
          <a:cs typeface="+mn-cs"/>
        </a:defRPr>
      </a:lvl2pPr>
      <a:lvl3pPr marL="539835" indent="-107967" algn="l" defTabSz="431868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j-lt"/>
          <a:ea typeface="+mn-ea"/>
          <a:cs typeface="+mn-cs"/>
        </a:defRPr>
      </a:lvl3pPr>
      <a:lvl4pPr marL="755768" indent="-107967" algn="l" defTabSz="431868" rtl="0" eaLnBrk="1" latinLnBrk="0" hangingPunct="1">
        <a:spcBef>
          <a:spcPct val="20000"/>
        </a:spcBef>
        <a:buFont typeface="Arial" pitchFamily="34" charset="0"/>
        <a:buChar char="–"/>
        <a:defRPr sz="900" kern="1200">
          <a:solidFill>
            <a:schemeClr val="tx1"/>
          </a:solidFill>
          <a:latin typeface="+mj-lt"/>
          <a:ea typeface="+mn-ea"/>
          <a:cs typeface="+mn-cs"/>
        </a:defRPr>
      </a:lvl4pPr>
      <a:lvl5pPr marL="971703" indent="-107967" algn="l" defTabSz="431868" rtl="0" eaLnBrk="1" latinLnBrk="0" hangingPunct="1">
        <a:spcBef>
          <a:spcPct val="20000"/>
        </a:spcBef>
        <a:buFont typeface="Arial" pitchFamily="34" charset="0"/>
        <a:buChar char="»"/>
        <a:defRPr sz="900" kern="1200">
          <a:solidFill>
            <a:schemeClr val="tx1"/>
          </a:solidFill>
          <a:latin typeface="+mj-lt"/>
          <a:ea typeface="+mn-ea"/>
          <a:cs typeface="+mn-cs"/>
        </a:defRPr>
      </a:lvl5pPr>
      <a:lvl6pPr marL="1187637" indent="-107967" algn="l" defTabSz="431868" rtl="0" eaLnBrk="1" latinLnBrk="0" hangingPunct="1">
        <a:spcBef>
          <a:spcPct val="20000"/>
        </a:spcBef>
        <a:buFont typeface="Arial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03572" indent="-107967" algn="l" defTabSz="431868" rtl="0" eaLnBrk="1" latinLnBrk="0" hangingPunct="1">
        <a:spcBef>
          <a:spcPct val="20000"/>
        </a:spcBef>
        <a:buFont typeface="Arial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19505" indent="-107967" algn="l" defTabSz="431868" rtl="0" eaLnBrk="1" latinLnBrk="0" hangingPunct="1">
        <a:spcBef>
          <a:spcPct val="20000"/>
        </a:spcBef>
        <a:buFont typeface="Arial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35438" indent="-107967" algn="l" defTabSz="431868" rtl="0" eaLnBrk="1" latinLnBrk="0" hangingPunct="1">
        <a:spcBef>
          <a:spcPct val="20000"/>
        </a:spcBef>
        <a:buFont typeface="Arial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43186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15933" algn="l" defTabSz="43186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31868" algn="l" defTabSz="43186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47802" algn="l" defTabSz="43186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863737" algn="l" defTabSz="43186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670" algn="l" defTabSz="43186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605" algn="l" defTabSz="43186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538" algn="l" defTabSz="43186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727472" algn="l" defTabSz="43186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Στοιχεία Ναυπηγίας για</a:t>
            </a:r>
            <a:br>
              <a:rPr lang="el-GR" dirty="0" smtClean="0"/>
            </a:br>
            <a:r>
              <a:rPr lang="el-GR" dirty="0" smtClean="0"/>
              <a:t>Αξιωματικούς Πολεμικών Πλοίων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l-GR" dirty="0" smtClean="0"/>
              <a:t>Εισαγωγή</a:t>
            </a:r>
            <a:endParaRPr lang="el-GR" dirty="0"/>
          </a:p>
        </p:txBody>
      </p:sp>
      <p:sp>
        <p:nvSpPr>
          <p:cNvPr id="9" name="Θέση κειμένου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l-GR" sz="700" dirty="0" smtClean="0"/>
              <a:t>ΝΔ </a:t>
            </a:r>
            <a:r>
              <a:rPr lang="en-US" sz="700" dirty="0"/>
              <a:t>IV</a:t>
            </a:r>
            <a:r>
              <a:rPr lang="el-GR" sz="700" dirty="0"/>
              <a:t> (</a:t>
            </a:r>
            <a:r>
              <a:rPr lang="el-GR" sz="700" dirty="0" err="1"/>
              <a:t>Μαχ</a:t>
            </a:r>
            <a:r>
              <a:rPr lang="el-GR" sz="700" dirty="0" smtClean="0"/>
              <a:t>)</a:t>
            </a:r>
            <a:r>
              <a:rPr lang="en-US" sz="700" dirty="0" smtClean="0"/>
              <a:t> – </a:t>
            </a:r>
            <a:r>
              <a:rPr lang="el-GR" sz="700" dirty="0"/>
              <a:t>8ο </a:t>
            </a:r>
            <a:r>
              <a:rPr lang="el-GR" sz="700" dirty="0" smtClean="0"/>
              <a:t>Εξάμηνο</a:t>
            </a:r>
            <a:endParaRPr lang="el-GR" sz="700" dirty="0"/>
          </a:p>
        </p:txBody>
      </p:sp>
      <p:sp>
        <p:nvSpPr>
          <p:cNvPr id="10" name="Θέση κειμένου 9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l-GR" sz="700" dirty="0"/>
          </a:p>
        </p:txBody>
      </p:sp>
      <p:pic>
        <p:nvPicPr>
          <p:cNvPr id="12" name="Picture 2"/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" r="306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12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Ro-Ro Ferry “Herald of Free Enterprise”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000" dirty="0" smtClean="0">
                <a:solidFill>
                  <a:schemeClr val="accent1"/>
                </a:solidFill>
              </a:rPr>
              <a:t>06 </a:t>
            </a:r>
            <a:r>
              <a:rPr lang="el-GR" sz="1000" dirty="0" smtClean="0">
                <a:solidFill>
                  <a:schemeClr val="accent1"/>
                </a:solidFill>
              </a:rPr>
              <a:t>Μαρτίου 1987</a:t>
            </a:r>
            <a:endParaRPr lang="el-GR" sz="1000" dirty="0">
              <a:solidFill>
                <a:schemeClr val="accent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1800548" y="1080000"/>
            <a:ext cx="2339452" cy="19800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700" dirty="0"/>
              <a:t>Το πλοίο αναποδογύρισε μέσα σε μερικά δευτερόλεπτα.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endParaRPr lang="el-GR" sz="700" dirty="0" smtClean="0"/>
          </a:p>
          <a:p>
            <a:pPr>
              <a:lnSpc>
                <a:spcPct val="120000"/>
              </a:lnSpc>
              <a:spcBef>
                <a:spcPct val="0"/>
              </a:spcBef>
            </a:pPr>
            <a:endParaRPr lang="el-GR" sz="700" dirty="0"/>
          </a:p>
          <a:p>
            <a:pPr marL="714375" indent="-714375">
              <a:lnSpc>
                <a:spcPct val="120000"/>
              </a:lnSpc>
              <a:spcBef>
                <a:spcPct val="0"/>
              </a:spcBef>
              <a:tabLst>
                <a:tab pos="714375" algn="l"/>
              </a:tabLst>
            </a:pPr>
            <a:r>
              <a:rPr lang="el-GR" sz="700" dirty="0">
                <a:solidFill>
                  <a:schemeClr val="tx1"/>
                </a:solidFill>
              </a:rPr>
              <a:t>Απώλειες</a:t>
            </a:r>
            <a:r>
              <a:rPr lang="el-GR" sz="700" dirty="0"/>
              <a:t>: 	</a:t>
            </a:r>
            <a:r>
              <a:rPr lang="el-GR" sz="700" dirty="0">
                <a:solidFill>
                  <a:schemeClr val="accent2"/>
                </a:solidFill>
              </a:rPr>
              <a:t>189 νεκροί</a:t>
            </a:r>
          </a:p>
          <a:p>
            <a:pPr marL="714375" indent="-714375">
              <a:lnSpc>
                <a:spcPct val="120000"/>
              </a:lnSpc>
              <a:spcBef>
                <a:spcPct val="0"/>
              </a:spcBef>
              <a:tabLst>
                <a:tab pos="714375" algn="l"/>
              </a:tabLst>
            </a:pPr>
            <a:endParaRPr lang="el-GR" sz="700" dirty="0"/>
          </a:p>
          <a:p>
            <a:pPr marL="714375" indent="-714375">
              <a:lnSpc>
                <a:spcPct val="120000"/>
              </a:lnSpc>
              <a:spcBef>
                <a:spcPct val="0"/>
              </a:spcBef>
              <a:tabLst>
                <a:tab pos="714375" algn="l"/>
              </a:tabLst>
            </a:pPr>
            <a:r>
              <a:rPr lang="el-GR" sz="700" dirty="0">
                <a:solidFill>
                  <a:schemeClr val="tx1"/>
                </a:solidFill>
              </a:rPr>
              <a:t>Αιτία</a:t>
            </a:r>
            <a:r>
              <a:rPr lang="el-GR" sz="700" dirty="0"/>
              <a:t>: 	Όταν το πλοίο ανέπτυξε ταχύτητα, </a:t>
            </a:r>
            <a:r>
              <a:rPr lang="en-US" sz="700" dirty="0"/>
              <a:t>     </a:t>
            </a:r>
            <a:r>
              <a:rPr lang="el-GR" sz="700" dirty="0"/>
              <a:t>νερό εισήλθε από πόρτες στο </a:t>
            </a:r>
            <a:r>
              <a:rPr lang="en-US" sz="700" dirty="0"/>
              <a:t>     </a:t>
            </a:r>
            <a:r>
              <a:rPr lang="el-GR" sz="700" dirty="0"/>
              <a:t>πρόστεγο που έμεναν ανοιχτές </a:t>
            </a:r>
            <a:r>
              <a:rPr lang="en-US" sz="700" dirty="0"/>
              <a:t>           </a:t>
            </a:r>
            <a:r>
              <a:rPr lang="el-GR" sz="700" dirty="0"/>
              <a:t>από το πλήρωμα</a:t>
            </a:r>
            <a:r>
              <a:rPr lang="en-US" sz="700" dirty="0"/>
              <a:t> </a:t>
            </a:r>
            <a:r>
              <a:rPr lang="el-GR" sz="700" dirty="0"/>
              <a:t>για να γλιτώνουν </a:t>
            </a:r>
            <a:r>
              <a:rPr lang="en-US" sz="700" dirty="0"/>
              <a:t>  </a:t>
            </a:r>
            <a:r>
              <a:rPr lang="el-GR" sz="700" dirty="0"/>
              <a:t>χρόνο στις φορτοεκφορτώσεις. Το εισερχόμενο</a:t>
            </a:r>
            <a:r>
              <a:rPr lang="en-US" sz="700" dirty="0"/>
              <a:t> </a:t>
            </a:r>
            <a:r>
              <a:rPr lang="el-GR" sz="700" dirty="0"/>
              <a:t>νερό μείωσε πολύ </a:t>
            </a:r>
            <a:r>
              <a:rPr lang="en-US" sz="700" dirty="0"/>
              <a:t>    </a:t>
            </a:r>
            <a:r>
              <a:rPr lang="el-GR" sz="700" dirty="0"/>
              <a:t>γρήγορα την ευστάθεια του πλοίου,    λόγω έλλειψης στεγανών φρακτών.</a:t>
            </a:r>
            <a:endParaRPr lang="en-US" sz="700" dirty="0"/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6" r="6506"/>
          <a:stretch>
            <a:fillRect/>
          </a:stretch>
        </p:blipFill>
        <p:spPr bwMode="auto">
          <a:xfrm>
            <a:off x="180000" y="1115989"/>
            <a:ext cx="1260000" cy="841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1" y="2004974"/>
            <a:ext cx="1260000" cy="749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"/>
          <p:cNvSpPr/>
          <p:nvPr/>
        </p:nvSpPr>
        <p:spPr>
          <a:xfrm>
            <a:off x="180001" y="2754427"/>
            <a:ext cx="1260000" cy="206411"/>
          </a:xfrm>
          <a:prstGeom prst="rect">
            <a:avLst/>
          </a:prstGeom>
        </p:spPr>
        <p:txBody>
          <a:bodyPr lIns="0" tIns="0" rIns="0" bIns="0" anchor="b"/>
          <a:lstStyle/>
          <a:p>
            <a:pPr defTabSz="2073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i="1" dirty="0">
                <a:solidFill>
                  <a:schemeClr val="accent1"/>
                </a:solidFill>
                <a:latin typeface="+mj-lt"/>
              </a:rPr>
              <a:t>www.maritime-history-two.webs.com</a:t>
            </a:r>
            <a:endParaRPr lang="en-US" sz="600" i="1" dirty="0">
              <a:solidFill>
                <a:schemeClr val="accent1"/>
              </a:solidFill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006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Costa Concordia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000" dirty="0" smtClean="0">
                <a:solidFill>
                  <a:schemeClr val="accent1"/>
                </a:solidFill>
              </a:rPr>
              <a:t>13 </a:t>
            </a:r>
            <a:r>
              <a:rPr lang="el-GR" sz="1000" dirty="0" smtClean="0">
                <a:solidFill>
                  <a:schemeClr val="accent1"/>
                </a:solidFill>
              </a:rPr>
              <a:t>Ιανουαρίου </a:t>
            </a:r>
            <a:r>
              <a:rPr lang="en-US" sz="1000" dirty="0" smtClean="0">
                <a:solidFill>
                  <a:schemeClr val="accent1"/>
                </a:solidFill>
              </a:rPr>
              <a:t>2012</a:t>
            </a:r>
            <a:endParaRPr lang="el-GR" sz="1000" dirty="0">
              <a:solidFill>
                <a:schemeClr val="accent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1800548" y="1080000"/>
            <a:ext cx="2304255" cy="19800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700" dirty="0"/>
              <a:t> </a:t>
            </a:r>
            <a:r>
              <a:rPr lang="el-GR" sz="700" dirty="0" smtClean="0"/>
              <a:t>Ενώ </a:t>
            </a:r>
            <a:r>
              <a:rPr lang="el-GR" sz="700" dirty="0" err="1" smtClean="0"/>
              <a:t>έπλεεε</a:t>
            </a:r>
            <a:r>
              <a:rPr lang="el-GR" sz="700" dirty="0" smtClean="0"/>
              <a:t> σε ήρεμη θάλασσα προσέκρουσε σε βράχο </a:t>
            </a:r>
            <a:endParaRPr lang="el-GR" sz="700" dirty="0"/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700" dirty="0" smtClean="0"/>
              <a:t>50 </a:t>
            </a:r>
            <a:r>
              <a:rPr lang="en-US" sz="700" dirty="0" smtClean="0"/>
              <a:t>m </a:t>
            </a:r>
            <a:r>
              <a:rPr lang="el-GR" sz="700" dirty="0" smtClean="0"/>
              <a:t>πλευρικό ρήγμα- Κλίση –προσάραξη με την πλευρά</a:t>
            </a:r>
            <a:endParaRPr lang="el-GR" sz="700" dirty="0"/>
          </a:p>
          <a:p>
            <a:pPr marL="714375" indent="-714375">
              <a:lnSpc>
                <a:spcPct val="120000"/>
              </a:lnSpc>
              <a:spcBef>
                <a:spcPct val="0"/>
              </a:spcBef>
              <a:tabLst>
                <a:tab pos="714375" algn="l"/>
              </a:tabLst>
            </a:pPr>
            <a:endParaRPr lang="el-GR" sz="700" dirty="0" smtClean="0">
              <a:solidFill>
                <a:schemeClr val="tx1"/>
              </a:solidFill>
            </a:endParaRPr>
          </a:p>
          <a:p>
            <a:pPr marL="714375" indent="-714375">
              <a:lnSpc>
                <a:spcPct val="120000"/>
              </a:lnSpc>
              <a:spcBef>
                <a:spcPct val="0"/>
              </a:spcBef>
              <a:tabLst>
                <a:tab pos="714375" algn="l"/>
              </a:tabLst>
            </a:pPr>
            <a:r>
              <a:rPr lang="el-GR" sz="700" dirty="0">
                <a:solidFill>
                  <a:schemeClr val="tx1"/>
                </a:solidFill>
              </a:rPr>
              <a:t> </a:t>
            </a:r>
            <a:r>
              <a:rPr lang="el-GR" sz="700" dirty="0" smtClean="0">
                <a:solidFill>
                  <a:schemeClr val="tx1"/>
                </a:solidFill>
              </a:rPr>
              <a:t> Απώλειες</a:t>
            </a:r>
            <a:r>
              <a:rPr lang="el-GR" sz="700" dirty="0"/>
              <a:t>:	</a:t>
            </a:r>
            <a:r>
              <a:rPr lang="el-GR" sz="700" dirty="0" smtClean="0">
                <a:solidFill>
                  <a:schemeClr val="accent2"/>
                </a:solidFill>
              </a:rPr>
              <a:t>32 </a:t>
            </a:r>
            <a:r>
              <a:rPr lang="el-GR" sz="700" dirty="0">
                <a:solidFill>
                  <a:schemeClr val="accent2"/>
                </a:solidFill>
              </a:rPr>
              <a:t>νεκροί</a:t>
            </a:r>
            <a:r>
              <a:rPr lang="el-GR" sz="700" dirty="0"/>
              <a:t>  </a:t>
            </a:r>
          </a:p>
          <a:p>
            <a:pPr marL="714375" indent="-714375">
              <a:lnSpc>
                <a:spcPct val="120000"/>
              </a:lnSpc>
              <a:spcBef>
                <a:spcPct val="0"/>
              </a:spcBef>
              <a:tabLst>
                <a:tab pos="714375" algn="l"/>
              </a:tabLst>
            </a:pPr>
            <a:r>
              <a:rPr lang="el-GR" sz="700" dirty="0" smtClean="0">
                <a:solidFill>
                  <a:schemeClr val="tx1"/>
                </a:solidFill>
              </a:rPr>
              <a:t> </a:t>
            </a:r>
            <a:endParaRPr lang="en-US" sz="700" dirty="0" smtClean="0">
              <a:solidFill>
                <a:schemeClr val="tx1"/>
              </a:solidFill>
            </a:endParaRPr>
          </a:p>
          <a:p>
            <a:pPr marL="714375" indent="-714375">
              <a:lnSpc>
                <a:spcPct val="120000"/>
              </a:lnSpc>
              <a:spcBef>
                <a:spcPct val="0"/>
              </a:spcBef>
              <a:tabLst>
                <a:tab pos="714375" algn="l"/>
              </a:tabLst>
            </a:pPr>
            <a:r>
              <a:rPr lang="el-GR" sz="700" dirty="0" smtClean="0">
                <a:solidFill>
                  <a:schemeClr val="tx1"/>
                </a:solidFill>
              </a:rPr>
              <a:t> </a:t>
            </a:r>
            <a:r>
              <a:rPr lang="en-US" sz="700" dirty="0" smtClean="0">
                <a:solidFill>
                  <a:schemeClr val="tx1"/>
                </a:solidFill>
              </a:rPr>
              <a:t>Aftermath:          </a:t>
            </a:r>
            <a:r>
              <a:rPr lang="el-GR" sz="700" dirty="0"/>
              <a:t>Η διαδικασία επαναφοράς σε όρθια θέση και ρυμούλκησης σε λιμένα διήρκεσε  2.5 χρόνια (έως τον Ιούλιο 2014) και κόστισε 1.5 εκ </a:t>
            </a:r>
            <a:r>
              <a:rPr lang="en-US" sz="700" dirty="0"/>
              <a:t>euro</a:t>
            </a:r>
            <a:r>
              <a:rPr lang="el-GR" sz="700" dirty="0"/>
              <a:t>. Το Σεπτέμβριο 2016 άρχισε η τελική διάλυση της γάστρας</a:t>
            </a:r>
            <a:r>
              <a:rPr lang="el-GR" sz="700" dirty="0">
                <a:solidFill>
                  <a:schemeClr val="accent2"/>
                </a:solidFill>
              </a:rPr>
              <a:t>	</a:t>
            </a:r>
          </a:p>
        </p:txBody>
      </p:sp>
      <p:pic>
        <p:nvPicPr>
          <p:cNvPr id="1026" name="Picture 2" descr="https://upload.wikimedia.org/wikipedia/commons/thumb/a/a1/Costa_Concordia_Abwracken.jpg/800px-Costa_Concordia_Abwrack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8076"/>
            <a:ext cx="1723612" cy="1332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8/80/Collision_of_Costa_Concordia_24.jpg/1024px-Collision_of_Costa_Concordia_2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78638"/>
            <a:ext cx="1723612" cy="112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153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Χρειάζονται τα πληρώματα </a:t>
            </a:r>
            <a:br>
              <a:rPr lang="el-GR" dirty="0"/>
            </a:br>
            <a:r>
              <a:rPr lang="el-GR" dirty="0"/>
              <a:t>των πλοίων γνώσεις ναυπηγίας;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61950" indent="-361950">
              <a:spcAft>
                <a:spcPts val="500"/>
              </a:spcAft>
              <a:tabLst>
                <a:tab pos="361950" algn="l"/>
              </a:tabLst>
            </a:pPr>
            <a:r>
              <a:rPr lang="el-GR" dirty="0" smtClean="0">
                <a:solidFill>
                  <a:schemeClr val="bg1"/>
                </a:solidFill>
              </a:rPr>
              <a:t>1	Στα ναυτικά ατυχήματα, οι ναυπηγοί/σχεδιαστές  και οι εταιρίες, στη χειρότερη περίπτωση, έρχονται αντιμέτωποι με τη δικαιοσύνη.</a:t>
            </a:r>
          </a:p>
          <a:p>
            <a:pPr marL="361950" indent="-361950">
              <a:tabLst>
                <a:tab pos="361950" algn="l"/>
              </a:tabLst>
            </a:pPr>
            <a:r>
              <a:rPr lang="el-GR" dirty="0" smtClean="0">
                <a:solidFill>
                  <a:schemeClr val="bg1"/>
                </a:solidFill>
              </a:rPr>
              <a:t>	Όμως, τα πληρώματα των πλοίων έρχονται αντιμέτωπα με τον θάνατο !</a:t>
            </a:r>
          </a:p>
          <a:p>
            <a:pPr marL="361950" indent="-361950">
              <a:tabLst>
                <a:tab pos="361950" algn="l"/>
              </a:tabLst>
            </a:pPr>
            <a:endParaRPr lang="el-GR" dirty="0"/>
          </a:p>
          <a:p>
            <a:pPr marL="361950" indent="-361950">
              <a:tabLst>
                <a:tab pos="361950" algn="l"/>
              </a:tabLst>
            </a:pPr>
            <a:endParaRPr lang="el-GR" dirty="0" smtClean="0"/>
          </a:p>
          <a:p>
            <a:pPr marL="361950" indent="-361950">
              <a:tabLst>
                <a:tab pos="361950" algn="l"/>
              </a:tabLst>
            </a:pPr>
            <a:r>
              <a:rPr lang="el-GR" dirty="0" smtClean="0">
                <a:solidFill>
                  <a:schemeClr val="bg1"/>
                </a:solidFill>
              </a:rPr>
              <a:t>2	Πολλά ναυτικά ατυχήματα θα μπορούσαν να είχαν αποφευχθεί, αν τα πληρώματα των πλοίων είχαν βασικές γνώσεις ναυπηγίας.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4" name="Τίτλος 1"/>
          <p:cNvSpPr txBox="1">
            <a:spLocks/>
          </p:cNvSpPr>
          <p:nvPr/>
        </p:nvSpPr>
        <p:spPr>
          <a:xfrm>
            <a:off x="180000" y="1080000"/>
            <a:ext cx="3960000" cy="72008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431868" rtl="0" eaLnBrk="1" latinLnBrk="0" hangingPunct="1">
              <a:lnSpc>
                <a:spcPct val="125000"/>
              </a:lnSpc>
              <a:spcBef>
                <a:spcPct val="0"/>
              </a:spcBef>
              <a:buNone/>
              <a:defRPr sz="1200" kern="1200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tabLst>
                <a:tab pos="358775" algn="l"/>
              </a:tabLst>
            </a:pPr>
            <a:r>
              <a:rPr lang="en-US" sz="1100" dirty="0" smtClean="0">
                <a:solidFill>
                  <a:schemeClr val="accent2"/>
                </a:solidFill>
              </a:rPr>
              <a:t> </a:t>
            </a:r>
            <a:r>
              <a:rPr lang="el-GR" sz="1100" dirty="0" smtClean="0">
                <a:solidFill>
                  <a:schemeClr val="accent2"/>
                </a:solidFill>
              </a:rPr>
              <a:t>Ναι</a:t>
            </a:r>
            <a:r>
              <a:rPr lang="el-GR" sz="1100" dirty="0" smtClean="0">
                <a:solidFill>
                  <a:schemeClr val="accent1"/>
                </a:solidFill>
              </a:rPr>
              <a:t>, 	τα πληρώματα των πλοίων (όλων των ειδικοτήτων) </a:t>
            </a:r>
          </a:p>
          <a:p>
            <a:pPr>
              <a:lnSpc>
                <a:spcPct val="150000"/>
              </a:lnSpc>
              <a:tabLst>
                <a:tab pos="358775" algn="l"/>
              </a:tabLst>
            </a:pPr>
            <a:r>
              <a:rPr lang="el-GR" sz="1100" dirty="0">
                <a:solidFill>
                  <a:schemeClr val="accent1"/>
                </a:solidFill>
              </a:rPr>
              <a:t>	</a:t>
            </a:r>
            <a:r>
              <a:rPr lang="el-GR" sz="1100" dirty="0" smtClean="0">
                <a:solidFill>
                  <a:schemeClr val="accent1"/>
                </a:solidFill>
              </a:rPr>
              <a:t>πρέπει να έχουν </a:t>
            </a:r>
            <a:r>
              <a:rPr lang="el-GR" sz="1100" dirty="0" smtClean="0">
                <a:solidFill>
                  <a:schemeClr val="accent2"/>
                </a:solidFill>
              </a:rPr>
              <a:t>τουλάχιστον βασικές γνώσεις ναυπηγίας</a:t>
            </a:r>
            <a:r>
              <a:rPr lang="el-GR" sz="1100" dirty="0" smtClean="0">
                <a:solidFill>
                  <a:schemeClr val="accent1"/>
                </a:solidFill>
              </a:rPr>
              <a:t>.</a:t>
            </a:r>
            <a:endParaRPr lang="el-GR" sz="11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8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</a:t>
            </a:r>
            <a:r>
              <a:rPr lang="el-GR" dirty="0" err="1" smtClean="0"/>
              <a:t>Αξκοί</a:t>
            </a:r>
            <a:r>
              <a:rPr lang="el-GR" dirty="0" smtClean="0"/>
              <a:t> του ΠΝ πρέπει να γνωρίζουν ναυπηγία,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ώστε να είναι σε θέση να ξαναγράψουν ιστορία: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2160588" y="899964"/>
            <a:ext cx="1944529" cy="2168970"/>
          </a:xfrm>
        </p:spPr>
        <p:txBody>
          <a:bodyPr anchor="ctr">
            <a:normAutofit fontScale="92500" lnSpcReduction="20000"/>
          </a:bodyPr>
          <a:lstStyle/>
          <a:p>
            <a:pPr>
              <a:spcAft>
                <a:spcPts val="300"/>
              </a:spcAft>
            </a:pPr>
            <a:r>
              <a:rPr lang="el-GR" sz="900" dirty="0">
                <a:solidFill>
                  <a:schemeClr val="accent2"/>
                </a:solidFill>
              </a:rPr>
              <a:t>Αντιτορπιλικό «</a:t>
            </a:r>
            <a:r>
              <a:rPr lang="el-GR" sz="900" dirty="0" err="1">
                <a:solidFill>
                  <a:schemeClr val="accent2"/>
                </a:solidFill>
              </a:rPr>
              <a:t>ΑΔΡΙΑΣ</a:t>
            </a:r>
            <a:r>
              <a:rPr lang="el-GR" sz="900" dirty="0" smtClean="0">
                <a:solidFill>
                  <a:schemeClr val="accent2"/>
                </a:solidFill>
              </a:rPr>
              <a:t>»</a:t>
            </a:r>
            <a:endParaRPr lang="en-US" sz="900" dirty="0" smtClean="0">
              <a:solidFill>
                <a:schemeClr val="accent2"/>
              </a:solidFill>
            </a:endParaRPr>
          </a:p>
          <a:p>
            <a:pPr>
              <a:spcAft>
                <a:spcPts val="300"/>
              </a:spcAft>
            </a:pPr>
            <a:endParaRPr lang="el-GR" sz="900" dirty="0">
              <a:solidFill>
                <a:schemeClr val="accent2"/>
              </a:solidFill>
            </a:endParaRPr>
          </a:p>
          <a:p>
            <a:r>
              <a:rPr lang="el-GR" dirty="0"/>
              <a:t>Κυβερνήτης: Αντιπλοίαρχος Ι. Τούμπας ΠΝ</a:t>
            </a:r>
          </a:p>
          <a:p>
            <a:r>
              <a:rPr lang="el-GR" dirty="0"/>
              <a:t>Ένταξη στο ΠΝ:	20 Ιουλ 1942</a:t>
            </a:r>
          </a:p>
          <a:p>
            <a:endParaRPr lang="el-GR" dirty="0"/>
          </a:p>
          <a:p>
            <a:r>
              <a:rPr lang="el-GR" dirty="0">
                <a:solidFill>
                  <a:schemeClr val="tx1"/>
                </a:solidFill>
              </a:rPr>
              <a:t>22 Σεπ 1943 </a:t>
            </a:r>
            <a:r>
              <a:rPr lang="el-GR" dirty="0"/>
              <a:t>προσέκρουσε σε νάρκη και αποκολλήθηκε η πλώρη.</a:t>
            </a:r>
          </a:p>
          <a:p>
            <a:endParaRPr lang="el-GR" dirty="0"/>
          </a:p>
          <a:p>
            <a:r>
              <a:rPr lang="el-GR" dirty="0">
                <a:solidFill>
                  <a:schemeClr val="tx1"/>
                </a:solidFill>
              </a:rPr>
              <a:t>Απώλειες</a:t>
            </a:r>
            <a:r>
              <a:rPr lang="el-GR" dirty="0"/>
              <a:t>:		21 νεκροί</a:t>
            </a:r>
          </a:p>
          <a:p>
            <a:r>
              <a:rPr lang="el-GR" dirty="0"/>
              <a:t>		30 τραυματίες</a:t>
            </a:r>
          </a:p>
          <a:p>
            <a:endParaRPr lang="el-GR" dirty="0"/>
          </a:p>
          <a:p>
            <a:r>
              <a:rPr lang="el-GR" dirty="0"/>
              <a:t>Μετά από κατάπλου στην κοντινή ακτή (</a:t>
            </a:r>
            <a:r>
              <a:rPr lang="el-GR" dirty="0" err="1"/>
              <a:t>Γκιου</a:t>
            </a:r>
            <a:r>
              <a:rPr lang="el-GR" dirty="0"/>
              <a:t>-</a:t>
            </a:r>
            <a:r>
              <a:rPr lang="el-GR" dirty="0" err="1"/>
              <a:t>μουσλούκ</a:t>
            </a:r>
            <a:r>
              <a:rPr lang="el-GR" dirty="0"/>
              <a:t>) και εκτέλεση μικρών επισκευών απέπλευσε προς την Αλεξάνδρεια (1 Δεκ 1943), όπου όταν εισήλθε στο λιμένα του αποδόθηκαν τιμές από το σύνολο του Βρετανικού στόλου    </a:t>
            </a:r>
            <a:r>
              <a:rPr lang="en-US" dirty="0" smtClean="0"/>
              <a:t>  </a:t>
            </a:r>
            <a:r>
              <a:rPr lang="el-GR" dirty="0" smtClean="0"/>
              <a:t>(</a:t>
            </a:r>
            <a:r>
              <a:rPr lang="el-GR" dirty="0">
                <a:solidFill>
                  <a:schemeClr val="accent2"/>
                </a:solidFill>
              </a:rPr>
              <a:t>6 Δεκ 1943</a:t>
            </a:r>
            <a:r>
              <a:rPr lang="el-GR" dirty="0"/>
              <a:t>).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25" y="1788019"/>
            <a:ext cx="1448607" cy="1196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26" y="965016"/>
            <a:ext cx="1448606" cy="732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Ευθεία γραμμή σύνδεσης 5"/>
          <p:cNvCxnSpPr/>
          <p:nvPr/>
        </p:nvCxnSpPr>
        <p:spPr>
          <a:xfrm flipH="1">
            <a:off x="944833" y="2138450"/>
            <a:ext cx="70659" cy="5271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εία γραμμή σύνδεσης 11"/>
          <p:cNvCxnSpPr/>
          <p:nvPr/>
        </p:nvCxnSpPr>
        <p:spPr>
          <a:xfrm flipH="1" flipV="1">
            <a:off x="954001" y="2181651"/>
            <a:ext cx="123997" cy="172802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εία γραμμή σύνδεσης 15"/>
          <p:cNvCxnSpPr/>
          <p:nvPr/>
        </p:nvCxnSpPr>
        <p:spPr>
          <a:xfrm flipH="1" flipV="1">
            <a:off x="1077998" y="2349850"/>
            <a:ext cx="180000" cy="46800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15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ναυπηγία περιγράφεται ως </a:t>
            </a:r>
            <a:br>
              <a:rPr lang="el-GR" dirty="0" smtClean="0"/>
            </a:br>
            <a:r>
              <a:rPr lang="el-GR" dirty="0" smtClean="0"/>
              <a:t>απάντηση σε τρία ερωτήματα: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1440507" y="1080000"/>
            <a:ext cx="2699493" cy="1980000"/>
          </a:xfrm>
        </p:spPr>
        <p:txBody>
          <a:bodyPr/>
          <a:lstStyle/>
          <a:p>
            <a:pPr>
              <a:lnSpc>
                <a:spcPct val="130000"/>
              </a:lnSpc>
              <a:tabLst>
                <a:tab pos="358775" algn="l"/>
              </a:tabLst>
            </a:pPr>
            <a:endParaRPr lang="el-GR" sz="700" dirty="0" smtClean="0">
              <a:solidFill>
                <a:schemeClr val="accent2"/>
              </a:solidFill>
            </a:endParaRPr>
          </a:p>
          <a:p>
            <a:pPr>
              <a:lnSpc>
                <a:spcPct val="130000"/>
              </a:lnSpc>
              <a:tabLst>
                <a:tab pos="358775" algn="l"/>
              </a:tabLst>
            </a:pPr>
            <a:r>
              <a:rPr lang="el-GR" sz="700" dirty="0" smtClean="0">
                <a:solidFill>
                  <a:schemeClr val="accent2"/>
                </a:solidFill>
              </a:rPr>
              <a:t>1</a:t>
            </a:r>
            <a:r>
              <a:rPr lang="el-GR" sz="700" dirty="0" smtClean="0"/>
              <a:t>	</a:t>
            </a:r>
            <a:r>
              <a:rPr lang="el-GR" sz="700" dirty="0" smtClean="0">
                <a:solidFill>
                  <a:schemeClr val="accent1">
                    <a:lumMod val="50000"/>
                  </a:schemeClr>
                </a:solidFill>
              </a:rPr>
              <a:t>Πώς επιπλέουν τα πλοία στη θάλασσα;</a:t>
            </a:r>
          </a:p>
          <a:p>
            <a:pPr marL="358775">
              <a:lnSpc>
                <a:spcPct val="130000"/>
              </a:lnSpc>
              <a:buClr>
                <a:schemeClr val="accent2"/>
              </a:buClr>
              <a:tabLst>
                <a:tab pos="536575" algn="l"/>
              </a:tabLst>
            </a:pPr>
            <a:r>
              <a:rPr lang="el-GR" sz="700" dirty="0" smtClean="0">
                <a:solidFill>
                  <a:schemeClr val="bg1"/>
                </a:solidFill>
              </a:rPr>
              <a:t>	Πλευστότητα</a:t>
            </a:r>
          </a:p>
          <a:p>
            <a:pPr marL="358775">
              <a:lnSpc>
                <a:spcPct val="130000"/>
              </a:lnSpc>
              <a:buClr>
                <a:schemeClr val="accent2"/>
              </a:buClr>
              <a:tabLst>
                <a:tab pos="536575" algn="l"/>
              </a:tabLst>
            </a:pPr>
            <a:r>
              <a:rPr lang="el-GR" sz="700" dirty="0">
                <a:solidFill>
                  <a:schemeClr val="bg1"/>
                </a:solidFill>
              </a:rPr>
              <a:t>	</a:t>
            </a:r>
            <a:r>
              <a:rPr lang="el-GR" sz="700" dirty="0" smtClean="0">
                <a:solidFill>
                  <a:schemeClr val="bg1"/>
                </a:solidFill>
              </a:rPr>
              <a:t>Ευστάθεια (χωρίς και μετά από ρήγμα)</a:t>
            </a:r>
          </a:p>
          <a:p>
            <a:pPr>
              <a:lnSpc>
                <a:spcPct val="130000"/>
              </a:lnSpc>
              <a:tabLst>
                <a:tab pos="358775" algn="l"/>
              </a:tabLst>
            </a:pPr>
            <a:endParaRPr lang="el-GR" sz="700" dirty="0" smtClean="0"/>
          </a:p>
          <a:p>
            <a:pPr>
              <a:lnSpc>
                <a:spcPct val="130000"/>
              </a:lnSpc>
              <a:tabLst>
                <a:tab pos="358775" algn="l"/>
              </a:tabLst>
            </a:pPr>
            <a:r>
              <a:rPr lang="el-GR" sz="700" dirty="0" smtClean="0">
                <a:solidFill>
                  <a:schemeClr val="accent2"/>
                </a:solidFill>
              </a:rPr>
              <a:t>2</a:t>
            </a:r>
            <a:r>
              <a:rPr lang="el-GR" sz="700" dirty="0" smtClean="0"/>
              <a:t>	</a:t>
            </a:r>
            <a:r>
              <a:rPr lang="el-GR" sz="700" dirty="0" smtClean="0">
                <a:solidFill>
                  <a:schemeClr val="accent1">
                    <a:lumMod val="50000"/>
                  </a:schemeClr>
                </a:solidFill>
              </a:rPr>
              <a:t>Πώς κινούνται τα πλοία στη θάλασσα;</a:t>
            </a:r>
          </a:p>
          <a:p>
            <a:pPr marL="358775">
              <a:lnSpc>
                <a:spcPct val="130000"/>
              </a:lnSpc>
              <a:buClr>
                <a:schemeClr val="accent2"/>
              </a:buClr>
              <a:tabLst>
                <a:tab pos="536575" algn="l"/>
              </a:tabLst>
            </a:pPr>
            <a:r>
              <a:rPr lang="el-GR" sz="700" dirty="0" smtClean="0">
                <a:solidFill>
                  <a:schemeClr val="bg1"/>
                </a:solidFill>
              </a:rPr>
              <a:t>	Αντίσταση και Πρόωση</a:t>
            </a:r>
          </a:p>
          <a:p>
            <a:pPr marL="358775">
              <a:lnSpc>
                <a:spcPct val="130000"/>
              </a:lnSpc>
              <a:buClr>
                <a:schemeClr val="accent2"/>
              </a:buClr>
              <a:tabLst>
                <a:tab pos="536575" algn="l"/>
              </a:tabLst>
            </a:pPr>
            <a:r>
              <a:rPr lang="el-GR" sz="700" dirty="0">
                <a:solidFill>
                  <a:schemeClr val="bg1"/>
                </a:solidFill>
              </a:rPr>
              <a:t>	</a:t>
            </a:r>
            <a:r>
              <a:rPr lang="el-GR" sz="700" dirty="0" smtClean="0">
                <a:solidFill>
                  <a:schemeClr val="bg1"/>
                </a:solidFill>
              </a:rPr>
              <a:t>Συμπεριφορά σε κυματισμό</a:t>
            </a:r>
          </a:p>
          <a:p>
            <a:pPr>
              <a:lnSpc>
                <a:spcPct val="130000"/>
              </a:lnSpc>
              <a:tabLst>
                <a:tab pos="358775" algn="l"/>
              </a:tabLst>
            </a:pPr>
            <a:endParaRPr lang="el-GR" sz="700" dirty="0" smtClean="0"/>
          </a:p>
          <a:p>
            <a:pPr>
              <a:lnSpc>
                <a:spcPct val="130000"/>
              </a:lnSpc>
              <a:tabLst>
                <a:tab pos="358775" algn="l"/>
              </a:tabLst>
            </a:pPr>
            <a:r>
              <a:rPr lang="el-GR" sz="700" dirty="0" smtClean="0">
                <a:solidFill>
                  <a:schemeClr val="accent2"/>
                </a:solidFill>
              </a:rPr>
              <a:t>3</a:t>
            </a:r>
            <a:r>
              <a:rPr lang="el-GR" sz="700" dirty="0" smtClean="0"/>
              <a:t>	</a:t>
            </a:r>
            <a:r>
              <a:rPr lang="el-GR" sz="700" dirty="0" smtClean="0">
                <a:solidFill>
                  <a:schemeClr val="accent1">
                    <a:lumMod val="50000"/>
                  </a:schemeClr>
                </a:solidFill>
              </a:rPr>
              <a:t>Πώς σχεδιάζεται ένα πλοίο για να επιχειρεί ασφαλώς;</a:t>
            </a:r>
          </a:p>
          <a:p>
            <a:pPr marL="358775">
              <a:lnSpc>
                <a:spcPct val="130000"/>
              </a:lnSpc>
              <a:buClr>
                <a:schemeClr val="accent2"/>
              </a:buClr>
              <a:tabLst>
                <a:tab pos="536575" algn="l"/>
              </a:tabLst>
            </a:pPr>
            <a:r>
              <a:rPr lang="el-GR" sz="700" dirty="0" smtClean="0">
                <a:solidFill>
                  <a:schemeClr val="bg1"/>
                </a:solidFill>
              </a:rPr>
              <a:t>	Δομική σχεδίαση και αντοχή</a:t>
            </a:r>
          </a:p>
          <a:p>
            <a:pPr marL="358775">
              <a:lnSpc>
                <a:spcPct val="130000"/>
              </a:lnSpc>
              <a:buClr>
                <a:schemeClr val="accent2"/>
              </a:buClr>
              <a:tabLst>
                <a:tab pos="536575" algn="l"/>
              </a:tabLst>
            </a:pPr>
            <a:r>
              <a:rPr lang="el-GR" sz="700" dirty="0">
                <a:solidFill>
                  <a:schemeClr val="bg1"/>
                </a:solidFill>
              </a:rPr>
              <a:t>	</a:t>
            </a:r>
            <a:r>
              <a:rPr lang="el-GR" sz="700" dirty="0" smtClean="0">
                <a:solidFill>
                  <a:schemeClr val="bg1"/>
                </a:solidFill>
              </a:rPr>
              <a:t>Σχεδιαστική φιλοσοφία πολεμικών πλοίων</a:t>
            </a:r>
            <a:endParaRPr lang="el-GR" sz="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3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ναυπηγία περιγράφεται ως </a:t>
            </a:r>
            <a:br>
              <a:rPr lang="el-GR" dirty="0" smtClean="0"/>
            </a:br>
            <a:r>
              <a:rPr lang="el-GR" dirty="0" smtClean="0"/>
              <a:t>απάντηση σε τρία ερωτήματα: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1440507" y="1080000"/>
            <a:ext cx="2699493" cy="1980000"/>
          </a:xfrm>
        </p:spPr>
        <p:txBody>
          <a:bodyPr/>
          <a:lstStyle/>
          <a:p>
            <a:pPr>
              <a:lnSpc>
                <a:spcPct val="130000"/>
              </a:lnSpc>
              <a:tabLst>
                <a:tab pos="358775" algn="l"/>
              </a:tabLst>
            </a:pPr>
            <a:endParaRPr lang="el-GR" sz="700" dirty="0" smtClean="0">
              <a:solidFill>
                <a:schemeClr val="accent2"/>
              </a:solidFill>
            </a:endParaRPr>
          </a:p>
          <a:p>
            <a:pPr>
              <a:lnSpc>
                <a:spcPct val="130000"/>
              </a:lnSpc>
              <a:tabLst>
                <a:tab pos="358775" algn="l"/>
              </a:tabLst>
            </a:pPr>
            <a:r>
              <a:rPr lang="el-GR" sz="700" dirty="0" smtClean="0">
                <a:solidFill>
                  <a:schemeClr val="accent2"/>
                </a:solidFill>
              </a:rPr>
              <a:t>1</a:t>
            </a:r>
            <a:r>
              <a:rPr lang="el-GR" sz="700" dirty="0" smtClean="0"/>
              <a:t>	</a:t>
            </a:r>
            <a:r>
              <a:rPr lang="el-GR" sz="700" dirty="0" smtClean="0">
                <a:solidFill>
                  <a:schemeClr val="accent1">
                    <a:lumMod val="50000"/>
                  </a:schemeClr>
                </a:solidFill>
              </a:rPr>
              <a:t>Πώς επιπλέουν τα πλοία στη θάλασσα;</a:t>
            </a:r>
          </a:p>
          <a:p>
            <a:pPr marL="358775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536575" algn="l"/>
              </a:tabLst>
            </a:pPr>
            <a:r>
              <a:rPr lang="el-GR" sz="700" dirty="0" smtClean="0"/>
              <a:t>	Πλευστότητα</a:t>
            </a:r>
          </a:p>
          <a:p>
            <a:pPr marL="358775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536575" algn="l"/>
              </a:tabLst>
            </a:pPr>
            <a:r>
              <a:rPr lang="el-GR" sz="700" dirty="0"/>
              <a:t>	</a:t>
            </a:r>
            <a:r>
              <a:rPr lang="el-GR" sz="700" dirty="0" smtClean="0"/>
              <a:t>Ευστάθεια (χωρίς και μετά από ρήγμα)</a:t>
            </a:r>
          </a:p>
          <a:p>
            <a:pPr>
              <a:lnSpc>
                <a:spcPct val="130000"/>
              </a:lnSpc>
              <a:tabLst>
                <a:tab pos="358775" algn="l"/>
              </a:tabLst>
            </a:pPr>
            <a:endParaRPr lang="el-GR" sz="700" dirty="0" smtClean="0"/>
          </a:p>
          <a:p>
            <a:pPr>
              <a:lnSpc>
                <a:spcPct val="130000"/>
              </a:lnSpc>
              <a:tabLst>
                <a:tab pos="358775" algn="l"/>
              </a:tabLst>
            </a:pPr>
            <a:r>
              <a:rPr lang="el-GR" sz="700" dirty="0" smtClean="0">
                <a:solidFill>
                  <a:schemeClr val="accent2"/>
                </a:solidFill>
              </a:rPr>
              <a:t>2</a:t>
            </a:r>
            <a:r>
              <a:rPr lang="el-GR" sz="700" dirty="0" smtClean="0"/>
              <a:t>	</a:t>
            </a:r>
            <a:r>
              <a:rPr lang="el-GR" sz="700" dirty="0" smtClean="0">
                <a:solidFill>
                  <a:schemeClr val="accent1">
                    <a:lumMod val="50000"/>
                  </a:schemeClr>
                </a:solidFill>
              </a:rPr>
              <a:t>Πώς κινούνται τα πλοία στη θάλασσα;</a:t>
            </a:r>
          </a:p>
          <a:p>
            <a:pPr marL="358775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536575" algn="l"/>
              </a:tabLst>
            </a:pPr>
            <a:r>
              <a:rPr lang="el-GR" sz="700" dirty="0" smtClean="0"/>
              <a:t>	Αντίσταση και Πρόωση</a:t>
            </a:r>
          </a:p>
          <a:p>
            <a:pPr marL="358775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536575" algn="l"/>
              </a:tabLst>
            </a:pPr>
            <a:r>
              <a:rPr lang="el-GR" sz="700" dirty="0"/>
              <a:t>	</a:t>
            </a:r>
            <a:r>
              <a:rPr lang="el-GR" sz="700" dirty="0" smtClean="0"/>
              <a:t>Συμπεριφορά σε κυματισμό</a:t>
            </a:r>
          </a:p>
          <a:p>
            <a:pPr>
              <a:lnSpc>
                <a:spcPct val="130000"/>
              </a:lnSpc>
              <a:tabLst>
                <a:tab pos="358775" algn="l"/>
              </a:tabLst>
            </a:pPr>
            <a:endParaRPr lang="el-GR" sz="700" dirty="0" smtClean="0"/>
          </a:p>
          <a:p>
            <a:pPr>
              <a:lnSpc>
                <a:spcPct val="130000"/>
              </a:lnSpc>
              <a:tabLst>
                <a:tab pos="358775" algn="l"/>
              </a:tabLst>
            </a:pPr>
            <a:r>
              <a:rPr lang="el-GR" sz="700" dirty="0" smtClean="0">
                <a:solidFill>
                  <a:schemeClr val="accent2"/>
                </a:solidFill>
              </a:rPr>
              <a:t>3</a:t>
            </a:r>
            <a:r>
              <a:rPr lang="el-GR" sz="700" dirty="0" smtClean="0"/>
              <a:t>	</a:t>
            </a:r>
            <a:r>
              <a:rPr lang="el-GR" sz="700" dirty="0" smtClean="0">
                <a:solidFill>
                  <a:schemeClr val="accent1">
                    <a:lumMod val="50000"/>
                  </a:schemeClr>
                </a:solidFill>
              </a:rPr>
              <a:t>Πώς σχεδιάζεται ένα πλοίο για να επιχειρεί ασφαλώς;</a:t>
            </a:r>
          </a:p>
          <a:p>
            <a:pPr marL="530225" indent="-171450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536575" algn="l"/>
              </a:tabLst>
            </a:pPr>
            <a:r>
              <a:rPr lang="el-GR" sz="700" dirty="0" smtClean="0"/>
              <a:t>	Δομική σχεδίαση και αντοχή</a:t>
            </a:r>
          </a:p>
          <a:p>
            <a:pPr marL="530225" indent="-171450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Char char="§"/>
              <a:tabLst>
                <a:tab pos="536575" algn="l"/>
              </a:tabLst>
            </a:pPr>
            <a:r>
              <a:rPr lang="el-GR" sz="700" dirty="0"/>
              <a:t>	</a:t>
            </a:r>
            <a:r>
              <a:rPr lang="el-GR" sz="700" dirty="0" smtClean="0"/>
              <a:t>Σχεδιαστική φιλοσοφία πολεμικών πλοίων</a:t>
            </a:r>
            <a:endParaRPr lang="el-GR" sz="700" dirty="0"/>
          </a:p>
        </p:txBody>
      </p:sp>
    </p:spTree>
    <p:extLst>
      <p:ext uri="{BB962C8B-B14F-4D97-AF65-F5344CB8AC3E}">
        <p14:creationId xmlns:p14="http://schemas.microsoft.com/office/powerpoint/2010/main" val="142529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Τίτλος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Ας ορίσουμε το πλαίσιο </a:t>
            </a:r>
            <a:br>
              <a:rPr lang="el-GR" dirty="0"/>
            </a:br>
            <a:r>
              <a:rPr lang="el-GR" dirty="0"/>
              <a:t>της συνεργασίας μας …</a:t>
            </a:r>
          </a:p>
        </p:txBody>
      </p:sp>
      <p:sp>
        <p:nvSpPr>
          <p:cNvPr id="10" name="Θέση περιεχομένου 9"/>
          <p:cNvSpPr>
            <a:spLocks noGrp="1"/>
          </p:cNvSpPr>
          <p:nvPr>
            <p:ph sz="quarter" idx="13"/>
          </p:nvPr>
        </p:nvSpPr>
        <p:spPr>
          <a:xfrm>
            <a:off x="504404" y="755949"/>
            <a:ext cx="3600714" cy="2267756"/>
          </a:xfrm>
        </p:spPr>
        <p:txBody>
          <a:bodyPr anchor="ctr">
            <a:normAutofit/>
          </a:bodyPr>
          <a:lstStyle/>
          <a:p>
            <a:r>
              <a:rPr lang="el-GR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Θα βρισκόμαστε:</a:t>
            </a:r>
          </a:p>
          <a:p>
            <a:pPr marL="102870" indent="-10287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  <a:tabLst>
                <a:tab pos="1438275" algn="l"/>
              </a:tabLst>
            </a:pPr>
            <a:r>
              <a:rPr lang="el-GR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τις 3 πρώτες ώρες κάθε Τρίτης </a:t>
            </a:r>
            <a:r>
              <a:rPr lang="en-US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l-GR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(διαλέξεις</a:t>
            </a:r>
            <a:r>
              <a:rPr lang="el-GR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l-GR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02870" indent="-10287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  <a:tabLst>
                <a:tab pos="1438275" algn="l"/>
              </a:tabLst>
            </a:pPr>
            <a:r>
              <a:rPr lang="el-GR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ώρες μέσα στο εξάμηνο 	(εργαστήριο)</a:t>
            </a:r>
          </a:p>
          <a:p>
            <a:pPr marL="102870" indent="-10287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  <a:tabLst>
                <a:tab pos="1438275" algn="l"/>
              </a:tabLst>
            </a:pPr>
            <a:r>
              <a:rPr lang="el-GR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Γραφείο (ώρες εκτός μαθήματος) </a:t>
            </a:r>
            <a:r>
              <a:rPr lang="el-GR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(</a:t>
            </a:r>
            <a:r>
              <a:rPr lang="el-GR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επίλυση </a:t>
            </a:r>
            <a:r>
              <a:rPr lang="el-GR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αποριών)</a:t>
            </a:r>
          </a:p>
          <a:p>
            <a:endParaRPr lang="el-GR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Βιβλιογραφία</a:t>
            </a:r>
            <a:r>
              <a:rPr lang="en-US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l-GR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l-GR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Ασκήσεις</a:t>
            </a:r>
            <a:r>
              <a:rPr lang="el-GR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Εργασίες</a:t>
            </a:r>
            <a:endParaRPr lang="el-GR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l-GR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Βαθμολογία</a:t>
            </a:r>
          </a:p>
          <a:p>
            <a:endParaRPr lang="el-GR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Επικοινωνία εκτός τάξης</a:t>
            </a:r>
          </a:p>
          <a:p>
            <a:pPr marL="102870" indent="-102870">
              <a:buClr>
                <a:schemeClr val="accent2"/>
              </a:buClr>
              <a:buFont typeface="Wingdings" pitchFamily="2" charset="2"/>
              <a:buChar char="§"/>
              <a:tabLst>
                <a:tab pos="536258" algn="l"/>
              </a:tabLst>
            </a:pPr>
            <a:r>
              <a:rPr lang="el-GR" sz="7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Email</a:t>
            </a:r>
            <a:r>
              <a:rPr lang="el-GR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	</a:t>
            </a:r>
            <a:r>
              <a:rPr lang="en-US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gpetrop71@gmail.com</a:t>
            </a:r>
            <a:endParaRPr lang="el-GR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02870" indent="-102870">
              <a:buClr>
                <a:schemeClr val="accent2"/>
              </a:buClr>
              <a:buFont typeface="Wingdings" pitchFamily="2" charset="2"/>
              <a:buChar char="§"/>
              <a:tabLst>
                <a:tab pos="536258" algn="l"/>
              </a:tabLst>
            </a:pPr>
            <a:r>
              <a:rPr lang="el-GR" sz="7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Κιν.τηλ</a:t>
            </a:r>
            <a:r>
              <a:rPr lang="el-GR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.:</a:t>
            </a:r>
            <a:r>
              <a:rPr lang="en-US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	</a:t>
            </a:r>
            <a:r>
              <a:rPr lang="en-US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6943482886</a:t>
            </a:r>
            <a:endParaRPr lang="el-GR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59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8"/>
          <p:cNvSpPr txBox="1">
            <a:spLocks/>
          </p:cNvSpPr>
          <p:nvPr/>
        </p:nvSpPr>
        <p:spPr>
          <a:xfrm>
            <a:off x="180000" y="179884"/>
            <a:ext cx="3960000" cy="431957"/>
          </a:xfrm>
          <a:prstGeom prst="rect">
            <a:avLst/>
          </a:prstGeom>
        </p:spPr>
        <p:txBody>
          <a:bodyPr/>
          <a:lstStyle>
            <a:lvl1pPr algn="l" defTabSz="431868" rtl="0" eaLnBrk="1" latinLnBrk="0" hangingPunct="1">
              <a:lnSpc>
                <a:spcPct val="125000"/>
              </a:lnSpc>
              <a:spcBef>
                <a:spcPct val="0"/>
              </a:spcBef>
              <a:buNone/>
              <a:defRPr sz="1200" kern="1200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/>
              <a:t>Ας ορίσουμε το πλαίσιο </a:t>
            </a:r>
            <a:br>
              <a:rPr lang="el-GR" smtClean="0"/>
            </a:br>
            <a:r>
              <a:rPr lang="el-GR" smtClean="0"/>
              <a:t>της συνεργασίας μας …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72355" y="755948"/>
            <a:ext cx="424882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b="1" dirty="0" smtClean="0">
                <a:latin typeface="+mj-lt"/>
              </a:rPr>
              <a:t>Σημεία προσοχής</a:t>
            </a:r>
            <a:r>
              <a:rPr lang="en-US" sz="1200" b="1" dirty="0" smtClean="0">
                <a:latin typeface="+mj-lt"/>
              </a:rPr>
              <a:t>: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l-GR" sz="1200" dirty="0" smtClean="0">
                <a:latin typeface="+mj-lt"/>
              </a:rPr>
              <a:t>Έγκαιρη προσέλευση στην τάξη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l-GR" sz="1200" dirty="0" smtClean="0">
                <a:latin typeface="+mj-lt"/>
              </a:rPr>
              <a:t>Παρακολούθηση= Υποχρεωτική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n-US" sz="1200" dirty="0" smtClean="0">
                <a:latin typeface="+mj-lt"/>
              </a:rPr>
              <a:t>E-Class- </a:t>
            </a:r>
            <a:r>
              <a:rPr lang="el-GR" sz="1200" dirty="0" smtClean="0">
                <a:latin typeface="+mj-lt"/>
              </a:rPr>
              <a:t>Προσωπικές Σημειώσεις- Σημειώσεις διδάσκοντος</a:t>
            </a:r>
            <a:r>
              <a:rPr lang="en-US" sz="1200" dirty="0" smtClean="0">
                <a:latin typeface="+mj-lt"/>
              </a:rPr>
              <a:t>-</a:t>
            </a:r>
            <a:r>
              <a:rPr lang="el-GR" sz="1200" dirty="0" smtClean="0">
                <a:latin typeface="+mj-lt"/>
              </a:rPr>
              <a:t> προσοχή στα σύμβολα (διαφέρουν από του βιβλίου)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l-GR" sz="1200" dirty="0" smtClean="0">
                <a:latin typeface="+mj-lt"/>
              </a:rPr>
              <a:t>Καθημερινή ενασχόληση (όχι την ημέρα πριν το διαγώνισμα..)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l-GR" sz="1200" dirty="0" smtClean="0">
                <a:latin typeface="+mj-lt"/>
              </a:rPr>
              <a:t>Οι εργασίες βοηθούν (γενικώς…)- Διαγωνίσματα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l-GR" sz="1200" dirty="0" smtClean="0">
                <a:latin typeface="+mj-lt"/>
              </a:rPr>
              <a:t>Όχι στην αντιγραφή εργασιών-Ναι στην αλληλοβοήθεια και επίλυση αποριών μεταξύ σας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l-GR" sz="1200" dirty="0" smtClean="0">
                <a:latin typeface="+mj-lt"/>
              </a:rPr>
              <a:t>Αντιμετώπιση του μαθήματος (κάτι χρήσιμο έχει να μας πει)</a:t>
            </a:r>
            <a:endParaRPr lang="en-US" sz="12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269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9" y="1220641"/>
            <a:ext cx="662571" cy="864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556" y="1678107"/>
            <a:ext cx="662571" cy="864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743" y="1015235"/>
            <a:ext cx="662571" cy="864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3706" y="2084653"/>
            <a:ext cx="672110" cy="874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Υπάρχει πλούσια βιβλιογραφία </a:t>
            </a:r>
            <a:br>
              <a:rPr lang="el-GR" dirty="0" smtClean="0"/>
            </a:br>
            <a:r>
              <a:rPr lang="el-GR" dirty="0" smtClean="0"/>
              <a:t>ελληνική και αγγλική</a:t>
            </a:r>
            <a:endParaRPr lang="el-GR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5543" y="1431561"/>
            <a:ext cx="662571" cy="864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133" y="1883711"/>
            <a:ext cx="662571" cy="864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79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Στοιχεία Ναυπηγίας για</a:t>
            </a:r>
            <a:br>
              <a:rPr lang="el-GR" dirty="0" smtClean="0"/>
            </a:br>
            <a:r>
              <a:rPr lang="el-GR" dirty="0" smtClean="0"/>
              <a:t>Αξιωματικούς Πολεμικών Πλοίων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l-GR" dirty="0" smtClean="0"/>
              <a:t>Εισαγωγή</a:t>
            </a:r>
            <a:endParaRPr lang="el-GR" dirty="0"/>
          </a:p>
        </p:txBody>
      </p:sp>
      <p:sp>
        <p:nvSpPr>
          <p:cNvPr id="9" name="Θέση κειμένου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l-GR" sz="700" dirty="0" smtClean="0"/>
              <a:t>ΝΔ </a:t>
            </a:r>
            <a:r>
              <a:rPr lang="en-US" sz="700" dirty="0"/>
              <a:t>IV</a:t>
            </a:r>
            <a:r>
              <a:rPr lang="el-GR" sz="700" dirty="0"/>
              <a:t> (</a:t>
            </a:r>
            <a:r>
              <a:rPr lang="el-GR" sz="700" dirty="0" err="1"/>
              <a:t>Μαχ</a:t>
            </a:r>
            <a:r>
              <a:rPr lang="el-GR" sz="700" dirty="0" smtClean="0"/>
              <a:t>)</a:t>
            </a:r>
            <a:r>
              <a:rPr lang="en-US" sz="700" dirty="0" smtClean="0"/>
              <a:t> – </a:t>
            </a:r>
            <a:r>
              <a:rPr lang="el-GR" sz="700" dirty="0"/>
              <a:t>8ο </a:t>
            </a:r>
            <a:r>
              <a:rPr lang="el-GR" sz="700" dirty="0" smtClean="0"/>
              <a:t>Εξάμηνο</a:t>
            </a:r>
            <a:endParaRPr lang="el-GR" sz="700" dirty="0"/>
          </a:p>
        </p:txBody>
      </p:sp>
      <p:pic>
        <p:nvPicPr>
          <p:cNvPr id="12" name="Picture 2"/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" r="306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Θέση κειμένου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κειμένου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868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2675" y="895053"/>
            <a:ext cx="3960000" cy="72008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l-GR" sz="1600" dirty="0" smtClean="0">
                <a:solidFill>
                  <a:schemeClr val="accent2"/>
                </a:solidFill>
              </a:rPr>
              <a:t>Τι περιμένετε (ή θέλετε) </a:t>
            </a:r>
            <a:br>
              <a:rPr lang="el-GR" sz="1600" dirty="0" smtClean="0">
                <a:solidFill>
                  <a:schemeClr val="accent2"/>
                </a:solidFill>
              </a:rPr>
            </a:br>
            <a:r>
              <a:rPr lang="el-GR" sz="1600" dirty="0" smtClean="0">
                <a:solidFill>
                  <a:schemeClr val="accent2"/>
                </a:solidFill>
              </a:rPr>
              <a:t>να ακούσετε σε αυτό το μάθημα ;</a:t>
            </a:r>
            <a:endParaRPr lang="el-GR" sz="1600" dirty="0">
              <a:solidFill>
                <a:schemeClr val="accent2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5776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Τίτλος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η ναυπηγία ;</a:t>
            </a:r>
            <a:endParaRPr lang="el-GR" dirty="0"/>
          </a:p>
        </p:txBody>
      </p:sp>
      <p:sp>
        <p:nvSpPr>
          <p:cNvPr id="10" name="Θέση περιεχομένου 9"/>
          <p:cNvSpPr>
            <a:spLocks noGrp="1"/>
          </p:cNvSpPr>
          <p:nvPr>
            <p:ph sz="quarter" idx="13"/>
          </p:nvPr>
        </p:nvSpPr>
        <p:spPr>
          <a:xfrm>
            <a:off x="1656531" y="1080000"/>
            <a:ext cx="2483976" cy="1980000"/>
          </a:xfrm>
        </p:spPr>
        <p:txBody>
          <a:bodyPr wrap="square"/>
          <a:lstStyle/>
          <a:p>
            <a:pPr>
              <a:lnSpc>
                <a:spcPct val="150000"/>
              </a:lnSpc>
            </a:pPr>
            <a:r>
              <a:rPr lang="el-GR" sz="700" dirty="0" smtClean="0">
                <a:solidFill>
                  <a:schemeClr val="bg1"/>
                </a:solidFill>
              </a:rPr>
              <a:t>Είναι η επιστήμη που ασχολείται με τα πλωτά ναυπηγήματα (δηλαδή με τις κατασκευές που επιχειρούν στη θάλασσα):</a:t>
            </a:r>
          </a:p>
          <a:p>
            <a:pPr>
              <a:lnSpc>
                <a:spcPct val="150000"/>
              </a:lnSpc>
            </a:pPr>
            <a:r>
              <a:rPr lang="el-GR" sz="700" dirty="0" smtClean="0">
                <a:solidFill>
                  <a:schemeClr val="bg1"/>
                </a:solidFill>
              </a:rPr>
              <a:t>πλοία, υποβρύχια, πλωτές δεξαμενές, κλπ.</a:t>
            </a:r>
          </a:p>
          <a:p>
            <a:pPr>
              <a:lnSpc>
                <a:spcPct val="150000"/>
              </a:lnSpc>
            </a:pPr>
            <a:endParaRPr lang="el-GR" sz="7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el-GR" sz="7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l-GR" sz="700" dirty="0" smtClean="0">
                <a:solidFill>
                  <a:schemeClr val="bg1"/>
                </a:solidFill>
              </a:rPr>
              <a:t>Οι ναυπηγοί ασχολούνται με τον σχεδιασμό των πλωτών ναυπηγημάτων, τις διαδικασίες κατασκευής και συντήρησής τους, αλλά και την επιθεώρησή τους κατά τη διάρκεια του επιχειρησιακού βίου τους.</a:t>
            </a:r>
            <a:endParaRPr lang="el-GR" sz="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41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Τίτλος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η ναυπηγία ;</a:t>
            </a:r>
            <a:endParaRPr lang="el-GR" dirty="0"/>
          </a:p>
        </p:txBody>
      </p:sp>
      <p:sp>
        <p:nvSpPr>
          <p:cNvPr id="10" name="Θέση περιεχομένου 9"/>
          <p:cNvSpPr>
            <a:spLocks noGrp="1"/>
          </p:cNvSpPr>
          <p:nvPr>
            <p:ph sz="quarter" idx="13"/>
          </p:nvPr>
        </p:nvSpPr>
        <p:spPr>
          <a:xfrm>
            <a:off x="1656531" y="1080000"/>
            <a:ext cx="2483976" cy="1980000"/>
          </a:xfrm>
        </p:spPr>
        <p:txBody>
          <a:bodyPr wrap="square"/>
          <a:lstStyle/>
          <a:p>
            <a:pPr>
              <a:lnSpc>
                <a:spcPct val="150000"/>
              </a:lnSpc>
            </a:pPr>
            <a:r>
              <a:rPr lang="el-GR" sz="700" dirty="0" smtClean="0"/>
              <a:t>Είναι η επιστήμη που ασχολείται με τα πλωτά ναυπηγήματα (δηλαδή με τις κατασκευές που επιχειρούν στη θάλασσα):</a:t>
            </a:r>
          </a:p>
          <a:p>
            <a:pPr>
              <a:lnSpc>
                <a:spcPct val="150000"/>
              </a:lnSpc>
            </a:pPr>
            <a:r>
              <a:rPr lang="el-GR" sz="700" dirty="0" smtClean="0"/>
              <a:t>πλοία, υποβρύχια, πλωτές δεξαμενές, κλπ.</a:t>
            </a:r>
          </a:p>
          <a:p>
            <a:pPr>
              <a:lnSpc>
                <a:spcPct val="150000"/>
              </a:lnSpc>
            </a:pPr>
            <a:endParaRPr lang="el-GR" sz="700" dirty="0"/>
          </a:p>
          <a:p>
            <a:pPr>
              <a:lnSpc>
                <a:spcPct val="150000"/>
              </a:lnSpc>
            </a:pPr>
            <a:endParaRPr lang="el-GR" sz="700" dirty="0" smtClean="0"/>
          </a:p>
          <a:p>
            <a:pPr>
              <a:lnSpc>
                <a:spcPct val="150000"/>
              </a:lnSpc>
            </a:pPr>
            <a:r>
              <a:rPr lang="el-GR" sz="700" dirty="0" smtClean="0"/>
              <a:t>Οι ναυπηγοί ασχολούνται με τον σχεδιασμό των πλωτών ναυπηγημάτων, τις διαδικασίες κατασκευής και συντήρησής τους, αλλά και την επιθεώρησή τους κατά τη διάρκεια του επιχειρησιακού βίου τους.</a:t>
            </a:r>
            <a:endParaRPr lang="el-GR" sz="700" dirty="0"/>
          </a:p>
        </p:txBody>
      </p:sp>
    </p:spTree>
    <p:extLst>
      <p:ext uri="{BB962C8B-B14F-4D97-AF65-F5344CB8AC3E}">
        <p14:creationId xmlns:p14="http://schemas.microsoft.com/office/powerpoint/2010/main" val="327674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πρέπει να γνωρίζει ένας ναυπηγός;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378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πρέπει να γνωρίζει ένας ναυπηγός;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1080467" y="971972"/>
            <a:ext cx="3059533" cy="208802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l-GR" sz="700" dirty="0" smtClean="0">
                <a:solidFill>
                  <a:schemeClr val="tx1"/>
                </a:solidFill>
              </a:rPr>
              <a:t>Μαθηματικά</a:t>
            </a:r>
          </a:p>
          <a:p>
            <a:pPr>
              <a:lnSpc>
                <a:spcPct val="150000"/>
              </a:lnSpc>
            </a:pPr>
            <a:r>
              <a:rPr lang="el-GR" sz="700" dirty="0" smtClean="0">
                <a:solidFill>
                  <a:schemeClr val="tx1"/>
                </a:solidFill>
              </a:rPr>
              <a:t>Αγγλικά</a:t>
            </a:r>
          </a:p>
          <a:p>
            <a:pPr>
              <a:lnSpc>
                <a:spcPct val="150000"/>
              </a:lnSpc>
            </a:pPr>
            <a:r>
              <a:rPr lang="el-GR" sz="700" dirty="0" smtClean="0">
                <a:solidFill>
                  <a:schemeClr val="tx1"/>
                </a:solidFill>
              </a:rPr>
              <a:t>Μηχανική των στερεών</a:t>
            </a:r>
          </a:p>
          <a:p>
            <a:pPr>
              <a:lnSpc>
                <a:spcPct val="150000"/>
              </a:lnSpc>
            </a:pPr>
            <a:r>
              <a:rPr lang="el-GR" sz="700" dirty="0" smtClean="0">
                <a:solidFill>
                  <a:schemeClr val="tx1"/>
                </a:solidFill>
              </a:rPr>
              <a:t>Υλικά			</a:t>
            </a:r>
            <a:r>
              <a:rPr lang="el-GR" sz="700" dirty="0" smtClean="0"/>
              <a:t>(αντοχή υλικών, μεταλλουργία, κλπ)</a:t>
            </a:r>
          </a:p>
          <a:p>
            <a:pPr>
              <a:lnSpc>
                <a:spcPct val="150000"/>
              </a:lnSpc>
            </a:pPr>
            <a:r>
              <a:rPr lang="el-GR" sz="700" dirty="0" smtClean="0">
                <a:solidFill>
                  <a:schemeClr val="tx1"/>
                </a:solidFill>
              </a:rPr>
              <a:t>Χημεία</a:t>
            </a:r>
          </a:p>
          <a:p>
            <a:pPr>
              <a:lnSpc>
                <a:spcPct val="150000"/>
              </a:lnSpc>
            </a:pPr>
            <a:r>
              <a:rPr lang="el-GR" sz="700" dirty="0" smtClean="0">
                <a:solidFill>
                  <a:schemeClr val="tx1"/>
                </a:solidFill>
              </a:rPr>
              <a:t>Μηχανική των ρευστών	</a:t>
            </a:r>
            <a:r>
              <a:rPr lang="el-GR" sz="700" dirty="0" smtClean="0"/>
              <a:t>(υδροδυναμική, δίκτυα, κλπ)</a:t>
            </a:r>
          </a:p>
          <a:p>
            <a:pPr>
              <a:lnSpc>
                <a:spcPct val="150000"/>
              </a:lnSpc>
            </a:pPr>
            <a:r>
              <a:rPr lang="el-GR" sz="700" dirty="0" smtClean="0">
                <a:solidFill>
                  <a:schemeClr val="tx1"/>
                </a:solidFill>
              </a:rPr>
              <a:t>Μηχανολογία		</a:t>
            </a:r>
            <a:r>
              <a:rPr lang="el-GR" sz="700" dirty="0" smtClean="0"/>
              <a:t>(</a:t>
            </a:r>
            <a:r>
              <a:rPr lang="el-GR" sz="700" dirty="0" err="1" smtClean="0"/>
              <a:t>ΜΕΚ</a:t>
            </a:r>
            <a:r>
              <a:rPr lang="el-GR" sz="700" dirty="0" smtClean="0"/>
              <a:t>, μετάδοση θερμότητας, κλπ)</a:t>
            </a:r>
          </a:p>
          <a:p>
            <a:pPr>
              <a:lnSpc>
                <a:spcPct val="150000"/>
              </a:lnSpc>
            </a:pPr>
            <a:r>
              <a:rPr lang="el-GR" sz="700" dirty="0" smtClean="0">
                <a:solidFill>
                  <a:schemeClr val="tx1"/>
                </a:solidFill>
              </a:rPr>
              <a:t>Ηλεκτρολογία		</a:t>
            </a:r>
            <a:r>
              <a:rPr lang="el-GR" sz="700" dirty="0" smtClean="0"/>
              <a:t>(</a:t>
            </a:r>
            <a:r>
              <a:rPr lang="el-GR" sz="700" dirty="0" err="1" smtClean="0"/>
              <a:t>ηλ</a:t>
            </a:r>
            <a:r>
              <a:rPr lang="el-GR" sz="700" dirty="0" smtClean="0"/>
              <a:t>. μηχανές, αυτοματισμοί, κλπ)</a:t>
            </a:r>
          </a:p>
          <a:p>
            <a:pPr>
              <a:lnSpc>
                <a:spcPct val="150000"/>
              </a:lnSpc>
            </a:pPr>
            <a:r>
              <a:rPr lang="el-GR" sz="700" dirty="0" smtClean="0">
                <a:solidFill>
                  <a:schemeClr val="tx1"/>
                </a:solidFill>
              </a:rPr>
              <a:t>Ηλεκτρονικά		</a:t>
            </a:r>
            <a:r>
              <a:rPr lang="el-GR" sz="700" dirty="0" smtClean="0"/>
              <a:t>(</a:t>
            </a:r>
            <a:r>
              <a:rPr lang="en-US" sz="700" dirty="0" smtClean="0"/>
              <a:t>radar, </a:t>
            </a:r>
            <a:r>
              <a:rPr lang="el-GR" sz="700" dirty="0" smtClean="0"/>
              <a:t>υποβρύχια ακουστική, κλπ)</a:t>
            </a:r>
          </a:p>
          <a:p>
            <a:pPr>
              <a:lnSpc>
                <a:spcPct val="150000"/>
              </a:lnSpc>
            </a:pPr>
            <a:r>
              <a:rPr lang="el-GR" sz="700" dirty="0" smtClean="0">
                <a:solidFill>
                  <a:schemeClr val="tx1"/>
                </a:solidFill>
              </a:rPr>
              <a:t>Σχέδιο			</a:t>
            </a:r>
          </a:p>
          <a:p>
            <a:pPr>
              <a:lnSpc>
                <a:spcPct val="150000"/>
              </a:lnSpc>
            </a:pPr>
            <a:r>
              <a:rPr lang="en-US" sz="700" dirty="0" smtClean="0">
                <a:solidFill>
                  <a:schemeClr val="tx1"/>
                </a:solidFill>
              </a:rPr>
              <a:t>System Engineering</a:t>
            </a:r>
            <a:endParaRPr lang="el-GR" sz="7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l-GR" sz="700" dirty="0" smtClean="0">
                <a:solidFill>
                  <a:schemeClr val="tx1"/>
                </a:solidFill>
              </a:rPr>
              <a:t>Διαχείριση Δυναμικού		</a:t>
            </a:r>
            <a:r>
              <a:rPr lang="el-GR" sz="700" dirty="0" smtClean="0"/>
              <a:t>(ανθρώπων, πόρων και χρόνου)</a:t>
            </a:r>
            <a:endParaRPr lang="en-US" sz="700" dirty="0" smtClean="0"/>
          </a:p>
          <a:p>
            <a:pPr>
              <a:lnSpc>
                <a:spcPct val="150000"/>
              </a:lnSpc>
            </a:pPr>
            <a:r>
              <a:rPr lang="el-GR" sz="700" dirty="0" smtClean="0">
                <a:solidFill>
                  <a:schemeClr val="tx1"/>
                </a:solidFill>
              </a:rPr>
              <a:t>Εμπειρία στη θάλασσα</a:t>
            </a:r>
          </a:p>
        </p:txBody>
      </p:sp>
    </p:spTree>
    <p:extLst>
      <p:ext uri="{BB962C8B-B14F-4D97-AF65-F5344CB8AC3E}">
        <p14:creationId xmlns:p14="http://schemas.microsoft.com/office/powerpoint/2010/main" val="331167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2675" y="895053"/>
            <a:ext cx="3960000" cy="72008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l-GR" sz="1300" dirty="0" smtClean="0">
                <a:solidFill>
                  <a:schemeClr val="accent1"/>
                </a:solidFill>
              </a:rPr>
              <a:t>Όμως, </a:t>
            </a:r>
            <a:r>
              <a:rPr lang="el-GR" sz="1300" dirty="0" smtClean="0">
                <a:solidFill>
                  <a:schemeClr val="accent2"/>
                </a:solidFill>
              </a:rPr>
              <a:t>οι αξιωματικοί του ΠΝ δεν είναι ναυπηγοί</a:t>
            </a:r>
            <a:r>
              <a:rPr lang="el-GR" sz="1300" dirty="0" smtClean="0">
                <a:solidFill>
                  <a:schemeClr val="accent1"/>
                </a:solidFill>
              </a:rPr>
              <a:t>,</a:t>
            </a:r>
            <a:r>
              <a:rPr lang="el-GR" sz="1300" dirty="0" smtClean="0">
                <a:solidFill>
                  <a:schemeClr val="accent2"/>
                </a:solidFill>
              </a:rPr>
              <a:t> </a:t>
            </a:r>
            <a:br>
              <a:rPr lang="el-GR" sz="1300" dirty="0" smtClean="0">
                <a:solidFill>
                  <a:schemeClr val="accent2"/>
                </a:solidFill>
              </a:rPr>
            </a:br>
            <a:r>
              <a:rPr lang="el-GR" sz="1300" dirty="0" smtClean="0">
                <a:solidFill>
                  <a:schemeClr val="accent1"/>
                </a:solidFill>
              </a:rPr>
              <a:t>είναι πληρώματα (χειριστές) των πολεμικών πλοίων</a:t>
            </a:r>
            <a:endParaRPr lang="el-GR" sz="1300" dirty="0">
              <a:solidFill>
                <a:schemeClr val="accent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321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0000" y="755948"/>
            <a:ext cx="3960000" cy="900116"/>
          </a:xfrm>
        </p:spPr>
        <p:txBody>
          <a:bodyPr/>
          <a:lstStyle/>
          <a:p>
            <a:pPr algn="ctr"/>
            <a:r>
              <a:rPr lang="el-GR" dirty="0" smtClean="0"/>
              <a:t>Γιατί χρειάζονται </a:t>
            </a:r>
            <a:r>
              <a:rPr lang="el-GR" dirty="0"/>
              <a:t>τα πληρώματα </a:t>
            </a:r>
            <a:br>
              <a:rPr lang="el-GR" dirty="0"/>
            </a:br>
            <a:r>
              <a:rPr lang="el-GR" dirty="0"/>
              <a:t>των πλοίων γνώσεις ναυπηγίας</a:t>
            </a:r>
            <a:r>
              <a:rPr lang="el-GR" dirty="0" smtClean="0"/>
              <a:t>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 (</a:t>
            </a:r>
            <a:r>
              <a:rPr lang="el-GR" b="1" u="sng" dirty="0" smtClean="0"/>
              <a:t>ποια η χρησιμότητα του μαθήματος</a:t>
            </a:r>
            <a:r>
              <a:rPr lang="en-US" b="1" u="sng" dirty="0" smtClean="0"/>
              <a:t>;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085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043980"/>
            <a:ext cx="43211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l-GR" sz="1200" dirty="0" smtClean="0">
                <a:latin typeface="+mj-lt"/>
              </a:rPr>
              <a:t>Πλοίο= ανθρώπινο κατασκεύασμα, προϊόν πεπερασμένης γνώσης</a:t>
            </a:r>
          </a:p>
          <a:p>
            <a:pPr marL="228600" indent="-228600">
              <a:buFont typeface="+mj-lt"/>
              <a:buAutoNum type="arabicPeriod"/>
            </a:pPr>
            <a:r>
              <a:rPr lang="el-GR" sz="1200" dirty="0" smtClean="0">
                <a:latin typeface="+mj-lt"/>
              </a:rPr>
              <a:t>Ο άνθρωπος </a:t>
            </a:r>
            <a:r>
              <a:rPr lang="en-US" sz="1200" dirty="0" smtClean="0">
                <a:latin typeface="+mj-lt"/>
              </a:rPr>
              <a:t>“</a:t>
            </a:r>
            <a:r>
              <a:rPr lang="el-GR" sz="1200" dirty="0" smtClean="0">
                <a:latin typeface="+mj-lt"/>
              </a:rPr>
              <a:t>είναι φτιαγμένος </a:t>
            </a:r>
            <a:r>
              <a:rPr lang="en-US" sz="1200" dirty="0" smtClean="0">
                <a:latin typeface="+mj-lt"/>
              </a:rPr>
              <a:t> </a:t>
            </a:r>
            <a:r>
              <a:rPr lang="el-GR" sz="1200" dirty="0" smtClean="0">
                <a:latin typeface="+mj-lt"/>
              </a:rPr>
              <a:t>να περπατάει, όχι να κολυμπάει</a:t>
            </a:r>
            <a:r>
              <a:rPr lang="en-US" sz="1200" dirty="0" smtClean="0">
                <a:latin typeface="+mj-lt"/>
              </a:rPr>
              <a:t>”</a:t>
            </a:r>
          </a:p>
          <a:p>
            <a:pPr marL="228600" indent="-228600">
              <a:buFont typeface="+mj-lt"/>
              <a:buAutoNum type="arabicPeriod"/>
            </a:pPr>
            <a:r>
              <a:rPr lang="el-GR" sz="1200" dirty="0" smtClean="0">
                <a:latin typeface="+mj-lt"/>
              </a:rPr>
              <a:t>Ανθρώπινη παρουσία +ανθρώπινο κατασκεύασμα μέσα στη θάλασσα = παραμονή σε </a:t>
            </a:r>
            <a:r>
              <a:rPr lang="en-US" sz="1200" dirty="0" smtClean="0">
                <a:latin typeface="+mj-lt"/>
              </a:rPr>
              <a:t>“</a:t>
            </a:r>
            <a:r>
              <a:rPr lang="el-GR" sz="1200" dirty="0" smtClean="0">
                <a:latin typeface="+mj-lt"/>
              </a:rPr>
              <a:t>εχθρικό περιβάλλον</a:t>
            </a:r>
            <a:r>
              <a:rPr lang="en-US" sz="1200" dirty="0" smtClean="0">
                <a:latin typeface="+mj-lt"/>
              </a:rPr>
              <a:t>”,</a:t>
            </a:r>
            <a:r>
              <a:rPr lang="el-GR" sz="1200" dirty="0" smtClean="0">
                <a:latin typeface="+mj-lt"/>
              </a:rPr>
              <a:t> ακόμα κι όταν δεν υπάρχει κανένας ορατός κίνδυνος (</a:t>
            </a:r>
            <a:r>
              <a:rPr lang="el-GR" sz="1200" dirty="0" err="1" smtClean="0">
                <a:latin typeface="+mj-lt"/>
              </a:rPr>
              <a:t>π.χ.βλάβη</a:t>
            </a:r>
            <a:r>
              <a:rPr lang="el-GR" sz="1200" dirty="0" smtClean="0">
                <a:latin typeface="+mj-lt"/>
              </a:rPr>
              <a:t> πλοίου, κακοκαιρία)</a:t>
            </a:r>
            <a:endParaRPr lang="el-GR" sz="1200" dirty="0">
              <a:latin typeface="+mj-lt"/>
            </a:endParaRPr>
          </a:p>
        </p:txBody>
      </p:sp>
      <p:sp>
        <p:nvSpPr>
          <p:cNvPr id="5" name="Τίτλος 1"/>
          <p:cNvSpPr txBox="1">
            <a:spLocks/>
          </p:cNvSpPr>
          <p:nvPr/>
        </p:nvSpPr>
        <p:spPr>
          <a:xfrm>
            <a:off x="172341" y="13425"/>
            <a:ext cx="3960000" cy="90011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431868" rtl="0" eaLnBrk="1" latinLnBrk="0" hangingPunct="1">
              <a:lnSpc>
                <a:spcPct val="125000"/>
              </a:lnSpc>
              <a:spcBef>
                <a:spcPct val="0"/>
              </a:spcBef>
              <a:buNone/>
              <a:defRPr sz="1200" kern="1200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dirty="0" smtClean="0"/>
              <a:t>Γιατί χρειάζονται τα πληρώματα </a:t>
            </a:r>
            <a:br>
              <a:rPr lang="el-GR" dirty="0" smtClean="0"/>
            </a:br>
            <a:r>
              <a:rPr lang="el-GR" dirty="0" smtClean="0"/>
              <a:t>των πλοίων γνώσεις ναυπηγίας;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 (</a:t>
            </a:r>
            <a:r>
              <a:rPr lang="el-GR" b="1" u="sng" dirty="0" smtClean="0"/>
              <a:t>ποια η χρησιμότητα του μαθήματος</a:t>
            </a:r>
            <a:r>
              <a:rPr lang="en-US" b="1" u="sng" dirty="0" smtClean="0"/>
              <a:t>;</a:t>
            </a:r>
            <a:r>
              <a:rPr lang="en-US" dirty="0" smtClean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5333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Πρότυπο_2">
  <a:themeElements>
    <a:clrScheme name="Γωνίες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Κλασικό Offic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Πρότυπο_2</Template>
  <TotalTime>453</TotalTime>
  <Words>414</Words>
  <Application>Microsoft Office PowerPoint</Application>
  <PresentationFormat>Προσαρμογή</PresentationFormat>
  <Paragraphs>129</Paragraphs>
  <Slides>19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Πρότυπο_2</vt:lpstr>
      <vt:lpstr>Στοιχεία Ναυπηγίας για Αξιωματικούς Πολεμικών Πλοίων</vt:lpstr>
      <vt:lpstr>Τι περιμένετε (ή θέλετε)  να ακούσετε σε αυτό το μάθημα ;</vt:lpstr>
      <vt:lpstr>Τι είναι η ναυπηγία ;</vt:lpstr>
      <vt:lpstr>Τι είναι η ναυπηγία ;</vt:lpstr>
      <vt:lpstr>Τι πρέπει να γνωρίζει ένας ναυπηγός;</vt:lpstr>
      <vt:lpstr>Τι πρέπει να γνωρίζει ένας ναυπηγός;</vt:lpstr>
      <vt:lpstr>Όμως, οι αξιωματικοί του ΠΝ δεν είναι ναυπηγοί,  είναι πληρώματα (χειριστές) των πολεμικών πλοίων</vt:lpstr>
      <vt:lpstr>Γιατί χρειάζονται τα πληρώματα  των πλοίων γνώσεις ναυπηγίας;  (ποια η χρησιμότητα του μαθήματος;)</vt:lpstr>
      <vt:lpstr>Παρουσίαση του PowerPoint</vt:lpstr>
      <vt:lpstr>Ro-Ro Ferry “Herald of Free Enterprise” 06 Μαρτίου 1987</vt:lpstr>
      <vt:lpstr>Costa Concordia 13 Ιανουαρίου 2012</vt:lpstr>
      <vt:lpstr>Χρειάζονται τα πληρώματα  των πλοίων γνώσεις ναυπηγίας;</vt:lpstr>
      <vt:lpstr>Οι Αξκοί του ΠΝ πρέπει να γνωρίζουν ναυπηγία,  ώστε να είναι σε θέση να ξαναγράψουν ιστορία:</vt:lpstr>
      <vt:lpstr>Η ναυπηγία περιγράφεται ως  απάντηση σε τρία ερωτήματα:</vt:lpstr>
      <vt:lpstr>Η ναυπηγία περιγράφεται ως  απάντηση σε τρία ερωτήματα:</vt:lpstr>
      <vt:lpstr>Ας ορίσουμε το πλαίσιο  της συνεργασίας μας …</vt:lpstr>
      <vt:lpstr>Παρουσίαση του PowerPoint</vt:lpstr>
      <vt:lpstr>Υπάρχει πλούσια βιβλιογραφία  ελληνική και αγγλική</vt:lpstr>
      <vt:lpstr>Στοιχεία Ναυπηγίας για Αξιωματικούς Πολεμικών Πλοίων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 περιμένετε (ή θέλετε)  να ακούσετε σε αυτό το μάθημα ;</dc:title>
  <dc:creator>Home</dc:creator>
  <cp:lastModifiedBy>geo</cp:lastModifiedBy>
  <cp:revision>35</cp:revision>
  <dcterms:created xsi:type="dcterms:W3CDTF">2013-02-11T06:50:01Z</dcterms:created>
  <dcterms:modified xsi:type="dcterms:W3CDTF">2017-02-13T18:26:09Z</dcterms:modified>
</cp:coreProperties>
</file>