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2"/>
  </p:sldMasterIdLst>
  <p:notesMasterIdLst>
    <p:notesMasterId r:id="rId42"/>
  </p:notesMasterIdLst>
  <p:sldIdLst>
    <p:sldId id="364" r:id="rId3"/>
    <p:sldId id="276" r:id="rId4"/>
    <p:sldId id="389" r:id="rId5"/>
    <p:sldId id="390" r:id="rId6"/>
    <p:sldId id="391" r:id="rId7"/>
    <p:sldId id="425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5" r:id="rId21"/>
    <p:sldId id="422" r:id="rId22"/>
    <p:sldId id="423" r:id="rId23"/>
    <p:sldId id="279" r:id="rId24"/>
    <p:sldId id="278" r:id="rId25"/>
    <p:sldId id="414" r:id="rId26"/>
    <p:sldId id="415" r:id="rId27"/>
    <p:sldId id="280" r:id="rId28"/>
    <p:sldId id="416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9" r:id="rId38"/>
    <p:sldId id="420" r:id="rId39"/>
    <p:sldId id="421" r:id="rId40"/>
    <p:sldId id="381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4660"/>
  </p:normalViewPr>
  <p:slideViewPr>
    <p:cSldViewPr>
      <p:cViewPr varScale="1">
        <p:scale>
          <a:sx n="75" d="100"/>
          <a:sy n="75" d="100"/>
        </p:scale>
        <p:origin x="1805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E6F45-185B-40C7-BF5D-66C339B6BD4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BCD56-1FC4-4C35-A877-2221D2453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21636" y="464896"/>
            <a:ext cx="5300726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6381-8237-4FF7-BA88-29D49C146DC6}" type="datetime1">
              <a:rPr lang="en-US" smtClean="0"/>
              <a:t>3/11/2023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B9047046-4EA1-4C8A-801B-42895C21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F939F-5D72-465A-9789-770147F4D86E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094EBD49-151A-49B7-8D39-F4243341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414D8DF0-859E-4054-8F5F-9904D066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57612-134F-462F-8F9C-2A49A5F156CD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60145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:a16="http://schemas.microsoft.com/office/drawing/2014/main" id="{9257F3B5-1D9E-43D8-98CC-C574A1E8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E4B37-3BE8-42A6-AB2A-65D180A729B2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:a16="http://schemas.microsoft.com/office/drawing/2014/main" id="{9EBA426D-D6FE-48AB-A6CB-EFE296DE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:a16="http://schemas.microsoft.com/office/drawing/2014/main" id="{FEE3C001-40BF-4756-8241-BD6EE781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90690-A326-44CF-BE5D-F7198DBC6183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94898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id="{DEBB8BC9-B2AE-42D6-A00A-F341BA20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CBA69-74C7-4742-9361-6BCF4FF000F2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A2503DE5-00A0-4A5C-ADA8-F9BBD084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id="{725E084E-902D-4388-9148-AE7D3A8D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6DE5E-1E9F-471A-85A7-A225E52EF2B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139441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>
            <a:extLst>
              <a:ext uri="{FF2B5EF4-FFF2-40B4-BE49-F238E27FC236}">
                <a16:creationId xmlns:a16="http://schemas.microsoft.com/office/drawing/2014/main" id="{84301969-DB1D-44EE-9A60-83450FDA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E7B00-3259-4A62-9DE2-AACE891470C9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3" name="4 - Θέση υποσέλιδου">
            <a:extLst>
              <a:ext uri="{FF2B5EF4-FFF2-40B4-BE49-F238E27FC236}">
                <a16:creationId xmlns:a16="http://schemas.microsoft.com/office/drawing/2014/main" id="{B4AE44AC-6035-4D8B-AEE5-634975E4A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- Θέση αριθμού διαφάνειας">
            <a:extLst>
              <a:ext uri="{FF2B5EF4-FFF2-40B4-BE49-F238E27FC236}">
                <a16:creationId xmlns:a16="http://schemas.microsoft.com/office/drawing/2014/main" id="{19AAAFEC-876D-42E6-BC18-6F10FD7C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DC8A8-620A-433D-B048-1198C82241DD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7888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45E5CBD5-0053-4F9D-8ED4-75356BD0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58AC1-40BE-48E1-9B8C-CAB3C27D7DE7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4C4138E3-0CE0-4186-94B0-8BAE8A706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5B3EE205-8199-44A9-8C84-390A5829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F9033-3C26-49BC-A6CC-35D0A553A947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82553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6104FCFD-034F-445C-A979-E415D852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81074-3346-4677-A1CC-6000B4B0A515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CC62DB7E-6D76-4635-9587-DB3790F80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3B6DA26F-2076-45AF-B2CF-A2EEB29F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EBBD3-B547-4BC3-A76A-F742F5B36B43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65986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2C71636C-6CD0-4D51-B016-E762D461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3FEDD-AB6F-496B-9AEE-8B92F4EB8EAD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52308E19-295D-4646-9C06-E6DFA29D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E83A21B5-99C2-44FC-9089-82B4A176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B744B-F521-4476-A398-DBD0CBB6262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964487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6EFD4806-B63B-4D8F-9B3C-9B357940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9D6EE-01BC-43B3-A5F3-9F5B68414933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9C73B042-7783-4566-9C48-A65FC730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8F7B0635-3FAA-48CA-90D5-86C34701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0CCD6-D236-419B-954D-A5689161726E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23113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C6E88-00F2-494C-A205-63DB593B33BD}" type="datetime1">
              <a:rPr lang="en-US" smtClean="0"/>
              <a:t>3/11/2023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1140" y="1313814"/>
            <a:ext cx="3851275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CA01-0A88-4463-94DC-88DEB2E0C4C7}" type="datetime1">
              <a:rPr lang="en-US" smtClean="0"/>
              <a:t>3/11/2023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8593-9DCD-4F14-AC96-CD62E7BF6FE8}" type="datetime1">
              <a:rPr lang="en-US" smtClean="0"/>
              <a:t>3/11/2023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B4312-6E5F-4A71-ABB3-89741919A3F6}" type="datetime1">
              <a:rPr lang="en-US" smtClean="0"/>
              <a:t>3/11/2023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9C81-E42A-4BCA-80B7-3543DCB36EF6}" type="datetime1">
              <a:rPr lang="en-US" smtClean="0">
                <a:solidFill>
                  <a:srgbClr val="696464"/>
                </a:solidFill>
              </a:rPr>
              <a:t>3/11/2023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781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7C19116C-2806-488D-ACB6-1ABBBE92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EE3DB-2278-4E67-9844-9F38E247C3F6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13205C93-E0F1-4E20-A7E5-F7C71DD5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EEADB399-0ED3-470A-8400-AB05F014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79EE4-8BA0-466D-8D6E-DBD42DCAAE96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8542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27B96722-F57E-4267-A4C1-CA416994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E1B6A-5D5A-47F1-A6CC-432DA4C45FFF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A8BE3416-C75B-4566-8C50-43DF6596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12CDF49B-EC81-4621-AF0E-BF8FD158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9140F-8035-4022-8DA9-128A5C4149A8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76769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E7385DA1-CDAF-44A6-A652-FECF151CE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CA97D-1971-4BD9-B8B1-C081A2917928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4144FADB-E777-4247-B75D-5F2D0D77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E3D1860F-9711-4318-86CA-25AF0535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ED942-24DF-4313-A61D-70A15416156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7895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1636" y="464896"/>
            <a:ext cx="5300726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161415"/>
            <a:ext cx="4177029" cy="2221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21E91-492D-41B0-BC98-243E9465B683}" type="datetime1">
              <a:rPr lang="en-US" smtClean="0"/>
              <a:t>3/11/2023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31454" y="6404635"/>
            <a:ext cx="304800" cy="24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>
            <a:extLst>
              <a:ext uri="{FF2B5EF4-FFF2-40B4-BE49-F238E27FC236}">
                <a16:creationId xmlns:a16="http://schemas.microsoft.com/office/drawing/2014/main" id="{600198FE-01DC-4B94-8CE4-F6F086E073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του τίτλου</a:t>
            </a:r>
            <a:endParaRPr lang="en-US" altLang="el-GR"/>
          </a:p>
        </p:txBody>
      </p:sp>
      <p:sp>
        <p:nvSpPr>
          <p:cNvPr id="1027" name="2 - Θέση κειμένου">
            <a:extLst>
              <a:ext uri="{FF2B5EF4-FFF2-40B4-BE49-F238E27FC236}">
                <a16:creationId xmlns:a16="http://schemas.microsoft.com/office/drawing/2014/main" id="{54E9CECF-DBEF-4427-892A-F2F8A0F3AD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των στυλ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40F33B5D-BD1F-4E3A-9612-B51D15B45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489BEA-E664-4B61-8DD6-1A555CE4BC4C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33A19DB3-8B97-4EA7-8F47-123E3ACAF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1CF7CAE3-DB03-4817-BA50-A5406C7DF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DE2C751-D8CC-4B8E-B846-35B2EF808B78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12333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zzle-share-question-mark-question-1746546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CD8A53E8-6EF4-4B1E-965F-FE92E7AC8B17}"/>
              </a:ext>
            </a:extLst>
          </p:cNvPr>
          <p:cNvSpPr txBox="1"/>
          <p:nvPr/>
        </p:nvSpPr>
        <p:spPr>
          <a:xfrm>
            <a:off x="4223723" y="4289810"/>
            <a:ext cx="4260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u="sng" dirty="0">
                <a:solidFill>
                  <a:prstClr val="black"/>
                </a:solidFill>
                <a:latin typeface="Arial" panose="020B0604020202020204"/>
              </a:rPr>
              <a:t>Σχολή Ναυτικών Δοκίμων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prstClr val="black"/>
                </a:solidFill>
                <a:latin typeface="Arial" panose="020B0604020202020204"/>
              </a:rPr>
              <a:t>Δρ. Χρήστος </a:t>
            </a:r>
            <a:r>
              <a:rPr lang="el-GR" sz="2400" b="1" dirty="0" err="1">
                <a:solidFill>
                  <a:prstClr val="black"/>
                </a:solidFill>
                <a:latin typeface="Arial" panose="020B0604020202020204"/>
              </a:rPr>
              <a:t>Μπολάκης</a:t>
            </a:r>
            <a:endParaRPr lang="el-GR" sz="2400" b="1" dirty="0">
              <a:solidFill>
                <a:prstClr val="black"/>
              </a:solidFill>
              <a:latin typeface="Arial" panose="020B060402020202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Πλωτάρχης ΠΝ (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ε.α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BC3ED-EFDB-4754-B269-217F424C39DF}"/>
              </a:ext>
            </a:extLst>
          </p:cNvPr>
          <p:cNvSpPr txBox="1"/>
          <p:nvPr/>
        </p:nvSpPr>
        <p:spPr>
          <a:xfrm>
            <a:off x="647700" y="310128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b="1" dirty="0">
                <a:solidFill>
                  <a:prstClr val="black"/>
                </a:solidFill>
                <a:latin typeface="Arial" panose="020B0604020202020204"/>
              </a:rPr>
              <a:t>Το Ναυτικό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/>
              </a:rPr>
              <a:t>RADAR -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/>
              </a:rPr>
              <a:t>Μάθημα 3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44D0B1A-AFF1-4FD1-8F70-4D0CD5FD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87DA34-42E6-4335-AA93-6C0163747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63834"/>
            <a:ext cx="8229600" cy="1354217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Παραμετροποίηση και </a:t>
            </a:r>
            <a:br>
              <a:rPr lang="el-GR" dirty="0">
                <a:solidFill>
                  <a:schemeClr val="tx1"/>
                </a:solidFill>
              </a:rPr>
            </a:br>
            <a:r>
              <a:rPr lang="el-GR" dirty="0">
                <a:solidFill>
                  <a:schemeClr val="tx1"/>
                </a:solidFill>
              </a:rPr>
              <a:t>μετρήσεις </a:t>
            </a:r>
            <a:r>
              <a:rPr lang="en-US" dirty="0">
                <a:solidFill>
                  <a:schemeClr val="tx1"/>
                </a:solidFill>
              </a:rPr>
              <a:t>RADAR</a:t>
            </a:r>
          </a:p>
        </p:txBody>
      </p:sp>
      <p:pic>
        <p:nvPicPr>
          <p:cNvPr id="10" name="Picture 2" descr="Σχετική εικόνα">
            <a:extLst>
              <a:ext uri="{FF2B5EF4-FFF2-40B4-BE49-F238E27FC236}">
                <a16:creationId xmlns:a16="http://schemas.microsoft.com/office/drawing/2014/main" id="{BB823535-C48A-4694-A268-5234916329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15249"/>
            <a:ext cx="3222510" cy="352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93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984885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447800"/>
            <a:ext cx="8382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Η </a:t>
            </a:r>
            <a:r>
              <a:rPr lang="el-GR" sz="2000" b="1" dirty="0">
                <a:latin typeface="FranklinGothic-Book"/>
              </a:rPr>
              <a:t>συχνότητα</a:t>
            </a:r>
            <a:r>
              <a:rPr lang="el-GR" sz="2000" dirty="0">
                <a:latin typeface="FranklinGothic-Book"/>
              </a:rPr>
              <a:t> (συμβολίζεται με το γράμμα ‘f’) είναι ένα μέγεθος το οποίο δηλώνει πόσες πλήρεις ταλαντώσεις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ραδιοκυμάτων εκπέμπονται στην μονάδα του χρόνου, δηλαδή πόσοι κύκλοι εκπέμπονται στο δευτερόλεπτο.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Η μονάδα μετρήσεως της συχνότητας είναι </a:t>
            </a:r>
            <a:r>
              <a:rPr lang="el-GR" sz="2000" dirty="0" err="1">
                <a:latin typeface="FranklinGothic-Book"/>
              </a:rPr>
              <a:t>Hz</a:t>
            </a:r>
            <a:r>
              <a:rPr lang="el-GR" sz="2000" dirty="0">
                <a:latin typeface="FranklinGothic-Book"/>
              </a:rPr>
              <a:t> (sec</a:t>
            </a:r>
            <a:r>
              <a:rPr lang="el-GR" sz="2000" baseline="30000" dirty="0">
                <a:latin typeface="FranklinGothic-Book"/>
              </a:rPr>
              <a:t>-1</a:t>
            </a:r>
            <a:r>
              <a:rPr lang="el-GR" sz="2000" dirty="0">
                <a:latin typeface="FranklinGothic-Book"/>
              </a:rPr>
              <a:t>). Η συχνότητα ενός ραντάρ προσδιορίζεται από τα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χαρακτηριστικά της </a:t>
            </a:r>
            <a:r>
              <a:rPr lang="el-GR" sz="2000" dirty="0" err="1">
                <a:latin typeface="FranklinGothic-Book"/>
              </a:rPr>
              <a:t>μικροκυματικής</a:t>
            </a:r>
            <a:r>
              <a:rPr lang="el-GR" sz="2000" dirty="0">
                <a:latin typeface="FranklinGothic-Book"/>
              </a:rPr>
              <a:t> λυχνίας του πομπού (</a:t>
            </a:r>
            <a:r>
              <a:rPr lang="el-GR" sz="2000" dirty="0" err="1">
                <a:latin typeface="FranklinGothic-Book"/>
              </a:rPr>
              <a:t>magnetron</a:t>
            </a:r>
            <a:r>
              <a:rPr lang="el-GR" sz="2000" dirty="0">
                <a:latin typeface="FranklinGothic-Book"/>
              </a:rPr>
              <a:t>).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Το μήκος κύματος (συμβολίζεται με το ελληνικό γράμμα ‘λ’), είναι ένα μέγεθος το οποίο δηλώνει πόσες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μονάδες μήκους διανύει το ηλεκτρομαγνητικό κύμα, κατά την χρονική διάρκεια ενός πλήρους κύκλου</a:t>
            </a:r>
            <a:r>
              <a:rPr lang="en-US" sz="2000" dirty="0">
                <a:latin typeface="FranklinGothic-Book"/>
              </a:rPr>
              <a:t>.</a:t>
            </a:r>
            <a:endParaRPr lang="en-US" sz="20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9C064-F04A-40F8-ABE0-EC56EF5F7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41" y="4572000"/>
            <a:ext cx="4584917" cy="186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1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984885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58FE5260-8535-443F-B81A-A550D5417F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447800"/>
                <a:ext cx="8382000" cy="444775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4400" b="0" i="0">
                    <a:solidFill>
                      <a:schemeClr val="tx1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algn="just"/>
                <a:r>
                  <a:rPr lang="el-GR" sz="2000" dirty="0">
                    <a:latin typeface="FranklinGothic-Book"/>
                  </a:rPr>
                  <a:t>Εάν συμβαίνουν ‘f’ κύκλοι σε 1 </a:t>
                </a:r>
                <a:r>
                  <a:rPr lang="el-GR" sz="2000" dirty="0" err="1">
                    <a:latin typeface="FranklinGothic-Book"/>
                  </a:rPr>
                  <a:t>sec</a:t>
                </a:r>
                <a:r>
                  <a:rPr lang="el-GR" sz="2000" dirty="0">
                    <a:latin typeface="FranklinGothic-Book"/>
                  </a:rPr>
                  <a:t>, ένας κύκλος συμπληρώνεται σε ‘1/f’ </a:t>
                </a:r>
                <a:r>
                  <a:rPr lang="el-GR" sz="2000" dirty="0" err="1">
                    <a:latin typeface="FranklinGothic-Book"/>
                  </a:rPr>
                  <a:t>sec</a:t>
                </a:r>
                <a:r>
                  <a:rPr lang="el-GR" sz="2000" dirty="0">
                    <a:latin typeface="FranklinGothic-Book"/>
                  </a:rPr>
                  <a:t>. Το ηλεκτρομαγνητικό κύμα διαδίδεται με την ταχύτητα του φωτός ‘c = 3*10</a:t>
                </a:r>
                <a:r>
                  <a:rPr lang="el-GR" sz="2000" baseline="30000" dirty="0">
                    <a:latin typeface="FranklinGothic-Book"/>
                  </a:rPr>
                  <a:t>8</a:t>
                </a:r>
                <a:r>
                  <a:rPr lang="el-GR" sz="2000" dirty="0">
                    <a:latin typeface="FranklinGothic-Book"/>
                  </a:rPr>
                  <a:t> m/</a:t>
                </a:r>
                <a:r>
                  <a:rPr lang="el-GR" sz="2000" dirty="0" err="1">
                    <a:latin typeface="FranklinGothic-Book"/>
                  </a:rPr>
                  <a:t>sec</a:t>
                </a:r>
                <a:r>
                  <a:rPr lang="el-GR" sz="2000" dirty="0">
                    <a:latin typeface="FranklinGothic-Book"/>
                  </a:rPr>
                  <a:t>’. Επομένως, η απόσταση την οποία διανύει το ηλεκτρομαγνητικό κύμα κατά την χρονική διάρκεια ενός πλήρους κύκλου είναι: λ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endParaRPr lang="en-US" sz="2000" dirty="0">
                  <a:latin typeface="FranklinGothic-Book"/>
                </a:endParaRPr>
              </a:p>
              <a:p>
                <a:pPr algn="just"/>
                <a:r>
                  <a:rPr lang="el-GR" sz="2000" dirty="0">
                    <a:latin typeface="FranklinGothic-Book"/>
                  </a:rPr>
                  <a:t>Επί τη βάσει διεθνούς συμφωνίας, δύο περιοχές συχνοτήτων έχουν εκχωρηθεί προς χρήση στα ναυτιλιακά</a:t>
                </a:r>
                <a:r>
                  <a:rPr lang="en-US" sz="2000" dirty="0">
                    <a:latin typeface="FranklinGothic-Book"/>
                  </a:rPr>
                  <a:t> </a:t>
                </a:r>
                <a:r>
                  <a:rPr lang="el-GR" sz="2000" dirty="0">
                    <a:latin typeface="FranklinGothic-Book"/>
                  </a:rPr>
                  <a:t>ραντάρ. </a:t>
                </a:r>
                <a:endParaRPr lang="en-US" sz="2000" dirty="0">
                  <a:latin typeface="FranklinGothic-Book"/>
                </a:endParaRPr>
              </a:p>
              <a:p>
                <a:pPr algn="just"/>
                <a:endParaRPr lang="el-GR" sz="2000" dirty="0">
                  <a:latin typeface="FranklinGothic-Book"/>
                </a:endParaRPr>
              </a:p>
              <a:p>
                <a:pPr algn="just"/>
                <a:endParaRPr lang="en-US" sz="2000" dirty="0">
                  <a:latin typeface="FranklinGothic-Book"/>
                </a:endParaRPr>
              </a:p>
              <a:p>
                <a:pPr algn="just"/>
                <a:r>
                  <a:rPr lang="el-GR" sz="2000" dirty="0">
                    <a:latin typeface="FranklinGothic-Book"/>
                  </a:rPr>
                  <a:t>Η μία περιοχή χαρακτηρίζεται με το γράμμα X (X-</a:t>
                </a:r>
                <a:r>
                  <a:rPr lang="el-GR" sz="2000" dirty="0" err="1">
                    <a:latin typeface="FranklinGothic-Book"/>
                  </a:rPr>
                  <a:t>band</a:t>
                </a:r>
                <a:r>
                  <a:rPr lang="el-GR" sz="2000" dirty="0">
                    <a:latin typeface="FranklinGothic-Book"/>
                  </a:rPr>
                  <a:t>) και περιλαμβάνει συχνότητες στο εύρος</a:t>
                </a:r>
                <a:r>
                  <a:rPr lang="en-US" sz="2000" dirty="0">
                    <a:latin typeface="FranklinGothic-Book"/>
                  </a:rPr>
                  <a:t> </a:t>
                </a:r>
                <a:r>
                  <a:rPr lang="el-GR" sz="2000" dirty="0">
                    <a:latin typeface="FranklinGothic-Book"/>
                  </a:rPr>
                  <a:t>από 9,3 μέχρι 9,5 </a:t>
                </a:r>
                <a:r>
                  <a:rPr lang="el-GR" sz="2000" dirty="0" err="1">
                    <a:latin typeface="FranklinGothic-Book"/>
                  </a:rPr>
                  <a:t>GHz</a:t>
                </a:r>
                <a:r>
                  <a:rPr lang="el-GR" sz="2000" dirty="0">
                    <a:latin typeface="FranklinGothic-Book"/>
                  </a:rPr>
                  <a:t>, ήτοι μήκη κύματος περίπου 3 </a:t>
                </a:r>
                <a:r>
                  <a:rPr lang="el-GR" sz="2000" dirty="0" err="1">
                    <a:latin typeface="FranklinGothic-Book"/>
                  </a:rPr>
                  <a:t>cm</a:t>
                </a:r>
                <a:r>
                  <a:rPr lang="el-GR" sz="2000" dirty="0">
                    <a:latin typeface="FranklinGothic-Book"/>
                  </a:rPr>
                  <a:t>.</a:t>
                </a:r>
                <a:endParaRPr lang="en-US" sz="2000" dirty="0">
                  <a:latin typeface="FranklinGothic-Book"/>
                </a:endParaRPr>
              </a:p>
              <a:p>
                <a:pPr algn="just"/>
                <a:endParaRPr lang="en-US" sz="2000" dirty="0">
                  <a:latin typeface="FranklinGothic-Book"/>
                </a:endParaRPr>
              </a:p>
              <a:p>
                <a:pPr algn="just"/>
                <a:r>
                  <a:rPr lang="el-GR" sz="2000" dirty="0">
                    <a:latin typeface="FranklinGothic-Book"/>
                  </a:rPr>
                  <a:t>Η δεύτερη περιοχή χαρακτηρίζεται με το γράμμα</a:t>
                </a:r>
                <a:r>
                  <a:rPr lang="en-US" sz="2000" dirty="0">
                    <a:latin typeface="FranklinGothic-Book"/>
                  </a:rPr>
                  <a:t> </a:t>
                </a:r>
                <a:r>
                  <a:rPr lang="el-GR" sz="2000" dirty="0">
                    <a:latin typeface="FranklinGothic-Book"/>
                  </a:rPr>
                  <a:t>S (S-</a:t>
                </a:r>
                <a:r>
                  <a:rPr lang="el-GR" sz="2000" dirty="0" err="1">
                    <a:latin typeface="FranklinGothic-Book"/>
                  </a:rPr>
                  <a:t>band</a:t>
                </a:r>
                <a:r>
                  <a:rPr lang="el-GR" sz="2000" dirty="0">
                    <a:latin typeface="FranklinGothic-Book"/>
                  </a:rPr>
                  <a:t>) και περιλαμβάνει συχνότητες στο εύρος από 2,9 μέχρι 3,1 </a:t>
                </a:r>
                <a:r>
                  <a:rPr lang="el-GR" sz="2000" dirty="0" err="1">
                    <a:latin typeface="FranklinGothic-Book"/>
                  </a:rPr>
                  <a:t>GHz</a:t>
                </a:r>
                <a:r>
                  <a:rPr lang="el-GR" sz="2000" dirty="0">
                    <a:latin typeface="FranklinGothic-Book"/>
                  </a:rPr>
                  <a:t>, ήτοι μήκη κύματος περίπου10 </a:t>
                </a:r>
                <a:r>
                  <a:rPr lang="el-GR" sz="2000" dirty="0" err="1">
                    <a:latin typeface="FranklinGothic-Book"/>
                  </a:rPr>
                  <a:t>cm</a:t>
                </a:r>
                <a:r>
                  <a:rPr lang="el-GR" sz="2000" dirty="0">
                    <a:latin typeface="FranklinGothic-Book"/>
                  </a:rPr>
                  <a:t>.</a:t>
                </a:r>
              </a:p>
              <a:p>
                <a:pPr algn="just"/>
                <a:endParaRPr lang="en-US" sz="2000" kern="0" dirty="0"/>
              </a:p>
            </p:txBody>
          </p:sp>
        </mc:Choice>
        <mc:Fallback xmlns="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58FE5260-8535-443F-B81A-A550D5417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7800"/>
                <a:ext cx="8382000" cy="4447756"/>
              </a:xfrm>
              <a:prstGeom prst="rect">
                <a:avLst/>
              </a:prstGeom>
              <a:blipFill>
                <a:blip r:embed="rId2"/>
                <a:stretch>
                  <a:fillRect l="-1891" t="-1783"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2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984885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447800"/>
            <a:ext cx="8382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Αν και η εκχώρηση αυτών των συχνοτήτων στα ναυτιλιακά ραντάρ είναι προϊόν διεθνούς συμφωνίας, εν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τούτοις υπαγορεύεται από τους νόμους της διαδόσεως της ηλεκτρομαγνητικής ακτινοβολίας, κατά τους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οποίους το μήκος κύματος πρέπει να είναι της τάξεως των ολίγων εκατοστών του μέτρου, προκειμένου να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διατηρούνται το βάρος και οι διαστάσεις της κεραίας σε αποδεκτά επίπεδα, ώστε να δύναται να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εγκατασταθεί σε ιστό πλοίου και να περιστρέφεται ομαλά.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Μήκη κύματος μεγαλύτερα από 10 </a:t>
            </a:r>
            <a:r>
              <a:rPr lang="el-GR" sz="2000" dirty="0" err="1">
                <a:latin typeface="FranklinGothic-Book"/>
              </a:rPr>
              <a:t>cm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κρίνονται ακατάλληλα διότι αυξάνουν υπερβολικά το βάρος και τις διαστάσεις της κεραίας για το ίδιο εύρος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δέσμης.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04687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984885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447800"/>
            <a:ext cx="8382000" cy="492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Από την άλλη, μήκη κύματος μικρότερα από περίπου 3 </a:t>
            </a:r>
            <a:r>
              <a:rPr lang="el-GR" sz="2000" dirty="0" err="1">
                <a:latin typeface="FranklinGothic-Book"/>
              </a:rPr>
              <a:t>cm</a:t>
            </a:r>
            <a:r>
              <a:rPr lang="el-GR" sz="2000" dirty="0">
                <a:latin typeface="FranklinGothic-Book"/>
              </a:rPr>
              <a:t> είναι επίσης ακατάλληλα, διότι αν και οι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διαστάσεις και τα βάρη μειώνονται σημαντικά, η ηλεκτρομαγνητική ακτινοβολία υφίσταται υπερβολική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εξασθένηση και απορρόφηση κατά την διάδοσή της δια μέσου των υδρατμών και του οξυγόνου της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ατμόσφαιρας και επί πλέον, το ραντάρ δεν έχει καλές επιδόσεις σε περιβάλλον δυσμενών καιρικών φαινομένων όπως βροχή, ομίχλη, </a:t>
            </a:r>
            <a:r>
              <a:rPr lang="el-GR" sz="2000" dirty="0" err="1">
                <a:latin typeface="FranklinGothic-Book"/>
              </a:rPr>
              <a:t>κλπ</a:t>
            </a:r>
            <a:r>
              <a:rPr lang="el-GR" sz="2000" dirty="0">
                <a:latin typeface="FranklinGothic-Book"/>
              </a:rPr>
              <a:t> (</a:t>
            </a:r>
            <a:r>
              <a:rPr lang="el-GR" sz="2000" dirty="0" err="1">
                <a:latin typeface="FranklinGothic-Book"/>
              </a:rPr>
              <a:t>rain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clutter</a:t>
            </a:r>
            <a:r>
              <a:rPr lang="el-GR" sz="2000" dirty="0">
                <a:latin typeface="FranklinGothic-Book"/>
              </a:rPr>
              <a:t>).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Επιπλέον, επί τη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βάσει των χαρακτηριστικών ιδιοτήτων των ηλεκτρομαγνητικών κυμάτων, η ισχύς των παρασιτικών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επιστροφών εξαρτάται από το μήκος κύματος της ακτινοβολίας, σε συνδυασμό με το μέγεθος των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αντικειμένων (κορυφές κυμάτων, σταγόνες βροχής, σταγονίδια ομίχλης κοκ) τα οποία προκαλούν τις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επιστροφές αυτές. </a:t>
            </a:r>
          </a:p>
          <a:p>
            <a:pPr algn="just"/>
            <a:endParaRPr lang="el-GR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Η επίδραση είναι μικρότερη για μεγάλο μήκος κύματος, σε σύγκριση με το σχετικά μικρό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μέγεθος των παρασιτικών αντικειμένων. 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40826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984885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447800"/>
            <a:ext cx="8382000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Επομένως σε γενικές γραμμές, τόσο οι θαλάσσιες επιστροφές, όσο και οι επιστροφές από καιρικά φαινόμενα είναι ασθενέστερες όταν χρησιμοποιείται ραντάρ S-</a:t>
            </a:r>
            <a:r>
              <a:rPr lang="el-GR" sz="2000" dirty="0" err="1">
                <a:latin typeface="FranklinGothic-Book"/>
              </a:rPr>
              <a:t>band</a:t>
            </a:r>
            <a:r>
              <a:rPr lang="el-GR" sz="2000" dirty="0">
                <a:latin typeface="FranklinGothic-Book"/>
              </a:rPr>
              <a:t> (λ=10cm) έναντι ραντάρ Χ-</a:t>
            </a:r>
            <a:r>
              <a:rPr lang="el-GR" sz="2000" dirty="0" err="1">
                <a:latin typeface="FranklinGothic-Book"/>
              </a:rPr>
              <a:t>band</a:t>
            </a:r>
            <a:r>
              <a:rPr lang="el-GR" sz="2000" dirty="0">
                <a:latin typeface="FranklinGothic-Book"/>
              </a:rPr>
              <a:t> (λ=3 </a:t>
            </a:r>
            <a:r>
              <a:rPr lang="el-GR" sz="2000" dirty="0" err="1">
                <a:latin typeface="FranklinGothic-Book"/>
              </a:rPr>
              <a:t>cm</a:t>
            </a:r>
            <a:r>
              <a:rPr lang="el-GR" sz="2000" dirty="0">
                <a:latin typeface="FranklinGothic-Book"/>
              </a:rPr>
              <a:t>).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Γενικώς τα μεγαλύτερα μήκη κύματος (10 </a:t>
            </a:r>
            <a:r>
              <a:rPr lang="el-GR" sz="2000" dirty="0" err="1">
                <a:latin typeface="FranklinGothic-Book"/>
              </a:rPr>
              <a:t>cm</a:t>
            </a:r>
            <a:r>
              <a:rPr lang="el-GR" sz="2000" dirty="0">
                <a:latin typeface="FranklinGothic-Book"/>
              </a:rPr>
              <a:t> (S-</a:t>
            </a:r>
            <a:r>
              <a:rPr lang="el-GR" sz="2000" dirty="0" err="1">
                <a:latin typeface="FranklinGothic-Book"/>
              </a:rPr>
              <a:t>band</a:t>
            </a:r>
            <a:r>
              <a:rPr lang="el-GR" sz="2000" dirty="0">
                <a:latin typeface="FranklinGothic-Book"/>
              </a:rPr>
              <a:t>)) ακολουθούν κατά τι την καμπυλότητα της γης, ενώ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για τα μικρότερα μήκη κύματος (3 </a:t>
            </a:r>
            <a:r>
              <a:rPr lang="el-GR" sz="2000" dirty="0" err="1">
                <a:latin typeface="FranklinGothic-Book"/>
              </a:rPr>
              <a:t>cm</a:t>
            </a:r>
            <a:r>
              <a:rPr lang="el-GR" sz="2000" dirty="0">
                <a:latin typeface="FranklinGothic-Book"/>
              </a:rPr>
              <a:t>, (X-</a:t>
            </a:r>
            <a:r>
              <a:rPr lang="el-GR" sz="2000" dirty="0" err="1">
                <a:latin typeface="FranklinGothic-Book"/>
              </a:rPr>
              <a:t>band</a:t>
            </a:r>
            <a:r>
              <a:rPr lang="el-GR" sz="2000" dirty="0">
                <a:latin typeface="FranklinGothic-Book"/>
              </a:rPr>
              <a:t>)) η ευθυτενής διάδοση είναι περισσότερο χαρακτηριστική.</a:t>
            </a:r>
            <a:endParaRPr lang="en-US" sz="2000" dirty="0">
              <a:latin typeface="FranklinGothic-Book"/>
            </a:endParaRPr>
          </a:p>
          <a:p>
            <a:pPr algn="just"/>
            <a:endParaRPr lang="el-GR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Επομένως, τα μεγαλύτερα μήκη κύματος συμβάλουν σε μεγαλύτερες αποστάσεις εντοπισμού πέραν του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ορίζοντα. Το τίμημα όμως το οποίο πληρώνεται, όπως αναφέρθηκε προηγουμένως, είναι οι μεγάλες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διαστάσεις και τα βάρη.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3107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58FE5260-8535-443F-B81A-A550D5417F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447800"/>
                <a:ext cx="8382000" cy="292471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4400" b="0" i="0">
                    <a:solidFill>
                      <a:schemeClr val="tx1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algn="just"/>
                <a:r>
                  <a:rPr lang="el-GR" sz="2000" b="1" dirty="0">
                    <a:latin typeface="FranklinGothic-Book"/>
                  </a:rPr>
                  <a:t>Συχνότητα επαναλήψεως παλμών</a:t>
                </a:r>
                <a:r>
                  <a:rPr lang="en-US" sz="2000" dirty="0">
                    <a:latin typeface="FranklinGothic-Book"/>
                  </a:rPr>
                  <a:t>: O </a:t>
                </a:r>
                <a:r>
                  <a:rPr lang="el-GR" sz="2000" dirty="0" err="1">
                    <a:latin typeface="FranklinGothic-Book"/>
                  </a:rPr>
                  <a:t>συγχρονιστής</a:t>
                </a:r>
                <a:r>
                  <a:rPr lang="el-GR" sz="2000" dirty="0">
                    <a:latin typeface="FranklinGothic-Book"/>
                  </a:rPr>
                  <a:t> στον πομπό, ρυθμίζει την συχνότητα επαναλήψεως παλμών (</a:t>
                </a:r>
                <a:r>
                  <a:rPr lang="en-US" sz="2000" dirty="0">
                    <a:latin typeface="FranklinGothic-Book"/>
                  </a:rPr>
                  <a:t>P</a:t>
                </a:r>
                <a:r>
                  <a:rPr lang="el-GR" sz="2000" dirty="0" err="1">
                    <a:latin typeface="FranklinGothic-Book"/>
                  </a:rPr>
                  <a:t>ulse</a:t>
                </a:r>
                <a:r>
                  <a:rPr lang="el-GR" sz="2000" dirty="0">
                    <a:latin typeface="FranklinGothic-Book"/>
                  </a:rPr>
                  <a:t> </a:t>
                </a:r>
                <a:r>
                  <a:rPr lang="en-US" sz="2000" dirty="0">
                    <a:latin typeface="FranklinGothic-Book"/>
                  </a:rPr>
                  <a:t>R</a:t>
                </a:r>
                <a:r>
                  <a:rPr lang="el-GR" sz="2000" dirty="0" err="1">
                    <a:latin typeface="FranklinGothic-Book"/>
                  </a:rPr>
                  <a:t>epetition</a:t>
                </a:r>
                <a:r>
                  <a:rPr lang="el-GR" sz="2000" dirty="0">
                    <a:latin typeface="FranklinGothic-Book"/>
                  </a:rPr>
                  <a:t> </a:t>
                </a:r>
                <a:r>
                  <a:rPr lang="en-US" sz="2000" dirty="0">
                    <a:latin typeface="FranklinGothic-Book"/>
                  </a:rPr>
                  <a:t>F</a:t>
                </a:r>
                <a:r>
                  <a:rPr lang="el-GR" sz="2000" dirty="0" err="1">
                    <a:latin typeface="FranklinGothic-Book"/>
                  </a:rPr>
                  <a:t>requency</a:t>
                </a:r>
                <a:r>
                  <a:rPr lang="en-US" sz="2000" dirty="0">
                    <a:latin typeface="FranklinGothic-Book"/>
                  </a:rPr>
                  <a:t> </a:t>
                </a:r>
                <a:r>
                  <a:rPr lang="el-GR" sz="2000" dirty="0">
                    <a:latin typeface="FranklinGothic-Book"/>
                  </a:rPr>
                  <a:t>(PRF)) δηλαδή τον αριθμό των εκπεμπόμενων παλμών σε ένα </a:t>
                </a:r>
                <a:r>
                  <a:rPr lang="el-GR" sz="2000" dirty="0" err="1">
                    <a:latin typeface="FranklinGothic-Book"/>
                  </a:rPr>
                  <a:t>sec</a:t>
                </a:r>
                <a:r>
                  <a:rPr lang="el-GR" sz="2000" dirty="0">
                    <a:latin typeface="FranklinGothic-Book"/>
                  </a:rPr>
                  <a:t> (η μονάδα μετρήσεως PRF είναι</a:t>
                </a:r>
                <a:r>
                  <a:rPr lang="en-US" sz="2000" dirty="0">
                    <a:latin typeface="FranklinGothic-Book"/>
                  </a:rPr>
                  <a:t> </a:t>
                </a:r>
                <a:r>
                  <a:rPr lang="el-GR" sz="2000" dirty="0">
                    <a:latin typeface="FranklinGothic-Book"/>
                  </a:rPr>
                  <a:t>παλμοί/</a:t>
                </a:r>
                <a:r>
                  <a:rPr lang="el-GR" sz="2000" dirty="0" err="1">
                    <a:latin typeface="FranklinGothic-Book"/>
                  </a:rPr>
                  <a:t>sec</a:t>
                </a:r>
                <a:r>
                  <a:rPr lang="el-GR" sz="2000" dirty="0">
                    <a:latin typeface="FranklinGothic-Book"/>
                  </a:rPr>
                  <a:t> ή </a:t>
                </a:r>
                <a:r>
                  <a:rPr lang="el-GR" sz="2000" dirty="0" err="1">
                    <a:latin typeface="FranklinGothic-Book"/>
                  </a:rPr>
                  <a:t>Hz</a:t>
                </a:r>
                <a:r>
                  <a:rPr lang="el-GR" sz="2000" dirty="0">
                    <a:latin typeface="FranklinGothic-Book"/>
                  </a:rPr>
                  <a:t>). Τυπικές τιμές PRF για τα ναυτιλιακά ραντάρ είναι 3400, 1700 και 850 </a:t>
                </a:r>
                <a:r>
                  <a:rPr lang="el-GR" sz="2000" dirty="0" err="1">
                    <a:latin typeface="FranklinGothic-Book"/>
                  </a:rPr>
                  <a:t>Hz</a:t>
                </a:r>
                <a:r>
                  <a:rPr lang="el-GR" sz="2000" dirty="0">
                    <a:latin typeface="FranklinGothic-Book"/>
                  </a:rPr>
                  <a:t>.</a:t>
                </a:r>
                <a:r>
                  <a:rPr lang="en-US" sz="2000" dirty="0">
                    <a:latin typeface="FranklinGothic-Book"/>
                  </a:rPr>
                  <a:t> </a:t>
                </a:r>
              </a:p>
              <a:p>
                <a:pPr algn="just"/>
                <a:endParaRPr lang="en-US" sz="2000" dirty="0">
                  <a:latin typeface="FranklinGothic-Book"/>
                </a:endParaRPr>
              </a:p>
              <a:p>
                <a:pPr algn="just"/>
                <a:r>
                  <a:rPr lang="el-GR" sz="2000" dirty="0">
                    <a:latin typeface="FranklinGothic-Book"/>
                  </a:rPr>
                  <a:t>Συνυφασμένος με την συχνότητα επαναλήψεως των παλμών είναι ο χρόνος ο οποίος μεσολαβεί μεταξύ των</a:t>
                </a:r>
                <a:r>
                  <a:rPr lang="en-US" sz="2000" dirty="0">
                    <a:latin typeface="FranklinGothic-Book"/>
                  </a:rPr>
                  <a:t> </a:t>
                </a:r>
                <a:r>
                  <a:rPr lang="el-GR" sz="2000" dirty="0">
                    <a:latin typeface="FranklinGothic-Book"/>
                  </a:rPr>
                  <a:t>παλμών και ευρίσκεται δια της σχέσεως</a:t>
                </a:r>
                <a:r>
                  <a:rPr lang="en-US" sz="2000" dirty="0">
                    <a:latin typeface="FranklinGothic-Book"/>
                  </a:rPr>
                  <a:t>: T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𝑃𝑅𝐹</m:t>
                        </m:r>
                      </m:den>
                    </m:f>
                  </m:oMath>
                </a14:m>
                <a:r>
                  <a:rPr lang="en-US" sz="2000" kern="0" dirty="0"/>
                  <a:t> = PRI </a:t>
                </a:r>
                <a:r>
                  <a:rPr lang="en-US" sz="2000" dirty="0">
                    <a:latin typeface="FranklinGothic-Book"/>
                  </a:rPr>
                  <a:t>(Pulse per Interval)</a:t>
                </a:r>
              </a:p>
            </p:txBody>
          </p:sp>
        </mc:Choice>
        <mc:Fallback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58FE5260-8535-443F-B81A-A550D5417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7800"/>
                <a:ext cx="8382000" cy="2924711"/>
              </a:xfrm>
              <a:prstGeom prst="rect">
                <a:avLst/>
              </a:prstGeom>
              <a:blipFill>
                <a:blip r:embed="rId2"/>
                <a:stretch>
                  <a:fillRect l="-1891" t="-2714" r="-1818" b="-3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67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447800"/>
            <a:ext cx="8382000" cy="4616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b="1" dirty="0">
                <a:latin typeface="FranklinGothic-Book"/>
              </a:rPr>
              <a:t>Διάρκεια παλμού</a:t>
            </a:r>
            <a:r>
              <a:rPr lang="en-US" sz="2000" dirty="0">
                <a:latin typeface="FranklinGothic-Book"/>
              </a:rPr>
              <a:t>: </a:t>
            </a:r>
            <a:r>
              <a:rPr lang="el-GR" sz="2000" dirty="0">
                <a:latin typeface="FranklinGothic-Book"/>
              </a:rPr>
              <a:t>Ο διαμορφωτής στον πομπό, ρυθμίζει την χρονική διάρκεια του παλμού (συμβολίζεται με το ελληνικό γράμμα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(τ)) και μετρείται σε </a:t>
            </a:r>
            <a:r>
              <a:rPr lang="el-GR" sz="2000" dirty="0" err="1">
                <a:latin typeface="FranklinGothic-Book"/>
              </a:rPr>
              <a:t>μsec</a:t>
            </a:r>
            <a:r>
              <a:rPr lang="el-GR" sz="2000" dirty="0">
                <a:latin typeface="FranklinGothic-Book"/>
              </a:rPr>
              <a:t> (1 </a:t>
            </a:r>
            <a:r>
              <a:rPr lang="el-GR" sz="2000" dirty="0" err="1">
                <a:latin typeface="FranklinGothic-Book"/>
              </a:rPr>
              <a:t>μsec</a:t>
            </a:r>
            <a:r>
              <a:rPr lang="el-GR" sz="2000" dirty="0">
                <a:latin typeface="FranklinGothic-Book"/>
              </a:rPr>
              <a:t>=10</a:t>
            </a:r>
            <a:r>
              <a:rPr lang="el-GR" sz="2000" baseline="30000" dirty="0">
                <a:latin typeface="FranklinGothic-Book"/>
              </a:rPr>
              <a:t>-6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sec</a:t>
            </a:r>
            <a:r>
              <a:rPr lang="el-GR" sz="2000" dirty="0">
                <a:latin typeface="FranklinGothic-Book"/>
              </a:rPr>
              <a:t>). Ο εκπεμπόμενος παλμός καταλαμβάνει ένα γραμμικό μήκος στον χώρο,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εξαρτώμενο από την παραπάνω διάρκεια και αυτό το μήκος εκφράζεται σε μέτρα.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Ο παλμός καλύπτει την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διπλή διαδρομή μέχρι τον στόχο, πριν επιστρέψει με ταχύτητα 3*10</a:t>
            </a:r>
            <a:r>
              <a:rPr lang="el-GR" sz="2000" baseline="30000" dirty="0">
                <a:latin typeface="FranklinGothic-Book"/>
              </a:rPr>
              <a:t>8</a:t>
            </a:r>
            <a:r>
              <a:rPr lang="el-GR" sz="2000" dirty="0">
                <a:latin typeface="FranklinGothic-Book"/>
              </a:rPr>
              <a:t> m/</a:t>
            </a:r>
            <a:r>
              <a:rPr lang="el-GR" sz="2000" dirty="0" err="1">
                <a:latin typeface="FranklinGothic-Book"/>
              </a:rPr>
              <a:t>sec</a:t>
            </a:r>
            <a:r>
              <a:rPr lang="el-GR" sz="2000" dirty="0">
                <a:latin typeface="FranklinGothic-Book"/>
              </a:rPr>
              <a:t> ή 300 m/</a:t>
            </a:r>
            <a:r>
              <a:rPr lang="el-GR" sz="2000" dirty="0" err="1">
                <a:latin typeface="FranklinGothic-Book"/>
              </a:rPr>
              <a:t>μsec</a:t>
            </a:r>
            <a:r>
              <a:rPr lang="el-GR" sz="2000" dirty="0">
                <a:latin typeface="FranklinGothic-Book"/>
              </a:rPr>
              <a:t>. Επομένως,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δεχόμαστε ότι παλμός 1 </a:t>
            </a:r>
            <a:r>
              <a:rPr lang="el-GR" sz="2000" dirty="0" err="1">
                <a:latin typeface="FranklinGothic-Book"/>
              </a:rPr>
              <a:t>μsec</a:t>
            </a:r>
            <a:r>
              <a:rPr lang="el-GR" sz="2000" dirty="0">
                <a:latin typeface="FranklinGothic-Book"/>
              </a:rPr>
              <a:t> καταλαμβάνει </a:t>
            </a:r>
            <a:r>
              <a:rPr lang="el-GR" sz="2000" b="1" i="1" u="sng" dirty="0">
                <a:latin typeface="FranklinGothic-Book"/>
              </a:rPr>
              <a:t>ενεργό</a:t>
            </a:r>
            <a:r>
              <a:rPr lang="el-GR" sz="2000" dirty="0">
                <a:latin typeface="FranklinGothic-Book"/>
              </a:rPr>
              <a:t> γραμμικό μήκος 150m (αντί για 300</a:t>
            </a:r>
            <a:r>
              <a:rPr lang="en-US" sz="2000" dirty="0">
                <a:latin typeface="FranklinGothic-Book"/>
              </a:rPr>
              <a:t>m)</a:t>
            </a:r>
            <a:r>
              <a:rPr lang="el-GR" sz="2000" dirty="0">
                <a:latin typeface="FranklinGothic-Book"/>
              </a:rPr>
              <a:t>. Η διάρκεια παλμού στα ναυτιλιακά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ραντάρ λαμβάνει τυπικές τιμές μεταξύ 0,05 </a:t>
            </a:r>
            <a:r>
              <a:rPr lang="el-GR" sz="2000" dirty="0" err="1">
                <a:latin typeface="FranklinGothic-Book"/>
              </a:rPr>
              <a:t>μsec</a:t>
            </a:r>
            <a:r>
              <a:rPr lang="el-GR" sz="2000" dirty="0">
                <a:latin typeface="FranklinGothic-Book"/>
              </a:rPr>
              <a:t> (ενεργό γραμμικό μήκος 7,5 m) και 1 </a:t>
            </a:r>
            <a:r>
              <a:rPr lang="el-GR" sz="2000" dirty="0" err="1">
                <a:latin typeface="FranklinGothic-Book"/>
              </a:rPr>
              <a:t>μsec</a:t>
            </a:r>
            <a:r>
              <a:rPr lang="el-GR" sz="2000" dirty="0">
                <a:latin typeface="FranklinGothic-Book"/>
              </a:rPr>
              <a:t> (ενεργό γραμμικό μήκος 150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m).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Δύο (2), τρεις (3) ή ακόμα και τέσσερις (4) τιμές διάρκειας παλμού δυνατόν να είναι διαθέσιμες,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ανάλογα με την πολυπλοκότητα του συστήματος.</a:t>
            </a:r>
            <a:r>
              <a:rPr lang="en-US" sz="2000" dirty="0">
                <a:latin typeface="FranklinGothic-Book"/>
              </a:rPr>
              <a:t> </a:t>
            </a:r>
          </a:p>
          <a:p>
            <a:pPr algn="just"/>
            <a:endParaRPr lang="en-US" sz="2000" dirty="0">
              <a:latin typeface="FranklinGothic-Book"/>
            </a:endParaRPr>
          </a:p>
        </p:txBody>
      </p:sp>
    </p:spTree>
    <p:extLst>
      <p:ext uri="{BB962C8B-B14F-4D97-AF65-F5344CB8AC3E}">
        <p14:creationId xmlns:p14="http://schemas.microsoft.com/office/powerpoint/2010/main" val="371154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14632" y="1295400"/>
            <a:ext cx="8382000" cy="3077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b="1" dirty="0" err="1">
                <a:latin typeface="FranklinGothic-Book"/>
              </a:rPr>
              <a:t>Ημι</a:t>
            </a:r>
            <a:r>
              <a:rPr lang="el-GR" sz="2000" b="1" dirty="0">
                <a:latin typeface="FranklinGothic-Book"/>
              </a:rPr>
              <a:t>-αυτόματη επιλογή διάρκειας παλμού και PRF</a:t>
            </a:r>
            <a:r>
              <a:rPr lang="en-US" sz="2000" dirty="0">
                <a:latin typeface="FranklinGothic-Book"/>
              </a:rPr>
              <a:t>: </a:t>
            </a:r>
            <a:r>
              <a:rPr lang="el-GR" sz="2000" dirty="0">
                <a:latin typeface="FranklinGothic-Book"/>
              </a:rPr>
              <a:t>Σε γενικές γραμμές, υπάρχει η απαίτηση για χαμηλό PRF (μεγάλη χρονική διάρκεια μεταξύ των παλμών) σε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μεγάλες κλίμακες, ώστε να δίδεται χρόνος στον παλμό να φθάσει σε μεγάλες αποστάσεις πριν επιστρέψει. </a:t>
            </a:r>
          </a:p>
          <a:p>
            <a:pPr algn="just"/>
            <a:endParaRPr lang="el-GR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Το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PRF κατά κανόνα είναι άμεσα εξαρτώμενο από την διάρκεια παλμού, εις τρόπον ώστε μεγάλη διάρκεια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παλμού να συνδυάζεται με χαμηλό PRF και μικρή διάρκεια παλμού με υψηλό PRF. Στα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ναυτιλιακά ραντάρ, συμβαίνει, το PRF και η διάρκεια παλμού να προσαρμόζονται στην παραπάνω απαίτηση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αυτομάτως με την αλλαγή κλίμακας.</a:t>
            </a:r>
            <a:endParaRPr lang="en-US" sz="2000" dirty="0">
              <a:latin typeface="FranklinGothic-Boo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D7A5D0-3D66-4D7E-ACB9-740D06382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74" y="4434483"/>
            <a:ext cx="6817052" cy="225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9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676400"/>
            <a:ext cx="8382000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Σε συσκευές οι οποίες διαθέτουν δύο (2) τιμές διάρκειας παλμού, συνήθως ο μεγάλης διάρκειας παλμός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επιλέγεται αυτομάτως σε κλίμακες 12 </a:t>
            </a:r>
            <a:r>
              <a:rPr lang="el-GR" sz="2000" dirty="0" err="1">
                <a:latin typeface="FranklinGothic-Book"/>
              </a:rPr>
              <a:t>nm</a:t>
            </a:r>
            <a:r>
              <a:rPr lang="el-GR" sz="2000" dirty="0">
                <a:latin typeface="FranklinGothic-Book"/>
              </a:rPr>
              <a:t> και μεγαλύτερες και ο μικρής διάρκειας παλμός σε κλίμακες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μικρότερες των 12 </a:t>
            </a:r>
            <a:r>
              <a:rPr lang="el-GR" sz="2000" dirty="0" err="1">
                <a:latin typeface="FranklinGothic-Book"/>
              </a:rPr>
              <a:t>nm</a:t>
            </a:r>
            <a:r>
              <a:rPr lang="el-GR" sz="2000" dirty="0">
                <a:latin typeface="FranklinGothic-Book"/>
              </a:rPr>
              <a:t>. Σε συσκευές οι οποίες διαθέτουν περισσότερες από δύο (2) διάρκειες παλμού, η</a:t>
            </a:r>
          </a:p>
          <a:p>
            <a:pPr algn="just"/>
            <a:r>
              <a:rPr lang="el-GR" sz="2000" dirty="0">
                <a:latin typeface="FranklinGothic-Book"/>
              </a:rPr>
              <a:t>επιλογή συμβαίνει επίσης αυτομάτως, αλλά δίδεται η δυνατότητα στον χειριστή, είτε να αρκεστεί στην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αυτομάτως επιλεγείσα τιμή, είτε να επιλέξει την αμέσως μεγαλύτερη ή και μικρότερη τιμή. </a:t>
            </a:r>
            <a:endParaRPr lang="en-US" sz="2000" dirty="0">
              <a:latin typeface="FranklinGothic-Book"/>
            </a:endParaRPr>
          </a:p>
        </p:txBody>
      </p:sp>
    </p:spTree>
    <p:extLst>
      <p:ext uri="{BB962C8B-B14F-4D97-AF65-F5344CB8AC3E}">
        <p14:creationId xmlns:p14="http://schemas.microsoft.com/office/powerpoint/2010/main" val="659330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428928"/>
            <a:ext cx="8382000" cy="4001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Η ημιαυτόματης επιλογή διάρκειας παλμού εξασφαλίζει, αφενός την απαίτηση εντοπισμού στόχων σε μεγάλες αποστάσεις (έστω και χωρίς ακρίβεια στις μετρήσεις) και αφετέρου την απαίτηση λεπτομέρειας εικόνας στις μικρές αποστάσεις. Η επιλογή μεγάλης διάρκειας παλμού εξυπηρετεί εντοπισμούς σε μεγάλες αποστάσεις διότι όσο μεγαλύτερης διάρκειας είναι ο παλμός, τόσο μεγαλύτερο ποσοστό ενέργειας περιέχει. </a:t>
            </a:r>
          </a:p>
          <a:p>
            <a:pPr algn="just"/>
            <a:endParaRPr lang="el-GR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Αντιθέτως στις μικρές αποστάσεις ο εντοπισμός αυτός καθ’ εαυτός δεν είναι πρόβλημα. Ο χειριστής στις μικρές αποστάσεις ενδιαφέρεται για λεπτομερείς μετρήσεις (απαίτηση υψηλού </a:t>
            </a:r>
            <a:r>
              <a:rPr lang="en-US" sz="2000" dirty="0">
                <a:latin typeface="FranklinGothic-Book"/>
              </a:rPr>
              <a:t>PRF)</a:t>
            </a:r>
            <a:r>
              <a:rPr lang="el-GR" sz="2000" dirty="0">
                <a:latin typeface="FranklinGothic-Book"/>
              </a:rPr>
              <a:t> και για μεγάλη ευκρίνεια στην εικόνα ραντάρ. Ο μικρής διάρκειας παλμός, έχει μικρό γραμμικό μήκος και επομένως στόχοι υποτυπώνονται στην οθόνη με μικρό </a:t>
            </a:r>
            <a:r>
              <a:rPr lang="en-US" sz="2000" dirty="0">
                <a:latin typeface="FranklinGothic-Book"/>
              </a:rPr>
              <a:t>(</a:t>
            </a:r>
            <a:r>
              <a:rPr lang="el-GR" sz="2000" dirty="0">
                <a:latin typeface="FranklinGothic-Book"/>
              </a:rPr>
              <a:t>φωτεινό) γραμμικό μήκος και μεγαλύτερη λεπτομέρεια.</a:t>
            </a:r>
            <a:endParaRPr lang="en-US" sz="2000" dirty="0">
              <a:latin typeface="FranklinGothic-Book"/>
            </a:endParaRPr>
          </a:p>
        </p:txBody>
      </p:sp>
    </p:spTree>
    <p:extLst>
      <p:ext uri="{BB962C8B-B14F-4D97-AF65-F5344CB8AC3E}">
        <p14:creationId xmlns:p14="http://schemas.microsoft.com/office/powerpoint/2010/main" val="111027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985" y="228600"/>
            <a:ext cx="3368676" cy="492443"/>
          </a:xfrm>
        </p:spPr>
        <p:txBody>
          <a:bodyPr/>
          <a:lstStyle/>
          <a:p>
            <a:r>
              <a:rPr lang="el-GR" sz="3200" b="1" i="0" u="none" strike="noStrike" baseline="0" dirty="0">
                <a:latin typeface="FranklinGothic-Demi"/>
              </a:rPr>
              <a:t>Μετρήσεις ραντάρ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269873" y="1213485"/>
            <a:ext cx="87249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b="0" i="0" u="none" strike="noStrike" baseline="0" dirty="0">
                <a:latin typeface="FranklinGothic-Book"/>
              </a:rPr>
              <a:t>Το ναυτιλιακό ραντάρ χαρακτηρίζεται από την εκπομπή παλμών ραδιοσυχνότητας στην περιοχή των </a:t>
            </a:r>
            <a:r>
              <a:rPr lang="el-GR" sz="2000" b="0" i="0" u="none" strike="noStrike" baseline="0" dirty="0" err="1">
                <a:latin typeface="FranklinGothic-Book"/>
              </a:rPr>
              <a:t>GHz</a:t>
            </a:r>
            <a:r>
              <a:rPr lang="el-GR" sz="2000" b="0" i="0" u="none" strike="noStrike" baseline="0" dirty="0">
                <a:latin typeface="FranklinGothic-Book"/>
              </a:rPr>
              <a:t> (1 </a:t>
            </a:r>
            <a:r>
              <a:rPr lang="el-GR" sz="2000" b="0" i="0" u="none" strike="noStrike" baseline="0" dirty="0" err="1">
                <a:latin typeface="FranklinGothic-Book"/>
              </a:rPr>
              <a:t>GHz</a:t>
            </a:r>
            <a:r>
              <a:rPr lang="el-GR" sz="2000" b="0" i="0" u="none" strike="noStrike" baseline="0" dirty="0">
                <a:latin typeface="FranklinGothic-Book"/>
              </a:rPr>
              <a:t> = 10</a:t>
            </a:r>
            <a:r>
              <a:rPr lang="el-GR" sz="2000" b="0" i="0" u="none" strike="noStrike" baseline="30000" dirty="0">
                <a:latin typeface="FranklinGothic-Book"/>
              </a:rPr>
              <a:t>9</a:t>
            </a:r>
            <a:r>
              <a:rPr lang="el-GR" sz="2000" b="0" i="0" u="none" strike="noStrike" baseline="0" dirty="0">
                <a:latin typeface="FranklinGothic-Book"/>
              </a:rPr>
              <a:t> </a:t>
            </a:r>
            <a:r>
              <a:rPr lang="el-GR" sz="2000" b="0" i="0" u="none" strike="noStrike" baseline="0" dirty="0" err="1">
                <a:latin typeface="FranklinGothic-Book"/>
              </a:rPr>
              <a:t>Hz</a:t>
            </a:r>
            <a:r>
              <a:rPr lang="el-GR" sz="2000" b="0" i="0" u="none" strike="noStrike" baseline="0" dirty="0">
                <a:latin typeface="FranklinGothic-Book"/>
              </a:rPr>
              <a:t>) και δια τούτο ονομάζεται ‘παλμικό ραντάρ’. Ένας παλμός είναι μία ριπή ηλεκτρομαγνητικής ενέργειας (ένα ημιτονοειδές κύμα) πολύ μικρής διάρκειας, σε προκαθορισμένη συχνότητα.</a:t>
            </a:r>
            <a:endParaRPr lang="en-US" sz="2000" kern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92B3E-E49D-4EC3-83E2-7096B5862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070" y="762000"/>
            <a:ext cx="8531860" cy="4616648"/>
          </a:xfrm>
        </p:spPr>
        <p:txBody>
          <a:bodyPr/>
          <a:lstStyle/>
          <a:p>
            <a:pPr algn="just"/>
            <a:r>
              <a:rPr lang="el-GR" sz="2000" b="1" dirty="0"/>
              <a:t>Διακρίβωση αποστάσεως </a:t>
            </a:r>
            <a:r>
              <a:rPr lang="el-GR" sz="2000" dirty="0"/>
              <a:t>είναι η ικανότητα του ραντάρ να διαχωρίζει δύο στόχους ευρισκομένους στην ίδια διόπτευση και σε μικρή απόσταση μεταξύ τους. </a:t>
            </a:r>
          </a:p>
          <a:p>
            <a:pPr algn="just"/>
            <a:endParaRPr lang="el-GR" sz="2000" dirty="0"/>
          </a:p>
          <a:p>
            <a:pPr algn="just"/>
            <a:r>
              <a:rPr lang="el-GR" sz="2000" dirty="0"/>
              <a:t>Η ελάχιστη απόσταση την οποία πρέπει να απέχουν μεταξύ τους οι δύο στόχοι στην ίδια διόπτευση ώστε να μη εμφανίζονται ως ένας στόχος στην οθόνη, καλείται απόσταση διακριβώσεως κατά απόσταση και </a:t>
            </a:r>
            <a:r>
              <a:rPr lang="el-GR" sz="2000" dirty="0" err="1"/>
              <a:t>μετράται</a:t>
            </a:r>
            <a:r>
              <a:rPr lang="el-GR" sz="2000" dirty="0"/>
              <a:t> σε μέτρα. </a:t>
            </a:r>
          </a:p>
          <a:p>
            <a:pPr algn="just"/>
            <a:endParaRPr lang="el-GR" sz="2000" u="sng" dirty="0"/>
          </a:p>
          <a:p>
            <a:pPr algn="just"/>
            <a:r>
              <a:rPr lang="el-GR" sz="2000" u="sng" dirty="0"/>
              <a:t>Η απόσταση διακριβώσεως εξαρτάται βασικά από την διάρκεια παλμού</a:t>
            </a:r>
            <a:r>
              <a:rPr lang="el-GR" sz="2000" dirty="0"/>
              <a:t>. Για παράδειγμα εάν ο παλμός έχει διάρκεια 0,25 </a:t>
            </a:r>
            <a:r>
              <a:rPr lang="el-GR" sz="2000" dirty="0" err="1"/>
              <a:t>μsec</a:t>
            </a:r>
            <a:r>
              <a:rPr lang="el-GR" sz="2000" dirty="0"/>
              <a:t> τότε, μετά την εκπομπή του από την κεραία, το γραμμικό του μήκος στον χώρο εκφράζεται σε 0,25 * 300 = 75 m. Η θεωρητική τιμή της αποστάσεως διακριβώσεως είναι το μισό του μήκους του παλμού εκφρασμένο σε μέτρα, δηλαδή στην προκειμένη περίπτωση 37,5 m </a:t>
            </a:r>
            <a:r>
              <a:rPr lang="el-GR" sz="2000" b="1" dirty="0"/>
              <a:t>(Ταύτιση με το ενεργό γραμμικό μήκος). </a:t>
            </a: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01655-3D19-435C-85EA-A991657F248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300">
              <a:lnSpc>
                <a:spcPts val="1240"/>
              </a:lnSpc>
            </a:pPr>
            <a:fld id="{81D60167-4931-47E6-BA6A-407CBD079E47}" type="slidenum">
              <a:rPr lang="en-US" spc="-60" smtClean="0">
                <a:solidFill>
                  <a:srgbClr val="000000"/>
                </a:solidFill>
              </a:rPr>
              <a:t>20</a:t>
            </a:fld>
            <a:endParaRPr lang="en-US" spc="-6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92B3E-E49D-4EC3-83E2-7096B5862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531860" cy="5847755"/>
          </a:xfrm>
        </p:spPr>
        <p:txBody>
          <a:bodyPr/>
          <a:lstStyle/>
          <a:p>
            <a:pPr algn="just"/>
            <a:r>
              <a:rPr lang="el-GR" sz="2000" dirty="0"/>
              <a:t>Για δύο στόχους στην ίδια διόπτευση απέχοντες απόσταση 37,5 m, η εμπρόσθια πλευρά του ανακλώμενου παλμού από τον μακρινότερο στόχο, μόλις αγγίζει την οπίσθια πλευρά του ανακλώμενου παλμού από τον εγγύτερο στόχο. Όταν οι στόχοι απέχουν απόσταση μικρότερη, τότε ο παλμός από τον μακρινότερο στόχο επικαλύπτει μερικώς τον παλμό από τον εγγύτερο στόχο και οι δύο στόχοι εμφανίζονται στον </a:t>
            </a:r>
            <a:r>
              <a:rPr lang="el-GR" sz="2000" dirty="0" err="1"/>
              <a:t>ενδείκτη</a:t>
            </a:r>
            <a:r>
              <a:rPr lang="el-GR" sz="2000" dirty="0"/>
              <a:t> ως ένας. </a:t>
            </a:r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r>
              <a:rPr lang="el-GR" sz="2000" dirty="0"/>
              <a:t>Επομένως, για την εύρεση της αποστάσεως διακριβώσεως υπολογίζεται το μισό της διάρκειας παλμού σε μέτρα. </a:t>
            </a:r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01655-3D19-435C-85EA-A991657F248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300">
              <a:lnSpc>
                <a:spcPts val="1240"/>
              </a:lnSpc>
            </a:pPr>
            <a:fld id="{81D60167-4931-47E6-BA6A-407CBD079E47}" type="slidenum">
              <a:rPr lang="en-US" spc="-60" smtClean="0">
                <a:solidFill>
                  <a:srgbClr val="000000"/>
                </a:solidFill>
              </a:rPr>
              <a:t>21</a:t>
            </a:fld>
            <a:endParaRPr lang="en-US" spc="-6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AF598-AF8A-4994-BE36-DD1DD4BBC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2600325"/>
            <a:ext cx="7096125" cy="165735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9FD8B9B-5E1A-4362-850B-6432DCF40076}"/>
              </a:ext>
            </a:extLst>
          </p:cNvPr>
          <p:cNvSpPr txBox="1">
            <a:spLocks/>
          </p:cNvSpPr>
          <p:nvPr/>
        </p:nvSpPr>
        <p:spPr>
          <a:xfrm>
            <a:off x="240890" y="5690890"/>
            <a:ext cx="853186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000" kern="0" dirty="0"/>
              <a:t>Οι προδιαγραφές IMO προσδιορίζουν τις απαιτήσεις διακριβώσεως κατ’ απόσταση για δύο μικρούς στόχους στην ίδια διόπτευση, απέχοντες 50 m. </a:t>
            </a:r>
          </a:p>
          <a:p>
            <a:pPr algn="just"/>
            <a:endParaRPr lang="el-GR" sz="2000" kern="0" dirty="0"/>
          </a:p>
        </p:txBody>
      </p:sp>
    </p:spTree>
    <p:extLst>
      <p:ext uri="{BB962C8B-B14F-4D97-AF65-F5344CB8AC3E}">
        <p14:creationId xmlns:p14="http://schemas.microsoft.com/office/powerpoint/2010/main" val="339213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84CA1D3-8ED6-47FB-8A49-FABFACBC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>
                <a:solidFill>
                  <a:schemeClr val="bg1"/>
                </a:solidFill>
              </a:rPr>
              <a:t>Διακρίβωση απόστασης 1/2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7171" name="Content Placeholder 4">
            <a:extLst>
              <a:ext uri="{FF2B5EF4-FFF2-40B4-BE49-F238E27FC236}">
                <a16:creationId xmlns:a16="http://schemas.microsoft.com/office/drawing/2014/main" id="{9E0BA570-D655-41F7-A8DB-5FA6C5D4EB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313" y="2492375"/>
            <a:ext cx="7021512" cy="280828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F55780A-4ADA-4DC3-AF49-2E2168AD1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>
                <a:solidFill>
                  <a:schemeClr val="bg1"/>
                </a:solidFill>
              </a:rPr>
              <a:t>Διακρίβωση απόστασης 2/2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8195" name="Content Placeholder 4">
            <a:extLst>
              <a:ext uri="{FF2B5EF4-FFF2-40B4-BE49-F238E27FC236}">
                <a16:creationId xmlns:a16="http://schemas.microsoft.com/office/drawing/2014/main" id="{EBF855AE-3F29-4DAA-BF61-1C03CC4865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420938"/>
            <a:ext cx="6840537" cy="27368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8382000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b="1" dirty="0">
                <a:latin typeface="FranklinGothic-Book"/>
              </a:rPr>
              <a:t>Σχέση μεταξύ ελάχιστης αποστάσεως εντοπισμού και διάρκειας παλμού</a:t>
            </a:r>
            <a:r>
              <a:rPr lang="en-US" sz="2000" dirty="0">
                <a:latin typeface="FranklinGothic-Book"/>
              </a:rPr>
              <a:t>: </a:t>
            </a:r>
          </a:p>
          <a:p>
            <a:pPr algn="just"/>
            <a:r>
              <a:rPr lang="el-GR" sz="2000" dirty="0">
                <a:latin typeface="FranklinGothic-Book"/>
              </a:rPr>
              <a:t>Κατά την εκπομπή του παλμού, ο πομπός συνδέεται με την κεραία μέσω του διακόπτη εκπομπής / λήψεως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(TR </a:t>
            </a:r>
            <a:r>
              <a:rPr lang="el-GR" sz="2000" dirty="0" err="1">
                <a:latin typeface="FranklinGothic-Book"/>
              </a:rPr>
              <a:t>cell</a:t>
            </a:r>
            <a:r>
              <a:rPr lang="el-GR" sz="2000" dirty="0">
                <a:latin typeface="FranklinGothic-Book"/>
              </a:rPr>
              <a:t>), ενώ την ίδια στιγμή ο δέκτης απομονώνεται, ώστε να μη καταστραφεί από την υψηλή ισχύ του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εκπεμπόμενου παλμού. Μετά την εκπομπή του παλμού, ο διακόπτης εκπομπής / λήψεως συνδέει την κεραία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με τον δέκτη.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</p:txBody>
      </p:sp>
    </p:spTree>
    <p:extLst>
      <p:ext uri="{BB962C8B-B14F-4D97-AF65-F5344CB8AC3E}">
        <p14:creationId xmlns:p14="http://schemas.microsoft.com/office/powerpoint/2010/main" val="81590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8382000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Εάν η απόσταση ενός στόχου είναι πολύ μικρή, ώστε η ηχώ να επιστρέφει πριν ολοκληρωθεί η εκπομπή του παλμού, δεν είναι δυνατός ο εντοπισμός του εγγύς ευρισκόμενου στόχου, διότι ο δέκτης είναι απομονωμένος. Επομένως όσο μικρότερη διάρκεια έχει ο παλμός, τόσο μικρότερη είναι η θεωρητική ελάχιστη απόσταση εντοπισμού. Για παράδειγμα, με παλμό διάρκειας 1 </a:t>
            </a:r>
            <a:r>
              <a:rPr lang="el-GR" sz="2000" dirty="0" err="1">
                <a:latin typeface="FranklinGothic-Book"/>
              </a:rPr>
              <a:t>μsec</a:t>
            </a:r>
            <a:r>
              <a:rPr lang="el-GR" sz="2000" dirty="0">
                <a:latin typeface="FranklinGothic-Book"/>
              </a:rPr>
              <a:t>, ένας στόχος ευρισκόμενος σε απόσταση μικρότερη από 150 m, δεν εντοπίζεται.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n-US" sz="2000" dirty="0">
                <a:latin typeface="FranklinGothic-Book"/>
              </a:rPr>
              <a:t>O</a:t>
            </a:r>
            <a:r>
              <a:rPr lang="el-GR" sz="2000" dirty="0">
                <a:latin typeface="FranklinGothic-Book"/>
              </a:rPr>
              <a:t>ι επιστροφές από στόχους σε μικρές αποστάσεις, είναι κατά κανόνα ισχυρές, οπότε δεν είναι απαραίτητη η χρησιμοποίηση μεγάλης διάρκειας παλμού</a:t>
            </a:r>
            <a:r>
              <a:rPr lang="en-US" sz="2000" dirty="0">
                <a:latin typeface="FranklinGothic-Book"/>
              </a:rPr>
              <a:t>,</a:t>
            </a:r>
            <a:r>
              <a:rPr lang="el-GR" sz="2000" dirty="0">
                <a:latin typeface="FranklinGothic-Book"/>
              </a:rPr>
              <a:t> αλλά μικρής διάρκειας. Με μικρής διάρκειας παλμούς ευνοούνται εντοπισμοί σε πολύ μικρές αποστάσεις.</a:t>
            </a:r>
          </a:p>
          <a:p>
            <a:pPr algn="just"/>
            <a:endParaRPr lang="en-US" sz="2000" dirty="0">
              <a:latin typeface="FranklinGothic-Book"/>
            </a:endParaRPr>
          </a:p>
        </p:txBody>
      </p:sp>
    </p:spTree>
    <p:extLst>
      <p:ext uri="{BB962C8B-B14F-4D97-AF65-F5344CB8AC3E}">
        <p14:creationId xmlns:p14="http://schemas.microsoft.com/office/powerpoint/2010/main" val="308103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96D0097-0944-4187-B92C-E20BC54C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Ελάχιστη απόσταση εντοπισμού</a:t>
            </a:r>
            <a:endParaRPr lang="en-US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7E2645CC-A122-42DB-8151-54131179B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A5A69FCC-5E63-4509-A41A-44FE7EF13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700213"/>
            <a:ext cx="7832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C1D08B-6D46-44B6-9272-BEFF029F9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349500"/>
            <a:ext cx="2087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alt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ΔΤ*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8382000" cy="4308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Παράδειγμα: Να υπολογιστεί ο χρόνος ο οποίος μεσολαβεί από την εκπομπή μέχρι την λήψη για ένα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στόχο του οποίου η απόσταση είναι 50 m.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Αυτή η τιμή έχει ιδιαίτερο ενδιαφέρον, διότι η απόσταση των 50 m αντιπροσωπεύει την ελάχιστη απόσταση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εντοπισμού μίας συσκευής ραντάρ, η οποία συμμορφώνεται με τις προδιαγραφές του ΙΜΟ. Να σημειωθεί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εδώ, ο πολύ μικρός χρόνος στον οποίο πρέπει να πραγματοποιηθεί η εκπομπή και η λήψη.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FF170-DDA5-4D5F-8F4C-6B603FCB2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39" y="2362200"/>
            <a:ext cx="24098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152400" y="1676400"/>
            <a:ext cx="8839200" cy="21236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300" b="1" dirty="0">
                <a:latin typeface="FranklinGothic-Book"/>
              </a:rPr>
              <a:t>Σχέση μεταξύ μέγιστης αποστάσεως εντοπισμού και διάρκειας παλμού</a:t>
            </a:r>
            <a:r>
              <a:rPr lang="en-US" sz="2300" dirty="0">
                <a:latin typeface="FranklinGothic-Book"/>
              </a:rPr>
              <a:t>: </a:t>
            </a:r>
            <a:r>
              <a:rPr lang="el-GR" sz="2300" dirty="0">
                <a:latin typeface="FranklinGothic-Book"/>
              </a:rPr>
              <a:t>Σε γενικές γραμμές με την χρήση μεγάλης διάρκειας παλμού, η πιθανότητα εντοπισμού ενός στόχου είναι</a:t>
            </a:r>
            <a:r>
              <a:rPr lang="en-US" sz="2300" dirty="0">
                <a:latin typeface="FranklinGothic-Book"/>
              </a:rPr>
              <a:t> </a:t>
            </a:r>
            <a:r>
              <a:rPr lang="el-GR" sz="2300" dirty="0">
                <a:latin typeface="FranklinGothic-Book"/>
              </a:rPr>
              <a:t>μεγαλύτερη από εκείνη με την χρήση μικρής διάρκειας παλμού, κάτω από τις ίδιες προϋποθέσεις. Ένας</a:t>
            </a:r>
            <a:r>
              <a:rPr lang="en-US" sz="2300" dirty="0">
                <a:latin typeface="FranklinGothic-Book"/>
              </a:rPr>
              <a:t> </a:t>
            </a:r>
            <a:r>
              <a:rPr lang="el-GR" sz="2300" dirty="0">
                <a:latin typeface="FranklinGothic-Book"/>
              </a:rPr>
              <a:t>δέκτης ραντάρ ενισχύει μεγάλης διάρκειας επιστρέφοντες παλμούς, περισσότερο αποτελεσματικά από</a:t>
            </a:r>
            <a:r>
              <a:rPr lang="en-US" sz="2300" dirty="0">
                <a:latin typeface="FranklinGothic-Book"/>
              </a:rPr>
              <a:t> </a:t>
            </a:r>
            <a:r>
              <a:rPr lang="el-GR" sz="2300" dirty="0">
                <a:latin typeface="FranklinGothic-Book"/>
              </a:rPr>
              <a:t>μικρής διάρκειας παλμούς</a:t>
            </a:r>
            <a:r>
              <a:rPr lang="en-US" sz="2300" dirty="0">
                <a:latin typeface="FranklinGothic-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1573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428928"/>
            <a:ext cx="8382000" cy="492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Η μέγιστη απόσταση εντοπισμού εξαρτάται από πολλούς παράγοντες μεταξύ των οποίων και από την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ευαισθησία του δέκτη. Η ευαισθησία του δέκτη προσδιορίζει το σήμα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ελάχιστης ισχύος το οποίο δύναται να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εντοπίσει. Το τελευταίο, καλείται ελάχιστο </a:t>
            </a:r>
            <a:r>
              <a:rPr lang="el-GR" sz="2000" dirty="0" err="1">
                <a:latin typeface="FranklinGothic-Book"/>
              </a:rPr>
              <a:t>εντοπίσιμο</a:t>
            </a:r>
            <a:r>
              <a:rPr lang="el-GR" sz="2000" dirty="0">
                <a:latin typeface="FranklinGothic-Book"/>
              </a:rPr>
              <a:t> σήμα (</a:t>
            </a:r>
            <a:r>
              <a:rPr lang="el-GR" sz="2000" dirty="0" err="1">
                <a:latin typeface="FranklinGothic-Book"/>
              </a:rPr>
              <a:t>minimum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detectable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signal</a:t>
            </a:r>
            <a:r>
              <a:rPr lang="el-GR" sz="2000" dirty="0">
                <a:latin typeface="FranklinGothic-Book"/>
              </a:rPr>
              <a:t> (MDS)). Κάθε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επιστρέφουσα ηχώ, γίνεται αντιληπτή, μόνο εάν το επίπεδο ισχύος της υπερβαίνει το επίπεδο ισχύος του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MDS.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Ωστόσο, η ικανότητα του δέκτη να εντοπίζει ασθενή σήματα, περιορίζεται από το επίπεδο του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θορύβου, ο οποίος καταλαμβάνει το ίδιο φάσμα συχνοτήτων με το ωφέλιμο σήμα.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Ο θόρυβος προκαλείται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από την θερμοκρασία περιβάλλοντος λόγω θερμικής διαταραχής στα ηλεκτρονικά κυκλώματα και είναι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ευθέως ανάλογος με την θερμοκρασία λειτουργίας της συσκευής και το εύρος διελεύσεως συχνοτήτων στον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δέκτη, καλείται δε θερμικός θόρυβος (</a:t>
            </a:r>
            <a:r>
              <a:rPr lang="el-GR" sz="2000" dirty="0" err="1">
                <a:latin typeface="FranklinGothic-Book"/>
              </a:rPr>
              <a:t>thermal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noise</a:t>
            </a:r>
            <a:r>
              <a:rPr lang="el-GR" sz="2000" dirty="0">
                <a:latin typeface="FranklinGothic-Book"/>
              </a:rPr>
              <a:t>) ή λευκός θόρυβος (</a:t>
            </a:r>
            <a:r>
              <a:rPr lang="el-GR" sz="2000" dirty="0" err="1">
                <a:latin typeface="FranklinGothic-Book"/>
              </a:rPr>
              <a:t>white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noise</a:t>
            </a:r>
            <a:r>
              <a:rPr lang="el-GR" sz="2000" dirty="0">
                <a:latin typeface="FranklinGothic-Book"/>
              </a:rPr>
              <a:t>).</a:t>
            </a:r>
            <a:endParaRPr lang="en-US" sz="2000" dirty="0">
              <a:latin typeface="FranklinGothic-Book"/>
            </a:endParaRPr>
          </a:p>
        </p:txBody>
      </p:sp>
    </p:spTree>
    <p:extLst>
      <p:ext uri="{BB962C8B-B14F-4D97-AF65-F5344CB8AC3E}">
        <p14:creationId xmlns:p14="http://schemas.microsoft.com/office/powerpoint/2010/main" val="188647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985" y="228600"/>
            <a:ext cx="3368676" cy="492443"/>
          </a:xfrm>
        </p:spPr>
        <p:txBody>
          <a:bodyPr/>
          <a:lstStyle/>
          <a:p>
            <a:r>
              <a:rPr lang="el-GR" sz="3200" b="1" i="0" u="none" strike="noStrike" baseline="0" dirty="0">
                <a:latin typeface="FranklinGothic-Demi"/>
              </a:rPr>
              <a:t>Μετρήσεις ραντάρ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295400"/>
            <a:ext cx="8382000" cy="52322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b="1" i="0" u="none" strike="noStrike" baseline="0" dirty="0">
                <a:latin typeface="FranklinGothic-Book"/>
              </a:rPr>
              <a:t>Μέτρηση αποστάσεως</a:t>
            </a:r>
            <a:r>
              <a:rPr lang="en-US" sz="2000" b="1" i="0" u="none" strike="noStrike" baseline="0" dirty="0">
                <a:latin typeface="FranklinGothic-Book"/>
              </a:rPr>
              <a:t>: </a:t>
            </a:r>
            <a:r>
              <a:rPr lang="el-GR" sz="2000" b="0" i="0" u="none" strike="noStrike" baseline="0" dirty="0">
                <a:latin typeface="FranklinGothic-Book"/>
              </a:rPr>
              <a:t>Ας υποτεθεί ότι ένα πλοίο προκειμένου να εκτιμήσει την απόστασή του από μία υψηλή, απότομη και</a:t>
            </a:r>
            <a:r>
              <a:rPr lang="en-US" sz="2000" b="0" i="0" u="none" strike="noStrike" baseline="0" dirty="0">
                <a:latin typeface="FranklinGothic-Book"/>
              </a:rPr>
              <a:t> </a:t>
            </a:r>
            <a:r>
              <a:rPr lang="el-GR" sz="2000" b="0" i="0" u="none" strike="noStrike" baseline="0" dirty="0">
                <a:latin typeface="FranklinGothic-Book"/>
              </a:rPr>
              <a:t>βραχώδη ακτή, ηχεί με την σειρήνα του μία βραχεία εκπομπή. Μετά πάροδο χρονικού διαστήματος,</a:t>
            </a:r>
            <a:r>
              <a:rPr lang="en-US" sz="2000" b="0" i="0" u="none" strike="noStrike" baseline="0" dirty="0">
                <a:latin typeface="FranklinGothic-Book"/>
              </a:rPr>
              <a:t> </a:t>
            </a:r>
            <a:r>
              <a:rPr lang="el-GR" sz="2000" b="0" i="0" u="none" strike="noStrike" baseline="0" dirty="0">
                <a:latin typeface="FranklinGothic-Book"/>
              </a:rPr>
              <a:t>ακούγεται η επιστρέφουσα ηχώ. Επειδή ο ήχος διαδίδεται με γνωστή ταχύτητα (1120 </a:t>
            </a:r>
            <a:r>
              <a:rPr lang="el-GR" sz="2000" b="0" i="0" u="none" strike="noStrike" baseline="0" dirty="0" err="1">
                <a:latin typeface="FranklinGothic-Book"/>
              </a:rPr>
              <a:t>ft</a:t>
            </a:r>
            <a:r>
              <a:rPr lang="el-GR" sz="2000" b="0" i="0" u="none" strike="noStrike" baseline="0" dirty="0">
                <a:latin typeface="FranklinGothic-Book"/>
              </a:rPr>
              <a:t>/</a:t>
            </a:r>
            <a:r>
              <a:rPr lang="el-GR" sz="2000" b="0" i="0" u="none" strike="noStrike" baseline="0" dirty="0" err="1">
                <a:latin typeface="FranklinGothic-Book"/>
              </a:rPr>
              <a:t>sec</a:t>
            </a:r>
            <a:r>
              <a:rPr lang="en-US" sz="2000" b="0" i="0" u="none" strike="noStrike" baseline="0" dirty="0">
                <a:latin typeface="FranklinGothic-Book"/>
              </a:rPr>
              <a:t> </a:t>
            </a:r>
            <a:r>
              <a:rPr lang="el-GR" sz="2000" b="0" i="0" u="none" strike="noStrike" baseline="0" dirty="0">
                <a:latin typeface="FranklinGothic-Book"/>
              </a:rPr>
              <a:t>ή 341,2</a:t>
            </a:r>
            <a:r>
              <a:rPr lang="en-US" sz="2000" b="0" i="0" u="none" strike="noStrike" baseline="0" dirty="0">
                <a:latin typeface="FranklinGothic-Book"/>
              </a:rPr>
              <a:t> </a:t>
            </a:r>
            <a:r>
              <a:rPr lang="el-GR" sz="2000" b="0" i="0" u="none" strike="noStrike" baseline="0" dirty="0">
                <a:latin typeface="FranklinGothic-Book"/>
              </a:rPr>
              <a:t>m/</a:t>
            </a:r>
            <a:r>
              <a:rPr lang="el-GR" sz="2000" b="0" i="0" u="none" strike="noStrike" baseline="0" dirty="0" err="1">
                <a:latin typeface="FranklinGothic-Book"/>
              </a:rPr>
              <a:t>sec</a:t>
            </a:r>
            <a:r>
              <a:rPr lang="el-GR" sz="2000" b="0" i="0" u="none" strike="noStrike" baseline="0" dirty="0">
                <a:latin typeface="FranklinGothic-Book"/>
              </a:rPr>
              <a:t> περίπου), η απόσταση από την βραχώδη ακτή, δύναται να υπολογιστεί ως συνάρτηση του</a:t>
            </a:r>
            <a:r>
              <a:rPr lang="en-US" sz="2000" b="0" i="0" u="none" strike="noStrike" baseline="0" dirty="0">
                <a:latin typeface="FranklinGothic-Book"/>
              </a:rPr>
              <a:t> </a:t>
            </a:r>
            <a:r>
              <a:rPr lang="el-GR" sz="2000" b="0" i="0" u="none" strike="noStrike" baseline="0" dirty="0">
                <a:latin typeface="FranklinGothic-Book"/>
              </a:rPr>
              <a:t>μεσολαβούντος χρόνου από την εκπομπή μέχρι την λήψη. </a:t>
            </a:r>
            <a:endParaRPr lang="en-US" sz="2000" b="0" i="0" u="none" strike="noStrike" baseline="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b="0" i="0" u="none" strike="noStrike" baseline="0" dirty="0">
                <a:latin typeface="FranklinGothic-Book"/>
              </a:rPr>
              <a:t>Η εκπομπή πρέπει να είναι εξαιρετικά βραχεία (πολύ μικρής διάρκειας), άλλως η ηχώ επιστρέφει ενώ η</a:t>
            </a:r>
            <a:r>
              <a:rPr lang="en-US" sz="2000" b="0" i="0" u="none" strike="noStrike" baseline="0" dirty="0">
                <a:latin typeface="FranklinGothic-Book"/>
              </a:rPr>
              <a:t> </a:t>
            </a:r>
            <a:r>
              <a:rPr lang="el-GR" sz="2000" b="0" i="0" u="none" strike="noStrike" baseline="0" dirty="0">
                <a:latin typeface="FranklinGothic-Book"/>
              </a:rPr>
              <a:t>σειρήνα ηχεί ακόμη, άρα δεν γίνεται αντιληπτή. Το αυτό είναι αληθές και στην περίπτωση του ραντάρ. </a:t>
            </a:r>
            <a:endParaRPr lang="en-US" sz="2000" b="0" i="0" u="none" strike="noStrike" baseline="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b="0" i="0" u="none" strike="noStrike" baseline="0" dirty="0">
                <a:latin typeface="FranklinGothic-Book"/>
              </a:rPr>
              <a:t>Στα</a:t>
            </a:r>
            <a:r>
              <a:rPr lang="en-US" sz="2000" b="0" i="0" u="none" strike="noStrike" baseline="0" dirty="0">
                <a:latin typeface="FranklinGothic-Book"/>
              </a:rPr>
              <a:t> </a:t>
            </a:r>
            <a:r>
              <a:rPr lang="el-GR" sz="2000" b="0" i="0" u="none" strike="noStrike" baseline="0" dirty="0">
                <a:latin typeface="FranklinGothic-Book"/>
              </a:rPr>
              <a:t>παλμικά ραντάρ, ο δέκτης απομονώνεται κατά την διάρκεια της εκπομπής των παλμών και όσο ταχύτερα</a:t>
            </a:r>
            <a:r>
              <a:rPr lang="en-US" sz="2000" b="0" i="0" u="none" strike="noStrike" baseline="0" dirty="0">
                <a:latin typeface="FranklinGothic-Book"/>
              </a:rPr>
              <a:t> </a:t>
            </a:r>
            <a:r>
              <a:rPr lang="el-GR" sz="2000" b="0" i="0" u="none" strike="noStrike" baseline="0" dirty="0">
                <a:latin typeface="FranklinGothic-Book"/>
              </a:rPr>
              <a:t>περατωθεί η εκπομπή (δηλαδή όσο μικρότερης διάρκειας είναι ο παλμός), τόσο ταχύτερα ο δέκτης είναι</a:t>
            </a:r>
            <a:r>
              <a:rPr lang="en-US" sz="2000" b="0" i="0" u="none" strike="noStrike" baseline="0" dirty="0">
                <a:latin typeface="FranklinGothic-Book"/>
              </a:rPr>
              <a:t> </a:t>
            </a:r>
            <a:r>
              <a:rPr lang="el-GR" sz="2000" b="0" i="0" u="none" strike="noStrike" baseline="0" dirty="0">
                <a:latin typeface="FranklinGothic-Book"/>
              </a:rPr>
              <a:t>έτοιμος για την λήψη</a:t>
            </a:r>
            <a:r>
              <a:rPr lang="en-US" sz="2000" dirty="0">
                <a:latin typeface="FranklinGothic-Book"/>
              </a:rPr>
              <a:t>.</a:t>
            </a:r>
            <a:endParaRPr lang="en-US" sz="2000" b="0" i="0" u="none" strike="noStrike" baseline="0" dirty="0">
              <a:latin typeface="FranklinGothic-Book"/>
            </a:endParaRPr>
          </a:p>
          <a:p>
            <a:pPr algn="just"/>
            <a:endParaRPr lang="en-US" sz="2000" kern="0" dirty="0">
              <a:latin typeface="FranklinGothic-Book"/>
            </a:endParaRPr>
          </a:p>
          <a:p>
            <a:pPr algn="just"/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94828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5230761" cy="55399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Ο ενισχυτής  </a:t>
            </a:r>
            <a:r>
              <a:rPr lang="en-US" sz="2000" dirty="0">
                <a:latin typeface="FranklinGothic-Book"/>
              </a:rPr>
              <a:t>(Intermediate Frequency) </a:t>
            </a:r>
            <a:r>
              <a:rPr lang="el-GR" sz="2000" dirty="0">
                <a:latin typeface="FranklinGothic-Book"/>
              </a:rPr>
              <a:t>IF του δέκτη είναι προ-συντονισμένος στην συχνότητα IF και επιτρέπει να ενισχύονται σήματα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στην συχνότητα αυτή αλλά και σήματα συχνοτήτων παραπλήσιων στην IF.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Το εύρος διελεύσεως συχνοτήτων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στον δέκτη, προσδιορίζει πόσες παραπλήσιες συχνότητες να διέλθουν.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Αποδεικνύεται ότι μια </a:t>
            </a:r>
            <a:r>
              <a:rPr lang="el-GR" sz="2000" dirty="0" err="1">
                <a:latin typeface="FranklinGothic-Book"/>
              </a:rPr>
              <a:t>κυματομορφή</a:t>
            </a:r>
            <a:r>
              <a:rPr lang="el-GR" sz="2000" dirty="0">
                <a:latin typeface="FranklinGothic-Book"/>
              </a:rPr>
              <a:t> η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οποία συνίσταται από σειρά επαναλαμβανόμενων ορθογωνίων παλμών (όπως αυτή ενός τυπικού παλμικού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ραντάρ) συνίσταται από την βασική συχνότητα επαναλήψεως παλμών (PRF) και πολλές αρμονικές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συχνότητες, πολλαπλάσιες της προηγούμενης.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1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Οι αρμονικές συχνότητες είναι ασθενέστερες όσο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περισσότερο απέχουν από την βασική συχνότητα.</a:t>
            </a:r>
            <a:endParaRPr lang="en-US" sz="2000" dirty="0">
              <a:latin typeface="FranklinGothic-Boo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E4845-9BB3-4FD2-A0B1-3798FA984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23" y="2743200"/>
            <a:ext cx="3379364" cy="35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8" y="1213485"/>
            <a:ext cx="8507361" cy="492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Προκειμένου στην έξοδο του ενισχυτή IF να διατηρηθεί το περίπου ορθογώνιο σχήμα του παλμού, το εύρος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διελεύσεως συχνοτήτων πρέπει να είναι σχετικά μεγάλο για να διέλθουν τουλάχιστον οι ισχυρότερες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αρμονικές. Η θεωρία αποδεικνύει, ότι παλμοί μεγάλης διάρκειας περιέχουν μικρό αριθμό σημαντικών</a:t>
            </a:r>
          </a:p>
          <a:p>
            <a:pPr algn="just"/>
            <a:r>
              <a:rPr lang="el-GR" sz="2000" dirty="0">
                <a:latin typeface="FranklinGothic-Book"/>
              </a:rPr>
              <a:t>αρμονικών συχνοτήτων και παλμοί μικρής διάρκειας, μεγάλο. Με άλλα λόγια, </a:t>
            </a:r>
            <a:r>
              <a:rPr lang="el-GR" sz="2000" b="1" dirty="0">
                <a:latin typeface="FranklinGothic-Book"/>
              </a:rPr>
              <a:t>το εύρος διελεύσεως</a:t>
            </a:r>
            <a:r>
              <a:rPr lang="en-US" sz="2000" b="1" dirty="0">
                <a:latin typeface="FranklinGothic-Book"/>
              </a:rPr>
              <a:t> </a:t>
            </a:r>
            <a:r>
              <a:rPr lang="el-GR" sz="2000" b="1" dirty="0">
                <a:latin typeface="FranklinGothic-Book"/>
              </a:rPr>
              <a:t>συχνοτήτων στον δέκτη είναι αντιστρόφως ανάλογο της διάρκειας παλμού. </a:t>
            </a:r>
            <a:endParaRPr lang="en-US" sz="2000" b="1" dirty="0">
              <a:latin typeface="FranklinGothic-Book"/>
            </a:endParaRPr>
          </a:p>
          <a:p>
            <a:pPr algn="just"/>
            <a:endParaRPr lang="en-US" sz="2000" b="1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Ένα μικρό εύρος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διελεύσεως συχνοτήτων για μεγάλης διάρκειας παλμούς, επιτρέπει να διέλθει ικανός αριθμός σημαντικών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αρμονικών συχνοτήτων για να διατηρηθεί το περίπου ορθογώνιο σχήμα του παλμού στην έξοδο του ενισχυτή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IF.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Άλλωστε ο μεγάλης διάρκειας παλμός χρησιμοποιείται για εντοπισμούς σε μεγάλες αποστάσεις, στις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οποίες πολύ λίγο ενδιαφέρει η ακρίβεια των μετρήσεων αποστάσεως. Αντίθετα, για μικρής διάρκειας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παλμούς, απαιτείται μεγάλο εύρος διελεύσεως συχνοτήτων κάτω από τις ίδιες προϋποθέσεις.</a:t>
            </a:r>
            <a:endParaRPr lang="en-US" sz="2000" dirty="0">
              <a:latin typeface="FranklinGothic-Book"/>
            </a:endParaRPr>
          </a:p>
        </p:txBody>
      </p:sp>
    </p:spTree>
    <p:extLst>
      <p:ext uri="{BB962C8B-B14F-4D97-AF65-F5344CB8AC3E}">
        <p14:creationId xmlns:p14="http://schemas.microsoft.com/office/powerpoint/2010/main" val="24966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83820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Το ορθογώνιο σχήμα του παλμού είναι απαραίτητο για ακριβέστερες μετρήσεις αποστάσεως. Όμως σχετικά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μικρό εύρος διελεύσεως συχνοτήτων, απορρίπτει πλευρικές αρμονικές, με αποτέλεσμα την παραμόρφωση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του σχήματος του παλμού, έτσι ώστε να εμφανίζεται στρογγυλευμένος αντί ορθογώνιος. Αυτό έχει ως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αποτέλεσμα να μειώνεται η ακρίβεια της μετρήσεως αποστάσεων, η οποία εξαρτάται από την αιχμηρότητα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του παλμού</a:t>
            </a:r>
            <a:r>
              <a:rPr lang="en-US" sz="2000" dirty="0">
                <a:latin typeface="FranklinGothic-Book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7AB43B-21D0-49FA-9B17-F6049709C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3429000"/>
            <a:ext cx="60579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79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83820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Όταν επιλεγεί παλμός μεγάλης διάρκειας, ο χειριστής ενδιαφέρεται για απομακρυσμένους στόχους και ο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εντοπισμός τους λαμβάνει μεγαλύτερη προτεραιότητα από την ακρίβεια μετρήσεως αποστάσεων.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Αντίθετα,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όταν επιλεγεί παλμός μικρής διάρκειας, ο χειριστής ενδιαφέρεται για στόχους σε πλησίον αποστάσεις, στις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οποίες ο εντοπισμός δεν είναι πρόβλημα. </a:t>
            </a:r>
            <a:endParaRPr lang="en-US" sz="2000" dirty="0">
              <a:latin typeface="FranklinGothic-Book"/>
            </a:endParaRPr>
          </a:p>
        </p:txBody>
      </p:sp>
    </p:spTree>
    <p:extLst>
      <p:ext uri="{BB962C8B-B14F-4D97-AF65-F5344CB8AC3E}">
        <p14:creationId xmlns:p14="http://schemas.microsoft.com/office/powerpoint/2010/main" val="195363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8382000" cy="55399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b="1" dirty="0">
                <a:latin typeface="FranklinGothic-Book"/>
              </a:rPr>
              <a:t>Σχέση μεταξύ μέγιστης αναμφίβολης αποστάσεως εντοπισμού και PRF</a:t>
            </a:r>
            <a:r>
              <a:rPr lang="en-US" sz="2000" dirty="0">
                <a:latin typeface="FranklinGothic-Book"/>
              </a:rPr>
              <a:t>: </a:t>
            </a:r>
            <a:r>
              <a:rPr lang="el-GR" sz="2000" dirty="0">
                <a:latin typeface="FranklinGothic-Book"/>
              </a:rPr>
              <a:t>Αναφέρθηκε ότι για την μέτρηση αποστάσεως είναι απαραίτητο, η πυροδότηση του </a:t>
            </a:r>
            <a:r>
              <a:rPr lang="el-GR" sz="2000" dirty="0" err="1">
                <a:latin typeface="FranklinGothic-Book"/>
              </a:rPr>
              <a:t>ενδείκτη</a:t>
            </a:r>
            <a:r>
              <a:rPr lang="el-GR" sz="2000" dirty="0">
                <a:latin typeface="FranklinGothic-Book"/>
              </a:rPr>
              <a:t>, να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πραγματοποιηθεί ακριβώς την στιγμή της εκπομπής του παλμού από την κεραία, ώστε η χρονική στιγμή της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εκπομπής του παλμού να συμπίπτει με την χρονική στιγμή ενάρξεως μετρήσεως του χρόνου. </a:t>
            </a:r>
          </a:p>
          <a:p>
            <a:pPr algn="just"/>
            <a:endParaRPr lang="el-GR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Αναφέρθηκε επίσης, ότι η μέτρηση της αποστάσεως συμβαίνει κατά τον χρόνο Τ=1/PRF, ο οποίος μεσολαβεί μεταξύ δύο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διαδοχικών παλμών. Για παράδειγμα με PRF=2000 </a:t>
            </a:r>
            <a:r>
              <a:rPr lang="el-GR" sz="2000" dirty="0" err="1">
                <a:latin typeface="FranklinGothic-Book"/>
              </a:rPr>
              <a:t>Hz</a:t>
            </a:r>
            <a:r>
              <a:rPr lang="el-GR" sz="2000" dirty="0">
                <a:latin typeface="FranklinGothic-Book"/>
              </a:rPr>
              <a:t>, ο χρόνος μεταξύ των παλμών είναι T=1/2000=500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μsec</a:t>
            </a:r>
            <a:r>
              <a:rPr lang="el-GR" sz="2000" dirty="0">
                <a:latin typeface="FranklinGothic-Book"/>
              </a:rPr>
              <a:t>. Αυτός ο χρόνος επιτρέπει την κάλυψη αποστάσεως:</a:t>
            </a:r>
            <a:r>
              <a:rPr lang="en-US" sz="2000" dirty="0">
                <a:latin typeface="FranklinGothic-Book"/>
              </a:rPr>
              <a:t> </a:t>
            </a: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Τούτο σημαίνει ότι η απόσταση δύναται να μετρηθεί με σαφήνεια μόνο για στόχους ευρισκομένους σε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αποστάσεις μικρότερες ή ίσες με 75 </a:t>
            </a:r>
            <a:r>
              <a:rPr lang="el-GR" sz="2000" dirty="0" err="1">
                <a:latin typeface="FranklinGothic-Book"/>
              </a:rPr>
              <a:t>Km</a:t>
            </a:r>
            <a:r>
              <a:rPr lang="el-GR" sz="2000" dirty="0">
                <a:latin typeface="FranklinGothic-Book"/>
              </a:rPr>
              <a:t>. Για στόχους πέραν των 75 </a:t>
            </a:r>
            <a:r>
              <a:rPr lang="el-GR" sz="2000" dirty="0" err="1">
                <a:latin typeface="FranklinGothic-Book"/>
              </a:rPr>
              <a:t>Km</a:t>
            </a:r>
            <a:r>
              <a:rPr lang="el-GR" sz="2000" dirty="0">
                <a:latin typeface="FranklinGothic-Book"/>
              </a:rPr>
              <a:t>, η απόσταση δεν προσδιορίζεται με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σαφήνεια, διότι ο </a:t>
            </a:r>
            <a:r>
              <a:rPr lang="el-GR" sz="2000" dirty="0" err="1">
                <a:latin typeface="FranklinGothic-Book"/>
              </a:rPr>
              <a:t>ενδείκτης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πυροδοτείται</a:t>
            </a:r>
            <a:r>
              <a:rPr lang="el-GR" sz="2000" dirty="0">
                <a:latin typeface="FranklinGothic-Book"/>
              </a:rPr>
              <a:t> εν τω μεταξύ από τον επόμενο παλμό και ενώ ακόμη η επιστροφή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του προηγούμενου παλμού από τον απομακρυσμένο στόχο ευρίσκεται καθ’ οδό.</a:t>
            </a:r>
            <a:endParaRPr lang="en-US" sz="2000" dirty="0">
              <a:latin typeface="FranklinGothic-Boo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9232D1-31DB-467A-812E-016CE93BD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118713"/>
            <a:ext cx="38481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8382000" cy="492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Η απόσταση η οποία προσδιορίζεται από τον χρόνο μεταξύ των παλμών καλείται </a:t>
            </a:r>
            <a:r>
              <a:rPr lang="el-GR" sz="2000" b="1" dirty="0">
                <a:latin typeface="FranklinGothic-Book"/>
              </a:rPr>
              <a:t>μέγιστη αναμφίβολη</a:t>
            </a:r>
            <a:r>
              <a:rPr lang="en-US" sz="2000" b="1" dirty="0">
                <a:latin typeface="FranklinGothic-Book"/>
              </a:rPr>
              <a:t> </a:t>
            </a:r>
            <a:r>
              <a:rPr lang="el-GR" sz="2000" b="1" dirty="0">
                <a:latin typeface="FranklinGothic-Book"/>
              </a:rPr>
              <a:t>απόσταση εντοπισμού (</a:t>
            </a:r>
            <a:r>
              <a:rPr lang="el-GR" sz="2000" b="1" dirty="0" err="1">
                <a:latin typeface="FranklinGothic-Book"/>
              </a:rPr>
              <a:t>unambiguous</a:t>
            </a:r>
            <a:r>
              <a:rPr lang="el-GR" sz="2000" b="1" dirty="0">
                <a:latin typeface="FranklinGothic-Book"/>
              </a:rPr>
              <a:t> </a:t>
            </a:r>
            <a:r>
              <a:rPr lang="el-GR" sz="2000" b="1" dirty="0" err="1">
                <a:latin typeface="FranklinGothic-Book"/>
              </a:rPr>
              <a:t>range</a:t>
            </a:r>
            <a:r>
              <a:rPr lang="el-GR" sz="2000" b="1" dirty="0">
                <a:latin typeface="FranklinGothic-Book"/>
              </a:rPr>
              <a:t>). </a:t>
            </a:r>
            <a:r>
              <a:rPr lang="el-GR" sz="2000" dirty="0">
                <a:latin typeface="FranklinGothic-Book"/>
              </a:rPr>
              <a:t>Στο παράδειγμα η απόσταση αυτή είναι 75 </a:t>
            </a:r>
            <a:r>
              <a:rPr lang="el-GR" sz="2000" dirty="0" err="1">
                <a:latin typeface="FranklinGothic-Book"/>
              </a:rPr>
              <a:t>Km</a:t>
            </a:r>
            <a:r>
              <a:rPr lang="el-GR" sz="2000" dirty="0">
                <a:latin typeface="FranklinGothic-Book"/>
              </a:rPr>
              <a:t>. Στο ίδιο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παράδειγμα, μια ηχώ που επιστρέφει στον δέκτη μετά από 10 </a:t>
            </a:r>
            <a:r>
              <a:rPr lang="el-GR" sz="2000" dirty="0" err="1">
                <a:latin typeface="FranklinGothic-Book"/>
              </a:rPr>
              <a:t>μsec</a:t>
            </a:r>
            <a:r>
              <a:rPr lang="el-GR" sz="2000" dirty="0">
                <a:latin typeface="FranklinGothic-Book"/>
              </a:rPr>
              <a:t> (απόσταση 1,5 </a:t>
            </a:r>
            <a:r>
              <a:rPr lang="el-GR" sz="2000" dirty="0" err="1">
                <a:latin typeface="FranklinGothic-Book"/>
              </a:rPr>
              <a:t>km</a:t>
            </a:r>
            <a:r>
              <a:rPr lang="el-GR" sz="2000" dirty="0">
                <a:latin typeface="FranklinGothic-Book"/>
              </a:rPr>
              <a:t>) δεν δύναται να</a:t>
            </a:r>
          </a:p>
          <a:p>
            <a:pPr algn="just"/>
            <a:r>
              <a:rPr lang="el-GR" sz="2000" dirty="0">
                <a:latin typeface="FranklinGothic-Book"/>
              </a:rPr>
              <a:t>διακριθεί από μία ηχώ η οποία επιστρέφει μετά από 510 </a:t>
            </a:r>
            <a:r>
              <a:rPr lang="el-GR" sz="2000" dirty="0" err="1">
                <a:latin typeface="FranklinGothic-Book"/>
              </a:rPr>
              <a:t>μsec</a:t>
            </a:r>
            <a:r>
              <a:rPr lang="el-GR" sz="2000" dirty="0">
                <a:latin typeface="FranklinGothic-Book"/>
              </a:rPr>
              <a:t> (απόσταση 76,5 </a:t>
            </a:r>
            <a:r>
              <a:rPr lang="el-GR" sz="2000" dirty="0" err="1">
                <a:latin typeface="FranklinGothic-Book"/>
              </a:rPr>
              <a:t>km</a:t>
            </a:r>
            <a:r>
              <a:rPr lang="el-GR" sz="2000" dirty="0">
                <a:latin typeface="FranklinGothic-Book"/>
              </a:rPr>
              <a:t>). Η δεύτερη ηχώ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εμφανίζεται στην απόσταση των 1,5 </a:t>
            </a:r>
            <a:r>
              <a:rPr lang="el-GR" sz="2000" dirty="0" err="1">
                <a:latin typeface="FranklinGothic-Book"/>
              </a:rPr>
              <a:t>Km</a:t>
            </a:r>
            <a:r>
              <a:rPr lang="el-GR" sz="2000" dirty="0">
                <a:latin typeface="FranklinGothic-Book"/>
              </a:rPr>
              <a:t> και είναι ψευδής.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Το πρόβλημα με τις ούτως αποκαλούμενες ηχώ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‘</a:t>
            </a:r>
            <a:r>
              <a:rPr lang="el-GR" sz="2000" dirty="0" err="1">
                <a:latin typeface="FranklinGothic-Book"/>
              </a:rPr>
              <a:t>second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trace</a:t>
            </a:r>
            <a:r>
              <a:rPr lang="el-GR" sz="2000" dirty="0">
                <a:latin typeface="FranklinGothic-Book"/>
              </a:rPr>
              <a:t>’, περιορίζεται από το γεγονός ότι επιστρέφουν από μεγάλες αποστάσεις και ως εκ τούτου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κατά κανόνα είναι ασθενείς.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Ωστόσο από την παραπάνω σχέση συνάγεται ότι όταν το ραντάρ λειτουργεί με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υψηλό PRF, κυρίως στις μικρές κλίμακες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(μικρής διάρκειας παλμοί), η μέγιστη αναμφίβολη απόσταση εντοπισμού μειώνεται και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συνεπώς στόχοι σε μεγαλύτερες αποστάσεις, εμφανίζονται ως </a:t>
            </a:r>
            <a:r>
              <a:rPr lang="el-GR" sz="2000" dirty="0" err="1">
                <a:latin typeface="FranklinGothic-Book"/>
              </a:rPr>
              <a:t>second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trace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ψευδοηχώ</a:t>
            </a:r>
            <a:r>
              <a:rPr lang="el-GR" sz="2000" dirty="0">
                <a:latin typeface="FranklinGothic-Book"/>
              </a:rPr>
              <a:t>.</a:t>
            </a:r>
          </a:p>
          <a:p>
            <a:pPr algn="just"/>
            <a:endParaRPr lang="en-US" sz="2000" dirty="0">
              <a:latin typeface="FranklinGothic-Book"/>
            </a:endParaRPr>
          </a:p>
        </p:txBody>
      </p:sp>
    </p:spTree>
    <p:extLst>
      <p:ext uri="{BB962C8B-B14F-4D97-AF65-F5344CB8AC3E}">
        <p14:creationId xmlns:p14="http://schemas.microsoft.com/office/powerpoint/2010/main" val="163513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8382000" cy="492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b="1" dirty="0">
                <a:latin typeface="FranklinGothic-Book"/>
              </a:rPr>
              <a:t>Ισχύς πομπού</a:t>
            </a:r>
            <a:r>
              <a:rPr lang="en-US" sz="2000" b="1" dirty="0">
                <a:latin typeface="FranklinGothic-Book"/>
              </a:rPr>
              <a:t>: </a:t>
            </a:r>
            <a:r>
              <a:rPr lang="el-GR" sz="2000" dirty="0">
                <a:latin typeface="FranklinGothic-Book"/>
              </a:rPr>
              <a:t>Η ισχύς του πομπού (συμβολίζεται με το γράμμα (P)), μετρείται σε </a:t>
            </a:r>
            <a:r>
              <a:rPr lang="el-GR" sz="2000" dirty="0" err="1">
                <a:latin typeface="FranklinGothic-Book"/>
              </a:rPr>
              <a:t>Watts</a:t>
            </a:r>
            <a:r>
              <a:rPr lang="el-GR" sz="2000" dirty="0">
                <a:latin typeface="FranklinGothic-Book"/>
              </a:rPr>
              <a:t>. Η ισχύς διακρίνεται στην μέγιστη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εκπεμπόμενη ισχύ κατά την διάρκεια του παλμού (συμβολίζεται (P</a:t>
            </a:r>
            <a:r>
              <a:rPr lang="el-GR" sz="2000" baseline="-25000" dirty="0">
                <a:latin typeface="FranklinGothic-Book"/>
              </a:rPr>
              <a:t>t</a:t>
            </a:r>
            <a:r>
              <a:rPr lang="el-GR" sz="2000" dirty="0">
                <a:latin typeface="FranklinGothic-Book"/>
              </a:rPr>
              <a:t>)) και στην μέση ισχύ (συμβολίζεται με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(P</a:t>
            </a:r>
            <a:r>
              <a:rPr lang="el-GR" sz="2000" baseline="-25000" dirty="0">
                <a:latin typeface="FranklinGothic-Book"/>
              </a:rPr>
              <a:t>ave</a:t>
            </a:r>
            <a:r>
              <a:rPr lang="el-GR" sz="2000" dirty="0">
                <a:latin typeface="FranklinGothic-Book"/>
              </a:rPr>
              <a:t>)), η οποία κατανέμεται σε ολόκληρο τον κύκλο εκπομπής και σιγής (μέχρι την επόμενη εκπομπή). Η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σχέση μεταξύ μέσης και μέγιστης ισχύος είναι: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όπου ‘τ’ είναι η διάρκεια του παλμού και ‘T’ ο χρόνος επαναλήψεως των παλμών (T=1/PRF). Με άλλα λόγια,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η μέση ισχύς είναι συνάρτηση του PRF και της διάρκειας παλμού. </a:t>
            </a:r>
          </a:p>
          <a:p>
            <a:pPr algn="just"/>
            <a:endParaRPr lang="el-GR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Κάθε επιλογή ζεύγους τιμών PRF και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διάρκειας παλμού κατά κανόνα ικανοποιεί την σχέση </a:t>
            </a:r>
            <a:r>
              <a:rPr lang="el-GR" sz="2000" dirty="0" err="1">
                <a:latin typeface="FranklinGothic-Book"/>
              </a:rPr>
              <a:t>P</a:t>
            </a:r>
            <a:r>
              <a:rPr lang="el-GR" sz="2000" baseline="-25000" dirty="0" err="1">
                <a:latin typeface="FranklinGothic-Book"/>
              </a:rPr>
              <a:t>ave</a:t>
            </a:r>
            <a:r>
              <a:rPr lang="el-GR" sz="2000" dirty="0">
                <a:latin typeface="FranklinGothic-Book"/>
              </a:rPr>
              <a:t>/</a:t>
            </a:r>
            <a:r>
              <a:rPr lang="en-US" sz="2000" dirty="0">
                <a:latin typeface="FranklinGothic-Book"/>
              </a:rPr>
              <a:t>P</a:t>
            </a:r>
            <a:r>
              <a:rPr lang="en-US" sz="2000" baseline="-25000" dirty="0">
                <a:latin typeface="FranklinGothic-Book"/>
              </a:rPr>
              <a:t>t</a:t>
            </a:r>
            <a:r>
              <a:rPr lang="el-GR" sz="2000" dirty="0">
                <a:latin typeface="FranklinGothic-Book"/>
              </a:rPr>
              <a:t>=σταθερό. Το πηλίκο τ/Τ καλείται </a:t>
            </a:r>
            <a:r>
              <a:rPr lang="el-GR" sz="2000" dirty="0" err="1">
                <a:latin typeface="FranklinGothic-Book"/>
              </a:rPr>
              <a:t>duty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cycle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(κύκλος λειτουργίας) και δηλώνει πόσες φορές η μέση ισχύς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είναι μικρότερη από την μέγιστη</a:t>
            </a:r>
            <a:r>
              <a:rPr lang="en-US" sz="2000" dirty="0">
                <a:latin typeface="FranklinGothic-Book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2652-6658-4EE9-96CF-70FB59609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463" y="2971800"/>
            <a:ext cx="2741074" cy="6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0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83820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2652-6658-4EE9-96CF-70FB59609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982" y="1240620"/>
            <a:ext cx="2741074" cy="604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F4D025-AAAE-431F-B052-8276B6EA5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058" y="2054543"/>
            <a:ext cx="6851561" cy="28397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47C8BF-F6AE-42ED-9B35-FACA2020F42A}"/>
              </a:ext>
            </a:extLst>
          </p:cNvPr>
          <p:cNvSpPr txBox="1"/>
          <p:nvPr/>
        </p:nvSpPr>
        <p:spPr>
          <a:xfrm>
            <a:off x="443680" y="5334000"/>
            <a:ext cx="825663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18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Η μέγιστη ισχύς των ναυτιλιακών συσκευών ραντάρ τα οποία εγκαθίστανται σε μικρά σκάφη, είναι μεγέθους ολίγων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KWatts</a:t>
            </a:r>
            <a:r>
              <a:rPr lang="el-GR" sz="2000" dirty="0">
                <a:latin typeface="FranklinGothic-Book"/>
              </a:rPr>
              <a:t> ενώ στα μεγάλα εμπορικά πλοία η ισχύς κυμαίνεται από 10 - 30 </a:t>
            </a:r>
            <a:r>
              <a:rPr lang="el-GR" sz="2000" dirty="0" err="1">
                <a:latin typeface="FranklinGothic-Book"/>
              </a:rPr>
              <a:t>KWatts</a:t>
            </a:r>
            <a:r>
              <a:rPr lang="el-GR" sz="2000" dirty="0">
                <a:latin typeface="FranklinGothic-Book"/>
              </a:rPr>
              <a:t>.</a:t>
            </a:r>
            <a:endParaRPr lang="en-US" sz="2000" dirty="0">
              <a:latin typeface="FranklinGothic-Book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96339F-18E4-4F24-A350-203DD095E82C}"/>
                  </a:ext>
                </a:extLst>
              </p:cNvPr>
              <p:cNvSpPr txBox="1"/>
              <p:nvPr/>
            </p:nvSpPr>
            <p:spPr>
              <a:xfrm>
                <a:off x="3023419" y="4965014"/>
                <a:ext cx="3124200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D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𝒂𝒗𝒆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num>
                      <m:den>
                        <m:r>
                          <a:rPr lang="el-GR" sz="2000" b="1" i="0" smtClean="0">
                            <a:latin typeface="Cambria Math" panose="02040503050406030204" pitchFamily="18" charset="0"/>
                          </a:rPr>
                          <m:t>𝚻</m:t>
                        </m:r>
                      </m:den>
                    </m:f>
                    <m:r>
                      <a:rPr lang="el-GR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𝐃𝐮𝐭𝐲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𝐂𝐢𝐜𝐥𝐞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96339F-18E4-4F24-A350-203DD095E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9" y="4965014"/>
                <a:ext cx="3124200" cy="573427"/>
              </a:xfrm>
              <a:prstGeom prst="rect">
                <a:avLst/>
              </a:prstGeom>
              <a:blipFill>
                <a:blip r:embed="rId4"/>
                <a:stretch>
                  <a:fillRect l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57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83820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47C8BF-F6AE-42ED-9B35-FACA2020F42A}"/>
              </a:ext>
            </a:extLst>
          </p:cNvPr>
          <p:cNvSpPr txBox="1"/>
          <p:nvPr/>
        </p:nvSpPr>
        <p:spPr>
          <a:xfrm>
            <a:off x="555522" y="1357312"/>
            <a:ext cx="8256639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18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Είναι φανερό ότι η μέγιστη απόσταση εντοπισμού εξαρτάται άμεσα από την ισχύ του εκπεμπόμενου παλμού.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Αποδεικνύεται ότι η θεωρητική μέγιστη απόσταση εντοπισμού μεταβάλλεται με την τέταρτη δύναμη της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ισχύος. Τούτο σημαίνει ότι θεωρητικά η ισχύς πρέπει να αυξηθεί δεκαέξι (16) φορές για να διπλασιαστεί η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μέγιστη απόσταση εντοπισμού.</a:t>
            </a:r>
          </a:p>
          <a:p>
            <a:pPr algn="just"/>
            <a:endParaRPr lang="el-GR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Δεδομένο το οποίο αποδεικνύεται μέσω της </a:t>
            </a:r>
            <a:r>
              <a:rPr lang="el-GR" sz="2000" b="1" dirty="0">
                <a:latin typeface="FranklinGothic-Book"/>
              </a:rPr>
              <a:t>εξίσωσης </a:t>
            </a:r>
            <a:r>
              <a:rPr lang="en-US" sz="2000" b="1" dirty="0">
                <a:latin typeface="FranklinGothic-Book"/>
              </a:rPr>
              <a:t>RADAR.</a:t>
            </a:r>
            <a:r>
              <a:rPr lang="el-GR" sz="2000" b="1" dirty="0">
                <a:latin typeface="FranklinGothic-Book"/>
              </a:rPr>
              <a:t> </a:t>
            </a:r>
            <a:endParaRPr lang="en-US" sz="2000" b="1" dirty="0">
              <a:latin typeface="FranklinGothic-Book"/>
            </a:endParaRPr>
          </a:p>
        </p:txBody>
      </p:sp>
    </p:spTree>
    <p:extLst>
      <p:ext uri="{BB962C8B-B14F-4D97-AF65-F5344CB8AC3E}">
        <p14:creationId xmlns:p14="http://schemas.microsoft.com/office/powerpoint/2010/main" val="88991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E333-F2ED-43B5-A2B7-88BACDFDB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54" y="213336"/>
            <a:ext cx="7467600" cy="1846659"/>
          </a:xfrm>
        </p:spPr>
        <p:txBody>
          <a:bodyPr/>
          <a:lstStyle/>
          <a:p>
            <a:pPr algn="ctr"/>
            <a:r>
              <a:rPr lang="el-GR" sz="4000" dirty="0"/>
              <a:t>Τέλος Μαθήματος </a:t>
            </a:r>
            <a:r>
              <a:rPr lang="en-US" sz="4000" dirty="0"/>
              <a:t>3</a:t>
            </a:r>
            <a:r>
              <a:rPr lang="el-GR" sz="4000" dirty="0"/>
              <a:t> - </a:t>
            </a:r>
            <a:r>
              <a:rPr lang="el-GR" sz="4000" dirty="0">
                <a:solidFill>
                  <a:schemeClr val="tx1"/>
                </a:solidFill>
              </a:rPr>
              <a:t>Παραμετροποίηση και </a:t>
            </a:r>
            <a:br>
              <a:rPr lang="el-GR" sz="4000" dirty="0">
                <a:solidFill>
                  <a:schemeClr val="tx1"/>
                </a:solidFill>
              </a:rPr>
            </a:br>
            <a:r>
              <a:rPr lang="el-GR" sz="4000" dirty="0">
                <a:solidFill>
                  <a:schemeClr val="tx1"/>
                </a:solidFill>
              </a:rPr>
              <a:t>μετρήσεις </a:t>
            </a:r>
            <a:r>
              <a:rPr lang="en-US" sz="4000" dirty="0">
                <a:solidFill>
                  <a:schemeClr val="tx1"/>
                </a:solidFill>
              </a:rPr>
              <a:t>RADAR</a:t>
            </a:r>
            <a:endParaRPr lang="en-US" sz="4000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9CA45C28-36F0-4441-9B7A-93CA001595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300">
              <a:lnSpc>
                <a:spcPts val="1240"/>
              </a:lnSpc>
            </a:pPr>
            <a:fld id="{81D60167-4931-47E6-BA6A-407CBD079E47}" type="slidenum">
              <a:rPr lang="en-US" spc="-60" smtClean="0">
                <a:solidFill>
                  <a:srgbClr val="000000"/>
                </a:solidFill>
              </a:rPr>
              <a:t>39</a:t>
            </a:fld>
            <a:endParaRPr lang="en-US" spc="-60" dirty="0">
              <a:solidFill>
                <a:srgbClr val="000000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552FEAA-A372-48BF-9169-F22639138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45054" y="2344521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985" y="228600"/>
            <a:ext cx="3368676" cy="492443"/>
          </a:xfrm>
        </p:spPr>
        <p:txBody>
          <a:bodyPr/>
          <a:lstStyle/>
          <a:p>
            <a:r>
              <a:rPr lang="el-GR" sz="3200" b="1" i="0" u="none" strike="noStrike" baseline="0" dirty="0">
                <a:latin typeface="FranklinGothic-Demi"/>
              </a:rPr>
              <a:t>Μετρήσεις ραντάρ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295400"/>
            <a:ext cx="8382000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i="0" u="none" strike="noStrike" baseline="0" dirty="0">
                <a:latin typeface="FranklinGothic-Book"/>
              </a:rPr>
              <a:t>Με άλλα λόγια, για την μέτρηση της αποστάσεως με το ραντάρ, το εκπεμπόμενο σήμα πρέπει να</a:t>
            </a:r>
            <a:r>
              <a:rPr lang="en-US" sz="2000" i="0" u="none" strike="noStrike" baseline="0" dirty="0">
                <a:latin typeface="FranklinGothic-Book"/>
              </a:rPr>
              <a:t> </a:t>
            </a:r>
            <a:r>
              <a:rPr lang="el-GR" sz="2000" i="0" u="none" strike="noStrike" baseline="0" dirty="0">
                <a:latin typeface="FranklinGothic-Book"/>
              </a:rPr>
              <a:t>διαμορφωθεί σε μικρής διάρκειας παλμούς, οι οποίοι να επαναλαμβάνονται σε μεγάλα σχετικά χρονικά</a:t>
            </a:r>
            <a:r>
              <a:rPr lang="en-US" sz="2000" i="0" u="none" strike="noStrike" baseline="0" dirty="0">
                <a:latin typeface="FranklinGothic-Book"/>
              </a:rPr>
              <a:t> </a:t>
            </a:r>
            <a:r>
              <a:rPr lang="el-GR" sz="2000" i="0" u="none" strike="noStrike" baseline="0" dirty="0">
                <a:latin typeface="FranklinGothic-Book"/>
              </a:rPr>
              <a:t>διαστήματα, ώστε να δίδεται ο απαραίτητος χρόνος στον κάθε παλμό να φτάσει στόχους σε μεγάλες</a:t>
            </a:r>
            <a:r>
              <a:rPr lang="en-US" sz="2000" i="0" u="none" strike="noStrike" baseline="0" dirty="0">
                <a:latin typeface="FranklinGothic-Book"/>
              </a:rPr>
              <a:t> </a:t>
            </a:r>
            <a:r>
              <a:rPr lang="el-GR" sz="2000" i="0" u="none" strike="noStrike" baseline="0" dirty="0">
                <a:latin typeface="FranklinGothic-Book"/>
              </a:rPr>
              <a:t>αποστάσεις πριν επιστρέψει. </a:t>
            </a:r>
          </a:p>
          <a:p>
            <a:pPr algn="just"/>
            <a:endParaRPr lang="el-GR" sz="2000" dirty="0">
              <a:latin typeface="FranklinGothic-Book"/>
            </a:endParaRPr>
          </a:p>
          <a:p>
            <a:pPr algn="just"/>
            <a:r>
              <a:rPr lang="el-GR" sz="2000" i="0" u="none" strike="noStrike" baseline="0" dirty="0">
                <a:latin typeface="FranklinGothic-Book"/>
              </a:rPr>
              <a:t>Αυτή η τεχνική της – όπως αποκαλείται – παλμικής διαμορφώσεως (</a:t>
            </a:r>
            <a:r>
              <a:rPr lang="el-GR" sz="2000" i="0" u="none" strike="noStrike" baseline="0" dirty="0" err="1">
                <a:latin typeface="FranklinGothic-Book"/>
              </a:rPr>
              <a:t>pulse</a:t>
            </a:r>
            <a:r>
              <a:rPr lang="en-US" sz="2000" i="0" u="none" strike="noStrike" baseline="0" dirty="0">
                <a:latin typeface="FranklinGothic-Book"/>
              </a:rPr>
              <a:t> </a:t>
            </a:r>
            <a:r>
              <a:rPr lang="el-GR" sz="2000" i="0" u="none" strike="noStrike" baseline="0" dirty="0" err="1">
                <a:latin typeface="FranklinGothic-Book"/>
              </a:rPr>
              <a:t>modulation</a:t>
            </a:r>
            <a:r>
              <a:rPr lang="el-GR" sz="2000" i="0" u="none" strike="noStrike" baseline="0" dirty="0">
                <a:latin typeface="FranklinGothic-Book"/>
              </a:rPr>
              <a:t> </a:t>
            </a:r>
            <a:r>
              <a:rPr lang="el-GR" sz="2000" i="0" u="none" strike="noStrike" baseline="0" dirty="0" err="1">
                <a:latin typeface="FranklinGothic-Book"/>
              </a:rPr>
              <a:t>technique</a:t>
            </a:r>
            <a:r>
              <a:rPr lang="el-GR" sz="2000" i="0" u="none" strike="noStrike" baseline="0" dirty="0">
                <a:latin typeface="FranklinGothic-Book"/>
              </a:rPr>
              <a:t>), επιτρέπει τον προσδιορισμό του μεσολαβούντος χρόνου από την εκπομπή ενός</a:t>
            </a:r>
            <a:r>
              <a:rPr lang="en-US" sz="2000" i="0" u="none" strike="noStrike" baseline="0" dirty="0">
                <a:latin typeface="FranklinGothic-Book"/>
              </a:rPr>
              <a:t> </a:t>
            </a:r>
            <a:r>
              <a:rPr lang="el-GR" sz="2000" i="0" u="none" strike="noStrike" baseline="0" dirty="0">
                <a:latin typeface="FranklinGothic-Book"/>
              </a:rPr>
              <a:t>συγκεκριμένου παλμού, μέχρι την μετά από ανάκλαση, λήψη του στον δέκτη, κατά το χρονικό διάστημα</a:t>
            </a:r>
            <a:r>
              <a:rPr lang="en-US" sz="2000" i="0" u="none" strike="noStrike" baseline="0" dirty="0">
                <a:latin typeface="FranklinGothic-Book"/>
              </a:rPr>
              <a:t> </a:t>
            </a:r>
            <a:r>
              <a:rPr lang="el-GR" sz="2000" i="0" u="none" strike="noStrike" baseline="0" dirty="0">
                <a:latin typeface="FranklinGothic-Book"/>
              </a:rPr>
              <a:t>μεταξύ των παλμών</a:t>
            </a:r>
            <a:r>
              <a:rPr lang="en-US" sz="2000" dirty="0">
                <a:latin typeface="FranklinGothic-Book"/>
              </a:rPr>
              <a:t>.</a:t>
            </a:r>
            <a:endParaRPr lang="en-US" sz="2000" kern="0" dirty="0">
              <a:latin typeface="FranklinGothic-Book"/>
            </a:endParaRPr>
          </a:p>
          <a:p>
            <a:pPr algn="just"/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62622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985" y="228600"/>
            <a:ext cx="3368676" cy="492443"/>
          </a:xfrm>
        </p:spPr>
        <p:txBody>
          <a:bodyPr/>
          <a:lstStyle/>
          <a:p>
            <a:r>
              <a:rPr lang="el-GR" sz="3200" b="1" i="0" u="none" strike="noStrike" baseline="0" dirty="0">
                <a:latin typeface="FranklinGothic-Demi"/>
              </a:rPr>
              <a:t>Μετρήσεις ραντάρ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58FE5260-8535-443F-B81A-A550D5417F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295400"/>
                <a:ext cx="8382000" cy="535595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4400" b="0" i="0">
                    <a:solidFill>
                      <a:schemeClr val="tx1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algn="just"/>
                <a:r>
                  <a:rPr lang="el-GR" sz="2000" i="0" u="none" strike="noStrike" baseline="0" dirty="0">
                    <a:latin typeface="FranklinGothic-Book"/>
                  </a:rPr>
                  <a:t>Τα ηλεκτρομαγνητικά κύματα χαρακτηρίζονται από την σχεδόν ευθύγραμμη διάδοσή τους και την μεγάλη</a:t>
                </a:r>
                <a:r>
                  <a:rPr lang="en-US" sz="2000" i="0" u="none" strike="noStrike" baseline="0" dirty="0">
                    <a:latin typeface="FranklinGothic-Book"/>
                  </a:rPr>
                  <a:t> </a:t>
                </a:r>
                <a:r>
                  <a:rPr lang="el-GR" sz="2000" i="0" u="none" strike="noStrike" baseline="0" dirty="0">
                    <a:latin typeface="FranklinGothic-Book"/>
                  </a:rPr>
                  <a:t>και σταθερή ταχύτητα διαδόσεως του φωτός (3*10</a:t>
                </a:r>
                <a:r>
                  <a:rPr lang="el-GR" sz="2000" i="0" u="none" strike="noStrike" baseline="30000" dirty="0">
                    <a:latin typeface="FranklinGothic-Book"/>
                  </a:rPr>
                  <a:t>8</a:t>
                </a:r>
                <a:r>
                  <a:rPr lang="el-GR" sz="2000" i="0" u="none" strike="noStrike" baseline="0" dirty="0">
                    <a:latin typeface="FranklinGothic-Book"/>
                  </a:rPr>
                  <a:t> m/</a:t>
                </a:r>
                <a:r>
                  <a:rPr lang="el-GR" sz="2000" i="0" u="none" strike="noStrike" baseline="0" dirty="0" err="1">
                    <a:latin typeface="FranklinGothic-Book"/>
                  </a:rPr>
                  <a:t>sec</a:t>
                </a:r>
                <a:r>
                  <a:rPr lang="el-GR" sz="2000" i="0" u="none" strike="noStrike" baseline="0" dirty="0">
                    <a:latin typeface="FranklinGothic-Book"/>
                  </a:rPr>
                  <a:t> ή 300 m/</a:t>
                </a:r>
                <a:r>
                  <a:rPr lang="el-GR" sz="2000" i="0" u="none" strike="noStrike" baseline="0" dirty="0" err="1">
                    <a:latin typeface="FranklinGothic-Book"/>
                  </a:rPr>
                  <a:t>μse</a:t>
                </a:r>
                <a:r>
                  <a:rPr lang="en-US" sz="2000" i="0" u="none" strike="noStrike" baseline="0" dirty="0">
                    <a:latin typeface="FranklinGothic-Book"/>
                  </a:rPr>
                  <a:t>c</a:t>
                </a:r>
                <a:r>
                  <a:rPr lang="el-GR" sz="2000" i="0" u="none" strike="noStrike" baseline="0" dirty="0">
                    <a:latin typeface="FranklinGothic-Book"/>
                  </a:rPr>
                  <a:t>). Το γεγονός αυτό, επιτρέπει</a:t>
                </a:r>
                <a:r>
                  <a:rPr lang="en-US" sz="2000" i="0" u="none" strike="noStrike" baseline="0" dirty="0">
                    <a:latin typeface="FranklinGothic-Book"/>
                  </a:rPr>
                  <a:t> </a:t>
                </a:r>
                <a:r>
                  <a:rPr lang="el-GR" sz="2000" i="0" u="none" strike="noStrike" baseline="0" dirty="0">
                    <a:latin typeface="FranklinGothic-Book"/>
                  </a:rPr>
                  <a:t>ταχύτατες και λίαν αξιόπιστες μετρήσεις αποστάσεων. </a:t>
                </a:r>
              </a:p>
              <a:p>
                <a:pPr algn="just"/>
                <a:endParaRPr lang="el-GR" sz="2000" dirty="0">
                  <a:latin typeface="FranklinGothic-Book"/>
                </a:endParaRPr>
              </a:p>
              <a:p>
                <a:pPr algn="just"/>
                <a:r>
                  <a:rPr lang="el-GR" sz="2000" i="0" u="none" strike="noStrike" baseline="0" dirty="0">
                    <a:latin typeface="FranklinGothic-Book"/>
                  </a:rPr>
                  <a:t>Ο χρόνος ο οποίος μεσολαβεί μεταξύ της εκπομπής</a:t>
                </a:r>
                <a:r>
                  <a:rPr lang="en-US" sz="2000" dirty="0">
                    <a:latin typeface="FranklinGothic-Book"/>
                  </a:rPr>
                  <a:t> </a:t>
                </a:r>
                <a:r>
                  <a:rPr lang="el-GR" sz="2000" i="0" u="none" strike="noStrike" baseline="0" dirty="0">
                    <a:latin typeface="FranklinGothic-Book"/>
                  </a:rPr>
                  <a:t>και της λήψεως, αντιστοιχεί στον απαιτούμενο χρόνο για την διάδοση του ηλεκτρομαγνητικού παλμού προς</a:t>
                </a:r>
                <a:r>
                  <a:rPr lang="en-US" sz="2000" i="0" u="none" strike="noStrike" baseline="0" dirty="0">
                    <a:latin typeface="FranklinGothic-Book"/>
                  </a:rPr>
                  <a:t> </a:t>
                </a:r>
                <a:r>
                  <a:rPr lang="el-GR" sz="2000" i="0" u="none" strike="noStrike" baseline="0" dirty="0">
                    <a:latin typeface="FranklinGothic-Book"/>
                  </a:rPr>
                  <a:t>τον στόχο και την επιστροφή του στον δέκτη μετά από την ανάκλαση. Η απόσταση του στόχου</a:t>
                </a:r>
                <a:r>
                  <a:rPr lang="en-US" sz="2000" i="0" u="none" strike="noStrike" baseline="0" dirty="0">
                    <a:latin typeface="FranklinGothic-Book"/>
                  </a:rPr>
                  <a:t> </a:t>
                </a:r>
                <a:r>
                  <a:rPr lang="el-GR" sz="2000" i="0" u="none" strike="noStrike" baseline="0" dirty="0">
                    <a:latin typeface="FranklinGothic-Book"/>
                  </a:rPr>
                  <a:t>προσδιορίζεται από την σχέση:</a:t>
                </a:r>
                <a:r>
                  <a:rPr lang="en-US" sz="2000" i="0" u="none" strike="noStrike" baseline="0" dirty="0">
                    <a:latin typeface="FranklinGothic-Book"/>
                  </a:rPr>
                  <a:t> </a:t>
                </a:r>
                <a:endParaRPr lang="el-GR" sz="2000" i="0" u="none" strike="noStrike" baseline="0" dirty="0">
                  <a:latin typeface="FranklinGothic-Book"/>
                </a:endParaRPr>
              </a:p>
              <a:p>
                <a:pPr algn="just"/>
                <a:endParaRPr lang="el-GR" sz="2000" dirty="0">
                  <a:latin typeface="FranklinGothic-Book"/>
                </a:endParaRPr>
              </a:p>
              <a:p>
                <a:pPr algn="just"/>
                <a:r>
                  <a:rPr lang="en-US" sz="2000" i="0" u="none" strike="noStrike" baseline="0" dirty="0">
                    <a:latin typeface="FranklinGothic-Book"/>
                  </a:rPr>
                  <a:t>R</a:t>
                </a:r>
                <a14:m>
                  <m:oMath xmlns:m="http://schemas.openxmlformats.org/officeDocument/2006/math">
                    <m:r>
                      <a:rPr lang="en-US" sz="2000" i="1" u="none" strike="noStrike" baseline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𝑐𝑡</m:t>
                        </m:r>
                      </m:num>
                      <m:den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l-GR" sz="2000" i="0" u="none" strike="noStrike" baseline="0" dirty="0">
                  <a:latin typeface="FranklinGothic-Book"/>
                </a:endParaRPr>
              </a:p>
              <a:p>
                <a:pPr algn="just"/>
                <a:endParaRPr lang="en-US" sz="2000" i="0" u="none" strike="noStrike" baseline="0" dirty="0">
                  <a:latin typeface="FranklinGothic-Book"/>
                </a:endParaRPr>
              </a:p>
              <a:p>
                <a:pPr algn="just"/>
                <a:r>
                  <a:rPr lang="el-GR" sz="2000" i="0" u="none" strike="noStrike" baseline="0" dirty="0">
                    <a:latin typeface="FranklinGothic-Book"/>
                  </a:rPr>
                  <a:t>όπου R = απόσταση στόχου, c = ταχύτητα του φωτός (3*10</a:t>
                </a:r>
                <a:r>
                  <a:rPr lang="el-GR" sz="2000" i="0" u="none" strike="noStrike" baseline="30000" dirty="0">
                    <a:latin typeface="FranklinGothic-Book"/>
                  </a:rPr>
                  <a:t>8</a:t>
                </a:r>
                <a:r>
                  <a:rPr lang="el-GR" sz="2000" i="0" u="none" strike="noStrike" baseline="0" dirty="0">
                    <a:latin typeface="FranklinGothic-Book"/>
                  </a:rPr>
                  <a:t> m/</a:t>
                </a:r>
                <a:r>
                  <a:rPr lang="el-GR" sz="2000" i="0" u="none" strike="noStrike" baseline="0" dirty="0" err="1">
                    <a:latin typeface="FranklinGothic-Book"/>
                  </a:rPr>
                  <a:t>sec</a:t>
                </a:r>
                <a:r>
                  <a:rPr lang="el-GR" sz="2000" i="0" u="none" strike="noStrike" baseline="0" dirty="0">
                    <a:latin typeface="FranklinGothic-Book"/>
                  </a:rPr>
                  <a:t>) και </a:t>
                </a:r>
                <a:r>
                  <a:rPr lang="en-US" sz="2000" i="0" u="none" strike="noStrike" baseline="0" dirty="0">
                    <a:latin typeface="FranklinGothic-Book"/>
                  </a:rPr>
                  <a:t>                 </a:t>
                </a:r>
                <a:r>
                  <a:rPr lang="el-GR" sz="2000" i="0" u="none" strike="noStrike" baseline="0" dirty="0">
                    <a:latin typeface="FranklinGothic-Book"/>
                  </a:rPr>
                  <a:t>t = χρόνος ο οποίος μεσολαβεί από</a:t>
                </a:r>
                <a:r>
                  <a:rPr lang="en-US" sz="2000" i="0" u="none" strike="noStrike" baseline="0" dirty="0">
                    <a:latin typeface="FranklinGothic-Book"/>
                  </a:rPr>
                  <a:t> </a:t>
                </a:r>
                <a:r>
                  <a:rPr lang="el-GR" sz="2000" i="0" u="none" strike="noStrike" baseline="0" dirty="0">
                    <a:latin typeface="FranklinGothic-Book"/>
                  </a:rPr>
                  <a:t>την εκπομπή μέχρι την λήψη. Ο συντελεστής 2 στην παραπάνω σχέση, τίθεται στον παρονομαστή διότι ο</a:t>
                </a:r>
                <a:r>
                  <a:rPr lang="en-US" sz="2000" i="0" u="none" strike="noStrike" baseline="0" dirty="0">
                    <a:latin typeface="FranklinGothic-Book"/>
                  </a:rPr>
                  <a:t> </a:t>
                </a:r>
                <a:r>
                  <a:rPr lang="el-GR" sz="2000" i="0" u="none" strike="noStrike" baseline="0" dirty="0">
                    <a:latin typeface="FranklinGothic-Book"/>
                  </a:rPr>
                  <a:t>παλμός ραντάρ καλύπτει την απόσταση R δύο φορές (προς και από τον στόχο).</a:t>
                </a:r>
                <a:endParaRPr lang="en-US" sz="2000" i="0" u="none" strike="noStrike" baseline="0" dirty="0">
                  <a:latin typeface="FranklinGothic-Book"/>
                </a:endParaRPr>
              </a:p>
              <a:p>
                <a:pPr algn="just"/>
                <a:endParaRPr lang="en-US" sz="2000" kern="0" dirty="0"/>
              </a:p>
            </p:txBody>
          </p:sp>
        </mc:Choice>
        <mc:Fallback xmlns="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58FE5260-8535-443F-B81A-A550D5417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5400"/>
                <a:ext cx="8382000" cy="5355953"/>
              </a:xfrm>
              <a:prstGeom prst="rect">
                <a:avLst/>
              </a:prstGeom>
              <a:blipFill>
                <a:blip r:embed="rId2"/>
                <a:stretch>
                  <a:fillRect l="-1891" t="-1481"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147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85CED6F-7050-4F92-AAB5-9596F8BE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solidFill>
                  <a:schemeClr val="bg1"/>
                </a:solidFill>
              </a:rPr>
              <a:t>Μέτρηση Απόστασης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075" name="Content Placeholder 4">
            <a:extLst>
              <a:ext uri="{FF2B5EF4-FFF2-40B4-BE49-F238E27FC236}">
                <a16:creationId xmlns:a16="http://schemas.microsoft.com/office/drawing/2014/main" id="{6C2A392C-C42C-4172-A8A9-B4CF2B736E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613" y="2420938"/>
            <a:ext cx="7970837" cy="31686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985" y="228600"/>
            <a:ext cx="3368676" cy="492443"/>
          </a:xfrm>
        </p:spPr>
        <p:txBody>
          <a:bodyPr/>
          <a:lstStyle/>
          <a:p>
            <a:r>
              <a:rPr lang="el-GR" sz="3200" b="1" i="0" u="none" strike="noStrike" baseline="0" dirty="0">
                <a:latin typeface="FranklinGothic-Demi"/>
              </a:rPr>
              <a:t>Μετρήσεις ραντάρ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295400"/>
            <a:ext cx="83820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b="1" dirty="0">
                <a:latin typeface="FranklinGothic-Book"/>
              </a:rPr>
              <a:t>Παράδειγμα</a:t>
            </a:r>
            <a:r>
              <a:rPr lang="el-GR" sz="2000" dirty="0">
                <a:latin typeface="FranklinGothic-Book"/>
              </a:rPr>
              <a:t>: Να υπολογιστεί ο χρόνος ο οποίος μεσολαβεί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Gothic-Book"/>
                <a:ea typeface="+mn-ea"/>
                <a:cs typeface="+mn-cs"/>
              </a:rPr>
              <a:t>μεταξύ της εκπομπής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Gothic-Book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Gothic-Book"/>
                <a:ea typeface="+mn-ea"/>
                <a:cs typeface="+mn-cs"/>
              </a:rPr>
              <a:t>και της λήψεως </a:t>
            </a:r>
            <a:r>
              <a:rPr lang="el-GR" sz="2000" dirty="0">
                <a:latin typeface="FranklinGothic-Book"/>
              </a:rPr>
              <a:t>για ένα παλμό ραντάρ προκειμένου να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εντοπιστεί ένας στόχος στην απόσταση των 12 ναυτικών μιλίων (</a:t>
            </a:r>
            <a:r>
              <a:rPr lang="el-GR" sz="2000" dirty="0" err="1">
                <a:latin typeface="FranklinGothic-Book"/>
              </a:rPr>
              <a:t>nm</a:t>
            </a:r>
            <a:r>
              <a:rPr lang="el-GR" sz="2000" dirty="0">
                <a:latin typeface="FranklinGothic-Book"/>
              </a:rPr>
              <a:t>).</a:t>
            </a:r>
            <a:endParaRPr lang="en-US" sz="20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11FACA-9946-45B2-9DDA-0F4037FAC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41" y="2967335"/>
            <a:ext cx="419572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8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985" y="228600"/>
            <a:ext cx="3368676" cy="492443"/>
          </a:xfrm>
        </p:spPr>
        <p:txBody>
          <a:bodyPr/>
          <a:lstStyle/>
          <a:p>
            <a:r>
              <a:rPr lang="el-GR" sz="3200" b="1" i="0" u="none" strike="noStrike" baseline="0" dirty="0">
                <a:latin typeface="FranklinGothic-Demi"/>
              </a:rPr>
              <a:t>Μετρήσεις ραντάρ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295400"/>
            <a:ext cx="8382000" cy="4308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b="1" dirty="0">
                <a:latin typeface="FranklinGothic-Book"/>
              </a:rPr>
              <a:t>Μέτρηση διοπτεύσεως</a:t>
            </a:r>
            <a:r>
              <a:rPr lang="en-US" sz="2000" b="1" dirty="0">
                <a:latin typeface="FranklinGothic-Book"/>
              </a:rPr>
              <a:t>: </a:t>
            </a:r>
            <a:r>
              <a:rPr lang="el-GR" sz="2000" dirty="0">
                <a:latin typeface="FranklinGothic-Book"/>
              </a:rPr>
              <a:t>Εάν υποτεθεί ότι εκπέμπεται μία βραχεία εκπομπή με την σειρήνα, δεν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είναι εύκολο να εκτιμηθεί η ακριβής κατεύθυνση από την οποία ο ήχος επιστρέφει. Τούτο διότι η σειρήνα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εκπέμπει τον ήχο περιφερειακά και επομένως καταφθάνουν επιστροφές από πολλές κατευθύνσεις. Επί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πλέον το ανθρώπινο αισθητήριο της ακοής είναι ευαίσθητο όχι προς μία συγκεκριμένη κατεύθυνση αλλά σε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ένα μεγάλο γωνιακό άνοιγμα, το οποίο καλύπτει περισσότερες από μία κατευθύνσεις.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Για την μέτρηση της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διοπτεύσεως με ακρίβεια, η βραχεία εκπομπή από την σειρήνα πρέπει να συγκεντρωθεί σε μία πολύ στενή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δέσμη, έτσι ώστε να εκπέμπονται βραχείες προς μία και μόνο κατεύθυνση κάθε φορά.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Μετά την εκπομπή αριθμού βραχειών σε διάφορες κατευθύνσεις, θα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λαμβανόταν επιστροφή αποκλειστικά και μόνο, από αντικείμενο ή αντικείμενα, τα οποία η σειρήνα θα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σκόπευε.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59371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985" y="228600"/>
            <a:ext cx="3368676" cy="492443"/>
          </a:xfrm>
        </p:spPr>
        <p:txBody>
          <a:bodyPr/>
          <a:lstStyle/>
          <a:p>
            <a:r>
              <a:rPr lang="el-GR" sz="3200" b="1" i="0" u="none" strike="noStrike" baseline="0" dirty="0">
                <a:latin typeface="FranklinGothic-Demi"/>
              </a:rPr>
              <a:t>Μετρήσεις ραντάρ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295400"/>
            <a:ext cx="8382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Το αυτό είναι αληθές δια την περίπτωση του ραντάρ. Δηλαδή η μέτρηση διοπτεύσεων βασίζεται στην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εκπομπή παλμών σε πολύ στενή και κατευθυνόμενη δέσμη στο οριζόντιο επίπεδο. Η δέσμη αυτή καλείται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λοβός (</a:t>
            </a:r>
            <a:r>
              <a:rPr lang="el-GR" sz="2000" dirty="0" err="1">
                <a:latin typeface="FranklinGothic-Book"/>
              </a:rPr>
              <a:t>lobe</a:t>
            </a:r>
            <a:r>
              <a:rPr lang="el-GR" sz="2000" dirty="0">
                <a:latin typeface="FranklinGothic-Book"/>
              </a:rPr>
              <a:t>). Η κεραία του ραντάρ σχεδιάζεται κατά τέτοιο τρόπο, ώστε να εστιάζει την εκπεμπόμενη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ακτινοβολία σε μία πολύ στενή δέσμη στο οριζόντιο επίπεδο. </a:t>
            </a:r>
          </a:p>
          <a:p>
            <a:pPr algn="just"/>
            <a:endParaRPr lang="el-GR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Το γωνιακό άνοιγμα της δέσμης (λοβού)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καλείται ‘εύρος δέσμης’ και προσδιορίζεται από την γεωμετρική οριζόντια διάσταση της κεραίας και την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συχνότητα εκπομπής του ραντάρ.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1530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2185</TotalTime>
  <Words>3725</Words>
  <Application>Microsoft Office PowerPoint</Application>
  <PresentationFormat>On-screen Show (4:3)</PresentationFormat>
  <Paragraphs>186</Paragraphs>
  <Slides>39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 Math</vt:lpstr>
      <vt:lpstr>FranklinGothic-Book</vt:lpstr>
      <vt:lpstr>FranklinGothic-Demi</vt:lpstr>
      <vt:lpstr>Office Theme</vt:lpstr>
      <vt:lpstr>Θέμα του Office</vt:lpstr>
      <vt:lpstr>Παραμετροποίηση και  μετρήσεις RADAR</vt:lpstr>
      <vt:lpstr>Μετρήσεις ραντάρ</vt:lpstr>
      <vt:lpstr>Μετρήσεις ραντάρ</vt:lpstr>
      <vt:lpstr>Μετρήσεις ραντάρ</vt:lpstr>
      <vt:lpstr>Μετρήσεις ραντάρ</vt:lpstr>
      <vt:lpstr>Μέτρηση Απόστασης</vt:lpstr>
      <vt:lpstr>Μετρήσεις ραντάρ</vt:lpstr>
      <vt:lpstr>Μετρήσεις ραντάρ</vt:lpstr>
      <vt:lpstr>Μετρήσεις ραντάρ</vt:lpstr>
      <vt:lpstr>Βασικές παράμετροι RADAR και συνυφασμένες επιδόσεις</vt:lpstr>
      <vt:lpstr>Βασικές παράμετροι RADAR και συνυφασμένες επιδόσεις</vt:lpstr>
      <vt:lpstr>Βασικές παράμετροι RADAR και συνυφασμένες επιδόσεις</vt:lpstr>
      <vt:lpstr>Βασικές παράμετροι RADAR και συνυφασμένες επιδόσεις</vt:lpstr>
      <vt:lpstr>Βασικές παράμετροι RADAR και συνυφασμένες επιδόσεις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PowerPoint Presentation</vt:lpstr>
      <vt:lpstr>PowerPoint Presentation</vt:lpstr>
      <vt:lpstr>Διακρίβωση απόστασης 1/2</vt:lpstr>
      <vt:lpstr>Διακρίβωση απόστασης 2/2</vt:lpstr>
      <vt:lpstr>Βασικές παράμετροι RADAR και συνυφασμένες επιδόσεις  </vt:lpstr>
      <vt:lpstr>Βασικές παράμετροι RADAR και συνυφασμένες επιδόσεις  </vt:lpstr>
      <vt:lpstr>Ελάχιστη απόσταση εντοπισμού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Τέλος Μαθήματος 3 - Παραμετροποίηση και  μετρήσεις RADAR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Muad</dc:creator>
  <cp:lastModifiedBy>Christos Bolakis</cp:lastModifiedBy>
  <cp:revision>104</cp:revision>
  <dcterms:created xsi:type="dcterms:W3CDTF">2019-12-26T19:21:22Z</dcterms:created>
  <dcterms:modified xsi:type="dcterms:W3CDTF">2023-03-11T09:55:01Z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2019-12-26T00:00:00Z</vt:filetime>
  </property>
</Properties>
</file>