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6" r:id="rId2"/>
    <p:sldId id="258" r:id="rId3"/>
    <p:sldId id="285" r:id="rId4"/>
    <p:sldId id="266" r:id="rId5"/>
    <p:sldId id="289" r:id="rId6"/>
    <p:sldId id="286" r:id="rId7"/>
    <p:sldId id="291" r:id="rId8"/>
    <p:sldId id="292" r:id="rId9"/>
    <p:sldId id="293" r:id="rId10"/>
    <p:sldId id="287" r:id="rId11"/>
    <p:sldId id="294" r:id="rId12"/>
    <p:sldId id="295" r:id="rId13"/>
    <p:sldId id="296" r:id="rId14"/>
    <p:sldId id="297" r:id="rId15"/>
    <p:sldId id="288" r:id="rId16"/>
    <p:sldId id="302" r:id="rId17"/>
    <p:sldId id="301" r:id="rId18"/>
    <p:sldId id="303" r:id="rId19"/>
    <p:sldId id="304" r:id="rId20"/>
    <p:sldId id="290" r:id="rId21"/>
    <p:sldId id="305" r:id="rId22"/>
    <p:sldId id="307" r:id="rId23"/>
    <p:sldId id="308" r:id="rId24"/>
    <p:sldId id="311" r:id="rId25"/>
    <p:sldId id="316" r:id="rId26"/>
    <p:sldId id="317" r:id="rId27"/>
    <p:sldId id="312" r:id="rId28"/>
    <p:sldId id="313" r:id="rId29"/>
    <p:sldId id="314" r:id="rId30"/>
    <p:sldId id="315" r:id="rId31"/>
    <p:sldId id="320" r:id="rId32"/>
    <p:sldId id="325" r:id="rId33"/>
    <p:sldId id="321" r:id="rId34"/>
    <p:sldId id="322" r:id="rId35"/>
    <p:sldId id="323" r:id="rId36"/>
    <p:sldId id="306" r:id="rId37"/>
    <p:sldId id="310" r:id="rId38"/>
    <p:sldId id="326" r:id="rId39"/>
    <p:sldId id="328" r:id="rId40"/>
    <p:sldId id="327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7" r:id="rId49"/>
  </p:sldIdLst>
  <p:sldSz cx="7200900" cy="5400675"/>
  <p:notesSz cx="6858000" cy="9144000"/>
  <p:defaultTextStyle>
    <a:defPPr>
      <a:defRPr lang="el-GR"/>
    </a:defPPr>
    <a:lvl1pPr marL="0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22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0044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0065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0088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0110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0132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0154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0175" algn="l" defTabSz="7200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94622" autoAdjust="0"/>
  </p:normalViewPr>
  <p:slideViewPr>
    <p:cSldViewPr snapToObjects="1">
      <p:cViewPr varScale="1">
        <p:scale>
          <a:sx n="94" d="100"/>
          <a:sy n="94" d="100"/>
        </p:scale>
        <p:origin x="-1494" y="-90"/>
      </p:cViewPr>
      <p:guideLst>
        <p:guide orient="horz" pos="1701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26/1/2014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0022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0044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0065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40088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00110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0132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0154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0175" algn="l" defTabSz="7200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DF626C-2A48-BB4A-9329-1E4B5BDA9A3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E5FB5E3-BA85-4A4D-BBCB-7DF007AE60B1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E5FB5E3-BA85-4A4D-BBCB-7DF007AE60B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44BA54E-EC00-0A4B-928A-0737270D705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50D82B-4ED2-E049-82A5-DBABB86DD9F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E5FB5E3-BA85-4A4D-BBCB-7DF007AE60B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BC8C20D-ADB0-F440-ACD4-9C126C2CD703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B6C2F97-4EF4-D64E-A749-EEFFF1B5B91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C739D0D-2BC7-C44B-A75D-FB12CF97304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E5FB5E3-BA85-4A4D-BBCB-7DF007AE60B1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153988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53988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E5FB5E3-BA85-4A4D-BBCB-7DF007AE60B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360045" y="5040000"/>
            <a:ext cx="144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26/1/2014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800045" y="5040675"/>
            <a:ext cx="3600811" cy="3600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5400856" y="5040000"/>
            <a:ext cx="144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360046" y="360038"/>
            <a:ext cx="648081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2520312" y="1620000"/>
            <a:ext cx="4320544" cy="342000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12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66700" indent="-266700"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60045" y="540062"/>
            <a:ext cx="6480810" cy="108013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60045" y="1620217"/>
            <a:ext cx="6480810" cy="71056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36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8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360363" y="2700337"/>
            <a:ext cx="2880041" cy="215995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4320541" y="2700337"/>
            <a:ext cx="2520314" cy="539752"/>
          </a:xfrm>
        </p:spPr>
        <p:txBody>
          <a:bodyPr wrap="none" anchor="ctr">
            <a:no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4320857" y="3240089"/>
            <a:ext cx="2520314" cy="359729"/>
          </a:xfrm>
        </p:spPr>
        <p:txBody>
          <a:bodyPr wrap="none" anchor="t">
            <a:noAutofit/>
          </a:bodyPr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4320541" y="3960498"/>
            <a:ext cx="2520314" cy="539752"/>
          </a:xfrm>
        </p:spPr>
        <p:txBody>
          <a:bodyPr wrap="none" anchor="ctr">
            <a:no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4320857" y="4500250"/>
            <a:ext cx="2520314" cy="359729"/>
          </a:xfrm>
        </p:spPr>
        <p:txBody>
          <a:bodyPr wrap="none" anchor="t">
            <a:noAutofit/>
          </a:bodyPr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769" y="1407817"/>
            <a:ext cx="4287220" cy="3648490"/>
          </a:xfrm>
        </p:spPr>
        <p:txBody>
          <a:bodyPr lIns="0" tIns="0" rIns="0" bIns="0">
            <a:noAutofit/>
          </a:bodyPr>
          <a:lstStyle>
            <a:lvl1pPr marL="0" indent="-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5000"/>
              <a:buFont typeface="Wingdings" charset="2"/>
              <a:buChar char="§"/>
              <a:tabLst/>
              <a:defRPr sz="1700" kern="0" spc="52" normalizeH="0">
                <a:solidFill>
                  <a:schemeClr val="tx1"/>
                </a:solidFill>
                <a:latin typeface="Arial"/>
                <a:cs typeface="Arial"/>
              </a:defRPr>
            </a:lvl1pPr>
            <a:lvl2pPr marL="240367" indent="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/>
              <a:buChar char="▷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480733" indent="240367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361909" y="238309"/>
            <a:ext cx="6477081" cy="7696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38011" y="5105682"/>
            <a:ext cx="615494" cy="287431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>
              <a:defRPr/>
            </a:pPr>
            <a:fld id="{0570E6C9-2FED-C64D-841E-C91C126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769" y="1407817"/>
            <a:ext cx="4287220" cy="3648490"/>
          </a:xfrm>
        </p:spPr>
        <p:txBody>
          <a:bodyPr lIns="0" tIns="0" rIns="0" bIns="0">
            <a:noAutofit/>
          </a:bodyPr>
          <a:lstStyle>
            <a:lvl1pPr marL="0" indent="-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5000"/>
              <a:buFont typeface="Wingdings" charset="2"/>
              <a:buChar char="§"/>
              <a:tabLst/>
              <a:defRPr sz="1700" kern="0" spc="52" normalizeH="0">
                <a:solidFill>
                  <a:schemeClr val="tx1"/>
                </a:solidFill>
                <a:latin typeface="Arial"/>
                <a:cs typeface="Arial"/>
              </a:defRPr>
            </a:lvl1pPr>
            <a:lvl2pPr marL="240367" indent="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/>
              <a:buChar char="▷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480733" indent="240367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361909" y="238309"/>
            <a:ext cx="6477081" cy="7696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38011" y="5105682"/>
            <a:ext cx="615494" cy="287431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>
              <a:defRPr/>
            </a:pPr>
            <a:fld id="{0570E6C9-2FED-C64D-841E-C91C126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8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769" y="1407817"/>
            <a:ext cx="4287220" cy="3648490"/>
          </a:xfrm>
        </p:spPr>
        <p:txBody>
          <a:bodyPr lIns="0" tIns="0" rIns="0" bIns="0">
            <a:noAutofit/>
          </a:bodyPr>
          <a:lstStyle>
            <a:lvl1pPr marL="0" indent="-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5000"/>
              <a:buFont typeface="Wingdings" charset="2"/>
              <a:buChar char="§"/>
              <a:tabLst/>
              <a:defRPr sz="1700" kern="0" spc="52" normalizeH="0">
                <a:solidFill>
                  <a:schemeClr val="tx1"/>
                </a:solidFill>
                <a:latin typeface="Arial"/>
                <a:cs typeface="Arial"/>
              </a:defRPr>
            </a:lvl1pPr>
            <a:lvl2pPr marL="240367" indent="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/>
              <a:buChar char="▷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480733" indent="240367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361909" y="238309"/>
            <a:ext cx="6477081" cy="7696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38011" y="5105682"/>
            <a:ext cx="615494" cy="287431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>
              <a:defRPr/>
            </a:pPr>
            <a:fld id="{0570E6C9-2FED-C64D-841E-C91C126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769" y="1407817"/>
            <a:ext cx="4287220" cy="3648490"/>
          </a:xfrm>
        </p:spPr>
        <p:txBody>
          <a:bodyPr lIns="0" tIns="0" rIns="0" bIns="0">
            <a:noAutofit/>
          </a:bodyPr>
          <a:lstStyle>
            <a:lvl1pPr marL="0" indent="-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5000"/>
              <a:buFont typeface="Wingdings" charset="2"/>
              <a:buChar char="§"/>
              <a:tabLst/>
              <a:defRPr sz="1700" kern="0" spc="52" normalizeH="0">
                <a:solidFill>
                  <a:schemeClr val="tx1"/>
                </a:solidFill>
                <a:latin typeface="Arial"/>
                <a:cs typeface="Arial"/>
              </a:defRPr>
            </a:lvl1pPr>
            <a:lvl2pPr marL="240367" indent="240367" algn="l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/>
              <a:buChar char="▷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480733" indent="240367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361909" y="238309"/>
            <a:ext cx="6477081" cy="7696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38011" y="5105682"/>
            <a:ext cx="615494" cy="287431"/>
          </a:xfrm>
        </p:spPr>
        <p:txBody>
          <a:bodyPr lIns="0" tIns="0" rIns="0" bIns="0"/>
          <a:lstStyle>
            <a:lvl1pPr>
              <a:defRPr sz="1400"/>
            </a:lvl1pPr>
          </a:lstStyle>
          <a:p>
            <a:pPr>
              <a:defRPr/>
            </a:pPr>
            <a:fld id="{0570E6C9-2FED-C64D-841E-C91C126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78878" y="328105"/>
            <a:ext cx="6452883" cy="75716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lnSpc>
                <a:spcPts val="2732"/>
              </a:lnSpc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l-GR" dirty="0" smtClean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97991" y="5057229"/>
            <a:ext cx="632098" cy="317196"/>
          </a:xfrm>
        </p:spPr>
        <p:txBody>
          <a:bodyPr lIns="0" tIns="0" rIns="0" bIns="0" anchor="ctr"/>
          <a:lstStyle>
            <a:lvl1pPr>
              <a:defRPr sz="1000"/>
            </a:lvl1pPr>
          </a:lstStyle>
          <a:p>
            <a:pPr>
              <a:defRPr/>
            </a:pPr>
            <a:fld id="{6C72B935-DC81-BA4B-8AF3-23D7E4B665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158" y="1577433"/>
            <a:ext cx="5125933" cy="3405878"/>
          </a:xfrm>
        </p:spPr>
        <p:txBody>
          <a:bodyPr lIns="0" tIns="0" rIns="0" bIns="0">
            <a:noAutofit/>
          </a:bodyPr>
          <a:lstStyle>
            <a:lvl1pPr marL="0" marR="0" indent="0" algn="l" defTabSz="353398" rtl="0" eaLnBrk="0" fontAlgn="base" latinLnBrk="0" hangingPunct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1400" kern="0" spc="52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300359" algn="l">
              <a:lnSpc>
                <a:spcPts val="1968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tabLst/>
              <a:defRPr sz="1400" kern="0" spc="52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 marL="0" indent="311382">
              <a:lnSpc>
                <a:spcPts val="1968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tabLst/>
              <a:defRPr sz="1400" kern="0" spc="52" normalizeH="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 marL="0">
              <a:lnSpc>
                <a:spcPts val="1722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 marL="0">
              <a:lnSpc>
                <a:spcPts val="1722"/>
              </a:lnSpc>
              <a:spcBef>
                <a:spcPts val="0"/>
              </a:spcBef>
              <a:spcAft>
                <a:spcPts val="0"/>
              </a:spcAft>
              <a:tabLst/>
              <a:defRPr sz="1400" kern="0" spc="52" normalizeH="0">
                <a:solidFill>
                  <a:srgbClr val="595959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l-GR" dirty="0" smtClean="0"/>
              <a:t>Click to edit Master text styles</a:t>
            </a:r>
          </a:p>
          <a:p>
            <a:pPr lvl="1"/>
            <a:r>
              <a:rPr lang="el-GR" dirty="0" smtClean="0"/>
              <a:t>Second level</a:t>
            </a:r>
          </a:p>
          <a:p>
            <a:pPr lvl="2"/>
            <a:r>
              <a:rPr lang="el-GR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04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360046" y="360000"/>
            <a:ext cx="648081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20330" y="1620000"/>
            <a:ext cx="4320526" cy="34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360045" y="5040000"/>
            <a:ext cx="1440000" cy="3600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26/1/2014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800045" y="5040675"/>
            <a:ext cx="3600811" cy="3600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400856" y="5040000"/>
            <a:ext cx="144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txStyles>
    <p:titleStyle>
      <a:lvl1pPr algn="l" defTabSz="720044" rtl="0" eaLnBrk="1" latinLnBrk="0" hangingPunct="1">
        <a:lnSpc>
          <a:spcPct val="125000"/>
        </a:lnSpc>
        <a:spcBef>
          <a:spcPct val="0"/>
        </a:spcBef>
        <a:buNone/>
        <a:defRPr sz="18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20044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1200" kern="1200" baseline="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1pPr>
      <a:lvl2pPr marL="268288" indent="-268288" algn="l" defTabSz="720044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2pPr>
      <a:lvl3pPr marL="900055" indent="-180011" algn="l" defTabSz="72004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3pPr>
      <a:lvl4pPr marL="1260077" indent="-180011" algn="l" defTabSz="7200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620099" indent="-180011" algn="l" defTabSz="72004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980120" indent="-180011" algn="l" defTabSz="72004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143" indent="-180011" algn="l" defTabSz="72004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165" indent="-180011" algn="l" defTabSz="72004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187" indent="-180011" algn="l" defTabSz="72004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22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44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65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88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110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132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54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80175" algn="l" defTabSz="7200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Ναυπηγία –</a:t>
            </a:r>
            <a:r>
              <a:rPr lang="en-US" dirty="0"/>
              <a:t> </a:t>
            </a:r>
            <a:r>
              <a:rPr lang="el-GR" dirty="0"/>
              <a:t>ΝΔ Ι</a:t>
            </a:r>
            <a:r>
              <a:rPr lang="en-US" dirty="0"/>
              <a:t>V</a:t>
            </a:r>
            <a:r>
              <a:rPr lang="el-GR" dirty="0"/>
              <a:t> (</a:t>
            </a:r>
            <a:r>
              <a:rPr lang="el-GR" dirty="0" err="1"/>
              <a:t>Μαχ</a:t>
            </a:r>
            <a:r>
              <a:rPr lang="el-GR" dirty="0"/>
              <a:t>) 8ο Εξάμηνο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2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Ας δούμε κάποιους γρήγορους μνημονικούς </a:t>
            </a:r>
            <a:br>
              <a:rPr lang="el-GR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κανόνες. </a:t>
            </a:r>
            <a:r>
              <a:rPr lang="el-GR" dirty="0" smtClean="0"/>
              <a:t>Όταν σε ένα πλοίο: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00450" y="1620000"/>
            <a:ext cx="3240406" cy="3420000"/>
          </a:xfrm>
        </p:spPr>
        <p:txBody>
          <a:bodyPr/>
          <a:lstStyle/>
          <a:p>
            <a:endParaRPr lang="el-G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l-GR" dirty="0">
                <a:solidFill>
                  <a:schemeClr val="bg1">
                    <a:lumMod val="65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ο κέντρο βάρους του πλοίου κινείται </a:t>
            </a:r>
          </a:p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προς την κατεύθυνση της προσθήκης βάρους.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ο κέντρο βάρους του πλοίου κινείται </a:t>
            </a:r>
          </a:p>
          <a:p>
            <a:r>
              <a:rPr lang="el-GR" dirty="0">
                <a:solidFill>
                  <a:schemeClr val="accent2"/>
                </a:solidFill>
              </a:rPr>
              <a:t>α</a:t>
            </a:r>
            <a:r>
              <a:rPr lang="el-GR" dirty="0" smtClean="0">
                <a:solidFill>
                  <a:schemeClr val="accent2"/>
                </a:solidFill>
              </a:rPr>
              <a:t>ντίθετα από την αφαίρεση</a:t>
            </a:r>
            <a:r>
              <a:rPr lang="el-GR" dirty="0" smtClean="0"/>
              <a:t> βάρους.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l-GR" dirty="0" smtClean="0">
                <a:solidFill>
                  <a:schemeClr val="bg1"/>
                </a:solidFill>
              </a:rPr>
              <a:t>ο κέντρο βάρους του πλοίου κινείται </a:t>
            </a:r>
          </a:p>
          <a:p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dirty="0" smtClean="0">
                <a:solidFill>
                  <a:schemeClr val="bg1"/>
                </a:solidFill>
              </a:rPr>
              <a:t>αράλληλα με την μετακίνηση του βάρους.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210" y="18720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προστίθεται βάρος</a:t>
            </a:r>
            <a:endParaRPr lang="el-G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210" y="30168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accent2"/>
                </a:solidFill>
                <a:latin typeface="+mj-lt"/>
              </a:rPr>
              <a:t>αφαιρείται βάρος</a:t>
            </a:r>
            <a:endParaRPr lang="el-GR" sz="1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461328" y="1845610"/>
            <a:ext cx="3847778" cy="2549059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48131" name="Freeform 4"/>
          <p:cNvSpPr>
            <a:spLocks/>
          </p:cNvSpPr>
          <p:nvPr/>
        </p:nvSpPr>
        <p:spPr bwMode="auto">
          <a:xfrm>
            <a:off x="2594138" y="3698784"/>
            <a:ext cx="1582158" cy="684542"/>
          </a:xfrm>
          <a:custGeom>
            <a:avLst/>
            <a:gdLst>
              <a:gd name="T0" fmla="*/ 2147483647 w 1221"/>
              <a:gd name="T1" fmla="*/ 2147483647 h 442"/>
              <a:gd name="T2" fmla="*/ 2147483647 w 1221"/>
              <a:gd name="T3" fmla="*/ 2147483647 h 442"/>
              <a:gd name="T4" fmla="*/ 2147483647 w 1221"/>
              <a:gd name="T5" fmla="*/ 2147483647 h 442"/>
              <a:gd name="T6" fmla="*/ 2147483647 w 1221"/>
              <a:gd name="T7" fmla="*/ 2147483647 h 442"/>
              <a:gd name="T8" fmla="*/ 2147483647 w 1221"/>
              <a:gd name="T9" fmla="*/ 2147483647 h 442"/>
              <a:gd name="T10" fmla="*/ 0 w 1221"/>
              <a:gd name="T11" fmla="*/ 0 h 442"/>
              <a:gd name="T12" fmla="*/ 2147483647 w 1221"/>
              <a:gd name="T13" fmla="*/ 2147483647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1" h="442">
                <a:moveTo>
                  <a:pt x="1" y="422"/>
                </a:moveTo>
                <a:lnTo>
                  <a:pt x="222" y="441"/>
                </a:lnTo>
                <a:lnTo>
                  <a:pt x="947" y="441"/>
                </a:lnTo>
                <a:lnTo>
                  <a:pt x="1219" y="416"/>
                </a:lnTo>
                <a:lnTo>
                  <a:pt x="1220" y="1"/>
                </a:lnTo>
                <a:lnTo>
                  <a:pt x="0" y="0"/>
                </a:lnTo>
                <a:lnTo>
                  <a:pt x="1" y="422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71994" tIns="35997" rIns="71994" bIns="35997"/>
          <a:lstStyle/>
          <a:p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2594138" y="3698783"/>
            <a:ext cx="1582158" cy="654284"/>
          </a:xfrm>
          <a:custGeom>
            <a:avLst/>
            <a:gdLst>
              <a:gd name="T0" fmla="*/ 1 w 1266"/>
              <a:gd name="T1" fmla="*/ 523 h 524"/>
              <a:gd name="T2" fmla="*/ 0 w 1266"/>
              <a:gd name="T3" fmla="*/ 0 h 524"/>
              <a:gd name="T4" fmla="*/ 1265 w 1266"/>
              <a:gd name="T5" fmla="*/ 0 h 524"/>
              <a:gd name="T6" fmla="*/ 1265 w 1266"/>
              <a:gd name="T7" fmla="*/ 52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6" h="524">
                <a:moveTo>
                  <a:pt x="1" y="523"/>
                </a:moveTo>
                <a:lnTo>
                  <a:pt x="0" y="0"/>
                </a:lnTo>
                <a:lnTo>
                  <a:pt x="1265" y="0"/>
                </a:lnTo>
                <a:lnTo>
                  <a:pt x="1265" y="523"/>
                </a:lnTo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72554" y="2095342"/>
            <a:ext cx="1522855" cy="2217096"/>
            <a:chOff x="2174875" y="1205961"/>
            <a:chExt cx="877925" cy="1276036"/>
          </a:xfrm>
        </p:grpSpPr>
        <p:sp>
          <p:nvSpPr>
            <p:cNvPr id="19" name="Oval 18"/>
            <p:cNvSpPr/>
            <p:nvPr/>
          </p:nvSpPr>
          <p:spPr>
            <a:xfrm>
              <a:off x="2474394" y="2148104"/>
              <a:ext cx="260174" cy="237595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82503" y="22440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65544" y="2350637"/>
              <a:ext cx="252000" cy="35062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2174875" y="2346524"/>
              <a:ext cx="339759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606872" y="2151973"/>
              <a:ext cx="298800" cy="32400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>
              <a:off x="2674800" y="2186932"/>
              <a:ext cx="23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600343" y="2152800"/>
              <a:ext cx="94291" cy="63009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2216423" y="2384599"/>
              <a:ext cx="0" cy="9629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174875" y="2346524"/>
              <a:ext cx="0" cy="13547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6200000">
              <a:off x="2408400" y="1670400"/>
              <a:ext cx="954000" cy="324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2864166" y="1207245"/>
              <a:ext cx="0" cy="94597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906364" y="1243245"/>
              <a:ext cx="0" cy="9436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80000" y="1205961"/>
              <a:ext cx="172800" cy="32400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H="1" flipV="1">
              <a:off x="2601962" y="2147757"/>
              <a:ext cx="2667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514634" y="2331972"/>
              <a:ext cx="92238" cy="50400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2216423" y="2385699"/>
              <a:ext cx="38831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3307810" y="2666302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2854684" y="2696559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H="1" flipV="1">
            <a:off x="3069918" y="270412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130291" y="3257891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87795" y="2535987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3307810" y="4356938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87795" y="4043863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37" name="Straight Connector 62"/>
          <p:cNvCxnSpPr/>
          <p:nvPr/>
        </p:nvCxnSpPr>
        <p:spPr bwMode="auto">
          <a:xfrm flipH="1" flipV="1">
            <a:off x="4976004" y="2092059"/>
            <a:ext cx="33310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3"/>
          <p:cNvCxnSpPr/>
          <p:nvPr/>
        </p:nvCxnSpPr>
        <p:spPr bwMode="auto">
          <a:xfrm flipH="1">
            <a:off x="5041403" y="2160123"/>
            <a:ext cx="26770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2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461328" y="1845610"/>
            <a:ext cx="3847778" cy="2549059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50179" name="Freeform 4"/>
          <p:cNvSpPr>
            <a:spLocks/>
          </p:cNvSpPr>
          <p:nvPr/>
        </p:nvSpPr>
        <p:spPr bwMode="auto">
          <a:xfrm>
            <a:off x="2594138" y="3831154"/>
            <a:ext cx="1582158" cy="552170"/>
          </a:xfrm>
          <a:custGeom>
            <a:avLst/>
            <a:gdLst>
              <a:gd name="T0" fmla="*/ 2147483647 w 1221"/>
              <a:gd name="T1" fmla="*/ 2147483647 h 442"/>
              <a:gd name="T2" fmla="*/ 2147483647 w 1221"/>
              <a:gd name="T3" fmla="*/ 2147483647 h 442"/>
              <a:gd name="T4" fmla="*/ 2147483647 w 1221"/>
              <a:gd name="T5" fmla="*/ 2147483647 h 442"/>
              <a:gd name="T6" fmla="*/ 2147483647 w 1221"/>
              <a:gd name="T7" fmla="*/ 2147483647 h 442"/>
              <a:gd name="T8" fmla="*/ 2147483647 w 1221"/>
              <a:gd name="T9" fmla="*/ 2147483647 h 442"/>
              <a:gd name="T10" fmla="*/ 0 w 1221"/>
              <a:gd name="T11" fmla="*/ 0 h 442"/>
              <a:gd name="T12" fmla="*/ 2147483647 w 1221"/>
              <a:gd name="T13" fmla="*/ 2147483647 h 4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1" h="442">
                <a:moveTo>
                  <a:pt x="1" y="422"/>
                </a:moveTo>
                <a:lnTo>
                  <a:pt x="222" y="441"/>
                </a:lnTo>
                <a:lnTo>
                  <a:pt x="947" y="441"/>
                </a:lnTo>
                <a:lnTo>
                  <a:pt x="1219" y="416"/>
                </a:lnTo>
                <a:lnTo>
                  <a:pt x="1220" y="1"/>
                </a:lnTo>
                <a:lnTo>
                  <a:pt x="0" y="0"/>
                </a:lnTo>
                <a:lnTo>
                  <a:pt x="1" y="422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71994" tIns="35997" rIns="71994" bIns="35997"/>
          <a:lstStyle/>
          <a:p>
            <a:endParaRPr lang="en-US"/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5309631" y="2105106"/>
            <a:ext cx="552569" cy="802601"/>
            <a:chOff x="4276" y="1696"/>
            <a:chExt cx="442" cy="642"/>
          </a:xfrm>
          <a:solidFill>
            <a:schemeClr val="accent3"/>
          </a:solidFill>
        </p:grpSpPr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328" y="1713"/>
              <a:ext cx="195" cy="624"/>
            </a:xfrm>
            <a:custGeom>
              <a:avLst/>
              <a:gdLst>
                <a:gd name="T0" fmla="*/ 0 w 195"/>
                <a:gd name="T1" fmla="*/ 0 h 624"/>
                <a:gd name="T2" fmla="*/ 21 w 195"/>
                <a:gd name="T3" fmla="*/ 22 h 624"/>
                <a:gd name="T4" fmla="*/ 32 w 195"/>
                <a:gd name="T5" fmla="*/ 34 h 624"/>
                <a:gd name="T6" fmla="*/ 42 w 195"/>
                <a:gd name="T7" fmla="*/ 46 h 624"/>
                <a:gd name="T8" fmla="*/ 52 w 195"/>
                <a:gd name="T9" fmla="*/ 58 h 624"/>
                <a:gd name="T10" fmla="*/ 62 w 195"/>
                <a:gd name="T11" fmla="*/ 70 h 624"/>
                <a:gd name="T12" fmla="*/ 71 w 195"/>
                <a:gd name="T13" fmla="*/ 83 h 624"/>
                <a:gd name="T14" fmla="*/ 80 w 195"/>
                <a:gd name="T15" fmla="*/ 96 h 624"/>
                <a:gd name="T16" fmla="*/ 89 w 195"/>
                <a:gd name="T17" fmla="*/ 109 h 624"/>
                <a:gd name="T18" fmla="*/ 97 w 195"/>
                <a:gd name="T19" fmla="*/ 123 h 624"/>
                <a:gd name="T20" fmla="*/ 106 w 195"/>
                <a:gd name="T21" fmla="*/ 136 h 624"/>
                <a:gd name="T22" fmla="*/ 113 w 195"/>
                <a:gd name="T23" fmla="*/ 150 h 624"/>
                <a:gd name="T24" fmla="*/ 121 w 195"/>
                <a:gd name="T25" fmla="*/ 165 h 624"/>
                <a:gd name="T26" fmla="*/ 128 w 195"/>
                <a:gd name="T27" fmla="*/ 179 h 624"/>
                <a:gd name="T28" fmla="*/ 135 w 195"/>
                <a:gd name="T29" fmla="*/ 194 h 624"/>
                <a:gd name="T30" fmla="*/ 141 w 195"/>
                <a:gd name="T31" fmla="*/ 209 h 624"/>
                <a:gd name="T32" fmla="*/ 148 w 195"/>
                <a:gd name="T33" fmla="*/ 224 h 624"/>
                <a:gd name="T34" fmla="*/ 153 w 195"/>
                <a:gd name="T35" fmla="*/ 239 h 624"/>
                <a:gd name="T36" fmla="*/ 159 w 195"/>
                <a:gd name="T37" fmla="*/ 255 h 624"/>
                <a:gd name="T38" fmla="*/ 164 w 195"/>
                <a:gd name="T39" fmla="*/ 270 h 624"/>
                <a:gd name="T40" fmla="*/ 168 w 195"/>
                <a:gd name="T41" fmla="*/ 286 h 624"/>
                <a:gd name="T42" fmla="*/ 173 w 195"/>
                <a:gd name="T43" fmla="*/ 302 h 624"/>
                <a:gd name="T44" fmla="*/ 177 w 195"/>
                <a:gd name="T45" fmla="*/ 319 h 624"/>
                <a:gd name="T46" fmla="*/ 180 w 195"/>
                <a:gd name="T47" fmla="*/ 335 h 624"/>
                <a:gd name="T48" fmla="*/ 183 w 195"/>
                <a:gd name="T49" fmla="*/ 351 h 624"/>
                <a:gd name="T50" fmla="*/ 186 w 195"/>
                <a:gd name="T51" fmla="*/ 368 h 624"/>
                <a:gd name="T52" fmla="*/ 188 w 195"/>
                <a:gd name="T53" fmla="*/ 385 h 624"/>
                <a:gd name="T54" fmla="*/ 190 w 195"/>
                <a:gd name="T55" fmla="*/ 402 h 624"/>
                <a:gd name="T56" fmla="*/ 192 w 195"/>
                <a:gd name="T57" fmla="*/ 419 h 624"/>
                <a:gd name="T58" fmla="*/ 193 w 195"/>
                <a:gd name="T59" fmla="*/ 437 h 624"/>
                <a:gd name="T60" fmla="*/ 194 w 195"/>
                <a:gd name="T61" fmla="*/ 454 h 624"/>
                <a:gd name="T62" fmla="*/ 194 w 195"/>
                <a:gd name="T63" fmla="*/ 472 h 624"/>
                <a:gd name="T64" fmla="*/ 194 w 195"/>
                <a:gd name="T65" fmla="*/ 481 h 624"/>
                <a:gd name="T66" fmla="*/ 194 w 195"/>
                <a:gd name="T67" fmla="*/ 486 h 624"/>
                <a:gd name="T68" fmla="*/ 194 w 195"/>
                <a:gd name="T69" fmla="*/ 491 h 624"/>
                <a:gd name="T70" fmla="*/ 193 w 195"/>
                <a:gd name="T71" fmla="*/ 496 h 624"/>
                <a:gd name="T72" fmla="*/ 193 w 195"/>
                <a:gd name="T73" fmla="*/ 501 h 624"/>
                <a:gd name="T74" fmla="*/ 193 w 195"/>
                <a:gd name="T75" fmla="*/ 506 h 624"/>
                <a:gd name="T76" fmla="*/ 193 w 195"/>
                <a:gd name="T77" fmla="*/ 511 h 624"/>
                <a:gd name="T78" fmla="*/ 192 w 195"/>
                <a:gd name="T79" fmla="*/ 515 h 624"/>
                <a:gd name="T80" fmla="*/ 192 w 195"/>
                <a:gd name="T81" fmla="*/ 520 h 624"/>
                <a:gd name="T82" fmla="*/ 192 w 195"/>
                <a:gd name="T83" fmla="*/ 525 h 624"/>
                <a:gd name="T84" fmla="*/ 191 w 195"/>
                <a:gd name="T85" fmla="*/ 530 h 624"/>
                <a:gd name="T86" fmla="*/ 191 w 195"/>
                <a:gd name="T87" fmla="*/ 535 h 624"/>
                <a:gd name="T88" fmla="*/ 190 w 195"/>
                <a:gd name="T89" fmla="*/ 539 h 624"/>
                <a:gd name="T90" fmla="*/ 190 w 195"/>
                <a:gd name="T91" fmla="*/ 544 h 624"/>
                <a:gd name="T92" fmla="*/ 190 w 195"/>
                <a:gd name="T93" fmla="*/ 549 h 624"/>
                <a:gd name="T94" fmla="*/ 189 w 195"/>
                <a:gd name="T95" fmla="*/ 553 h 624"/>
                <a:gd name="T96" fmla="*/ 188 w 195"/>
                <a:gd name="T97" fmla="*/ 558 h 624"/>
                <a:gd name="T98" fmla="*/ 188 w 195"/>
                <a:gd name="T99" fmla="*/ 563 h 624"/>
                <a:gd name="T100" fmla="*/ 187 w 195"/>
                <a:gd name="T101" fmla="*/ 567 h 624"/>
                <a:gd name="T102" fmla="*/ 186 w 195"/>
                <a:gd name="T103" fmla="*/ 572 h 624"/>
                <a:gd name="T104" fmla="*/ 186 w 195"/>
                <a:gd name="T105" fmla="*/ 577 h 624"/>
                <a:gd name="T106" fmla="*/ 185 w 195"/>
                <a:gd name="T107" fmla="*/ 581 h 624"/>
                <a:gd name="T108" fmla="*/ 184 w 195"/>
                <a:gd name="T109" fmla="*/ 586 h 624"/>
                <a:gd name="T110" fmla="*/ 183 w 195"/>
                <a:gd name="T111" fmla="*/ 591 h 624"/>
                <a:gd name="T112" fmla="*/ 182 w 195"/>
                <a:gd name="T113" fmla="*/ 595 h 624"/>
                <a:gd name="T114" fmla="*/ 182 w 195"/>
                <a:gd name="T115" fmla="*/ 600 h 624"/>
                <a:gd name="T116" fmla="*/ 181 w 195"/>
                <a:gd name="T117" fmla="*/ 605 h 624"/>
                <a:gd name="T118" fmla="*/ 180 w 195"/>
                <a:gd name="T119" fmla="*/ 609 h 624"/>
                <a:gd name="T120" fmla="*/ 179 w 195"/>
                <a:gd name="T121" fmla="*/ 614 h 624"/>
                <a:gd name="T122" fmla="*/ 178 w 195"/>
                <a:gd name="T123" fmla="*/ 618 h 624"/>
                <a:gd name="T124" fmla="*/ 177 w 195"/>
                <a:gd name="T125" fmla="*/ 62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5" h="624">
                  <a:moveTo>
                    <a:pt x="0" y="0"/>
                  </a:moveTo>
                  <a:lnTo>
                    <a:pt x="21" y="22"/>
                  </a:lnTo>
                  <a:lnTo>
                    <a:pt x="32" y="34"/>
                  </a:lnTo>
                  <a:lnTo>
                    <a:pt x="42" y="46"/>
                  </a:lnTo>
                  <a:lnTo>
                    <a:pt x="52" y="58"/>
                  </a:lnTo>
                  <a:lnTo>
                    <a:pt x="62" y="70"/>
                  </a:lnTo>
                  <a:lnTo>
                    <a:pt x="71" y="83"/>
                  </a:lnTo>
                  <a:lnTo>
                    <a:pt x="80" y="96"/>
                  </a:lnTo>
                  <a:lnTo>
                    <a:pt x="89" y="109"/>
                  </a:lnTo>
                  <a:lnTo>
                    <a:pt x="97" y="123"/>
                  </a:lnTo>
                  <a:lnTo>
                    <a:pt x="106" y="136"/>
                  </a:lnTo>
                  <a:lnTo>
                    <a:pt x="113" y="150"/>
                  </a:lnTo>
                  <a:lnTo>
                    <a:pt x="121" y="165"/>
                  </a:lnTo>
                  <a:lnTo>
                    <a:pt x="128" y="179"/>
                  </a:lnTo>
                  <a:lnTo>
                    <a:pt x="135" y="194"/>
                  </a:lnTo>
                  <a:lnTo>
                    <a:pt x="141" y="209"/>
                  </a:lnTo>
                  <a:lnTo>
                    <a:pt x="148" y="224"/>
                  </a:lnTo>
                  <a:lnTo>
                    <a:pt x="153" y="239"/>
                  </a:lnTo>
                  <a:lnTo>
                    <a:pt x="159" y="255"/>
                  </a:lnTo>
                  <a:lnTo>
                    <a:pt x="164" y="270"/>
                  </a:lnTo>
                  <a:lnTo>
                    <a:pt x="168" y="286"/>
                  </a:lnTo>
                  <a:lnTo>
                    <a:pt x="173" y="302"/>
                  </a:lnTo>
                  <a:lnTo>
                    <a:pt x="177" y="319"/>
                  </a:lnTo>
                  <a:lnTo>
                    <a:pt x="180" y="335"/>
                  </a:lnTo>
                  <a:lnTo>
                    <a:pt x="183" y="351"/>
                  </a:lnTo>
                  <a:lnTo>
                    <a:pt x="186" y="368"/>
                  </a:lnTo>
                  <a:lnTo>
                    <a:pt x="188" y="385"/>
                  </a:lnTo>
                  <a:lnTo>
                    <a:pt x="190" y="402"/>
                  </a:lnTo>
                  <a:lnTo>
                    <a:pt x="192" y="419"/>
                  </a:lnTo>
                  <a:lnTo>
                    <a:pt x="193" y="437"/>
                  </a:lnTo>
                  <a:lnTo>
                    <a:pt x="194" y="454"/>
                  </a:lnTo>
                  <a:lnTo>
                    <a:pt x="194" y="472"/>
                  </a:lnTo>
                  <a:lnTo>
                    <a:pt x="194" y="481"/>
                  </a:lnTo>
                  <a:lnTo>
                    <a:pt x="194" y="486"/>
                  </a:lnTo>
                  <a:lnTo>
                    <a:pt x="194" y="491"/>
                  </a:lnTo>
                  <a:lnTo>
                    <a:pt x="193" y="496"/>
                  </a:lnTo>
                  <a:lnTo>
                    <a:pt x="193" y="501"/>
                  </a:lnTo>
                  <a:lnTo>
                    <a:pt x="193" y="506"/>
                  </a:lnTo>
                  <a:lnTo>
                    <a:pt x="193" y="511"/>
                  </a:lnTo>
                  <a:lnTo>
                    <a:pt x="192" y="515"/>
                  </a:lnTo>
                  <a:lnTo>
                    <a:pt x="192" y="520"/>
                  </a:lnTo>
                  <a:lnTo>
                    <a:pt x="192" y="525"/>
                  </a:lnTo>
                  <a:lnTo>
                    <a:pt x="191" y="530"/>
                  </a:lnTo>
                  <a:lnTo>
                    <a:pt x="191" y="535"/>
                  </a:lnTo>
                  <a:lnTo>
                    <a:pt x="190" y="539"/>
                  </a:lnTo>
                  <a:lnTo>
                    <a:pt x="190" y="544"/>
                  </a:lnTo>
                  <a:lnTo>
                    <a:pt x="190" y="549"/>
                  </a:lnTo>
                  <a:lnTo>
                    <a:pt x="189" y="553"/>
                  </a:lnTo>
                  <a:lnTo>
                    <a:pt x="188" y="558"/>
                  </a:lnTo>
                  <a:lnTo>
                    <a:pt x="188" y="563"/>
                  </a:lnTo>
                  <a:lnTo>
                    <a:pt x="187" y="567"/>
                  </a:lnTo>
                  <a:lnTo>
                    <a:pt x="186" y="572"/>
                  </a:lnTo>
                  <a:lnTo>
                    <a:pt x="186" y="577"/>
                  </a:lnTo>
                  <a:lnTo>
                    <a:pt x="185" y="581"/>
                  </a:lnTo>
                  <a:lnTo>
                    <a:pt x="184" y="586"/>
                  </a:lnTo>
                  <a:lnTo>
                    <a:pt x="183" y="591"/>
                  </a:lnTo>
                  <a:lnTo>
                    <a:pt x="182" y="595"/>
                  </a:lnTo>
                  <a:lnTo>
                    <a:pt x="182" y="600"/>
                  </a:lnTo>
                  <a:lnTo>
                    <a:pt x="181" y="605"/>
                  </a:lnTo>
                  <a:lnTo>
                    <a:pt x="180" y="609"/>
                  </a:lnTo>
                  <a:lnTo>
                    <a:pt x="179" y="614"/>
                  </a:lnTo>
                  <a:lnTo>
                    <a:pt x="178" y="618"/>
                  </a:lnTo>
                  <a:lnTo>
                    <a:pt x="177" y="62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4276" y="1729"/>
              <a:ext cx="402" cy="595"/>
            </a:xfrm>
            <a:custGeom>
              <a:avLst/>
              <a:gdLst>
                <a:gd name="T0" fmla="*/ 0 w 402"/>
                <a:gd name="T1" fmla="*/ 0 h 595"/>
                <a:gd name="T2" fmla="*/ 39 w 402"/>
                <a:gd name="T3" fmla="*/ 15 h 595"/>
                <a:gd name="T4" fmla="*/ 58 w 402"/>
                <a:gd name="T5" fmla="*/ 25 h 595"/>
                <a:gd name="T6" fmla="*/ 77 w 402"/>
                <a:gd name="T7" fmla="*/ 35 h 595"/>
                <a:gd name="T8" fmla="*/ 95 w 402"/>
                <a:gd name="T9" fmla="*/ 47 h 595"/>
                <a:gd name="T10" fmla="*/ 114 w 402"/>
                <a:gd name="T11" fmla="*/ 59 h 595"/>
                <a:gd name="T12" fmla="*/ 132 w 402"/>
                <a:gd name="T13" fmla="*/ 73 h 595"/>
                <a:gd name="T14" fmla="*/ 150 w 402"/>
                <a:gd name="T15" fmla="*/ 87 h 595"/>
                <a:gd name="T16" fmla="*/ 167 w 402"/>
                <a:gd name="T17" fmla="*/ 102 h 595"/>
                <a:gd name="T18" fmla="*/ 185 w 402"/>
                <a:gd name="T19" fmla="*/ 118 h 595"/>
                <a:gd name="T20" fmla="*/ 201 w 402"/>
                <a:gd name="T21" fmla="*/ 135 h 595"/>
                <a:gd name="T22" fmla="*/ 217 w 402"/>
                <a:gd name="T23" fmla="*/ 152 h 595"/>
                <a:gd name="T24" fmla="*/ 233 w 402"/>
                <a:gd name="T25" fmla="*/ 171 h 595"/>
                <a:gd name="T26" fmla="*/ 249 w 402"/>
                <a:gd name="T27" fmla="*/ 189 h 595"/>
                <a:gd name="T28" fmla="*/ 263 w 402"/>
                <a:gd name="T29" fmla="*/ 209 h 595"/>
                <a:gd name="T30" fmla="*/ 277 w 402"/>
                <a:gd name="T31" fmla="*/ 229 h 595"/>
                <a:gd name="T32" fmla="*/ 291 w 402"/>
                <a:gd name="T33" fmla="*/ 250 h 595"/>
                <a:gd name="T34" fmla="*/ 304 w 402"/>
                <a:gd name="T35" fmla="*/ 271 h 595"/>
                <a:gd name="T36" fmla="*/ 316 w 402"/>
                <a:gd name="T37" fmla="*/ 292 h 595"/>
                <a:gd name="T38" fmla="*/ 327 w 402"/>
                <a:gd name="T39" fmla="*/ 314 h 595"/>
                <a:gd name="T40" fmla="*/ 338 w 402"/>
                <a:gd name="T41" fmla="*/ 337 h 595"/>
                <a:gd name="T42" fmla="*/ 348 w 402"/>
                <a:gd name="T43" fmla="*/ 359 h 595"/>
                <a:gd name="T44" fmla="*/ 358 w 402"/>
                <a:gd name="T45" fmla="*/ 382 h 595"/>
                <a:gd name="T46" fmla="*/ 366 w 402"/>
                <a:gd name="T47" fmla="*/ 405 h 595"/>
                <a:gd name="T48" fmla="*/ 374 w 402"/>
                <a:gd name="T49" fmla="*/ 429 h 595"/>
                <a:gd name="T50" fmla="*/ 381 w 402"/>
                <a:gd name="T51" fmla="*/ 452 h 595"/>
                <a:gd name="T52" fmla="*/ 387 w 402"/>
                <a:gd name="T53" fmla="*/ 475 h 595"/>
                <a:gd name="T54" fmla="*/ 391 w 402"/>
                <a:gd name="T55" fmla="*/ 499 h 595"/>
                <a:gd name="T56" fmla="*/ 395 w 402"/>
                <a:gd name="T57" fmla="*/ 523 h 595"/>
                <a:gd name="T58" fmla="*/ 398 w 402"/>
                <a:gd name="T59" fmla="*/ 547 h 595"/>
                <a:gd name="T60" fmla="*/ 400 w 402"/>
                <a:gd name="T61" fmla="*/ 571 h 595"/>
                <a:gd name="T62" fmla="*/ 401 w 402"/>
                <a:gd name="T63" fmla="*/ 5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2" h="595">
                  <a:moveTo>
                    <a:pt x="0" y="0"/>
                  </a:moveTo>
                  <a:lnTo>
                    <a:pt x="39" y="15"/>
                  </a:lnTo>
                  <a:lnTo>
                    <a:pt x="58" y="25"/>
                  </a:lnTo>
                  <a:lnTo>
                    <a:pt x="77" y="35"/>
                  </a:lnTo>
                  <a:lnTo>
                    <a:pt x="95" y="47"/>
                  </a:lnTo>
                  <a:lnTo>
                    <a:pt x="114" y="59"/>
                  </a:lnTo>
                  <a:lnTo>
                    <a:pt x="132" y="73"/>
                  </a:lnTo>
                  <a:lnTo>
                    <a:pt x="150" y="87"/>
                  </a:lnTo>
                  <a:lnTo>
                    <a:pt x="167" y="102"/>
                  </a:lnTo>
                  <a:lnTo>
                    <a:pt x="185" y="118"/>
                  </a:lnTo>
                  <a:lnTo>
                    <a:pt x="201" y="135"/>
                  </a:lnTo>
                  <a:lnTo>
                    <a:pt x="217" y="152"/>
                  </a:lnTo>
                  <a:lnTo>
                    <a:pt x="233" y="171"/>
                  </a:lnTo>
                  <a:lnTo>
                    <a:pt x="249" y="189"/>
                  </a:lnTo>
                  <a:lnTo>
                    <a:pt x="263" y="209"/>
                  </a:lnTo>
                  <a:lnTo>
                    <a:pt x="277" y="229"/>
                  </a:lnTo>
                  <a:lnTo>
                    <a:pt x="291" y="250"/>
                  </a:lnTo>
                  <a:lnTo>
                    <a:pt x="304" y="271"/>
                  </a:lnTo>
                  <a:lnTo>
                    <a:pt x="316" y="292"/>
                  </a:lnTo>
                  <a:lnTo>
                    <a:pt x="327" y="314"/>
                  </a:lnTo>
                  <a:lnTo>
                    <a:pt x="338" y="337"/>
                  </a:lnTo>
                  <a:lnTo>
                    <a:pt x="348" y="359"/>
                  </a:lnTo>
                  <a:lnTo>
                    <a:pt x="358" y="382"/>
                  </a:lnTo>
                  <a:lnTo>
                    <a:pt x="366" y="405"/>
                  </a:lnTo>
                  <a:lnTo>
                    <a:pt x="374" y="429"/>
                  </a:lnTo>
                  <a:lnTo>
                    <a:pt x="381" y="452"/>
                  </a:lnTo>
                  <a:lnTo>
                    <a:pt x="387" y="475"/>
                  </a:lnTo>
                  <a:lnTo>
                    <a:pt x="391" y="499"/>
                  </a:lnTo>
                  <a:lnTo>
                    <a:pt x="395" y="523"/>
                  </a:lnTo>
                  <a:lnTo>
                    <a:pt x="398" y="547"/>
                  </a:lnTo>
                  <a:lnTo>
                    <a:pt x="400" y="571"/>
                  </a:lnTo>
                  <a:lnTo>
                    <a:pt x="401" y="59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4283" y="1721"/>
              <a:ext cx="354" cy="603"/>
            </a:xfrm>
            <a:custGeom>
              <a:avLst/>
              <a:gdLst>
                <a:gd name="T0" fmla="*/ 0 w 354"/>
                <a:gd name="T1" fmla="*/ 0 h 603"/>
                <a:gd name="T2" fmla="*/ 29 w 354"/>
                <a:gd name="T3" fmla="*/ 11 h 603"/>
                <a:gd name="T4" fmla="*/ 43 w 354"/>
                <a:gd name="T5" fmla="*/ 19 h 603"/>
                <a:gd name="T6" fmla="*/ 58 w 354"/>
                <a:gd name="T7" fmla="*/ 27 h 603"/>
                <a:gd name="T8" fmla="*/ 73 w 354"/>
                <a:gd name="T9" fmla="*/ 36 h 603"/>
                <a:gd name="T10" fmla="*/ 88 w 354"/>
                <a:gd name="T11" fmla="*/ 45 h 603"/>
                <a:gd name="T12" fmla="*/ 103 w 354"/>
                <a:gd name="T13" fmla="*/ 56 h 603"/>
                <a:gd name="T14" fmla="*/ 118 w 354"/>
                <a:gd name="T15" fmla="*/ 67 h 603"/>
                <a:gd name="T16" fmla="*/ 133 w 354"/>
                <a:gd name="T17" fmla="*/ 79 h 603"/>
                <a:gd name="T18" fmla="*/ 148 w 354"/>
                <a:gd name="T19" fmla="*/ 92 h 603"/>
                <a:gd name="T20" fmla="*/ 163 w 354"/>
                <a:gd name="T21" fmla="*/ 105 h 603"/>
                <a:gd name="T22" fmla="*/ 177 w 354"/>
                <a:gd name="T23" fmla="*/ 119 h 603"/>
                <a:gd name="T24" fmla="*/ 192 w 354"/>
                <a:gd name="T25" fmla="*/ 134 h 603"/>
                <a:gd name="T26" fmla="*/ 206 w 354"/>
                <a:gd name="T27" fmla="*/ 149 h 603"/>
                <a:gd name="T28" fmla="*/ 219 w 354"/>
                <a:gd name="T29" fmla="*/ 164 h 603"/>
                <a:gd name="T30" fmla="*/ 233 w 354"/>
                <a:gd name="T31" fmla="*/ 180 h 603"/>
                <a:gd name="T32" fmla="*/ 245 w 354"/>
                <a:gd name="T33" fmla="*/ 196 h 603"/>
                <a:gd name="T34" fmla="*/ 257 w 354"/>
                <a:gd name="T35" fmla="*/ 213 h 603"/>
                <a:gd name="T36" fmla="*/ 269 w 354"/>
                <a:gd name="T37" fmla="*/ 229 h 603"/>
                <a:gd name="T38" fmla="*/ 281 w 354"/>
                <a:gd name="T39" fmla="*/ 247 h 603"/>
                <a:gd name="T40" fmla="*/ 291 w 354"/>
                <a:gd name="T41" fmla="*/ 264 h 603"/>
                <a:gd name="T42" fmla="*/ 301 w 354"/>
                <a:gd name="T43" fmla="*/ 281 h 603"/>
                <a:gd name="T44" fmla="*/ 310 w 354"/>
                <a:gd name="T45" fmla="*/ 299 h 603"/>
                <a:gd name="T46" fmla="*/ 319 w 354"/>
                <a:gd name="T47" fmla="*/ 317 h 603"/>
                <a:gd name="T48" fmla="*/ 326 w 354"/>
                <a:gd name="T49" fmla="*/ 335 h 603"/>
                <a:gd name="T50" fmla="*/ 333 w 354"/>
                <a:gd name="T51" fmla="*/ 353 h 603"/>
                <a:gd name="T52" fmla="*/ 339 w 354"/>
                <a:gd name="T53" fmla="*/ 371 h 603"/>
                <a:gd name="T54" fmla="*/ 343 w 354"/>
                <a:gd name="T55" fmla="*/ 389 h 603"/>
                <a:gd name="T56" fmla="*/ 347 w 354"/>
                <a:gd name="T57" fmla="*/ 406 h 603"/>
                <a:gd name="T58" fmla="*/ 350 w 354"/>
                <a:gd name="T59" fmla="*/ 424 h 603"/>
                <a:gd name="T60" fmla="*/ 352 w 354"/>
                <a:gd name="T61" fmla="*/ 441 h 603"/>
                <a:gd name="T62" fmla="*/ 353 w 354"/>
                <a:gd name="T63" fmla="*/ 459 h 603"/>
                <a:gd name="T64" fmla="*/ 352 w 354"/>
                <a:gd name="T65" fmla="*/ 468 h 603"/>
                <a:gd name="T66" fmla="*/ 352 w 354"/>
                <a:gd name="T67" fmla="*/ 473 h 603"/>
                <a:gd name="T68" fmla="*/ 352 w 354"/>
                <a:gd name="T69" fmla="*/ 477 h 603"/>
                <a:gd name="T70" fmla="*/ 352 w 354"/>
                <a:gd name="T71" fmla="*/ 482 h 603"/>
                <a:gd name="T72" fmla="*/ 351 w 354"/>
                <a:gd name="T73" fmla="*/ 487 h 603"/>
                <a:gd name="T74" fmla="*/ 351 w 354"/>
                <a:gd name="T75" fmla="*/ 491 h 603"/>
                <a:gd name="T76" fmla="*/ 351 w 354"/>
                <a:gd name="T77" fmla="*/ 496 h 603"/>
                <a:gd name="T78" fmla="*/ 350 w 354"/>
                <a:gd name="T79" fmla="*/ 501 h 603"/>
                <a:gd name="T80" fmla="*/ 350 w 354"/>
                <a:gd name="T81" fmla="*/ 505 h 603"/>
                <a:gd name="T82" fmla="*/ 349 w 354"/>
                <a:gd name="T83" fmla="*/ 510 h 603"/>
                <a:gd name="T84" fmla="*/ 349 w 354"/>
                <a:gd name="T85" fmla="*/ 514 h 603"/>
                <a:gd name="T86" fmla="*/ 348 w 354"/>
                <a:gd name="T87" fmla="*/ 519 h 603"/>
                <a:gd name="T88" fmla="*/ 348 w 354"/>
                <a:gd name="T89" fmla="*/ 523 h 603"/>
                <a:gd name="T90" fmla="*/ 347 w 354"/>
                <a:gd name="T91" fmla="*/ 528 h 603"/>
                <a:gd name="T92" fmla="*/ 346 w 354"/>
                <a:gd name="T93" fmla="*/ 533 h 603"/>
                <a:gd name="T94" fmla="*/ 345 w 354"/>
                <a:gd name="T95" fmla="*/ 537 h 603"/>
                <a:gd name="T96" fmla="*/ 345 w 354"/>
                <a:gd name="T97" fmla="*/ 541 h 603"/>
                <a:gd name="T98" fmla="*/ 344 w 354"/>
                <a:gd name="T99" fmla="*/ 546 h 603"/>
                <a:gd name="T100" fmla="*/ 343 w 354"/>
                <a:gd name="T101" fmla="*/ 550 h 603"/>
                <a:gd name="T102" fmla="*/ 342 w 354"/>
                <a:gd name="T103" fmla="*/ 555 h 603"/>
                <a:gd name="T104" fmla="*/ 341 w 354"/>
                <a:gd name="T105" fmla="*/ 559 h 603"/>
                <a:gd name="T106" fmla="*/ 340 w 354"/>
                <a:gd name="T107" fmla="*/ 563 h 603"/>
                <a:gd name="T108" fmla="*/ 339 w 354"/>
                <a:gd name="T109" fmla="*/ 568 h 603"/>
                <a:gd name="T110" fmla="*/ 337 w 354"/>
                <a:gd name="T111" fmla="*/ 572 h 603"/>
                <a:gd name="T112" fmla="*/ 336 w 354"/>
                <a:gd name="T113" fmla="*/ 577 h 603"/>
                <a:gd name="T114" fmla="*/ 335 w 354"/>
                <a:gd name="T115" fmla="*/ 581 h 603"/>
                <a:gd name="T116" fmla="*/ 334 w 354"/>
                <a:gd name="T117" fmla="*/ 585 h 603"/>
                <a:gd name="T118" fmla="*/ 333 w 354"/>
                <a:gd name="T119" fmla="*/ 589 h 603"/>
                <a:gd name="T120" fmla="*/ 331 w 354"/>
                <a:gd name="T121" fmla="*/ 593 h 603"/>
                <a:gd name="T122" fmla="*/ 330 w 354"/>
                <a:gd name="T123" fmla="*/ 598 h 603"/>
                <a:gd name="T124" fmla="*/ 329 w 354"/>
                <a:gd name="T12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603">
                  <a:moveTo>
                    <a:pt x="0" y="0"/>
                  </a:moveTo>
                  <a:lnTo>
                    <a:pt x="29" y="11"/>
                  </a:lnTo>
                  <a:lnTo>
                    <a:pt x="43" y="19"/>
                  </a:lnTo>
                  <a:lnTo>
                    <a:pt x="58" y="27"/>
                  </a:lnTo>
                  <a:lnTo>
                    <a:pt x="73" y="36"/>
                  </a:lnTo>
                  <a:lnTo>
                    <a:pt x="88" y="45"/>
                  </a:lnTo>
                  <a:lnTo>
                    <a:pt x="103" y="56"/>
                  </a:lnTo>
                  <a:lnTo>
                    <a:pt x="118" y="67"/>
                  </a:lnTo>
                  <a:lnTo>
                    <a:pt x="133" y="79"/>
                  </a:lnTo>
                  <a:lnTo>
                    <a:pt x="148" y="92"/>
                  </a:lnTo>
                  <a:lnTo>
                    <a:pt x="163" y="105"/>
                  </a:lnTo>
                  <a:lnTo>
                    <a:pt x="177" y="119"/>
                  </a:lnTo>
                  <a:lnTo>
                    <a:pt x="192" y="134"/>
                  </a:lnTo>
                  <a:lnTo>
                    <a:pt x="206" y="149"/>
                  </a:lnTo>
                  <a:lnTo>
                    <a:pt x="219" y="164"/>
                  </a:lnTo>
                  <a:lnTo>
                    <a:pt x="233" y="180"/>
                  </a:lnTo>
                  <a:lnTo>
                    <a:pt x="245" y="196"/>
                  </a:lnTo>
                  <a:lnTo>
                    <a:pt x="257" y="213"/>
                  </a:lnTo>
                  <a:lnTo>
                    <a:pt x="269" y="229"/>
                  </a:lnTo>
                  <a:lnTo>
                    <a:pt x="281" y="247"/>
                  </a:lnTo>
                  <a:lnTo>
                    <a:pt x="291" y="264"/>
                  </a:lnTo>
                  <a:lnTo>
                    <a:pt x="301" y="281"/>
                  </a:lnTo>
                  <a:lnTo>
                    <a:pt x="310" y="299"/>
                  </a:lnTo>
                  <a:lnTo>
                    <a:pt x="319" y="317"/>
                  </a:lnTo>
                  <a:lnTo>
                    <a:pt x="326" y="335"/>
                  </a:lnTo>
                  <a:lnTo>
                    <a:pt x="333" y="353"/>
                  </a:lnTo>
                  <a:lnTo>
                    <a:pt x="339" y="371"/>
                  </a:lnTo>
                  <a:lnTo>
                    <a:pt x="343" y="389"/>
                  </a:lnTo>
                  <a:lnTo>
                    <a:pt x="347" y="406"/>
                  </a:lnTo>
                  <a:lnTo>
                    <a:pt x="350" y="424"/>
                  </a:lnTo>
                  <a:lnTo>
                    <a:pt x="352" y="441"/>
                  </a:lnTo>
                  <a:lnTo>
                    <a:pt x="353" y="459"/>
                  </a:lnTo>
                  <a:lnTo>
                    <a:pt x="352" y="468"/>
                  </a:lnTo>
                  <a:lnTo>
                    <a:pt x="352" y="473"/>
                  </a:lnTo>
                  <a:lnTo>
                    <a:pt x="352" y="477"/>
                  </a:lnTo>
                  <a:lnTo>
                    <a:pt x="352" y="482"/>
                  </a:lnTo>
                  <a:lnTo>
                    <a:pt x="351" y="487"/>
                  </a:lnTo>
                  <a:lnTo>
                    <a:pt x="351" y="491"/>
                  </a:lnTo>
                  <a:lnTo>
                    <a:pt x="351" y="496"/>
                  </a:lnTo>
                  <a:lnTo>
                    <a:pt x="350" y="501"/>
                  </a:lnTo>
                  <a:lnTo>
                    <a:pt x="350" y="505"/>
                  </a:lnTo>
                  <a:lnTo>
                    <a:pt x="349" y="510"/>
                  </a:lnTo>
                  <a:lnTo>
                    <a:pt x="349" y="514"/>
                  </a:lnTo>
                  <a:lnTo>
                    <a:pt x="348" y="519"/>
                  </a:lnTo>
                  <a:lnTo>
                    <a:pt x="348" y="523"/>
                  </a:lnTo>
                  <a:lnTo>
                    <a:pt x="347" y="528"/>
                  </a:lnTo>
                  <a:lnTo>
                    <a:pt x="346" y="533"/>
                  </a:lnTo>
                  <a:lnTo>
                    <a:pt x="345" y="537"/>
                  </a:lnTo>
                  <a:lnTo>
                    <a:pt x="345" y="541"/>
                  </a:lnTo>
                  <a:lnTo>
                    <a:pt x="344" y="546"/>
                  </a:lnTo>
                  <a:lnTo>
                    <a:pt x="343" y="550"/>
                  </a:lnTo>
                  <a:lnTo>
                    <a:pt x="342" y="555"/>
                  </a:lnTo>
                  <a:lnTo>
                    <a:pt x="341" y="559"/>
                  </a:lnTo>
                  <a:lnTo>
                    <a:pt x="340" y="563"/>
                  </a:lnTo>
                  <a:lnTo>
                    <a:pt x="339" y="568"/>
                  </a:lnTo>
                  <a:lnTo>
                    <a:pt x="337" y="572"/>
                  </a:lnTo>
                  <a:lnTo>
                    <a:pt x="336" y="577"/>
                  </a:lnTo>
                  <a:lnTo>
                    <a:pt x="335" y="581"/>
                  </a:lnTo>
                  <a:lnTo>
                    <a:pt x="334" y="585"/>
                  </a:lnTo>
                  <a:lnTo>
                    <a:pt x="333" y="589"/>
                  </a:lnTo>
                  <a:lnTo>
                    <a:pt x="331" y="593"/>
                  </a:lnTo>
                  <a:lnTo>
                    <a:pt x="330" y="598"/>
                  </a:lnTo>
                  <a:lnTo>
                    <a:pt x="329" y="60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4283" y="1696"/>
              <a:ext cx="335" cy="628"/>
            </a:xfrm>
            <a:custGeom>
              <a:avLst/>
              <a:gdLst>
                <a:gd name="T0" fmla="*/ 0 w 335"/>
                <a:gd name="T1" fmla="*/ 0 h 628"/>
                <a:gd name="T2" fmla="*/ 35 w 335"/>
                <a:gd name="T3" fmla="*/ 9 h 628"/>
                <a:gd name="T4" fmla="*/ 52 w 335"/>
                <a:gd name="T5" fmla="*/ 15 h 628"/>
                <a:gd name="T6" fmla="*/ 69 w 335"/>
                <a:gd name="T7" fmla="*/ 21 h 628"/>
                <a:gd name="T8" fmla="*/ 85 w 335"/>
                <a:gd name="T9" fmla="*/ 28 h 628"/>
                <a:gd name="T10" fmla="*/ 102 w 335"/>
                <a:gd name="T11" fmla="*/ 36 h 628"/>
                <a:gd name="T12" fmla="*/ 117 w 335"/>
                <a:gd name="T13" fmla="*/ 44 h 628"/>
                <a:gd name="T14" fmla="*/ 133 w 335"/>
                <a:gd name="T15" fmla="*/ 53 h 628"/>
                <a:gd name="T16" fmla="*/ 148 w 335"/>
                <a:gd name="T17" fmla="*/ 63 h 628"/>
                <a:gd name="T18" fmla="*/ 162 w 335"/>
                <a:gd name="T19" fmla="*/ 73 h 628"/>
                <a:gd name="T20" fmla="*/ 176 w 335"/>
                <a:gd name="T21" fmla="*/ 84 h 628"/>
                <a:gd name="T22" fmla="*/ 190 w 335"/>
                <a:gd name="T23" fmla="*/ 95 h 628"/>
                <a:gd name="T24" fmla="*/ 203 w 335"/>
                <a:gd name="T25" fmla="*/ 107 h 628"/>
                <a:gd name="T26" fmla="*/ 215 w 335"/>
                <a:gd name="T27" fmla="*/ 120 h 628"/>
                <a:gd name="T28" fmla="*/ 227 w 335"/>
                <a:gd name="T29" fmla="*/ 133 h 628"/>
                <a:gd name="T30" fmla="*/ 239 w 335"/>
                <a:gd name="T31" fmla="*/ 147 h 628"/>
                <a:gd name="T32" fmla="*/ 249 w 335"/>
                <a:gd name="T33" fmla="*/ 161 h 628"/>
                <a:gd name="T34" fmla="*/ 260 w 335"/>
                <a:gd name="T35" fmla="*/ 176 h 628"/>
                <a:gd name="T36" fmla="*/ 269 w 335"/>
                <a:gd name="T37" fmla="*/ 191 h 628"/>
                <a:gd name="T38" fmla="*/ 279 w 335"/>
                <a:gd name="T39" fmla="*/ 206 h 628"/>
                <a:gd name="T40" fmla="*/ 287 w 335"/>
                <a:gd name="T41" fmla="*/ 222 h 628"/>
                <a:gd name="T42" fmla="*/ 295 w 335"/>
                <a:gd name="T43" fmla="*/ 239 h 628"/>
                <a:gd name="T44" fmla="*/ 302 w 335"/>
                <a:gd name="T45" fmla="*/ 256 h 628"/>
                <a:gd name="T46" fmla="*/ 309 w 335"/>
                <a:gd name="T47" fmla="*/ 274 h 628"/>
                <a:gd name="T48" fmla="*/ 314 w 335"/>
                <a:gd name="T49" fmla="*/ 292 h 628"/>
                <a:gd name="T50" fmla="*/ 319 w 335"/>
                <a:gd name="T51" fmla="*/ 310 h 628"/>
                <a:gd name="T52" fmla="*/ 323 w 335"/>
                <a:gd name="T53" fmla="*/ 329 h 628"/>
                <a:gd name="T54" fmla="*/ 327 w 335"/>
                <a:gd name="T55" fmla="*/ 348 h 628"/>
                <a:gd name="T56" fmla="*/ 330 w 335"/>
                <a:gd name="T57" fmla="*/ 368 h 628"/>
                <a:gd name="T58" fmla="*/ 332 w 335"/>
                <a:gd name="T59" fmla="*/ 388 h 628"/>
                <a:gd name="T60" fmla="*/ 333 w 335"/>
                <a:gd name="T61" fmla="*/ 408 h 628"/>
                <a:gd name="T62" fmla="*/ 334 w 335"/>
                <a:gd name="T63" fmla="*/ 429 h 628"/>
                <a:gd name="T64" fmla="*/ 333 w 335"/>
                <a:gd name="T65" fmla="*/ 442 h 628"/>
                <a:gd name="T66" fmla="*/ 333 w 335"/>
                <a:gd name="T67" fmla="*/ 449 h 628"/>
                <a:gd name="T68" fmla="*/ 333 w 335"/>
                <a:gd name="T69" fmla="*/ 456 h 628"/>
                <a:gd name="T70" fmla="*/ 333 w 335"/>
                <a:gd name="T71" fmla="*/ 462 h 628"/>
                <a:gd name="T72" fmla="*/ 332 w 335"/>
                <a:gd name="T73" fmla="*/ 468 h 628"/>
                <a:gd name="T74" fmla="*/ 331 w 335"/>
                <a:gd name="T75" fmla="*/ 475 h 628"/>
                <a:gd name="T76" fmla="*/ 331 w 335"/>
                <a:gd name="T77" fmla="*/ 482 h 628"/>
                <a:gd name="T78" fmla="*/ 330 w 335"/>
                <a:gd name="T79" fmla="*/ 488 h 628"/>
                <a:gd name="T80" fmla="*/ 329 w 335"/>
                <a:gd name="T81" fmla="*/ 494 h 628"/>
                <a:gd name="T82" fmla="*/ 329 w 335"/>
                <a:gd name="T83" fmla="*/ 501 h 628"/>
                <a:gd name="T84" fmla="*/ 328 w 335"/>
                <a:gd name="T85" fmla="*/ 507 h 628"/>
                <a:gd name="T86" fmla="*/ 327 w 335"/>
                <a:gd name="T87" fmla="*/ 514 h 628"/>
                <a:gd name="T88" fmla="*/ 325 w 335"/>
                <a:gd name="T89" fmla="*/ 520 h 628"/>
                <a:gd name="T90" fmla="*/ 324 w 335"/>
                <a:gd name="T91" fmla="*/ 526 h 628"/>
                <a:gd name="T92" fmla="*/ 323 w 335"/>
                <a:gd name="T93" fmla="*/ 532 h 628"/>
                <a:gd name="T94" fmla="*/ 322 w 335"/>
                <a:gd name="T95" fmla="*/ 538 h 628"/>
                <a:gd name="T96" fmla="*/ 320 w 335"/>
                <a:gd name="T97" fmla="*/ 544 h 628"/>
                <a:gd name="T98" fmla="*/ 319 w 335"/>
                <a:gd name="T99" fmla="*/ 551 h 628"/>
                <a:gd name="T100" fmla="*/ 317 w 335"/>
                <a:gd name="T101" fmla="*/ 557 h 628"/>
                <a:gd name="T102" fmla="*/ 316 w 335"/>
                <a:gd name="T103" fmla="*/ 563 h 628"/>
                <a:gd name="T104" fmla="*/ 314 w 335"/>
                <a:gd name="T105" fmla="*/ 569 h 628"/>
                <a:gd name="T106" fmla="*/ 312 w 335"/>
                <a:gd name="T107" fmla="*/ 575 h 628"/>
                <a:gd name="T108" fmla="*/ 310 w 335"/>
                <a:gd name="T109" fmla="*/ 581 h 628"/>
                <a:gd name="T110" fmla="*/ 308 w 335"/>
                <a:gd name="T111" fmla="*/ 587 h 628"/>
                <a:gd name="T112" fmla="*/ 306 w 335"/>
                <a:gd name="T113" fmla="*/ 592 h 628"/>
                <a:gd name="T114" fmla="*/ 304 w 335"/>
                <a:gd name="T115" fmla="*/ 598 h 628"/>
                <a:gd name="T116" fmla="*/ 302 w 335"/>
                <a:gd name="T117" fmla="*/ 604 h 628"/>
                <a:gd name="T118" fmla="*/ 300 w 335"/>
                <a:gd name="T119" fmla="*/ 610 h 628"/>
                <a:gd name="T120" fmla="*/ 298 w 335"/>
                <a:gd name="T121" fmla="*/ 616 h 628"/>
                <a:gd name="T122" fmla="*/ 295 w 335"/>
                <a:gd name="T123" fmla="*/ 621 h 628"/>
                <a:gd name="T124" fmla="*/ 293 w 335"/>
                <a:gd name="T125" fmla="*/ 62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" h="628">
                  <a:moveTo>
                    <a:pt x="0" y="0"/>
                  </a:moveTo>
                  <a:lnTo>
                    <a:pt x="35" y="9"/>
                  </a:lnTo>
                  <a:lnTo>
                    <a:pt x="52" y="15"/>
                  </a:lnTo>
                  <a:lnTo>
                    <a:pt x="69" y="21"/>
                  </a:lnTo>
                  <a:lnTo>
                    <a:pt x="85" y="28"/>
                  </a:lnTo>
                  <a:lnTo>
                    <a:pt x="102" y="36"/>
                  </a:lnTo>
                  <a:lnTo>
                    <a:pt x="117" y="44"/>
                  </a:lnTo>
                  <a:lnTo>
                    <a:pt x="133" y="53"/>
                  </a:lnTo>
                  <a:lnTo>
                    <a:pt x="148" y="63"/>
                  </a:lnTo>
                  <a:lnTo>
                    <a:pt x="162" y="73"/>
                  </a:lnTo>
                  <a:lnTo>
                    <a:pt x="176" y="84"/>
                  </a:lnTo>
                  <a:lnTo>
                    <a:pt x="190" y="95"/>
                  </a:lnTo>
                  <a:lnTo>
                    <a:pt x="203" y="107"/>
                  </a:lnTo>
                  <a:lnTo>
                    <a:pt x="215" y="120"/>
                  </a:lnTo>
                  <a:lnTo>
                    <a:pt x="227" y="133"/>
                  </a:lnTo>
                  <a:lnTo>
                    <a:pt x="239" y="147"/>
                  </a:lnTo>
                  <a:lnTo>
                    <a:pt x="249" y="161"/>
                  </a:lnTo>
                  <a:lnTo>
                    <a:pt x="260" y="176"/>
                  </a:lnTo>
                  <a:lnTo>
                    <a:pt x="269" y="191"/>
                  </a:lnTo>
                  <a:lnTo>
                    <a:pt x="279" y="206"/>
                  </a:lnTo>
                  <a:lnTo>
                    <a:pt x="287" y="222"/>
                  </a:lnTo>
                  <a:lnTo>
                    <a:pt x="295" y="239"/>
                  </a:lnTo>
                  <a:lnTo>
                    <a:pt x="302" y="256"/>
                  </a:lnTo>
                  <a:lnTo>
                    <a:pt x="309" y="274"/>
                  </a:lnTo>
                  <a:lnTo>
                    <a:pt x="314" y="292"/>
                  </a:lnTo>
                  <a:lnTo>
                    <a:pt x="319" y="310"/>
                  </a:lnTo>
                  <a:lnTo>
                    <a:pt x="323" y="329"/>
                  </a:lnTo>
                  <a:lnTo>
                    <a:pt x="327" y="348"/>
                  </a:lnTo>
                  <a:lnTo>
                    <a:pt x="330" y="368"/>
                  </a:lnTo>
                  <a:lnTo>
                    <a:pt x="332" y="388"/>
                  </a:lnTo>
                  <a:lnTo>
                    <a:pt x="333" y="408"/>
                  </a:lnTo>
                  <a:lnTo>
                    <a:pt x="334" y="429"/>
                  </a:lnTo>
                  <a:lnTo>
                    <a:pt x="333" y="442"/>
                  </a:lnTo>
                  <a:lnTo>
                    <a:pt x="333" y="449"/>
                  </a:lnTo>
                  <a:lnTo>
                    <a:pt x="333" y="456"/>
                  </a:lnTo>
                  <a:lnTo>
                    <a:pt x="333" y="462"/>
                  </a:lnTo>
                  <a:lnTo>
                    <a:pt x="332" y="468"/>
                  </a:lnTo>
                  <a:lnTo>
                    <a:pt x="331" y="475"/>
                  </a:lnTo>
                  <a:lnTo>
                    <a:pt x="331" y="482"/>
                  </a:lnTo>
                  <a:lnTo>
                    <a:pt x="330" y="488"/>
                  </a:lnTo>
                  <a:lnTo>
                    <a:pt x="329" y="494"/>
                  </a:lnTo>
                  <a:lnTo>
                    <a:pt x="329" y="501"/>
                  </a:lnTo>
                  <a:lnTo>
                    <a:pt x="328" y="507"/>
                  </a:lnTo>
                  <a:lnTo>
                    <a:pt x="327" y="514"/>
                  </a:lnTo>
                  <a:lnTo>
                    <a:pt x="325" y="520"/>
                  </a:lnTo>
                  <a:lnTo>
                    <a:pt x="324" y="526"/>
                  </a:lnTo>
                  <a:lnTo>
                    <a:pt x="323" y="532"/>
                  </a:lnTo>
                  <a:lnTo>
                    <a:pt x="322" y="538"/>
                  </a:lnTo>
                  <a:lnTo>
                    <a:pt x="320" y="544"/>
                  </a:lnTo>
                  <a:lnTo>
                    <a:pt x="319" y="551"/>
                  </a:lnTo>
                  <a:lnTo>
                    <a:pt x="317" y="557"/>
                  </a:lnTo>
                  <a:lnTo>
                    <a:pt x="316" y="563"/>
                  </a:lnTo>
                  <a:lnTo>
                    <a:pt x="314" y="569"/>
                  </a:lnTo>
                  <a:lnTo>
                    <a:pt x="312" y="575"/>
                  </a:lnTo>
                  <a:lnTo>
                    <a:pt x="310" y="581"/>
                  </a:lnTo>
                  <a:lnTo>
                    <a:pt x="308" y="587"/>
                  </a:lnTo>
                  <a:lnTo>
                    <a:pt x="306" y="592"/>
                  </a:lnTo>
                  <a:lnTo>
                    <a:pt x="304" y="598"/>
                  </a:lnTo>
                  <a:lnTo>
                    <a:pt x="302" y="604"/>
                  </a:lnTo>
                  <a:lnTo>
                    <a:pt x="300" y="610"/>
                  </a:lnTo>
                  <a:lnTo>
                    <a:pt x="298" y="616"/>
                  </a:lnTo>
                  <a:lnTo>
                    <a:pt x="295" y="621"/>
                  </a:lnTo>
                  <a:lnTo>
                    <a:pt x="293" y="62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auto">
            <a:xfrm>
              <a:off x="4281" y="1712"/>
              <a:ext cx="364" cy="625"/>
            </a:xfrm>
            <a:custGeom>
              <a:avLst/>
              <a:gdLst>
                <a:gd name="T0" fmla="*/ 0 w 364"/>
                <a:gd name="T1" fmla="*/ 0 h 625"/>
                <a:gd name="T2" fmla="*/ 35 w 364"/>
                <a:gd name="T3" fmla="*/ 7 h 625"/>
                <a:gd name="T4" fmla="*/ 53 w 364"/>
                <a:gd name="T5" fmla="*/ 12 h 625"/>
                <a:gd name="T6" fmla="*/ 70 w 364"/>
                <a:gd name="T7" fmla="*/ 18 h 625"/>
                <a:gd name="T8" fmla="*/ 87 w 364"/>
                <a:gd name="T9" fmla="*/ 26 h 625"/>
                <a:gd name="T10" fmla="*/ 105 w 364"/>
                <a:gd name="T11" fmla="*/ 33 h 625"/>
                <a:gd name="T12" fmla="*/ 121 w 364"/>
                <a:gd name="T13" fmla="*/ 42 h 625"/>
                <a:gd name="T14" fmla="*/ 137 w 364"/>
                <a:gd name="T15" fmla="*/ 52 h 625"/>
                <a:gd name="T16" fmla="*/ 153 w 364"/>
                <a:gd name="T17" fmla="*/ 62 h 625"/>
                <a:gd name="T18" fmla="*/ 169 w 364"/>
                <a:gd name="T19" fmla="*/ 73 h 625"/>
                <a:gd name="T20" fmla="*/ 184 w 364"/>
                <a:gd name="T21" fmla="*/ 85 h 625"/>
                <a:gd name="T22" fmla="*/ 199 w 364"/>
                <a:gd name="T23" fmla="*/ 98 h 625"/>
                <a:gd name="T24" fmla="*/ 213 w 364"/>
                <a:gd name="T25" fmla="*/ 111 h 625"/>
                <a:gd name="T26" fmla="*/ 227 w 364"/>
                <a:gd name="T27" fmla="*/ 125 h 625"/>
                <a:gd name="T28" fmla="*/ 241 w 364"/>
                <a:gd name="T29" fmla="*/ 140 h 625"/>
                <a:gd name="T30" fmla="*/ 253 w 364"/>
                <a:gd name="T31" fmla="*/ 155 h 625"/>
                <a:gd name="T32" fmla="*/ 266 w 364"/>
                <a:gd name="T33" fmla="*/ 170 h 625"/>
                <a:gd name="T34" fmla="*/ 277 w 364"/>
                <a:gd name="T35" fmla="*/ 186 h 625"/>
                <a:gd name="T36" fmla="*/ 288 w 364"/>
                <a:gd name="T37" fmla="*/ 203 h 625"/>
                <a:gd name="T38" fmla="*/ 299 w 364"/>
                <a:gd name="T39" fmla="*/ 220 h 625"/>
                <a:gd name="T40" fmla="*/ 309 w 364"/>
                <a:gd name="T41" fmla="*/ 238 h 625"/>
                <a:gd name="T42" fmla="*/ 317 w 364"/>
                <a:gd name="T43" fmla="*/ 256 h 625"/>
                <a:gd name="T44" fmla="*/ 326 w 364"/>
                <a:gd name="T45" fmla="*/ 274 h 625"/>
                <a:gd name="T46" fmla="*/ 333 w 364"/>
                <a:gd name="T47" fmla="*/ 293 h 625"/>
                <a:gd name="T48" fmla="*/ 340 w 364"/>
                <a:gd name="T49" fmla="*/ 312 h 625"/>
                <a:gd name="T50" fmla="*/ 346 w 364"/>
                <a:gd name="T51" fmla="*/ 332 h 625"/>
                <a:gd name="T52" fmla="*/ 351 w 364"/>
                <a:gd name="T53" fmla="*/ 351 h 625"/>
                <a:gd name="T54" fmla="*/ 355 w 364"/>
                <a:gd name="T55" fmla="*/ 371 h 625"/>
                <a:gd name="T56" fmla="*/ 359 w 364"/>
                <a:gd name="T57" fmla="*/ 391 h 625"/>
                <a:gd name="T58" fmla="*/ 361 w 364"/>
                <a:gd name="T59" fmla="*/ 411 h 625"/>
                <a:gd name="T60" fmla="*/ 363 w 364"/>
                <a:gd name="T61" fmla="*/ 432 h 625"/>
                <a:gd name="T62" fmla="*/ 363 w 364"/>
                <a:gd name="T63" fmla="*/ 452 h 625"/>
                <a:gd name="T64" fmla="*/ 363 w 364"/>
                <a:gd name="T65" fmla="*/ 463 h 625"/>
                <a:gd name="T66" fmla="*/ 363 w 364"/>
                <a:gd name="T67" fmla="*/ 469 h 625"/>
                <a:gd name="T68" fmla="*/ 363 w 364"/>
                <a:gd name="T69" fmla="*/ 475 h 625"/>
                <a:gd name="T70" fmla="*/ 362 w 364"/>
                <a:gd name="T71" fmla="*/ 480 h 625"/>
                <a:gd name="T72" fmla="*/ 362 w 364"/>
                <a:gd name="T73" fmla="*/ 486 h 625"/>
                <a:gd name="T74" fmla="*/ 361 w 364"/>
                <a:gd name="T75" fmla="*/ 492 h 625"/>
                <a:gd name="T76" fmla="*/ 361 w 364"/>
                <a:gd name="T77" fmla="*/ 497 h 625"/>
                <a:gd name="T78" fmla="*/ 361 w 364"/>
                <a:gd name="T79" fmla="*/ 503 h 625"/>
                <a:gd name="T80" fmla="*/ 360 w 364"/>
                <a:gd name="T81" fmla="*/ 508 h 625"/>
                <a:gd name="T82" fmla="*/ 359 w 364"/>
                <a:gd name="T83" fmla="*/ 514 h 625"/>
                <a:gd name="T84" fmla="*/ 359 w 364"/>
                <a:gd name="T85" fmla="*/ 519 h 625"/>
                <a:gd name="T86" fmla="*/ 357 w 364"/>
                <a:gd name="T87" fmla="*/ 525 h 625"/>
                <a:gd name="T88" fmla="*/ 357 w 364"/>
                <a:gd name="T89" fmla="*/ 530 h 625"/>
                <a:gd name="T90" fmla="*/ 356 w 364"/>
                <a:gd name="T91" fmla="*/ 536 h 625"/>
                <a:gd name="T92" fmla="*/ 355 w 364"/>
                <a:gd name="T93" fmla="*/ 541 h 625"/>
                <a:gd name="T94" fmla="*/ 354 w 364"/>
                <a:gd name="T95" fmla="*/ 546 h 625"/>
                <a:gd name="T96" fmla="*/ 353 w 364"/>
                <a:gd name="T97" fmla="*/ 552 h 625"/>
                <a:gd name="T98" fmla="*/ 351 w 364"/>
                <a:gd name="T99" fmla="*/ 557 h 625"/>
                <a:gd name="T100" fmla="*/ 350 w 364"/>
                <a:gd name="T101" fmla="*/ 562 h 625"/>
                <a:gd name="T102" fmla="*/ 349 w 364"/>
                <a:gd name="T103" fmla="*/ 568 h 625"/>
                <a:gd name="T104" fmla="*/ 347 w 364"/>
                <a:gd name="T105" fmla="*/ 573 h 625"/>
                <a:gd name="T106" fmla="*/ 346 w 364"/>
                <a:gd name="T107" fmla="*/ 578 h 625"/>
                <a:gd name="T108" fmla="*/ 345 w 364"/>
                <a:gd name="T109" fmla="*/ 584 h 625"/>
                <a:gd name="T110" fmla="*/ 343 w 364"/>
                <a:gd name="T111" fmla="*/ 588 h 625"/>
                <a:gd name="T112" fmla="*/ 341 w 364"/>
                <a:gd name="T113" fmla="*/ 594 h 625"/>
                <a:gd name="T114" fmla="*/ 339 w 364"/>
                <a:gd name="T115" fmla="*/ 599 h 625"/>
                <a:gd name="T116" fmla="*/ 338 w 364"/>
                <a:gd name="T117" fmla="*/ 604 h 625"/>
                <a:gd name="T118" fmla="*/ 336 w 364"/>
                <a:gd name="T119" fmla="*/ 609 h 625"/>
                <a:gd name="T120" fmla="*/ 334 w 364"/>
                <a:gd name="T121" fmla="*/ 614 h 625"/>
                <a:gd name="T122" fmla="*/ 332 w 364"/>
                <a:gd name="T123" fmla="*/ 619 h 625"/>
                <a:gd name="T124" fmla="*/ 331 w 364"/>
                <a:gd name="T125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4" h="625">
                  <a:moveTo>
                    <a:pt x="0" y="0"/>
                  </a:moveTo>
                  <a:lnTo>
                    <a:pt x="35" y="7"/>
                  </a:lnTo>
                  <a:lnTo>
                    <a:pt x="53" y="12"/>
                  </a:lnTo>
                  <a:lnTo>
                    <a:pt x="70" y="18"/>
                  </a:lnTo>
                  <a:lnTo>
                    <a:pt x="87" y="26"/>
                  </a:lnTo>
                  <a:lnTo>
                    <a:pt x="105" y="33"/>
                  </a:lnTo>
                  <a:lnTo>
                    <a:pt x="121" y="42"/>
                  </a:lnTo>
                  <a:lnTo>
                    <a:pt x="137" y="52"/>
                  </a:lnTo>
                  <a:lnTo>
                    <a:pt x="153" y="62"/>
                  </a:lnTo>
                  <a:lnTo>
                    <a:pt x="169" y="73"/>
                  </a:lnTo>
                  <a:lnTo>
                    <a:pt x="184" y="85"/>
                  </a:lnTo>
                  <a:lnTo>
                    <a:pt x="199" y="98"/>
                  </a:lnTo>
                  <a:lnTo>
                    <a:pt x="213" y="111"/>
                  </a:lnTo>
                  <a:lnTo>
                    <a:pt x="227" y="125"/>
                  </a:lnTo>
                  <a:lnTo>
                    <a:pt x="241" y="140"/>
                  </a:lnTo>
                  <a:lnTo>
                    <a:pt x="253" y="155"/>
                  </a:lnTo>
                  <a:lnTo>
                    <a:pt x="266" y="170"/>
                  </a:lnTo>
                  <a:lnTo>
                    <a:pt x="277" y="186"/>
                  </a:lnTo>
                  <a:lnTo>
                    <a:pt x="288" y="203"/>
                  </a:lnTo>
                  <a:lnTo>
                    <a:pt x="299" y="220"/>
                  </a:lnTo>
                  <a:lnTo>
                    <a:pt x="309" y="238"/>
                  </a:lnTo>
                  <a:lnTo>
                    <a:pt x="317" y="256"/>
                  </a:lnTo>
                  <a:lnTo>
                    <a:pt x="326" y="274"/>
                  </a:lnTo>
                  <a:lnTo>
                    <a:pt x="333" y="293"/>
                  </a:lnTo>
                  <a:lnTo>
                    <a:pt x="340" y="312"/>
                  </a:lnTo>
                  <a:lnTo>
                    <a:pt x="346" y="332"/>
                  </a:lnTo>
                  <a:lnTo>
                    <a:pt x="351" y="351"/>
                  </a:lnTo>
                  <a:lnTo>
                    <a:pt x="355" y="371"/>
                  </a:lnTo>
                  <a:lnTo>
                    <a:pt x="359" y="391"/>
                  </a:lnTo>
                  <a:lnTo>
                    <a:pt x="361" y="411"/>
                  </a:lnTo>
                  <a:lnTo>
                    <a:pt x="363" y="432"/>
                  </a:lnTo>
                  <a:lnTo>
                    <a:pt x="363" y="452"/>
                  </a:lnTo>
                  <a:lnTo>
                    <a:pt x="363" y="463"/>
                  </a:lnTo>
                  <a:lnTo>
                    <a:pt x="363" y="469"/>
                  </a:lnTo>
                  <a:lnTo>
                    <a:pt x="363" y="475"/>
                  </a:lnTo>
                  <a:lnTo>
                    <a:pt x="362" y="480"/>
                  </a:lnTo>
                  <a:lnTo>
                    <a:pt x="362" y="486"/>
                  </a:lnTo>
                  <a:lnTo>
                    <a:pt x="361" y="492"/>
                  </a:lnTo>
                  <a:lnTo>
                    <a:pt x="361" y="497"/>
                  </a:lnTo>
                  <a:lnTo>
                    <a:pt x="361" y="503"/>
                  </a:lnTo>
                  <a:lnTo>
                    <a:pt x="360" y="508"/>
                  </a:lnTo>
                  <a:lnTo>
                    <a:pt x="359" y="514"/>
                  </a:lnTo>
                  <a:lnTo>
                    <a:pt x="359" y="519"/>
                  </a:lnTo>
                  <a:lnTo>
                    <a:pt x="357" y="525"/>
                  </a:lnTo>
                  <a:lnTo>
                    <a:pt x="357" y="530"/>
                  </a:lnTo>
                  <a:lnTo>
                    <a:pt x="356" y="536"/>
                  </a:lnTo>
                  <a:lnTo>
                    <a:pt x="355" y="541"/>
                  </a:lnTo>
                  <a:lnTo>
                    <a:pt x="354" y="546"/>
                  </a:lnTo>
                  <a:lnTo>
                    <a:pt x="353" y="552"/>
                  </a:lnTo>
                  <a:lnTo>
                    <a:pt x="351" y="557"/>
                  </a:lnTo>
                  <a:lnTo>
                    <a:pt x="350" y="562"/>
                  </a:lnTo>
                  <a:lnTo>
                    <a:pt x="349" y="568"/>
                  </a:lnTo>
                  <a:lnTo>
                    <a:pt x="347" y="573"/>
                  </a:lnTo>
                  <a:lnTo>
                    <a:pt x="346" y="578"/>
                  </a:lnTo>
                  <a:lnTo>
                    <a:pt x="345" y="584"/>
                  </a:lnTo>
                  <a:lnTo>
                    <a:pt x="343" y="588"/>
                  </a:lnTo>
                  <a:lnTo>
                    <a:pt x="341" y="594"/>
                  </a:lnTo>
                  <a:lnTo>
                    <a:pt x="339" y="599"/>
                  </a:lnTo>
                  <a:lnTo>
                    <a:pt x="338" y="604"/>
                  </a:lnTo>
                  <a:lnTo>
                    <a:pt x="336" y="609"/>
                  </a:lnTo>
                  <a:lnTo>
                    <a:pt x="334" y="614"/>
                  </a:lnTo>
                  <a:lnTo>
                    <a:pt x="332" y="619"/>
                  </a:lnTo>
                  <a:lnTo>
                    <a:pt x="331" y="62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4497" y="1854"/>
              <a:ext cx="118" cy="41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4399" y="1798"/>
              <a:ext cx="278" cy="5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4647" y="2258"/>
              <a:ext cx="71" cy="6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4333" y="1727"/>
              <a:ext cx="253" cy="605"/>
            </a:xfrm>
            <a:custGeom>
              <a:avLst/>
              <a:gdLst>
                <a:gd name="T0" fmla="*/ 0 w 253"/>
                <a:gd name="T1" fmla="*/ 0 h 605"/>
                <a:gd name="T2" fmla="*/ 28 w 253"/>
                <a:gd name="T3" fmla="*/ 22 h 605"/>
                <a:gd name="T4" fmla="*/ 41 w 253"/>
                <a:gd name="T5" fmla="*/ 33 h 605"/>
                <a:gd name="T6" fmla="*/ 54 w 253"/>
                <a:gd name="T7" fmla="*/ 45 h 605"/>
                <a:gd name="T8" fmla="*/ 67 w 253"/>
                <a:gd name="T9" fmla="*/ 58 h 605"/>
                <a:gd name="T10" fmla="*/ 80 w 253"/>
                <a:gd name="T11" fmla="*/ 71 h 605"/>
                <a:gd name="T12" fmla="*/ 92 w 253"/>
                <a:gd name="T13" fmla="*/ 83 h 605"/>
                <a:gd name="T14" fmla="*/ 104 w 253"/>
                <a:gd name="T15" fmla="*/ 97 h 605"/>
                <a:gd name="T16" fmla="*/ 115 w 253"/>
                <a:gd name="T17" fmla="*/ 111 h 605"/>
                <a:gd name="T18" fmla="*/ 126 w 253"/>
                <a:gd name="T19" fmla="*/ 125 h 605"/>
                <a:gd name="T20" fmla="*/ 136 w 253"/>
                <a:gd name="T21" fmla="*/ 139 h 605"/>
                <a:gd name="T22" fmla="*/ 146 w 253"/>
                <a:gd name="T23" fmla="*/ 154 h 605"/>
                <a:gd name="T24" fmla="*/ 156 w 253"/>
                <a:gd name="T25" fmla="*/ 169 h 605"/>
                <a:gd name="T26" fmla="*/ 166 w 253"/>
                <a:gd name="T27" fmla="*/ 184 h 605"/>
                <a:gd name="T28" fmla="*/ 174 w 253"/>
                <a:gd name="T29" fmla="*/ 199 h 605"/>
                <a:gd name="T30" fmla="*/ 183 w 253"/>
                <a:gd name="T31" fmla="*/ 215 h 605"/>
                <a:gd name="T32" fmla="*/ 191 w 253"/>
                <a:gd name="T33" fmla="*/ 231 h 605"/>
                <a:gd name="T34" fmla="*/ 198 w 253"/>
                <a:gd name="T35" fmla="*/ 248 h 605"/>
                <a:gd name="T36" fmla="*/ 206 w 253"/>
                <a:gd name="T37" fmla="*/ 265 h 605"/>
                <a:gd name="T38" fmla="*/ 212 w 253"/>
                <a:gd name="T39" fmla="*/ 281 h 605"/>
                <a:gd name="T40" fmla="*/ 218 w 253"/>
                <a:gd name="T41" fmla="*/ 299 h 605"/>
                <a:gd name="T42" fmla="*/ 224 w 253"/>
                <a:gd name="T43" fmla="*/ 316 h 605"/>
                <a:gd name="T44" fmla="*/ 229 w 253"/>
                <a:gd name="T45" fmla="*/ 333 h 605"/>
                <a:gd name="T46" fmla="*/ 234 w 253"/>
                <a:gd name="T47" fmla="*/ 351 h 605"/>
                <a:gd name="T48" fmla="*/ 238 w 253"/>
                <a:gd name="T49" fmla="*/ 369 h 605"/>
                <a:gd name="T50" fmla="*/ 241 w 253"/>
                <a:gd name="T51" fmla="*/ 387 h 605"/>
                <a:gd name="T52" fmla="*/ 244 w 253"/>
                <a:gd name="T53" fmla="*/ 405 h 605"/>
                <a:gd name="T54" fmla="*/ 247 w 253"/>
                <a:gd name="T55" fmla="*/ 424 h 605"/>
                <a:gd name="T56" fmla="*/ 249 w 253"/>
                <a:gd name="T57" fmla="*/ 443 h 605"/>
                <a:gd name="T58" fmla="*/ 250 w 253"/>
                <a:gd name="T59" fmla="*/ 461 h 605"/>
                <a:gd name="T60" fmla="*/ 251 w 253"/>
                <a:gd name="T61" fmla="*/ 481 h 605"/>
                <a:gd name="T62" fmla="*/ 252 w 253"/>
                <a:gd name="T63" fmla="*/ 500 h 605"/>
                <a:gd name="T64" fmla="*/ 251 w 253"/>
                <a:gd name="T65" fmla="*/ 506 h 605"/>
                <a:gd name="T66" fmla="*/ 251 w 253"/>
                <a:gd name="T67" fmla="*/ 509 h 605"/>
                <a:gd name="T68" fmla="*/ 251 w 253"/>
                <a:gd name="T69" fmla="*/ 513 h 605"/>
                <a:gd name="T70" fmla="*/ 251 w 253"/>
                <a:gd name="T71" fmla="*/ 516 h 605"/>
                <a:gd name="T72" fmla="*/ 251 w 253"/>
                <a:gd name="T73" fmla="*/ 519 h 605"/>
                <a:gd name="T74" fmla="*/ 251 w 253"/>
                <a:gd name="T75" fmla="*/ 523 h 605"/>
                <a:gd name="T76" fmla="*/ 251 w 253"/>
                <a:gd name="T77" fmla="*/ 526 h 605"/>
                <a:gd name="T78" fmla="*/ 251 w 253"/>
                <a:gd name="T79" fmla="*/ 529 h 605"/>
                <a:gd name="T80" fmla="*/ 250 w 253"/>
                <a:gd name="T81" fmla="*/ 533 h 605"/>
                <a:gd name="T82" fmla="*/ 250 w 253"/>
                <a:gd name="T83" fmla="*/ 536 h 605"/>
                <a:gd name="T84" fmla="*/ 250 w 253"/>
                <a:gd name="T85" fmla="*/ 539 h 605"/>
                <a:gd name="T86" fmla="*/ 250 w 253"/>
                <a:gd name="T87" fmla="*/ 543 h 605"/>
                <a:gd name="T88" fmla="*/ 250 w 253"/>
                <a:gd name="T89" fmla="*/ 546 h 605"/>
                <a:gd name="T90" fmla="*/ 249 w 253"/>
                <a:gd name="T91" fmla="*/ 549 h 605"/>
                <a:gd name="T92" fmla="*/ 249 w 253"/>
                <a:gd name="T93" fmla="*/ 552 h 605"/>
                <a:gd name="T94" fmla="*/ 249 w 253"/>
                <a:gd name="T95" fmla="*/ 555 h 605"/>
                <a:gd name="T96" fmla="*/ 248 w 253"/>
                <a:gd name="T97" fmla="*/ 559 h 605"/>
                <a:gd name="T98" fmla="*/ 248 w 253"/>
                <a:gd name="T99" fmla="*/ 562 h 605"/>
                <a:gd name="T100" fmla="*/ 248 w 253"/>
                <a:gd name="T101" fmla="*/ 565 h 605"/>
                <a:gd name="T102" fmla="*/ 248 w 253"/>
                <a:gd name="T103" fmla="*/ 569 h 605"/>
                <a:gd name="T104" fmla="*/ 247 w 253"/>
                <a:gd name="T105" fmla="*/ 572 h 605"/>
                <a:gd name="T106" fmla="*/ 247 w 253"/>
                <a:gd name="T107" fmla="*/ 575 h 605"/>
                <a:gd name="T108" fmla="*/ 246 w 253"/>
                <a:gd name="T109" fmla="*/ 578 h 605"/>
                <a:gd name="T110" fmla="*/ 246 w 253"/>
                <a:gd name="T111" fmla="*/ 581 h 605"/>
                <a:gd name="T112" fmla="*/ 246 w 253"/>
                <a:gd name="T113" fmla="*/ 585 h 605"/>
                <a:gd name="T114" fmla="*/ 245 w 253"/>
                <a:gd name="T115" fmla="*/ 588 h 605"/>
                <a:gd name="T116" fmla="*/ 244 w 253"/>
                <a:gd name="T117" fmla="*/ 591 h 605"/>
                <a:gd name="T118" fmla="*/ 244 w 253"/>
                <a:gd name="T119" fmla="*/ 594 h 605"/>
                <a:gd name="T120" fmla="*/ 244 w 253"/>
                <a:gd name="T121" fmla="*/ 597 h 605"/>
                <a:gd name="T122" fmla="*/ 243 w 253"/>
                <a:gd name="T123" fmla="*/ 601 h 605"/>
                <a:gd name="T124" fmla="*/ 243 w 253"/>
                <a:gd name="T125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3" h="605">
                  <a:moveTo>
                    <a:pt x="0" y="0"/>
                  </a:moveTo>
                  <a:lnTo>
                    <a:pt x="28" y="22"/>
                  </a:lnTo>
                  <a:lnTo>
                    <a:pt x="41" y="33"/>
                  </a:lnTo>
                  <a:lnTo>
                    <a:pt x="54" y="45"/>
                  </a:lnTo>
                  <a:lnTo>
                    <a:pt x="67" y="58"/>
                  </a:lnTo>
                  <a:lnTo>
                    <a:pt x="80" y="71"/>
                  </a:lnTo>
                  <a:lnTo>
                    <a:pt x="92" y="83"/>
                  </a:lnTo>
                  <a:lnTo>
                    <a:pt x="104" y="97"/>
                  </a:lnTo>
                  <a:lnTo>
                    <a:pt x="115" y="111"/>
                  </a:lnTo>
                  <a:lnTo>
                    <a:pt x="126" y="125"/>
                  </a:lnTo>
                  <a:lnTo>
                    <a:pt x="136" y="139"/>
                  </a:lnTo>
                  <a:lnTo>
                    <a:pt x="146" y="154"/>
                  </a:lnTo>
                  <a:lnTo>
                    <a:pt x="156" y="169"/>
                  </a:lnTo>
                  <a:lnTo>
                    <a:pt x="166" y="184"/>
                  </a:lnTo>
                  <a:lnTo>
                    <a:pt x="174" y="199"/>
                  </a:lnTo>
                  <a:lnTo>
                    <a:pt x="183" y="215"/>
                  </a:lnTo>
                  <a:lnTo>
                    <a:pt x="191" y="231"/>
                  </a:lnTo>
                  <a:lnTo>
                    <a:pt x="198" y="248"/>
                  </a:lnTo>
                  <a:lnTo>
                    <a:pt x="206" y="265"/>
                  </a:lnTo>
                  <a:lnTo>
                    <a:pt x="212" y="281"/>
                  </a:lnTo>
                  <a:lnTo>
                    <a:pt x="218" y="299"/>
                  </a:lnTo>
                  <a:lnTo>
                    <a:pt x="224" y="316"/>
                  </a:lnTo>
                  <a:lnTo>
                    <a:pt x="229" y="333"/>
                  </a:lnTo>
                  <a:lnTo>
                    <a:pt x="234" y="351"/>
                  </a:lnTo>
                  <a:lnTo>
                    <a:pt x="238" y="369"/>
                  </a:lnTo>
                  <a:lnTo>
                    <a:pt x="241" y="387"/>
                  </a:lnTo>
                  <a:lnTo>
                    <a:pt x="244" y="405"/>
                  </a:lnTo>
                  <a:lnTo>
                    <a:pt x="247" y="424"/>
                  </a:lnTo>
                  <a:lnTo>
                    <a:pt x="249" y="443"/>
                  </a:lnTo>
                  <a:lnTo>
                    <a:pt x="250" y="461"/>
                  </a:lnTo>
                  <a:lnTo>
                    <a:pt x="251" y="481"/>
                  </a:lnTo>
                  <a:lnTo>
                    <a:pt x="252" y="500"/>
                  </a:lnTo>
                  <a:lnTo>
                    <a:pt x="251" y="506"/>
                  </a:lnTo>
                  <a:lnTo>
                    <a:pt x="251" y="509"/>
                  </a:lnTo>
                  <a:lnTo>
                    <a:pt x="251" y="513"/>
                  </a:lnTo>
                  <a:lnTo>
                    <a:pt x="251" y="516"/>
                  </a:lnTo>
                  <a:lnTo>
                    <a:pt x="251" y="519"/>
                  </a:lnTo>
                  <a:lnTo>
                    <a:pt x="251" y="523"/>
                  </a:lnTo>
                  <a:lnTo>
                    <a:pt x="251" y="526"/>
                  </a:lnTo>
                  <a:lnTo>
                    <a:pt x="251" y="529"/>
                  </a:lnTo>
                  <a:lnTo>
                    <a:pt x="250" y="533"/>
                  </a:lnTo>
                  <a:lnTo>
                    <a:pt x="250" y="536"/>
                  </a:lnTo>
                  <a:lnTo>
                    <a:pt x="250" y="539"/>
                  </a:lnTo>
                  <a:lnTo>
                    <a:pt x="250" y="543"/>
                  </a:lnTo>
                  <a:lnTo>
                    <a:pt x="250" y="546"/>
                  </a:lnTo>
                  <a:lnTo>
                    <a:pt x="249" y="549"/>
                  </a:lnTo>
                  <a:lnTo>
                    <a:pt x="249" y="552"/>
                  </a:lnTo>
                  <a:lnTo>
                    <a:pt x="249" y="555"/>
                  </a:lnTo>
                  <a:lnTo>
                    <a:pt x="248" y="559"/>
                  </a:lnTo>
                  <a:lnTo>
                    <a:pt x="248" y="562"/>
                  </a:lnTo>
                  <a:lnTo>
                    <a:pt x="248" y="565"/>
                  </a:lnTo>
                  <a:lnTo>
                    <a:pt x="248" y="569"/>
                  </a:lnTo>
                  <a:lnTo>
                    <a:pt x="247" y="572"/>
                  </a:lnTo>
                  <a:lnTo>
                    <a:pt x="247" y="575"/>
                  </a:lnTo>
                  <a:lnTo>
                    <a:pt x="246" y="578"/>
                  </a:lnTo>
                  <a:lnTo>
                    <a:pt x="246" y="581"/>
                  </a:lnTo>
                  <a:lnTo>
                    <a:pt x="246" y="585"/>
                  </a:lnTo>
                  <a:lnTo>
                    <a:pt x="245" y="588"/>
                  </a:lnTo>
                  <a:lnTo>
                    <a:pt x="244" y="591"/>
                  </a:lnTo>
                  <a:lnTo>
                    <a:pt x="244" y="594"/>
                  </a:lnTo>
                  <a:lnTo>
                    <a:pt x="244" y="597"/>
                  </a:lnTo>
                  <a:lnTo>
                    <a:pt x="243" y="601"/>
                  </a:lnTo>
                  <a:lnTo>
                    <a:pt x="243" y="60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4281" y="1706"/>
              <a:ext cx="277" cy="331"/>
            </a:xfrm>
            <a:custGeom>
              <a:avLst/>
              <a:gdLst>
                <a:gd name="T0" fmla="*/ 0 w 277"/>
                <a:gd name="T1" fmla="*/ 0 h 331"/>
                <a:gd name="T2" fmla="*/ 26 w 277"/>
                <a:gd name="T3" fmla="*/ 10 h 331"/>
                <a:gd name="T4" fmla="*/ 39 w 277"/>
                <a:gd name="T5" fmla="*/ 16 h 331"/>
                <a:gd name="T6" fmla="*/ 52 w 277"/>
                <a:gd name="T7" fmla="*/ 22 h 331"/>
                <a:gd name="T8" fmla="*/ 65 w 277"/>
                <a:gd name="T9" fmla="*/ 28 h 331"/>
                <a:gd name="T10" fmla="*/ 77 w 277"/>
                <a:gd name="T11" fmla="*/ 35 h 331"/>
                <a:gd name="T12" fmla="*/ 89 w 277"/>
                <a:gd name="T13" fmla="*/ 43 h 331"/>
                <a:gd name="T14" fmla="*/ 101 w 277"/>
                <a:gd name="T15" fmla="*/ 50 h 331"/>
                <a:gd name="T16" fmla="*/ 112 w 277"/>
                <a:gd name="T17" fmla="*/ 58 h 331"/>
                <a:gd name="T18" fmla="*/ 123 w 277"/>
                <a:gd name="T19" fmla="*/ 67 h 331"/>
                <a:gd name="T20" fmla="*/ 134 w 277"/>
                <a:gd name="T21" fmla="*/ 76 h 331"/>
                <a:gd name="T22" fmla="*/ 145 w 277"/>
                <a:gd name="T23" fmla="*/ 85 h 331"/>
                <a:gd name="T24" fmla="*/ 155 w 277"/>
                <a:gd name="T25" fmla="*/ 95 h 331"/>
                <a:gd name="T26" fmla="*/ 165 w 277"/>
                <a:gd name="T27" fmla="*/ 104 h 331"/>
                <a:gd name="T28" fmla="*/ 174 w 277"/>
                <a:gd name="T29" fmla="*/ 115 h 331"/>
                <a:gd name="T30" fmla="*/ 183 w 277"/>
                <a:gd name="T31" fmla="*/ 125 h 331"/>
                <a:gd name="T32" fmla="*/ 192 w 277"/>
                <a:gd name="T33" fmla="*/ 136 h 331"/>
                <a:gd name="T34" fmla="*/ 201 w 277"/>
                <a:gd name="T35" fmla="*/ 147 h 331"/>
                <a:gd name="T36" fmla="*/ 209 w 277"/>
                <a:gd name="T37" fmla="*/ 159 h 331"/>
                <a:gd name="T38" fmla="*/ 217 w 277"/>
                <a:gd name="T39" fmla="*/ 170 h 331"/>
                <a:gd name="T40" fmla="*/ 224 w 277"/>
                <a:gd name="T41" fmla="*/ 182 h 331"/>
                <a:gd name="T42" fmla="*/ 231 w 277"/>
                <a:gd name="T43" fmla="*/ 195 h 331"/>
                <a:gd name="T44" fmla="*/ 237 w 277"/>
                <a:gd name="T45" fmla="*/ 207 h 331"/>
                <a:gd name="T46" fmla="*/ 243 w 277"/>
                <a:gd name="T47" fmla="*/ 220 h 331"/>
                <a:gd name="T48" fmla="*/ 249 w 277"/>
                <a:gd name="T49" fmla="*/ 233 h 331"/>
                <a:gd name="T50" fmla="*/ 254 w 277"/>
                <a:gd name="T51" fmla="*/ 246 h 331"/>
                <a:gd name="T52" fmla="*/ 259 w 277"/>
                <a:gd name="T53" fmla="*/ 260 h 331"/>
                <a:gd name="T54" fmla="*/ 263 w 277"/>
                <a:gd name="T55" fmla="*/ 274 h 331"/>
                <a:gd name="T56" fmla="*/ 267 w 277"/>
                <a:gd name="T57" fmla="*/ 288 h 331"/>
                <a:gd name="T58" fmla="*/ 270 w 277"/>
                <a:gd name="T59" fmla="*/ 302 h 331"/>
                <a:gd name="T60" fmla="*/ 273 w 277"/>
                <a:gd name="T61" fmla="*/ 316 h 331"/>
                <a:gd name="T62" fmla="*/ 276 w 277"/>
                <a:gd name="T63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" h="331">
                  <a:moveTo>
                    <a:pt x="0" y="0"/>
                  </a:moveTo>
                  <a:lnTo>
                    <a:pt x="26" y="10"/>
                  </a:lnTo>
                  <a:lnTo>
                    <a:pt x="39" y="16"/>
                  </a:lnTo>
                  <a:lnTo>
                    <a:pt x="52" y="22"/>
                  </a:lnTo>
                  <a:lnTo>
                    <a:pt x="65" y="28"/>
                  </a:lnTo>
                  <a:lnTo>
                    <a:pt x="77" y="35"/>
                  </a:lnTo>
                  <a:lnTo>
                    <a:pt x="89" y="43"/>
                  </a:lnTo>
                  <a:lnTo>
                    <a:pt x="101" y="50"/>
                  </a:lnTo>
                  <a:lnTo>
                    <a:pt x="112" y="58"/>
                  </a:lnTo>
                  <a:lnTo>
                    <a:pt x="123" y="67"/>
                  </a:lnTo>
                  <a:lnTo>
                    <a:pt x="134" y="76"/>
                  </a:lnTo>
                  <a:lnTo>
                    <a:pt x="145" y="85"/>
                  </a:lnTo>
                  <a:lnTo>
                    <a:pt x="155" y="95"/>
                  </a:lnTo>
                  <a:lnTo>
                    <a:pt x="165" y="104"/>
                  </a:lnTo>
                  <a:lnTo>
                    <a:pt x="174" y="115"/>
                  </a:lnTo>
                  <a:lnTo>
                    <a:pt x="183" y="125"/>
                  </a:lnTo>
                  <a:lnTo>
                    <a:pt x="192" y="136"/>
                  </a:lnTo>
                  <a:lnTo>
                    <a:pt x="201" y="147"/>
                  </a:lnTo>
                  <a:lnTo>
                    <a:pt x="209" y="159"/>
                  </a:lnTo>
                  <a:lnTo>
                    <a:pt x="217" y="170"/>
                  </a:lnTo>
                  <a:lnTo>
                    <a:pt x="224" y="182"/>
                  </a:lnTo>
                  <a:lnTo>
                    <a:pt x="231" y="195"/>
                  </a:lnTo>
                  <a:lnTo>
                    <a:pt x="237" y="207"/>
                  </a:lnTo>
                  <a:lnTo>
                    <a:pt x="243" y="220"/>
                  </a:lnTo>
                  <a:lnTo>
                    <a:pt x="249" y="233"/>
                  </a:lnTo>
                  <a:lnTo>
                    <a:pt x="254" y="246"/>
                  </a:lnTo>
                  <a:lnTo>
                    <a:pt x="259" y="260"/>
                  </a:lnTo>
                  <a:lnTo>
                    <a:pt x="263" y="274"/>
                  </a:lnTo>
                  <a:lnTo>
                    <a:pt x="267" y="288"/>
                  </a:lnTo>
                  <a:lnTo>
                    <a:pt x="270" y="302"/>
                  </a:lnTo>
                  <a:lnTo>
                    <a:pt x="273" y="316"/>
                  </a:lnTo>
                  <a:lnTo>
                    <a:pt x="276" y="33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auto">
            <a:xfrm>
              <a:off x="4540" y="2115"/>
              <a:ext cx="17" cy="223"/>
            </a:xfrm>
            <a:custGeom>
              <a:avLst/>
              <a:gdLst>
                <a:gd name="T0" fmla="*/ 0 w 17"/>
                <a:gd name="T1" fmla="*/ 0 h 223"/>
                <a:gd name="T2" fmla="*/ 0 w 17"/>
                <a:gd name="T3" fmla="*/ 8 h 223"/>
                <a:gd name="T4" fmla="*/ 3 w 17"/>
                <a:gd name="T5" fmla="*/ 12 h 223"/>
                <a:gd name="T6" fmla="*/ 3 w 17"/>
                <a:gd name="T7" fmla="*/ 16 h 223"/>
                <a:gd name="T8" fmla="*/ 3 w 17"/>
                <a:gd name="T9" fmla="*/ 20 h 223"/>
                <a:gd name="T10" fmla="*/ 6 w 17"/>
                <a:gd name="T11" fmla="*/ 24 h 223"/>
                <a:gd name="T12" fmla="*/ 6 w 17"/>
                <a:gd name="T13" fmla="*/ 28 h 223"/>
                <a:gd name="T14" fmla="*/ 6 w 17"/>
                <a:gd name="T15" fmla="*/ 31 h 223"/>
                <a:gd name="T16" fmla="*/ 6 w 17"/>
                <a:gd name="T17" fmla="*/ 35 h 223"/>
                <a:gd name="T18" fmla="*/ 6 w 17"/>
                <a:gd name="T19" fmla="*/ 39 h 223"/>
                <a:gd name="T20" fmla="*/ 6 w 17"/>
                <a:gd name="T21" fmla="*/ 43 h 223"/>
                <a:gd name="T22" fmla="*/ 9 w 17"/>
                <a:gd name="T23" fmla="*/ 47 h 223"/>
                <a:gd name="T24" fmla="*/ 9 w 17"/>
                <a:gd name="T25" fmla="*/ 51 h 223"/>
                <a:gd name="T26" fmla="*/ 9 w 17"/>
                <a:gd name="T27" fmla="*/ 55 h 223"/>
                <a:gd name="T28" fmla="*/ 9 w 17"/>
                <a:gd name="T29" fmla="*/ 59 h 223"/>
                <a:gd name="T30" fmla="*/ 12 w 17"/>
                <a:gd name="T31" fmla="*/ 63 h 223"/>
                <a:gd name="T32" fmla="*/ 12 w 17"/>
                <a:gd name="T33" fmla="*/ 67 h 223"/>
                <a:gd name="T34" fmla="*/ 12 w 17"/>
                <a:gd name="T35" fmla="*/ 71 h 223"/>
                <a:gd name="T36" fmla="*/ 12 w 17"/>
                <a:gd name="T37" fmla="*/ 75 h 223"/>
                <a:gd name="T38" fmla="*/ 12 w 17"/>
                <a:gd name="T39" fmla="*/ 79 h 223"/>
                <a:gd name="T40" fmla="*/ 12 w 17"/>
                <a:gd name="T41" fmla="*/ 83 h 223"/>
                <a:gd name="T42" fmla="*/ 12 w 17"/>
                <a:gd name="T43" fmla="*/ 87 h 223"/>
                <a:gd name="T44" fmla="*/ 12 w 17"/>
                <a:gd name="T45" fmla="*/ 91 h 223"/>
                <a:gd name="T46" fmla="*/ 12 w 17"/>
                <a:gd name="T47" fmla="*/ 95 h 223"/>
                <a:gd name="T48" fmla="*/ 12 w 17"/>
                <a:gd name="T49" fmla="*/ 99 h 223"/>
                <a:gd name="T50" fmla="*/ 12 w 17"/>
                <a:gd name="T51" fmla="*/ 103 h 223"/>
                <a:gd name="T52" fmla="*/ 12 w 17"/>
                <a:gd name="T53" fmla="*/ 107 h 223"/>
                <a:gd name="T54" fmla="*/ 12 w 17"/>
                <a:gd name="T55" fmla="*/ 111 h 223"/>
                <a:gd name="T56" fmla="*/ 12 w 17"/>
                <a:gd name="T57" fmla="*/ 115 h 223"/>
                <a:gd name="T58" fmla="*/ 12 w 17"/>
                <a:gd name="T59" fmla="*/ 119 h 223"/>
                <a:gd name="T60" fmla="*/ 12 w 17"/>
                <a:gd name="T61" fmla="*/ 123 h 223"/>
                <a:gd name="T62" fmla="*/ 16 w 17"/>
                <a:gd name="T63" fmla="*/ 127 h 223"/>
                <a:gd name="T64" fmla="*/ 12 w 17"/>
                <a:gd name="T65" fmla="*/ 133 h 223"/>
                <a:gd name="T66" fmla="*/ 12 w 17"/>
                <a:gd name="T67" fmla="*/ 136 h 223"/>
                <a:gd name="T68" fmla="*/ 12 w 17"/>
                <a:gd name="T69" fmla="*/ 139 h 223"/>
                <a:gd name="T70" fmla="*/ 12 w 17"/>
                <a:gd name="T71" fmla="*/ 142 h 223"/>
                <a:gd name="T72" fmla="*/ 12 w 17"/>
                <a:gd name="T73" fmla="*/ 145 h 223"/>
                <a:gd name="T74" fmla="*/ 12 w 17"/>
                <a:gd name="T75" fmla="*/ 148 h 223"/>
                <a:gd name="T76" fmla="*/ 12 w 17"/>
                <a:gd name="T77" fmla="*/ 151 h 223"/>
                <a:gd name="T78" fmla="*/ 12 w 17"/>
                <a:gd name="T79" fmla="*/ 154 h 223"/>
                <a:gd name="T80" fmla="*/ 12 w 17"/>
                <a:gd name="T81" fmla="*/ 157 h 223"/>
                <a:gd name="T82" fmla="*/ 12 w 17"/>
                <a:gd name="T83" fmla="*/ 160 h 223"/>
                <a:gd name="T84" fmla="*/ 12 w 17"/>
                <a:gd name="T85" fmla="*/ 163 h 223"/>
                <a:gd name="T86" fmla="*/ 12 w 17"/>
                <a:gd name="T87" fmla="*/ 166 h 223"/>
                <a:gd name="T88" fmla="*/ 12 w 17"/>
                <a:gd name="T89" fmla="*/ 169 h 223"/>
                <a:gd name="T90" fmla="*/ 12 w 17"/>
                <a:gd name="T91" fmla="*/ 172 h 223"/>
                <a:gd name="T92" fmla="*/ 12 w 17"/>
                <a:gd name="T93" fmla="*/ 175 h 223"/>
                <a:gd name="T94" fmla="*/ 12 w 17"/>
                <a:gd name="T95" fmla="*/ 178 h 223"/>
                <a:gd name="T96" fmla="*/ 12 w 17"/>
                <a:gd name="T97" fmla="*/ 181 h 223"/>
                <a:gd name="T98" fmla="*/ 12 w 17"/>
                <a:gd name="T99" fmla="*/ 184 h 223"/>
                <a:gd name="T100" fmla="*/ 12 w 17"/>
                <a:gd name="T101" fmla="*/ 187 h 223"/>
                <a:gd name="T102" fmla="*/ 12 w 17"/>
                <a:gd name="T103" fmla="*/ 190 h 223"/>
                <a:gd name="T104" fmla="*/ 12 w 17"/>
                <a:gd name="T105" fmla="*/ 193 h 223"/>
                <a:gd name="T106" fmla="*/ 9 w 17"/>
                <a:gd name="T107" fmla="*/ 195 h 223"/>
                <a:gd name="T108" fmla="*/ 9 w 17"/>
                <a:gd name="T109" fmla="*/ 199 h 223"/>
                <a:gd name="T110" fmla="*/ 9 w 17"/>
                <a:gd name="T111" fmla="*/ 201 h 223"/>
                <a:gd name="T112" fmla="*/ 9 w 17"/>
                <a:gd name="T113" fmla="*/ 204 h 223"/>
                <a:gd name="T114" fmla="*/ 9 w 17"/>
                <a:gd name="T115" fmla="*/ 207 h 223"/>
                <a:gd name="T116" fmla="*/ 9 w 17"/>
                <a:gd name="T117" fmla="*/ 210 h 223"/>
                <a:gd name="T118" fmla="*/ 9 w 17"/>
                <a:gd name="T119" fmla="*/ 213 h 223"/>
                <a:gd name="T120" fmla="*/ 6 w 17"/>
                <a:gd name="T121" fmla="*/ 216 h 223"/>
                <a:gd name="T122" fmla="*/ 6 w 17"/>
                <a:gd name="T123" fmla="*/ 219 h 223"/>
                <a:gd name="T124" fmla="*/ 6 w 17"/>
                <a:gd name="T125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" h="223">
                  <a:moveTo>
                    <a:pt x="0" y="0"/>
                  </a:moveTo>
                  <a:lnTo>
                    <a:pt x="0" y="8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9"/>
                  </a:lnTo>
                  <a:lnTo>
                    <a:pt x="6" y="43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12" y="63"/>
                  </a:lnTo>
                  <a:lnTo>
                    <a:pt x="12" y="67"/>
                  </a:lnTo>
                  <a:lnTo>
                    <a:pt x="12" y="71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3"/>
                  </a:lnTo>
                  <a:lnTo>
                    <a:pt x="12" y="87"/>
                  </a:lnTo>
                  <a:lnTo>
                    <a:pt x="12" y="91"/>
                  </a:lnTo>
                  <a:lnTo>
                    <a:pt x="12" y="95"/>
                  </a:lnTo>
                  <a:lnTo>
                    <a:pt x="12" y="99"/>
                  </a:lnTo>
                  <a:lnTo>
                    <a:pt x="12" y="103"/>
                  </a:lnTo>
                  <a:lnTo>
                    <a:pt x="12" y="107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2" y="119"/>
                  </a:lnTo>
                  <a:lnTo>
                    <a:pt x="12" y="123"/>
                  </a:lnTo>
                  <a:lnTo>
                    <a:pt x="16" y="127"/>
                  </a:lnTo>
                  <a:lnTo>
                    <a:pt x="12" y="133"/>
                  </a:lnTo>
                  <a:lnTo>
                    <a:pt x="12" y="136"/>
                  </a:lnTo>
                  <a:lnTo>
                    <a:pt x="12" y="139"/>
                  </a:lnTo>
                  <a:lnTo>
                    <a:pt x="12" y="142"/>
                  </a:lnTo>
                  <a:lnTo>
                    <a:pt x="12" y="145"/>
                  </a:lnTo>
                  <a:lnTo>
                    <a:pt x="12" y="148"/>
                  </a:lnTo>
                  <a:lnTo>
                    <a:pt x="12" y="151"/>
                  </a:lnTo>
                  <a:lnTo>
                    <a:pt x="12" y="154"/>
                  </a:lnTo>
                  <a:lnTo>
                    <a:pt x="12" y="157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2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2" y="181"/>
                  </a:lnTo>
                  <a:lnTo>
                    <a:pt x="12" y="184"/>
                  </a:lnTo>
                  <a:lnTo>
                    <a:pt x="12" y="187"/>
                  </a:lnTo>
                  <a:lnTo>
                    <a:pt x="12" y="190"/>
                  </a:lnTo>
                  <a:lnTo>
                    <a:pt x="12" y="193"/>
                  </a:lnTo>
                  <a:lnTo>
                    <a:pt x="9" y="195"/>
                  </a:lnTo>
                  <a:lnTo>
                    <a:pt x="9" y="199"/>
                  </a:lnTo>
                  <a:lnTo>
                    <a:pt x="9" y="201"/>
                  </a:lnTo>
                  <a:lnTo>
                    <a:pt x="9" y="204"/>
                  </a:lnTo>
                  <a:lnTo>
                    <a:pt x="9" y="207"/>
                  </a:lnTo>
                  <a:lnTo>
                    <a:pt x="9" y="210"/>
                  </a:lnTo>
                  <a:lnTo>
                    <a:pt x="9" y="213"/>
                  </a:lnTo>
                  <a:lnTo>
                    <a:pt x="6" y="216"/>
                  </a:lnTo>
                  <a:lnTo>
                    <a:pt x="6" y="219"/>
                  </a:lnTo>
                  <a:lnTo>
                    <a:pt x="6" y="22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4477" y="1940"/>
              <a:ext cx="47" cy="38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2594138" y="3819805"/>
            <a:ext cx="1582158" cy="181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2594138" y="3698783"/>
            <a:ext cx="1582158" cy="654284"/>
          </a:xfrm>
          <a:custGeom>
            <a:avLst/>
            <a:gdLst>
              <a:gd name="T0" fmla="*/ 1 w 1266"/>
              <a:gd name="T1" fmla="*/ 523 h 524"/>
              <a:gd name="T2" fmla="*/ 0 w 1266"/>
              <a:gd name="T3" fmla="*/ 0 h 524"/>
              <a:gd name="T4" fmla="*/ 1265 w 1266"/>
              <a:gd name="T5" fmla="*/ 0 h 524"/>
              <a:gd name="T6" fmla="*/ 1265 w 1266"/>
              <a:gd name="T7" fmla="*/ 52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6" h="524">
                <a:moveTo>
                  <a:pt x="1" y="523"/>
                </a:moveTo>
                <a:lnTo>
                  <a:pt x="0" y="0"/>
                </a:lnTo>
                <a:lnTo>
                  <a:pt x="1265" y="0"/>
                </a:lnTo>
                <a:lnTo>
                  <a:pt x="1265" y="523"/>
                </a:lnTo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72556" y="2088086"/>
            <a:ext cx="1537076" cy="2220320"/>
            <a:chOff x="2174875" y="1201784"/>
            <a:chExt cx="886123" cy="1277891"/>
          </a:xfrm>
        </p:grpSpPr>
        <p:sp>
          <p:nvSpPr>
            <p:cNvPr id="3" name="Oval 2"/>
            <p:cNvSpPr/>
            <p:nvPr/>
          </p:nvSpPr>
          <p:spPr>
            <a:xfrm>
              <a:off x="2474394" y="2148104"/>
              <a:ext cx="260174" cy="23759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582503" y="22440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34" y="2331973"/>
              <a:ext cx="118800" cy="45719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65544" y="2349700"/>
              <a:ext cx="334800" cy="37100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 flipV="1">
              <a:off x="2174875" y="2346524"/>
              <a:ext cx="332064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2216423" y="2385699"/>
              <a:ext cx="38831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2606872" y="2147758"/>
              <a:ext cx="298800" cy="39175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H="1" flipV="1">
              <a:off x="2601962" y="2147757"/>
              <a:ext cx="2667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2674800" y="2186932"/>
              <a:ext cx="234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575835" y="2180890"/>
              <a:ext cx="118800" cy="45719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flipV="1">
              <a:off x="2216423" y="2386800"/>
              <a:ext cx="0" cy="928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174875" y="2346524"/>
              <a:ext cx="0" cy="13315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 rot="16200000">
              <a:off x="2408488" y="1663811"/>
              <a:ext cx="953100" cy="41740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2906364" y="1243245"/>
              <a:ext cx="0" cy="9436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2864166" y="1204071"/>
              <a:ext cx="196832" cy="39174"/>
            </a:xfrm>
            <a:prstGeom prst="rect">
              <a:avLst/>
            </a:prstGeom>
            <a:solidFill>
              <a:schemeClr val="accent3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H="1">
              <a:off x="2864167" y="1201784"/>
              <a:ext cx="19652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2906364" y="1243245"/>
              <a:ext cx="15433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2864166" y="1201784"/>
              <a:ext cx="0" cy="94597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3307810" y="2666302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 flipH="1">
            <a:off x="2854684" y="2696559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H="1" flipV="1">
            <a:off x="3069918" y="270412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3130291" y="3257891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3487795" y="2535987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3307810" y="4356938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487795" y="4043863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461328" y="1845610"/>
            <a:ext cx="3847778" cy="2549059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2594138" y="3698783"/>
            <a:ext cx="1582158" cy="654284"/>
          </a:xfrm>
          <a:custGeom>
            <a:avLst/>
            <a:gdLst>
              <a:gd name="T0" fmla="*/ 1 w 1266"/>
              <a:gd name="T1" fmla="*/ 523 h 524"/>
              <a:gd name="T2" fmla="*/ 0 w 1266"/>
              <a:gd name="T3" fmla="*/ 0 h 524"/>
              <a:gd name="T4" fmla="*/ 1265 w 1266"/>
              <a:gd name="T5" fmla="*/ 0 h 524"/>
              <a:gd name="T6" fmla="*/ 1265 w 1266"/>
              <a:gd name="T7" fmla="*/ 52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6" h="524">
                <a:moveTo>
                  <a:pt x="1" y="523"/>
                </a:moveTo>
                <a:lnTo>
                  <a:pt x="0" y="0"/>
                </a:lnTo>
                <a:lnTo>
                  <a:pt x="1265" y="0"/>
                </a:lnTo>
                <a:lnTo>
                  <a:pt x="1265" y="523"/>
                </a:lnTo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772554" y="2088084"/>
            <a:ext cx="1522855" cy="2224353"/>
            <a:chOff x="2174875" y="1201784"/>
            <a:chExt cx="877925" cy="1280213"/>
          </a:xfrm>
          <a:solidFill>
            <a:schemeClr val="bg1"/>
          </a:solidFill>
        </p:grpSpPr>
        <p:sp>
          <p:nvSpPr>
            <p:cNvPr id="32" name="Oval 31"/>
            <p:cNvSpPr/>
            <p:nvPr/>
          </p:nvSpPr>
          <p:spPr>
            <a:xfrm>
              <a:off x="2474394" y="2148104"/>
              <a:ext cx="260174" cy="23759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82503" y="22440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34" y="2331973"/>
              <a:ext cx="118800" cy="45719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65544" y="2346524"/>
              <a:ext cx="334800" cy="40277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H="1" flipV="1">
              <a:off x="2174875" y="2346524"/>
              <a:ext cx="33975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216423" y="2385699"/>
              <a:ext cx="38831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606872" y="2148104"/>
              <a:ext cx="298800" cy="3627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H="1" flipV="1">
              <a:off x="2601962" y="2147757"/>
              <a:ext cx="2667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2674800" y="2186932"/>
              <a:ext cx="2340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75835" y="2180890"/>
              <a:ext cx="118800" cy="45719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2216335" y="2385239"/>
              <a:ext cx="0" cy="9629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174875" y="2346524"/>
              <a:ext cx="0" cy="13547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16200000">
              <a:off x="2407919" y="1665848"/>
              <a:ext cx="954000" cy="41505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V="1">
              <a:off x="2864166" y="1201784"/>
              <a:ext cx="0" cy="94597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906364" y="1243245"/>
              <a:ext cx="0" cy="94368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880000" y="1205961"/>
              <a:ext cx="172800" cy="324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4"/>
          <p:cNvSpPr>
            <a:spLocks noChangeArrowheads="1"/>
          </p:cNvSpPr>
          <p:nvPr/>
        </p:nvSpPr>
        <p:spPr bwMode="auto">
          <a:xfrm>
            <a:off x="3307810" y="2666302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2854684" y="2696559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H="1" flipV="1">
            <a:off x="3069918" y="270412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3202299" y="3257891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3487795" y="2535987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3307810" y="4356938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487795" y="4043863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50" name="Straight Connector 62"/>
          <p:cNvCxnSpPr/>
          <p:nvPr/>
        </p:nvCxnSpPr>
        <p:spPr bwMode="auto">
          <a:xfrm flipH="1">
            <a:off x="4968203" y="2088084"/>
            <a:ext cx="3468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3"/>
          <p:cNvCxnSpPr/>
          <p:nvPr/>
        </p:nvCxnSpPr>
        <p:spPr bwMode="auto">
          <a:xfrm flipH="1">
            <a:off x="5041403" y="2160123"/>
            <a:ext cx="26770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8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461328" y="1845610"/>
            <a:ext cx="3847778" cy="2549059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2594138" y="3698783"/>
            <a:ext cx="1582158" cy="654284"/>
          </a:xfrm>
          <a:custGeom>
            <a:avLst/>
            <a:gdLst>
              <a:gd name="T0" fmla="*/ 1 w 1266"/>
              <a:gd name="T1" fmla="*/ 523 h 524"/>
              <a:gd name="T2" fmla="*/ 0 w 1266"/>
              <a:gd name="T3" fmla="*/ 0 h 524"/>
              <a:gd name="T4" fmla="*/ 1265 w 1266"/>
              <a:gd name="T5" fmla="*/ 0 h 524"/>
              <a:gd name="T6" fmla="*/ 1265 w 1266"/>
              <a:gd name="T7" fmla="*/ 52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6" h="524">
                <a:moveTo>
                  <a:pt x="1" y="523"/>
                </a:moveTo>
                <a:lnTo>
                  <a:pt x="0" y="0"/>
                </a:lnTo>
                <a:lnTo>
                  <a:pt x="1265" y="0"/>
                </a:lnTo>
                <a:lnTo>
                  <a:pt x="1265" y="523"/>
                </a:lnTo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4282" name="Oval 4"/>
          <p:cNvSpPr>
            <a:spLocks noChangeArrowheads="1"/>
          </p:cNvSpPr>
          <p:nvPr/>
        </p:nvSpPr>
        <p:spPr bwMode="auto">
          <a:xfrm>
            <a:off x="3311583" y="2291886"/>
            <a:ext cx="86848" cy="869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54283" name="Rectangle 7"/>
          <p:cNvSpPr>
            <a:spLocks noChangeArrowheads="1"/>
          </p:cNvSpPr>
          <p:nvPr/>
        </p:nvSpPr>
        <p:spPr bwMode="auto">
          <a:xfrm>
            <a:off x="3487796" y="2167342"/>
            <a:ext cx="426691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 flipH="1">
            <a:off x="2594138" y="2333485"/>
            <a:ext cx="641926" cy="0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 flipH="1" flipV="1">
            <a:off x="2736354" y="2341050"/>
            <a:ext cx="0" cy="2034709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3307810" y="2666302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>
            <a:off x="2854684" y="2696559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H="1" flipV="1">
            <a:off x="3069918" y="270412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3202299" y="3257891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487795" y="2535987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3307810" y="4356938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3487795" y="4043863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690131" y="2820884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772554" y="2095342"/>
            <a:ext cx="1522855" cy="2213062"/>
            <a:chOff x="2174875" y="1205961"/>
            <a:chExt cx="877925" cy="1273714"/>
          </a:xfrm>
          <a:solidFill>
            <a:schemeClr val="bg1"/>
          </a:solidFill>
        </p:grpSpPr>
        <p:sp>
          <p:nvSpPr>
            <p:cNvPr id="64" name="Oval 63"/>
            <p:cNvSpPr/>
            <p:nvPr/>
          </p:nvSpPr>
          <p:spPr>
            <a:xfrm>
              <a:off x="2474394" y="2148104"/>
              <a:ext cx="260174" cy="23759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582503" y="22440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14634" y="2331973"/>
              <a:ext cx="118800" cy="45719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65544" y="2354400"/>
              <a:ext cx="334800" cy="32400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 flipH="1" flipV="1">
              <a:off x="2174875" y="2346524"/>
              <a:ext cx="339759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2216423" y="2385699"/>
              <a:ext cx="38831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606872" y="2151973"/>
              <a:ext cx="298800" cy="324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H="1" flipV="1">
              <a:off x="2601962" y="2147757"/>
              <a:ext cx="2667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2674800" y="2186932"/>
              <a:ext cx="2340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575835" y="2180890"/>
              <a:ext cx="118800" cy="45719"/>
            </a:xfrm>
            <a:prstGeom prst="rect">
              <a:avLst/>
            </a:prstGeom>
            <a:grpFill/>
            <a:ln w="31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2216423" y="2383378"/>
              <a:ext cx="0" cy="9629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2178050" y="2344202"/>
              <a:ext cx="0" cy="13547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 rot="16200000">
              <a:off x="2408400" y="1670400"/>
              <a:ext cx="954000" cy="324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flipV="1">
              <a:off x="2864166" y="1207245"/>
              <a:ext cx="0" cy="940512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2906364" y="1243245"/>
              <a:ext cx="0" cy="943687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880000" y="1205961"/>
              <a:ext cx="172800" cy="324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Βέλος προς τα κάτω 50"/>
          <p:cNvSpPr/>
          <p:nvPr/>
        </p:nvSpPr>
        <p:spPr>
          <a:xfrm rot="10800000">
            <a:off x="3888482" y="2250516"/>
            <a:ext cx="490836" cy="5218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4" name="Straight Connector 62"/>
          <p:cNvCxnSpPr/>
          <p:nvPr/>
        </p:nvCxnSpPr>
        <p:spPr bwMode="auto">
          <a:xfrm flipH="1">
            <a:off x="4976002" y="2092059"/>
            <a:ext cx="33310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3"/>
          <p:cNvCxnSpPr/>
          <p:nvPr/>
        </p:nvCxnSpPr>
        <p:spPr bwMode="auto">
          <a:xfrm flipH="1">
            <a:off x="5041403" y="2160123"/>
            <a:ext cx="26770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9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Ας δούμε κάποιους γρήγορους μνημονικούς </a:t>
            </a:r>
            <a:br>
              <a:rPr lang="el-GR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κανόνες. </a:t>
            </a:r>
            <a:r>
              <a:rPr lang="el-GR" dirty="0" smtClean="0"/>
              <a:t>Όταν σε ένα πλοίο: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00450" y="1620000"/>
            <a:ext cx="3240406" cy="3420000"/>
          </a:xfrm>
        </p:spPr>
        <p:txBody>
          <a:bodyPr/>
          <a:lstStyle/>
          <a:p>
            <a:endParaRPr lang="el-G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l-GR" dirty="0">
                <a:solidFill>
                  <a:schemeClr val="bg1">
                    <a:lumMod val="65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ο κέντρο βάρους του πλοίου κινείται </a:t>
            </a:r>
          </a:p>
          <a:p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προς την κατεύθυνση της προσθήκης βάρους.</a:t>
            </a:r>
          </a:p>
          <a:p>
            <a:endParaRPr lang="el-G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l-GR" dirty="0">
              <a:solidFill>
                <a:schemeClr val="bg1">
                  <a:lumMod val="65000"/>
                </a:schemeClr>
              </a:solidFill>
            </a:endParaRPr>
          </a:p>
          <a:p>
            <a:endParaRPr lang="el-G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l-GR" dirty="0">
                <a:solidFill>
                  <a:schemeClr val="bg1">
                    <a:lumMod val="65000"/>
                  </a:schemeClr>
                </a:solidFill>
              </a:rPr>
              <a:t>τ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ο κέντρο βάρους του πλοίου κινείται </a:t>
            </a:r>
          </a:p>
          <a:p>
            <a:r>
              <a:rPr lang="el-GR" dirty="0">
                <a:solidFill>
                  <a:schemeClr val="bg1">
                    <a:lumMod val="6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ντίθετα από την αφαίρεση βάρους.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ο κέντρο βάρους του πλοίου κινείται </a:t>
            </a:r>
          </a:p>
          <a:p>
            <a:r>
              <a:rPr lang="el-GR" dirty="0">
                <a:solidFill>
                  <a:schemeClr val="accent2"/>
                </a:solidFill>
              </a:rPr>
              <a:t>π</a:t>
            </a:r>
            <a:r>
              <a:rPr lang="el-GR" dirty="0" smtClean="0">
                <a:solidFill>
                  <a:schemeClr val="accent2"/>
                </a:solidFill>
              </a:rPr>
              <a:t>αράλληλα με την μετακίνηση </a:t>
            </a:r>
            <a:r>
              <a:rPr lang="el-GR" dirty="0" smtClean="0"/>
              <a:t>του βάρους.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40210" y="18720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προστίθεται βάρος</a:t>
            </a:r>
            <a:endParaRPr lang="el-G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210" y="30168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αφαιρείται βάρος</a:t>
            </a:r>
            <a:endParaRPr lang="el-GR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210" y="41580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accent2"/>
                </a:solidFill>
                <a:latin typeface="+mj-lt"/>
              </a:rPr>
              <a:t>μετακινείται βάρος</a:t>
            </a:r>
            <a:endParaRPr lang="el-GR" sz="1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4392538" y="2196281"/>
            <a:ext cx="79208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728242" y="2412305"/>
            <a:ext cx="3744416" cy="1982364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2" y="3060377"/>
            <a:ext cx="1098212" cy="6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 flipV="1">
            <a:off x="4608562" y="1124545"/>
            <a:ext cx="72008" cy="10717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 flipV="1">
            <a:off x="4896594" y="972145"/>
            <a:ext cx="72008" cy="12241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>
            <a:off x="2664346" y="567540"/>
            <a:ext cx="2231862" cy="40460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>
            <a:off x="2664346" y="612105"/>
            <a:ext cx="2016224" cy="51244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2664346" y="550800"/>
            <a:ext cx="90000" cy="9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εία γραμμή σύνδεσης 18"/>
          <p:cNvCxnSpPr/>
          <p:nvPr/>
        </p:nvCxnSpPr>
        <p:spPr>
          <a:xfrm flipV="1">
            <a:off x="2160290" y="1764233"/>
            <a:ext cx="0" cy="64807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2160290" y="1764233"/>
            <a:ext cx="248427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V="1">
            <a:off x="4945149" y="1764233"/>
            <a:ext cx="95461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V="1">
            <a:off x="5040610" y="1755802"/>
            <a:ext cx="0" cy="44047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555136" y="3359995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3125503" y="3392441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 flipV="1">
            <a:off x="3312418" y="3403486"/>
            <a:ext cx="0" cy="97227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304306" y="3796336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557025" y="4356521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677813" y="3996481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312418" y="3060377"/>
            <a:ext cx="426693" cy="340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5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4392538" y="2196281"/>
            <a:ext cx="79208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728242" y="2412305"/>
            <a:ext cx="3744416" cy="1982364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2" y="3060377"/>
            <a:ext cx="1098212" cy="6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 flipV="1">
            <a:off x="4608562" y="1124545"/>
            <a:ext cx="72008" cy="10717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 flipV="1">
            <a:off x="4896594" y="972145"/>
            <a:ext cx="72008" cy="12241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>
            <a:off x="2664346" y="567540"/>
            <a:ext cx="2231862" cy="40460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>
            <a:off x="2664346" y="612105"/>
            <a:ext cx="2016224" cy="51244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2664346" y="550800"/>
            <a:ext cx="90000" cy="9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0" name="Ευθεία γραμμή σύνδεσης 49"/>
          <p:cNvCxnSpPr/>
          <p:nvPr/>
        </p:nvCxnSpPr>
        <p:spPr>
          <a:xfrm flipV="1">
            <a:off x="2160290" y="1764233"/>
            <a:ext cx="0" cy="64807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/>
          <p:cNvCxnSpPr/>
          <p:nvPr/>
        </p:nvCxnSpPr>
        <p:spPr>
          <a:xfrm>
            <a:off x="2160290" y="1764233"/>
            <a:ext cx="248427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εία γραμμή σύνδεσης 51"/>
          <p:cNvCxnSpPr/>
          <p:nvPr/>
        </p:nvCxnSpPr>
        <p:spPr>
          <a:xfrm flipV="1">
            <a:off x="4945149" y="1764233"/>
            <a:ext cx="95461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εία γραμμή σύνδεσης 52"/>
          <p:cNvCxnSpPr/>
          <p:nvPr/>
        </p:nvCxnSpPr>
        <p:spPr>
          <a:xfrm flipV="1">
            <a:off x="5040610" y="1755802"/>
            <a:ext cx="0" cy="44047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εία γραμμή σύνδεσης 48"/>
          <p:cNvCxnSpPr/>
          <p:nvPr/>
        </p:nvCxnSpPr>
        <p:spPr>
          <a:xfrm>
            <a:off x="2664346" y="612105"/>
            <a:ext cx="0" cy="252028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3555136" y="3359995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125503" y="3392441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 flipH="1" flipV="1">
            <a:off x="3312418" y="3403486"/>
            <a:ext cx="0" cy="97227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304306" y="3796336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3557025" y="4356521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677813" y="3996481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3312418" y="3060377"/>
            <a:ext cx="426693" cy="340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1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4392538" y="2196281"/>
            <a:ext cx="79208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728242" y="2412305"/>
            <a:ext cx="3744416" cy="1982364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38" name="Ευθεία γραμμή σύνδεσης 37"/>
          <p:cNvCxnSpPr/>
          <p:nvPr/>
        </p:nvCxnSpPr>
        <p:spPr>
          <a:xfrm>
            <a:off x="4104506" y="550800"/>
            <a:ext cx="791702" cy="42134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>
            <a:off x="4032498" y="595800"/>
            <a:ext cx="648072" cy="52874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4032498" y="540097"/>
            <a:ext cx="90000" cy="9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 flipV="1">
            <a:off x="4608562" y="1124545"/>
            <a:ext cx="72008" cy="10717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 flipV="1">
            <a:off x="4896594" y="972145"/>
            <a:ext cx="72008" cy="12241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V="1">
            <a:off x="2160290" y="1764233"/>
            <a:ext cx="0" cy="64807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2160290" y="1764233"/>
            <a:ext cx="248427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26" y="1260177"/>
            <a:ext cx="1098212" cy="6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Ευθεία γραμμή σύνδεσης 48"/>
          <p:cNvCxnSpPr/>
          <p:nvPr/>
        </p:nvCxnSpPr>
        <p:spPr>
          <a:xfrm>
            <a:off x="4032498" y="612105"/>
            <a:ext cx="0" cy="72008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V="1">
            <a:off x="4945149" y="1764233"/>
            <a:ext cx="95461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 flipV="1">
            <a:off x="5040610" y="1755802"/>
            <a:ext cx="0" cy="44047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3555136" y="3359995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>
            <a:off x="3125503" y="3392441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 flipV="1">
            <a:off x="3312418" y="3403486"/>
            <a:ext cx="0" cy="97227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304306" y="3796336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3557025" y="4356521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677813" y="3996481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312418" y="3060377"/>
            <a:ext cx="426693" cy="340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5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4392538" y="2196281"/>
            <a:ext cx="79208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76" y="2919694"/>
            <a:ext cx="7189571" cy="2473419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33795" name="Freeform 3"/>
          <p:cNvSpPr>
            <a:spLocks/>
          </p:cNvSpPr>
          <p:nvPr/>
        </p:nvSpPr>
        <p:spPr bwMode="auto">
          <a:xfrm>
            <a:off x="1728242" y="2412305"/>
            <a:ext cx="3744416" cy="1982364"/>
          </a:xfrm>
          <a:custGeom>
            <a:avLst/>
            <a:gdLst>
              <a:gd name="T0" fmla="*/ 0 w 3077"/>
              <a:gd name="T1" fmla="*/ 0 h 2038"/>
              <a:gd name="T2" fmla="*/ 0 w 3077"/>
              <a:gd name="T3" fmla="*/ 1313 h 2038"/>
              <a:gd name="T4" fmla="*/ 27 w 3077"/>
              <a:gd name="T5" fmla="*/ 1474 h 2038"/>
              <a:gd name="T6" fmla="*/ 108 w 3077"/>
              <a:gd name="T7" fmla="*/ 1608 h 2038"/>
              <a:gd name="T8" fmla="*/ 221 w 3077"/>
              <a:gd name="T9" fmla="*/ 1755 h 2038"/>
              <a:gd name="T10" fmla="*/ 322 w 3077"/>
              <a:gd name="T11" fmla="*/ 1842 h 2038"/>
              <a:gd name="T12" fmla="*/ 443 w 3077"/>
              <a:gd name="T13" fmla="*/ 1910 h 2038"/>
              <a:gd name="T14" fmla="*/ 590 w 3077"/>
              <a:gd name="T15" fmla="*/ 1956 h 2038"/>
              <a:gd name="T16" fmla="*/ 718 w 3077"/>
              <a:gd name="T17" fmla="*/ 1976 h 2038"/>
              <a:gd name="T18" fmla="*/ 945 w 3077"/>
              <a:gd name="T19" fmla="*/ 2017 h 2038"/>
              <a:gd name="T20" fmla="*/ 1153 w 3077"/>
              <a:gd name="T21" fmla="*/ 2037 h 2038"/>
              <a:gd name="T22" fmla="*/ 1863 w 3077"/>
              <a:gd name="T23" fmla="*/ 2037 h 2038"/>
              <a:gd name="T24" fmla="*/ 2138 w 3077"/>
              <a:gd name="T25" fmla="*/ 2010 h 2038"/>
              <a:gd name="T26" fmla="*/ 2373 w 3077"/>
              <a:gd name="T27" fmla="*/ 1976 h 2038"/>
              <a:gd name="T28" fmla="*/ 2567 w 3077"/>
              <a:gd name="T29" fmla="*/ 1929 h 2038"/>
              <a:gd name="T30" fmla="*/ 2714 w 3077"/>
              <a:gd name="T31" fmla="*/ 1862 h 2038"/>
              <a:gd name="T32" fmla="*/ 2815 w 3077"/>
              <a:gd name="T33" fmla="*/ 1789 h 2038"/>
              <a:gd name="T34" fmla="*/ 2929 w 3077"/>
              <a:gd name="T35" fmla="*/ 1682 h 2038"/>
              <a:gd name="T36" fmla="*/ 3003 w 3077"/>
              <a:gd name="T37" fmla="*/ 1574 h 2038"/>
              <a:gd name="T38" fmla="*/ 3056 w 3077"/>
              <a:gd name="T39" fmla="*/ 1427 h 2038"/>
              <a:gd name="T40" fmla="*/ 3076 w 3077"/>
              <a:gd name="T41" fmla="*/ 1246 h 2038"/>
              <a:gd name="T42" fmla="*/ 3076 w 3077"/>
              <a:gd name="T43" fmla="*/ 0 h 2038"/>
              <a:gd name="T44" fmla="*/ 0 w 3077"/>
              <a:gd name="T45" fmla="*/ 0 h 2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77" h="2038">
                <a:moveTo>
                  <a:pt x="0" y="0"/>
                </a:moveTo>
                <a:lnTo>
                  <a:pt x="0" y="1313"/>
                </a:lnTo>
                <a:lnTo>
                  <a:pt x="27" y="1474"/>
                </a:lnTo>
                <a:lnTo>
                  <a:pt x="108" y="1608"/>
                </a:lnTo>
                <a:lnTo>
                  <a:pt x="221" y="1755"/>
                </a:lnTo>
                <a:lnTo>
                  <a:pt x="322" y="1842"/>
                </a:lnTo>
                <a:lnTo>
                  <a:pt x="443" y="1910"/>
                </a:lnTo>
                <a:lnTo>
                  <a:pt x="590" y="1956"/>
                </a:lnTo>
                <a:lnTo>
                  <a:pt x="718" y="1976"/>
                </a:lnTo>
                <a:lnTo>
                  <a:pt x="945" y="2017"/>
                </a:lnTo>
                <a:lnTo>
                  <a:pt x="1153" y="2037"/>
                </a:lnTo>
                <a:lnTo>
                  <a:pt x="1863" y="2037"/>
                </a:lnTo>
                <a:lnTo>
                  <a:pt x="2138" y="2010"/>
                </a:lnTo>
                <a:lnTo>
                  <a:pt x="2373" y="1976"/>
                </a:lnTo>
                <a:lnTo>
                  <a:pt x="2567" y="1929"/>
                </a:lnTo>
                <a:lnTo>
                  <a:pt x="2714" y="1862"/>
                </a:lnTo>
                <a:lnTo>
                  <a:pt x="2815" y="1789"/>
                </a:lnTo>
                <a:lnTo>
                  <a:pt x="2929" y="1682"/>
                </a:lnTo>
                <a:lnTo>
                  <a:pt x="3003" y="1574"/>
                </a:lnTo>
                <a:lnTo>
                  <a:pt x="3056" y="1427"/>
                </a:lnTo>
                <a:lnTo>
                  <a:pt x="3076" y="1246"/>
                </a:lnTo>
                <a:lnTo>
                  <a:pt x="3076" y="0"/>
                </a:lnTo>
                <a:lnTo>
                  <a:pt x="0" y="0"/>
                </a:lnTo>
              </a:path>
            </a:pathLst>
          </a:custGeom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0" y="238267"/>
            <a:ext cx="6475902" cy="77152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3555136" y="3359995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3125503" y="3392441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H="1" flipV="1">
            <a:off x="3312418" y="3403486"/>
            <a:ext cx="0" cy="97227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304306" y="3796336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3557025" y="4356521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677813" y="3996481"/>
            <a:ext cx="426693" cy="34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latin typeface="Arial" charset="0"/>
              </a:rPr>
              <a:t>K</a:t>
            </a:r>
            <a:endParaRPr lang="en-US" baseline="-25000" dirty="0">
              <a:latin typeface="Arial" charset="0"/>
            </a:endParaRPr>
          </a:p>
        </p:txBody>
      </p:sp>
      <p:cxnSp>
        <p:nvCxnSpPr>
          <p:cNvPr id="4" name="Ευθεία γραμμή σύνδεσης 3"/>
          <p:cNvCxnSpPr/>
          <p:nvPr/>
        </p:nvCxnSpPr>
        <p:spPr>
          <a:xfrm flipV="1">
            <a:off x="4608562" y="1124545"/>
            <a:ext cx="72008" cy="10717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 flipH="1" flipV="1">
            <a:off x="4896594" y="972145"/>
            <a:ext cx="72008" cy="122413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εία γραμμή σύνδεσης 37"/>
          <p:cNvCxnSpPr/>
          <p:nvPr/>
        </p:nvCxnSpPr>
        <p:spPr>
          <a:xfrm>
            <a:off x="4104506" y="550800"/>
            <a:ext cx="791702" cy="42134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>
            <a:off x="4032498" y="595800"/>
            <a:ext cx="648072" cy="528745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4032498" y="540097"/>
            <a:ext cx="90000" cy="90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Ευθεία γραμμή σύνδεσης 18"/>
          <p:cNvCxnSpPr/>
          <p:nvPr/>
        </p:nvCxnSpPr>
        <p:spPr>
          <a:xfrm flipV="1">
            <a:off x="2160290" y="1764233"/>
            <a:ext cx="0" cy="64807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2160290" y="1764233"/>
            <a:ext cx="2484276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V="1">
            <a:off x="4945149" y="1764233"/>
            <a:ext cx="95461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 flipV="1">
            <a:off x="5040610" y="1755802"/>
            <a:ext cx="0" cy="44047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26" y="1260177"/>
            <a:ext cx="1098212" cy="6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731813" y="3132385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28442" y="2792006"/>
            <a:ext cx="426691" cy="340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312418" y="3060377"/>
            <a:ext cx="426693" cy="34037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3802685" y="3164832"/>
            <a:ext cx="373829" cy="756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H="1" flipV="1">
            <a:off x="3989600" y="3175876"/>
            <a:ext cx="0" cy="1218792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066395" y="3568727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Βέλος προς τα κάτω 31"/>
          <p:cNvSpPr/>
          <p:nvPr/>
        </p:nvSpPr>
        <p:spPr>
          <a:xfrm rot="12865703">
            <a:off x="2924938" y="2559657"/>
            <a:ext cx="490836" cy="5218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52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Οι δυνάμεις που δέχεται ένα σώμα βυθισμένο σε υγρό</a:t>
            </a:r>
          </a:p>
          <a:p>
            <a:pPr indent="452438">
              <a:tabLst>
                <a:tab pos="452438" algn="l"/>
              </a:tabLst>
            </a:pPr>
            <a:r>
              <a:rPr lang="el-GR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Περιγραφή Βάρους και Άντωσης</a:t>
            </a:r>
          </a:p>
          <a:p>
            <a:pPr>
              <a:tabLst>
                <a:tab pos="452438" algn="l"/>
              </a:tabLst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2438" algn="l"/>
              </a:tabLst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	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αρχή του Αρχιμήδη</a:t>
            </a: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Πώς συνδέεται το βάρος με το βυθισμένο όγκο</a:t>
            </a:r>
          </a:p>
          <a:p>
            <a:pPr>
              <a:tabLst>
                <a:tab pos="452438" algn="l"/>
              </a:tabLst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2438" algn="l"/>
              </a:tabLst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	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Πότε ένα σώμα επιπλέει;</a:t>
            </a: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Άντωση και μέση πυκνότητα</a:t>
            </a:r>
            <a:endParaRPr lang="el-GR" sz="1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εφαρμογές μεταβολής του </a:t>
            </a:r>
            <a:br>
              <a:rPr lang="el-GR" dirty="0" smtClean="0"/>
            </a:br>
            <a:r>
              <a:rPr lang="el-GR" dirty="0" smtClean="0"/>
              <a:t>κέντρου βάρους σε ένα πλοίο: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880370" y="1620000"/>
            <a:ext cx="3960486" cy="3420000"/>
          </a:xfrm>
        </p:spPr>
        <p:txBody>
          <a:bodyPr>
            <a:normAutofit/>
          </a:bodyPr>
          <a:lstStyle/>
          <a:p>
            <a:endParaRPr lang="el-GR" sz="1300" dirty="0" smtClean="0"/>
          </a:p>
          <a:p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300" dirty="0" smtClean="0"/>
              <a:t>Μετακίνηση βάρους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300" dirty="0" smtClean="0"/>
              <a:t>Προσθήκη βάρους</a:t>
            </a:r>
            <a:endParaRPr lang="el-GR" sz="1300" dirty="0"/>
          </a:p>
        </p:txBody>
      </p:sp>
    </p:spTree>
    <p:extLst>
      <p:ext uri="{BB962C8B-B14F-4D97-AF65-F5344CB8AC3E}">
        <p14:creationId xmlns:p14="http://schemas.microsoft.com/office/powerpoint/2010/main" val="41128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εφαρμογές μεταβολής του </a:t>
            </a:r>
            <a:br>
              <a:rPr lang="el-GR" dirty="0" smtClean="0"/>
            </a:br>
            <a:r>
              <a:rPr lang="el-GR" dirty="0" smtClean="0"/>
              <a:t>κέντρου βάρους σε ένα πλοίο: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880370" y="1620000"/>
            <a:ext cx="3960486" cy="3420000"/>
          </a:xfrm>
        </p:spPr>
        <p:txBody>
          <a:bodyPr>
            <a:normAutofit/>
          </a:bodyPr>
          <a:lstStyle/>
          <a:p>
            <a:endParaRPr lang="el-GR" sz="1300" dirty="0" smtClean="0"/>
          </a:p>
          <a:p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300" dirty="0" smtClean="0">
                <a:solidFill>
                  <a:schemeClr val="accent2"/>
                </a:solidFill>
              </a:rPr>
              <a:t>Μετακίνηση βάρους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1300" dirty="0" smtClean="0">
                <a:solidFill>
                  <a:schemeClr val="accent1"/>
                </a:solidFill>
              </a:rPr>
              <a:t>Προσθήκη βάρους</a:t>
            </a:r>
            <a:endParaRPr lang="el-GR" sz="1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θεωρήματος ροπών:</a:t>
            </a:r>
            <a:br>
              <a:rPr lang="el-GR" dirty="0" smtClean="0"/>
            </a:br>
            <a:r>
              <a:rPr lang="el-GR" dirty="0" smtClean="0"/>
              <a:t>α. </a:t>
            </a:r>
            <a:r>
              <a:rPr lang="el-GR" dirty="0" smtClean="0">
                <a:solidFill>
                  <a:schemeClr val="accent2"/>
                </a:solidFill>
              </a:rPr>
              <a:t>μετακίνηση βάρους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87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4718008" y="1999373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Rectangle 46"/>
          <p:cNvSpPr/>
          <p:nvPr/>
        </p:nvSpPr>
        <p:spPr>
          <a:xfrm>
            <a:off x="5683142" y="3427200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5976714" y="3867215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382641" y="4716000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32"/>
          <p:cNvCxnSpPr>
            <a:stCxn id="93" idx="0"/>
          </p:cNvCxnSpPr>
          <p:nvPr/>
        </p:nvCxnSpPr>
        <p:spPr>
          <a:xfrm>
            <a:off x="5383391" y="4232808"/>
            <a:ext cx="0" cy="699777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79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4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91" name="Oval 49"/>
          <p:cNvSpPr/>
          <p:nvPr/>
        </p:nvSpPr>
        <p:spPr>
          <a:xfrm>
            <a:off x="5873251" y="354655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7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1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1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7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9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22" name="Straight Arrow Connector 32"/>
          <p:cNvCxnSpPr>
            <a:stCxn id="104" idx="0"/>
          </p:cNvCxnSpPr>
          <p:nvPr/>
        </p:nvCxnSpPr>
        <p:spPr>
          <a:xfrm flipH="1">
            <a:off x="5238625" y="2398178"/>
            <a:ext cx="0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47"/>
          <p:cNvCxnSpPr/>
          <p:nvPr/>
        </p:nvCxnSpPr>
        <p:spPr>
          <a:xfrm>
            <a:off x="5915310" y="3628908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Οριζόντια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Rectangle 46"/>
          <p:cNvSpPr/>
          <p:nvPr/>
        </p:nvSpPr>
        <p:spPr>
          <a:xfrm>
            <a:off x="5683142" y="3427200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5976714" y="3867215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382641" y="4716000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32"/>
          <p:cNvCxnSpPr>
            <a:stCxn id="93" idx="0"/>
          </p:cNvCxnSpPr>
          <p:nvPr/>
        </p:nvCxnSpPr>
        <p:spPr>
          <a:xfrm>
            <a:off x="5383391" y="4232808"/>
            <a:ext cx="0" cy="699777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79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4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91" name="Oval 49"/>
          <p:cNvSpPr/>
          <p:nvPr/>
        </p:nvSpPr>
        <p:spPr>
          <a:xfrm>
            <a:off x="5873251" y="354655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7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1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1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7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9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22" name="Straight Arrow Connector 32"/>
          <p:cNvCxnSpPr>
            <a:stCxn id="104" idx="0"/>
          </p:cNvCxnSpPr>
          <p:nvPr/>
        </p:nvCxnSpPr>
        <p:spPr>
          <a:xfrm flipH="1">
            <a:off x="5238625" y="2398178"/>
            <a:ext cx="0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47"/>
          <p:cNvCxnSpPr/>
          <p:nvPr/>
        </p:nvCxnSpPr>
        <p:spPr>
          <a:xfrm>
            <a:off x="5915310" y="3628908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Οριζόντια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4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Rectangle 46"/>
          <p:cNvSpPr/>
          <p:nvPr/>
        </p:nvSpPr>
        <p:spPr>
          <a:xfrm>
            <a:off x="5683142" y="3427200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5976714" y="3867215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382641" y="4716000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32"/>
          <p:cNvCxnSpPr>
            <a:stCxn id="93" idx="0"/>
          </p:cNvCxnSpPr>
          <p:nvPr/>
        </p:nvCxnSpPr>
        <p:spPr>
          <a:xfrm>
            <a:off x="5383391" y="4232808"/>
            <a:ext cx="0" cy="699777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79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4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91" name="Oval 49"/>
          <p:cNvSpPr/>
          <p:nvPr/>
        </p:nvSpPr>
        <p:spPr>
          <a:xfrm>
            <a:off x="5873251" y="354655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7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1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1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7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9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22" name="Straight Arrow Connector 32"/>
          <p:cNvCxnSpPr>
            <a:stCxn id="104" idx="0"/>
          </p:cNvCxnSpPr>
          <p:nvPr/>
        </p:nvCxnSpPr>
        <p:spPr>
          <a:xfrm flipH="1">
            <a:off x="5238625" y="2398178"/>
            <a:ext cx="0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47"/>
          <p:cNvCxnSpPr/>
          <p:nvPr/>
        </p:nvCxnSpPr>
        <p:spPr>
          <a:xfrm>
            <a:off x="5915310" y="3628908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w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∙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mbria Math"/>
                      </a:rPr>
                      <m:t>d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=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Δ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>
                        <a:solidFill>
                          <a:schemeClr val="accent1">
                            <a:lumMod val="50000"/>
                          </a:schemeClr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Οριζόντια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1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Rectangle 46"/>
          <p:cNvSpPr/>
          <p:nvPr/>
        </p:nvSpPr>
        <p:spPr>
          <a:xfrm>
            <a:off x="5683142" y="3427200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5976714" y="3867215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5382641" y="4716000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32"/>
          <p:cNvCxnSpPr>
            <a:stCxn id="93" idx="0"/>
          </p:cNvCxnSpPr>
          <p:nvPr/>
        </p:nvCxnSpPr>
        <p:spPr>
          <a:xfrm>
            <a:off x="5383391" y="4232808"/>
            <a:ext cx="0" cy="699777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79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4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91" name="Oval 49"/>
          <p:cNvSpPr/>
          <p:nvPr/>
        </p:nvSpPr>
        <p:spPr>
          <a:xfrm>
            <a:off x="5873251" y="354655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7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1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1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7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9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22" name="Straight Arrow Connector 32"/>
          <p:cNvCxnSpPr>
            <a:stCxn id="104" idx="0"/>
          </p:cNvCxnSpPr>
          <p:nvPr/>
        </p:nvCxnSpPr>
        <p:spPr>
          <a:xfrm flipH="1">
            <a:off x="5238625" y="2398178"/>
            <a:ext cx="0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47"/>
          <p:cNvCxnSpPr/>
          <p:nvPr/>
        </p:nvCxnSpPr>
        <p:spPr>
          <a:xfrm>
            <a:off x="5915310" y="3628908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w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∙ 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mbria Math"/>
                      </a:rPr>
                      <m:t>d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=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Δ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>
                        <a:solidFill>
                          <a:schemeClr val="accent1">
                            <a:lumMod val="50000"/>
                          </a:schemeClr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9930" y="4504123"/>
                <a:ext cx="1178528" cy="44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0" y="4504123"/>
                <a:ext cx="1178528" cy="444417"/>
              </a:xfrm>
              <a:prstGeom prst="rect">
                <a:avLst/>
              </a:prstGeom>
              <a:blipFill rotWithShape="1"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720130" y="4432115"/>
            <a:ext cx="1296144" cy="6148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Οριζόντια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Κατακόρυφη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Κατακόρυφη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4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Κατακόρυφη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w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∙ 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=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Δ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>
                        <a:solidFill>
                          <a:schemeClr val="accent1">
                            <a:lumMod val="50000"/>
                          </a:schemeClr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4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1	Οι δυνάμεις που δέχεται ένα σώμα βυθισμένο σε υγρό</a:t>
            </a:r>
          </a:p>
          <a:p>
            <a:pPr indent="452438">
              <a:tabLst>
                <a:tab pos="452438" algn="l"/>
              </a:tabLst>
            </a:pPr>
            <a:r>
              <a:rPr lang="el-GR" sz="1100" dirty="0" smtClean="0">
                <a:solidFill>
                  <a:schemeClr val="accent2"/>
                </a:solidFill>
              </a:rPr>
              <a:t>Περιγραφή Βάρους και Άντωσης</a:t>
            </a:r>
          </a:p>
          <a:p>
            <a:pPr>
              <a:tabLst>
                <a:tab pos="452438" algn="l"/>
              </a:tabLst>
            </a:pPr>
            <a:endParaRPr lang="el-GR" dirty="0" smtClean="0"/>
          </a:p>
          <a:p>
            <a:pPr>
              <a:tabLst>
                <a:tab pos="452438" algn="l"/>
              </a:tabLst>
            </a:pP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2	Η αρχή του Αρχιμήδη</a:t>
            </a: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1100" dirty="0" smtClean="0">
                <a:solidFill>
                  <a:schemeClr val="bg1">
                    <a:lumMod val="65000"/>
                  </a:schemeClr>
                </a:solidFill>
              </a:rPr>
              <a:t>Πώς συνδέεται το βάρος με το βυθισμένο όγκο</a:t>
            </a:r>
          </a:p>
          <a:p>
            <a:pPr>
              <a:tabLst>
                <a:tab pos="452438" algn="l"/>
              </a:tabLst>
            </a:pPr>
            <a:endParaRPr lang="el-G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452438" algn="l"/>
              </a:tabLst>
            </a:pPr>
            <a:endParaRPr lang="el-G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3	Πότε ένα σώμα επιπλέει;</a:t>
            </a:r>
          </a:p>
          <a:p>
            <a:pPr>
              <a:tabLst>
                <a:tab pos="452438" algn="l"/>
              </a:tabLst>
            </a:pP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1100" dirty="0" smtClean="0">
                <a:solidFill>
                  <a:schemeClr val="bg1">
                    <a:lumMod val="65000"/>
                  </a:schemeClr>
                </a:solidFill>
              </a:rPr>
              <a:t>Άντωση και μέση πυκνότητα</a:t>
            </a:r>
            <a:endParaRPr lang="el-GR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360000" y="3054802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Κατακόρυφη μετακίνηση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Αναλύουμε την κίνηση σε δύο ανεξάρτητες μετακινήσεις: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sSub>
                        <m:sSubPr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2" y="3488839"/>
                <a:ext cx="1218603" cy="291618"/>
              </a:xfrm>
              <a:prstGeom prst="rect">
                <a:avLst/>
              </a:prstGeom>
              <a:blipFill rotWithShape="1"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w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∙ </m:t>
                    </m:r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= </a:t>
                </a:r>
                <a:r>
                  <a:rPr lang="el-GR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Δ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>
                        <a:solidFill>
                          <a:schemeClr val="accent1">
                            <a:lumMod val="50000"/>
                          </a:schemeClr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977698"/>
                <a:ext cx="1630066" cy="306815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0130" y="4504123"/>
                <a:ext cx="1265090" cy="44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200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 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0" y="4504123"/>
                <a:ext cx="1265090" cy="444417"/>
              </a:xfrm>
              <a:prstGeom prst="rect">
                <a:avLst/>
              </a:prstGeom>
              <a:blipFill rotWithShape="1"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Ορθογώνιο 79"/>
          <p:cNvSpPr/>
          <p:nvPr/>
        </p:nvSpPr>
        <p:spPr>
          <a:xfrm>
            <a:off x="720130" y="4432115"/>
            <a:ext cx="1296144" cy="6148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50"/>
          <p:cNvCxnSpPr/>
          <p:nvPr/>
        </p:nvCxnSpPr>
        <p:spPr>
          <a:xfrm>
            <a:off x="4662000" y="359280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4955159" y="3818285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συνολική μετακίνηση του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είναι: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44"/>
          <p:cNvSpPr/>
          <p:nvPr/>
        </p:nvSpPr>
        <p:spPr>
          <a:xfrm>
            <a:off x="3432049" y="3818792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5" name="TextBox 15"/>
          <p:cNvSpPr txBox="1">
            <a:spLocks noChangeArrowheads="1"/>
          </p:cNvSpPr>
          <p:nvPr/>
        </p:nvSpPr>
        <p:spPr bwMode="auto">
          <a:xfrm>
            <a:off x="3154106" y="3741542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44"/>
          <p:cNvSpPr/>
          <p:nvPr/>
        </p:nvSpPr>
        <p:spPr>
          <a:xfrm>
            <a:off x="3751330" y="381957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7" name="TextBox 15"/>
          <p:cNvSpPr txBox="1">
            <a:spLocks noChangeArrowheads="1"/>
          </p:cNvSpPr>
          <p:nvPr/>
        </p:nvSpPr>
        <p:spPr bwMode="auto">
          <a:xfrm>
            <a:off x="3813589" y="3748426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44"/>
          <p:cNvSpPr/>
          <p:nvPr/>
        </p:nvSpPr>
        <p:spPr>
          <a:xfrm>
            <a:off x="3750580" y="414987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9" name="TextBox 15"/>
          <p:cNvSpPr txBox="1">
            <a:spLocks noChangeArrowheads="1"/>
          </p:cNvSpPr>
          <p:nvPr/>
        </p:nvSpPr>
        <p:spPr bwMode="auto">
          <a:xfrm>
            <a:off x="3813589" y="408323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0" name="Straight Arrow Connector 50"/>
          <p:cNvCxnSpPr>
            <a:stCxn id="124" idx="6"/>
            <a:endCxn id="126" idx="2"/>
          </p:cNvCxnSpPr>
          <p:nvPr/>
        </p:nvCxnSpPr>
        <p:spPr>
          <a:xfrm>
            <a:off x="3522049" y="3863792"/>
            <a:ext cx="229281" cy="787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50"/>
          <p:cNvCxnSpPr>
            <a:stCxn id="126" idx="4"/>
            <a:endCxn id="128" idx="0"/>
          </p:cNvCxnSpPr>
          <p:nvPr/>
        </p:nvCxnSpPr>
        <p:spPr>
          <a:xfrm flipH="1">
            <a:off x="3795580" y="3909579"/>
            <a:ext cx="750" cy="240295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50"/>
          <p:cNvCxnSpPr>
            <a:stCxn id="124" idx="5"/>
            <a:endCxn id="128" idx="1"/>
          </p:cNvCxnSpPr>
          <p:nvPr/>
        </p:nvCxnSpPr>
        <p:spPr>
          <a:xfrm>
            <a:off x="3508869" y="3895612"/>
            <a:ext cx="254891" cy="267442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9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50"/>
          <p:cNvCxnSpPr/>
          <p:nvPr/>
        </p:nvCxnSpPr>
        <p:spPr>
          <a:xfrm>
            <a:off x="4662000" y="359280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4955159" y="3818285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συνολική μετακίνηση του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είναι: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+ 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blipFill rotWithShape="1"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44"/>
          <p:cNvSpPr/>
          <p:nvPr/>
        </p:nvSpPr>
        <p:spPr>
          <a:xfrm>
            <a:off x="3432049" y="3818792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1" name="TextBox 15"/>
          <p:cNvSpPr txBox="1">
            <a:spLocks noChangeArrowheads="1"/>
          </p:cNvSpPr>
          <p:nvPr/>
        </p:nvSpPr>
        <p:spPr bwMode="auto">
          <a:xfrm>
            <a:off x="3154106" y="3741542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val 44"/>
          <p:cNvSpPr/>
          <p:nvPr/>
        </p:nvSpPr>
        <p:spPr>
          <a:xfrm>
            <a:off x="3751330" y="381957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3" name="TextBox 15"/>
          <p:cNvSpPr txBox="1">
            <a:spLocks noChangeArrowheads="1"/>
          </p:cNvSpPr>
          <p:nvPr/>
        </p:nvSpPr>
        <p:spPr bwMode="auto">
          <a:xfrm>
            <a:off x="3813589" y="3748426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44"/>
          <p:cNvSpPr/>
          <p:nvPr/>
        </p:nvSpPr>
        <p:spPr>
          <a:xfrm>
            <a:off x="3750580" y="414987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5" name="TextBox 15"/>
          <p:cNvSpPr txBox="1">
            <a:spLocks noChangeArrowheads="1"/>
          </p:cNvSpPr>
          <p:nvPr/>
        </p:nvSpPr>
        <p:spPr bwMode="auto">
          <a:xfrm>
            <a:off x="3813589" y="408323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50"/>
          <p:cNvCxnSpPr>
            <a:stCxn id="90" idx="6"/>
            <a:endCxn id="92" idx="2"/>
          </p:cNvCxnSpPr>
          <p:nvPr/>
        </p:nvCxnSpPr>
        <p:spPr>
          <a:xfrm>
            <a:off x="3522049" y="3863792"/>
            <a:ext cx="229281" cy="787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50"/>
          <p:cNvCxnSpPr>
            <a:stCxn id="92" idx="4"/>
            <a:endCxn id="94" idx="0"/>
          </p:cNvCxnSpPr>
          <p:nvPr/>
        </p:nvCxnSpPr>
        <p:spPr>
          <a:xfrm flipH="1">
            <a:off x="3795580" y="3909579"/>
            <a:ext cx="750" cy="240295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0"/>
          <p:cNvCxnSpPr>
            <a:stCxn id="90" idx="5"/>
            <a:endCxn id="94" idx="1"/>
          </p:cNvCxnSpPr>
          <p:nvPr/>
        </p:nvCxnSpPr>
        <p:spPr>
          <a:xfrm>
            <a:off x="3508869" y="3895612"/>
            <a:ext cx="254891" cy="267442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8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50"/>
          <p:cNvCxnSpPr/>
          <p:nvPr/>
        </p:nvCxnSpPr>
        <p:spPr>
          <a:xfrm>
            <a:off x="4662000" y="359280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συνολική μετακίνηση του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είναι: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+ 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blipFill rotWithShape="1"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 + 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20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+mj-lt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44"/>
          <p:cNvSpPr/>
          <p:nvPr/>
        </p:nvSpPr>
        <p:spPr>
          <a:xfrm>
            <a:off x="3432049" y="3818792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3154106" y="3741542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44"/>
          <p:cNvSpPr/>
          <p:nvPr/>
        </p:nvSpPr>
        <p:spPr>
          <a:xfrm>
            <a:off x="3751330" y="381957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18" name="TextBox 15"/>
          <p:cNvSpPr txBox="1">
            <a:spLocks noChangeArrowheads="1"/>
          </p:cNvSpPr>
          <p:nvPr/>
        </p:nvSpPr>
        <p:spPr bwMode="auto">
          <a:xfrm>
            <a:off x="3813589" y="3748426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val 44"/>
          <p:cNvSpPr/>
          <p:nvPr/>
        </p:nvSpPr>
        <p:spPr>
          <a:xfrm>
            <a:off x="3750580" y="414987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122" name="TextBox 15"/>
          <p:cNvSpPr txBox="1">
            <a:spLocks noChangeArrowheads="1"/>
          </p:cNvSpPr>
          <p:nvPr/>
        </p:nvSpPr>
        <p:spPr bwMode="auto">
          <a:xfrm>
            <a:off x="3813589" y="408323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Straight Arrow Connector 50"/>
          <p:cNvCxnSpPr>
            <a:stCxn id="98" idx="6"/>
            <a:endCxn id="100" idx="2"/>
          </p:cNvCxnSpPr>
          <p:nvPr/>
        </p:nvCxnSpPr>
        <p:spPr>
          <a:xfrm>
            <a:off x="3522049" y="3863792"/>
            <a:ext cx="229281" cy="787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50"/>
          <p:cNvCxnSpPr>
            <a:stCxn id="100" idx="4"/>
            <a:endCxn id="120" idx="0"/>
          </p:cNvCxnSpPr>
          <p:nvPr/>
        </p:nvCxnSpPr>
        <p:spPr>
          <a:xfrm flipH="1">
            <a:off x="3795580" y="3909579"/>
            <a:ext cx="750" cy="240295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50"/>
          <p:cNvCxnSpPr>
            <a:stCxn id="98" idx="5"/>
            <a:endCxn id="120" idx="1"/>
          </p:cNvCxnSpPr>
          <p:nvPr/>
        </p:nvCxnSpPr>
        <p:spPr>
          <a:xfrm>
            <a:off x="3508869" y="3895612"/>
            <a:ext cx="254891" cy="267442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5"/>
          <p:cNvSpPr txBox="1">
            <a:spLocks noChangeArrowheads="1"/>
          </p:cNvSpPr>
          <p:nvPr/>
        </p:nvSpPr>
        <p:spPr bwMode="auto">
          <a:xfrm>
            <a:off x="4955159" y="3818285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50"/>
          <p:cNvCxnSpPr/>
          <p:nvPr/>
        </p:nvCxnSpPr>
        <p:spPr>
          <a:xfrm>
            <a:off x="4662000" y="359280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συνολική μετακίνηση του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είναι: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+ 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blipFill rotWithShape="1"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 + 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20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+mj-lt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70000" y="3852465"/>
                <a:ext cx="2353786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 + 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3852465"/>
                <a:ext cx="2353786" cy="637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44"/>
          <p:cNvSpPr/>
          <p:nvPr/>
        </p:nvSpPr>
        <p:spPr>
          <a:xfrm>
            <a:off x="3432049" y="3818792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3154106" y="3741542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44"/>
          <p:cNvSpPr/>
          <p:nvPr/>
        </p:nvSpPr>
        <p:spPr>
          <a:xfrm>
            <a:off x="3751330" y="381957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3813589" y="3748426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44"/>
          <p:cNvSpPr/>
          <p:nvPr/>
        </p:nvSpPr>
        <p:spPr>
          <a:xfrm>
            <a:off x="3750580" y="414987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3813589" y="408323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50"/>
          <p:cNvCxnSpPr>
            <a:stCxn id="89" idx="6"/>
            <a:endCxn id="91" idx="2"/>
          </p:cNvCxnSpPr>
          <p:nvPr/>
        </p:nvCxnSpPr>
        <p:spPr>
          <a:xfrm>
            <a:off x="3522049" y="3863792"/>
            <a:ext cx="229281" cy="787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50"/>
          <p:cNvCxnSpPr>
            <a:stCxn id="91" idx="4"/>
            <a:endCxn id="93" idx="0"/>
          </p:cNvCxnSpPr>
          <p:nvPr/>
        </p:nvCxnSpPr>
        <p:spPr>
          <a:xfrm flipH="1">
            <a:off x="3795580" y="3909579"/>
            <a:ext cx="750" cy="240295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50"/>
          <p:cNvCxnSpPr>
            <a:stCxn id="89" idx="5"/>
            <a:endCxn id="93" idx="1"/>
          </p:cNvCxnSpPr>
          <p:nvPr/>
        </p:nvCxnSpPr>
        <p:spPr>
          <a:xfrm>
            <a:off x="3508869" y="3895612"/>
            <a:ext cx="254891" cy="267442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15"/>
          <p:cNvSpPr txBox="1">
            <a:spLocks noChangeArrowheads="1"/>
          </p:cNvSpPr>
          <p:nvPr/>
        </p:nvSpPr>
        <p:spPr bwMode="auto">
          <a:xfrm>
            <a:off x="4955159" y="3818285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0"/>
          <p:cNvSpPr/>
          <p:nvPr/>
        </p:nvSpPr>
        <p:spPr>
          <a:xfrm>
            <a:off x="4392538" y="3434400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Oval 49"/>
          <p:cNvSpPr/>
          <p:nvPr/>
        </p:nvSpPr>
        <p:spPr>
          <a:xfrm>
            <a:off x="4575600" y="35496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α. μετακίνηση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τη διαγώνια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μετακίνηση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44"/>
          <p:cNvSpPr/>
          <p:nvPr/>
        </p:nvSpPr>
        <p:spPr>
          <a:xfrm>
            <a:off x="5185991" y="4232021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5911200" y="4194809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5976714" y="4433116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4908048" y="4154771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382641" y="4922775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44"/>
          <p:cNvSpPr/>
          <p:nvPr/>
        </p:nvSpPr>
        <p:spPr>
          <a:xfrm>
            <a:off x="5338391" y="423280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400650" y="4161655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5680202" y="4040823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868000" y="414202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4"/>
          <p:cNvSpPr/>
          <p:nvPr/>
        </p:nvSpPr>
        <p:spPr>
          <a:xfrm>
            <a:off x="5337641" y="439911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32"/>
          <p:cNvCxnSpPr>
            <a:stCxn id="52" idx="0"/>
          </p:cNvCxnSpPr>
          <p:nvPr/>
        </p:nvCxnSpPr>
        <p:spPr>
          <a:xfrm>
            <a:off x="5382641" y="4399114"/>
            <a:ext cx="0" cy="730886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5400650" y="433247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46"/>
          <p:cNvSpPr/>
          <p:nvPr/>
        </p:nvSpPr>
        <p:spPr>
          <a:xfrm>
            <a:off x="5684400" y="3427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4298335" y="3738107"/>
            <a:ext cx="1886398" cy="972000"/>
            <a:chOff x="1986494" y="1323032"/>
            <a:chExt cx="568155" cy="389881"/>
          </a:xfrm>
        </p:grpSpPr>
        <p:cxnSp>
          <p:nvCxnSpPr>
            <p:cNvPr id="6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911200" y="3621600"/>
            <a:ext cx="0" cy="5292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49"/>
          <p:cNvSpPr/>
          <p:nvPr/>
        </p:nvSpPr>
        <p:spPr>
          <a:xfrm>
            <a:off x="5868000" y="3537396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916053" y="2320928"/>
            <a:ext cx="302282" cy="2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6"/>
          <p:cNvSpPr/>
          <p:nvPr/>
        </p:nvSpPr>
        <p:spPr>
          <a:xfrm>
            <a:off x="5688207" y="220698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Oval 49"/>
          <p:cNvSpPr/>
          <p:nvPr/>
        </p:nvSpPr>
        <p:spPr>
          <a:xfrm>
            <a:off x="4611604" y="1716066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5" name="Oval 49"/>
          <p:cNvSpPr/>
          <p:nvPr/>
        </p:nvSpPr>
        <p:spPr>
          <a:xfrm>
            <a:off x="5876005" y="2308178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4426293" y="159335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107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10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114" name="Straight Arrow Connector 50"/>
          <p:cNvCxnSpPr/>
          <p:nvPr/>
        </p:nvCxnSpPr>
        <p:spPr>
          <a:xfrm>
            <a:off x="4661387" y="1752880"/>
            <a:ext cx="1225482" cy="576000"/>
          </a:xfrm>
          <a:prstGeom prst="straightConnector1">
            <a:avLst/>
          </a:prstGeom>
          <a:ln w="19050" cmpd="sng">
            <a:solidFill>
              <a:schemeClr val="accent1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49"/>
          <p:cNvSpPr/>
          <p:nvPr/>
        </p:nvSpPr>
        <p:spPr>
          <a:xfrm>
            <a:off x="4608562" y="1703553"/>
            <a:ext cx="90000" cy="9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6" name="Straight Arrow Connector 47"/>
          <p:cNvCxnSpPr/>
          <p:nvPr/>
        </p:nvCxnSpPr>
        <p:spPr>
          <a:xfrm>
            <a:off x="4656604" y="176106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5"/>
          <p:cNvSpPr txBox="1">
            <a:spLocks noChangeArrowheads="1"/>
          </p:cNvSpPr>
          <p:nvPr/>
        </p:nvSpPr>
        <p:spPr bwMode="auto">
          <a:xfrm>
            <a:off x="4718008" y="198921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119" name="Straight Arrow Connector 32"/>
          <p:cNvCxnSpPr>
            <a:stCxn id="101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5"/>
          <p:cNvSpPr txBox="1">
            <a:spLocks noChangeArrowheads="1"/>
          </p:cNvSpPr>
          <p:nvPr/>
        </p:nvSpPr>
        <p:spPr bwMode="auto">
          <a:xfrm>
            <a:off x="5231099" y="2898000"/>
            <a:ext cx="30604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Arrow Connector 50"/>
          <p:cNvCxnSpPr/>
          <p:nvPr/>
        </p:nvCxnSpPr>
        <p:spPr>
          <a:xfrm>
            <a:off x="4662536" y="3591555"/>
            <a:ext cx="1226909" cy="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5122970" y="3307229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5616674" y="3708802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50"/>
          <p:cNvCxnSpPr/>
          <p:nvPr/>
        </p:nvCxnSpPr>
        <p:spPr>
          <a:xfrm>
            <a:off x="4662000" y="3592800"/>
            <a:ext cx="1225482" cy="576000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360000" y="2385434"/>
            <a:ext cx="29523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συνολική μετακίνηση του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είναι: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=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200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 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+ 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sz="12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sz="12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+mj-l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1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2749523"/>
                <a:ext cx="2292614" cy="382862"/>
              </a:xfrm>
              <a:prstGeom prst="rect">
                <a:avLst/>
              </a:prstGeom>
              <a:blipFill rotWithShape="1">
                <a:blip r:embed="rId2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 + 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2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200" i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+mj-lt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l-GR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l-GR" sz="1200" i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 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3276401"/>
                <a:ext cx="2234971" cy="4681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70000" y="3852465"/>
                <a:ext cx="2353786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d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 + 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w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  <a:ea typeface="Cambria Math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20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+mj-lt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" y="3852465"/>
                <a:ext cx="2353786" cy="637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68452" y="4596726"/>
                <a:ext cx="1719830" cy="479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 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Δ</m:t>
                        </m:r>
                      </m:den>
                    </m:f>
                    <m:r>
                      <a:rPr lang="en-US" sz="1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d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+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h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2" y="4596726"/>
                <a:ext cx="1719830" cy="479875"/>
              </a:xfrm>
              <a:prstGeom prst="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Ορθογώνιο 88"/>
          <p:cNvSpPr/>
          <p:nvPr/>
        </p:nvSpPr>
        <p:spPr>
          <a:xfrm>
            <a:off x="360000" y="4572545"/>
            <a:ext cx="1670574" cy="6148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Oval 44"/>
          <p:cNvSpPr/>
          <p:nvPr/>
        </p:nvSpPr>
        <p:spPr>
          <a:xfrm>
            <a:off x="3432049" y="3818792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1" name="TextBox 15"/>
          <p:cNvSpPr txBox="1">
            <a:spLocks noChangeArrowheads="1"/>
          </p:cNvSpPr>
          <p:nvPr/>
        </p:nvSpPr>
        <p:spPr bwMode="auto">
          <a:xfrm>
            <a:off x="3154106" y="3741542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val 44"/>
          <p:cNvSpPr/>
          <p:nvPr/>
        </p:nvSpPr>
        <p:spPr>
          <a:xfrm>
            <a:off x="3751330" y="381957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3" name="TextBox 15"/>
          <p:cNvSpPr txBox="1">
            <a:spLocks noChangeArrowheads="1"/>
          </p:cNvSpPr>
          <p:nvPr/>
        </p:nvSpPr>
        <p:spPr bwMode="auto">
          <a:xfrm>
            <a:off x="3813589" y="3748426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44"/>
          <p:cNvSpPr/>
          <p:nvPr/>
        </p:nvSpPr>
        <p:spPr>
          <a:xfrm>
            <a:off x="3750580" y="4149874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chemeClr val="accent1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5" name="TextBox 15"/>
          <p:cNvSpPr txBox="1">
            <a:spLocks noChangeArrowheads="1"/>
          </p:cNvSpPr>
          <p:nvPr/>
        </p:nvSpPr>
        <p:spPr bwMode="auto">
          <a:xfrm>
            <a:off x="3813589" y="4083239"/>
            <a:ext cx="290917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50"/>
          <p:cNvCxnSpPr>
            <a:stCxn id="90" idx="6"/>
            <a:endCxn id="92" idx="2"/>
          </p:cNvCxnSpPr>
          <p:nvPr/>
        </p:nvCxnSpPr>
        <p:spPr>
          <a:xfrm>
            <a:off x="3522049" y="3863792"/>
            <a:ext cx="229281" cy="787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50"/>
          <p:cNvCxnSpPr>
            <a:stCxn id="92" idx="4"/>
            <a:endCxn id="94" idx="0"/>
          </p:cNvCxnSpPr>
          <p:nvPr/>
        </p:nvCxnSpPr>
        <p:spPr>
          <a:xfrm flipH="1">
            <a:off x="3795580" y="3909579"/>
            <a:ext cx="750" cy="240295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0"/>
          <p:cNvCxnSpPr>
            <a:stCxn id="90" idx="5"/>
            <a:endCxn id="94" idx="1"/>
          </p:cNvCxnSpPr>
          <p:nvPr/>
        </p:nvCxnSpPr>
        <p:spPr>
          <a:xfrm>
            <a:off x="3508869" y="3895612"/>
            <a:ext cx="254891" cy="267442"/>
          </a:xfrm>
          <a:prstGeom prst="straightConnector1">
            <a:avLst/>
          </a:prstGeom>
          <a:ln w="19050" cmpd="sng">
            <a:solidFill>
              <a:schemeClr val="accent2"/>
            </a:solidFill>
            <a:headEnd type="none" w="sm" len="sm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4955159" y="3818285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εφαρμογές μεταβολής του </a:t>
            </a:r>
            <a:br>
              <a:rPr lang="el-GR" dirty="0" smtClean="0"/>
            </a:br>
            <a:r>
              <a:rPr lang="el-GR" dirty="0" smtClean="0"/>
              <a:t>κέντρου βάρους σε ένα πλοίο: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880370" y="1620000"/>
            <a:ext cx="3960486" cy="3420000"/>
          </a:xfrm>
        </p:spPr>
        <p:txBody>
          <a:bodyPr>
            <a:normAutofit/>
          </a:bodyPr>
          <a:lstStyle/>
          <a:p>
            <a:endParaRPr lang="el-GR" sz="1300" dirty="0" smtClean="0"/>
          </a:p>
          <a:p>
            <a:endParaRPr lang="el-GR" sz="13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1300" dirty="0" smtClean="0">
                <a:solidFill>
                  <a:schemeClr val="accent1"/>
                </a:solidFill>
              </a:rPr>
              <a:t>Μετακίνηση βάρους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l-GR" sz="1300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300" dirty="0" smtClean="0">
                <a:solidFill>
                  <a:schemeClr val="accent2"/>
                </a:solidFill>
              </a:rPr>
              <a:t>Προσθήκη βάρους</a:t>
            </a:r>
            <a:endParaRPr lang="el-GR" sz="1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θεωρήματος ροπών:</a:t>
            </a:r>
            <a:br>
              <a:rPr lang="el-GR" dirty="0" smtClean="0"/>
            </a:br>
            <a:r>
              <a:rPr lang="el-GR" dirty="0" smtClean="0"/>
              <a:t>β. </a:t>
            </a:r>
            <a:r>
              <a:rPr lang="el-GR" dirty="0" smtClean="0">
                <a:solidFill>
                  <a:schemeClr val="accent2"/>
                </a:solidFill>
              </a:rPr>
              <a:t>προσθήκη βάρους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22177"/>
            <a:ext cx="166930" cy="2012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310633" y="2898000"/>
            <a:ext cx="386461" cy="2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Τοποθετούμε το βάρος στο αρχικό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κέντρο βάρους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44"/>
          <p:cNvSpPr/>
          <p:nvPr/>
        </p:nvSpPr>
        <p:spPr>
          <a:xfrm>
            <a:off x="5203593" y="4427364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Oval 49"/>
          <p:cNvSpPr/>
          <p:nvPr/>
        </p:nvSpPr>
        <p:spPr>
          <a:xfrm>
            <a:off x="6426280" y="3268056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0969" y="314534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0" name="Straight Arrow Connector 47"/>
          <p:cNvCxnSpPr/>
          <p:nvPr/>
        </p:nvCxnSpPr>
        <p:spPr>
          <a:xfrm>
            <a:off x="6471280" y="3313056"/>
            <a:ext cx="0" cy="40293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532684" y="354120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Oval 49"/>
          <p:cNvSpPr/>
          <p:nvPr/>
        </p:nvSpPr>
        <p:spPr>
          <a:xfrm>
            <a:off x="6423238" y="3255543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8" name="Τόξο 47"/>
          <p:cNvSpPr/>
          <p:nvPr/>
        </p:nvSpPr>
        <p:spPr>
          <a:xfrm rot="19570266">
            <a:off x="5161524" y="3340934"/>
            <a:ext cx="2182215" cy="1185034"/>
          </a:xfrm>
          <a:prstGeom prst="arc">
            <a:avLst>
              <a:gd name="adj1" fmla="val 11831977"/>
              <a:gd name="adj2" fmla="val 17181015"/>
            </a:avLst>
          </a:prstGeom>
          <a:ln w="1905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Τοποθετούμε το βάρος στο αρχικό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κέντρο βάρους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8122" y="3713327"/>
                <a:ext cx="1368131" cy="2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1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11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+  </m:t>
                      </m:r>
                      <m:r>
                        <m:rPr>
                          <m:nor/>
                        </m:rPr>
                        <a:rPr lang="en-US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11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713327"/>
                <a:ext cx="1368131" cy="283154"/>
              </a:xfrm>
              <a:prstGeom prst="rect">
                <a:avLst/>
              </a:prstGeom>
              <a:blipFill rotWithShape="1"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44"/>
          <p:cNvSpPr/>
          <p:nvPr/>
        </p:nvSpPr>
        <p:spPr>
          <a:xfrm>
            <a:off x="5203593" y="4427364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Oval 49"/>
          <p:cNvSpPr/>
          <p:nvPr/>
        </p:nvSpPr>
        <p:spPr>
          <a:xfrm>
            <a:off x="6426280" y="3268056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0969" y="314534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0" name="Straight Arrow Connector 47"/>
          <p:cNvCxnSpPr/>
          <p:nvPr/>
        </p:nvCxnSpPr>
        <p:spPr>
          <a:xfrm>
            <a:off x="6471280" y="3313056"/>
            <a:ext cx="0" cy="40293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532684" y="354120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Oval 49"/>
          <p:cNvSpPr/>
          <p:nvPr/>
        </p:nvSpPr>
        <p:spPr>
          <a:xfrm>
            <a:off x="6423238" y="3255543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5" name="Τόξο 44"/>
          <p:cNvSpPr/>
          <p:nvPr/>
        </p:nvSpPr>
        <p:spPr>
          <a:xfrm rot="19570266">
            <a:off x="5161524" y="3340934"/>
            <a:ext cx="2182215" cy="1185034"/>
          </a:xfrm>
          <a:prstGeom prst="arc">
            <a:avLst>
              <a:gd name="adj1" fmla="val 11831977"/>
              <a:gd name="adj2" fmla="val 17181015"/>
            </a:avLst>
          </a:prstGeom>
          <a:ln w="1905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520312" y="1620000"/>
            <a:ext cx="4320544" cy="3420000"/>
          </a:xfrm>
        </p:spPr>
        <p:txBody>
          <a:bodyPr/>
          <a:lstStyle/>
          <a:p>
            <a:pPr>
              <a:tabLst>
                <a:tab pos="622300" algn="l"/>
                <a:tab pos="2782888" algn="l"/>
              </a:tabLst>
            </a:pPr>
            <a:r>
              <a:rPr lang="el-GR" dirty="0" smtClean="0"/>
              <a:t>	</a:t>
            </a:r>
            <a:r>
              <a:rPr lang="el-GR" sz="1400" dirty="0" smtClean="0">
                <a:solidFill>
                  <a:schemeClr val="accent2"/>
                </a:solidFill>
              </a:rPr>
              <a:t>Βάρος</a:t>
            </a:r>
            <a:r>
              <a:rPr lang="el-GR" sz="1400" dirty="0" smtClean="0"/>
              <a:t>	</a:t>
            </a:r>
            <a:r>
              <a:rPr lang="el-G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Άντωση</a:t>
            </a:r>
          </a:p>
          <a:p>
            <a:pPr>
              <a:tabLst>
                <a:tab pos="712788" algn="l"/>
                <a:tab pos="2873375" algn="l"/>
              </a:tabLst>
            </a:pPr>
            <a:endParaRPr lang="el-GR" dirty="0" smtClean="0"/>
          </a:p>
          <a:p>
            <a:pPr>
              <a:tabLst>
                <a:tab pos="712788" algn="l"/>
                <a:tab pos="2149475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Δύναμη πεδιακή (οφείλεται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Δύναμη πίεσης (οφείλεται στην</a:t>
            </a:r>
          </a:p>
          <a:p>
            <a:pPr>
              <a:tabLst>
                <a:tab pos="712788" algn="l"/>
                <a:tab pos="2149475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 βαρυτικό πεδίο της Γης)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πίεση από το περιβάλλον υγρό)</a:t>
            </a:r>
          </a:p>
          <a:p>
            <a:pPr>
              <a:tabLst>
                <a:tab pos="712788" algn="l"/>
                <a:tab pos="2149475" algn="l"/>
              </a:tabLst>
            </a:pP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Από τη μάζα του σώματος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Από το υγρό και τον </a:t>
            </a:r>
          </a:p>
          <a:p>
            <a:pPr>
              <a:tabLst>
                <a:tab pos="712788" algn="l"/>
                <a:tab pos="2149475" algn="l"/>
              </a:tabLst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βυθισμένο όγκο</a:t>
            </a:r>
          </a:p>
          <a:p>
            <a:pPr>
              <a:tabLst>
                <a:tab pos="712788" algn="l"/>
                <a:tab pos="2149475" algn="l"/>
              </a:tabLst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712788" algn="l"/>
                <a:tab pos="2149475" algn="l"/>
              </a:tabLs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Κέντρο βάρους	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Κέντρο άντωσης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46" y="21420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00" y="30564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00" y="39708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00" y="46548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4800" y="3924473"/>
                <a:ext cx="8066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12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800" y="3924473"/>
                <a:ext cx="806631" cy="276999"/>
              </a:xfrm>
              <a:prstGeom prst="rect">
                <a:avLst/>
              </a:prstGeom>
              <a:blipFill rotWithShape="1"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54000" y="3787200"/>
                <a:ext cx="988476" cy="522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12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12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00" y="3787200"/>
                <a:ext cx="988476" cy="522772"/>
              </a:xfrm>
              <a:prstGeom prst="rect">
                <a:avLst/>
              </a:prstGeom>
              <a:blipFill rotWithShape="1">
                <a:blip r:embed="rId3"/>
                <a:stretch>
                  <a:fillRect l="-28395" t="-134884" r="-47531" b="-205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2404800" y="1476201"/>
            <a:ext cx="2059746" cy="3600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Τοποθετούμε το βάρος στο αρχικό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κέντρο βάρους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8122" y="3713327"/>
                <a:ext cx="1368131" cy="2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1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11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11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+  </m:t>
                      </m:r>
                      <m:r>
                        <m:rPr>
                          <m:nor/>
                        </m:rPr>
                        <a:rPr lang="en-US" sz="11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11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713327"/>
                <a:ext cx="1368131" cy="283154"/>
              </a:xfrm>
              <a:prstGeom prst="rect">
                <a:avLst/>
              </a:prstGeom>
              <a:blipFill rotWithShape="1"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44"/>
          <p:cNvSpPr/>
          <p:nvPr/>
        </p:nvSpPr>
        <p:spPr>
          <a:xfrm>
            <a:off x="5203593" y="4427364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Oval 49"/>
          <p:cNvSpPr/>
          <p:nvPr/>
        </p:nvSpPr>
        <p:spPr>
          <a:xfrm>
            <a:off x="6426280" y="3268056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0969" y="3145347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0" name="Straight Arrow Connector 47"/>
          <p:cNvCxnSpPr/>
          <p:nvPr/>
        </p:nvCxnSpPr>
        <p:spPr>
          <a:xfrm>
            <a:off x="6471280" y="3313056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532684" y="3541201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Τόξο 43"/>
          <p:cNvSpPr/>
          <p:nvPr/>
        </p:nvSpPr>
        <p:spPr>
          <a:xfrm rot="19570266">
            <a:off x="5161524" y="3340934"/>
            <a:ext cx="2182215" cy="1185034"/>
          </a:xfrm>
          <a:prstGeom prst="arc">
            <a:avLst>
              <a:gd name="adj1" fmla="val 11831977"/>
              <a:gd name="adj2" fmla="val 17181015"/>
            </a:avLst>
          </a:prstGeom>
          <a:ln w="19050">
            <a:solidFill>
              <a:schemeClr val="accent2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Oval 49"/>
          <p:cNvSpPr/>
          <p:nvPr/>
        </p:nvSpPr>
        <p:spPr>
          <a:xfrm>
            <a:off x="6423238" y="3255543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720040" y="4301021"/>
            <a:ext cx="331245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Το κέντρο βάρους παρέμεινε στην ίδια θέση !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6"/>
          <p:cNvSpPr/>
          <p:nvPr/>
        </p:nvSpPr>
        <p:spPr>
          <a:xfrm>
            <a:off x="4392538" y="36288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Μετακινούμε το βάρος στην τελική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του θέση και δουλεύουμε όπως πριν.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Oval 49"/>
          <p:cNvSpPr/>
          <p:nvPr/>
        </p:nvSpPr>
        <p:spPr>
          <a:xfrm>
            <a:off x="4580336" y="373763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48" name="Straight Arrow Connector 47"/>
          <p:cNvCxnSpPr>
            <a:stCxn id="30" idx="1"/>
            <a:endCxn id="47" idx="5"/>
          </p:cNvCxnSpPr>
          <p:nvPr/>
        </p:nvCxnSpPr>
        <p:spPr>
          <a:xfrm flipH="1" flipV="1">
            <a:off x="4657156" y="3814459"/>
            <a:ext cx="558024" cy="63252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47"/>
          <p:cNvCxnSpPr/>
          <p:nvPr/>
        </p:nvCxnSpPr>
        <p:spPr>
          <a:xfrm>
            <a:off x="4626000" y="3780457"/>
            <a:ext cx="0" cy="39600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4698000" y="4008602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89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Μετακινούμε το βάρος στην τελική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του θέση και δουλεύουμε όπως πριν.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0" name="Rectangle 46"/>
          <p:cNvSpPr/>
          <p:nvPr/>
        </p:nvSpPr>
        <p:spPr>
          <a:xfrm>
            <a:off x="5014800" y="3625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Oval 49"/>
          <p:cNvSpPr/>
          <p:nvPr/>
        </p:nvSpPr>
        <p:spPr>
          <a:xfrm>
            <a:off x="5202000" y="37368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44" name="Straight Arrow Connector 47"/>
          <p:cNvCxnSpPr>
            <a:stCxn id="30" idx="0"/>
            <a:endCxn id="41" idx="4"/>
          </p:cNvCxnSpPr>
          <p:nvPr/>
        </p:nvCxnSpPr>
        <p:spPr>
          <a:xfrm flipV="1">
            <a:off x="5247000" y="3826800"/>
            <a:ext cx="0" cy="607007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5256634" y="3986671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6"/>
          <p:cNvSpPr/>
          <p:nvPr/>
        </p:nvSpPr>
        <p:spPr>
          <a:xfrm>
            <a:off x="4392538" y="36252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Μετακινούμε το βάρος στην τελική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του θέση και δουλεύουμε όπως πριν.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Oval 49"/>
          <p:cNvSpPr/>
          <p:nvPr/>
        </p:nvSpPr>
        <p:spPr>
          <a:xfrm>
            <a:off x="4580336" y="373763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0" name="Rectangle 46"/>
          <p:cNvSpPr/>
          <p:nvPr/>
        </p:nvSpPr>
        <p:spPr>
          <a:xfrm>
            <a:off x="5014800" y="3625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Oval 49"/>
          <p:cNvSpPr/>
          <p:nvPr/>
        </p:nvSpPr>
        <p:spPr>
          <a:xfrm>
            <a:off x="5202000" y="37368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44" name="Straight Arrow Connector 47"/>
          <p:cNvCxnSpPr>
            <a:stCxn id="30" idx="0"/>
            <a:endCxn id="41" idx="4"/>
          </p:cNvCxnSpPr>
          <p:nvPr/>
        </p:nvCxnSpPr>
        <p:spPr>
          <a:xfrm flipV="1">
            <a:off x="5247000" y="3826800"/>
            <a:ext cx="0" cy="607007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7"/>
          <p:cNvCxnSpPr>
            <a:stCxn id="41" idx="2"/>
            <a:endCxn id="47" idx="6"/>
          </p:cNvCxnSpPr>
          <p:nvPr/>
        </p:nvCxnSpPr>
        <p:spPr>
          <a:xfrm flipH="1">
            <a:off x="4670336" y="3781800"/>
            <a:ext cx="531664" cy="83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4806577" y="3358924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5256634" y="3986671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47"/>
          <p:cNvCxnSpPr/>
          <p:nvPr/>
        </p:nvCxnSpPr>
        <p:spPr>
          <a:xfrm>
            <a:off x="4626000" y="3780457"/>
            <a:ext cx="0" cy="39600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4698000" y="4008602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2815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6"/>
          <p:cNvSpPr/>
          <p:nvPr/>
        </p:nvSpPr>
        <p:spPr>
          <a:xfrm>
            <a:off x="4392538" y="3625200"/>
            <a:ext cx="470219" cy="31194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Εφαρμογή θεωρήματος ροπών:</a:t>
            </a:r>
            <a:br>
              <a:rPr lang="el-GR" dirty="0" smtClean="0">
                <a:solidFill>
                  <a:schemeClr val="accent1"/>
                </a:solidFill>
              </a:rPr>
            </a:br>
            <a:r>
              <a:rPr lang="el-GR" dirty="0" smtClean="0">
                <a:solidFill>
                  <a:schemeClr val="accent1"/>
                </a:solidFill>
              </a:rPr>
              <a:t>β. προσθήκη βάρους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60000" y="1511159"/>
            <a:ext cx="295237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Ποια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είναι η νέα θέση του κέντρου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βάρους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πλοίου, μετά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την προσθήκη </a:t>
            </a:r>
            <a:r>
              <a:rPr lang="el-G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του βάρους </a:t>
            </a: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στη θέση που φαίνεται στο σχήμα ;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44"/>
          <p:cNvSpPr/>
          <p:nvPr/>
        </p:nvSpPr>
        <p:spPr>
          <a:xfrm>
            <a:off x="5193996" y="2398178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4743208" y="2320928"/>
            <a:ext cx="441418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6"/>
          <p:cNvSpPr/>
          <p:nvPr/>
        </p:nvSpPr>
        <p:spPr>
          <a:xfrm>
            <a:off x="4392538" y="1596305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Oval 49"/>
          <p:cNvSpPr/>
          <p:nvPr/>
        </p:nvSpPr>
        <p:spPr>
          <a:xfrm>
            <a:off x="6416683" y="1238870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Oval 49"/>
          <p:cNvSpPr/>
          <p:nvPr/>
        </p:nvSpPr>
        <p:spPr>
          <a:xfrm>
            <a:off x="4580336" y="1697503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Rectangle 30"/>
          <p:cNvSpPr/>
          <p:nvPr/>
        </p:nvSpPr>
        <p:spPr>
          <a:xfrm>
            <a:off x="6231372" y="1116161"/>
            <a:ext cx="465422" cy="30761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4306340" y="1904264"/>
            <a:ext cx="1886398" cy="972000"/>
            <a:chOff x="1986494" y="1323032"/>
            <a:chExt cx="568155" cy="389881"/>
          </a:xfrm>
        </p:grpSpPr>
        <p:cxnSp>
          <p:nvCxnSpPr>
            <p:cNvPr id="8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86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88" name="Oval 49"/>
          <p:cNvSpPr/>
          <p:nvPr/>
        </p:nvSpPr>
        <p:spPr>
          <a:xfrm>
            <a:off x="6413641" y="1226357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Straight Arrow Connector 47"/>
          <p:cNvCxnSpPr/>
          <p:nvPr/>
        </p:nvCxnSpPr>
        <p:spPr>
          <a:xfrm>
            <a:off x="6461683" y="1283870"/>
            <a:ext cx="0" cy="40293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15"/>
          <p:cNvSpPr txBox="1">
            <a:spLocks noChangeArrowheads="1"/>
          </p:cNvSpPr>
          <p:nvPr/>
        </p:nvSpPr>
        <p:spPr bwMode="auto">
          <a:xfrm>
            <a:off x="6523087" y="1512015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cxnSp>
        <p:nvCxnSpPr>
          <p:cNvPr id="92" name="Straight Arrow Connector 32"/>
          <p:cNvCxnSpPr>
            <a:stCxn id="74" idx="0"/>
          </p:cNvCxnSpPr>
          <p:nvPr/>
        </p:nvCxnSpPr>
        <p:spPr>
          <a:xfrm flipH="1">
            <a:off x="5238625" y="2398178"/>
            <a:ext cx="371" cy="684000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5310633" y="2887838"/>
            <a:ext cx="386461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Τόξο 2"/>
          <p:cNvSpPr/>
          <p:nvPr/>
        </p:nvSpPr>
        <p:spPr>
          <a:xfrm rot="19570266">
            <a:off x="4369436" y="1440226"/>
            <a:ext cx="2182215" cy="1185034"/>
          </a:xfrm>
          <a:prstGeom prst="arc">
            <a:avLst>
              <a:gd name="adj1" fmla="val 16200000"/>
              <a:gd name="adj2" fmla="val 20436274"/>
            </a:avLst>
          </a:prstGeom>
          <a:ln w="19050">
            <a:solidFill>
              <a:schemeClr val="accent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0000" y="2988369"/>
            <a:ext cx="2952372" cy="5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Μετακινούμε το βάρος στην τελική </a:t>
            </a: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του θέση και δουλεύουμε όπως πριν.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60000" y="2478738"/>
            <a:ext cx="2952372" cy="2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Επιλύουμε σε δύο «βήματα»: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4680570" y="4357350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12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6"/>
          <p:cNvSpPr/>
          <p:nvPr/>
        </p:nvSpPr>
        <p:spPr>
          <a:xfrm>
            <a:off x="5014800" y="43236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4315937" y="3933450"/>
            <a:ext cx="1886398" cy="972000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cxnSp>
        <p:nvCxnSpPr>
          <p:cNvPr id="42" name="Straight Arrow Connector 32"/>
          <p:cNvCxnSpPr/>
          <p:nvPr/>
        </p:nvCxnSpPr>
        <p:spPr>
          <a:xfrm flipH="1">
            <a:off x="5245200" y="4500537"/>
            <a:ext cx="0" cy="792088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256634" y="5066791"/>
            <a:ext cx="440460" cy="2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9"/>
          <p:cNvSpPr/>
          <p:nvPr/>
        </p:nvSpPr>
        <p:spPr>
          <a:xfrm>
            <a:off x="5202000" y="4433807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Oval 49"/>
          <p:cNvSpPr/>
          <p:nvPr/>
        </p:nvSpPr>
        <p:spPr>
          <a:xfrm>
            <a:off x="4580336" y="3737639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0" name="Rectangle 46"/>
          <p:cNvSpPr/>
          <p:nvPr/>
        </p:nvSpPr>
        <p:spPr>
          <a:xfrm>
            <a:off x="5014800" y="3625200"/>
            <a:ext cx="470219" cy="31194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Oval 49"/>
          <p:cNvSpPr/>
          <p:nvPr/>
        </p:nvSpPr>
        <p:spPr>
          <a:xfrm>
            <a:off x="5202000" y="37368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44" name="Straight Arrow Connector 47"/>
          <p:cNvCxnSpPr>
            <a:stCxn id="30" idx="0"/>
            <a:endCxn id="41" idx="4"/>
          </p:cNvCxnSpPr>
          <p:nvPr/>
        </p:nvCxnSpPr>
        <p:spPr>
          <a:xfrm flipV="1">
            <a:off x="5247000" y="3826800"/>
            <a:ext cx="0" cy="607007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7"/>
          <p:cNvCxnSpPr>
            <a:stCxn id="41" idx="2"/>
            <a:endCxn id="47" idx="6"/>
          </p:cNvCxnSpPr>
          <p:nvPr/>
        </p:nvCxnSpPr>
        <p:spPr>
          <a:xfrm flipH="1">
            <a:off x="4670336" y="3781800"/>
            <a:ext cx="531664" cy="839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4806577" y="3358924"/>
            <a:ext cx="306041" cy="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5256634" y="3986671"/>
            <a:ext cx="306041" cy="2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2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7"/>
          <p:cNvCxnSpPr/>
          <p:nvPr/>
        </p:nvCxnSpPr>
        <p:spPr>
          <a:xfrm flipH="1" flipV="1">
            <a:off x="4657156" y="3814459"/>
            <a:ext cx="558024" cy="632528"/>
          </a:xfrm>
          <a:prstGeom prst="straightConnector1">
            <a:avLst/>
          </a:prstGeom>
          <a:ln w="19050" cmpd="sng">
            <a:solidFill>
              <a:schemeClr val="accent2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8122" y="3876646"/>
                <a:ext cx="1849224" cy="44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1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11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100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αρχ</m:t>
                            </m:r>
                          </m:sub>
                        </m:sSub>
                        <m:sSub>
                          <m:sSubPr>
                            <m:ctrlPr>
                              <a:rPr lang="en-US" sz="11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τελ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11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= </m:t>
                    </m:r>
                    <m:f>
                      <m:fPr>
                        <m:ctrlPr>
                          <a:rPr lang="en-US" sz="1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Δ</m:t>
                        </m:r>
                      </m:den>
                    </m:f>
                    <m:r>
                      <a:rPr lang="en-US" sz="1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1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1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d</m:t>
                            </m:r>
                          </m:e>
                          <m:sup>
                            <m:r>
                              <a:rPr lang="en-US" sz="11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+</m:t>
                        </m:r>
                        <m:sSup>
                          <m:sSupPr>
                            <m:ctrlPr>
                              <a:rPr lang="en-US" sz="11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h</m:t>
                            </m:r>
                          </m:e>
                          <m:sup>
                            <m:r>
                              <a:rPr lang="en-US" sz="11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1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+mj-lt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el-GR" sz="11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2" y="3876646"/>
                <a:ext cx="1849224" cy="447623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49"/>
          <p:cNvSpPr/>
          <p:nvPr/>
        </p:nvSpPr>
        <p:spPr>
          <a:xfrm>
            <a:off x="5022618" y="4240800"/>
            <a:ext cx="90000" cy="9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sz="12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4580336" y="4176457"/>
            <a:ext cx="302282" cy="2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12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47"/>
          <p:cNvCxnSpPr/>
          <p:nvPr/>
        </p:nvCxnSpPr>
        <p:spPr>
          <a:xfrm>
            <a:off x="4626000" y="3780457"/>
            <a:ext cx="0" cy="396000"/>
          </a:xfrm>
          <a:prstGeom prst="straightConnector1">
            <a:avLst/>
          </a:prstGeom>
          <a:ln w="19050" cmpd="sng">
            <a:solidFill>
              <a:schemeClr val="accent1">
                <a:lumMod val="5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4698000" y="4008602"/>
            <a:ext cx="1669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730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Τώρα η σειρά σας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36354" y="1620000"/>
            <a:ext cx="4104502" cy="3420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dirty="0"/>
              <a:t>Πλοίο μεταφοράς containers, βάρους Δ</a:t>
            </a:r>
            <a:r>
              <a:rPr lang="el-GR" baseline="-25000" dirty="0"/>
              <a:t>0</a:t>
            </a:r>
            <a:r>
              <a:rPr lang="el-GR" dirty="0"/>
              <a:t> = 14.500 </a:t>
            </a:r>
            <a:r>
              <a:rPr lang="el-GR" dirty="0" smtClean="0"/>
              <a:t>ΜΤ, </a:t>
            </a:r>
            <a:r>
              <a:rPr lang="el-GR" dirty="0"/>
              <a:t>έχει το κέντρο </a:t>
            </a:r>
            <a:r>
              <a:rPr lang="el-GR" dirty="0" smtClean="0"/>
              <a:t>βάρους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7 m πάνω από την τρόπιδα (</a:t>
            </a:r>
            <a:r>
              <a:rPr lang="el-GR" dirty="0" smtClean="0"/>
              <a:t>KG</a:t>
            </a:r>
            <a:r>
              <a:rPr lang="el-GR" baseline="-25000" dirty="0" smtClean="0"/>
              <a:t>αρχ</a:t>
            </a:r>
            <a:r>
              <a:rPr lang="el-GR" dirty="0" smtClean="0"/>
              <a:t>)</a:t>
            </a:r>
            <a:r>
              <a:rPr lang="el-GR" dirty="0"/>
              <a:t>. Βρείτε τη νέα απόσταση του </a:t>
            </a:r>
            <a:r>
              <a:rPr lang="el-GR" dirty="0" smtClean="0"/>
              <a:t>κέντρου βάρους </a:t>
            </a:r>
            <a:r>
              <a:rPr lang="el-GR" dirty="0"/>
              <a:t>από την τρόπιδα (KG</a:t>
            </a:r>
            <a:r>
              <a:rPr lang="el-GR" baseline="-25000" dirty="0"/>
              <a:t>new</a:t>
            </a:r>
            <a:r>
              <a:rPr lang="el-GR" dirty="0"/>
              <a:t>), μετά από τη μεταφορά </a:t>
            </a:r>
            <a:r>
              <a:rPr lang="el-GR" dirty="0" err="1"/>
              <a:t>containers</a:t>
            </a:r>
            <a:r>
              <a:rPr lang="el-GR" dirty="0"/>
              <a:t> </a:t>
            </a:r>
            <a:r>
              <a:rPr lang="el-GR" dirty="0" err="1" smtClean="0"/>
              <a:t>συνολι</a:t>
            </a:r>
            <a:r>
              <a:rPr lang="en-US" dirty="0" smtClean="0"/>
              <a:t>-</a:t>
            </a:r>
            <a:r>
              <a:rPr lang="el-GR" dirty="0" err="1" smtClean="0"/>
              <a:t>κού</a:t>
            </a:r>
            <a:r>
              <a:rPr lang="el-GR" dirty="0" smtClean="0"/>
              <a:t> </a:t>
            </a:r>
            <a:r>
              <a:rPr lang="el-GR" dirty="0"/>
              <a:t>βάρους w</a:t>
            </a:r>
            <a:r>
              <a:rPr lang="el-GR" baseline="-25000" dirty="0"/>
              <a:t>cont</a:t>
            </a:r>
            <a:r>
              <a:rPr lang="el-GR" dirty="0"/>
              <a:t>= 3.500 </a:t>
            </a:r>
            <a:r>
              <a:rPr lang="el-GR" dirty="0" smtClean="0"/>
              <a:t>ΜΤ </a:t>
            </a:r>
            <a:r>
              <a:rPr lang="el-GR" dirty="0"/>
              <a:t>εκτός πλοίου. Δίνεται ότι το κέντρο βάρους </a:t>
            </a:r>
            <a:r>
              <a:rPr lang="el-GR" dirty="0" smtClean="0"/>
              <a:t>των containers </a:t>
            </a:r>
            <a:r>
              <a:rPr lang="el-GR" dirty="0"/>
              <a:t>απέχει από την τρόπιδα KG</a:t>
            </a:r>
            <a:r>
              <a:rPr lang="el-GR" baseline="-25000" dirty="0"/>
              <a:t>cont</a:t>
            </a:r>
            <a:r>
              <a:rPr lang="el-GR" dirty="0"/>
              <a:t> = 23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θυμηθούμε τι είπαμε </a:t>
            </a:r>
            <a:br>
              <a:rPr lang="el-GR" dirty="0" smtClean="0"/>
            </a:br>
            <a:r>
              <a:rPr lang="el-GR" dirty="0" smtClean="0"/>
              <a:t>σε αυτή τη διάλεξη...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Μοντελοποίηση των δυνάμεων που δέχεται ένα πλοίο σε ήρεμη θάλασσα (βάρος, άντωση)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ως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σημειακές δυνάμεις.</a:t>
            </a: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Βάρος = μάζα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 g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, στη ναυπηγία σε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[MT]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ή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[LT]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Κέντρο βάρους: το σημείο που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ασκείται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«σημειακό» βάρος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ενός σώματος (ή συστήματος σωμάτων).</a:t>
            </a: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Υπολογισμός του κέντρου βάρους με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εφαρμογή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του θεωρήματος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ροπών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μεταφοράς.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θυμηθούμε τι είπαμε </a:t>
            </a:r>
            <a:br>
              <a:rPr lang="el-GR" dirty="0" smtClean="0"/>
            </a:br>
            <a:r>
              <a:rPr lang="el-GR" dirty="0" smtClean="0"/>
              <a:t>σε αυτή τη διάλεξη...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Μνημονικοί κανόνες για προσέγγιση της κατεύθυνσης μετακίνησης του κέντρου βάρους μετά από αλλαγή στην κατανομή του βάρους σε ένα πλοίο.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marL="297603" indent="-297603">
              <a:lnSpc>
                <a:spcPts val="2257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Εφαρμογές υπολογισμού της μετακίνησης του κέντρου βάρους μετά από μετακίνηση και προσθαφαίρεση βάρους σε ένα πλοίο.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Ναυπηγία –</a:t>
            </a:r>
            <a:r>
              <a:rPr lang="en-US" dirty="0"/>
              <a:t> </a:t>
            </a:r>
            <a:r>
              <a:rPr lang="el-GR" dirty="0"/>
              <a:t>ΝΔ Ι</a:t>
            </a:r>
            <a:r>
              <a:rPr lang="en-US" dirty="0"/>
              <a:t>V</a:t>
            </a:r>
            <a:r>
              <a:rPr lang="el-GR" dirty="0"/>
              <a:t> (</a:t>
            </a:r>
            <a:r>
              <a:rPr lang="el-GR" dirty="0" err="1"/>
              <a:t>Μαχ</a:t>
            </a:r>
            <a:r>
              <a:rPr lang="el-GR" dirty="0"/>
              <a:t>) 8ο Εξάμηνο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2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 smtClean="0"/>
              <a:t>Ας δούμε κάποιους γρήγορους μνημονικούς </a:t>
            </a:r>
            <a:br>
              <a:rPr lang="el-GR" sz="1800" dirty="0" smtClean="0"/>
            </a:br>
            <a:r>
              <a:rPr lang="el-GR" sz="1800" dirty="0" smtClean="0"/>
              <a:t>κανόνες. </a:t>
            </a:r>
            <a:r>
              <a:rPr lang="el-GR" sz="1800" dirty="0" smtClean="0">
                <a:solidFill>
                  <a:schemeClr val="bg1"/>
                </a:solidFill>
              </a:rPr>
              <a:t>Όταν σε ένα πλοίο: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0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 smtClean="0">
                <a:solidFill>
                  <a:schemeClr val="bg1">
                    <a:lumMod val="65000"/>
                  </a:schemeClr>
                </a:solidFill>
              </a:rPr>
              <a:t>Ας δούμε κάποιους γρήγορους μνημονικούς </a:t>
            </a:r>
            <a:br>
              <a:rPr lang="el-GR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l-GR" sz="1800" dirty="0" smtClean="0">
                <a:solidFill>
                  <a:schemeClr val="bg1">
                    <a:lumMod val="65000"/>
                  </a:schemeClr>
                </a:solidFill>
              </a:rPr>
              <a:t>κανόνες. </a:t>
            </a:r>
            <a:r>
              <a:rPr lang="el-GR" sz="1800" dirty="0" smtClean="0"/>
              <a:t>Όταν σε ένα πλοίο: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00450" y="1620000"/>
            <a:ext cx="3240406" cy="3420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ο κέντρο βάρους του πλοίου κινείται </a:t>
            </a:r>
          </a:p>
          <a:p>
            <a:r>
              <a:rPr lang="el-GR" dirty="0" smtClean="0">
                <a:solidFill>
                  <a:schemeClr val="accent2"/>
                </a:solidFill>
              </a:rPr>
              <a:t>προς την κατεύθυνση της προσθήκης </a:t>
            </a:r>
            <a:r>
              <a:rPr lang="el-GR" dirty="0" smtClean="0"/>
              <a:t>βάρους.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l-GR" dirty="0" smtClean="0">
                <a:solidFill>
                  <a:schemeClr val="bg1"/>
                </a:solidFill>
              </a:rPr>
              <a:t>ο κέντρο βάρους του πλοίου κινείται </a:t>
            </a:r>
          </a:p>
          <a:p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ντίθετα από την αφαίρεση βάρους.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l-GR" dirty="0" smtClean="0">
                <a:solidFill>
                  <a:schemeClr val="bg1"/>
                </a:solidFill>
              </a:rPr>
              <a:t>ο κέντρο βάρους του πλοίου κινείται </a:t>
            </a:r>
          </a:p>
          <a:p>
            <a:r>
              <a:rPr lang="el-GR" dirty="0">
                <a:solidFill>
                  <a:schemeClr val="bg1"/>
                </a:solidFill>
              </a:rPr>
              <a:t>π</a:t>
            </a:r>
            <a:r>
              <a:rPr lang="el-GR" dirty="0" smtClean="0">
                <a:solidFill>
                  <a:schemeClr val="bg1"/>
                </a:solidFill>
              </a:rPr>
              <a:t>αράλληλα με την μετακίνηση του βάρους.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210" y="1872000"/>
            <a:ext cx="2016224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latin typeface="+mj-lt"/>
              </a:rPr>
              <a:t>– </a:t>
            </a:r>
            <a:r>
              <a:rPr lang="el-GR" sz="1200" dirty="0" smtClean="0">
                <a:solidFill>
                  <a:schemeClr val="accent2"/>
                </a:solidFill>
                <a:latin typeface="+mj-lt"/>
              </a:rPr>
              <a:t>προστίθεται βάρος</a:t>
            </a:r>
            <a:endParaRPr lang="el-GR" sz="1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2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" y="3600451"/>
            <a:ext cx="7200900" cy="180022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339843" y="2446946"/>
            <a:ext cx="4414187" cy="2825142"/>
          </a:xfrm>
          <a:custGeom>
            <a:avLst/>
            <a:gdLst>
              <a:gd name="T0" fmla="*/ 0 w 3530"/>
              <a:gd name="T1" fmla="*/ 0 h 2261"/>
              <a:gd name="T2" fmla="*/ 0 w 3530"/>
              <a:gd name="T3" fmla="*/ 1457 h 2261"/>
              <a:gd name="T4" fmla="*/ 30 w 3530"/>
              <a:gd name="T5" fmla="*/ 1634 h 2261"/>
              <a:gd name="T6" fmla="*/ 122 w 3530"/>
              <a:gd name="T7" fmla="*/ 1783 h 2261"/>
              <a:gd name="T8" fmla="*/ 253 w 3530"/>
              <a:gd name="T9" fmla="*/ 1947 h 2261"/>
              <a:gd name="T10" fmla="*/ 369 w 3530"/>
              <a:gd name="T11" fmla="*/ 2043 h 2261"/>
              <a:gd name="T12" fmla="*/ 507 w 3530"/>
              <a:gd name="T13" fmla="*/ 2118 h 2261"/>
              <a:gd name="T14" fmla="*/ 676 w 3530"/>
              <a:gd name="T15" fmla="*/ 2170 h 2261"/>
              <a:gd name="T16" fmla="*/ 822 w 3530"/>
              <a:gd name="T17" fmla="*/ 2192 h 2261"/>
              <a:gd name="T18" fmla="*/ 1084 w 3530"/>
              <a:gd name="T19" fmla="*/ 2237 h 2261"/>
              <a:gd name="T20" fmla="*/ 1322 w 3530"/>
              <a:gd name="T21" fmla="*/ 2260 h 2261"/>
              <a:gd name="T22" fmla="*/ 2137 w 3530"/>
              <a:gd name="T23" fmla="*/ 2260 h 2261"/>
              <a:gd name="T24" fmla="*/ 2452 w 3530"/>
              <a:gd name="T25" fmla="*/ 2230 h 2261"/>
              <a:gd name="T26" fmla="*/ 2721 w 3530"/>
              <a:gd name="T27" fmla="*/ 2192 h 2261"/>
              <a:gd name="T28" fmla="*/ 2945 w 3530"/>
              <a:gd name="T29" fmla="*/ 2140 h 2261"/>
              <a:gd name="T30" fmla="*/ 3113 w 3530"/>
              <a:gd name="T31" fmla="*/ 2065 h 2261"/>
              <a:gd name="T32" fmla="*/ 3229 w 3530"/>
              <a:gd name="T33" fmla="*/ 1984 h 2261"/>
              <a:gd name="T34" fmla="*/ 3359 w 3530"/>
              <a:gd name="T35" fmla="*/ 1865 h 2261"/>
              <a:gd name="T36" fmla="*/ 3444 w 3530"/>
              <a:gd name="T37" fmla="*/ 1746 h 2261"/>
              <a:gd name="T38" fmla="*/ 3506 w 3530"/>
              <a:gd name="T39" fmla="*/ 1583 h 2261"/>
              <a:gd name="T40" fmla="*/ 3529 w 3530"/>
              <a:gd name="T41" fmla="*/ 1381 h 2261"/>
              <a:gd name="T42" fmla="*/ 3529 w 3530"/>
              <a:gd name="T43" fmla="*/ 0 h 2261"/>
              <a:gd name="T44" fmla="*/ 0 w 3530"/>
              <a:gd name="T45" fmla="*/ 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30" h="2261">
                <a:moveTo>
                  <a:pt x="0" y="0"/>
                </a:moveTo>
                <a:lnTo>
                  <a:pt x="0" y="1457"/>
                </a:lnTo>
                <a:lnTo>
                  <a:pt x="30" y="1634"/>
                </a:lnTo>
                <a:lnTo>
                  <a:pt x="122" y="1783"/>
                </a:lnTo>
                <a:lnTo>
                  <a:pt x="253" y="1947"/>
                </a:lnTo>
                <a:lnTo>
                  <a:pt x="369" y="2043"/>
                </a:lnTo>
                <a:lnTo>
                  <a:pt x="507" y="2118"/>
                </a:lnTo>
                <a:lnTo>
                  <a:pt x="676" y="2170"/>
                </a:lnTo>
                <a:lnTo>
                  <a:pt x="822" y="2192"/>
                </a:lnTo>
                <a:lnTo>
                  <a:pt x="1084" y="2237"/>
                </a:lnTo>
                <a:lnTo>
                  <a:pt x="1322" y="2260"/>
                </a:lnTo>
                <a:lnTo>
                  <a:pt x="2137" y="2260"/>
                </a:lnTo>
                <a:lnTo>
                  <a:pt x="2452" y="2230"/>
                </a:lnTo>
                <a:lnTo>
                  <a:pt x="2721" y="2192"/>
                </a:lnTo>
                <a:lnTo>
                  <a:pt x="2945" y="2140"/>
                </a:lnTo>
                <a:lnTo>
                  <a:pt x="3113" y="2065"/>
                </a:lnTo>
                <a:lnTo>
                  <a:pt x="3229" y="1984"/>
                </a:lnTo>
                <a:lnTo>
                  <a:pt x="3359" y="1865"/>
                </a:lnTo>
                <a:lnTo>
                  <a:pt x="3444" y="1746"/>
                </a:lnTo>
                <a:lnTo>
                  <a:pt x="3506" y="1583"/>
                </a:lnTo>
                <a:lnTo>
                  <a:pt x="3529" y="1381"/>
                </a:lnTo>
                <a:lnTo>
                  <a:pt x="352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2499737" y="3551286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677554" y="3422698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67" name="Oval 4"/>
          <p:cNvSpPr>
            <a:spLocks noChangeArrowheads="1"/>
          </p:cNvSpPr>
          <p:nvPr/>
        </p:nvSpPr>
        <p:spPr bwMode="auto">
          <a:xfrm>
            <a:off x="2499737" y="5222924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2677554" y="4897586"/>
            <a:ext cx="426693" cy="344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>
                <a:latin typeface="Arial" charset="0"/>
              </a:rPr>
              <a:t>K</a:t>
            </a:r>
            <a:endParaRPr lang="en-US" baseline="-25000">
              <a:latin typeface="Arial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2088150" y="3592888"/>
            <a:ext cx="373827" cy="7563"/>
          </a:xfrm>
          <a:prstGeom prst="line">
            <a:avLst/>
          </a:prstGeom>
          <a:noFill/>
          <a:ln w="19050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 flipV="1">
            <a:off x="2303381" y="360045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5648" y="238268"/>
            <a:ext cx="3847778" cy="941713"/>
            <a:chOff x="1830758" y="137133"/>
            <a:chExt cx="2218241" cy="541997"/>
          </a:xfrm>
        </p:grpSpPr>
        <p:pic>
          <p:nvPicPr>
            <p:cNvPr id="3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758" y="137133"/>
              <a:ext cx="2218241" cy="54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 bwMode="auto">
            <a:xfrm>
              <a:off x="3387228" y="548528"/>
              <a:ext cx="141498" cy="63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182601" y="522408"/>
              <a:ext cx="69660" cy="84892"/>
            </a:xfrm>
            <a:prstGeom prst="rect">
              <a:avLst/>
            </a:prstGeom>
            <a:solidFill>
              <a:srgbClr val="FF1C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916000" y="518400"/>
              <a:ext cx="223200" cy="7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482219" y="4266080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" y="3600451"/>
            <a:ext cx="7200900" cy="180022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339843" y="2446946"/>
            <a:ext cx="4414187" cy="2825142"/>
          </a:xfrm>
          <a:custGeom>
            <a:avLst/>
            <a:gdLst>
              <a:gd name="T0" fmla="*/ 0 w 3530"/>
              <a:gd name="T1" fmla="*/ 0 h 2261"/>
              <a:gd name="T2" fmla="*/ 0 w 3530"/>
              <a:gd name="T3" fmla="*/ 1457 h 2261"/>
              <a:gd name="T4" fmla="*/ 30 w 3530"/>
              <a:gd name="T5" fmla="*/ 1634 h 2261"/>
              <a:gd name="T6" fmla="*/ 122 w 3530"/>
              <a:gd name="T7" fmla="*/ 1783 h 2261"/>
              <a:gd name="T8" fmla="*/ 253 w 3530"/>
              <a:gd name="T9" fmla="*/ 1947 h 2261"/>
              <a:gd name="T10" fmla="*/ 369 w 3530"/>
              <a:gd name="T11" fmla="*/ 2043 h 2261"/>
              <a:gd name="T12" fmla="*/ 507 w 3530"/>
              <a:gd name="T13" fmla="*/ 2118 h 2261"/>
              <a:gd name="T14" fmla="*/ 676 w 3530"/>
              <a:gd name="T15" fmla="*/ 2170 h 2261"/>
              <a:gd name="T16" fmla="*/ 822 w 3530"/>
              <a:gd name="T17" fmla="*/ 2192 h 2261"/>
              <a:gd name="T18" fmla="*/ 1084 w 3530"/>
              <a:gd name="T19" fmla="*/ 2237 h 2261"/>
              <a:gd name="T20" fmla="*/ 1322 w 3530"/>
              <a:gd name="T21" fmla="*/ 2260 h 2261"/>
              <a:gd name="T22" fmla="*/ 2137 w 3530"/>
              <a:gd name="T23" fmla="*/ 2260 h 2261"/>
              <a:gd name="T24" fmla="*/ 2452 w 3530"/>
              <a:gd name="T25" fmla="*/ 2230 h 2261"/>
              <a:gd name="T26" fmla="*/ 2721 w 3530"/>
              <a:gd name="T27" fmla="*/ 2192 h 2261"/>
              <a:gd name="T28" fmla="*/ 2945 w 3530"/>
              <a:gd name="T29" fmla="*/ 2140 h 2261"/>
              <a:gd name="T30" fmla="*/ 3113 w 3530"/>
              <a:gd name="T31" fmla="*/ 2065 h 2261"/>
              <a:gd name="T32" fmla="*/ 3229 w 3530"/>
              <a:gd name="T33" fmla="*/ 1984 h 2261"/>
              <a:gd name="T34" fmla="*/ 3359 w 3530"/>
              <a:gd name="T35" fmla="*/ 1865 h 2261"/>
              <a:gd name="T36" fmla="*/ 3444 w 3530"/>
              <a:gd name="T37" fmla="*/ 1746 h 2261"/>
              <a:gd name="T38" fmla="*/ 3506 w 3530"/>
              <a:gd name="T39" fmla="*/ 1583 h 2261"/>
              <a:gd name="T40" fmla="*/ 3529 w 3530"/>
              <a:gd name="T41" fmla="*/ 1381 h 2261"/>
              <a:gd name="T42" fmla="*/ 3529 w 3530"/>
              <a:gd name="T43" fmla="*/ 0 h 2261"/>
              <a:gd name="T44" fmla="*/ 0 w 3530"/>
              <a:gd name="T45" fmla="*/ 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30" h="2261">
                <a:moveTo>
                  <a:pt x="0" y="0"/>
                </a:moveTo>
                <a:lnTo>
                  <a:pt x="0" y="1457"/>
                </a:lnTo>
                <a:lnTo>
                  <a:pt x="30" y="1634"/>
                </a:lnTo>
                <a:lnTo>
                  <a:pt x="122" y="1783"/>
                </a:lnTo>
                <a:lnTo>
                  <a:pt x="253" y="1947"/>
                </a:lnTo>
                <a:lnTo>
                  <a:pt x="369" y="2043"/>
                </a:lnTo>
                <a:lnTo>
                  <a:pt x="507" y="2118"/>
                </a:lnTo>
                <a:lnTo>
                  <a:pt x="676" y="2170"/>
                </a:lnTo>
                <a:lnTo>
                  <a:pt x="822" y="2192"/>
                </a:lnTo>
                <a:lnTo>
                  <a:pt x="1084" y="2237"/>
                </a:lnTo>
                <a:lnTo>
                  <a:pt x="1322" y="2260"/>
                </a:lnTo>
                <a:lnTo>
                  <a:pt x="2137" y="2260"/>
                </a:lnTo>
                <a:lnTo>
                  <a:pt x="2452" y="2230"/>
                </a:lnTo>
                <a:lnTo>
                  <a:pt x="2721" y="2192"/>
                </a:lnTo>
                <a:lnTo>
                  <a:pt x="2945" y="2140"/>
                </a:lnTo>
                <a:lnTo>
                  <a:pt x="3113" y="2065"/>
                </a:lnTo>
                <a:lnTo>
                  <a:pt x="3229" y="1984"/>
                </a:lnTo>
                <a:lnTo>
                  <a:pt x="3359" y="1865"/>
                </a:lnTo>
                <a:lnTo>
                  <a:pt x="3444" y="1746"/>
                </a:lnTo>
                <a:lnTo>
                  <a:pt x="3506" y="1583"/>
                </a:lnTo>
                <a:lnTo>
                  <a:pt x="3529" y="1381"/>
                </a:lnTo>
                <a:lnTo>
                  <a:pt x="352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668361" y="1448504"/>
            <a:ext cx="3847778" cy="983315"/>
            <a:chOff x="385309" y="833677"/>
            <a:chExt cx="2218241" cy="565941"/>
          </a:xfrm>
        </p:grpSpPr>
        <p:sp>
          <p:nvSpPr>
            <p:cNvPr id="43017" name="Oval 17"/>
            <p:cNvSpPr>
              <a:spLocks noChangeArrowheads="1"/>
            </p:cNvSpPr>
            <p:nvPr/>
          </p:nvSpPr>
          <p:spPr bwMode="auto">
            <a:xfrm>
              <a:off x="1423681" y="1336493"/>
              <a:ext cx="67484" cy="631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5383" tIns="62691" rIns="125383" bIns="62691" anchor="ctr"/>
            <a:lstStyle/>
            <a:p>
              <a:endParaRPr lang="en-US"/>
            </a:p>
          </p:txBody>
        </p:sp>
        <p:pic>
          <p:nvPicPr>
            <p:cNvPr id="17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9" y="833677"/>
              <a:ext cx="2218241" cy="54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1941779" y="1245072"/>
              <a:ext cx="141498" cy="63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37152" y="1218952"/>
              <a:ext cx="69660" cy="84892"/>
            </a:xfrm>
            <a:prstGeom prst="rect">
              <a:avLst/>
            </a:prstGeom>
            <a:solidFill>
              <a:srgbClr val="FF1C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19" name="Oval 17"/>
            <p:cNvSpPr>
              <a:spLocks noChangeArrowheads="1"/>
            </p:cNvSpPr>
            <p:nvPr/>
          </p:nvSpPr>
          <p:spPr bwMode="auto">
            <a:xfrm>
              <a:off x="901229" y="1336493"/>
              <a:ext cx="67484" cy="631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5383" tIns="62691" rIns="125383" bIns="62691" anchor="ctr"/>
            <a:lstStyle/>
            <a:p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65200" y="1216800"/>
              <a:ext cx="223200" cy="7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499737" y="3551286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677554" y="3422698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2499737" y="5222924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677554" y="4897586"/>
            <a:ext cx="426693" cy="344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>
                <a:latin typeface="Arial" charset="0"/>
              </a:rPr>
              <a:t>K</a:t>
            </a:r>
            <a:endParaRPr lang="en-US" baseline="-25000">
              <a:latin typeface="Arial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>
            <a:off x="2088150" y="3592888"/>
            <a:ext cx="373827" cy="7563"/>
          </a:xfrm>
          <a:prstGeom prst="line">
            <a:avLst/>
          </a:prstGeom>
          <a:noFill/>
          <a:ln w="19050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H="1" flipV="1">
            <a:off x="2303381" y="360045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482219" y="4266080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" y="3600451"/>
            <a:ext cx="7200900" cy="1800224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339843" y="2446946"/>
            <a:ext cx="4414187" cy="2825142"/>
          </a:xfrm>
          <a:custGeom>
            <a:avLst/>
            <a:gdLst>
              <a:gd name="T0" fmla="*/ 0 w 3530"/>
              <a:gd name="T1" fmla="*/ 0 h 2261"/>
              <a:gd name="T2" fmla="*/ 0 w 3530"/>
              <a:gd name="T3" fmla="*/ 1457 h 2261"/>
              <a:gd name="T4" fmla="*/ 30 w 3530"/>
              <a:gd name="T5" fmla="*/ 1634 h 2261"/>
              <a:gd name="T6" fmla="*/ 122 w 3530"/>
              <a:gd name="T7" fmla="*/ 1783 h 2261"/>
              <a:gd name="T8" fmla="*/ 253 w 3530"/>
              <a:gd name="T9" fmla="*/ 1947 h 2261"/>
              <a:gd name="T10" fmla="*/ 369 w 3530"/>
              <a:gd name="T11" fmla="*/ 2043 h 2261"/>
              <a:gd name="T12" fmla="*/ 507 w 3530"/>
              <a:gd name="T13" fmla="*/ 2118 h 2261"/>
              <a:gd name="T14" fmla="*/ 676 w 3530"/>
              <a:gd name="T15" fmla="*/ 2170 h 2261"/>
              <a:gd name="T16" fmla="*/ 822 w 3530"/>
              <a:gd name="T17" fmla="*/ 2192 h 2261"/>
              <a:gd name="T18" fmla="*/ 1084 w 3530"/>
              <a:gd name="T19" fmla="*/ 2237 h 2261"/>
              <a:gd name="T20" fmla="*/ 1322 w 3530"/>
              <a:gd name="T21" fmla="*/ 2260 h 2261"/>
              <a:gd name="T22" fmla="*/ 2137 w 3530"/>
              <a:gd name="T23" fmla="*/ 2260 h 2261"/>
              <a:gd name="T24" fmla="*/ 2452 w 3530"/>
              <a:gd name="T25" fmla="*/ 2230 h 2261"/>
              <a:gd name="T26" fmla="*/ 2721 w 3530"/>
              <a:gd name="T27" fmla="*/ 2192 h 2261"/>
              <a:gd name="T28" fmla="*/ 2945 w 3530"/>
              <a:gd name="T29" fmla="*/ 2140 h 2261"/>
              <a:gd name="T30" fmla="*/ 3113 w 3530"/>
              <a:gd name="T31" fmla="*/ 2065 h 2261"/>
              <a:gd name="T32" fmla="*/ 3229 w 3530"/>
              <a:gd name="T33" fmla="*/ 1984 h 2261"/>
              <a:gd name="T34" fmla="*/ 3359 w 3530"/>
              <a:gd name="T35" fmla="*/ 1865 h 2261"/>
              <a:gd name="T36" fmla="*/ 3444 w 3530"/>
              <a:gd name="T37" fmla="*/ 1746 h 2261"/>
              <a:gd name="T38" fmla="*/ 3506 w 3530"/>
              <a:gd name="T39" fmla="*/ 1583 h 2261"/>
              <a:gd name="T40" fmla="*/ 3529 w 3530"/>
              <a:gd name="T41" fmla="*/ 1381 h 2261"/>
              <a:gd name="T42" fmla="*/ 3529 w 3530"/>
              <a:gd name="T43" fmla="*/ 0 h 2261"/>
              <a:gd name="T44" fmla="*/ 0 w 3530"/>
              <a:gd name="T45" fmla="*/ 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30" h="2261">
                <a:moveTo>
                  <a:pt x="0" y="0"/>
                </a:moveTo>
                <a:lnTo>
                  <a:pt x="0" y="1457"/>
                </a:lnTo>
                <a:lnTo>
                  <a:pt x="30" y="1634"/>
                </a:lnTo>
                <a:lnTo>
                  <a:pt x="122" y="1783"/>
                </a:lnTo>
                <a:lnTo>
                  <a:pt x="253" y="1947"/>
                </a:lnTo>
                <a:lnTo>
                  <a:pt x="369" y="2043"/>
                </a:lnTo>
                <a:lnTo>
                  <a:pt x="507" y="2118"/>
                </a:lnTo>
                <a:lnTo>
                  <a:pt x="676" y="2170"/>
                </a:lnTo>
                <a:lnTo>
                  <a:pt x="822" y="2192"/>
                </a:lnTo>
                <a:lnTo>
                  <a:pt x="1084" y="2237"/>
                </a:lnTo>
                <a:lnTo>
                  <a:pt x="1322" y="2260"/>
                </a:lnTo>
                <a:lnTo>
                  <a:pt x="2137" y="2260"/>
                </a:lnTo>
                <a:lnTo>
                  <a:pt x="2452" y="2230"/>
                </a:lnTo>
                <a:lnTo>
                  <a:pt x="2721" y="2192"/>
                </a:lnTo>
                <a:lnTo>
                  <a:pt x="2945" y="2140"/>
                </a:lnTo>
                <a:lnTo>
                  <a:pt x="3113" y="2065"/>
                </a:lnTo>
                <a:lnTo>
                  <a:pt x="3229" y="1984"/>
                </a:lnTo>
                <a:lnTo>
                  <a:pt x="3359" y="1865"/>
                </a:lnTo>
                <a:lnTo>
                  <a:pt x="3444" y="1746"/>
                </a:lnTo>
                <a:lnTo>
                  <a:pt x="3506" y="1583"/>
                </a:lnTo>
                <a:lnTo>
                  <a:pt x="3529" y="1381"/>
                </a:lnTo>
                <a:lnTo>
                  <a:pt x="3529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9050" cap="rnd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1994" tIns="35997" rIns="71994" bIns="35997"/>
          <a:lstStyle/>
          <a:p>
            <a:pPr>
              <a:defRPr/>
            </a:pPr>
            <a:endParaRPr lang="en-US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5068" name="Oval 4"/>
          <p:cNvSpPr>
            <a:spLocks noChangeArrowheads="1"/>
          </p:cNvSpPr>
          <p:nvPr/>
        </p:nvSpPr>
        <p:spPr bwMode="auto">
          <a:xfrm>
            <a:off x="2503513" y="3180652"/>
            <a:ext cx="86848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1551953" y="3229815"/>
            <a:ext cx="917575" cy="0"/>
          </a:xfrm>
          <a:prstGeom prst="line">
            <a:avLst/>
          </a:prstGeom>
          <a:noFill/>
          <a:ln w="19050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 flipV="1">
            <a:off x="1767184" y="3237380"/>
            <a:ext cx="0" cy="2034709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68361" y="1448504"/>
            <a:ext cx="3847778" cy="983315"/>
            <a:chOff x="385309" y="833677"/>
            <a:chExt cx="2218241" cy="565941"/>
          </a:xfrm>
        </p:grpSpPr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1423681" y="1336493"/>
              <a:ext cx="67484" cy="631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5383" tIns="62691" rIns="125383" bIns="62691" anchor="ctr"/>
            <a:lstStyle/>
            <a:p>
              <a:endParaRPr lang="en-US"/>
            </a:p>
          </p:txBody>
        </p:sp>
        <p:pic>
          <p:nvPicPr>
            <p:cNvPr id="36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09" y="833677"/>
              <a:ext cx="2218241" cy="54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 bwMode="auto">
            <a:xfrm>
              <a:off x="1941779" y="1245072"/>
              <a:ext cx="141498" cy="63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737152" y="1218952"/>
              <a:ext cx="69660" cy="84892"/>
            </a:xfrm>
            <a:prstGeom prst="rect">
              <a:avLst/>
            </a:prstGeom>
            <a:solidFill>
              <a:srgbClr val="FF1C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901229" y="1336493"/>
              <a:ext cx="67484" cy="631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5383" tIns="62691" rIns="125383" bIns="62691" anchor="ctr"/>
            <a:lstStyle/>
            <a:p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465200" y="1216800"/>
              <a:ext cx="223200" cy="7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20130" y="3766252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2677554" y="3052405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1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2499737" y="3551286"/>
            <a:ext cx="86850" cy="869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extLst/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677554" y="3422698"/>
            <a:ext cx="426693" cy="340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G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</a:rPr>
              <a:t>0</a:t>
            </a:r>
            <a:endParaRPr lang="en-US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2499737" y="5222924"/>
            <a:ext cx="86850" cy="8698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994" tIns="35997" rIns="71994" bIns="35997" anchor="ctr"/>
          <a:lstStyle/>
          <a:p>
            <a:endParaRPr 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677554" y="4897586"/>
            <a:ext cx="426693" cy="344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>
                <a:latin typeface="Arial" charset="0"/>
              </a:rPr>
              <a:t>K</a:t>
            </a:r>
            <a:endParaRPr lang="en-US" baseline="-25000">
              <a:latin typeface="Arial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2088150" y="3592888"/>
            <a:ext cx="373827" cy="7563"/>
          </a:xfrm>
          <a:prstGeom prst="line">
            <a:avLst/>
          </a:prstGeom>
          <a:noFill/>
          <a:ln w="19050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1994" tIns="35997" rIns="71994" bIns="35997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 flipV="1">
            <a:off x="2303381" y="3600452"/>
            <a:ext cx="0" cy="1671638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217640" tIns="108819" rIns="217640" bIns="108819" anchor="ctr"/>
          <a:lstStyle/>
          <a:p>
            <a:pPr>
              <a:defRPr/>
            </a:pPr>
            <a:endParaRPr lang="en-US">
              <a:solidFill>
                <a:srgbClr val="7F7F7F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482219" y="4266080"/>
            <a:ext cx="974215" cy="344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KG</a:t>
            </a:r>
            <a:r>
              <a:rPr lang="el-GR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ή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VCG</a:t>
            </a:r>
            <a:r>
              <a:rPr lang="en-US" sz="1200" baseline="-25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0</a:t>
            </a:r>
            <a:endParaRPr lang="en-US" sz="1200" baseline="-250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Βέλος προς τα κάτω 4"/>
          <p:cNvSpPr/>
          <p:nvPr/>
        </p:nvSpPr>
        <p:spPr>
          <a:xfrm rot="10800000">
            <a:off x="3054117" y="3114612"/>
            <a:ext cx="490836" cy="5218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1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Πρότυπο_1</Template>
  <TotalTime>11563</TotalTime>
  <Words>2058</Words>
  <Application>Microsoft Office PowerPoint</Application>
  <PresentationFormat>Προσαρμογή</PresentationFormat>
  <Paragraphs>498</Paragraphs>
  <Slides>48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Πρότυπο_1</vt:lpstr>
      <vt:lpstr>Γιατί τα πλοία επιπλέουν; Από τον Νεύτωνα στον Αρχιμήδη</vt:lpstr>
      <vt:lpstr>Γιατί τα πλοία επιπλέουν; Από τον Νεύτωνα στον Αρχιμήδη.</vt:lpstr>
      <vt:lpstr>Γιατί τα πλοία επιπλέουν; Από τον Νεύτωνα στον Αρχιμήδη.</vt:lpstr>
      <vt:lpstr>Οι δυνάμεις που ασκούνται σε σώμα βυθισμένο στη θάλασσα:</vt:lpstr>
      <vt:lpstr>Ας δούμε κάποιους γρήγορους μνημονικούς  κανόνες. Όταν σε ένα πλοίο:</vt:lpstr>
      <vt:lpstr>Ας δούμε κάποιους γρήγορους μνημονικούς  κανόνες. Όταν σε ένα πλοίο:</vt:lpstr>
      <vt:lpstr>Παρουσίαση του PowerPoint</vt:lpstr>
      <vt:lpstr>Παρουσίαση του PowerPoint</vt:lpstr>
      <vt:lpstr>Παρουσίαση του PowerPoint</vt:lpstr>
      <vt:lpstr>Ας δούμε κάποιους γρήγορους μνημονικούς  κανόνες. Όταν σε ένα πλοίο: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κάποιους γρήγορους μνημονικούς  κανόνες. Όταν σε ένα πλοίο: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Δύο εφαρμογές μεταβολής του  κέντρου βάρους σε ένα πλοίο:</vt:lpstr>
      <vt:lpstr>Δύο εφαρμογές μεταβολής του  κέντρου βάρους σε ένα πλοίο: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Εφαρμογή θεωρήματος ροπών: α. μετακίνηση βάρους</vt:lpstr>
      <vt:lpstr>Δύο εφαρμογές μεταβολής του  κέντρου βάρους σε ένα πλοίο: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Εφαρμογή θεωρήματος ροπών: β. προσθήκη βάρους</vt:lpstr>
      <vt:lpstr>Τώρα η σειρά σας ...</vt:lpstr>
      <vt:lpstr>Ας θυμηθούμε τι είπαμε  σε αυτή τη διάλεξη...</vt:lpstr>
      <vt:lpstr>Ας θυμηθούμε τι είπαμε  σε αυτή τη διάλεξη...</vt:lpstr>
      <vt:lpstr>Γιατί τα πλοία επιπλέουν; Από τον Νεύτωνα στον Αρχιμήδη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Μία πέτρα και ένα πλοίο «ρίχνονται» στη θάλασσα.</dc:title>
  <dc:creator>Home</dc:creator>
  <cp:lastModifiedBy>george</cp:lastModifiedBy>
  <cp:revision>75</cp:revision>
  <dcterms:created xsi:type="dcterms:W3CDTF">2013-01-26T15:32:58Z</dcterms:created>
  <dcterms:modified xsi:type="dcterms:W3CDTF">2014-01-26T21:34:11Z</dcterms:modified>
</cp:coreProperties>
</file>