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2"/>
    <p:sldId id="282" r:id="rId3"/>
    <p:sldId id="285" r:id="rId4"/>
    <p:sldId id="281" r:id="rId5"/>
    <p:sldId id="283" r:id="rId6"/>
    <p:sldId id="284" r:id="rId7"/>
    <p:sldId id="287" r:id="rId8"/>
    <p:sldId id="286" r:id="rId9"/>
    <p:sldId id="256" r:id="rId10"/>
    <p:sldId id="294" r:id="rId11"/>
    <p:sldId id="296" r:id="rId12"/>
    <p:sldId id="295" r:id="rId13"/>
    <p:sldId id="29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89" r:id="rId31"/>
    <p:sldId id="291" r:id="rId32"/>
    <p:sldId id="292" r:id="rId33"/>
    <p:sldId id="293" r:id="rId34"/>
    <p:sldId id="290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8" r:id="rId43"/>
  </p:sldIdLst>
  <p:sldSz cx="4321175" cy="3240088"/>
  <p:notesSz cx="6858000" cy="9144000"/>
  <p:defaultTextStyle>
    <a:defPPr>
      <a:defRPr lang="el-GR"/>
    </a:defPPr>
    <a:lvl1pPr marL="0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15933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31868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47802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863737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079670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295605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11538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727472" algn="l" defTabSz="4318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22" autoAdjust="0"/>
  </p:normalViewPr>
  <p:slideViewPr>
    <p:cSldViewPr snapToObjects="1">
      <p:cViewPr varScale="1">
        <p:scale>
          <a:sx n="157" d="100"/>
          <a:sy n="157" d="100"/>
        </p:scale>
        <p:origin x="-1398" y="-84"/>
      </p:cViewPr>
      <p:guideLst>
        <p:guide orient="horz" pos="1021"/>
        <p:guide pos="13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6" d="100"/>
          <a:sy n="56" d="100"/>
        </p:scale>
        <p:origin x="-25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308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9FD2E-AFD8-4BEA-B76A-F7FF7FE36414}" type="datetimeFigureOut">
              <a:rPr lang="el-GR" smtClean="0"/>
              <a:t>26/1/2014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5FE94-7209-4942-A447-6DB7E20D2D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88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215933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431868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647802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863737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1079670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95605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511538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727472" algn="l" defTabSz="43186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5FE94-7209-4942-A447-6DB7E20D2D81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3059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BF795-81AA-F146-8EAA-010B83E9F9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57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BF795-81AA-F146-8EAA-010B83E9F9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57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BF795-81AA-F146-8EAA-010B83E9F9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5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5FE94-7209-4942-A447-6DB7E20D2D81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3059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5FE94-7209-4942-A447-6DB7E20D2D81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3059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5FE94-7209-4942-A447-6DB7E20D2D81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3059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5FE94-7209-4942-A447-6DB7E20D2D81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3059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5FE94-7209-4942-A447-6DB7E20D2D81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3059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5FE94-7209-4942-A447-6DB7E20D2D81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3059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5FE94-7209-4942-A447-6DB7E20D2D81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3059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5FE94-7209-4942-A447-6DB7E20D2D81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305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τίτλου 1"/>
          <p:cNvSpPr>
            <a:spLocks noGrp="1"/>
          </p:cNvSpPr>
          <p:nvPr>
            <p:ph type="title" hasCustomPrompt="1"/>
          </p:nvPr>
        </p:nvSpPr>
        <p:spPr>
          <a:xfrm>
            <a:off x="180000" y="179884"/>
            <a:ext cx="3960000" cy="43195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ct val="125000"/>
              </a:lnSpc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l-GR" dirty="0" smtClean="0"/>
              <a:t>Στυλ κύριου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quarter" idx="13"/>
          </p:nvPr>
        </p:nvSpPr>
        <p:spPr>
          <a:xfrm>
            <a:off x="1440000" y="1080000"/>
            <a:ext cx="2700000" cy="1980000"/>
          </a:xfrm>
        </p:spPr>
        <p:txBody>
          <a:bodyPr wrap="square">
            <a:noAutofit/>
          </a:bodyPr>
          <a:lstStyle>
            <a:lvl1pPr marL="0">
              <a:lnSpc>
                <a:spcPct val="125000"/>
              </a:lnSpc>
              <a:spcBef>
                <a:spcPts val="0"/>
              </a:spcBef>
              <a:defRPr sz="700">
                <a:solidFill>
                  <a:schemeClr val="accent1"/>
                </a:solidFill>
                <a:latin typeface="+mj-lt"/>
              </a:defRPr>
            </a:lvl1pPr>
            <a:lvl2pPr marL="0" indent="-159961">
              <a:defRPr sz="700">
                <a:solidFill>
                  <a:schemeClr val="accent1"/>
                </a:solidFill>
              </a:defRPr>
            </a:lvl2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47467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13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216058" y="324007"/>
            <a:ext cx="3889059" cy="648019"/>
          </a:xfrm>
        </p:spPr>
        <p:txBody>
          <a:bodyPr/>
          <a:lstStyle>
            <a:lvl1pPr>
              <a:lnSpc>
                <a:spcPct val="130000"/>
              </a:lnSpc>
              <a:spcBef>
                <a:spcPts val="0"/>
              </a:spcBef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l-GR" dirty="0" smtClean="0"/>
              <a:t>Στυλ κύριου </a:t>
            </a:r>
            <a:br>
              <a:rPr lang="el-GR" dirty="0" smtClean="0"/>
            </a:b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16058" y="972037"/>
            <a:ext cx="3889059" cy="42629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  <a:lvl2pPr marL="215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0"/>
          </p:nvPr>
        </p:nvSpPr>
        <p:spPr>
          <a:xfrm>
            <a:off x="216251" y="1620044"/>
            <a:ext cx="1728278" cy="1295850"/>
          </a:xfrm>
        </p:spPr>
        <p:txBody>
          <a:bodyPr/>
          <a:lstStyle/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sz="quarter" idx="11"/>
          </p:nvPr>
        </p:nvSpPr>
        <p:spPr>
          <a:xfrm>
            <a:off x="2592707" y="1620045"/>
            <a:ext cx="1512410" cy="323819"/>
          </a:xfrm>
        </p:spPr>
        <p:txBody>
          <a:bodyPr wrap="none" anchor="ctr">
            <a:noAutofit/>
          </a:bodyPr>
          <a:lstStyle>
            <a:lvl1pPr>
              <a:defRPr sz="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Θέση κειμένου 9"/>
          <p:cNvSpPr>
            <a:spLocks noGrp="1"/>
          </p:cNvSpPr>
          <p:nvPr>
            <p:ph type="body" sz="quarter" idx="12"/>
          </p:nvPr>
        </p:nvSpPr>
        <p:spPr>
          <a:xfrm>
            <a:off x="2592896" y="1943866"/>
            <a:ext cx="1512410" cy="215817"/>
          </a:xfrm>
        </p:spPr>
        <p:txBody>
          <a:bodyPr wrap="none" anchor="t">
            <a:noAutofit/>
          </a:bodyPr>
          <a:lstStyle>
            <a:lvl1pPr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Θέση κειμένου 9"/>
          <p:cNvSpPr>
            <a:spLocks noGrp="1"/>
          </p:cNvSpPr>
          <p:nvPr>
            <p:ph type="body" sz="quarter" idx="13"/>
          </p:nvPr>
        </p:nvSpPr>
        <p:spPr>
          <a:xfrm>
            <a:off x="2592707" y="2376068"/>
            <a:ext cx="1512410" cy="323819"/>
          </a:xfrm>
        </p:spPr>
        <p:txBody>
          <a:bodyPr wrap="none" anchor="ctr">
            <a:noAutofit/>
          </a:bodyPr>
          <a:lstStyle>
            <a:lvl1pPr>
              <a:defRPr sz="7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3" name="Θέση κειμένου 9"/>
          <p:cNvSpPr>
            <a:spLocks noGrp="1"/>
          </p:cNvSpPr>
          <p:nvPr>
            <p:ph type="body" sz="quarter" idx="14"/>
          </p:nvPr>
        </p:nvSpPr>
        <p:spPr>
          <a:xfrm>
            <a:off x="2592896" y="2699887"/>
            <a:ext cx="1512410" cy="215817"/>
          </a:xfrm>
        </p:spPr>
        <p:txBody>
          <a:bodyPr wrap="none" anchor="t">
            <a:noAutofit/>
          </a:bodyPr>
          <a:lstStyle>
            <a:lvl1pPr>
              <a:defRPr sz="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88887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ent Placeholder 2"/>
          <p:cNvSpPr>
            <a:spLocks noGrp="1"/>
          </p:cNvSpPr>
          <p:nvPr>
            <p:ph idx="1"/>
          </p:nvPr>
        </p:nvSpPr>
        <p:spPr>
          <a:xfrm>
            <a:off x="1818877" y="946371"/>
            <a:ext cx="2279779" cy="2043327"/>
          </a:xfrm>
        </p:spPr>
        <p:txBody>
          <a:bodyPr lIns="0" tIns="0" rIns="0" bIns="0">
            <a:noAutofit/>
          </a:bodyPr>
          <a:lstStyle>
            <a:lvl1pPr marL="0" marR="0" indent="0" algn="l" defTabSz="211979" rtl="0" eaLnBrk="0" fontAlgn="base" latinLnBrk="0" hangingPunct="0">
              <a:lnSpc>
                <a:spcPts val="1181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buFont typeface="Wingdings" charset="2"/>
              <a:buNone/>
              <a:tabLst/>
              <a:defRPr sz="800" kern="0" spc="31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0" indent="180164" algn="l">
              <a:lnSpc>
                <a:spcPts val="1181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20000"/>
              <a:buFont typeface="Wingdings" charset="2"/>
              <a:buChar char="§"/>
              <a:tabLst/>
              <a:defRPr sz="800" kern="0" spc="31" normalizeH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defRPr>
            </a:lvl2pPr>
            <a:lvl3pPr marL="0" indent="186775">
              <a:lnSpc>
                <a:spcPts val="1181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20000"/>
              <a:tabLst/>
              <a:defRPr sz="800" kern="0" spc="31" normalizeH="0">
                <a:solidFill>
                  <a:srgbClr val="595959"/>
                </a:solidFill>
                <a:latin typeface="Helvetica Neue"/>
                <a:cs typeface="Helvetica Neue"/>
              </a:defRPr>
            </a:lvl3pPr>
            <a:lvl4pPr marL="0">
              <a:lnSpc>
                <a:spcPts val="1033"/>
              </a:lnSpc>
              <a:spcBef>
                <a:spcPts val="0"/>
              </a:spcBef>
              <a:spcAft>
                <a:spcPts val="0"/>
              </a:spcAft>
              <a:tabLst/>
              <a:defRPr sz="800" kern="0" spc="31" normalizeH="0">
                <a:solidFill>
                  <a:srgbClr val="595959"/>
                </a:solidFill>
                <a:latin typeface="Helvetica Neue"/>
                <a:cs typeface="Helvetica Neue"/>
              </a:defRPr>
            </a:lvl4pPr>
            <a:lvl5pPr marL="0">
              <a:lnSpc>
                <a:spcPts val="1033"/>
              </a:lnSpc>
              <a:spcBef>
                <a:spcPts val="0"/>
              </a:spcBef>
              <a:spcAft>
                <a:spcPts val="0"/>
              </a:spcAft>
              <a:tabLst/>
              <a:defRPr sz="800" kern="0" spc="31" normalizeH="0">
                <a:solidFill>
                  <a:srgbClr val="595959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l-GR" dirty="0" smtClean="0"/>
              <a:t>Click to edit Master text styles</a:t>
            </a:r>
          </a:p>
          <a:p>
            <a:pPr lvl="1"/>
            <a:r>
              <a:rPr lang="el-GR" dirty="0" smtClean="0"/>
              <a:t>Second level</a:t>
            </a:r>
          </a:p>
          <a:p>
            <a:pPr lvl="2"/>
            <a:r>
              <a:rPr lang="el-GR" dirty="0" smtClean="0"/>
              <a:t>Third level</a:t>
            </a:r>
          </a:p>
        </p:txBody>
      </p:sp>
      <p:sp>
        <p:nvSpPr>
          <p:cNvPr id="22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27360" y="196844"/>
            <a:ext cx="3872299" cy="45425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lnSpc>
                <a:spcPts val="1639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l-GR" dirty="0" smtClean="0"/>
              <a:t>Click to edit </a:t>
            </a:r>
            <a:br>
              <a:rPr lang="el-GR" dirty="0" smtClean="0"/>
            </a:br>
            <a:r>
              <a:rPr lang="el-GR" dirty="0" smtClean="0"/>
              <a:t>Master title style</a:t>
            </a:r>
            <a:endParaRPr lang="en-US" dirty="0"/>
          </a:p>
        </p:txBody>
      </p:sp>
      <p:sp>
        <p:nvSpPr>
          <p:cNvPr id="22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719344" y="3034041"/>
            <a:ext cx="379315" cy="190299"/>
          </a:xfrm>
        </p:spPr>
        <p:txBody>
          <a:bodyPr lIns="0" tIns="0" rIns="0" bIns="0" anchor="ctr"/>
          <a:lstStyle>
            <a:lvl1pPr>
              <a:defRPr sz="600"/>
            </a:lvl1pPr>
          </a:lstStyle>
          <a:p>
            <a:pPr>
              <a:defRPr/>
            </a:pPr>
            <a:fld id="{6C72B935-DC81-BA4B-8AF3-23D7E4B665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5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80000" y="179883"/>
            <a:ext cx="3960000" cy="43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l-GR" dirty="0" smtClean="0"/>
              <a:t>Στυλ κύριου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440506" y="1080000"/>
            <a:ext cx="2699493" cy="1980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12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144363" y="3059965"/>
            <a:ext cx="568156" cy="179720"/>
          </a:xfrm>
          <a:prstGeom prst="rect">
            <a:avLst/>
          </a:prstGeom>
        </p:spPr>
        <p:txBody>
          <a:bodyPr lIns="54844" tIns="27423" rIns="54844" bIns="27423" anchor="ctr"/>
          <a:lstStyle>
            <a:lvl1pPr>
              <a:defRPr sz="6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fld id="{DCF93EC2-2C65-4816-AFCB-B95CF5168883}" type="datetimeFigureOut">
              <a:rPr lang="el-GR" smtClean="0"/>
              <a:pPr/>
              <a:t>26/1/2014</a:t>
            </a:fld>
            <a:endParaRPr lang="el-GR" dirty="0"/>
          </a:p>
        </p:txBody>
      </p:sp>
      <p:sp>
        <p:nvSpPr>
          <p:cNvPr id="13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712519" y="3059965"/>
            <a:ext cx="2888228" cy="180125"/>
          </a:xfrm>
          <a:prstGeom prst="rect">
            <a:avLst/>
          </a:prstGeom>
        </p:spPr>
        <p:txBody>
          <a:bodyPr lIns="54844" tIns="27423" rIns="54844" bIns="27423" anchor="ctr"/>
          <a:lstStyle>
            <a:lvl1pPr>
              <a:defRPr sz="6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l-GR" dirty="0"/>
          </a:p>
        </p:txBody>
      </p:sp>
      <p:sp>
        <p:nvSpPr>
          <p:cNvPr id="14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3600747" y="3059965"/>
            <a:ext cx="539252" cy="17972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fld id="{7232725A-D351-4C5C-8DAE-8259515468C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941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49" r:id="rId3"/>
    <p:sldLayoutId id="2147483656" r:id="rId4"/>
  </p:sldLayoutIdLst>
  <p:timing>
    <p:tnLst>
      <p:par>
        <p:cTn id="1" dur="indefinite" restart="never" nodeType="tmRoot"/>
      </p:par>
    </p:tnLst>
  </p:timing>
  <p:txStyles>
    <p:titleStyle>
      <a:lvl1pPr algn="l" defTabSz="431868" rtl="0" eaLnBrk="1" latinLnBrk="0" hangingPunct="1">
        <a:lnSpc>
          <a:spcPct val="125000"/>
        </a:lnSpc>
        <a:spcBef>
          <a:spcPct val="0"/>
        </a:spcBef>
        <a:buNone/>
        <a:defRPr sz="1200" kern="1200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31868" rtl="0" eaLnBrk="1" latinLnBrk="0" hangingPunct="1">
        <a:lnSpc>
          <a:spcPct val="125000"/>
        </a:lnSpc>
        <a:spcBef>
          <a:spcPts val="0"/>
        </a:spcBef>
        <a:buFont typeface="Wingdings" pitchFamily="2" charset="2"/>
        <a:buNone/>
        <a:defRPr sz="700" kern="1200" baseline="0">
          <a:solidFill>
            <a:schemeClr val="accent1"/>
          </a:solidFill>
          <a:latin typeface="+mj-lt"/>
          <a:ea typeface="+mn-ea"/>
          <a:cs typeface="+mn-cs"/>
        </a:defRPr>
      </a:lvl1pPr>
      <a:lvl2pPr marL="0" indent="-160915" algn="l" defTabSz="431868" rtl="0" eaLnBrk="1" latinLnBrk="0" hangingPunct="1">
        <a:lnSpc>
          <a:spcPct val="125000"/>
        </a:lnSpc>
        <a:spcBef>
          <a:spcPts val="0"/>
        </a:spcBef>
        <a:buFont typeface="Wingdings" pitchFamily="2" charset="2"/>
        <a:buChar char="§"/>
        <a:defRPr sz="700" kern="1200">
          <a:solidFill>
            <a:schemeClr val="accent1"/>
          </a:solidFill>
          <a:latin typeface="+mj-lt"/>
          <a:ea typeface="+mn-ea"/>
          <a:cs typeface="+mn-cs"/>
        </a:defRPr>
      </a:lvl2pPr>
      <a:lvl3pPr marL="539835" indent="-107967" algn="l" defTabSz="431868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755768" indent="-107967" algn="l" defTabSz="431868" rtl="0" eaLnBrk="1" latinLnBrk="0" hangingPunct="1">
        <a:spcBef>
          <a:spcPct val="20000"/>
        </a:spcBef>
        <a:buFont typeface="Arial" pitchFamily="34" charset="0"/>
        <a:buChar char="–"/>
        <a:defRPr sz="900" kern="1200">
          <a:solidFill>
            <a:schemeClr val="tx1"/>
          </a:solidFill>
          <a:latin typeface="+mj-lt"/>
          <a:ea typeface="+mn-ea"/>
          <a:cs typeface="+mn-cs"/>
        </a:defRPr>
      </a:lvl4pPr>
      <a:lvl5pPr marL="971703" indent="-107967" algn="l" defTabSz="431868" rtl="0" eaLnBrk="1" latinLnBrk="0" hangingPunct="1">
        <a:spcBef>
          <a:spcPct val="20000"/>
        </a:spcBef>
        <a:buFont typeface="Arial" pitchFamily="34" charset="0"/>
        <a:buChar char="»"/>
        <a:defRPr sz="900" kern="1200">
          <a:solidFill>
            <a:schemeClr val="tx1"/>
          </a:solidFill>
          <a:latin typeface="+mj-lt"/>
          <a:ea typeface="+mn-ea"/>
          <a:cs typeface="+mn-cs"/>
        </a:defRPr>
      </a:lvl5pPr>
      <a:lvl6pPr marL="1187637" indent="-107967" algn="l" defTabSz="431868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572" indent="-107967" algn="l" defTabSz="431868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19505" indent="-107967" algn="l" defTabSz="431868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35438" indent="-107967" algn="l" defTabSz="431868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5933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1868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47802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63737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670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295605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11538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27472" algn="l" defTabSz="431868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Γιατί τα πλοία επιπλέουν;</a:t>
            </a:r>
            <a:br>
              <a:rPr lang="el-GR" dirty="0" smtClean="0"/>
            </a:br>
            <a:r>
              <a:rPr lang="el-GR" dirty="0" smtClean="0"/>
              <a:t>Από τον Νεύτωνα στον Αρχιμήδη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Μοντελοποιώντας τις κατανεμημένες δυνάμεις </a:t>
            </a:r>
          </a:p>
          <a:p>
            <a:r>
              <a:rPr lang="el-GR" dirty="0" smtClean="0"/>
              <a:t>που δέχονται τα πλοία ως σημειακές φορτίσεις</a:t>
            </a:r>
            <a:endParaRPr lang="el-GR" dirty="0"/>
          </a:p>
        </p:txBody>
      </p:sp>
      <p:pic>
        <p:nvPicPr>
          <p:cNvPr id="9" name="Picture Placeholder 1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351" r="1351"/>
          <a:stretch>
            <a:fillRect/>
          </a:stretch>
        </p:blipFill>
        <p:spPr/>
      </p:pic>
      <p:sp>
        <p:nvSpPr>
          <p:cNvPr id="7" name="Θέση κειμένου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sz="700" dirty="0" smtClean="0"/>
              <a:t>Ναυπηγία –</a:t>
            </a:r>
            <a:r>
              <a:rPr lang="en-US" sz="700" dirty="0" smtClean="0"/>
              <a:t> </a:t>
            </a:r>
            <a:r>
              <a:rPr lang="el-GR" sz="700" dirty="0"/>
              <a:t>ΝΔ Ι</a:t>
            </a:r>
            <a:r>
              <a:rPr lang="en-US" sz="700" dirty="0"/>
              <a:t>V</a:t>
            </a:r>
            <a:r>
              <a:rPr lang="el-GR" sz="700" dirty="0"/>
              <a:t> (</a:t>
            </a:r>
            <a:r>
              <a:rPr lang="el-GR" sz="700" dirty="0" err="1"/>
              <a:t>Μαχ</a:t>
            </a:r>
            <a:r>
              <a:rPr lang="el-GR" sz="700" dirty="0" smtClean="0"/>
              <a:t>) 8ο Εξάμηνο</a:t>
            </a:r>
            <a:endParaRPr lang="el-GR" sz="70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Θέση κειμένου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70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μεταβάλλεται το κέντρο άντωσης</a:t>
            </a:r>
            <a:br>
              <a:rPr lang="el-GR" dirty="0"/>
            </a:br>
            <a:r>
              <a:rPr lang="el-GR" dirty="0" smtClean="0"/>
              <a:t>αν το πλοίο πάρει κλίσεις ;</a:t>
            </a:r>
            <a:endParaRPr lang="el-GR" dirty="0"/>
          </a:p>
        </p:txBody>
      </p:sp>
      <p:sp>
        <p:nvSpPr>
          <p:cNvPr id="10" name="Θέση περιεχομένου 9"/>
          <p:cNvSpPr>
            <a:spLocks noGrp="1"/>
          </p:cNvSpPr>
          <p:nvPr>
            <p:ph sz="quarter" idx="13"/>
          </p:nvPr>
        </p:nvSpPr>
        <p:spPr>
          <a:xfrm>
            <a:off x="1440507" y="1080000"/>
            <a:ext cx="2700000" cy="1980000"/>
          </a:xfrm>
        </p:spPr>
        <p:txBody>
          <a:bodyPr wrap="square"/>
          <a:lstStyle/>
          <a:p>
            <a:r>
              <a:rPr lang="el-GR" dirty="0" smtClean="0"/>
              <a:t>Έστω ότι ένα πλοίο δέχεται εγκάρσιο άνεμο σταθερής ταχύτητας, </a:t>
            </a:r>
          </a:p>
          <a:p>
            <a:r>
              <a:rPr lang="el-GR" dirty="0" smtClean="0"/>
              <a:t>ο οποίος του προκαλεί κλίση κατά γωνία θ.</a:t>
            </a:r>
            <a:endParaRPr lang="el-GR" dirty="0"/>
          </a:p>
        </p:txBody>
      </p:sp>
      <p:cxnSp>
        <p:nvCxnSpPr>
          <p:cNvPr id="4" name="Straight Connector 18"/>
          <p:cNvCxnSpPr/>
          <p:nvPr/>
        </p:nvCxnSpPr>
        <p:spPr bwMode="auto">
          <a:xfrm>
            <a:off x="2758630" y="1761514"/>
            <a:ext cx="0" cy="1227256"/>
          </a:xfrm>
          <a:prstGeom prst="line">
            <a:avLst/>
          </a:prstGeom>
          <a:ln w="6350" cmpd="sng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30"/>
          <p:cNvCxnSpPr/>
          <p:nvPr/>
        </p:nvCxnSpPr>
        <p:spPr bwMode="auto">
          <a:xfrm>
            <a:off x="2148891" y="2322869"/>
            <a:ext cx="1214809" cy="0"/>
          </a:xfrm>
          <a:prstGeom prst="line">
            <a:avLst/>
          </a:prstGeom>
          <a:ln w="12700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148891" y="1972319"/>
            <a:ext cx="1214809" cy="832974"/>
            <a:chOff x="1907608" y="899449"/>
            <a:chExt cx="974257" cy="669273"/>
          </a:xfrm>
        </p:grpSpPr>
        <p:cxnSp>
          <p:nvCxnSpPr>
            <p:cNvPr id="7" name="Straight Connector 36"/>
            <p:cNvCxnSpPr/>
            <p:nvPr/>
          </p:nvCxnSpPr>
          <p:spPr bwMode="auto">
            <a:xfrm>
              <a:off x="1907608" y="899449"/>
              <a:ext cx="974257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7"/>
            <p:cNvCxnSpPr/>
            <p:nvPr/>
          </p:nvCxnSpPr>
          <p:spPr bwMode="auto">
            <a:xfrm>
              <a:off x="1907608" y="899449"/>
              <a:ext cx="0" cy="502961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8"/>
            <p:cNvCxnSpPr/>
            <p:nvPr/>
          </p:nvCxnSpPr>
          <p:spPr bwMode="auto">
            <a:xfrm>
              <a:off x="2881865" y="899449"/>
              <a:ext cx="0" cy="497596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39"/>
            <p:cNvCxnSpPr>
              <a:stCxn id="14" idx="2"/>
              <a:endCxn id="13" idx="2"/>
            </p:cNvCxnSpPr>
            <p:nvPr/>
          </p:nvCxnSpPr>
          <p:spPr bwMode="auto">
            <a:xfrm>
              <a:off x="2093883" y="1568722"/>
              <a:ext cx="601707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 40"/>
            <p:cNvSpPr/>
            <p:nvPr/>
          </p:nvSpPr>
          <p:spPr bwMode="auto">
            <a:xfrm rot="5400000">
              <a:off x="2539993" y="1226851"/>
              <a:ext cx="344696" cy="33904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Arc 41"/>
            <p:cNvSpPr/>
            <p:nvPr/>
          </p:nvSpPr>
          <p:spPr bwMode="auto">
            <a:xfrm rot="16200000" flipH="1">
              <a:off x="1904783" y="1226851"/>
              <a:ext cx="344696" cy="33904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5" name="Straight Connector 32"/>
          <p:cNvCxnSpPr/>
          <p:nvPr/>
        </p:nvCxnSpPr>
        <p:spPr bwMode="auto">
          <a:xfrm>
            <a:off x="1818035" y="2322869"/>
            <a:ext cx="330856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3"/>
          <p:cNvCxnSpPr/>
          <p:nvPr/>
        </p:nvCxnSpPr>
        <p:spPr bwMode="auto">
          <a:xfrm>
            <a:off x="3363699" y="2322869"/>
            <a:ext cx="332526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34"/>
          <p:cNvSpPr/>
          <p:nvPr/>
        </p:nvSpPr>
        <p:spPr bwMode="auto">
          <a:xfrm>
            <a:off x="2732105" y="2561576"/>
            <a:ext cx="53051" cy="5299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2491444" y="2511498"/>
            <a:ext cx="160415" cy="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700" dirty="0" smtClean="0">
                <a:solidFill>
                  <a:schemeClr val="accent3"/>
                </a:solidFill>
                <a:latin typeface="Arial" charset="0"/>
                <a:cs typeface="Arial" charset="0"/>
              </a:rPr>
              <a:t>B</a:t>
            </a:r>
            <a:r>
              <a:rPr lang="en-US" sz="700" baseline="-25000" dirty="0" smtClean="0">
                <a:solidFill>
                  <a:schemeClr val="accent3"/>
                </a:solidFill>
                <a:latin typeface="Arial" charset="0"/>
                <a:cs typeface="Arial" charset="0"/>
              </a:rPr>
              <a:t>0</a:t>
            </a:r>
            <a:endParaRPr lang="en-US" sz="700" baseline="-25000" dirty="0">
              <a:solidFill>
                <a:schemeClr val="accent3"/>
              </a:solidFill>
              <a:latin typeface="Arial" charset="0"/>
              <a:cs typeface="Arial" charset="0"/>
            </a:endParaRPr>
          </a:p>
        </p:txBody>
      </p:sp>
      <p:grpSp>
        <p:nvGrpSpPr>
          <p:cNvPr id="19" name="Group 15"/>
          <p:cNvGrpSpPr/>
          <p:nvPr/>
        </p:nvGrpSpPr>
        <p:grpSpPr>
          <a:xfrm>
            <a:off x="2669569" y="3009856"/>
            <a:ext cx="181285" cy="194364"/>
            <a:chOff x="2542645" y="2231197"/>
            <a:chExt cx="172227" cy="184841"/>
          </a:xfrm>
        </p:grpSpPr>
        <p:sp>
          <p:nvSpPr>
            <p:cNvPr id="20" name="TextBox 18"/>
            <p:cNvSpPr txBox="1">
              <a:spLocks noChangeArrowheads="1"/>
            </p:cNvSpPr>
            <p:nvPr/>
          </p:nvSpPr>
          <p:spPr bwMode="auto">
            <a:xfrm>
              <a:off x="2542645" y="2231197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21" name="TextBox 18"/>
            <p:cNvSpPr txBox="1">
              <a:spLocks noChangeArrowheads="1"/>
            </p:cNvSpPr>
            <p:nvPr/>
          </p:nvSpPr>
          <p:spPr bwMode="auto">
            <a:xfrm>
              <a:off x="2562472" y="2263638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14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Θέση περιεχομένου 9"/>
          <p:cNvSpPr>
            <a:spLocks noGrp="1"/>
          </p:cNvSpPr>
          <p:nvPr>
            <p:ph sz="quarter" idx="13"/>
          </p:nvPr>
        </p:nvSpPr>
        <p:spPr>
          <a:xfrm>
            <a:off x="1440507" y="1080000"/>
            <a:ext cx="2700000" cy="1980000"/>
          </a:xfrm>
        </p:spPr>
        <p:txBody>
          <a:bodyPr wrap="square"/>
          <a:lstStyle/>
          <a:p>
            <a:r>
              <a:rPr lang="el-GR" dirty="0" smtClean="0"/>
              <a:t>Έστω ότι ένα πλοίο δέχεται εγκάρσιο άνεμο σταθερής ταχύτητας, </a:t>
            </a:r>
          </a:p>
          <a:p>
            <a:r>
              <a:rPr lang="el-GR" dirty="0" smtClean="0"/>
              <a:t>ο οποίος του προκαλεί κλίση κατά γωνία θ.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μεταβάλλεται το κέντρο άντωσης</a:t>
            </a:r>
            <a:br>
              <a:rPr lang="el-GR" dirty="0"/>
            </a:br>
            <a:r>
              <a:rPr lang="el-GR" dirty="0"/>
              <a:t>αν το πλοίο πάρει κλίσεις ;</a:t>
            </a:r>
          </a:p>
        </p:txBody>
      </p:sp>
      <p:cxnSp>
        <p:nvCxnSpPr>
          <p:cNvPr id="74" name="Straight Connector 5"/>
          <p:cNvCxnSpPr/>
          <p:nvPr/>
        </p:nvCxnSpPr>
        <p:spPr bwMode="auto">
          <a:xfrm rot="660000">
            <a:off x="2769011" y="1767685"/>
            <a:ext cx="0" cy="1210659"/>
          </a:xfrm>
          <a:prstGeom prst="line">
            <a:avLst/>
          </a:prstGeom>
          <a:ln w="6350" cmpd="sng"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7"/>
          <p:cNvGrpSpPr>
            <a:grpSpLocks/>
          </p:cNvGrpSpPr>
          <p:nvPr/>
        </p:nvGrpSpPr>
        <p:grpSpPr bwMode="auto">
          <a:xfrm rot="660000">
            <a:off x="2154260" y="1974945"/>
            <a:ext cx="1219759" cy="821709"/>
            <a:chOff x="1907608" y="899449"/>
            <a:chExt cx="974257" cy="669273"/>
          </a:xfrm>
        </p:grpSpPr>
        <p:cxnSp>
          <p:nvCxnSpPr>
            <p:cNvPr id="89" name="Straight Connector 8"/>
            <p:cNvCxnSpPr/>
            <p:nvPr/>
          </p:nvCxnSpPr>
          <p:spPr bwMode="auto">
            <a:xfrm>
              <a:off x="1907608" y="899449"/>
              <a:ext cx="974257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9"/>
            <p:cNvCxnSpPr/>
            <p:nvPr/>
          </p:nvCxnSpPr>
          <p:spPr bwMode="auto">
            <a:xfrm>
              <a:off x="1907608" y="899449"/>
              <a:ext cx="0" cy="502961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0"/>
            <p:cNvCxnSpPr/>
            <p:nvPr/>
          </p:nvCxnSpPr>
          <p:spPr bwMode="auto">
            <a:xfrm>
              <a:off x="2881865" y="899449"/>
              <a:ext cx="0" cy="497596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"/>
            <p:cNvCxnSpPr>
              <a:stCxn id="94" idx="2"/>
              <a:endCxn id="93" idx="2"/>
            </p:cNvCxnSpPr>
            <p:nvPr/>
          </p:nvCxnSpPr>
          <p:spPr bwMode="auto">
            <a:xfrm>
              <a:off x="2093883" y="1568722"/>
              <a:ext cx="601707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Arc 12"/>
            <p:cNvSpPr/>
            <p:nvPr/>
          </p:nvSpPr>
          <p:spPr bwMode="auto">
            <a:xfrm rot="5400000">
              <a:off x="2539993" y="1226851"/>
              <a:ext cx="344696" cy="33904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Arc 13"/>
            <p:cNvSpPr/>
            <p:nvPr/>
          </p:nvSpPr>
          <p:spPr bwMode="auto">
            <a:xfrm rot="16200000" flipH="1">
              <a:off x="1904783" y="1226851"/>
              <a:ext cx="344696" cy="33904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6" name="Group 28"/>
          <p:cNvGrpSpPr/>
          <p:nvPr/>
        </p:nvGrpSpPr>
        <p:grpSpPr>
          <a:xfrm rot="660000">
            <a:off x="1834452" y="2322110"/>
            <a:ext cx="1885843" cy="0"/>
            <a:chOff x="2133756" y="1436092"/>
            <a:chExt cx="1804360" cy="0"/>
          </a:xfrm>
        </p:grpSpPr>
        <p:cxnSp>
          <p:nvCxnSpPr>
            <p:cNvPr id="86" name="Straight Connector 6"/>
            <p:cNvCxnSpPr/>
            <p:nvPr/>
          </p:nvCxnSpPr>
          <p:spPr bwMode="auto">
            <a:xfrm>
              <a:off x="2451606" y="1436092"/>
              <a:ext cx="1167056" cy="0"/>
            </a:xfrm>
            <a:prstGeom prst="line">
              <a:avLst/>
            </a:prstGeom>
            <a:ln w="12700" cmpd="sng"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14"/>
            <p:cNvCxnSpPr/>
            <p:nvPr/>
          </p:nvCxnSpPr>
          <p:spPr bwMode="auto">
            <a:xfrm>
              <a:off x="2133756" y="1436092"/>
              <a:ext cx="317850" cy="0"/>
            </a:xfrm>
            <a:prstGeom prst="line">
              <a:avLst/>
            </a:prstGeom>
            <a:ln w="12700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15"/>
            <p:cNvCxnSpPr/>
            <p:nvPr/>
          </p:nvCxnSpPr>
          <p:spPr bwMode="auto">
            <a:xfrm>
              <a:off x="3618661" y="1436092"/>
              <a:ext cx="319455" cy="0"/>
            </a:xfrm>
            <a:prstGeom prst="line">
              <a:avLst/>
            </a:prstGeom>
            <a:ln w="12700" cmpd="sng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Oval 17"/>
          <p:cNvSpPr/>
          <p:nvPr/>
        </p:nvSpPr>
        <p:spPr bwMode="auto">
          <a:xfrm rot="660000">
            <a:off x="2702298" y="2553069"/>
            <a:ext cx="53267" cy="522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354" tIns="46178" rIns="92354" bIns="46178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8" name="Group 22"/>
          <p:cNvGrpSpPr/>
          <p:nvPr/>
        </p:nvGrpSpPr>
        <p:grpSpPr>
          <a:xfrm rot="660000">
            <a:off x="2536737" y="3003981"/>
            <a:ext cx="172584" cy="185477"/>
            <a:chOff x="2541611" y="2145906"/>
            <a:chExt cx="163296" cy="178808"/>
          </a:xfrm>
        </p:grpSpPr>
        <p:sp>
          <p:nvSpPr>
            <p:cNvPr id="84" name="TextBox 18"/>
            <p:cNvSpPr txBox="1">
              <a:spLocks noChangeArrowheads="1"/>
            </p:cNvSpPr>
            <p:nvPr/>
          </p:nvSpPr>
          <p:spPr bwMode="auto">
            <a:xfrm>
              <a:off x="2541611" y="2145906"/>
              <a:ext cx="152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85" name="TextBox 18"/>
            <p:cNvSpPr txBox="1">
              <a:spLocks noChangeArrowheads="1"/>
            </p:cNvSpPr>
            <p:nvPr/>
          </p:nvSpPr>
          <p:spPr bwMode="auto">
            <a:xfrm>
              <a:off x="2552507" y="2172314"/>
              <a:ext cx="152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L</a:t>
              </a:r>
            </a:p>
          </p:txBody>
        </p:sp>
      </p:grpSp>
      <p:cxnSp>
        <p:nvCxnSpPr>
          <p:cNvPr id="97" name="Straight Connector 30"/>
          <p:cNvCxnSpPr/>
          <p:nvPr/>
        </p:nvCxnSpPr>
        <p:spPr bwMode="auto">
          <a:xfrm>
            <a:off x="2151973" y="2326731"/>
            <a:ext cx="1214809" cy="0"/>
          </a:xfrm>
          <a:prstGeom prst="line">
            <a:avLst/>
          </a:prstGeom>
          <a:ln w="12700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2"/>
          <p:cNvCxnSpPr/>
          <p:nvPr/>
        </p:nvCxnSpPr>
        <p:spPr bwMode="auto">
          <a:xfrm>
            <a:off x="1821117" y="2326731"/>
            <a:ext cx="330856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3"/>
          <p:cNvCxnSpPr/>
          <p:nvPr/>
        </p:nvCxnSpPr>
        <p:spPr bwMode="auto">
          <a:xfrm>
            <a:off x="3366781" y="2326731"/>
            <a:ext cx="332526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18"/>
          <p:cNvSpPr txBox="1">
            <a:spLocks noChangeArrowheads="1"/>
          </p:cNvSpPr>
          <p:nvPr/>
        </p:nvSpPr>
        <p:spPr bwMode="auto">
          <a:xfrm>
            <a:off x="2491444" y="2511498"/>
            <a:ext cx="160415" cy="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B</a:t>
            </a:r>
            <a:r>
              <a:rPr lang="en-US" sz="7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0</a:t>
            </a:r>
            <a:endParaRPr lang="en-US" sz="700" baseline="-25000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Θέση περιεχομένου 9"/>
          <p:cNvSpPr>
            <a:spLocks noGrp="1"/>
          </p:cNvSpPr>
          <p:nvPr>
            <p:ph sz="quarter" idx="13"/>
          </p:nvPr>
        </p:nvSpPr>
        <p:spPr>
          <a:xfrm>
            <a:off x="1440507" y="1080000"/>
            <a:ext cx="2700000" cy="1980000"/>
          </a:xfrm>
        </p:spPr>
        <p:txBody>
          <a:bodyPr wrap="square"/>
          <a:lstStyle/>
          <a:p>
            <a:r>
              <a:rPr lang="el-GR" dirty="0" smtClean="0"/>
              <a:t>Έστω ότι ένα πλοίο δέχεται εγκάρσιο άνεμο σταθερής ταχύτητας, </a:t>
            </a:r>
          </a:p>
          <a:p>
            <a:r>
              <a:rPr lang="el-GR" dirty="0" smtClean="0"/>
              <a:t>ο οποίος του προκαλεί κλίση κατά γωνία θ.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μεταβάλλεται το κέντρο άντωσης</a:t>
            </a:r>
            <a:br>
              <a:rPr lang="el-GR" dirty="0"/>
            </a:br>
            <a:r>
              <a:rPr lang="el-GR" dirty="0"/>
              <a:t>αν το πλοίο πάρει κλίσεις ;</a:t>
            </a:r>
          </a:p>
        </p:txBody>
      </p:sp>
      <p:grpSp>
        <p:nvGrpSpPr>
          <p:cNvPr id="73" name="Group 43"/>
          <p:cNvGrpSpPr/>
          <p:nvPr/>
        </p:nvGrpSpPr>
        <p:grpSpPr>
          <a:xfrm rot="660000">
            <a:off x="1824612" y="1767398"/>
            <a:ext cx="1885843" cy="1210659"/>
            <a:chOff x="2133756" y="897565"/>
            <a:chExt cx="1804360" cy="1177348"/>
          </a:xfrm>
        </p:grpSpPr>
        <p:cxnSp>
          <p:nvCxnSpPr>
            <p:cNvPr id="74" name="Straight Connector 5"/>
            <p:cNvCxnSpPr/>
            <p:nvPr/>
          </p:nvCxnSpPr>
          <p:spPr bwMode="auto">
            <a:xfrm>
              <a:off x="3037376" y="897565"/>
              <a:ext cx="0" cy="1177348"/>
            </a:xfrm>
            <a:prstGeom prst="line">
              <a:avLst/>
            </a:prstGeom>
            <a:ln w="6350" cmpd="sng">
              <a:solidFill>
                <a:schemeClr val="accent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7"/>
            <p:cNvGrpSpPr>
              <a:grpSpLocks/>
            </p:cNvGrpSpPr>
            <p:nvPr/>
          </p:nvGrpSpPr>
          <p:grpSpPr bwMode="auto">
            <a:xfrm>
              <a:off x="2451606" y="1099797"/>
              <a:ext cx="1167056" cy="799100"/>
              <a:chOff x="1907608" y="899449"/>
              <a:chExt cx="974257" cy="669273"/>
            </a:xfrm>
          </p:grpSpPr>
          <p:cxnSp>
            <p:nvCxnSpPr>
              <p:cNvPr id="89" name="Straight Connector 8"/>
              <p:cNvCxnSpPr/>
              <p:nvPr/>
            </p:nvCxnSpPr>
            <p:spPr bwMode="auto">
              <a:xfrm>
                <a:off x="1907608" y="899449"/>
                <a:ext cx="974257" cy="0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9"/>
              <p:cNvCxnSpPr/>
              <p:nvPr/>
            </p:nvCxnSpPr>
            <p:spPr bwMode="auto">
              <a:xfrm>
                <a:off x="1907608" y="899449"/>
                <a:ext cx="0" cy="502961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10"/>
              <p:cNvCxnSpPr/>
              <p:nvPr/>
            </p:nvCxnSpPr>
            <p:spPr bwMode="auto">
              <a:xfrm>
                <a:off x="2881865" y="899449"/>
                <a:ext cx="0" cy="497596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11"/>
              <p:cNvCxnSpPr>
                <a:stCxn id="94" idx="2"/>
                <a:endCxn id="93" idx="2"/>
              </p:cNvCxnSpPr>
              <p:nvPr/>
            </p:nvCxnSpPr>
            <p:spPr bwMode="auto">
              <a:xfrm>
                <a:off x="2093883" y="1568722"/>
                <a:ext cx="601707" cy="0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Arc 12"/>
              <p:cNvSpPr/>
              <p:nvPr/>
            </p:nvSpPr>
            <p:spPr bwMode="auto">
              <a:xfrm rot="5400000">
                <a:off x="2539993" y="1226851"/>
                <a:ext cx="344696" cy="339047"/>
              </a:xfrm>
              <a:prstGeom prst="arc">
                <a:avLst>
                  <a:gd name="adj1" fmla="val 16200000"/>
                  <a:gd name="adj2" fmla="val 326426"/>
                </a:avLst>
              </a:prstGeom>
              <a:ln w="952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Arc 13"/>
              <p:cNvSpPr/>
              <p:nvPr/>
            </p:nvSpPr>
            <p:spPr bwMode="auto">
              <a:xfrm rot="16200000" flipH="1">
                <a:off x="1904783" y="1226851"/>
                <a:ext cx="344696" cy="339047"/>
              </a:xfrm>
              <a:prstGeom prst="arc">
                <a:avLst>
                  <a:gd name="adj1" fmla="val 16200000"/>
                  <a:gd name="adj2" fmla="val 326426"/>
                </a:avLst>
              </a:prstGeom>
              <a:ln w="952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6" name="Group 28"/>
            <p:cNvGrpSpPr/>
            <p:nvPr/>
          </p:nvGrpSpPr>
          <p:grpSpPr>
            <a:xfrm>
              <a:off x="2133756" y="1436092"/>
              <a:ext cx="1804360" cy="0"/>
              <a:chOff x="2133756" y="1436092"/>
              <a:chExt cx="1804360" cy="0"/>
            </a:xfrm>
          </p:grpSpPr>
          <p:cxnSp>
            <p:nvCxnSpPr>
              <p:cNvPr id="86" name="Straight Connector 6"/>
              <p:cNvCxnSpPr/>
              <p:nvPr/>
            </p:nvCxnSpPr>
            <p:spPr bwMode="auto">
              <a:xfrm>
                <a:off x="2451606" y="1436092"/>
                <a:ext cx="1167056" cy="0"/>
              </a:xfrm>
              <a:prstGeom prst="line">
                <a:avLst/>
              </a:prstGeom>
              <a:ln w="12700" cmpd="sng">
                <a:solidFill>
                  <a:schemeClr val="accent1">
                    <a:lumMod val="60000"/>
                    <a:lumOff val="4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14"/>
              <p:cNvCxnSpPr/>
              <p:nvPr/>
            </p:nvCxnSpPr>
            <p:spPr bwMode="auto">
              <a:xfrm>
                <a:off x="2133756" y="1436092"/>
                <a:ext cx="317850" cy="0"/>
              </a:xfrm>
              <a:prstGeom prst="line">
                <a:avLst/>
              </a:prstGeom>
              <a:ln w="12700" cmpd="sng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15"/>
              <p:cNvCxnSpPr/>
              <p:nvPr/>
            </p:nvCxnSpPr>
            <p:spPr bwMode="auto">
              <a:xfrm>
                <a:off x="3618661" y="1436092"/>
                <a:ext cx="319455" cy="0"/>
              </a:xfrm>
              <a:prstGeom prst="line">
                <a:avLst/>
              </a:prstGeom>
              <a:ln w="12700" cmpd="sng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Oval 17"/>
            <p:cNvSpPr/>
            <p:nvPr/>
          </p:nvSpPr>
          <p:spPr bwMode="auto">
            <a:xfrm>
              <a:off x="3011893" y="1665092"/>
              <a:ext cx="50965" cy="5084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2354" tIns="46178" rIns="92354" bIns="46178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1" name="Straight Connector 37"/>
            <p:cNvCxnSpPr/>
            <p:nvPr/>
          </p:nvCxnSpPr>
          <p:spPr bwMode="auto">
            <a:xfrm flipV="1">
              <a:off x="2585687" y="1386057"/>
              <a:ext cx="900000" cy="93600"/>
            </a:xfrm>
            <a:prstGeom prst="line">
              <a:avLst/>
            </a:prstGeom>
            <a:ln w="6350" cmpd="sng">
              <a:solidFill>
                <a:schemeClr val="accent2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35"/>
            <p:cNvSpPr/>
            <p:nvPr/>
          </p:nvSpPr>
          <p:spPr bwMode="auto">
            <a:xfrm>
              <a:off x="2564781" y="1460114"/>
              <a:ext cx="39600" cy="3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2354" tIns="46178" rIns="92354" bIns="46178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Oval 34"/>
            <p:cNvSpPr/>
            <p:nvPr/>
          </p:nvSpPr>
          <p:spPr bwMode="auto">
            <a:xfrm>
              <a:off x="3461267" y="1367007"/>
              <a:ext cx="39600" cy="3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2354" tIns="46178" rIns="92354" bIns="46178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2266799" y="2327380"/>
            <a:ext cx="161068" cy="15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b</a:t>
            </a:r>
            <a:r>
              <a:rPr lang="el-GR" baseline="-25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1</a:t>
            </a:r>
            <a:endParaRPr lang="en-US" baseline="-25000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3164614" y="2146692"/>
            <a:ext cx="161068" cy="15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b</a:t>
            </a:r>
            <a:r>
              <a:rPr lang="en-US" baseline="-25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2</a:t>
            </a:r>
            <a:endParaRPr lang="en-US" baseline="-25000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cxnSp>
        <p:nvCxnSpPr>
          <p:cNvPr id="97" name="Straight Connector 30"/>
          <p:cNvCxnSpPr/>
          <p:nvPr/>
        </p:nvCxnSpPr>
        <p:spPr bwMode="auto">
          <a:xfrm>
            <a:off x="2151973" y="2326731"/>
            <a:ext cx="1214809" cy="0"/>
          </a:xfrm>
          <a:prstGeom prst="line">
            <a:avLst/>
          </a:prstGeom>
          <a:ln w="12700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2"/>
          <p:cNvCxnSpPr/>
          <p:nvPr/>
        </p:nvCxnSpPr>
        <p:spPr bwMode="auto">
          <a:xfrm>
            <a:off x="1821117" y="2326731"/>
            <a:ext cx="330856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3"/>
          <p:cNvCxnSpPr/>
          <p:nvPr/>
        </p:nvCxnSpPr>
        <p:spPr bwMode="auto">
          <a:xfrm>
            <a:off x="3366781" y="2326731"/>
            <a:ext cx="332526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8"/>
          <p:cNvSpPr txBox="1">
            <a:spLocks noChangeArrowheads="1"/>
          </p:cNvSpPr>
          <p:nvPr/>
        </p:nvSpPr>
        <p:spPr bwMode="auto">
          <a:xfrm>
            <a:off x="2491444" y="2511498"/>
            <a:ext cx="160415" cy="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B</a:t>
            </a:r>
            <a:r>
              <a:rPr lang="en-US" sz="7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0</a:t>
            </a:r>
            <a:endParaRPr lang="en-US" sz="700" baseline="-25000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104" name="Group 22"/>
          <p:cNvGrpSpPr/>
          <p:nvPr/>
        </p:nvGrpSpPr>
        <p:grpSpPr>
          <a:xfrm rot="660000">
            <a:off x="2536737" y="3003981"/>
            <a:ext cx="172584" cy="185477"/>
            <a:chOff x="2541611" y="2145906"/>
            <a:chExt cx="163296" cy="178808"/>
          </a:xfrm>
        </p:grpSpPr>
        <p:sp>
          <p:nvSpPr>
            <p:cNvPr id="105" name="TextBox 18"/>
            <p:cNvSpPr txBox="1">
              <a:spLocks noChangeArrowheads="1"/>
            </p:cNvSpPr>
            <p:nvPr/>
          </p:nvSpPr>
          <p:spPr bwMode="auto">
            <a:xfrm>
              <a:off x="2541611" y="2145906"/>
              <a:ext cx="152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106" name="TextBox 18"/>
            <p:cNvSpPr txBox="1">
              <a:spLocks noChangeArrowheads="1"/>
            </p:cNvSpPr>
            <p:nvPr/>
          </p:nvSpPr>
          <p:spPr bwMode="auto">
            <a:xfrm>
              <a:off x="2552507" y="2172314"/>
              <a:ext cx="152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44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Θέση περιεχομένου 9"/>
          <p:cNvSpPr>
            <a:spLocks noGrp="1"/>
          </p:cNvSpPr>
          <p:nvPr>
            <p:ph sz="quarter" idx="13"/>
          </p:nvPr>
        </p:nvSpPr>
        <p:spPr>
          <a:xfrm>
            <a:off x="1440507" y="1080000"/>
            <a:ext cx="2700000" cy="1980000"/>
          </a:xfrm>
        </p:spPr>
        <p:txBody>
          <a:bodyPr wrap="square"/>
          <a:lstStyle/>
          <a:p>
            <a:r>
              <a:rPr lang="el-GR" dirty="0" smtClean="0"/>
              <a:t>Έστω ότι ένα πλοίο δέχεται εγκάρσιο άνεμο σταθερής ταχύτητας, </a:t>
            </a:r>
          </a:p>
          <a:p>
            <a:r>
              <a:rPr lang="el-GR" dirty="0" smtClean="0"/>
              <a:t>ο οποίος του προκαλεί κλίση κατά γωνία θ.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μεταβάλλεται το κέντρο άντωσης</a:t>
            </a:r>
            <a:br>
              <a:rPr lang="el-GR" dirty="0"/>
            </a:br>
            <a:r>
              <a:rPr lang="el-GR" dirty="0"/>
              <a:t>αν το πλοίο πάρει κλίσεις ;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2914622" y="2501279"/>
            <a:ext cx="161068" cy="15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accent3"/>
                </a:solidFill>
                <a:latin typeface="Arial" charset="0"/>
                <a:cs typeface="Arial" charset="0"/>
              </a:rPr>
              <a:t>B</a:t>
            </a:r>
            <a:r>
              <a:rPr lang="en-US" baseline="-25000" dirty="0" smtClean="0">
                <a:solidFill>
                  <a:schemeClr val="accent3"/>
                </a:solidFill>
                <a:latin typeface="Arial" charset="0"/>
                <a:cs typeface="Arial" charset="0"/>
              </a:rPr>
              <a:t>1</a:t>
            </a:r>
            <a:endParaRPr lang="en-US" baseline="-25000" dirty="0">
              <a:solidFill>
                <a:schemeClr val="accent3"/>
              </a:solidFill>
              <a:latin typeface="Arial" charset="0"/>
              <a:cs typeface="Arial" charset="0"/>
            </a:endParaRPr>
          </a:p>
        </p:txBody>
      </p:sp>
      <p:grpSp>
        <p:nvGrpSpPr>
          <p:cNvPr id="73" name="Group 43"/>
          <p:cNvGrpSpPr/>
          <p:nvPr/>
        </p:nvGrpSpPr>
        <p:grpSpPr>
          <a:xfrm rot="660000">
            <a:off x="1824505" y="1767387"/>
            <a:ext cx="1885843" cy="1211787"/>
            <a:chOff x="2133756" y="897565"/>
            <a:chExt cx="1804360" cy="1178445"/>
          </a:xfrm>
        </p:grpSpPr>
        <p:cxnSp>
          <p:nvCxnSpPr>
            <p:cNvPr id="74" name="Straight Connector 5"/>
            <p:cNvCxnSpPr/>
            <p:nvPr/>
          </p:nvCxnSpPr>
          <p:spPr bwMode="auto">
            <a:xfrm>
              <a:off x="3037376" y="897565"/>
              <a:ext cx="0" cy="1177348"/>
            </a:xfrm>
            <a:prstGeom prst="line">
              <a:avLst/>
            </a:prstGeom>
            <a:ln w="6350" cmpd="sng">
              <a:solidFill>
                <a:schemeClr val="accent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7"/>
            <p:cNvGrpSpPr>
              <a:grpSpLocks/>
            </p:cNvGrpSpPr>
            <p:nvPr/>
          </p:nvGrpSpPr>
          <p:grpSpPr bwMode="auto">
            <a:xfrm>
              <a:off x="2451606" y="1099797"/>
              <a:ext cx="1167056" cy="799100"/>
              <a:chOff x="1907608" y="899449"/>
              <a:chExt cx="974257" cy="669273"/>
            </a:xfrm>
          </p:grpSpPr>
          <p:cxnSp>
            <p:nvCxnSpPr>
              <p:cNvPr id="89" name="Straight Connector 8"/>
              <p:cNvCxnSpPr/>
              <p:nvPr/>
            </p:nvCxnSpPr>
            <p:spPr bwMode="auto">
              <a:xfrm>
                <a:off x="1907608" y="899449"/>
                <a:ext cx="974257" cy="0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9"/>
              <p:cNvCxnSpPr/>
              <p:nvPr/>
            </p:nvCxnSpPr>
            <p:spPr bwMode="auto">
              <a:xfrm>
                <a:off x="1907608" y="899449"/>
                <a:ext cx="0" cy="502961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10"/>
              <p:cNvCxnSpPr/>
              <p:nvPr/>
            </p:nvCxnSpPr>
            <p:spPr bwMode="auto">
              <a:xfrm>
                <a:off x="2881865" y="899449"/>
                <a:ext cx="0" cy="497596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11"/>
              <p:cNvCxnSpPr>
                <a:stCxn id="94" idx="2"/>
                <a:endCxn id="93" idx="2"/>
              </p:cNvCxnSpPr>
              <p:nvPr/>
            </p:nvCxnSpPr>
            <p:spPr bwMode="auto">
              <a:xfrm>
                <a:off x="2093883" y="1568722"/>
                <a:ext cx="601707" cy="0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Arc 12"/>
              <p:cNvSpPr/>
              <p:nvPr/>
            </p:nvSpPr>
            <p:spPr bwMode="auto">
              <a:xfrm rot="5400000">
                <a:off x="2539993" y="1226851"/>
                <a:ext cx="344696" cy="339047"/>
              </a:xfrm>
              <a:prstGeom prst="arc">
                <a:avLst>
                  <a:gd name="adj1" fmla="val 16200000"/>
                  <a:gd name="adj2" fmla="val 326426"/>
                </a:avLst>
              </a:prstGeom>
              <a:ln w="952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Arc 13"/>
              <p:cNvSpPr/>
              <p:nvPr/>
            </p:nvSpPr>
            <p:spPr bwMode="auto">
              <a:xfrm rot="16200000" flipH="1">
                <a:off x="1904783" y="1226851"/>
                <a:ext cx="344696" cy="339047"/>
              </a:xfrm>
              <a:prstGeom prst="arc">
                <a:avLst>
                  <a:gd name="adj1" fmla="val 16200000"/>
                  <a:gd name="adj2" fmla="val 326426"/>
                </a:avLst>
              </a:prstGeom>
              <a:ln w="952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6" name="Group 28"/>
            <p:cNvGrpSpPr/>
            <p:nvPr/>
          </p:nvGrpSpPr>
          <p:grpSpPr>
            <a:xfrm>
              <a:off x="2133756" y="1436092"/>
              <a:ext cx="1804360" cy="0"/>
              <a:chOff x="2133756" y="1436092"/>
              <a:chExt cx="1804360" cy="0"/>
            </a:xfrm>
          </p:grpSpPr>
          <p:cxnSp>
            <p:nvCxnSpPr>
              <p:cNvPr id="86" name="Straight Connector 6"/>
              <p:cNvCxnSpPr/>
              <p:nvPr/>
            </p:nvCxnSpPr>
            <p:spPr bwMode="auto">
              <a:xfrm>
                <a:off x="2451606" y="1436092"/>
                <a:ext cx="1167056" cy="0"/>
              </a:xfrm>
              <a:prstGeom prst="line">
                <a:avLst/>
              </a:prstGeom>
              <a:ln w="12700" cmpd="sng">
                <a:solidFill>
                  <a:schemeClr val="accent1">
                    <a:lumMod val="60000"/>
                    <a:lumOff val="40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14"/>
              <p:cNvCxnSpPr/>
              <p:nvPr/>
            </p:nvCxnSpPr>
            <p:spPr bwMode="auto">
              <a:xfrm>
                <a:off x="2133756" y="1436092"/>
                <a:ext cx="317850" cy="0"/>
              </a:xfrm>
              <a:prstGeom prst="line">
                <a:avLst/>
              </a:prstGeom>
              <a:ln w="12700" cmpd="sng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15"/>
              <p:cNvCxnSpPr/>
              <p:nvPr/>
            </p:nvCxnSpPr>
            <p:spPr bwMode="auto">
              <a:xfrm>
                <a:off x="3618661" y="1436092"/>
                <a:ext cx="319455" cy="0"/>
              </a:xfrm>
              <a:prstGeom prst="line">
                <a:avLst/>
              </a:prstGeom>
              <a:ln w="12700" cmpd="sng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Oval 17"/>
            <p:cNvSpPr/>
            <p:nvPr/>
          </p:nvSpPr>
          <p:spPr bwMode="auto">
            <a:xfrm>
              <a:off x="3011893" y="1665092"/>
              <a:ext cx="50965" cy="5084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2354" tIns="46178" rIns="92354" bIns="46178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9" name="Straight Connector 33"/>
            <p:cNvCxnSpPr/>
            <p:nvPr/>
          </p:nvCxnSpPr>
          <p:spPr bwMode="auto">
            <a:xfrm rot="20880000">
              <a:off x="3104814" y="898662"/>
              <a:ext cx="0" cy="1177348"/>
            </a:xfrm>
            <a:prstGeom prst="line">
              <a:avLst/>
            </a:prstGeom>
            <a:ln w="6350" cmpd="sng">
              <a:solidFill>
                <a:schemeClr val="accent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19"/>
            <p:cNvSpPr/>
            <p:nvPr/>
          </p:nvSpPr>
          <p:spPr bwMode="auto">
            <a:xfrm>
              <a:off x="3118674" y="1654247"/>
              <a:ext cx="50965" cy="5084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2354" tIns="46178" rIns="92354" bIns="46178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1" name="Straight Connector 37"/>
            <p:cNvCxnSpPr/>
            <p:nvPr/>
          </p:nvCxnSpPr>
          <p:spPr bwMode="auto">
            <a:xfrm flipV="1">
              <a:off x="2585687" y="1386057"/>
              <a:ext cx="900000" cy="93600"/>
            </a:xfrm>
            <a:prstGeom prst="line">
              <a:avLst/>
            </a:prstGeom>
            <a:ln w="6350" cmpd="sng">
              <a:solidFill>
                <a:schemeClr val="accent2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35"/>
            <p:cNvSpPr/>
            <p:nvPr/>
          </p:nvSpPr>
          <p:spPr bwMode="auto">
            <a:xfrm>
              <a:off x="2564781" y="1460114"/>
              <a:ext cx="39600" cy="3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2354" tIns="46178" rIns="92354" bIns="46178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Oval 34"/>
            <p:cNvSpPr/>
            <p:nvPr/>
          </p:nvSpPr>
          <p:spPr bwMode="auto">
            <a:xfrm>
              <a:off x="3461267" y="1367007"/>
              <a:ext cx="39600" cy="3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2354" tIns="46178" rIns="92354" bIns="46178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2266799" y="2327380"/>
            <a:ext cx="161068" cy="15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b</a:t>
            </a:r>
            <a:r>
              <a:rPr lang="el-GR" baseline="-25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1</a:t>
            </a:r>
            <a:endParaRPr lang="en-US" baseline="-25000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3164614" y="2146692"/>
            <a:ext cx="161068" cy="15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b</a:t>
            </a:r>
            <a:r>
              <a:rPr lang="en-US" baseline="-250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2</a:t>
            </a:r>
            <a:endParaRPr lang="en-US" baseline="-25000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cxnSp>
        <p:nvCxnSpPr>
          <p:cNvPr id="97" name="Straight Connector 30"/>
          <p:cNvCxnSpPr/>
          <p:nvPr/>
        </p:nvCxnSpPr>
        <p:spPr bwMode="auto">
          <a:xfrm>
            <a:off x="2151973" y="2326731"/>
            <a:ext cx="1214809" cy="0"/>
          </a:xfrm>
          <a:prstGeom prst="line">
            <a:avLst/>
          </a:prstGeom>
          <a:ln w="12700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2"/>
          <p:cNvCxnSpPr/>
          <p:nvPr/>
        </p:nvCxnSpPr>
        <p:spPr bwMode="auto">
          <a:xfrm>
            <a:off x="1821117" y="2326731"/>
            <a:ext cx="330856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3"/>
          <p:cNvCxnSpPr/>
          <p:nvPr/>
        </p:nvCxnSpPr>
        <p:spPr bwMode="auto">
          <a:xfrm>
            <a:off x="3366781" y="2326731"/>
            <a:ext cx="332526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18"/>
          <p:cNvSpPr txBox="1">
            <a:spLocks noChangeArrowheads="1"/>
          </p:cNvSpPr>
          <p:nvPr/>
        </p:nvSpPr>
        <p:spPr bwMode="auto">
          <a:xfrm>
            <a:off x="2491444" y="2511498"/>
            <a:ext cx="160415" cy="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B</a:t>
            </a:r>
            <a:r>
              <a:rPr lang="en-US" sz="7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0</a:t>
            </a:r>
            <a:endParaRPr lang="en-US" sz="700" baseline="-25000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34" name="Group 22"/>
          <p:cNvGrpSpPr/>
          <p:nvPr/>
        </p:nvGrpSpPr>
        <p:grpSpPr>
          <a:xfrm rot="660000">
            <a:off x="2536737" y="3003981"/>
            <a:ext cx="172584" cy="185477"/>
            <a:chOff x="2541611" y="2145906"/>
            <a:chExt cx="163296" cy="178808"/>
          </a:xfrm>
        </p:grpSpPr>
        <p:sp>
          <p:nvSpPr>
            <p:cNvPr id="35" name="TextBox 18"/>
            <p:cNvSpPr txBox="1">
              <a:spLocks noChangeArrowheads="1"/>
            </p:cNvSpPr>
            <p:nvPr/>
          </p:nvSpPr>
          <p:spPr bwMode="auto">
            <a:xfrm>
              <a:off x="2541611" y="2145906"/>
              <a:ext cx="152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36" name="TextBox 18"/>
            <p:cNvSpPr txBox="1">
              <a:spLocks noChangeArrowheads="1"/>
            </p:cNvSpPr>
            <p:nvPr/>
          </p:nvSpPr>
          <p:spPr bwMode="auto">
            <a:xfrm>
              <a:off x="2552507" y="2172314"/>
              <a:ext cx="152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1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 bwMode="auto">
          <a:xfrm>
            <a:off x="2758630" y="1153004"/>
            <a:ext cx="0" cy="1227256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>
            <a:off x="2148891" y="1714359"/>
            <a:ext cx="1214809" cy="0"/>
          </a:xfrm>
          <a:prstGeom prst="line">
            <a:avLst/>
          </a:prstGeom>
          <a:ln w="9525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778" name="Group 7"/>
          <p:cNvGrpSpPr>
            <a:grpSpLocks/>
          </p:cNvGrpSpPr>
          <p:nvPr/>
        </p:nvGrpSpPr>
        <p:grpSpPr bwMode="auto">
          <a:xfrm>
            <a:off x="2148891" y="1363809"/>
            <a:ext cx="1214809" cy="832974"/>
            <a:chOff x="1907608" y="899449"/>
            <a:chExt cx="974257" cy="669273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1907608" y="899449"/>
              <a:ext cx="974257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>
              <a:off x="1907608" y="899449"/>
              <a:ext cx="0" cy="50296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>
              <a:off x="2881865" y="899449"/>
              <a:ext cx="0" cy="497596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42" idx="2"/>
              <a:endCxn id="41" idx="2"/>
            </p:cNvCxnSpPr>
            <p:nvPr/>
          </p:nvCxnSpPr>
          <p:spPr bwMode="auto">
            <a:xfrm>
              <a:off x="2093883" y="1568722"/>
              <a:ext cx="601707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Arc 40"/>
            <p:cNvSpPr/>
            <p:nvPr/>
          </p:nvSpPr>
          <p:spPr bwMode="auto">
            <a:xfrm rot="5400000">
              <a:off x="2539993" y="1226851"/>
              <a:ext cx="344696" cy="33904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Arc 41"/>
            <p:cNvSpPr/>
            <p:nvPr/>
          </p:nvSpPr>
          <p:spPr bwMode="auto">
            <a:xfrm rot="16200000" flipH="1">
              <a:off x="1904783" y="1226851"/>
              <a:ext cx="344696" cy="33904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 bwMode="auto">
          <a:xfrm>
            <a:off x="1818035" y="1714359"/>
            <a:ext cx="330856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3363699" y="1714359"/>
            <a:ext cx="332526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 bwMode="auto">
          <a:xfrm>
            <a:off x="2732105" y="1953066"/>
            <a:ext cx="53051" cy="5299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Πώς ορίζεται το μετάκεντρο </a:t>
            </a:r>
            <a:r>
              <a:rPr lang="el-GR" dirty="0" smtClean="0"/>
              <a:t>;</a:t>
            </a:r>
            <a:endParaRPr lang="en-US" dirty="0"/>
          </a:p>
        </p:txBody>
      </p:sp>
      <p:sp>
        <p:nvSpPr>
          <p:cNvPr id="75783" name="TextBox 18"/>
          <p:cNvSpPr txBox="1">
            <a:spLocks noChangeArrowheads="1"/>
          </p:cNvSpPr>
          <p:nvPr/>
        </p:nvSpPr>
        <p:spPr bwMode="auto">
          <a:xfrm>
            <a:off x="2491444" y="1902988"/>
            <a:ext cx="160415" cy="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700">
                <a:solidFill>
                  <a:schemeClr val="accent3"/>
                </a:solidFill>
                <a:latin typeface="Arial" charset="0"/>
                <a:cs typeface="Arial" charset="0"/>
              </a:rPr>
              <a:t>B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669569" y="2401346"/>
            <a:ext cx="181285" cy="194364"/>
            <a:chOff x="2542645" y="2231197"/>
            <a:chExt cx="172227" cy="184841"/>
          </a:xfrm>
        </p:grpSpPr>
        <p:sp>
          <p:nvSpPr>
            <p:cNvPr id="17" name="TextBox 18"/>
            <p:cNvSpPr txBox="1">
              <a:spLocks noChangeArrowheads="1"/>
            </p:cNvSpPr>
            <p:nvPr/>
          </p:nvSpPr>
          <p:spPr bwMode="auto">
            <a:xfrm>
              <a:off x="2542645" y="2231197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18" name="TextBox 18"/>
            <p:cNvSpPr txBox="1">
              <a:spLocks noChangeArrowheads="1"/>
            </p:cNvSpPr>
            <p:nvPr/>
          </p:nvSpPr>
          <p:spPr bwMode="auto">
            <a:xfrm>
              <a:off x="2562472" y="2263638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L</a:t>
              </a:r>
            </a:p>
          </p:txBody>
        </p:sp>
      </p:grpSp>
      <p:sp>
        <p:nvSpPr>
          <p:cNvPr id="20" name="Oval 19"/>
          <p:cNvSpPr/>
          <p:nvPr/>
        </p:nvSpPr>
        <p:spPr bwMode="auto">
          <a:xfrm>
            <a:off x="2732400" y="1604186"/>
            <a:ext cx="53051" cy="5299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2491444" y="1554107"/>
            <a:ext cx="160415" cy="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700" dirty="0">
                <a:solidFill>
                  <a:schemeClr val="accent2"/>
                </a:solidFill>
                <a:latin typeface="Arial" charset="0"/>
                <a:cs typeface="Arial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75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 bwMode="auto">
          <a:xfrm>
            <a:off x="2148891" y="1714359"/>
            <a:ext cx="1214809" cy="0"/>
          </a:xfrm>
          <a:prstGeom prst="line">
            <a:avLst/>
          </a:prstGeom>
          <a:ln w="9525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802" name="Group 7"/>
          <p:cNvGrpSpPr>
            <a:grpSpLocks/>
          </p:cNvGrpSpPr>
          <p:nvPr/>
        </p:nvGrpSpPr>
        <p:grpSpPr bwMode="auto">
          <a:xfrm rot="-180000">
            <a:off x="2148891" y="1363809"/>
            <a:ext cx="1214809" cy="832974"/>
            <a:chOff x="1907608" y="899449"/>
            <a:chExt cx="974257" cy="669273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1905033" y="898855"/>
              <a:ext cx="97425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>
              <a:off x="1907277" y="899285"/>
              <a:ext cx="0" cy="50296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>
              <a:off x="2881666" y="899353"/>
              <a:ext cx="0" cy="497596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42" idx="2"/>
              <a:endCxn id="41" idx="2"/>
            </p:cNvCxnSpPr>
            <p:nvPr/>
          </p:nvCxnSpPr>
          <p:spPr bwMode="auto">
            <a:xfrm>
              <a:off x="2092584" y="1566427"/>
              <a:ext cx="601707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Arc 40"/>
            <p:cNvSpPr/>
            <p:nvPr/>
          </p:nvSpPr>
          <p:spPr bwMode="auto">
            <a:xfrm rot="5400000">
              <a:off x="2540013" y="1226273"/>
              <a:ext cx="344696" cy="33904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Arc 41"/>
            <p:cNvSpPr/>
            <p:nvPr/>
          </p:nvSpPr>
          <p:spPr bwMode="auto">
            <a:xfrm rot="16200000" flipH="1">
              <a:off x="1902582" y="1226416"/>
              <a:ext cx="344696" cy="339046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 bwMode="auto">
          <a:xfrm>
            <a:off x="1818035" y="1714359"/>
            <a:ext cx="330856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3363699" y="1714359"/>
            <a:ext cx="332526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Πώς ορίζεται το μετάκεντρο </a:t>
            </a:r>
            <a:r>
              <a:rPr lang="el-GR" dirty="0" smtClean="0"/>
              <a:t>;</a:t>
            </a:r>
            <a:endParaRPr lang="en-US" dirty="0"/>
          </a:p>
        </p:txBody>
      </p:sp>
      <p:sp>
        <p:nvSpPr>
          <p:cNvPr id="76808" name="TextBox 18"/>
          <p:cNvSpPr txBox="1">
            <a:spLocks noChangeArrowheads="1"/>
          </p:cNvSpPr>
          <p:nvPr/>
        </p:nvSpPr>
        <p:spPr bwMode="auto">
          <a:xfrm>
            <a:off x="2491444" y="1902988"/>
            <a:ext cx="160415" cy="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700">
                <a:solidFill>
                  <a:schemeClr val="accent3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2732105" y="1953066"/>
            <a:ext cx="53051" cy="529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 bwMode="auto">
          <a:xfrm>
            <a:off x="2679054" y="1949728"/>
            <a:ext cx="53051" cy="5299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 bwMode="auto">
          <a:xfrm>
            <a:off x="2148891" y="1714359"/>
            <a:ext cx="1214809" cy="0"/>
          </a:xfrm>
          <a:prstGeom prst="line">
            <a:avLst/>
          </a:prstGeom>
          <a:ln w="9525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826" name="Group 7"/>
          <p:cNvGrpSpPr>
            <a:grpSpLocks/>
          </p:cNvGrpSpPr>
          <p:nvPr/>
        </p:nvGrpSpPr>
        <p:grpSpPr bwMode="auto">
          <a:xfrm rot="-360000">
            <a:off x="2148891" y="1363809"/>
            <a:ext cx="1214809" cy="832974"/>
            <a:chOff x="1907608" y="899449"/>
            <a:chExt cx="974257" cy="669273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1905100" y="898690"/>
              <a:ext cx="974257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>
              <a:off x="1906975" y="898930"/>
              <a:ext cx="0" cy="50296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>
              <a:off x="2881489" y="898931"/>
              <a:ext cx="0" cy="497596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42" idx="2"/>
              <a:endCxn id="41" idx="2"/>
            </p:cNvCxnSpPr>
            <p:nvPr/>
          </p:nvCxnSpPr>
          <p:spPr bwMode="auto">
            <a:xfrm>
              <a:off x="2092672" y="1566393"/>
              <a:ext cx="601708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Arc 40"/>
            <p:cNvSpPr/>
            <p:nvPr/>
          </p:nvSpPr>
          <p:spPr bwMode="auto">
            <a:xfrm rot="5400000">
              <a:off x="2539747" y="1224716"/>
              <a:ext cx="344696" cy="339046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Arc 41"/>
            <p:cNvSpPr/>
            <p:nvPr/>
          </p:nvSpPr>
          <p:spPr bwMode="auto">
            <a:xfrm rot="16200000" flipH="1">
              <a:off x="1902205" y="1226431"/>
              <a:ext cx="344696" cy="33904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 bwMode="auto">
          <a:xfrm>
            <a:off x="1818035" y="1714359"/>
            <a:ext cx="330856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3363699" y="1714359"/>
            <a:ext cx="332526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Πώς ορίζεται το μετάκεντρο </a:t>
            </a:r>
            <a:r>
              <a:rPr lang="el-GR" dirty="0" smtClean="0"/>
              <a:t>;</a:t>
            </a:r>
            <a:endParaRPr lang="en-US" dirty="0"/>
          </a:p>
        </p:txBody>
      </p:sp>
      <p:sp>
        <p:nvSpPr>
          <p:cNvPr id="77833" name="TextBox 18"/>
          <p:cNvSpPr txBox="1">
            <a:spLocks noChangeArrowheads="1"/>
          </p:cNvSpPr>
          <p:nvPr/>
        </p:nvSpPr>
        <p:spPr bwMode="auto">
          <a:xfrm>
            <a:off x="2491444" y="1902988"/>
            <a:ext cx="160415" cy="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700">
                <a:solidFill>
                  <a:schemeClr val="accent3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2732105" y="1953066"/>
            <a:ext cx="53051" cy="529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 bwMode="auto">
          <a:xfrm>
            <a:off x="2679054" y="1949728"/>
            <a:ext cx="53051" cy="529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 bwMode="auto">
          <a:xfrm>
            <a:off x="2626004" y="1943051"/>
            <a:ext cx="53051" cy="5299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4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 bwMode="auto">
          <a:xfrm>
            <a:off x="2148891" y="1714359"/>
            <a:ext cx="1214809" cy="0"/>
          </a:xfrm>
          <a:prstGeom prst="line">
            <a:avLst/>
          </a:prstGeom>
          <a:ln w="9525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850" name="Group 7"/>
          <p:cNvGrpSpPr>
            <a:grpSpLocks/>
          </p:cNvGrpSpPr>
          <p:nvPr/>
        </p:nvGrpSpPr>
        <p:grpSpPr bwMode="auto">
          <a:xfrm>
            <a:off x="2148891" y="1363809"/>
            <a:ext cx="1214809" cy="832974"/>
            <a:chOff x="1907608" y="899449"/>
            <a:chExt cx="974257" cy="669273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1907608" y="899449"/>
              <a:ext cx="974257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>
              <a:off x="1907608" y="899449"/>
              <a:ext cx="0" cy="50296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>
              <a:off x="2881865" y="899449"/>
              <a:ext cx="0" cy="497596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42" idx="2"/>
              <a:endCxn id="41" idx="2"/>
            </p:cNvCxnSpPr>
            <p:nvPr/>
          </p:nvCxnSpPr>
          <p:spPr bwMode="auto">
            <a:xfrm>
              <a:off x="2093883" y="1568722"/>
              <a:ext cx="601707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Arc 40"/>
            <p:cNvSpPr/>
            <p:nvPr/>
          </p:nvSpPr>
          <p:spPr bwMode="auto">
            <a:xfrm rot="5400000">
              <a:off x="2539993" y="1226851"/>
              <a:ext cx="344696" cy="33904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Arc 41"/>
            <p:cNvSpPr/>
            <p:nvPr/>
          </p:nvSpPr>
          <p:spPr bwMode="auto">
            <a:xfrm rot="16200000" flipH="1">
              <a:off x="1904783" y="1226851"/>
              <a:ext cx="344696" cy="33904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 bwMode="auto">
          <a:xfrm>
            <a:off x="1818035" y="1714359"/>
            <a:ext cx="330856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3363699" y="1714359"/>
            <a:ext cx="332526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Πώς ορίζεται το μετάκεντρο </a:t>
            </a:r>
            <a:r>
              <a:rPr lang="el-GR" dirty="0" smtClean="0"/>
              <a:t>;</a:t>
            </a:r>
            <a:endParaRPr lang="en-US" dirty="0"/>
          </a:p>
        </p:txBody>
      </p:sp>
      <p:sp>
        <p:nvSpPr>
          <p:cNvPr id="78857" name="TextBox 18"/>
          <p:cNvSpPr txBox="1">
            <a:spLocks noChangeArrowheads="1"/>
          </p:cNvSpPr>
          <p:nvPr/>
        </p:nvSpPr>
        <p:spPr bwMode="auto">
          <a:xfrm>
            <a:off x="2491444" y="1902988"/>
            <a:ext cx="160415" cy="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700" dirty="0">
                <a:solidFill>
                  <a:schemeClr val="accent3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2732105" y="1953066"/>
            <a:ext cx="53051" cy="5299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 bwMode="auto">
          <a:xfrm>
            <a:off x="2679054" y="1949728"/>
            <a:ext cx="53051" cy="529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 bwMode="auto">
          <a:xfrm>
            <a:off x="2626004" y="1943051"/>
            <a:ext cx="53051" cy="529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7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 bwMode="auto">
          <a:xfrm>
            <a:off x="2148891" y="1714359"/>
            <a:ext cx="1214809" cy="0"/>
          </a:xfrm>
          <a:prstGeom prst="line">
            <a:avLst/>
          </a:prstGeom>
          <a:ln w="9525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874" name="Group 7"/>
          <p:cNvGrpSpPr>
            <a:grpSpLocks/>
          </p:cNvGrpSpPr>
          <p:nvPr/>
        </p:nvGrpSpPr>
        <p:grpSpPr bwMode="auto">
          <a:xfrm rot="180000">
            <a:off x="2148891" y="1363809"/>
            <a:ext cx="1214809" cy="832974"/>
            <a:chOff x="1907608" y="899449"/>
            <a:chExt cx="974257" cy="669273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1907507" y="898995"/>
              <a:ext cx="97425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>
              <a:off x="1905201" y="898150"/>
              <a:ext cx="0" cy="50296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>
              <a:off x="2879379" y="899429"/>
              <a:ext cx="0" cy="497596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42" idx="2"/>
              <a:endCxn id="41" idx="2"/>
            </p:cNvCxnSpPr>
            <p:nvPr/>
          </p:nvCxnSpPr>
          <p:spPr bwMode="auto">
            <a:xfrm>
              <a:off x="2092506" y="1566567"/>
              <a:ext cx="601707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Arc 40"/>
            <p:cNvSpPr/>
            <p:nvPr/>
          </p:nvSpPr>
          <p:spPr bwMode="auto">
            <a:xfrm rot="5400000">
              <a:off x="2539519" y="1226557"/>
              <a:ext cx="344696" cy="339046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Arc 41"/>
            <p:cNvSpPr/>
            <p:nvPr/>
          </p:nvSpPr>
          <p:spPr bwMode="auto">
            <a:xfrm rot="16200000" flipH="1">
              <a:off x="1902087" y="1226414"/>
              <a:ext cx="344696" cy="33904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 bwMode="auto">
          <a:xfrm>
            <a:off x="1818035" y="1714359"/>
            <a:ext cx="330856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3363699" y="1714359"/>
            <a:ext cx="332526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Πώς ορίζεται το μετάκεντρο </a:t>
            </a:r>
            <a:r>
              <a:rPr lang="el-GR" dirty="0" smtClean="0"/>
              <a:t>;</a:t>
            </a:r>
            <a:endParaRPr lang="en-US" dirty="0"/>
          </a:p>
        </p:txBody>
      </p:sp>
      <p:sp>
        <p:nvSpPr>
          <p:cNvPr id="79882" name="TextBox 18"/>
          <p:cNvSpPr txBox="1">
            <a:spLocks noChangeArrowheads="1"/>
          </p:cNvSpPr>
          <p:nvPr/>
        </p:nvSpPr>
        <p:spPr bwMode="auto">
          <a:xfrm>
            <a:off x="2491444" y="1902988"/>
            <a:ext cx="160415" cy="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700">
                <a:solidFill>
                  <a:schemeClr val="accent3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2732105" y="1953066"/>
            <a:ext cx="53051" cy="529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 bwMode="auto">
          <a:xfrm>
            <a:off x="2785155" y="1949728"/>
            <a:ext cx="53051" cy="5299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 bwMode="auto">
          <a:xfrm>
            <a:off x="2679054" y="1949728"/>
            <a:ext cx="53051" cy="529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 bwMode="auto">
          <a:xfrm>
            <a:off x="2626004" y="1943051"/>
            <a:ext cx="53051" cy="529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9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 bwMode="auto">
          <a:xfrm>
            <a:off x="2148891" y="1714359"/>
            <a:ext cx="1214809" cy="0"/>
          </a:xfrm>
          <a:prstGeom prst="line">
            <a:avLst/>
          </a:prstGeom>
          <a:ln w="9525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898" name="Group 7"/>
          <p:cNvGrpSpPr>
            <a:grpSpLocks/>
          </p:cNvGrpSpPr>
          <p:nvPr/>
        </p:nvGrpSpPr>
        <p:grpSpPr bwMode="auto">
          <a:xfrm rot="360000">
            <a:off x="2148891" y="1363809"/>
            <a:ext cx="1214809" cy="832974"/>
            <a:chOff x="1907608" y="899449"/>
            <a:chExt cx="974257" cy="669273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1907450" y="898971"/>
              <a:ext cx="974257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>
              <a:off x="1905598" y="899197"/>
              <a:ext cx="0" cy="50296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>
              <a:off x="2879552" y="899225"/>
              <a:ext cx="0" cy="497596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42" idx="2"/>
              <a:endCxn id="41" idx="2"/>
            </p:cNvCxnSpPr>
            <p:nvPr/>
          </p:nvCxnSpPr>
          <p:spPr bwMode="auto">
            <a:xfrm>
              <a:off x="2092428" y="1566673"/>
              <a:ext cx="601708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Arc 40"/>
            <p:cNvSpPr/>
            <p:nvPr/>
          </p:nvSpPr>
          <p:spPr bwMode="auto">
            <a:xfrm rot="5400000">
              <a:off x="2539906" y="1226711"/>
              <a:ext cx="344696" cy="33904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Arc 41"/>
            <p:cNvSpPr/>
            <p:nvPr/>
          </p:nvSpPr>
          <p:spPr bwMode="auto">
            <a:xfrm rot="16200000" flipH="1">
              <a:off x="1902505" y="1226330"/>
              <a:ext cx="344696" cy="339046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 bwMode="auto">
          <a:xfrm>
            <a:off x="1818035" y="1714359"/>
            <a:ext cx="330856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3363699" y="1714359"/>
            <a:ext cx="332526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Πώς ορίζεται το μετάκεντρο </a:t>
            </a:r>
            <a:r>
              <a:rPr lang="el-GR" dirty="0" smtClean="0"/>
              <a:t>;</a:t>
            </a:r>
            <a:endParaRPr lang="en-US" dirty="0"/>
          </a:p>
        </p:txBody>
      </p:sp>
      <p:sp>
        <p:nvSpPr>
          <p:cNvPr id="80907" name="TextBox 18"/>
          <p:cNvSpPr txBox="1">
            <a:spLocks noChangeArrowheads="1"/>
          </p:cNvSpPr>
          <p:nvPr/>
        </p:nvSpPr>
        <p:spPr bwMode="auto">
          <a:xfrm>
            <a:off x="2491444" y="1902988"/>
            <a:ext cx="160415" cy="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700" dirty="0">
                <a:solidFill>
                  <a:schemeClr val="accent3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2732105" y="1953066"/>
            <a:ext cx="53051" cy="529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 bwMode="auto">
          <a:xfrm>
            <a:off x="2785155" y="1949728"/>
            <a:ext cx="53051" cy="529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 bwMode="auto">
          <a:xfrm>
            <a:off x="2838206" y="1943051"/>
            <a:ext cx="53051" cy="5299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 bwMode="auto">
          <a:xfrm>
            <a:off x="2679054" y="1949728"/>
            <a:ext cx="53051" cy="529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 bwMode="auto">
          <a:xfrm>
            <a:off x="2626004" y="1943051"/>
            <a:ext cx="53051" cy="52997"/>
          </a:xfrm>
          <a:prstGeom prst="ellipse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μεταβάλλεται το κέντρο άντωσης …</a:t>
            </a:r>
            <a:br>
              <a:rPr lang="el-GR" dirty="0" smtClean="0"/>
            </a:br>
            <a:r>
              <a:rPr lang="el-GR" dirty="0" smtClean="0">
                <a:solidFill>
                  <a:schemeClr val="bg1"/>
                </a:solidFill>
              </a:rPr>
              <a:t>κατά την προσθήκη βάρους ;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 bwMode="auto">
          <a:xfrm>
            <a:off x="2148891" y="1714359"/>
            <a:ext cx="1214809" cy="0"/>
          </a:xfrm>
          <a:prstGeom prst="line">
            <a:avLst/>
          </a:prstGeom>
          <a:ln w="9525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1922" name="Group 7"/>
          <p:cNvGrpSpPr>
            <a:grpSpLocks/>
          </p:cNvGrpSpPr>
          <p:nvPr/>
        </p:nvGrpSpPr>
        <p:grpSpPr bwMode="auto">
          <a:xfrm>
            <a:off x="2148891" y="1363809"/>
            <a:ext cx="1214809" cy="832974"/>
            <a:chOff x="1907608" y="899449"/>
            <a:chExt cx="974257" cy="669273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1907608" y="899449"/>
              <a:ext cx="974257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>
              <a:off x="1907608" y="899449"/>
              <a:ext cx="0" cy="50296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>
              <a:off x="2881865" y="899449"/>
              <a:ext cx="0" cy="497596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42" idx="2"/>
              <a:endCxn id="41" idx="2"/>
            </p:cNvCxnSpPr>
            <p:nvPr/>
          </p:nvCxnSpPr>
          <p:spPr bwMode="auto">
            <a:xfrm>
              <a:off x="2093883" y="1568722"/>
              <a:ext cx="601707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Arc 40"/>
            <p:cNvSpPr/>
            <p:nvPr/>
          </p:nvSpPr>
          <p:spPr bwMode="auto">
            <a:xfrm rot="5400000">
              <a:off x="2539993" y="1226851"/>
              <a:ext cx="344696" cy="33904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Arc 41"/>
            <p:cNvSpPr/>
            <p:nvPr/>
          </p:nvSpPr>
          <p:spPr bwMode="auto">
            <a:xfrm rot="16200000" flipH="1">
              <a:off x="1904783" y="1226851"/>
              <a:ext cx="344696" cy="33904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 bwMode="auto">
          <a:xfrm>
            <a:off x="1818035" y="1714359"/>
            <a:ext cx="330856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3363699" y="1714359"/>
            <a:ext cx="332526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Πώς ορίζεται το μετάκεντρο </a:t>
            </a:r>
            <a:r>
              <a:rPr lang="el-GR" dirty="0" smtClean="0"/>
              <a:t>;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2732105" y="1953066"/>
            <a:ext cx="53051" cy="529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 bwMode="auto">
          <a:xfrm>
            <a:off x="2785155" y="1949728"/>
            <a:ext cx="53051" cy="529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 bwMode="auto">
          <a:xfrm>
            <a:off x="2838206" y="1943051"/>
            <a:ext cx="53051" cy="529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 bwMode="auto">
          <a:xfrm>
            <a:off x="2679054" y="1949728"/>
            <a:ext cx="53051" cy="529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 bwMode="auto">
          <a:xfrm>
            <a:off x="2626004" y="1943051"/>
            <a:ext cx="53051" cy="52997"/>
          </a:xfrm>
          <a:prstGeom prst="ellipse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 bwMode="auto">
          <a:xfrm>
            <a:off x="2758630" y="1153004"/>
            <a:ext cx="0" cy="1227256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>
            <a:off x="2148891" y="1714359"/>
            <a:ext cx="1214809" cy="0"/>
          </a:xfrm>
          <a:prstGeom prst="line">
            <a:avLst/>
          </a:prstGeom>
          <a:ln w="9525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946" name="Group 7"/>
          <p:cNvGrpSpPr>
            <a:grpSpLocks/>
          </p:cNvGrpSpPr>
          <p:nvPr/>
        </p:nvGrpSpPr>
        <p:grpSpPr bwMode="auto">
          <a:xfrm>
            <a:off x="2148891" y="1363809"/>
            <a:ext cx="1214809" cy="832974"/>
            <a:chOff x="1907608" y="899449"/>
            <a:chExt cx="974257" cy="669273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1907608" y="899449"/>
              <a:ext cx="974257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>
              <a:off x="1907608" y="899449"/>
              <a:ext cx="0" cy="50296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>
              <a:off x="2881865" y="899449"/>
              <a:ext cx="0" cy="497596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42" idx="2"/>
              <a:endCxn id="41" idx="2"/>
            </p:cNvCxnSpPr>
            <p:nvPr/>
          </p:nvCxnSpPr>
          <p:spPr bwMode="auto">
            <a:xfrm>
              <a:off x="2093883" y="1568722"/>
              <a:ext cx="601707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Arc 40"/>
            <p:cNvSpPr/>
            <p:nvPr/>
          </p:nvSpPr>
          <p:spPr bwMode="auto">
            <a:xfrm rot="5400000">
              <a:off x="2539993" y="1226851"/>
              <a:ext cx="344696" cy="33904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Arc 41"/>
            <p:cNvSpPr/>
            <p:nvPr/>
          </p:nvSpPr>
          <p:spPr bwMode="auto">
            <a:xfrm rot="16200000" flipH="1">
              <a:off x="1904783" y="1226851"/>
              <a:ext cx="344696" cy="33904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 bwMode="auto">
          <a:xfrm>
            <a:off x="1818035" y="1714359"/>
            <a:ext cx="330856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3363699" y="1714359"/>
            <a:ext cx="332526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Πώς ορίζεται το μετάκεντρο </a:t>
            </a:r>
            <a:r>
              <a:rPr lang="el-GR" dirty="0" smtClean="0"/>
              <a:t>;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669569" y="2401346"/>
            <a:ext cx="181285" cy="194364"/>
            <a:chOff x="2542645" y="2231197"/>
            <a:chExt cx="172227" cy="184841"/>
          </a:xfrm>
        </p:grpSpPr>
        <p:sp>
          <p:nvSpPr>
            <p:cNvPr id="21" name="TextBox 18"/>
            <p:cNvSpPr txBox="1">
              <a:spLocks noChangeArrowheads="1"/>
            </p:cNvSpPr>
            <p:nvPr/>
          </p:nvSpPr>
          <p:spPr bwMode="auto">
            <a:xfrm>
              <a:off x="2542645" y="2231197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22" name="TextBox 18"/>
            <p:cNvSpPr txBox="1">
              <a:spLocks noChangeArrowheads="1"/>
            </p:cNvSpPr>
            <p:nvPr/>
          </p:nvSpPr>
          <p:spPr bwMode="auto">
            <a:xfrm>
              <a:off x="2562472" y="2263638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L</a:t>
              </a:r>
            </a:p>
          </p:txBody>
        </p:sp>
      </p:grpSp>
      <p:sp>
        <p:nvSpPr>
          <p:cNvPr id="23" name="Oval 22"/>
          <p:cNvSpPr/>
          <p:nvPr/>
        </p:nvSpPr>
        <p:spPr bwMode="auto">
          <a:xfrm>
            <a:off x="2732105" y="1953066"/>
            <a:ext cx="53051" cy="529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 bwMode="auto">
          <a:xfrm>
            <a:off x="2785155" y="1949728"/>
            <a:ext cx="53051" cy="529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 bwMode="auto">
          <a:xfrm>
            <a:off x="2838206" y="1943051"/>
            <a:ext cx="53051" cy="529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 bwMode="auto">
          <a:xfrm>
            <a:off x="2679054" y="1949728"/>
            <a:ext cx="53051" cy="529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2626004" y="1943051"/>
            <a:ext cx="53051" cy="52997"/>
          </a:xfrm>
          <a:prstGeom prst="ellipse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Arc 3"/>
          <p:cNvSpPr/>
          <p:nvPr/>
        </p:nvSpPr>
        <p:spPr bwMode="auto">
          <a:xfrm rot="7833237">
            <a:off x="2232981" y="919238"/>
            <a:ext cx="1059997" cy="1061078"/>
          </a:xfrm>
          <a:prstGeom prst="arc">
            <a:avLst>
              <a:gd name="adj1" fmla="val 17985384"/>
              <a:gd name="adj2" fmla="val 20351732"/>
            </a:avLst>
          </a:prstGeom>
          <a:ln w="9525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 bwMode="auto">
          <a:xfrm>
            <a:off x="2758630" y="1153004"/>
            <a:ext cx="0" cy="1227256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>
            <a:off x="2148891" y="1714359"/>
            <a:ext cx="1214809" cy="0"/>
          </a:xfrm>
          <a:prstGeom prst="line">
            <a:avLst/>
          </a:prstGeom>
          <a:ln w="9525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970" name="Group 7"/>
          <p:cNvGrpSpPr>
            <a:grpSpLocks/>
          </p:cNvGrpSpPr>
          <p:nvPr/>
        </p:nvGrpSpPr>
        <p:grpSpPr bwMode="auto">
          <a:xfrm>
            <a:off x="2148891" y="1363809"/>
            <a:ext cx="1214809" cy="832974"/>
            <a:chOff x="1907608" y="899449"/>
            <a:chExt cx="974257" cy="669273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1907608" y="899449"/>
              <a:ext cx="974257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>
              <a:off x="1907608" y="899449"/>
              <a:ext cx="0" cy="50296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>
              <a:off x="2881865" y="899449"/>
              <a:ext cx="0" cy="497596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42" idx="2"/>
              <a:endCxn id="41" idx="2"/>
            </p:cNvCxnSpPr>
            <p:nvPr/>
          </p:nvCxnSpPr>
          <p:spPr bwMode="auto">
            <a:xfrm>
              <a:off x="2093883" y="1568722"/>
              <a:ext cx="601707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Arc 40"/>
            <p:cNvSpPr/>
            <p:nvPr/>
          </p:nvSpPr>
          <p:spPr bwMode="auto">
            <a:xfrm rot="5400000">
              <a:off x="2539993" y="1226851"/>
              <a:ext cx="344696" cy="33904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Arc 41"/>
            <p:cNvSpPr/>
            <p:nvPr/>
          </p:nvSpPr>
          <p:spPr bwMode="auto">
            <a:xfrm rot="16200000" flipH="1">
              <a:off x="1904783" y="1226851"/>
              <a:ext cx="344696" cy="33904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 bwMode="auto">
          <a:xfrm>
            <a:off x="1818035" y="1714359"/>
            <a:ext cx="330856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3363699" y="1714359"/>
            <a:ext cx="332526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Πώς ορίζεται το μετάκεντρο </a:t>
            </a:r>
            <a:r>
              <a:rPr lang="el-GR" dirty="0" smtClean="0"/>
              <a:t>;</a:t>
            </a:r>
            <a:endParaRPr lang="en-US" dirty="0"/>
          </a:p>
        </p:txBody>
      </p:sp>
      <p:cxnSp>
        <p:nvCxnSpPr>
          <p:cNvPr id="21" name="Straight Connector 20"/>
          <p:cNvCxnSpPr>
            <a:stCxn id="47" idx="4"/>
            <a:endCxn id="32" idx="0"/>
          </p:cNvCxnSpPr>
          <p:nvPr/>
        </p:nvCxnSpPr>
        <p:spPr bwMode="auto">
          <a:xfrm>
            <a:off x="2758630" y="1476900"/>
            <a:ext cx="0" cy="476167"/>
          </a:xfrm>
          <a:prstGeom prst="line">
            <a:avLst/>
          </a:prstGeom>
          <a:ln w="9525" cmpd="sng">
            <a:solidFill>
              <a:srgbClr val="4F81B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7" idx="4"/>
            <a:endCxn id="50" idx="0"/>
          </p:cNvCxnSpPr>
          <p:nvPr/>
        </p:nvCxnSpPr>
        <p:spPr bwMode="auto">
          <a:xfrm>
            <a:off x="2758630" y="1476900"/>
            <a:ext cx="106101" cy="466151"/>
          </a:xfrm>
          <a:prstGeom prst="line">
            <a:avLst/>
          </a:prstGeom>
          <a:ln w="9525" cmpd="sng">
            <a:solidFill>
              <a:srgbClr val="4F81B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7" idx="4"/>
            <a:endCxn id="49" idx="0"/>
          </p:cNvCxnSpPr>
          <p:nvPr/>
        </p:nvCxnSpPr>
        <p:spPr bwMode="auto">
          <a:xfrm>
            <a:off x="2758630" y="1476899"/>
            <a:ext cx="53051" cy="472829"/>
          </a:xfrm>
          <a:prstGeom prst="line">
            <a:avLst/>
          </a:prstGeom>
          <a:ln w="9525" cmpd="sng">
            <a:solidFill>
              <a:srgbClr val="4F81B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7" idx="4"/>
            <a:endCxn id="51" idx="0"/>
          </p:cNvCxnSpPr>
          <p:nvPr/>
        </p:nvCxnSpPr>
        <p:spPr bwMode="auto">
          <a:xfrm flipH="1">
            <a:off x="2705579" y="1476899"/>
            <a:ext cx="53051" cy="472829"/>
          </a:xfrm>
          <a:prstGeom prst="line">
            <a:avLst/>
          </a:prstGeom>
          <a:ln w="9525" cmpd="sng">
            <a:solidFill>
              <a:srgbClr val="4F81B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7" idx="4"/>
            <a:endCxn id="52" idx="0"/>
          </p:cNvCxnSpPr>
          <p:nvPr/>
        </p:nvCxnSpPr>
        <p:spPr bwMode="auto">
          <a:xfrm flipH="1">
            <a:off x="2652529" y="1476900"/>
            <a:ext cx="106101" cy="466151"/>
          </a:xfrm>
          <a:prstGeom prst="line">
            <a:avLst/>
          </a:prstGeom>
          <a:ln w="9525" cmpd="sng">
            <a:solidFill>
              <a:srgbClr val="4F81BD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 bwMode="auto">
          <a:xfrm>
            <a:off x="2732105" y="1423903"/>
            <a:ext cx="53051" cy="52997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Arc 47"/>
          <p:cNvSpPr/>
          <p:nvPr/>
        </p:nvSpPr>
        <p:spPr bwMode="auto">
          <a:xfrm rot="7833237">
            <a:off x="2232981" y="919238"/>
            <a:ext cx="1059997" cy="1061078"/>
          </a:xfrm>
          <a:prstGeom prst="arc">
            <a:avLst>
              <a:gd name="adj1" fmla="val 17985384"/>
              <a:gd name="adj2" fmla="val 20351732"/>
            </a:avLst>
          </a:prstGeom>
          <a:ln w="9525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669569" y="2401346"/>
            <a:ext cx="181285" cy="194364"/>
            <a:chOff x="2542645" y="2231197"/>
            <a:chExt cx="172227" cy="184841"/>
          </a:xfrm>
        </p:grpSpPr>
        <p:sp>
          <p:nvSpPr>
            <p:cNvPr id="29" name="TextBox 18"/>
            <p:cNvSpPr txBox="1">
              <a:spLocks noChangeArrowheads="1"/>
            </p:cNvSpPr>
            <p:nvPr/>
          </p:nvSpPr>
          <p:spPr bwMode="auto">
            <a:xfrm>
              <a:off x="2542645" y="2231197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30" name="TextBox 18"/>
            <p:cNvSpPr txBox="1">
              <a:spLocks noChangeArrowheads="1"/>
            </p:cNvSpPr>
            <p:nvPr/>
          </p:nvSpPr>
          <p:spPr bwMode="auto">
            <a:xfrm>
              <a:off x="2562472" y="2263638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L</a:t>
              </a:r>
            </a:p>
          </p:txBody>
        </p:sp>
      </p:grpSp>
      <p:sp>
        <p:nvSpPr>
          <p:cNvPr id="32" name="Oval 31"/>
          <p:cNvSpPr/>
          <p:nvPr/>
        </p:nvSpPr>
        <p:spPr bwMode="auto">
          <a:xfrm>
            <a:off x="2732105" y="1953066"/>
            <a:ext cx="53051" cy="529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 bwMode="auto">
          <a:xfrm>
            <a:off x="2785155" y="1949728"/>
            <a:ext cx="53051" cy="529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 bwMode="auto">
          <a:xfrm>
            <a:off x="2838206" y="1943051"/>
            <a:ext cx="53051" cy="529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 bwMode="auto">
          <a:xfrm>
            <a:off x="2679054" y="1949728"/>
            <a:ext cx="53051" cy="529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 bwMode="auto">
          <a:xfrm>
            <a:off x="2626004" y="1943051"/>
            <a:ext cx="53051" cy="52997"/>
          </a:xfrm>
          <a:prstGeom prst="ellipse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0000" y="1108885"/>
            <a:ext cx="1480251" cy="88941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30000"/>
              </a:lnSpc>
            </a:pPr>
            <a:r>
              <a:rPr lang="el-GR" sz="800" dirty="0" smtClean="0">
                <a:solidFill>
                  <a:schemeClr val="accent1"/>
                </a:solidFill>
                <a:latin typeface="Arial"/>
                <a:cs typeface="Arial"/>
              </a:rPr>
              <a:t>Είναι το </a:t>
            </a:r>
            <a:r>
              <a:rPr lang="el-GR" sz="800" dirty="0">
                <a:solidFill>
                  <a:schemeClr val="accent1"/>
                </a:solidFill>
                <a:latin typeface="Arial"/>
                <a:cs typeface="Arial"/>
              </a:rPr>
              <a:t>κέντρο καμπυλότητας του γεωμετρικού τόπου των κέντρων άντωσης για μικρές γωνίες κλίσης.</a:t>
            </a:r>
            <a:endParaRPr lang="en-US" sz="8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2663897" y="1994944"/>
            <a:ext cx="37893" cy="278053"/>
          </a:xfrm>
          <a:prstGeom prst="straightConnector1">
            <a:avLst/>
          </a:prstGeom>
          <a:ln w="28575" cmpd="sng">
            <a:solidFill>
              <a:schemeClr val="accent3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 bwMode="auto">
          <a:xfrm flipH="1" flipV="1">
            <a:off x="2815918" y="1994944"/>
            <a:ext cx="37893" cy="278053"/>
          </a:xfrm>
          <a:prstGeom prst="straightConnector1">
            <a:avLst/>
          </a:prstGeom>
          <a:ln w="28575" cmpd="sng">
            <a:solidFill>
              <a:schemeClr val="accent3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 flipV="1">
            <a:off x="2576742" y="1983114"/>
            <a:ext cx="68208" cy="268768"/>
          </a:xfrm>
          <a:prstGeom prst="straightConnector1">
            <a:avLst/>
          </a:prstGeom>
          <a:ln w="28575" cmpd="sng">
            <a:solidFill>
              <a:schemeClr val="accent3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 flipH="1" flipV="1">
            <a:off x="2872731" y="1983114"/>
            <a:ext cx="68208" cy="268768"/>
          </a:xfrm>
          <a:prstGeom prst="straightConnector1">
            <a:avLst/>
          </a:prstGeom>
          <a:ln w="28575" cmpd="sng">
            <a:solidFill>
              <a:schemeClr val="accent3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 flipV="1">
            <a:off x="2758630" y="2002725"/>
            <a:ext cx="0" cy="278052"/>
          </a:xfrm>
          <a:prstGeom prst="straightConnector1">
            <a:avLst/>
          </a:prstGeom>
          <a:ln w="28575" cmpd="sng">
            <a:solidFill>
              <a:schemeClr val="accent3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4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 bwMode="auto">
          <a:xfrm>
            <a:off x="2758630" y="1153004"/>
            <a:ext cx="0" cy="1227256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>
            <a:off x="2148891" y="1714359"/>
            <a:ext cx="1214809" cy="0"/>
          </a:xfrm>
          <a:prstGeom prst="line">
            <a:avLst/>
          </a:prstGeom>
          <a:ln w="9525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4994" name="Group 7"/>
          <p:cNvGrpSpPr>
            <a:grpSpLocks/>
          </p:cNvGrpSpPr>
          <p:nvPr/>
        </p:nvGrpSpPr>
        <p:grpSpPr bwMode="auto">
          <a:xfrm>
            <a:off x="2148891" y="1363809"/>
            <a:ext cx="1214809" cy="832974"/>
            <a:chOff x="1907608" y="899449"/>
            <a:chExt cx="974257" cy="669273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1907608" y="899449"/>
              <a:ext cx="974257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>
              <a:off x="1907608" y="899449"/>
              <a:ext cx="0" cy="50296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>
              <a:off x="2881865" y="899449"/>
              <a:ext cx="0" cy="497596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42" idx="2"/>
              <a:endCxn id="41" idx="2"/>
            </p:cNvCxnSpPr>
            <p:nvPr/>
          </p:nvCxnSpPr>
          <p:spPr bwMode="auto">
            <a:xfrm>
              <a:off x="2093883" y="1568722"/>
              <a:ext cx="601707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Arc 40"/>
            <p:cNvSpPr/>
            <p:nvPr/>
          </p:nvSpPr>
          <p:spPr bwMode="auto">
            <a:xfrm rot="5400000">
              <a:off x="2539993" y="1226851"/>
              <a:ext cx="344696" cy="33904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Arc 41"/>
            <p:cNvSpPr/>
            <p:nvPr/>
          </p:nvSpPr>
          <p:spPr bwMode="auto">
            <a:xfrm rot="16200000" flipH="1">
              <a:off x="1904783" y="1226851"/>
              <a:ext cx="344696" cy="33904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 bwMode="auto">
          <a:xfrm>
            <a:off x="1818035" y="1714359"/>
            <a:ext cx="330856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3363699" y="1714359"/>
            <a:ext cx="332526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Πώς ορίζεται το μετάκεντρο ;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234111" y="916440"/>
            <a:ext cx="1061077" cy="1059997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 bwMode="auto">
          <a:xfrm>
            <a:off x="2732105" y="1423903"/>
            <a:ext cx="53051" cy="52997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 bwMode="auto">
          <a:xfrm>
            <a:off x="2732105" y="1953066"/>
            <a:ext cx="53051" cy="5299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 bwMode="auto">
          <a:xfrm>
            <a:off x="2785155" y="1949728"/>
            <a:ext cx="53051" cy="529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 bwMode="auto">
          <a:xfrm>
            <a:off x="2838206" y="1943051"/>
            <a:ext cx="53051" cy="529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 bwMode="auto">
          <a:xfrm>
            <a:off x="2679054" y="1949728"/>
            <a:ext cx="53051" cy="529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 bwMode="auto">
          <a:xfrm>
            <a:off x="2626004" y="1943051"/>
            <a:ext cx="53051" cy="52997"/>
          </a:xfrm>
          <a:prstGeom prst="ellipse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2669569" y="2401346"/>
            <a:ext cx="181285" cy="194364"/>
            <a:chOff x="2542645" y="2231197"/>
            <a:chExt cx="172227" cy="184841"/>
          </a:xfrm>
        </p:grpSpPr>
        <p:sp>
          <p:nvSpPr>
            <p:cNvPr id="55" name="TextBox 18"/>
            <p:cNvSpPr txBox="1">
              <a:spLocks noChangeArrowheads="1"/>
            </p:cNvSpPr>
            <p:nvPr/>
          </p:nvSpPr>
          <p:spPr bwMode="auto">
            <a:xfrm>
              <a:off x="2542645" y="2231197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56" name="TextBox 18"/>
            <p:cNvSpPr txBox="1">
              <a:spLocks noChangeArrowheads="1"/>
            </p:cNvSpPr>
            <p:nvPr/>
          </p:nvSpPr>
          <p:spPr bwMode="auto">
            <a:xfrm>
              <a:off x="2562472" y="2263638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defTabSz="198438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cs typeface="Arial" charset="0"/>
                </a:rPr>
                <a:t>L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491444" y="1392999"/>
            <a:ext cx="160415" cy="16025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defRPr/>
            </a:pPr>
            <a:r>
              <a:rPr lang="en-US" sz="800" dirty="0">
                <a:solidFill>
                  <a:srgbClr val="00B050"/>
                </a:solidFill>
                <a:latin typeface="Arial"/>
                <a:cs typeface="Arial"/>
              </a:rPr>
              <a:t>M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491444" y="1975963"/>
            <a:ext cx="160415" cy="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3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28" name="Rectangle 34"/>
          <p:cNvSpPr/>
          <p:nvPr/>
        </p:nvSpPr>
        <p:spPr>
          <a:xfrm>
            <a:off x="180000" y="1108885"/>
            <a:ext cx="1480251" cy="88941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30000"/>
              </a:lnSpc>
            </a:pPr>
            <a:r>
              <a:rPr lang="el-GR" sz="800" dirty="0" smtClean="0">
                <a:solidFill>
                  <a:schemeClr val="accent1"/>
                </a:solidFill>
                <a:latin typeface="Arial"/>
                <a:cs typeface="Arial"/>
              </a:rPr>
              <a:t>Είναι το </a:t>
            </a:r>
            <a:r>
              <a:rPr lang="el-GR" sz="800" dirty="0">
                <a:solidFill>
                  <a:schemeClr val="accent1"/>
                </a:solidFill>
                <a:latin typeface="Arial"/>
                <a:cs typeface="Arial"/>
              </a:rPr>
              <a:t>κέντρο καμπυλότητας του γεωμετρικού τόπου των κέντρων άντωσης για μικρές γωνίες κλίσης.</a:t>
            </a:r>
            <a:endParaRPr lang="en-US" sz="8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677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Πότε και πώς μεταβάλλεται το μετάκεντρο 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246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Πότε και πώς μεταβάλλεται το μετάκεντρο 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Το μετάκεντρο εξαρτάται από τα γεωμετρικά στοιχεία της γάστρας. </a:t>
            </a:r>
          </a:p>
          <a:p>
            <a:pPr>
              <a:defRPr/>
            </a:pPr>
            <a:r>
              <a:rPr lang="el-GR" dirty="0" smtClean="0"/>
              <a:t>Μεταβάλλεται όταν αλλάζει ο βυθισμένος όγκος.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>
              <a:solidFill>
                <a:schemeClr val="tx1"/>
              </a:solidFill>
            </a:endParaRPr>
          </a:p>
          <a:p>
            <a:pPr>
              <a:defRPr/>
            </a:pPr>
            <a:endParaRPr lang="el-G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Πότε και πώς μεταβάλλεται το μετάκεντρο 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Το μετάκεντρο εξαρτάται από τα γεωμετρικά στοιχεία της γάστρας. </a:t>
            </a:r>
          </a:p>
          <a:p>
            <a:pPr>
              <a:defRPr/>
            </a:pPr>
            <a:r>
              <a:rPr lang="el-GR" dirty="0" smtClean="0"/>
              <a:t>Μεταβάλλεται όταν αλλάζει ο βυθισμένος όγκος.</a:t>
            </a:r>
          </a:p>
          <a:p>
            <a:pPr>
              <a:spcAft>
                <a:spcPts val="300"/>
              </a:spcAft>
              <a:defRPr/>
            </a:pPr>
            <a:endParaRPr lang="el-GR" dirty="0"/>
          </a:p>
          <a:p>
            <a:pPr>
              <a:spcAft>
                <a:spcPts val="210"/>
              </a:spcAft>
              <a:defRPr/>
            </a:pPr>
            <a:r>
              <a:rPr lang="el-GR" dirty="0" smtClean="0"/>
              <a:t>Γρήγορος μνημονικός κανόνας</a:t>
            </a:r>
            <a:endParaRPr lang="el-GR" dirty="0"/>
          </a:p>
          <a:p>
            <a:pPr>
              <a:defRPr/>
            </a:pPr>
            <a:r>
              <a:rPr lang="el-GR" dirty="0" smtClean="0">
                <a:solidFill>
                  <a:schemeClr val="accent2"/>
                </a:solidFill>
              </a:rPr>
              <a:t>Το μετάκεντρο κινείται αντίθετα </a:t>
            </a:r>
          </a:p>
          <a:p>
            <a:pPr>
              <a:defRPr/>
            </a:pPr>
            <a:r>
              <a:rPr lang="el-GR" dirty="0" smtClean="0">
                <a:solidFill>
                  <a:schemeClr val="accent2"/>
                </a:solidFill>
              </a:rPr>
              <a:t>από το κέντρο άντωσης.</a:t>
            </a:r>
          </a:p>
          <a:p>
            <a:pPr>
              <a:defRPr/>
            </a:pPr>
            <a:endParaRPr lang="el-GR" dirty="0">
              <a:solidFill>
                <a:schemeClr val="tx1"/>
              </a:solidFill>
            </a:endParaRPr>
          </a:p>
          <a:p>
            <a:pPr>
              <a:defRPr/>
            </a:pPr>
            <a:endParaRPr lang="el-GR" dirty="0" smtClean="0">
              <a:solidFill>
                <a:schemeClr val="tx1"/>
              </a:solidFill>
            </a:endParaRPr>
          </a:p>
        </p:txBody>
      </p:sp>
      <p:grpSp>
        <p:nvGrpSpPr>
          <p:cNvPr id="89092" name="Group 52"/>
          <p:cNvGrpSpPr>
            <a:grpSpLocks/>
          </p:cNvGrpSpPr>
          <p:nvPr/>
        </p:nvGrpSpPr>
        <p:grpSpPr bwMode="auto">
          <a:xfrm>
            <a:off x="2137195" y="2373727"/>
            <a:ext cx="897320" cy="615968"/>
            <a:chOff x="1907608" y="899449"/>
            <a:chExt cx="974257" cy="669273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1907608" y="899449"/>
              <a:ext cx="974257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>
              <a:off x="1907608" y="899449"/>
              <a:ext cx="0" cy="502408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>
              <a:off x="2881865" y="899449"/>
              <a:ext cx="0" cy="496967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2" idx="2"/>
              <a:endCxn id="11" idx="2"/>
            </p:cNvCxnSpPr>
            <p:nvPr/>
          </p:nvCxnSpPr>
          <p:spPr bwMode="auto">
            <a:xfrm>
              <a:off x="2094476" y="1568722"/>
              <a:ext cx="600521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 bwMode="auto">
            <a:xfrm rot="5400000">
              <a:off x="2539926" y="1226784"/>
              <a:ext cx="344612" cy="339266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Arc 11"/>
            <p:cNvSpPr/>
            <p:nvPr/>
          </p:nvSpPr>
          <p:spPr bwMode="auto">
            <a:xfrm rot="16200000" flipH="1">
              <a:off x="1904935" y="1226784"/>
              <a:ext cx="344612" cy="339266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2568309" y="2465539"/>
            <a:ext cx="38432" cy="3839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1893231" y="2632467"/>
            <a:ext cx="243964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3034515" y="2632467"/>
            <a:ext cx="245636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 bwMode="auto">
          <a:xfrm>
            <a:off x="2568309" y="2801065"/>
            <a:ext cx="38432" cy="3839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097" name="TextBox 25"/>
          <p:cNvSpPr txBox="1">
            <a:spLocks noChangeArrowheads="1"/>
          </p:cNvSpPr>
          <p:nvPr/>
        </p:nvSpPr>
        <p:spPr bwMode="auto">
          <a:xfrm>
            <a:off x="2317661" y="2801065"/>
            <a:ext cx="160415" cy="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700" dirty="0" smtClean="0">
                <a:solidFill>
                  <a:schemeClr val="accent3"/>
                </a:solidFill>
                <a:latin typeface="Arial" charset="0"/>
                <a:cs typeface="Arial" charset="0"/>
              </a:rPr>
              <a:t>B</a:t>
            </a:r>
            <a:r>
              <a:rPr lang="en-US" sz="700" baseline="-25000" dirty="0" smtClean="0">
                <a:solidFill>
                  <a:schemeClr val="accent3"/>
                </a:solidFill>
                <a:latin typeface="Arial" charset="0"/>
                <a:cs typeface="Arial" charset="0"/>
              </a:rPr>
              <a:t>1</a:t>
            </a:r>
            <a:endParaRPr lang="en-US" sz="700" baseline="-25000" dirty="0">
              <a:solidFill>
                <a:schemeClr val="accent3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7661" y="2418798"/>
            <a:ext cx="160415" cy="16025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defRPr/>
            </a:pPr>
            <a:r>
              <a:rPr lang="en-US" sz="700" dirty="0">
                <a:solidFill>
                  <a:schemeClr val="accent2"/>
                </a:solidFill>
                <a:latin typeface="Arial"/>
                <a:cs typeface="Arial"/>
              </a:rPr>
              <a:t>G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2568309" y="2166736"/>
            <a:ext cx="38432" cy="38394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317661" y="2084941"/>
            <a:ext cx="160415" cy="16025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defRPr/>
            </a:pPr>
            <a:r>
              <a:rPr lang="en-US" sz="700" dirty="0" smtClean="0">
                <a:solidFill>
                  <a:srgbClr val="00B050"/>
                </a:solidFill>
                <a:latin typeface="Arial"/>
                <a:cs typeface="Arial"/>
              </a:rPr>
              <a:t>M</a:t>
            </a:r>
            <a:r>
              <a:rPr lang="en-US" sz="700" baseline="-25000" dirty="0" smtClean="0">
                <a:solidFill>
                  <a:srgbClr val="00B050"/>
                </a:solidFill>
                <a:latin typeface="Arial"/>
                <a:cs typeface="Arial"/>
              </a:rPr>
              <a:t>1</a:t>
            </a:r>
            <a:endParaRPr lang="en-US" sz="700" baseline="-25000" dirty="0">
              <a:solidFill>
                <a:srgbClr val="00B05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5559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Πότε και πώς μεταβάλλεται το μετάκεντρο 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Το μετάκεντρο εξαρτάται από τα γεωμετρικά στοιχεία της γάστρας. </a:t>
            </a:r>
          </a:p>
          <a:p>
            <a:pPr>
              <a:defRPr/>
            </a:pPr>
            <a:r>
              <a:rPr lang="el-GR" dirty="0" smtClean="0"/>
              <a:t>Μεταβάλλεται όταν αλλάζει ο βυθισμένος όγκος.</a:t>
            </a:r>
          </a:p>
          <a:p>
            <a:pPr>
              <a:spcAft>
                <a:spcPts val="300"/>
              </a:spcAft>
              <a:defRPr/>
            </a:pPr>
            <a:endParaRPr lang="el-GR" dirty="0"/>
          </a:p>
          <a:p>
            <a:pPr>
              <a:spcAft>
                <a:spcPts val="210"/>
              </a:spcAft>
              <a:defRPr/>
            </a:pPr>
            <a:r>
              <a:rPr lang="el-GR" dirty="0"/>
              <a:t>Γρήγορος μνημονικός κανόνας</a:t>
            </a:r>
          </a:p>
          <a:p>
            <a:pPr>
              <a:defRPr/>
            </a:pPr>
            <a:r>
              <a:rPr lang="el-GR" dirty="0">
                <a:solidFill>
                  <a:schemeClr val="accent2"/>
                </a:solidFill>
              </a:rPr>
              <a:t>Το μετάκεντρο κινείται αντίθετα </a:t>
            </a:r>
          </a:p>
          <a:p>
            <a:pPr>
              <a:defRPr/>
            </a:pPr>
            <a:r>
              <a:rPr lang="el-GR" dirty="0">
                <a:solidFill>
                  <a:schemeClr val="accent2"/>
                </a:solidFill>
              </a:rPr>
              <a:t>από το κέντρο άντωσης.</a:t>
            </a:r>
          </a:p>
          <a:p>
            <a:pPr>
              <a:defRPr/>
            </a:pPr>
            <a:endParaRPr lang="el-GR" dirty="0">
              <a:solidFill>
                <a:schemeClr val="tx1"/>
              </a:solidFill>
            </a:endParaRPr>
          </a:p>
          <a:p>
            <a:pPr>
              <a:defRPr/>
            </a:pPr>
            <a:endParaRPr lang="el-GR" dirty="0" smtClean="0">
              <a:solidFill>
                <a:schemeClr val="tx1"/>
              </a:solidFill>
            </a:endParaRPr>
          </a:p>
        </p:txBody>
      </p:sp>
      <p:grpSp>
        <p:nvGrpSpPr>
          <p:cNvPr id="90116" name="Group 52"/>
          <p:cNvGrpSpPr>
            <a:grpSpLocks/>
          </p:cNvGrpSpPr>
          <p:nvPr/>
        </p:nvGrpSpPr>
        <p:grpSpPr bwMode="auto">
          <a:xfrm>
            <a:off x="2137195" y="2373727"/>
            <a:ext cx="897320" cy="615968"/>
            <a:chOff x="1907608" y="899449"/>
            <a:chExt cx="974257" cy="669273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1907608" y="899449"/>
              <a:ext cx="974257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>
              <a:off x="1907608" y="899449"/>
              <a:ext cx="0" cy="502408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>
              <a:off x="2881865" y="899449"/>
              <a:ext cx="0" cy="496967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2" idx="2"/>
              <a:endCxn id="11" idx="2"/>
            </p:cNvCxnSpPr>
            <p:nvPr/>
          </p:nvCxnSpPr>
          <p:spPr bwMode="auto">
            <a:xfrm>
              <a:off x="2094476" y="1568722"/>
              <a:ext cx="600521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 bwMode="auto">
            <a:xfrm rot="5400000">
              <a:off x="2539926" y="1226784"/>
              <a:ext cx="344612" cy="339266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Arc 11"/>
            <p:cNvSpPr/>
            <p:nvPr/>
          </p:nvSpPr>
          <p:spPr bwMode="auto">
            <a:xfrm rot="16200000" flipH="1">
              <a:off x="1904935" y="1226784"/>
              <a:ext cx="344612" cy="339266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2493114" y="2418799"/>
            <a:ext cx="190493" cy="131873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68309" y="2465539"/>
            <a:ext cx="38432" cy="3839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1893231" y="2632467"/>
            <a:ext cx="243964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3034515" y="2632467"/>
            <a:ext cx="245636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 bwMode="auto">
          <a:xfrm>
            <a:off x="2568309" y="2801065"/>
            <a:ext cx="38432" cy="3839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122" name="TextBox 25"/>
          <p:cNvSpPr txBox="1">
            <a:spLocks noChangeArrowheads="1"/>
          </p:cNvSpPr>
          <p:nvPr/>
        </p:nvSpPr>
        <p:spPr bwMode="auto">
          <a:xfrm>
            <a:off x="2317661" y="2801065"/>
            <a:ext cx="160415" cy="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700" dirty="0" smtClean="0">
                <a:solidFill>
                  <a:schemeClr val="accent3"/>
                </a:solidFill>
                <a:latin typeface="Arial" charset="0"/>
                <a:cs typeface="Arial" charset="0"/>
              </a:rPr>
              <a:t>B</a:t>
            </a:r>
            <a:r>
              <a:rPr lang="en-US" sz="700" baseline="-25000" dirty="0" smtClean="0">
                <a:solidFill>
                  <a:schemeClr val="accent3"/>
                </a:solidFill>
                <a:latin typeface="Arial" charset="0"/>
                <a:cs typeface="Arial" charset="0"/>
              </a:rPr>
              <a:t>1</a:t>
            </a:r>
            <a:endParaRPr lang="en-US" sz="700" baseline="-25000" dirty="0">
              <a:solidFill>
                <a:schemeClr val="accent3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7661" y="2418798"/>
            <a:ext cx="160415" cy="16025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defRPr/>
            </a:pPr>
            <a:r>
              <a:rPr lang="en-US" sz="700" dirty="0">
                <a:solidFill>
                  <a:schemeClr val="accent2"/>
                </a:solidFill>
                <a:latin typeface="Arial"/>
                <a:cs typeface="Arial"/>
              </a:rPr>
              <a:t>G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2568309" y="2166736"/>
            <a:ext cx="38432" cy="38394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317661" y="2084941"/>
            <a:ext cx="160415" cy="16025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defRPr/>
            </a:pPr>
            <a:r>
              <a:rPr lang="en-US" sz="700" dirty="0" smtClean="0">
                <a:solidFill>
                  <a:srgbClr val="00B050"/>
                </a:solidFill>
                <a:latin typeface="Arial"/>
                <a:cs typeface="Arial"/>
              </a:rPr>
              <a:t>M</a:t>
            </a:r>
            <a:r>
              <a:rPr lang="en-US" sz="700" baseline="-25000" dirty="0" smtClean="0">
                <a:solidFill>
                  <a:srgbClr val="00B050"/>
                </a:solidFill>
                <a:latin typeface="Arial"/>
                <a:cs typeface="Arial"/>
              </a:rPr>
              <a:t>1</a:t>
            </a:r>
            <a:endParaRPr lang="en-US" sz="700" baseline="-25000" dirty="0">
              <a:solidFill>
                <a:srgbClr val="00B05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935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2493114" y="2418799"/>
            <a:ext cx="190493" cy="131873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Πότε και πώς μεταβάλλεται το μετάκεντρο 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Το μετάκεντρο εξαρτάται από τα γεωμετρικά στοιχεία της γάστρας. </a:t>
            </a:r>
          </a:p>
          <a:p>
            <a:pPr>
              <a:defRPr/>
            </a:pPr>
            <a:r>
              <a:rPr lang="el-GR" dirty="0" smtClean="0"/>
              <a:t>Μεταβάλλεται όταν αλλάζει ο βυθισμένος όγκος.</a:t>
            </a:r>
          </a:p>
          <a:p>
            <a:pPr>
              <a:spcAft>
                <a:spcPts val="300"/>
              </a:spcAft>
              <a:defRPr/>
            </a:pPr>
            <a:endParaRPr lang="el-GR" dirty="0"/>
          </a:p>
          <a:p>
            <a:pPr>
              <a:spcAft>
                <a:spcPts val="210"/>
              </a:spcAft>
              <a:defRPr/>
            </a:pPr>
            <a:r>
              <a:rPr lang="el-GR" dirty="0"/>
              <a:t>Γρήγορος μνημονικός κανόνας</a:t>
            </a:r>
          </a:p>
          <a:p>
            <a:pPr>
              <a:defRPr/>
            </a:pPr>
            <a:r>
              <a:rPr lang="el-GR" dirty="0">
                <a:solidFill>
                  <a:schemeClr val="accent2"/>
                </a:solidFill>
              </a:rPr>
              <a:t>Το μετάκεντρο κινείται αντίθετα </a:t>
            </a:r>
          </a:p>
          <a:p>
            <a:pPr>
              <a:defRPr/>
            </a:pPr>
            <a:r>
              <a:rPr lang="el-GR" dirty="0">
                <a:solidFill>
                  <a:schemeClr val="accent2"/>
                </a:solidFill>
              </a:rPr>
              <a:t>από το κέντρο άντωσης.</a:t>
            </a:r>
          </a:p>
          <a:p>
            <a:pPr>
              <a:defRPr/>
            </a:pPr>
            <a:endParaRPr lang="el-GR" dirty="0">
              <a:solidFill>
                <a:schemeClr val="tx1"/>
              </a:solidFill>
            </a:endParaRPr>
          </a:p>
          <a:p>
            <a:pPr>
              <a:defRPr/>
            </a:pPr>
            <a:endParaRPr lang="el-GR" dirty="0" smtClean="0">
              <a:solidFill>
                <a:schemeClr val="tx1"/>
              </a:solidFill>
            </a:endParaRPr>
          </a:p>
        </p:txBody>
      </p:sp>
      <p:grpSp>
        <p:nvGrpSpPr>
          <p:cNvPr id="91140" name="Group 52"/>
          <p:cNvGrpSpPr>
            <a:grpSpLocks/>
          </p:cNvGrpSpPr>
          <p:nvPr/>
        </p:nvGrpSpPr>
        <p:grpSpPr bwMode="auto">
          <a:xfrm>
            <a:off x="2137195" y="2373727"/>
            <a:ext cx="897320" cy="615968"/>
            <a:chOff x="1907608" y="899449"/>
            <a:chExt cx="974257" cy="669273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1907608" y="899449"/>
              <a:ext cx="974257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>
              <a:off x="1907608" y="899449"/>
              <a:ext cx="0" cy="502408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>
              <a:off x="2881865" y="899449"/>
              <a:ext cx="0" cy="496967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2" idx="2"/>
              <a:endCxn id="11" idx="2"/>
            </p:cNvCxnSpPr>
            <p:nvPr/>
          </p:nvCxnSpPr>
          <p:spPr bwMode="auto">
            <a:xfrm>
              <a:off x="2094476" y="1568722"/>
              <a:ext cx="600521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 bwMode="auto">
            <a:xfrm rot="5400000">
              <a:off x="2539926" y="1226784"/>
              <a:ext cx="344612" cy="339266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Arc 11"/>
            <p:cNvSpPr/>
            <p:nvPr/>
          </p:nvSpPr>
          <p:spPr bwMode="auto">
            <a:xfrm rot="16200000" flipH="1">
              <a:off x="1904935" y="1226784"/>
              <a:ext cx="344612" cy="339266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2568309" y="2465539"/>
            <a:ext cx="38432" cy="3839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1893231" y="2632467"/>
            <a:ext cx="243964" cy="0"/>
          </a:xfrm>
          <a:prstGeom prst="line">
            <a:avLst/>
          </a:prstGeom>
          <a:ln w="12700" cmpd="sng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3034515" y="2632467"/>
            <a:ext cx="245636" cy="0"/>
          </a:xfrm>
          <a:prstGeom prst="line">
            <a:avLst/>
          </a:prstGeom>
          <a:ln w="12700" cmpd="sng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 bwMode="auto">
          <a:xfrm>
            <a:off x="2568309" y="2801065"/>
            <a:ext cx="38432" cy="383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146" name="TextBox 25"/>
          <p:cNvSpPr txBox="1">
            <a:spLocks noChangeArrowheads="1"/>
          </p:cNvSpPr>
          <p:nvPr/>
        </p:nvSpPr>
        <p:spPr bwMode="auto">
          <a:xfrm>
            <a:off x="2317661" y="2801065"/>
            <a:ext cx="160415" cy="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B</a:t>
            </a:r>
            <a:r>
              <a:rPr lang="en-US" sz="7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1</a:t>
            </a:r>
            <a:endParaRPr lang="en-US" sz="700" baseline="-25000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7661" y="2418798"/>
            <a:ext cx="160415" cy="16025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defRPr/>
            </a:pPr>
            <a:r>
              <a:rPr lang="en-US" sz="700" dirty="0">
                <a:solidFill>
                  <a:schemeClr val="accent2"/>
                </a:solidFill>
                <a:latin typeface="Arial"/>
                <a:cs typeface="Arial"/>
              </a:rPr>
              <a:t>G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2568309" y="2166736"/>
            <a:ext cx="38432" cy="38394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317661" y="2084941"/>
            <a:ext cx="160415" cy="16025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defRPr/>
            </a:pPr>
            <a:r>
              <a:rPr lang="en-US" sz="700" dirty="0" smtClean="0">
                <a:solidFill>
                  <a:srgbClr val="00B050"/>
                </a:solidFill>
                <a:latin typeface="Arial"/>
                <a:cs typeface="Arial"/>
              </a:rPr>
              <a:t>M</a:t>
            </a:r>
            <a:r>
              <a:rPr lang="en-US" sz="700" baseline="-25000" dirty="0" smtClean="0">
                <a:solidFill>
                  <a:srgbClr val="00B050"/>
                </a:solidFill>
                <a:latin typeface="Arial"/>
                <a:cs typeface="Arial"/>
              </a:rPr>
              <a:t>1</a:t>
            </a:r>
            <a:endParaRPr lang="en-US" sz="700" baseline="-250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568309" y="2702577"/>
            <a:ext cx="38432" cy="3839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151" name="TextBox 25"/>
          <p:cNvSpPr txBox="1">
            <a:spLocks noChangeArrowheads="1"/>
          </p:cNvSpPr>
          <p:nvPr/>
        </p:nvSpPr>
        <p:spPr bwMode="auto">
          <a:xfrm>
            <a:off x="2317661" y="2662514"/>
            <a:ext cx="160415" cy="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700" dirty="0" smtClean="0">
                <a:solidFill>
                  <a:schemeClr val="accent3"/>
                </a:solidFill>
                <a:latin typeface="Arial" charset="0"/>
                <a:cs typeface="Arial" charset="0"/>
              </a:rPr>
              <a:t>B</a:t>
            </a:r>
            <a:r>
              <a:rPr lang="en-US" sz="700" baseline="-25000" dirty="0" smtClean="0">
                <a:solidFill>
                  <a:schemeClr val="accent3"/>
                </a:solidFill>
                <a:latin typeface="Arial" charset="0"/>
                <a:cs typeface="Arial" charset="0"/>
              </a:rPr>
              <a:t>2</a:t>
            </a:r>
            <a:endParaRPr lang="en-US" sz="700" baseline="-25000" dirty="0">
              <a:solidFill>
                <a:schemeClr val="accent3"/>
              </a:solidFill>
              <a:latin typeface="Arial" charset="0"/>
              <a:cs typeface="Arial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2722040" y="2702577"/>
            <a:ext cx="0" cy="120189"/>
          </a:xfrm>
          <a:prstGeom prst="straightConnector1">
            <a:avLst/>
          </a:prstGeom>
          <a:ln w="6350">
            <a:solidFill>
              <a:schemeClr val="accent3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>
            <a:off x="1893231" y="2567365"/>
            <a:ext cx="243964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>
            <a:off x="3034515" y="2567365"/>
            <a:ext cx="245636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757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Πότε και πώς μεταβάλλεται το μετάκεντρο 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Το μετάκεντρο εξαρτάται από τα γεωμετρικά στοιχεία της γάστρας. </a:t>
            </a:r>
          </a:p>
          <a:p>
            <a:pPr>
              <a:defRPr/>
            </a:pPr>
            <a:r>
              <a:rPr lang="el-GR" dirty="0" smtClean="0"/>
              <a:t>Μεταβάλλεται όταν αλλάζει ο βυθισμένος όγκος.</a:t>
            </a:r>
          </a:p>
          <a:p>
            <a:pPr>
              <a:spcAft>
                <a:spcPts val="300"/>
              </a:spcAft>
              <a:defRPr/>
            </a:pPr>
            <a:endParaRPr lang="el-GR" dirty="0"/>
          </a:p>
          <a:p>
            <a:pPr>
              <a:spcAft>
                <a:spcPts val="210"/>
              </a:spcAft>
              <a:defRPr/>
            </a:pPr>
            <a:r>
              <a:rPr lang="el-GR" dirty="0"/>
              <a:t>Γρήγορος μνημονικός κανόνας</a:t>
            </a:r>
          </a:p>
          <a:p>
            <a:pPr>
              <a:defRPr/>
            </a:pPr>
            <a:r>
              <a:rPr lang="el-GR" dirty="0">
                <a:solidFill>
                  <a:schemeClr val="accent2"/>
                </a:solidFill>
              </a:rPr>
              <a:t>Το μετάκεντρο κινείται αντίθετα </a:t>
            </a:r>
          </a:p>
          <a:p>
            <a:pPr>
              <a:defRPr/>
            </a:pPr>
            <a:r>
              <a:rPr lang="el-GR" dirty="0">
                <a:solidFill>
                  <a:schemeClr val="accent2"/>
                </a:solidFill>
              </a:rPr>
              <a:t>από το κέντρο άντωσης.</a:t>
            </a:r>
          </a:p>
          <a:p>
            <a:pPr>
              <a:defRPr/>
            </a:pPr>
            <a:endParaRPr lang="el-GR" dirty="0">
              <a:solidFill>
                <a:schemeClr val="tx1"/>
              </a:solidFill>
            </a:endParaRPr>
          </a:p>
          <a:p>
            <a:pPr>
              <a:defRPr/>
            </a:pPr>
            <a:endParaRPr lang="el-GR" dirty="0" smtClean="0">
              <a:solidFill>
                <a:schemeClr val="tx1"/>
              </a:solidFill>
            </a:endParaRPr>
          </a:p>
        </p:txBody>
      </p:sp>
      <p:grpSp>
        <p:nvGrpSpPr>
          <p:cNvPr id="92163" name="Group 52"/>
          <p:cNvGrpSpPr>
            <a:grpSpLocks/>
          </p:cNvGrpSpPr>
          <p:nvPr/>
        </p:nvGrpSpPr>
        <p:grpSpPr bwMode="auto">
          <a:xfrm>
            <a:off x="2137195" y="2373727"/>
            <a:ext cx="897320" cy="615968"/>
            <a:chOff x="1907608" y="899449"/>
            <a:chExt cx="974257" cy="669273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1907608" y="899449"/>
              <a:ext cx="974257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>
              <a:off x="1907608" y="899449"/>
              <a:ext cx="0" cy="502408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>
              <a:off x="2881865" y="899449"/>
              <a:ext cx="0" cy="496967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2" idx="2"/>
              <a:endCxn id="11" idx="2"/>
            </p:cNvCxnSpPr>
            <p:nvPr/>
          </p:nvCxnSpPr>
          <p:spPr bwMode="auto">
            <a:xfrm>
              <a:off x="2094476" y="1568722"/>
              <a:ext cx="600521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 bwMode="auto">
            <a:xfrm rot="5400000">
              <a:off x="2539926" y="1226784"/>
              <a:ext cx="344612" cy="339266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Arc 11"/>
            <p:cNvSpPr/>
            <p:nvPr/>
          </p:nvSpPr>
          <p:spPr bwMode="auto">
            <a:xfrm rot="16200000" flipH="1">
              <a:off x="1904935" y="1226784"/>
              <a:ext cx="344612" cy="339266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2568309" y="2271901"/>
            <a:ext cx="38432" cy="38393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317661" y="2211807"/>
            <a:ext cx="160415" cy="16025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defRPr/>
            </a:pPr>
            <a:r>
              <a:rPr lang="en-US" sz="700" dirty="0" smtClean="0">
                <a:solidFill>
                  <a:srgbClr val="00B050"/>
                </a:solidFill>
                <a:latin typeface="Arial"/>
                <a:cs typeface="Arial"/>
              </a:rPr>
              <a:t>M</a:t>
            </a:r>
            <a:r>
              <a:rPr lang="en-US" sz="700" baseline="-25000" dirty="0" smtClean="0">
                <a:solidFill>
                  <a:srgbClr val="00B050"/>
                </a:solidFill>
                <a:latin typeface="Arial"/>
                <a:cs typeface="Arial"/>
              </a:rPr>
              <a:t>2</a:t>
            </a:r>
            <a:endParaRPr lang="en-US" sz="700" baseline="-250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568309" y="2166736"/>
            <a:ext cx="38432" cy="383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317661" y="2084941"/>
            <a:ext cx="160415" cy="16025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defRPr/>
            </a:pPr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</a:t>
            </a:r>
            <a:r>
              <a:rPr lang="en-US" sz="7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</a:t>
            </a:r>
            <a:endParaRPr lang="en-US" sz="700" baseline="-250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2722040" y="2165067"/>
            <a:ext cx="0" cy="145227"/>
          </a:xfrm>
          <a:prstGeom prst="straightConnector1">
            <a:avLst/>
          </a:prstGeom>
          <a:ln w="6350">
            <a:solidFill>
              <a:srgbClr val="00B050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>
            <a:off x="1893231" y="2632467"/>
            <a:ext cx="243964" cy="0"/>
          </a:xfrm>
          <a:prstGeom prst="line">
            <a:avLst/>
          </a:prstGeom>
          <a:ln w="12700" cmpd="sng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>
            <a:off x="3034515" y="2632467"/>
            <a:ext cx="245636" cy="0"/>
          </a:xfrm>
          <a:prstGeom prst="line">
            <a:avLst/>
          </a:prstGeom>
          <a:ln w="12700" cmpd="sng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>
            <a:off x="1893231" y="2567365"/>
            <a:ext cx="243964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>
            <a:off x="3034515" y="2567365"/>
            <a:ext cx="245636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23"/>
          <p:cNvSpPr/>
          <p:nvPr/>
        </p:nvSpPr>
        <p:spPr bwMode="auto">
          <a:xfrm>
            <a:off x="2568309" y="2801065"/>
            <a:ext cx="38432" cy="383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TextBox 25"/>
          <p:cNvSpPr txBox="1">
            <a:spLocks noChangeArrowheads="1"/>
          </p:cNvSpPr>
          <p:nvPr/>
        </p:nvSpPr>
        <p:spPr bwMode="auto">
          <a:xfrm>
            <a:off x="2317661" y="2801065"/>
            <a:ext cx="160415" cy="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B</a:t>
            </a:r>
            <a:r>
              <a:rPr lang="en-US" sz="700" baseline="-25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1</a:t>
            </a:r>
            <a:endParaRPr lang="en-US" sz="700" baseline="-25000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Oval 30"/>
          <p:cNvSpPr/>
          <p:nvPr/>
        </p:nvSpPr>
        <p:spPr bwMode="auto">
          <a:xfrm>
            <a:off x="2568309" y="2702577"/>
            <a:ext cx="38432" cy="3839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TextBox 25"/>
          <p:cNvSpPr txBox="1">
            <a:spLocks noChangeArrowheads="1"/>
          </p:cNvSpPr>
          <p:nvPr/>
        </p:nvSpPr>
        <p:spPr bwMode="auto">
          <a:xfrm>
            <a:off x="2317661" y="2662514"/>
            <a:ext cx="160415" cy="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700" dirty="0" smtClean="0">
                <a:solidFill>
                  <a:schemeClr val="accent3"/>
                </a:solidFill>
                <a:latin typeface="Arial" charset="0"/>
                <a:cs typeface="Arial" charset="0"/>
              </a:rPr>
              <a:t>B</a:t>
            </a:r>
            <a:r>
              <a:rPr lang="en-US" sz="700" baseline="-25000" dirty="0" smtClean="0">
                <a:solidFill>
                  <a:schemeClr val="accent3"/>
                </a:solidFill>
                <a:latin typeface="Arial" charset="0"/>
                <a:cs typeface="Arial" charset="0"/>
              </a:rPr>
              <a:t>2</a:t>
            </a:r>
            <a:endParaRPr lang="en-US" sz="700" baseline="-25000" dirty="0">
              <a:solidFill>
                <a:schemeClr val="accent3"/>
              </a:solidFill>
              <a:latin typeface="Arial" charset="0"/>
              <a:cs typeface="Arial" charset="0"/>
            </a:endParaRPr>
          </a:p>
        </p:txBody>
      </p:sp>
      <p:cxnSp>
        <p:nvCxnSpPr>
          <p:cNvPr id="43" name="Straight Arrow Connector 33"/>
          <p:cNvCxnSpPr/>
          <p:nvPr/>
        </p:nvCxnSpPr>
        <p:spPr bwMode="auto">
          <a:xfrm flipV="1">
            <a:off x="2722040" y="2702577"/>
            <a:ext cx="0" cy="120189"/>
          </a:xfrm>
          <a:prstGeom prst="straightConnector1">
            <a:avLst/>
          </a:prstGeom>
          <a:ln w="6350">
            <a:solidFill>
              <a:schemeClr val="accent3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26"/>
          <p:cNvSpPr/>
          <p:nvPr/>
        </p:nvSpPr>
        <p:spPr bwMode="auto">
          <a:xfrm>
            <a:off x="2493114" y="2418799"/>
            <a:ext cx="190493" cy="131873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14"/>
          <p:cNvSpPr/>
          <p:nvPr/>
        </p:nvSpPr>
        <p:spPr>
          <a:xfrm>
            <a:off x="2568309" y="2465539"/>
            <a:ext cx="38432" cy="3839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317661" y="2418798"/>
            <a:ext cx="160415" cy="16025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defRPr/>
            </a:pPr>
            <a:r>
              <a:rPr lang="en-US" sz="700" dirty="0">
                <a:solidFill>
                  <a:schemeClr val="accent2"/>
                </a:solidFill>
                <a:latin typeface="Arial"/>
                <a:cs typeface="Arial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3477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μεταβάλλεται το κέντρο άντωσης</a:t>
            </a:r>
            <a:br>
              <a:rPr lang="el-GR" dirty="0" smtClean="0"/>
            </a:br>
            <a:r>
              <a:rPr lang="el-GR" dirty="0" smtClean="0">
                <a:solidFill>
                  <a:schemeClr val="accent2"/>
                </a:solidFill>
              </a:rPr>
              <a:t>κατά την προσθαφαίρεση βαρών</a:t>
            </a:r>
            <a:r>
              <a:rPr lang="el-GR" dirty="0" smtClean="0"/>
              <a:t> ;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80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μετάκεντρο ορίζεται για </a:t>
            </a:r>
            <a:br>
              <a:rPr lang="el-GR" dirty="0" smtClean="0"/>
            </a:br>
            <a:r>
              <a:rPr lang="el-GR" dirty="0" smtClean="0"/>
              <a:t>συγκεκριμένη γωνία κλίσης</a:t>
            </a:r>
            <a:endParaRPr lang="en-US" dirty="0"/>
          </a:p>
        </p:txBody>
      </p:sp>
      <p:pic>
        <p:nvPicPr>
          <p:cNvPr id="6" name="Content Placeholder 5" descr="B_and_M_curves2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97" y="1079500"/>
            <a:ext cx="2168399" cy="1981200"/>
          </a:xfrm>
        </p:spPr>
      </p:pic>
      <p:sp>
        <p:nvSpPr>
          <p:cNvPr id="13" name="Rectangle 12"/>
          <p:cNvSpPr/>
          <p:nvPr/>
        </p:nvSpPr>
        <p:spPr>
          <a:xfrm>
            <a:off x="1676271" y="2556148"/>
            <a:ext cx="837262" cy="4760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30000"/>
              </a:lnSpc>
            </a:pPr>
            <a:r>
              <a:rPr lang="el-GR" sz="700" dirty="0" smtClean="0">
                <a:solidFill>
                  <a:srgbClr val="0000FF"/>
                </a:solidFill>
                <a:latin typeface="Arial"/>
                <a:cs typeface="Arial"/>
              </a:rPr>
              <a:t>Ίσαλοι γραμμές σε διάφορες γωνίες κλίσης</a:t>
            </a:r>
            <a:endParaRPr lang="en-US" sz="7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1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μετάκεντρο ορίζεται για </a:t>
            </a:r>
            <a:br>
              <a:rPr lang="el-GR" dirty="0" smtClean="0"/>
            </a:br>
            <a:r>
              <a:rPr lang="el-GR" dirty="0" smtClean="0"/>
              <a:t>συγκεκριμένη γωνία κλίσης</a:t>
            </a:r>
            <a:endParaRPr lang="en-US" dirty="0"/>
          </a:p>
        </p:txBody>
      </p:sp>
      <p:pic>
        <p:nvPicPr>
          <p:cNvPr id="6" name="Content Placeholder 5" descr="B_and_M_curves2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97" y="1079500"/>
            <a:ext cx="2168399" cy="1981200"/>
          </a:xfrm>
        </p:spPr>
      </p:pic>
      <p:sp>
        <p:nvSpPr>
          <p:cNvPr id="13" name="Rectangle 12"/>
          <p:cNvSpPr/>
          <p:nvPr/>
        </p:nvSpPr>
        <p:spPr>
          <a:xfrm>
            <a:off x="1676271" y="2556148"/>
            <a:ext cx="837262" cy="4760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30000"/>
              </a:lnSpc>
            </a:pPr>
            <a:r>
              <a:rPr lang="el-GR" sz="700" dirty="0" smtClean="0">
                <a:solidFill>
                  <a:srgbClr val="0000FF"/>
                </a:solidFill>
                <a:latin typeface="Arial"/>
                <a:cs typeface="Arial"/>
              </a:rPr>
              <a:t>Ίσαλοι γραμμές σε διάφορες γωνίες κλίσης</a:t>
            </a:r>
            <a:endParaRPr lang="en-US" sz="7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096690" y="1980084"/>
            <a:ext cx="547200" cy="343539"/>
          </a:xfrm>
          <a:custGeom>
            <a:avLst/>
            <a:gdLst>
              <a:gd name="connsiteX0" fmla="*/ 0 w 535836"/>
              <a:gd name="connsiteY0" fmla="*/ 334877 h 334877"/>
              <a:gd name="connsiteX1" fmla="*/ 204172 w 535836"/>
              <a:gd name="connsiteY1" fmla="*/ 306290 h 334877"/>
              <a:gd name="connsiteX2" fmla="*/ 347092 w 535836"/>
              <a:gd name="connsiteY2" fmla="*/ 249116 h 334877"/>
              <a:gd name="connsiteX3" fmla="*/ 453261 w 535836"/>
              <a:gd name="connsiteY3" fmla="*/ 171522 h 334877"/>
              <a:gd name="connsiteX4" fmla="*/ 522679 w 535836"/>
              <a:gd name="connsiteY4" fmla="*/ 81678 h 334877"/>
              <a:gd name="connsiteX5" fmla="*/ 534929 w 535836"/>
              <a:gd name="connsiteY5" fmla="*/ 44923 h 334877"/>
              <a:gd name="connsiteX6" fmla="*/ 534929 w 535836"/>
              <a:gd name="connsiteY6" fmla="*/ 0 h 33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836" h="334877">
                <a:moveTo>
                  <a:pt x="0" y="334877"/>
                </a:moveTo>
                <a:cubicBezTo>
                  <a:pt x="73161" y="327730"/>
                  <a:pt x="146323" y="320583"/>
                  <a:pt x="204172" y="306290"/>
                </a:cubicBezTo>
                <a:cubicBezTo>
                  <a:pt x="262021" y="291997"/>
                  <a:pt x="305577" y="271577"/>
                  <a:pt x="347092" y="249116"/>
                </a:cubicBezTo>
                <a:cubicBezTo>
                  <a:pt x="388607" y="226655"/>
                  <a:pt x="423997" y="199428"/>
                  <a:pt x="453261" y="171522"/>
                </a:cubicBezTo>
                <a:cubicBezTo>
                  <a:pt x="482525" y="143616"/>
                  <a:pt x="509068" y="102778"/>
                  <a:pt x="522679" y="81678"/>
                </a:cubicBezTo>
                <a:cubicBezTo>
                  <a:pt x="536290" y="60578"/>
                  <a:pt x="532887" y="58536"/>
                  <a:pt x="534929" y="44923"/>
                </a:cubicBezTo>
                <a:cubicBezTo>
                  <a:pt x="536971" y="31310"/>
                  <a:pt x="534929" y="0"/>
                  <a:pt x="534929" y="0"/>
                </a:cubicBezTo>
              </a:path>
            </a:pathLst>
          </a:custGeom>
          <a:ln w="19050" cmpd="sng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5235" tIns="47617" rIns="95235" bIns="4761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38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μετάκεντρο ορίζεται για </a:t>
            </a:r>
            <a:br>
              <a:rPr lang="el-GR" dirty="0" smtClean="0"/>
            </a:br>
            <a:r>
              <a:rPr lang="el-GR" dirty="0" smtClean="0"/>
              <a:t>συγκεκριμένη γωνία κλίσης</a:t>
            </a:r>
            <a:endParaRPr lang="en-US" dirty="0"/>
          </a:p>
        </p:txBody>
      </p:sp>
      <p:pic>
        <p:nvPicPr>
          <p:cNvPr id="6" name="Content Placeholder 5" descr="B_and_M_curves2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97" y="1079500"/>
            <a:ext cx="2168399" cy="1981200"/>
          </a:xfrm>
        </p:spPr>
      </p:pic>
      <p:sp>
        <p:nvSpPr>
          <p:cNvPr id="13" name="Rectangle 12"/>
          <p:cNvSpPr/>
          <p:nvPr/>
        </p:nvSpPr>
        <p:spPr>
          <a:xfrm>
            <a:off x="1676271" y="2556148"/>
            <a:ext cx="837262" cy="4760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30000"/>
              </a:lnSpc>
            </a:pPr>
            <a:r>
              <a:rPr lang="el-GR" sz="700" dirty="0" smtClean="0">
                <a:solidFill>
                  <a:srgbClr val="0000FF"/>
                </a:solidFill>
                <a:latin typeface="Arial"/>
                <a:cs typeface="Arial"/>
              </a:rPr>
              <a:t>Ίσαλοι γραμμές σε διάφορες γωνίες κλίσης</a:t>
            </a:r>
            <a:endParaRPr lang="en-US" sz="7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096690" y="1980084"/>
            <a:ext cx="547200" cy="343539"/>
          </a:xfrm>
          <a:custGeom>
            <a:avLst/>
            <a:gdLst>
              <a:gd name="connsiteX0" fmla="*/ 0 w 535836"/>
              <a:gd name="connsiteY0" fmla="*/ 334877 h 334877"/>
              <a:gd name="connsiteX1" fmla="*/ 204172 w 535836"/>
              <a:gd name="connsiteY1" fmla="*/ 306290 h 334877"/>
              <a:gd name="connsiteX2" fmla="*/ 347092 w 535836"/>
              <a:gd name="connsiteY2" fmla="*/ 249116 h 334877"/>
              <a:gd name="connsiteX3" fmla="*/ 453261 w 535836"/>
              <a:gd name="connsiteY3" fmla="*/ 171522 h 334877"/>
              <a:gd name="connsiteX4" fmla="*/ 522679 w 535836"/>
              <a:gd name="connsiteY4" fmla="*/ 81678 h 334877"/>
              <a:gd name="connsiteX5" fmla="*/ 534929 w 535836"/>
              <a:gd name="connsiteY5" fmla="*/ 44923 h 334877"/>
              <a:gd name="connsiteX6" fmla="*/ 534929 w 535836"/>
              <a:gd name="connsiteY6" fmla="*/ 0 h 33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836" h="334877">
                <a:moveTo>
                  <a:pt x="0" y="334877"/>
                </a:moveTo>
                <a:cubicBezTo>
                  <a:pt x="73161" y="327730"/>
                  <a:pt x="146323" y="320583"/>
                  <a:pt x="204172" y="306290"/>
                </a:cubicBezTo>
                <a:cubicBezTo>
                  <a:pt x="262021" y="291997"/>
                  <a:pt x="305577" y="271577"/>
                  <a:pt x="347092" y="249116"/>
                </a:cubicBezTo>
                <a:cubicBezTo>
                  <a:pt x="388607" y="226655"/>
                  <a:pt x="423997" y="199428"/>
                  <a:pt x="453261" y="171522"/>
                </a:cubicBezTo>
                <a:cubicBezTo>
                  <a:pt x="482525" y="143616"/>
                  <a:pt x="509068" y="102778"/>
                  <a:pt x="522679" y="81678"/>
                </a:cubicBezTo>
                <a:cubicBezTo>
                  <a:pt x="536290" y="60578"/>
                  <a:pt x="532887" y="58536"/>
                  <a:pt x="534929" y="44923"/>
                </a:cubicBezTo>
                <a:cubicBezTo>
                  <a:pt x="536971" y="31310"/>
                  <a:pt x="534929" y="0"/>
                  <a:pt x="534929" y="0"/>
                </a:cubicBezTo>
              </a:path>
            </a:pathLst>
          </a:custGeom>
          <a:ln w="19050" cmpd="sng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5235" tIns="47617" rIns="95235" bIns="47617" rtlCol="0" anchor="ctr"/>
          <a:lstStyle/>
          <a:p>
            <a:pPr algn="ctr"/>
            <a:endParaRPr lang="en-US"/>
          </a:p>
        </p:txBody>
      </p:sp>
      <p:sp>
        <p:nvSpPr>
          <p:cNvPr id="11" name="Rectangle 15"/>
          <p:cNvSpPr/>
          <p:nvPr/>
        </p:nvSpPr>
        <p:spPr>
          <a:xfrm>
            <a:off x="1008459" y="1680658"/>
            <a:ext cx="1049974" cy="40687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30000"/>
              </a:lnSpc>
            </a:pPr>
            <a:r>
              <a:rPr lang="el-GR" sz="700" dirty="0" smtClean="0">
                <a:solidFill>
                  <a:srgbClr val="FF0000"/>
                </a:solidFill>
                <a:latin typeface="Arial"/>
                <a:cs typeface="Arial"/>
              </a:rPr>
              <a:t>Καμπύλη μετακίνησης κέντρου άντωσης</a:t>
            </a:r>
            <a:endParaRPr lang="en-US" sz="7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12" name="Straight Connector 16"/>
          <p:cNvCxnSpPr>
            <a:stCxn id="11" idx="3"/>
          </p:cNvCxnSpPr>
          <p:nvPr/>
        </p:nvCxnSpPr>
        <p:spPr bwMode="auto">
          <a:xfrm>
            <a:off x="2058433" y="1884095"/>
            <a:ext cx="1289821" cy="384021"/>
          </a:xfrm>
          <a:prstGeom prst="line">
            <a:avLst/>
          </a:prstGeom>
          <a:ln w="63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279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μετάκεντρο ορίζεται για </a:t>
            </a:r>
            <a:br>
              <a:rPr lang="el-GR" dirty="0" smtClean="0"/>
            </a:br>
            <a:r>
              <a:rPr lang="el-GR" dirty="0" smtClean="0"/>
              <a:t>συγκεκριμένη γωνία κλίσης</a:t>
            </a:r>
            <a:endParaRPr lang="en-US" dirty="0"/>
          </a:p>
        </p:txBody>
      </p:sp>
      <p:pic>
        <p:nvPicPr>
          <p:cNvPr id="6" name="Content Placeholder 5" descr="B_and_M_curves2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97" y="1079500"/>
            <a:ext cx="2168399" cy="1981200"/>
          </a:xfrm>
        </p:spPr>
      </p:pic>
      <p:sp>
        <p:nvSpPr>
          <p:cNvPr id="13" name="Rectangle 12"/>
          <p:cNvSpPr/>
          <p:nvPr/>
        </p:nvSpPr>
        <p:spPr>
          <a:xfrm>
            <a:off x="1676271" y="2556148"/>
            <a:ext cx="837262" cy="4760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30000"/>
              </a:lnSpc>
            </a:pPr>
            <a:r>
              <a:rPr lang="el-GR" sz="700" dirty="0" smtClean="0">
                <a:solidFill>
                  <a:srgbClr val="0000FF"/>
                </a:solidFill>
                <a:latin typeface="Arial"/>
                <a:cs typeface="Arial"/>
              </a:rPr>
              <a:t>Ίσαλοι γραμμές σε διάφορες γωνίες κλίσης</a:t>
            </a:r>
            <a:endParaRPr lang="en-US" sz="7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096690" y="1980084"/>
            <a:ext cx="547200" cy="343539"/>
          </a:xfrm>
          <a:custGeom>
            <a:avLst/>
            <a:gdLst>
              <a:gd name="connsiteX0" fmla="*/ 0 w 535836"/>
              <a:gd name="connsiteY0" fmla="*/ 334877 h 334877"/>
              <a:gd name="connsiteX1" fmla="*/ 204172 w 535836"/>
              <a:gd name="connsiteY1" fmla="*/ 306290 h 334877"/>
              <a:gd name="connsiteX2" fmla="*/ 347092 w 535836"/>
              <a:gd name="connsiteY2" fmla="*/ 249116 h 334877"/>
              <a:gd name="connsiteX3" fmla="*/ 453261 w 535836"/>
              <a:gd name="connsiteY3" fmla="*/ 171522 h 334877"/>
              <a:gd name="connsiteX4" fmla="*/ 522679 w 535836"/>
              <a:gd name="connsiteY4" fmla="*/ 81678 h 334877"/>
              <a:gd name="connsiteX5" fmla="*/ 534929 w 535836"/>
              <a:gd name="connsiteY5" fmla="*/ 44923 h 334877"/>
              <a:gd name="connsiteX6" fmla="*/ 534929 w 535836"/>
              <a:gd name="connsiteY6" fmla="*/ 0 h 33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836" h="334877">
                <a:moveTo>
                  <a:pt x="0" y="334877"/>
                </a:moveTo>
                <a:cubicBezTo>
                  <a:pt x="73161" y="327730"/>
                  <a:pt x="146323" y="320583"/>
                  <a:pt x="204172" y="306290"/>
                </a:cubicBezTo>
                <a:cubicBezTo>
                  <a:pt x="262021" y="291997"/>
                  <a:pt x="305577" y="271577"/>
                  <a:pt x="347092" y="249116"/>
                </a:cubicBezTo>
                <a:cubicBezTo>
                  <a:pt x="388607" y="226655"/>
                  <a:pt x="423997" y="199428"/>
                  <a:pt x="453261" y="171522"/>
                </a:cubicBezTo>
                <a:cubicBezTo>
                  <a:pt x="482525" y="143616"/>
                  <a:pt x="509068" y="102778"/>
                  <a:pt x="522679" y="81678"/>
                </a:cubicBezTo>
                <a:cubicBezTo>
                  <a:pt x="536290" y="60578"/>
                  <a:pt x="532887" y="58536"/>
                  <a:pt x="534929" y="44923"/>
                </a:cubicBezTo>
                <a:cubicBezTo>
                  <a:pt x="536971" y="31310"/>
                  <a:pt x="534929" y="0"/>
                  <a:pt x="534929" y="0"/>
                </a:cubicBezTo>
              </a:path>
            </a:pathLst>
          </a:custGeom>
          <a:ln w="19050" cmpd="sng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5235" tIns="47617" rIns="95235" bIns="47617"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114839" y="1477222"/>
            <a:ext cx="428400" cy="545365"/>
          </a:xfrm>
          <a:custGeom>
            <a:avLst/>
            <a:gdLst>
              <a:gd name="connsiteX0" fmla="*/ 0 w 400176"/>
              <a:gd name="connsiteY0" fmla="*/ 0 h 523187"/>
              <a:gd name="connsiteX1" fmla="*/ 28584 w 400176"/>
              <a:gd name="connsiteY1" fmla="*/ 179690 h 523187"/>
              <a:gd name="connsiteX2" fmla="*/ 69418 w 400176"/>
              <a:gd name="connsiteY2" fmla="*/ 285870 h 523187"/>
              <a:gd name="connsiteX3" fmla="*/ 134753 w 400176"/>
              <a:gd name="connsiteY3" fmla="*/ 371631 h 523187"/>
              <a:gd name="connsiteX4" fmla="*/ 265423 w 400176"/>
              <a:gd name="connsiteY4" fmla="*/ 457392 h 523187"/>
              <a:gd name="connsiteX5" fmla="*/ 367508 w 400176"/>
              <a:gd name="connsiteY5" fmla="*/ 518650 h 523187"/>
              <a:gd name="connsiteX6" fmla="*/ 400176 w 400176"/>
              <a:gd name="connsiteY6" fmla="*/ 518650 h 52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176" h="523187">
                <a:moveTo>
                  <a:pt x="0" y="0"/>
                </a:moveTo>
                <a:cubicBezTo>
                  <a:pt x="8507" y="66022"/>
                  <a:pt x="17014" y="132045"/>
                  <a:pt x="28584" y="179690"/>
                </a:cubicBezTo>
                <a:cubicBezTo>
                  <a:pt x="40154" y="227335"/>
                  <a:pt x="51723" y="253880"/>
                  <a:pt x="69418" y="285870"/>
                </a:cubicBezTo>
                <a:cubicBezTo>
                  <a:pt x="87113" y="317860"/>
                  <a:pt x="102086" y="343044"/>
                  <a:pt x="134753" y="371631"/>
                </a:cubicBezTo>
                <a:cubicBezTo>
                  <a:pt x="167421" y="400218"/>
                  <a:pt x="226630" y="432889"/>
                  <a:pt x="265423" y="457392"/>
                </a:cubicBezTo>
                <a:cubicBezTo>
                  <a:pt x="304216" y="481895"/>
                  <a:pt x="345049" y="508440"/>
                  <a:pt x="367508" y="518650"/>
                </a:cubicBezTo>
                <a:cubicBezTo>
                  <a:pt x="389967" y="528860"/>
                  <a:pt x="400176" y="518650"/>
                  <a:pt x="400176" y="518650"/>
                </a:cubicBezTo>
              </a:path>
            </a:pathLst>
          </a:custGeom>
          <a:ln w="1905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5235" tIns="47617" rIns="95235" bIns="47617" rtlCol="0" anchor="ctr"/>
          <a:lstStyle/>
          <a:p>
            <a:pPr algn="ctr"/>
            <a:endParaRPr lang="en-US"/>
          </a:p>
        </p:txBody>
      </p:sp>
      <p:sp>
        <p:nvSpPr>
          <p:cNvPr id="11" name="Rectangle 15"/>
          <p:cNvSpPr/>
          <p:nvPr/>
        </p:nvSpPr>
        <p:spPr>
          <a:xfrm>
            <a:off x="1008459" y="1680658"/>
            <a:ext cx="1049974" cy="40687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30000"/>
              </a:lnSpc>
            </a:pPr>
            <a:r>
              <a:rPr lang="el-GR" sz="700" dirty="0" smtClean="0">
                <a:solidFill>
                  <a:srgbClr val="FF0000"/>
                </a:solidFill>
                <a:latin typeface="Arial"/>
                <a:cs typeface="Arial"/>
              </a:rPr>
              <a:t>Καμπύλη μετακίνησης κέντρου άντωσης</a:t>
            </a:r>
            <a:endParaRPr lang="en-US" sz="7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12" name="Straight Connector 16"/>
          <p:cNvCxnSpPr>
            <a:stCxn id="11" idx="3"/>
          </p:cNvCxnSpPr>
          <p:nvPr/>
        </p:nvCxnSpPr>
        <p:spPr bwMode="auto">
          <a:xfrm>
            <a:off x="2058433" y="1884095"/>
            <a:ext cx="1289821" cy="384021"/>
          </a:xfrm>
          <a:prstGeom prst="line">
            <a:avLst/>
          </a:prstGeom>
          <a:ln w="63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9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μετάκεντρο ορίζεται για </a:t>
            </a:r>
            <a:br>
              <a:rPr lang="el-GR" dirty="0" smtClean="0"/>
            </a:br>
            <a:r>
              <a:rPr lang="el-GR" dirty="0" smtClean="0"/>
              <a:t>συγκεκριμένη γωνία κλίσης</a:t>
            </a:r>
            <a:endParaRPr lang="en-US" dirty="0"/>
          </a:p>
        </p:txBody>
      </p:sp>
      <p:pic>
        <p:nvPicPr>
          <p:cNvPr id="6" name="Content Placeholder 5" descr="B_and_M_curves2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97" y="1079500"/>
            <a:ext cx="2168399" cy="1981200"/>
          </a:xfrm>
        </p:spPr>
      </p:pic>
      <p:sp>
        <p:nvSpPr>
          <p:cNvPr id="7" name="Rectangle 6"/>
          <p:cNvSpPr/>
          <p:nvPr/>
        </p:nvSpPr>
        <p:spPr>
          <a:xfrm>
            <a:off x="1008459" y="1207411"/>
            <a:ext cx="1049974" cy="19660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30000"/>
              </a:lnSpc>
            </a:pPr>
            <a:r>
              <a:rPr lang="el-GR" sz="700" dirty="0" smtClean="0">
                <a:latin typeface="Arial"/>
                <a:cs typeface="Arial"/>
              </a:rPr>
              <a:t>Μετακεντρική καμπύλη </a:t>
            </a:r>
            <a:endParaRPr lang="en-US" sz="700" dirty="0">
              <a:latin typeface="Arial"/>
              <a:cs typeface="Arial"/>
            </a:endParaRPr>
          </a:p>
        </p:txBody>
      </p:sp>
      <p:cxnSp>
        <p:nvCxnSpPr>
          <p:cNvPr id="9" name="Straight Connector 8"/>
          <p:cNvCxnSpPr>
            <a:stCxn id="7" idx="3"/>
            <a:endCxn id="15" idx="1"/>
          </p:cNvCxnSpPr>
          <p:nvPr/>
        </p:nvCxnSpPr>
        <p:spPr bwMode="auto">
          <a:xfrm>
            <a:off x="2058433" y="1305716"/>
            <a:ext cx="1087006" cy="358813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676271" y="2556148"/>
            <a:ext cx="837262" cy="4760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30000"/>
              </a:lnSpc>
            </a:pPr>
            <a:r>
              <a:rPr lang="el-GR" sz="700" dirty="0" smtClean="0">
                <a:solidFill>
                  <a:srgbClr val="0000FF"/>
                </a:solidFill>
                <a:latin typeface="Arial"/>
                <a:cs typeface="Arial"/>
              </a:rPr>
              <a:t>Ίσαλοι γραμμές σε διάφορες γωνίες κλίσης</a:t>
            </a:r>
            <a:endParaRPr lang="en-US" sz="7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096690" y="1980084"/>
            <a:ext cx="547200" cy="343539"/>
          </a:xfrm>
          <a:custGeom>
            <a:avLst/>
            <a:gdLst>
              <a:gd name="connsiteX0" fmla="*/ 0 w 535836"/>
              <a:gd name="connsiteY0" fmla="*/ 334877 h 334877"/>
              <a:gd name="connsiteX1" fmla="*/ 204172 w 535836"/>
              <a:gd name="connsiteY1" fmla="*/ 306290 h 334877"/>
              <a:gd name="connsiteX2" fmla="*/ 347092 w 535836"/>
              <a:gd name="connsiteY2" fmla="*/ 249116 h 334877"/>
              <a:gd name="connsiteX3" fmla="*/ 453261 w 535836"/>
              <a:gd name="connsiteY3" fmla="*/ 171522 h 334877"/>
              <a:gd name="connsiteX4" fmla="*/ 522679 w 535836"/>
              <a:gd name="connsiteY4" fmla="*/ 81678 h 334877"/>
              <a:gd name="connsiteX5" fmla="*/ 534929 w 535836"/>
              <a:gd name="connsiteY5" fmla="*/ 44923 h 334877"/>
              <a:gd name="connsiteX6" fmla="*/ 534929 w 535836"/>
              <a:gd name="connsiteY6" fmla="*/ 0 h 33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836" h="334877">
                <a:moveTo>
                  <a:pt x="0" y="334877"/>
                </a:moveTo>
                <a:cubicBezTo>
                  <a:pt x="73161" y="327730"/>
                  <a:pt x="146323" y="320583"/>
                  <a:pt x="204172" y="306290"/>
                </a:cubicBezTo>
                <a:cubicBezTo>
                  <a:pt x="262021" y="291997"/>
                  <a:pt x="305577" y="271577"/>
                  <a:pt x="347092" y="249116"/>
                </a:cubicBezTo>
                <a:cubicBezTo>
                  <a:pt x="388607" y="226655"/>
                  <a:pt x="423997" y="199428"/>
                  <a:pt x="453261" y="171522"/>
                </a:cubicBezTo>
                <a:cubicBezTo>
                  <a:pt x="482525" y="143616"/>
                  <a:pt x="509068" y="102778"/>
                  <a:pt x="522679" y="81678"/>
                </a:cubicBezTo>
                <a:cubicBezTo>
                  <a:pt x="536290" y="60578"/>
                  <a:pt x="532887" y="58536"/>
                  <a:pt x="534929" y="44923"/>
                </a:cubicBezTo>
                <a:cubicBezTo>
                  <a:pt x="536971" y="31310"/>
                  <a:pt x="534929" y="0"/>
                  <a:pt x="534929" y="0"/>
                </a:cubicBezTo>
              </a:path>
            </a:pathLst>
          </a:custGeom>
          <a:ln w="19050" cmpd="sng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5235" tIns="47617" rIns="95235" bIns="47617"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114839" y="1477222"/>
            <a:ext cx="428400" cy="545365"/>
          </a:xfrm>
          <a:custGeom>
            <a:avLst/>
            <a:gdLst>
              <a:gd name="connsiteX0" fmla="*/ 0 w 400176"/>
              <a:gd name="connsiteY0" fmla="*/ 0 h 523187"/>
              <a:gd name="connsiteX1" fmla="*/ 28584 w 400176"/>
              <a:gd name="connsiteY1" fmla="*/ 179690 h 523187"/>
              <a:gd name="connsiteX2" fmla="*/ 69418 w 400176"/>
              <a:gd name="connsiteY2" fmla="*/ 285870 h 523187"/>
              <a:gd name="connsiteX3" fmla="*/ 134753 w 400176"/>
              <a:gd name="connsiteY3" fmla="*/ 371631 h 523187"/>
              <a:gd name="connsiteX4" fmla="*/ 265423 w 400176"/>
              <a:gd name="connsiteY4" fmla="*/ 457392 h 523187"/>
              <a:gd name="connsiteX5" fmla="*/ 367508 w 400176"/>
              <a:gd name="connsiteY5" fmla="*/ 518650 h 523187"/>
              <a:gd name="connsiteX6" fmla="*/ 400176 w 400176"/>
              <a:gd name="connsiteY6" fmla="*/ 518650 h 52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176" h="523187">
                <a:moveTo>
                  <a:pt x="0" y="0"/>
                </a:moveTo>
                <a:cubicBezTo>
                  <a:pt x="8507" y="66022"/>
                  <a:pt x="17014" y="132045"/>
                  <a:pt x="28584" y="179690"/>
                </a:cubicBezTo>
                <a:cubicBezTo>
                  <a:pt x="40154" y="227335"/>
                  <a:pt x="51723" y="253880"/>
                  <a:pt x="69418" y="285870"/>
                </a:cubicBezTo>
                <a:cubicBezTo>
                  <a:pt x="87113" y="317860"/>
                  <a:pt x="102086" y="343044"/>
                  <a:pt x="134753" y="371631"/>
                </a:cubicBezTo>
                <a:cubicBezTo>
                  <a:pt x="167421" y="400218"/>
                  <a:pt x="226630" y="432889"/>
                  <a:pt x="265423" y="457392"/>
                </a:cubicBezTo>
                <a:cubicBezTo>
                  <a:pt x="304216" y="481895"/>
                  <a:pt x="345049" y="508440"/>
                  <a:pt x="367508" y="518650"/>
                </a:cubicBezTo>
                <a:cubicBezTo>
                  <a:pt x="389967" y="528860"/>
                  <a:pt x="400176" y="518650"/>
                  <a:pt x="400176" y="518650"/>
                </a:cubicBezTo>
              </a:path>
            </a:pathLst>
          </a:custGeom>
          <a:ln w="1905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5235" tIns="47617" rIns="95235" bIns="47617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08459" y="1680658"/>
            <a:ext cx="1049974" cy="40687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30000"/>
              </a:lnSpc>
            </a:pPr>
            <a:r>
              <a:rPr lang="el-GR" sz="700" dirty="0" smtClean="0">
                <a:solidFill>
                  <a:srgbClr val="FF0000"/>
                </a:solidFill>
                <a:latin typeface="Arial"/>
                <a:cs typeface="Arial"/>
              </a:rPr>
              <a:t>Καμπύλη μετακίνησης κέντρου άντωσης</a:t>
            </a:r>
            <a:endParaRPr lang="en-US" sz="7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>
            <a:stCxn id="16" idx="3"/>
          </p:cNvCxnSpPr>
          <p:nvPr/>
        </p:nvCxnSpPr>
        <p:spPr bwMode="auto">
          <a:xfrm>
            <a:off x="2058433" y="1884095"/>
            <a:ext cx="1289821" cy="384021"/>
          </a:xfrm>
          <a:prstGeom prst="line">
            <a:avLst/>
          </a:prstGeom>
          <a:ln w="63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600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7"/>
          <p:cNvGrpSpPr>
            <a:grpSpLocks/>
          </p:cNvGrpSpPr>
          <p:nvPr/>
        </p:nvGrpSpPr>
        <p:grpSpPr bwMode="auto">
          <a:xfrm>
            <a:off x="2148891" y="1363809"/>
            <a:ext cx="1214809" cy="832974"/>
            <a:chOff x="1907608" y="899449"/>
            <a:chExt cx="974257" cy="669273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1907608" y="899449"/>
              <a:ext cx="974257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>
              <a:off x="1907608" y="899449"/>
              <a:ext cx="0" cy="50296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>
              <a:off x="2881865" y="899449"/>
              <a:ext cx="0" cy="497596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42" idx="2"/>
              <a:endCxn id="41" idx="2"/>
            </p:cNvCxnSpPr>
            <p:nvPr/>
          </p:nvCxnSpPr>
          <p:spPr bwMode="auto">
            <a:xfrm>
              <a:off x="2093883" y="1568722"/>
              <a:ext cx="601707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Arc 40"/>
            <p:cNvSpPr/>
            <p:nvPr/>
          </p:nvSpPr>
          <p:spPr bwMode="auto">
            <a:xfrm rot="5400000">
              <a:off x="2539993" y="1226851"/>
              <a:ext cx="344696" cy="33904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Arc 41"/>
            <p:cNvSpPr/>
            <p:nvPr/>
          </p:nvSpPr>
          <p:spPr bwMode="auto">
            <a:xfrm rot="16200000" flipH="1">
              <a:off x="1904783" y="1226851"/>
              <a:ext cx="344696" cy="33904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 bwMode="auto">
          <a:xfrm>
            <a:off x="1818035" y="1714359"/>
            <a:ext cx="330856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3363699" y="1714359"/>
            <a:ext cx="332526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 bwMode="auto">
          <a:xfrm>
            <a:off x="2738750" y="1953067"/>
            <a:ext cx="46788" cy="4841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Τα παραπάνω σημεία ορίζουν </a:t>
            </a:r>
            <a:br>
              <a:rPr lang="el-GR" dirty="0" smtClean="0"/>
            </a:br>
            <a:r>
              <a:rPr lang="el-GR" dirty="0" smtClean="0"/>
              <a:t>δύο χρήσιμα μήκη: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 bwMode="auto">
          <a:xfrm>
            <a:off x="2742092" y="1423903"/>
            <a:ext cx="46788" cy="4674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91444" y="1363808"/>
            <a:ext cx="160415" cy="16025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defRPr/>
            </a:pPr>
            <a:r>
              <a:rPr lang="en-US" sz="700" dirty="0">
                <a:solidFill>
                  <a:srgbClr val="00B050"/>
                </a:solidFill>
                <a:latin typeface="Arial"/>
                <a:cs typeface="Arial"/>
              </a:rPr>
              <a:t>M</a:t>
            </a:r>
          </a:p>
        </p:txBody>
      </p:sp>
      <p:sp>
        <p:nvSpPr>
          <p:cNvPr id="93193" name="TextBox 25"/>
          <p:cNvSpPr txBox="1">
            <a:spLocks noChangeArrowheads="1"/>
          </p:cNvSpPr>
          <p:nvPr/>
        </p:nvSpPr>
        <p:spPr bwMode="auto">
          <a:xfrm>
            <a:off x="2491444" y="1902988"/>
            <a:ext cx="160415" cy="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700">
                <a:solidFill>
                  <a:schemeClr val="accent3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7" name="Right Bracket 16"/>
          <p:cNvSpPr/>
          <p:nvPr/>
        </p:nvSpPr>
        <p:spPr>
          <a:xfrm>
            <a:off x="2892481" y="1450612"/>
            <a:ext cx="95246" cy="529164"/>
          </a:xfrm>
          <a:prstGeom prst="rightBracket">
            <a:avLst>
              <a:gd name="adj" fmla="val 0"/>
            </a:avLst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1883" tIns="60944" rIns="121883" bIns="60944" anchor="ctr"/>
          <a:lstStyle/>
          <a:p>
            <a:pPr algn="ctr" defTabSz="210417">
              <a:defRPr/>
            </a:pPr>
            <a:endParaRPr lang="en-US"/>
          </a:p>
        </p:txBody>
      </p:sp>
      <p:sp>
        <p:nvSpPr>
          <p:cNvPr id="93195" name="TextBox 17"/>
          <p:cNvSpPr txBox="1">
            <a:spLocks noChangeArrowheads="1"/>
          </p:cNvSpPr>
          <p:nvPr/>
        </p:nvSpPr>
        <p:spPr bwMode="auto">
          <a:xfrm>
            <a:off x="3049554" y="1470643"/>
            <a:ext cx="1049380" cy="2136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l-GR" sz="700">
                <a:latin typeface="Arial" charset="0"/>
                <a:cs typeface="Arial" charset="0"/>
              </a:rPr>
              <a:t>μετακεντρική ακτίνα</a:t>
            </a:r>
            <a:r>
              <a:rPr lang="en-US" sz="700">
                <a:latin typeface="Arial" charset="0"/>
                <a:cs typeface="Arial" charset="0"/>
              </a:rPr>
              <a:t> (BM)</a:t>
            </a:r>
          </a:p>
        </p:txBody>
      </p:sp>
    </p:spTree>
    <p:extLst>
      <p:ext uri="{BB962C8B-B14F-4D97-AF65-F5344CB8AC3E}">
        <p14:creationId xmlns:p14="http://schemas.microsoft.com/office/powerpoint/2010/main" val="3893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7"/>
          <p:cNvGrpSpPr>
            <a:grpSpLocks/>
          </p:cNvGrpSpPr>
          <p:nvPr/>
        </p:nvGrpSpPr>
        <p:grpSpPr bwMode="auto">
          <a:xfrm>
            <a:off x="2148891" y="1363809"/>
            <a:ext cx="1214809" cy="832974"/>
            <a:chOff x="1907608" y="899449"/>
            <a:chExt cx="974257" cy="669273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1907608" y="899449"/>
              <a:ext cx="974257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>
              <a:off x="1907608" y="899449"/>
              <a:ext cx="0" cy="50296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>
              <a:off x="2881865" y="899449"/>
              <a:ext cx="0" cy="497596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42" idx="2"/>
              <a:endCxn id="41" idx="2"/>
            </p:cNvCxnSpPr>
            <p:nvPr/>
          </p:nvCxnSpPr>
          <p:spPr bwMode="auto">
            <a:xfrm>
              <a:off x="2093883" y="1568722"/>
              <a:ext cx="601707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Arc 40"/>
            <p:cNvSpPr/>
            <p:nvPr/>
          </p:nvSpPr>
          <p:spPr bwMode="auto">
            <a:xfrm rot="5400000">
              <a:off x="2539993" y="1226851"/>
              <a:ext cx="344696" cy="33904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Arc 41"/>
            <p:cNvSpPr/>
            <p:nvPr/>
          </p:nvSpPr>
          <p:spPr bwMode="auto">
            <a:xfrm rot="16200000" flipH="1">
              <a:off x="1904783" y="1226851"/>
              <a:ext cx="344696" cy="33904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 bwMode="auto">
          <a:xfrm>
            <a:off x="1818035" y="1714359"/>
            <a:ext cx="330856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3363699" y="1714359"/>
            <a:ext cx="332526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 bwMode="auto">
          <a:xfrm>
            <a:off x="2738750" y="1953067"/>
            <a:ext cx="46788" cy="4841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Τα παραπάνω σημεία ορίζουν </a:t>
            </a:r>
            <a:br>
              <a:rPr lang="el-GR" dirty="0"/>
            </a:br>
            <a:r>
              <a:rPr lang="el-GR" dirty="0"/>
              <a:t>δύο χρήσιμα μήκη: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 bwMode="auto">
          <a:xfrm>
            <a:off x="2742092" y="1423903"/>
            <a:ext cx="46788" cy="4674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91444" y="1363808"/>
            <a:ext cx="160415" cy="16025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defRPr/>
            </a:pPr>
            <a:r>
              <a:rPr lang="en-US" sz="700" dirty="0">
                <a:solidFill>
                  <a:srgbClr val="00B050"/>
                </a:solidFill>
                <a:latin typeface="Arial"/>
                <a:cs typeface="Arial"/>
              </a:rPr>
              <a:t>M</a:t>
            </a:r>
          </a:p>
        </p:txBody>
      </p:sp>
      <p:sp>
        <p:nvSpPr>
          <p:cNvPr id="94217" name="TextBox 25"/>
          <p:cNvSpPr txBox="1">
            <a:spLocks noChangeArrowheads="1"/>
          </p:cNvSpPr>
          <p:nvPr/>
        </p:nvSpPr>
        <p:spPr bwMode="auto">
          <a:xfrm>
            <a:off x="2491444" y="1902988"/>
            <a:ext cx="160415" cy="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700">
                <a:solidFill>
                  <a:schemeClr val="accent3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2742092" y="1782799"/>
            <a:ext cx="46788" cy="467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219" name="TextBox 19"/>
          <p:cNvSpPr txBox="1">
            <a:spLocks noChangeArrowheads="1"/>
          </p:cNvSpPr>
          <p:nvPr/>
        </p:nvSpPr>
        <p:spPr bwMode="auto">
          <a:xfrm>
            <a:off x="2491444" y="1724375"/>
            <a:ext cx="160415" cy="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700" dirty="0">
                <a:solidFill>
                  <a:schemeClr val="accent2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2737078" y="2173413"/>
            <a:ext cx="48459" cy="46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221" name="TextBox 21"/>
          <p:cNvSpPr txBox="1">
            <a:spLocks noChangeArrowheads="1"/>
          </p:cNvSpPr>
          <p:nvPr/>
        </p:nvSpPr>
        <p:spPr bwMode="auto">
          <a:xfrm>
            <a:off x="2436300" y="2138358"/>
            <a:ext cx="160415" cy="1602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l-GR" sz="700">
                <a:latin typeface="Arial" charset="0"/>
                <a:cs typeface="Arial" charset="0"/>
              </a:rPr>
              <a:t>Κ</a:t>
            </a:r>
            <a:endParaRPr lang="en-US" sz="700">
              <a:latin typeface="Arial" charset="0"/>
              <a:cs typeface="Arial" charset="0"/>
            </a:endParaRPr>
          </a:p>
        </p:txBody>
      </p:sp>
      <p:sp>
        <p:nvSpPr>
          <p:cNvPr id="22" name="Right Bracket 21"/>
          <p:cNvSpPr/>
          <p:nvPr/>
        </p:nvSpPr>
        <p:spPr>
          <a:xfrm>
            <a:off x="2892481" y="1450612"/>
            <a:ext cx="95246" cy="529164"/>
          </a:xfrm>
          <a:prstGeom prst="rightBracket">
            <a:avLst>
              <a:gd name="adj" fmla="val 0"/>
            </a:avLst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1883" tIns="60944" rIns="121883" bIns="60944" anchor="ctr"/>
          <a:lstStyle/>
          <a:p>
            <a:pPr algn="ctr" defTabSz="210417">
              <a:defRPr/>
            </a:pPr>
            <a:endParaRPr lang="en-US"/>
          </a:p>
        </p:txBody>
      </p:sp>
      <p:sp>
        <p:nvSpPr>
          <p:cNvPr id="94223" name="TextBox 17"/>
          <p:cNvSpPr txBox="1">
            <a:spLocks noChangeArrowheads="1"/>
          </p:cNvSpPr>
          <p:nvPr/>
        </p:nvSpPr>
        <p:spPr bwMode="auto">
          <a:xfrm>
            <a:off x="3049554" y="1470643"/>
            <a:ext cx="1049380" cy="2136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l-GR" sz="700">
                <a:latin typeface="Arial" charset="0"/>
                <a:cs typeface="Arial" charset="0"/>
              </a:rPr>
              <a:t>μετακεντρική ακτίνα</a:t>
            </a:r>
            <a:r>
              <a:rPr lang="en-US" sz="700">
                <a:latin typeface="Arial" charset="0"/>
                <a:cs typeface="Arial" charset="0"/>
              </a:rPr>
              <a:t> (BM)</a:t>
            </a:r>
          </a:p>
        </p:txBody>
      </p:sp>
    </p:spTree>
    <p:extLst>
      <p:ext uri="{BB962C8B-B14F-4D97-AF65-F5344CB8AC3E}">
        <p14:creationId xmlns:p14="http://schemas.microsoft.com/office/powerpoint/2010/main" val="5951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7"/>
          <p:cNvGrpSpPr>
            <a:grpSpLocks/>
          </p:cNvGrpSpPr>
          <p:nvPr/>
        </p:nvGrpSpPr>
        <p:grpSpPr bwMode="auto">
          <a:xfrm>
            <a:off x="2148891" y="1363809"/>
            <a:ext cx="1214809" cy="832974"/>
            <a:chOff x="1907608" y="899449"/>
            <a:chExt cx="974257" cy="669273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1907608" y="899449"/>
              <a:ext cx="974257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>
              <a:off x="1907608" y="899449"/>
              <a:ext cx="0" cy="50296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>
              <a:off x="2881865" y="899449"/>
              <a:ext cx="0" cy="497596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42" idx="2"/>
              <a:endCxn id="41" idx="2"/>
            </p:cNvCxnSpPr>
            <p:nvPr/>
          </p:nvCxnSpPr>
          <p:spPr bwMode="auto">
            <a:xfrm>
              <a:off x="2093883" y="1568722"/>
              <a:ext cx="601707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Arc 40"/>
            <p:cNvSpPr/>
            <p:nvPr/>
          </p:nvSpPr>
          <p:spPr bwMode="auto">
            <a:xfrm rot="5400000">
              <a:off x="2539993" y="1226851"/>
              <a:ext cx="344696" cy="33904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Arc 41"/>
            <p:cNvSpPr/>
            <p:nvPr/>
          </p:nvSpPr>
          <p:spPr bwMode="auto">
            <a:xfrm rot="16200000" flipH="1">
              <a:off x="1904783" y="1226851"/>
              <a:ext cx="344696" cy="339047"/>
            </a:xfrm>
            <a:prstGeom prst="arc">
              <a:avLst>
                <a:gd name="adj1" fmla="val 16200000"/>
                <a:gd name="adj2" fmla="val 326426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 bwMode="auto">
          <a:xfrm>
            <a:off x="1818035" y="1714359"/>
            <a:ext cx="330856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3363699" y="1714359"/>
            <a:ext cx="332526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 bwMode="auto">
          <a:xfrm>
            <a:off x="2738750" y="1953067"/>
            <a:ext cx="46788" cy="4841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Δύο χαρακτηριστικά μήκη, </a:t>
            </a:r>
            <a:br>
              <a:rPr lang="el-GR" dirty="0"/>
            </a:br>
            <a:r>
              <a:rPr lang="el-GR" dirty="0"/>
              <a:t>σχετικά με την ευστάθεια του πλοίου.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 bwMode="auto">
          <a:xfrm>
            <a:off x="2742092" y="1423903"/>
            <a:ext cx="46788" cy="4674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91444" y="1363808"/>
            <a:ext cx="160415" cy="16025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defRPr/>
            </a:pPr>
            <a:r>
              <a:rPr lang="en-US" sz="700" dirty="0">
                <a:solidFill>
                  <a:srgbClr val="00B050"/>
                </a:solidFill>
                <a:latin typeface="Arial"/>
                <a:cs typeface="Arial"/>
              </a:rPr>
              <a:t>M</a:t>
            </a:r>
          </a:p>
        </p:txBody>
      </p:sp>
      <p:sp>
        <p:nvSpPr>
          <p:cNvPr id="95241" name="TextBox 25"/>
          <p:cNvSpPr txBox="1">
            <a:spLocks noChangeArrowheads="1"/>
          </p:cNvSpPr>
          <p:nvPr/>
        </p:nvSpPr>
        <p:spPr bwMode="auto">
          <a:xfrm>
            <a:off x="2491444" y="1902988"/>
            <a:ext cx="160415" cy="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700">
                <a:solidFill>
                  <a:schemeClr val="accent3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7" name="Right Bracket 16"/>
          <p:cNvSpPr/>
          <p:nvPr/>
        </p:nvSpPr>
        <p:spPr>
          <a:xfrm flipH="1">
            <a:off x="2305963" y="1450612"/>
            <a:ext cx="95247" cy="355558"/>
          </a:xfrm>
          <a:prstGeom prst="rightBracket">
            <a:avLst>
              <a:gd name="adj" fmla="val 0"/>
            </a:avLst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1883" tIns="60944" rIns="121883" bIns="60944" anchor="ctr"/>
          <a:lstStyle/>
          <a:p>
            <a:pPr algn="ctr" defTabSz="210417">
              <a:defRPr/>
            </a:pPr>
            <a:endParaRPr lang="en-US"/>
          </a:p>
        </p:txBody>
      </p:sp>
      <p:sp>
        <p:nvSpPr>
          <p:cNvPr id="95243" name="TextBox 17"/>
          <p:cNvSpPr txBox="1">
            <a:spLocks noChangeArrowheads="1"/>
          </p:cNvSpPr>
          <p:nvPr/>
        </p:nvSpPr>
        <p:spPr bwMode="auto">
          <a:xfrm>
            <a:off x="1117892" y="1470643"/>
            <a:ext cx="1049380" cy="2136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l-GR" sz="700">
                <a:latin typeface="Arial" charset="0"/>
                <a:cs typeface="Arial" charset="0"/>
              </a:rPr>
              <a:t>μετακεντρικό ύψος</a:t>
            </a:r>
            <a:r>
              <a:rPr lang="en-US" sz="700">
                <a:latin typeface="Arial" charset="0"/>
                <a:cs typeface="Arial" charset="0"/>
              </a:rPr>
              <a:t> (GM)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2742092" y="1782799"/>
            <a:ext cx="46788" cy="467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245" name="TextBox 19"/>
          <p:cNvSpPr txBox="1">
            <a:spLocks noChangeArrowheads="1"/>
          </p:cNvSpPr>
          <p:nvPr/>
        </p:nvSpPr>
        <p:spPr bwMode="auto">
          <a:xfrm>
            <a:off x="2491444" y="1724375"/>
            <a:ext cx="160415" cy="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700">
                <a:solidFill>
                  <a:schemeClr val="accent2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95246" name="TextBox 20"/>
          <p:cNvSpPr txBox="1">
            <a:spLocks noChangeArrowheads="1"/>
          </p:cNvSpPr>
          <p:nvPr/>
        </p:nvSpPr>
        <p:spPr bwMode="auto">
          <a:xfrm>
            <a:off x="2436300" y="2138358"/>
            <a:ext cx="160415" cy="1602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l-GR" sz="700">
                <a:latin typeface="Arial" charset="0"/>
                <a:cs typeface="Arial" charset="0"/>
              </a:rPr>
              <a:t>Κ</a:t>
            </a:r>
            <a:endParaRPr lang="en-US" sz="700">
              <a:latin typeface="Arial" charset="0"/>
              <a:cs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737078" y="2173413"/>
            <a:ext cx="48459" cy="467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ight Bracket 22"/>
          <p:cNvSpPr/>
          <p:nvPr/>
        </p:nvSpPr>
        <p:spPr>
          <a:xfrm>
            <a:off x="2892481" y="1450612"/>
            <a:ext cx="95246" cy="529164"/>
          </a:xfrm>
          <a:prstGeom prst="rightBracket">
            <a:avLst>
              <a:gd name="adj" fmla="val 0"/>
            </a:avLst>
          </a:prstGeom>
          <a:ln w="952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1883" tIns="60944" rIns="121883" bIns="60944" anchor="ctr"/>
          <a:lstStyle/>
          <a:p>
            <a:pPr algn="ctr" defTabSz="210417">
              <a:defRPr/>
            </a:pPr>
            <a:endParaRPr lang="en-US"/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3049554" y="1470643"/>
            <a:ext cx="1049380" cy="2136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l-GR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μετακεντρική ακτίνα</a:t>
            </a:r>
            <a:r>
              <a:rPr lang="en-US" sz="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 (BM)</a:t>
            </a:r>
          </a:p>
        </p:txBody>
      </p:sp>
    </p:spTree>
    <p:extLst>
      <p:ext uri="{BB962C8B-B14F-4D97-AF65-F5344CB8AC3E}">
        <p14:creationId xmlns:p14="http://schemas.microsoft.com/office/powerpoint/2010/main" val="34911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Ως προς διάμηκες επίπεδο συμμετρίας, </a:t>
            </a:r>
            <a:br>
              <a:rPr lang="el-GR" dirty="0" smtClean="0"/>
            </a:br>
            <a:r>
              <a:rPr lang="el-GR" dirty="0" smtClean="0"/>
              <a:t>ορίζεται ένα νέο «διάμηκες» μετάκεντρο Μ</a:t>
            </a:r>
            <a:r>
              <a:rPr lang="en-US" baseline="-25000" dirty="0" smtClean="0"/>
              <a:t>L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42" name="Group 350"/>
          <p:cNvGrpSpPr>
            <a:grpSpLocks noChangeAspect="1"/>
          </p:cNvGrpSpPr>
          <p:nvPr/>
        </p:nvGrpSpPr>
        <p:grpSpPr bwMode="auto">
          <a:xfrm>
            <a:off x="1157341" y="2043437"/>
            <a:ext cx="2713450" cy="587756"/>
            <a:chOff x="1174639" y="900000"/>
            <a:chExt cx="2491051" cy="540000"/>
          </a:xfrm>
        </p:grpSpPr>
        <p:cxnSp>
          <p:nvCxnSpPr>
            <p:cNvPr id="43" name="Straight Connector 42"/>
            <p:cNvCxnSpPr>
              <a:endCxn id="44" idx="0"/>
            </p:cNvCxnSpPr>
            <p:nvPr/>
          </p:nvCxnSpPr>
          <p:spPr bwMode="auto">
            <a:xfrm flipV="1">
              <a:off x="1265318" y="1436715"/>
              <a:ext cx="2360946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 43"/>
            <p:cNvSpPr/>
            <p:nvPr/>
          </p:nvSpPr>
          <p:spPr>
            <a:xfrm>
              <a:off x="3565811" y="1288905"/>
              <a:ext cx="99879" cy="147810"/>
            </a:xfrm>
            <a:custGeom>
              <a:avLst/>
              <a:gdLst>
                <a:gd name="connsiteX0" fmla="*/ 86269 w 144834"/>
                <a:gd name="connsiteY0" fmla="*/ 215900 h 215900"/>
                <a:gd name="connsiteX1" fmla="*/ 137069 w 144834"/>
                <a:gd name="connsiteY1" fmla="*/ 187325 h 215900"/>
                <a:gd name="connsiteX2" fmla="*/ 133894 w 144834"/>
                <a:gd name="connsiteY2" fmla="*/ 117475 h 215900"/>
                <a:gd name="connsiteX3" fmla="*/ 35469 w 144834"/>
                <a:gd name="connsiteY3" fmla="*/ 95250 h 215900"/>
                <a:gd name="connsiteX4" fmla="*/ 544 w 144834"/>
                <a:gd name="connsiteY4" fmla="*/ 53975 h 215900"/>
                <a:gd name="connsiteX5" fmla="*/ 13244 w 144834"/>
                <a:gd name="connsiteY5" fmla="*/ 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834" h="215900">
                  <a:moveTo>
                    <a:pt x="86269" y="215900"/>
                  </a:moveTo>
                  <a:cubicBezTo>
                    <a:pt x="107700" y="209814"/>
                    <a:pt x="129132" y="203729"/>
                    <a:pt x="137069" y="187325"/>
                  </a:cubicBezTo>
                  <a:cubicBezTo>
                    <a:pt x="145007" y="170921"/>
                    <a:pt x="150827" y="132821"/>
                    <a:pt x="133894" y="117475"/>
                  </a:cubicBezTo>
                  <a:cubicBezTo>
                    <a:pt x="116961" y="102129"/>
                    <a:pt x="57694" y="105833"/>
                    <a:pt x="35469" y="95250"/>
                  </a:cubicBezTo>
                  <a:cubicBezTo>
                    <a:pt x="13244" y="84667"/>
                    <a:pt x="4248" y="69850"/>
                    <a:pt x="544" y="53975"/>
                  </a:cubicBezTo>
                  <a:cubicBezTo>
                    <a:pt x="-3160" y="38100"/>
                    <a:pt x="13244" y="0"/>
                    <a:pt x="13244" y="0"/>
                  </a:cubicBezTo>
                </a:path>
              </a:pathLst>
            </a:cu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5" name="Straight Connector 44"/>
            <p:cNvCxnSpPr>
              <a:endCxn id="44" idx="5"/>
            </p:cNvCxnSpPr>
            <p:nvPr/>
          </p:nvCxnSpPr>
          <p:spPr bwMode="auto">
            <a:xfrm flipH="1">
              <a:off x="3575011" y="1130584"/>
              <a:ext cx="74909" cy="158321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 flipH="1">
              <a:off x="3384453" y="1133211"/>
              <a:ext cx="265467" cy="6569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 flipV="1">
              <a:off x="3384453" y="1138467"/>
              <a:ext cx="0" cy="58467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 bwMode="auto">
            <a:xfrm>
              <a:off x="1720686" y="1195620"/>
              <a:ext cx="1663767" cy="1314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 bwMode="auto">
            <a:xfrm flipV="1">
              <a:off x="1720686" y="1078029"/>
              <a:ext cx="0" cy="12219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 flipH="1">
              <a:off x="1419079" y="1076058"/>
              <a:ext cx="191872" cy="1971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1419079" y="1076058"/>
              <a:ext cx="0" cy="40073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 bwMode="auto">
            <a:xfrm flipH="1">
              <a:off x="1608322" y="1032044"/>
              <a:ext cx="133391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 bwMode="auto">
            <a:xfrm flipH="1">
              <a:off x="1720686" y="1032044"/>
              <a:ext cx="17741" cy="47299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 bwMode="auto">
            <a:xfrm flipH="1">
              <a:off x="1382939" y="1116131"/>
              <a:ext cx="39426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1385567" y="1114161"/>
              <a:ext cx="0" cy="62409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 bwMode="auto">
            <a:xfrm flipH="1">
              <a:off x="1174639" y="1174599"/>
              <a:ext cx="210928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 flipH="1">
              <a:off x="1536699" y="900000"/>
              <a:ext cx="74252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 bwMode="auto">
            <a:xfrm flipV="1">
              <a:off x="1608322" y="900000"/>
              <a:ext cx="0" cy="176058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1509758" y="900000"/>
              <a:ext cx="30226" cy="176058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reeform 59"/>
            <p:cNvSpPr/>
            <p:nvPr/>
          </p:nvSpPr>
          <p:spPr>
            <a:xfrm>
              <a:off x="1175953" y="1173285"/>
              <a:ext cx="162303" cy="250949"/>
            </a:xfrm>
            <a:custGeom>
              <a:avLst/>
              <a:gdLst>
                <a:gd name="connsiteX0" fmla="*/ 0 w 234970"/>
                <a:gd name="connsiteY0" fmla="*/ 0 h 365125"/>
                <a:gd name="connsiteX1" fmla="*/ 22225 w 234970"/>
                <a:gd name="connsiteY1" fmla="*/ 117475 h 365125"/>
                <a:gd name="connsiteX2" fmla="*/ 82550 w 234970"/>
                <a:gd name="connsiteY2" fmla="*/ 196850 h 365125"/>
                <a:gd name="connsiteX3" fmla="*/ 187325 w 234970"/>
                <a:gd name="connsiteY3" fmla="*/ 219075 h 365125"/>
                <a:gd name="connsiteX4" fmla="*/ 231775 w 234970"/>
                <a:gd name="connsiteY4" fmla="*/ 244475 h 365125"/>
                <a:gd name="connsiteX5" fmla="*/ 225425 w 234970"/>
                <a:gd name="connsiteY5" fmla="*/ 288925 h 365125"/>
                <a:gd name="connsiteX6" fmla="*/ 203200 w 234970"/>
                <a:gd name="connsiteY6" fmla="*/ 298450 h 365125"/>
                <a:gd name="connsiteX7" fmla="*/ 203200 w 234970"/>
                <a:gd name="connsiteY7" fmla="*/ 311150 h 365125"/>
                <a:gd name="connsiteX8" fmla="*/ 222250 w 234970"/>
                <a:gd name="connsiteY8" fmla="*/ 327025 h 365125"/>
                <a:gd name="connsiteX9" fmla="*/ 234950 w 234970"/>
                <a:gd name="connsiteY9" fmla="*/ 352425 h 365125"/>
                <a:gd name="connsiteX10" fmla="*/ 225425 w 234970"/>
                <a:gd name="connsiteY10" fmla="*/ 365125 h 3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970" h="365125">
                  <a:moveTo>
                    <a:pt x="0" y="0"/>
                  </a:moveTo>
                  <a:cubicBezTo>
                    <a:pt x="4233" y="42333"/>
                    <a:pt x="8467" y="84667"/>
                    <a:pt x="22225" y="117475"/>
                  </a:cubicBezTo>
                  <a:cubicBezTo>
                    <a:pt x="35983" y="150283"/>
                    <a:pt x="55033" y="179917"/>
                    <a:pt x="82550" y="196850"/>
                  </a:cubicBezTo>
                  <a:cubicBezTo>
                    <a:pt x="110067" y="213783"/>
                    <a:pt x="162454" y="211138"/>
                    <a:pt x="187325" y="219075"/>
                  </a:cubicBezTo>
                  <a:cubicBezTo>
                    <a:pt x="212196" y="227012"/>
                    <a:pt x="225425" y="232833"/>
                    <a:pt x="231775" y="244475"/>
                  </a:cubicBezTo>
                  <a:cubicBezTo>
                    <a:pt x="238125" y="256117"/>
                    <a:pt x="230187" y="279929"/>
                    <a:pt x="225425" y="288925"/>
                  </a:cubicBezTo>
                  <a:cubicBezTo>
                    <a:pt x="220663" y="297921"/>
                    <a:pt x="206904" y="294746"/>
                    <a:pt x="203200" y="298450"/>
                  </a:cubicBezTo>
                  <a:cubicBezTo>
                    <a:pt x="199496" y="302154"/>
                    <a:pt x="200025" y="306388"/>
                    <a:pt x="203200" y="311150"/>
                  </a:cubicBezTo>
                  <a:cubicBezTo>
                    <a:pt x="206375" y="315912"/>
                    <a:pt x="216958" y="320146"/>
                    <a:pt x="222250" y="327025"/>
                  </a:cubicBezTo>
                  <a:cubicBezTo>
                    <a:pt x="227542" y="333904"/>
                    <a:pt x="234421" y="346075"/>
                    <a:pt x="234950" y="352425"/>
                  </a:cubicBezTo>
                  <a:cubicBezTo>
                    <a:pt x="235479" y="358775"/>
                    <a:pt x="225425" y="365125"/>
                    <a:pt x="225425" y="365125"/>
                  </a:cubicBezTo>
                </a:path>
              </a:pathLst>
            </a:cu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1" name="Straight Connector 60"/>
            <p:cNvCxnSpPr>
              <a:stCxn id="60" idx="10"/>
            </p:cNvCxnSpPr>
            <p:nvPr/>
          </p:nvCxnSpPr>
          <p:spPr bwMode="auto">
            <a:xfrm flipH="1">
              <a:off x="1265318" y="1424234"/>
              <a:ext cx="66367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 bwMode="auto">
            <a:xfrm flipV="1">
              <a:off x="1265318" y="1422263"/>
              <a:ext cx="0" cy="17737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378"/>
            <p:cNvGrpSpPr>
              <a:grpSpLocks/>
            </p:cNvGrpSpPr>
            <p:nvPr/>
          </p:nvGrpSpPr>
          <p:grpSpPr bwMode="auto">
            <a:xfrm>
              <a:off x="1305923" y="1355780"/>
              <a:ext cx="30264" cy="59305"/>
              <a:chOff x="559074" y="1108075"/>
              <a:chExt cx="64800" cy="124275"/>
            </a:xfrm>
          </p:grpSpPr>
          <p:sp>
            <p:nvSpPr>
              <p:cNvPr id="68" name="Snip Same Side Corner Rectangle 67"/>
              <p:cNvSpPr/>
              <p:nvPr/>
            </p:nvSpPr>
            <p:spPr>
              <a:xfrm rot="16200000">
                <a:off x="572723" y="1156232"/>
                <a:ext cx="63325" cy="28139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20427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60771" y="1174430"/>
                <a:ext cx="26731" cy="56441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20427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70" name="Chord 69"/>
              <p:cNvSpPr/>
              <p:nvPr/>
            </p:nvSpPr>
            <p:spPr>
              <a:xfrm>
                <a:off x="560771" y="1155158"/>
                <a:ext cx="64719" cy="33039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20427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60771" y="1108352"/>
                <a:ext cx="26731" cy="56441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20427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64" name="Straight Connector 63"/>
            <p:cNvCxnSpPr/>
            <p:nvPr/>
          </p:nvCxnSpPr>
          <p:spPr bwMode="auto">
            <a:xfrm>
              <a:off x="1244291" y="1340146"/>
              <a:ext cx="0" cy="74233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 bwMode="auto">
            <a:xfrm>
              <a:off x="1241006" y="1414379"/>
              <a:ext cx="51253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 bwMode="auto">
            <a:xfrm>
              <a:off x="1241006" y="1340146"/>
              <a:ext cx="51253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 bwMode="auto">
            <a:xfrm>
              <a:off x="1288974" y="1319124"/>
              <a:ext cx="0" cy="106423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/>
          <p:cNvCxnSpPr/>
          <p:nvPr/>
        </p:nvCxnSpPr>
        <p:spPr bwMode="auto">
          <a:xfrm>
            <a:off x="845672" y="2434790"/>
            <a:ext cx="330856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 bwMode="auto">
          <a:xfrm>
            <a:off x="3787702" y="2434790"/>
            <a:ext cx="332526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 bwMode="auto">
          <a:xfrm>
            <a:off x="2445937" y="2516924"/>
            <a:ext cx="46788" cy="4841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1177910" y="2434790"/>
            <a:ext cx="2616188" cy="0"/>
          </a:xfrm>
          <a:prstGeom prst="line">
            <a:avLst/>
          </a:prstGeom>
          <a:ln w="12700" cmpd="sng">
            <a:solidFill>
              <a:srgbClr val="4F81BD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25"/>
          <p:cNvSpPr txBox="1">
            <a:spLocks noChangeArrowheads="1"/>
          </p:cNvSpPr>
          <p:nvPr/>
        </p:nvSpPr>
        <p:spPr bwMode="auto">
          <a:xfrm>
            <a:off x="2617760" y="2506440"/>
            <a:ext cx="160415" cy="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3"/>
                </a:solidFill>
                <a:latin typeface="Arial" charset="0"/>
                <a:cs typeface="Aria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363498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 bwMode="auto">
          <a:xfrm flipH="1">
            <a:off x="2470831" y="1692052"/>
            <a:ext cx="835" cy="1086304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Ως προς διάμηκες επίπεδο συμμετρίας, </a:t>
            </a:r>
            <a:br>
              <a:rPr lang="el-GR" dirty="0" smtClean="0"/>
            </a:br>
            <a:r>
              <a:rPr lang="el-GR" dirty="0" smtClean="0"/>
              <a:t>ορίζεται ένα νέο «διάμηκες» μετάκεντρο Μ</a:t>
            </a:r>
            <a:r>
              <a:rPr lang="en-US" baseline="-25000" dirty="0" smtClean="0"/>
              <a:t>L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5" name="Group 350"/>
          <p:cNvGrpSpPr>
            <a:grpSpLocks noChangeAspect="1"/>
          </p:cNvGrpSpPr>
          <p:nvPr/>
        </p:nvGrpSpPr>
        <p:grpSpPr bwMode="auto">
          <a:xfrm>
            <a:off x="1157341" y="2043437"/>
            <a:ext cx="2713450" cy="587756"/>
            <a:chOff x="1174639" y="900000"/>
            <a:chExt cx="2491051" cy="540000"/>
          </a:xfrm>
        </p:grpSpPr>
        <p:cxnSp>
          <p:nvCxnSpPr>
            <p:cNvPr id="6" name="Straight Connector 5"/>
            <p:cNvCxnSpPr>
              <a:endCxn id="7" idx="0"/>
            </p:cNvCxnSpPr>
            <p:nvPr/>
          </p:nvCxnSpPr>
          <p:spPr bwMode="auto">
            <a:xfrm flipV="1">
              <a:off x="1265318" y="1436715"/>
              <a:ext cx="2360946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3565811" y="1288905"/>
              <a:ext cx="99879" cy="147810"/>
            </a:xfrm>
            <a:custGeom>
              <a:avLst/>
              <a:gdLst>
                <a:gd name="connsiteX0" fmla="*/ 86269 w 144834"/>
                <a:gd name="connsiteY0" fmla="*/ 215900 h 215900"/>
                <a:gd name="connsiteX1" fmla="*/ 137069 w 144834"/>
                <a:gd name="connsiteY1" fmla="*/ 187325 h 215900"/>
                <a:gd name="connsiteX2" fmla="*/ 133894 w 144834"/>
                <a:gd name="connsiteY2" fmla="*/ 117475 h 215900"/>
                <a:gd name="connsiteX3" fmla="*/ 35469 w 144834"/>
                <a:gd name="connsiteY3" fmla="*/ 95250 h 215900"/>
                <a:gd name="connsiteX4" fmla="*/ 544 w 144834"/>
                <a:gd name="connsiteY4" fmla="*/ 53975 h 215900"/>
                <a:gd name="connsiteX5" fmla="*/ 13244 w 144834"/>
                <a:gd name="connsiteY5" fmla="*/ 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834" h="215900">
                  <a:moveTo>
                    <a:pt x="86269" y="215900"/>
                  </a:moveTo>
                  <a:cubicBezTo>
                    <a:pt x="107700" y="209814"/>
                    <a:pt x="129132" y="203729"/>
                    <a:pt x="137069" y="187325"/>
                  </a:cubicBezTo>
                  <a:cubicBezTo>
                    <a:pt x="145007" y="170921"/>
                    <a:pt x="150827" y="132821"/>
                    <a:pt x="133894" y="117475"/>
                  </a:cubicBezTo>
                  <a:cubicBezTo>
                    <a:pt x="116961" y="102129"/>
                    <a:pt x="57694" y="105833"/>
                    <a:pt x="35469" y="95250"/>
                  </a:cubicBezTo>
                  <a:cubicBezTo>
                    <a:pt x="13244" y="84667"/>
                    <a:pt x="4248" y="69850"/>
                    <a:pt x="544" y="53975"/>
                  </a:cubicBezTo>
                  <a:cubicBezTo>
                    <a:pt x="-3160" y="38100"/>
                    <a:pt x="13244" y="0"/>
                    <a:pt x="13244" y="0"/>
                  </a:cubicBezTo>
                </a:path>
              </a:pathLst>
            </a:cu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>
              <a:endCxn id="7" idx="5"/>
            </p:cNvCxnSpPr>
            <p:nvPr/>
          </p:nvCxnSpPr>
          <p:spPr bwMode="auto">
            <a:xfrm flipH="1">
              <a:off x="3575011" y="1130584"/>
              <a:ext cx="74909" cy="158321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3384453" y="1133211"/>
              <a:ext cx="265467" cy="6569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3384453" y="1138467"/>
              <a:ext cx="0" cy="58467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>
              <a:off x="1720686" y="1195620"/>
              <a:ext cx="1663767" cy="1314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1720686" y="1078029"/>
              <a:ext cx="0" cy="12219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flipH="1">
              <a:off x="1419079" y="1076058"/>
              <a:ext cx="191872" cy="1971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1419079" y="1076058"/>
              <a:ext cx="0" cy="40073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1608322" y="1032044"/>
              <a:ext cx="133391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 flipH="1">
              <a:off x="1720686" y="1032044"/>
              <a:ext cx="17741" cy="47299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1382939" y="1116131"/>
              <a:ext cx="39426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1385567" y="1114161"/>
              <a:ext cx="0" cy="62409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174639" y="1174599"/>
              <a:ext cx="210928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1536699" y="900000"/>
              <a:ext cx="74252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1608322" y="900000"/>
              <a:ext cx="0" cy="176058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1509758" y="900000"/>
              <a:ext cx="30226" cy="176058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1175953" y="1173285"/>
              <a:ext cx="162303" cy="250949"/>
            </a:xfrm>
            <a:custGeom>
              <a:avLst/>
              <a:gdLst>
                <a:gd name="connsiteX0" fmla="*/ 0 w 234970"/>
                <a:gd name="connsiteY0" fmla="*/ 0 h 365125"/>
                <a:gd name="connsiteX1" fmla="*/ 22225 w 234970"/>
                <a:gd name="connsiteY1" fmla="*/ 117475 h 365125"/>
                <a:gd name="connsiteX2" fmla="*/ 82550 w 234970"/>
                <a:gd name="connsiteY2" fmla="*/ 196850 h 365125"/>
                <a:gd name="connsiteX3" fmla="*/ 187325 w 234970"/>
                <a:gd name="connsiteY3" fmla="*/ 219075 h 365125"/>
                <a:gd name="connsiteX4" fmla="*/ 231775 w 234970"/>
                <a:gd name="connsiteY4" fmla="*/ 244475 h 365125"/>
                <a:gd name="connsiteX5" fmla="*/ 225425 w 234970"/>
                <a:gd name="connsiteY5" fmla="*/ 288925 h 365125"/>
                <a:gd name="connsiteX6" fmla="*/ 203200 w 234970"/>
                <a:gd name="connsiteY6" fmla="*/ 298450 h 365125"/>
                <a:gd name="connsiteX7" fmla="*/ 203200 w 234970"/>
                <a:gd name="connsiteY7" fmla="*/ 311150 h 365125"/>
                <a:gd name="connsiteX8" fmla="*/ 222250 w 234970"/>
                <a:gd name="connsiteY8" fmla="*/ 327025 h 365125"/>
                <a:gd name="connsiteX9" fmla="*/ 234950 w 234970"/>
                <a:gd name="connsiteY9" fmla="*/ 352425 h 365125"/>
                <a:gd name="connsiteX10" fmla="*/ 225425 w 234970"/>
                <a:gd name="connsiteY10" fmla="*/ 365125 h 3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970" h="365125">
                  <a:moveTo>
                    <a:pt x="0" y="0"/>
                  </a:moveTo>
                  <a:cubicBezTo>
                    <a:pt x="4233" y="42333"/>
                    <a:pt x="8467" y="84667"/>
                    <a:pt x="22225" y="117475"/>
                  </a:cubicBezTo>
                  <a:cubicBezTo>
                    <a:pt x="35983" y="150283"/>
                    <a:pt x="55033" y="179917"/>
                    <a:pt x="82550" y="196850"/>
                  </a:cubicBezTo>
                  <a:cubicBezTo>
                    <a:pt x="110067" y="213783"/>
                    <a:pt x="162454" y="211138"/>
                    <a:pt x="187325" y="219075"/>
                  </a:cubicBezTo>
                  <a:cubicBezTo>
                    <a:pt x="212196" y="227012"/>
                    <a:pt x="225425" y="232833"/>
                    <a:pt x="231775" y="244475"/>
                  </a:cubicBezTo>
                  <a:cubicBezTo>
                    <a:pt x="238125" y="256117"/>
                    <a:pt x="230187" y="279929"/>
                    <a:pt x="225425" y="288925"/>
                  </a:cubicBezTo>
                  <a:cubicBezTo>
                    <a:pt x="220663" y="297921"/>
                    <a:pt x="206904" y="294746"/>
                    <a:pt x="203200" y="298450"/>
                  </a:cubicBezTo>
                  <a:cubicBezTo>
                    <a:pt x="199496" y="302154"/>
                    <a:pt x="200025" y="306388"/>
                    <a:pt x="203200" y="311150"/>
                  </a:cubicBezTo>
                  <a:cubicBezTo>
                    <a:pt x="206375" y="315912"/>
                    <a:pt x="216958" y="320146"/>
                    <a:pt x="222250" y="327025"/>
                  </a:cubicBezTo>
                  <a:cubicBezTo>
                    <a:pt x="227542" y="333904"/>
                    <a:pt x="234421" y="346075"/>
                    <a:pt x="234950" y="352425"/>
                  </a:cubicBezTo>
                  <a:cubicBezTo>
                    <a:pt x="235479" y="358775"/>
                    <a:pt x="225425" y="365125"/>
                    <a:pt x="225425" y="365125"/>
                  </a:cubicBezTo>
                </a:path>
              </a:pathLst>
            </a:cu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" name="Straight Connector 23"/>
            <p:cNvCxnSpPr>
              <a:stCxn id="23" idx="10"/>
            </p:cNvCxnSpPr>
            <p:nvPr/>
          </p:nvCxnSpPr>
          <p:spPr bwMode="auto">
            <a:xfrm flipH="1">
              <a:off x="1265318" y="1424234"/>
              <a:ext cx="66367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1265318" y="1422263"/>
              <a:ext cx="0" cy="17737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378"/>
            <p:cNvGrpSpPr>
              <a:grpSpLocks/>
            </p:cNvGrpSpPr>
            <p:nvPr/>
          </p:nvGrpSpPr>
          <p:grpSpPr bwMode="auto">
            <a:xfrm>
              <a:off x="1305923" y="1355780"/>
              <a:ext cx="30264" cy="59305"/>
              <a:chOff x="559074" y="1108075"/>
              <a:chExt cx="64800" cy="124275"/>
            </a:xfrm>
          </p:grpSpPr>
          <p:sp>
            <p:nvSpPr>
              <p:cNvPr id="31" name="Snip Same Side Corner Rectangle 30"/>
              <p:cNvSpPr/>
              <p:nvPr/>
            </p:nvSpPr>
            <p:spPr>
              <a:xfrm rot="16200000">
                <a:off x="572723" y="1156232"/>
                <a:ext cx="63325" cy="28139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20427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60771" y="1174430"/>
                <a:ext cx="26731" cy="56441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20427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3" name="Chord 32"/>
              <p:cNvSpPr/>
              <p:nvPr/>
            </p:nvSpPr>
            <p:spPr>
              <a:xfrm>
                <a:off x="560771" y="1155158"/>
                <a:ext cx="64719" cy="33039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20427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60771" y="1108352"/>
                <a:ext cx="26731" cy="56441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20427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27" name="Straight Connector 26"/>
            <p:cNvCxnSpPr/>
            <p:nvPr/>
          </p:nvCxnSpPr>
          <p:spPr bwMode="auto">
            <a:xfrm>
              <a:off x="1244291" y="1340146"/>
              <a:ext cx="0" cy="74233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>
              <a:off x="1241006" y="1414379"/>
              <a:ext cx="51253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>
              <a:off x="1241006" y="1340146"/>
              <a:ext cx="51253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>
              <a:off x="1288974" y="1319124"/>
              <a:ext cx="0" cy="106423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 bwMode="auto">
          <a:xfrm>
            <a:off x="845672" y="2434790"/>
            <a:ext cx="330856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>
            <a:off x="3787702" y="2434790"/>
            <a:ext cx="332526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 bwMode="auto">
          <a:xfrm>
            <a:off x="2445937" y="2516924"/>
            <a:ext cx="46788" cy="4841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9" name="TextBox 25"/>
          <p:cNvSpPr txBox="1">
            <a:spLocks noChangeArrowheads="1"/>
          </p:cNvSpPr>
          <p:nvPr/>
        </p:nvSpPr>
        <p:spPr bwMode="auto">
          <a:xfrm>
            <a:off x="2617760" y="2506440"/>
            <a:ext cx="160415" cy="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3"/>
                </a:solidFill>
                <a:latin typeface="Arial" charset="0"/>
                <a:cs typeface="Arial" charset="0"/>
              </a:rPr>
              <a:t>B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1177910" y="2434790"/>
            <a:ext cx="2616188" cy="0"/>
          </a:xfrm>
          <a:prstGeom prst="line">
            <a:avLst/>
          </a:prstGeom>
          <a:ln w="12700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 bwMode="auto">
          <a:xfrm>
            <a:off x="2492724" y="2514289"/>
            <a:ext cx="46788" cy="48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 bwMode="auto">
          <a:xfrm>
            <a:off x="2399149" y="2515570"/>
            <a:ext cx="46788" cy="48410"/>
          </a:xfrm>
          <a:prstGeom prst="ellipse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 bwMode="auto">
          <a:xfrm>
            <a:off x="2539512" y="2509963"/>
            <a:ext cx="46788" cy="48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 bwMode="auto">
          <a:xfrm>
            <a:off x="2352361" y="2509963"/>
            <a:ext cx="46788" cy="48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8" name="Group 121"/>
          <p:cNvGrpSpPr>
            <a:grpSpLocks noChangeAspect="1"/>
          </p:cNvGrpSpPr>
          <p:nvPr/>
        </p:nvGrpSpPr>
        <p:grpSpPr bwMode="auto">
          <a:xfrm>
            <a:off x="2387281" y="2756658"/>
            <a:ext cx="167099" cy="76787"/>
            <a:chOff x="2218159" y="2144867"/>
            <a:chExt cx="324321" cy="162571"/>
          </a:xfrm>
        </p:grpSpPr>
        <p:sp>
          <p:nvSpPr>
            <p:cNvPr id="49" name="Oval 48"/>
            <p:cNvSpPr/>
            <p:nvPr/>
          </p:nvSpPr>
          <p:spPr>
            <a:xfrm>
              <a:off x="2302482" y="2144867"/>
              <a:ext cx="158916" cy="162571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20427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50" name="Arc 49"/>
            <p:cNvSpPr/>
            <p:nvPr/>
          </p:nvSpPr>
          <p:spPr>
            <a:xfrm>
              <a:off x="2218159" y="2144867"/>
              <a:ext cx="162161" cy="162571"/>
            </a:xfrm>
            <a:prstGeom prst="arc">
              <a:avLst>
                <a:gd name="adj1" fmla="val 16275962"/>
                <a:gd name="adj2" fmla="val 5549937"/>
              </a:avLst>
            </a:prstGeom>
            <a:ln w="635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220427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51" name="Arc 50"/>
            <p:cNvSpPr/>
            <p:nvPr/>
          </p:nvSpPr>
          <p:spPr>
            <a:xfrm rot="10800000">
              <a:off x="2380319" y="2144867"/>
              <a:ext cx="162161" cy="162571"/>
            </a:xfrm>
            <a:prstGeom prst="arc">
              <a:avLst>
                <a:gd name="adj1" fmla="val 16275962"/>
                <a:gd name="adj2" fmla="val 5549937"/>
              </a:avLst>
            </a:prstGeom>
            <a:ln w="6350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220427">
                <a:defRPr/>
              </a:pPr>
              <a:endParaRPr lang="en-US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95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μεταβάλλεται το κέντρο άντωσης</a:t>
            </a:r>
            <a:br>
              <a:rPr lang="el-GR" dirty="0" smtClean="0"/>
            </a:br>
            <a:r>
              <a:rPr lang="el-GR" dirty="0" smtClean="0"/>
              <a:t>κατά την προσθαφαίρεση βαρών ;</a:t>
            </a:r>
            <a:endParaRPr lang="el-GR" dirty="0"/>
          </a:p>
        </p:txBody>
      </p:sp>
      <p:sp>
        <p:nvSpPr>
          <p:cNvPr id="10" name="Θέση περιεχομένου 9"/>
          <p:cNvSpPr>
            <a:spLocks noGrp="1"/>
          </p:cNvSpPr>
          <p:nvPr>
            <p:ph sz="quarter" idx="13"/>
          </p:nvPr>
        </p:nvSpPr>
        <p:spPr>
          <a:xfrm>
            <a:off x="1440507" y="1080000"/>
            <a:ext cx="2700000" cy="1980000"/>
          </a:xfrm>
        </p:spPr>
        <p:txBody>
          <a:bodyPr wrap="square"/>
          <a:lstStyle/>
          <a:p>
            <a:r>
              <a:rPr lang="el-GR" dirty="0" smtClean="0"/>
              <a:t>Έστω ότι σε ένα πλοίο προστίθεται βάρος </a:t>
            </a:r>
            <a:r>
              <a:rPr lang="en-US" dirty="0" smtClean="0"/>
              <a:t>w</a:t>
            </a:r>
            <a:r>
              <a:rPr lang="el-GR" dirty="0" smtClean="0"/>
              <a:t>, στο κέντρο βάρους.</a:t>
            </a:r>
            <a:endParaRPr lang="el-GR" dirty="0"/>
          </a:p>
        </p:txBody>
      </p:sp>
      <p:cxnSp>
        <p:nvCxnSpPr>
          <p:cNvPr id="4" name="Straight Connector 112"/>
          <p:cNvCxnSpPr/>
          <p:nvPr/>
        </p:nvCxnSpPr>
        <p:spPr bwMode="auto">
          <a:xfrm>
            <a:off x="2295525" y="1928391"/>
            <a:ext cx="852487" cy="0"/>
          </a:xfrm>
          <a:prstGeom prst="line">
            <a:avLst/>
          </a:prstGeom>
          <a:ln w="1270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113"/>
          <p:cNvGrpSpPr>
            <a:grpSpLocks/>
          </p:cNvGrpSpPr>
          <p:nvPr/>
        </p:nvGrpSpPr>
        <p:grpSpPr bwMode="auto">
          <a:xfrm>
            <a:off x="2295525" y="1682329"/>
            <a:ext cx="852487" cy="585787"/>
            <a:chOff x="1907608" y="899449"/>
            <a:chExt cx="974257" cy="669273"/>
          </a:xfrm>
        </p:grpSpPr>
        <p:cxnSp>
          <p:nvCxnSpPr>
            <p:cNvPr id="6" name="Straight Connector 114"/>
            <p:cNvCxnSpPr/>
            <p:nvPr/>
          </p:nvCxnSpPr>
          <p:spPr bwMode="auto">
            <a:xfrm>
              <a:off x="1907608" y="899449"/>
              <a:ext cx="974257" cy="0"/>
            </a:xfrm>
            <a:prstGeom prst="line">
              <a:avLst/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15"/>
            <p:cNvCxnSpPr/>
            <p:nvPr/>
          </p:nvCxnSpPr>
          <p:spPr bwMode="auto">
            <a:xfrm>
              <a:off x="1907608" y="899449"/>
              <a:ext cx="0" cy="502408"/>
            </a:xfrm>
            <a:prstGeom prst="line">
              <a:avLst/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16"/>
            <p:cNvCxnSpPr/>
            <p:nvPr/>
          </p:nvCxnSpPr>
          <p:spPr bwMode="auto">
            <a:xfrm>
              <a:off x="2881865" y="899449"/>
              <a:ext cx="0" cy="496967"/>
            </a:xfrm>
            <a:prstGeom prst="line">
              <a:avLst/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17"/>
            <p:cNvCxnSpPr>
              <a:stCxn id="13" idx="2"/>
              <a:endCxn id="12" idx="2"/>
            </p:cNvCxnSpPr>
            <p:nvPr/>
          </p:nvCxnSpPr>
          <p:spPr bwMode="auto">
            <a:xfrm>
              <a:off x="2094476" y="1568722"/>
              <a:ext cx="600521" cy="0"/>
            </a:xfrm>
            <a:prstGeom prst="line">
              <a:avLst/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 118"/>
            <p:cNvSpPr/>
            <p:nvPr/>
          </p:nvSpPr>
          <p:spPr bwMode="auto">
            <a:xfrm rot="5400000">
              <a:off x="2539925" y="1226783"/>
              <a:ext cx="344612" cy="339266"/>
            </a:xfrm>
            <a:prstGeom prst="arc">
              <a:avLst>
                <a:gd name="adj1" fmla="val 16200000"/>
                <a:gd name="adj2" fmla="val 326426"/>
              </a:avLst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Arc 119"/>
            <p:cNvSpPr/>
            <p:nvPr/>
          </p:nvSpPr>
          <p:spPr bwMode="auto">
            <a:xfrm rot="16200000" flipH="1">
              <a:off x="1904934" y="1226783"/>
              <a:ext cx="344612" cy="339266"/>
            </a:xfrm>
            <a:prstGeom prst="arc">
              <a:avLst>
                <a:gd name="adj1" fmla="val 16200000"/>
                <a:gd name="adj2" fmla="val 326426"/>
              </a:avLst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4" name="Straight Arrow Connector 120"/>
          <p:cNvCxnSpPr/>
          <p:nvPr/>
        </p:nvCxnSpPr>
        <p:spPr>
          <a:xfrm>
            <a:off x="2724150" y="1502941"/>
            <a:ext cx="0" cy="266700"/>
          </a:xfrm>
          <a:prstGeom prst="straightConnector1">
            <a:avLst/>
          </a:prstGeom>
          <a:ln w="6350" cmpd="sng">
            <a:solidFill>
              <a:schemeClr val="accent2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2747962" y="1450718"/>
            <a:ext cx="166688" cy="17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7753" tIns="37753" rIns="37753" bIns="37753" anchor="ctr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l-GR" sz="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Δ</a:t>
            </a:r>
            <a:endParaRPr lang="en-US" sz="6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22"/>
          <p:cNvSpPr/>
          <p:nvPr/>
        </p:nvSpPr>
        <p:spPr>
          <a:xfrm>
            <a:off x="2708275" y="1769641"/>
            <a:ext cx="31750" cy="317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2466000" y="1736304"/>
            <a:ext cx="166688" cy="95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cxnSp>
        <p:nvCxnSpPr>
          <p:cNvPr id="18" name="Straight Connector 124"/>
          <p:cNvCxnSpPr/>
          <p:nvPr/>
        </p:nvCxnSpPr>
        <p:spPr bwMode="auto">
          <a:xfrm>
            <a:off x="2063750" y="1928391"/>
            <a:ext cx="231775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25"/>
          <p:cNvCxnSpPr/>
          <p:nvPr/>
        </p:nvCxnSpPr>
        <p:spPr bwMode="auto">
          <a:xfrm>
            <a:off x="3148012" y="1928391"/>
            <a:ext cx="233363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56"/>
          <p:cNvGrpSpPr>
            <a:grpSpLocks/>
          </p:cNvGrpSpPr>
          <p:nvPr/>
        </p:nvGrpSpPr>
        <p:grpSpPr bwMode="auto">
          <a:xfrm>
            <a:off x="1397000" y="2448446"/>
            <a:ext cx="2490787" cy="539750"/>
            <a:chOff x="1174639" y="900000"/>
            <a:chExt cx="2491051" cy="540000"/>
          </a:xfrm>
        </p:grpSpPr>
        <p:cxnSp>
          <p:nvCxnSpPr>
            <p:cNvPr id="21" name="Straight Connector 127"/>
            <p:cNvCxnSpPr>
              <a:endCxn id="22" idx="0"/>
            </p:cNvCxnSpPr>
            <p:nvPr/>
          </p:nvCxnSpPr>
          <p:spPr bwMode="auto">
            <a:xfrm flipV="1">
              <a:off x="1265136" y="1436824"/>
              <a:ext cx="2360863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128"/>
            <p:cNvSpPr/>
            <p:nvPr/>
          </p:nvSpPr>
          <p:spPr>
            <a:xfrm>
              <a:off x="3565667" y="1289117"/>
              <a:ext cx="100023" cy="147706"/>
            </a:xfrm>
            <a:custGeom>
              <a:avLst/>
              <a:gdLst>
                <a:gd name="connsiteX0" fmla="*/ 86269 w 144834"/>
                <a:gd name="connsiteY0" fmla="*/ 215900 h 215900"/>
                <a:gd name="connsiteX1" fmla="*/ 137069 w 144834"/>
                <a:gd name="connsiteY1" fmla="*/ 187325 h 215900"/>
                <a:gd name="connsiteX2" fmla="*/ 133894 w 144834"/>
                <a:gd name="connsiteY2" fmla="*/ 117475 h 215900"/>
                <a:gd name="connsiteX3" fmla="*/ 35469 w 144834"/>
                <a:gd name="connsiteY3" fmla="*/ 95250 h 215900"/>
                <a:gd name="connsiteX4" fmla="*/ 544 w 144834"/>
                <a:gd name="connsiteY4" fmla="*/ 53975 h 215900"/>
                <a:gd name="connsiteX5" fmla="*/ 13244 w 144834"/>
                <a:gd name="connsiteY5" fmla="*/ 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834" h="215900">
                  <a:moveTo>
                    <a:pt x="86269" y="215900"/>
                  </a:moveTo>
                  <a:cubicBezTo>
                    <a:pt x="107700" y="209814"/>
                    <a:pt x="129132" y="203729"/>
                    <a:pt x="137069" y="187325"/>
                  </a:cubicBezTo>
                  <a:cubicBezTo>
                    <a:pt x="145007" y="170921"/>
                    <a:pt x="150827" y="132821"/>
                    <a:pt x="133894" y="117475"/>
                  </a:cubicBezTo>
                  <a:cubicBezTo>
                    <a:pt x="116961" y="102129"/>
                    <a:pt x="57694" y="105833"/>
                    <a:pt x="35469" y="95250"/>
                  </a:cubicBezTo>
                  <a:cubicBezTo>
                    <a:pt x="13244" y="84667"/>
                    <a:pt x="4248" y="69850"/>
                    <a:pt x="544" y="53975"/>
                  </a:cubicBezTo>
                  <a:cubicBezTo>
                    <a:pt x="-3160" y="38100"/>
                    <a:pt x="13244" y="0"/>
                    <a:pt x="13244" y="0"/>
                  </a:cubicBezTo>
                </a:path>
              </a:pathLst>
            </a:cu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" name="Straight Connector 129"/>
            <p:cNvCxnSpPr>
              <a:endCxn id="22" idx="5"/>
            </p:cNvCxnSpPr>
            <p:nvPr/>
          </p:nvCxnSpPr>
          <p:spPr bwMode="auto">
            <a:xfrm flipH="1">
              <a:off x="3575193" y="1130294"/>
              <a:ext cx="74620" cy="158824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30"/>
            <p:cNvCxnSpPr/>
            <p:nvPr/>
          </p:nvCxnSpPr>
          <p:spPr bwMode="auto">
            <a:xfrm flipH="1">
              <a:off x="3384673" y="1133470"/>
              <a:ext cx="265140" cy="6353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31"/>
            <p:cNvCxnSpPr/>
            <p:nvPr/>
          </p:nvCxnSpPr>
          <p:spPr bwMode="auto">
            <a:xfrm flipV="1">
              <a:off x="3384673" y="1138235"/>
              <a:ext cx="0" cy="58764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32"/>
            <p:cNvCxnSpPr/>
            <p:nvPr/>
          </p:nvCxnSpPr>
          <p:spPr bwMode="auto">
            <a:xfrm>
              <a:off x="1720797" y="1195412"/>
              <a:ext cx="1663876" cy="1588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33"/>
            <p:cNvCxnSpPr/>
            <p:nvPr/>
          </p:nvCxnSpPr>
          <p:spPr bwMode="auto">
            <a:xfrm flipV="1">
              <a:off x="1720797" y="1077882"/>
              <a:ext cx="0" cy="122294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34"/>
            <p:cNvCxnSpPr/>
            <p:nvPr/>
          </p:nvCxnSpPr>
          <p:spPr bwMode="auto">
            <a:xfrm flipH="1">
              <a:off x="1419140" y="1076294"/>
              <a:ext cx="192107" cy="1589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135"/>
            <p:cNvCxnSpPr/>
            <p:nvPr/>
          </p:nvCxnSpPr>
          <p:spPr bwMode="auto">
            <a:xfrm flipV="1">
              <a:off x="1419140" y="1076294"/>
              <a:ext cx="0" cy="39706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36"/>
            <p:cNvCxnSpPr/>
            <p:nvPr/>
          </p:nvCxnSpPr>
          <p:spPr bwMode="auto">
            <a:xfrm flipH="1">
              <a:off x="1608072" y="1031823"/>
              <a:ext cx="133364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37"/>
            <p:cNvCxnSpPr/>
            <p:nvPr/>
          </p:nvCxnSpPr>
          <p:spPr bwMode="auto">
            <a:xfrm flipH="1">
              <a:off x="1720797" y="1031823"/>
              <a:ext cx="17464" cy="47647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38"/>
            <p:cNvCxnSpPr/>
            <p:nvPr/>
          </p:nvCxnSpPr>
          <p:spPr bwMode="auto">
            <a:xfrm flipH="1">
              <a:off x="1382623" y="1116000"/>
              <a:ext cx="39692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139"/>
            <p:cNvCxnSpPr/>
            <p:nvPr/>
          </p:nvCxnSpPr>
          <p:spPr bwMode="auto">
            <a:xfrm flipV="1">
              <a:off x="1385798" y="1114411"/>
              <a:ext cx="0" cy="61942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140"/>
            <p:cNvCxnSpPr/>
            <p:nvPr/>
          </p:nvCxnSpPr>
          <p:spPr bwMode="auto">
            <a:xfrm flipH="1">
              <a:off x="1174639" y="1174764"/>
              <a:ext cx="211159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41"/>
            <p:cNvCxnSpPr/>
            <p:nvPr/>
          </p:nvCxnSpPr>
          <p:spPr bwMode="auto">
            <a:xfrm flipH="1">
              <a:off x="1536627" y="900000"/>
              <a:ext cx="74620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42"/>
            <p:cNvCxnSpPr/>
            <p:nvPr/>
          </p:nvCxnSpPr>
          <p:spPr bwMode="auto">
            <a:xfrm flipV="1">
              <a:off x="1608072" y="900000"/>
              <a:ext cx="0" cy="176294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43"/>
            <p:cNvCxnSpPr/>
            <p:nvPr/>
          </p:nvCxnSpPr>
          <p:spPr bwMode="auto">
            <a:xfrm flipV="1">
              <a:off x="1509637" y="900000"/>
              <a:ext cx="30166" cy="176294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144"/>
            <p:cNvSpPr/>
            <p:nvPr/>
          </p:nvSpPr>
          <p:spPr>
            <a:xfrm>
              <a:off x="1176226" y="1173176"/>
              <a:ext cx="161942" cy="250941"/>
            </a:xfrm>
            <a:custGeom>
              <a:avLst/>
              <a:gdLst>
                <a:gd name="connsiteX0" fmla="*/ 0 w 234970"/>
                <a:gd name="connsiteY0" fmla="*/ 0 h 365125"/>
                <a:gd name="connsiteX1" fmla="*/ 22225 w 234970"/>
                <a:gd name="connsiteY1" fmla="*/ 117475 h 365125"/>
                <a:gd name="connsiteX2" fmla="*/ 82550 w 234970"/>
                <a:gd name="connsiteY2" fmla="*/ 196850 h 365125"/>
                <a:gd name="connsiteX3" fmla="*/ 187325 w 234970"/>
                <a:gd name="connsiteY3" fmla="*/ 219075 h 365125"/>
                <a:gd name="connsiteX4" fmla="*/ 231775 w 234970"/>
                <a:gd name="connsiteY4" fmla="*/ 244475 h 365125"/>
                <a:gd name="connsiteX5" fmla="*/ 225425 w 234970"/>
                <a:gd name="connsiteY5" fmla="*/ 288925 h 365125"/>
                <a:gd name="connsiteX6" fmla="*/ 203200 w 234970"/>
                <a:gd name="connsiteY6" fmla="*/ 298450 h 365125"/>
                <a:gd name="connsiteX7" fmla="*/ 203200 w 234970"/>
                <a:gd name="connsiteY7" fmla="*/ 311150 h 365125"/>
                <a:gd name="connsiteX8" fmla="*/ 222250 w 234970"/>
                <a:gd name="connsiteY8" fmla="*/ 327025 h 365125"/>
                <a:gd name="connsiteX9" fmla="*/ 234950 w 234970"/>
                <a:gd name="connsiteY9" fmla="*/ 352425 h 365125"/>
                <a:gd name="connsiteX10" fmla="*/ 225425 w 234970"/>
                <a:gd name="connsiteY10" fmla="*/ 365125 h 3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970" h="365125">
                  <a:moveTo>
                    <a:pt x="0" y="0"/>
                  </a:moveTo>
                  <a:cubicBezTo>
                    <a:pt x="4233" y="42333"/>
                    <a:pt x="8467" y="84667"/>
                    <a:pt x="22225" y="117475"/>
                  </a:cubicBezTo>
                  <a:cubicBezTo>
                    <a:pt x="35983" y="150283"/>
                    <a:pt x="55033" y="179917"/>
                    <a:pt x="82550" y="196850"/>
                  </a:cubicBezTo>
                  <a:cubicBezTo>
                    <a:pt x="110067" y="213783"/>
                    <a:pt x="162454" y="211138"/>
                    <a:pt x="187325" y="219075"/>
                  </a:cubicBezTo>
                  <a:cubicBezTo>
                    <a:pt x="212196" y="227012"/>
                    <a:pt x="225425" y="232833"/>
                    <a:pt x="231775" y="244475"/>
                  </a:cubicBezTo>
                  <a:cubicBezTo>
                    <a:pt x="238125" y="256117"/>
                    <a:pt x="230187" y="279929"/>
                    <a:pt x="225425" y="288925"/>
                  </a:cubicBezTo>
                  <a:cubicBezTo>
                    <a:pt x="220663" y="297921"/>
                    <a:pt x="206904" y="294746"/>
                    <a:pt x="203200" y="298450"/>
                  </a:cubicBezTo>
                  <a:cubicBezTo>
                    <a:pt x="199496" y="302154"/>
                    <a:pt x="200025" y="306388"/>
                    <a:pt x="203200" y="311150"/>
                  </a:cubicBezTo>
                  <a:cubicBezTo>
                    <a:pt x="206375" y="315912"/>
                    <a:pt x="216958" y="320146"/>
                    <a:pt x="222250" y="327025"/>
                  </a:cubicBezTo>
                  <a:cubicBezTo>
                    <a:pt x="227542" y="333904"/>
                    <a:pt x="234421" y="346075"/>
                    <a:pt x="234950" y="352425"/>
                  </a:cubicBezTo>
                  <a:cubicBezTo>
                    <a:pt x="235479" y="358775"/>
                    <a:pt x="225425" y="365125"/>
                    <a:pt x="225425" y="365125"/>
                  </a:cubicBezTo>
                </a:path>
              </a:pathLst>
            </a:cu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" name="Straight Connector 145"/>
            <p:cNvCxnSpPr>
              <a:stCxn id="38" idx="10"/>
            </p:cNvCxnSpPr>
            <p:nvPr/>
          </p:nvCxnSpPr>
          <p:spPr bwMode="auto">
            <a:xfrm flipH="1">
              <a:off x="1265136" y="1424118"/>
              <a:ext cx="66682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46"/>
            <p:cNvCxnSpPr/>
            <p:nvPr/>
          </p:nvCxnSpPr>
          <p:spPr bwMode="auto">
            <a:xfrm flipV="1">
              <a:off x="1265136" y="1422529"/>
              <a:ext cx="0" cy="17471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329"/>
            <p:cNvGrpSpPr>
              <a:grpSpLocks/>
            </p:cNvGrpSpPr>
            <p:nvPr/>
          </p:nvGrpSpPr>
          <p:grpSpPr bwMode="auto">
            <a:xfrm>
              <a:off x="1305923" y="1355780"/>
              <a:ext cx="30264" cy="59305"/>
              <a:chOff x="559074" y="1108075"/>
              <a:chExt cx="64800" cy="124275"/>
            </a:xfrm>
          </p:grpSpPr>
          <p:sp>
            <p:nvSpPr>
              <p:cNvPr id="46" name="Snip Same Side Corner Rectangle 152"/>
              <p:cNvSpPr/>
              <p:nvPr/>
            </p:nvSpPr>
            <p:spPr>
              <a:xfrm rot="16200000">
                <a:off x="572704" y="1156139"/>
                <a:ext cx="63234" cy="27195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 w="635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51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7" name="Oval 153"/>
              <p:cNvSpPr/>
              <p:nvPr/>
            </p:nvSpPr>
            <p:spPr>
              <a:xfrm>
                <a:off x="560128" y="1174728"/>
                <a:ext cx="27195" cy="5658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51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8" name="Chord 154"/>
              <p:cNvSpPr/>
              <p:nvPr/>
            </p:nvSpPr>
            <p:spPr>
              <a:xfrm>
                <a:off x="560128" y="1154759"/>
                <a:ext cx="64590" cy="33282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 w="635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51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9" name="Oval 155"/>
              <p:cNvSpPr/>
              <p:nvPr/>
            </p:nvSpPr>
            <p:spPr>
              <a:xfrm>
                <a:off x="560128" y="1108165"/>
                <a:ext cx="27195" cy="5658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51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42" name="Straight Connector 148"/>
            <p:cNvCxnSpPr/>
            <p:nvPr/>
          </p:nvCxnSpPr>
          <p:spPr bwMode="auto">
            <a:xfrm>
              <a:off x="1244496" y="1339941"/>
              <a:ext cx="0" cy="74648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149"/>
            <p:cNvCxnSpPr/>
            <p:nvPr/>
          </p:nvCxnSpPr>
          <p:spPr bwMode="auto">
            <a:xfrm>
              <a:off x="1241321" y="1414588"/>
              <a:ext cx="50805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50"/>
            <p:cNvCxnSpPr/>
            <p:nvPr/>
          </p:nvCxnSpPr>
          <p:spPr bwMode="auto">
            <a:xfrm>
              <a:off x="1241321" y="1339941"/>
              <a:ext cx="50805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151"/>
            <p:cNvCxnSpPr/>
            <p:nvPr/>
          </p:nvCxnSpPr>
          <p:spPr bwMode="auto">
            <a:xfrm>
              <a:off x="1288951" y="1319294"/>
              <a:ext cx="0" cy="106411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156"/>
          <p:cNvCxnSpPr/>
          <p:nvPr/>
        </p:nvCxnSpPr>
        <p:spPr bwMode="auto">
          <a:xfrm>
            <a:off x="1308100" y="2832621"/>
            <a:ext cx="123825" cy="0"/>
          </a:xfrm>
          <a:prstGeom prst="line">
            <a:avLst/>
          </a:prstGeom>
          <a:ln w="12700" cmpd="sng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157"/>
          <p:cNvCxnSpPr/>
          <p:nvPr/>
        </p:nvCxnSpPr>
        <p:spPr bwMode="auto">
          <a:xfrm>
            <a:off x="1431925" y="2832621"/>
            <a:ext cx="2366962" cy="0"/>
          </a:xfrm>
          <a:prstGeom prst="line">
            <a:avLst/>
          </a:prstGeom>
          <a:ln w="1270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58"/>
          <p:cNvCxnSpPr/>
          <p:nvPr/>
        </p:nvCxnSpPr>
        <p:spPr bwMode="auto">
          <a:xfrm>
            <a:off x="3798887" y="2832621"/>
            <a:ext cx="231775" cy="0"/>
          </a:xfrm>
          <a:prstGeom prst="line">
            <a:avLst/>
          </a:prstGeom>
          <a:ln w="12700" cmpd="sng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122"/>
          <p:cNvSpPr/>
          <p:nvPr/>
        </p:nvSpPr>
        <p:spPr>
          <a:xfrm>
            <a:off x="2707200" y="2060831"/>
            <a:ext cx="31750" cy="3175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TextBox 15"/>
          <p:cNvSpPr txBox="1">
            <a:spLocks noChangeArrowheads="1"/>
          </p:cNvSpPr>
          <p:nvPr/>
        </p:nvSpPr>
        <p:spPr bwMode="auto">
          <a:xfrm>
            <a:off x="2466000" y="2027494"/>
            <a:ext cx="166688" cy="95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6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Β</a:t>
            </a:r>
            <a:endParaRPr lang="en-US" sz="6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val 122"/>
          <p:cNvSpPr/>
          <p:nvPr/>
        </p:nvSpPr>
        <p:spPr>
          <a:xfrm>
            <a:off x="2416869" y="2877517"/>
            <a:ext cx="31750" cy="3175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TextBox 15"/>
          <p:cNvSpPr txBox="1">
            <a:spLocks noChangeArrowheads="1"/>
          </p:cNvSpPr>
          <p:nvPr/>
        </p:nvSpPr>
        <p:spPr bwMode="auto">
          <a:xfrm>
            <a:off x="2209923" y="2844180"/>
            <a:ext cx="166688" cy="95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6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Β</a:t>
            </a:r>
            <a:endParaRPr lang="en-US" sz="6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8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 bwMode="auto">
          <a:xfrm flipH="1">
            <a:off x="2470831" y="1692052"/>
            <a:ext cx="835" cy="1086304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Ως προς διάμηκες επίπεδο συμμετρίας, </a:t>
            </a:r>
            <a:br>
              <a:rPr lang="el-GR" dirty="0" smtClean="0"/>
            </a:br>
            <a:r>
              <a:rPr lang="el-GR" dirty="0" smtClean="0"/>
              <a:t>ορίζεται ένα νέο «διάμηκες» μετάκεντρο Μ</a:t>
            </a:r>
            <a:r>
              <a:rPr lang="en-US" baseline="-25000" dirty="0" smtClean="0"/>
              <a:t>L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5" name="Group 350"/>
          <p:cNvGrpSpPr>
            <a:grpSpLocks noChangeAspect="1"/>
          </p:cNvGrpSpPr>
          <p:nvPr/>
        </p:nvGrpSpPr>
        <p:grpSpPr bwMode="auto">
          <a:xfrm>
            <a:off x="1157341" y="2043437"/>
            <a:ext cx="2713450" cy="587756"/>
            <a:chOff x="1174639" y="900000"/>
            <a:chExt cx="2491051" cy="540000"/>
          </a:xfrm>
        </p:grpSpPr>
        <p:cxnSp>
          <p:nvCxnSpPr>
            <p:cNvPr id="6" name="Straight Connector 5"/>
            <p:cNvCxnSpPr>
              <a:endCxn id="7" idx="0"/>
            </p:cNvCxnSpPr>
            <p:nvPr/>
          </p:nvCxnSpPr>
          <p:spPr bwMode="auto">
            <a:xfrm flipV="1">
              <a:off x="1265318" y="1436715"/>
              <a:ext cx="2360946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3565811" y="1288905"/>
              <a:ext cx="99879" cy="147810"/>
            </a:xfrm>
            <a:custGeom>
              <a:avLst/>
              <a:gdLst>
                <a:gd name="connsiteX0" fmla="*/ 86269 w 144834"/>
                <a:gd name="connsiteY0" fmla="*/ 215900 h 215900"/>
                <a:gd name="connsiteX1" fmla="*/ 137069 w 144834"/>
                <a:gd name="connsiteY1" fmla="*/ 187325 h 215900"/>
                <a:gd name="connsiteX2" fmla="*/ 133894 w 144834"/>
                <a:gd name="connsiteY2" fmla="*/ 117475 h 215900"/>
                <a:gd name="connsiteX3" fmla="*/ 35469 w 144834"/>
                <a:gd name="connsiteY3" fmla="*/ 95250 h 215900"/>
                <a:gd name="connsiteX4" fmla="*/ 544 w 144834"/>
                <a:gd name="connsiteY4" fmla="*/ 53975 h 215900"/>
                <a:gd name="connsiteX5" fmla="*/ 13244 w 144834"/>
                <a:gd name="connsiteY5" fmla="*/ 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834" h="215900">
                  <a:moveTo>
                    <a:pt x="86269" y="215900"/>
                  </a:moveTo>
                  <a:cubicBezTo>
                    <a:pt x="107700" y="209814"/>
                    <a:pt x="129132" y="203729"/>
                    <a:pt x="137069" y="187325"/>
                  </a:cubicBezTo>
                  <a:cubicBezTo>
                    <a:pt x="145007" y="170921"/>
                    <a:pt x="150827" y="132821"/>
                    <a:pt x="133894" y="117475"/>
                  </a:cubicBezTo>
                  <a:cubicBezTo>
                    <a:pt x="116961" y="102129"/>
                    <a:pt x="57694" y="105833"/>
                    <a:pt x="35469" y="95250"/>
                  </a:cubicBezTo>
                  <a:cubicBezTo>
                    <a:pt x="13244" y="84667"/>
                    <a:pt x="4248" y="69850"/>
                    <a:pt x="544" y="53975"/>
                  </a:cubicBezTo>
                  <a:cubicBezTo>
                    <a:pt x="-3160" y="38100"/>
                    <a:pt x="13244" y="0"/>
                    <a:pt x="13244" y="0"/>
                  </a:cubicBezTo>
                </a:path>
              </a:pathLst>
            </a:cu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>
              <a:endCxn id="7" idx="5"/>
            </p:cNvCxnSpPr>
            <p:nvPr/>
          </p:nvCxnSpPr>
          <p:spPr bwMode="auto">
            <a:xfrm flipH="1">
              <a:off x="3575011" y="1130584"/>
              <a:ext cx="74909" cy="158321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3384453" y="1133211"/>
              <a:ext cx="265467" cy="6569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3384453" y="1138467"/>
              <a:ext cx="0" cy="58467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>
              <a:off x="1720686" y="1195620"/>
              <a:ext cx="1663767" cy="1314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1720686" y="1078029"/>
              <a:ext cx="0" cy="12219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flipH="1">
              <a:off x="1419079" y="1076058"/>
              <a:ext cx="191872" cy="1971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1419079" y="1076058"/>
              <a:ext cx="0" cy="40073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1608322" y="1032044"/>
              <a:ext cx="133391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 flipH="1">
              <a:off x="1720686" y="1032044"/>
              <a:ext cx="17741" cy="47299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1382939" y="1116131"/>
              <a:ext cx="39426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1385567" y="1114161"/>
              <a:ext cx="0" cy="62409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174639" y="1174599"/>
              <a:ext cx="210928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1536699" y="900000"/>
              <a:ext cx="74252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1608322" y="900000"/>
              <a:ext cx="0" cy="176058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1509758" y="900000"/>
              <a:ext cx="30226" cy="176058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1175953" y="1173285"/>
              <a:ext cx="162303" cy="250949"/>
            </a:xfrm>
            <a:custGeom>
              <a:avLst/>
              <a:gdLst>
                <a:gd name="connsiteX0" fmla="*/ 0 w 234970"/>
                <a:gd name="connsiteY0" fmla="*/ 0 h 365125"/>
                <a:gd name="connsiteX1" fmla="*/ 22225 w 234970"/>
                <a:gd name="connsiteY1" fmla="*/ 117475 h 365125"/>
                <a:gd name="connsiteX2" fmla="*/ 82550 w 234970"/>
                <a:gd name="connsiteY2" fmla="*/ 196850 h 365125"/>
                <a:gd name="connsiteX3" fmla="*/ 187325 w 234970"/>
                <a:gd name="connsiteY3" fmla="*/ 219075 h 365125"/>
                <a:gd name="connsiteX4" fmla="*/ 231775 w 234970"/>
                <a:gd name="connsiteY4" fmla="*/ 244475 h 365125"/>
                <a:gd name="connsiteX5" fmla="*/ 225425 w 234970"/>
                <a:gd name="connsiteY5" fmla="*/ 288925 h 365125"/>
                <a:gd name="connsiteX6" fmla="*/ 203200 w 234970"/>
                <a:gd name="connsiteY6" fmla="*/ 298450 h 365125"/>
                <a:gd name="connsiteX7" fmla="*/ 203200 w 234970"/>
                <a:gd name="connsiteY7" fmla="*/ 311150 h 365125"/>
                <a:gd name="connsiteX8" fmla="*/ 222250 w 234970"/>
                <a:gd name="connsiteY8" fmla="*/ 327025 h 365125"/>
                <a:gd name="connsiteX9" fmla="*/ 234950 w 234970"/>
                <a:gd name="connsiteY9" fmla="*/ 352425 h 365125"/>
                <a:gd name="connsiteX10" fmla="*/ 225425 w 234970"/>
                <a:gd name="connsiteY10" fmla="*/ 365125 h 3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970" h="365125">
                  <a:moveTo>
                    <a:pt x="0" y="0"/>
                  </a:moveTo>
                  <a:cubicBezTo>
                    <a:pt x="4233" y="42333"/>
                    <a:pt x="8467" y="84667"/>
                    <a:pt x="22225" y="117475"/>
                  </a:cubicBezTo>
                  <a:cubicBezTo>
                    <a:pt x="35983" y="150283"/>
                    <a:pt x="55033" y="179917"/>
                    <a:pt x="82550" y="196850"/>
                  </a:cubicBezTo>
                  <a:cubicBezTo>
                    <a:pt x="110067" y="213783"/>
                    <a:pt x="162454" y="211138"/>
                    <a:pt x="187325" y="219075"/>
                  </a:cubicBezTo>
                  <a:cubicBezTo>
                    <a:pt x="212196" y="227012"/>
                    <a:pt x="225425" y="232833"/>
                    <a:pt x="231775" y="244475"/>
                  </a:cubicBezTo>
                  <a:cubicBezTo>
                    <a:pt x="238125" y="256117"/>
                    <a:pt x="230187" y="279929"/>
                    <a:pt x="225425" y="288925"/>
                  </a:cubicBezTo>
                  <a:cubicBezTo>
                    <a:pt x="220663" y="297921"/>
                    <a:pt x="206904" y="294746"/>
                    <a:pt x="203200" y="298450"/>
                  </a:cubicBezTo>
                  <a:cubicBezTo>
                    <a:pt x="199496" y="302154"/>
                    <a:pt x="200025" y="306388"/>
                    <a:pt x="203200" y="311150"/>
                  </a:cubicBezTo>
                  <a:cubicBezTo>
                    <a:pt x="206375" y="315912"/>
                    <a:pt x="216958" y="320146"/>
                    <a:pt x="222250" y="327025"/>
                  </a:cubicBezTo>
                  <a:cubicBezTo>
                    <a:pt x="227542" y="333904"/>
                    <a:pt x="234421" y="346075"/>
                    <a:pt x="234950" y="352425"/>
                  </a:cubicBezTo>
                  <a:cubicBezTo>
                    <a:pt x="235479" y="358775"/>
                    <a:pt x="225425" y="365125"/>
                    <a:pt x="225425" y="365125"/>
                  </a:cubicBezTo>
                </a:path>
              </a:pathLst>
            </a:cu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" name="Straight Connector 23"/>
            <p:cNvCxnSpPr>
              <a:stCxn id="23" idx="10"/>
            </p:cNvCxnSpPr>
            <p:nvPr/>
          </p:nvCxnSpPr>
          <p:spPr bwMode="auto">
            <a:xfrm flipH="1">
              <a:off x="1265318" y="1424234"/>
              <a:ext cx="66367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1265318" y="1422263"/>
              <a:ext cx="0" cy="17737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378"/>
            <p:cNvGrpSpPr>
              <a:grpSpLocks/>
            </p:cNvGrpSpPr>
            <p:nvPr/>
          </p:nvGrpSpPr>
          <p:grpSpPr bwMode="auto">
            <a:xfrm>
              <a:off x="1305923" y="1355780"/>
              <a:ext cx="30264" cy="59305"/>
              <a:chOff x="559074" y="1108075"/>
              <a:chExt cx="64800" cy="124275"/>
            </a:xfrm>
          </p:grpSpPr>
          <p:sp>
            <p:nvSpPr>
              <p:cNvPr id="31" name="Snip Same Side Corner Rectangle 30"/>
              <p:cNvSpPr/>
              <p:nvPr/>
            </p:nvSpPr>
            <p:spPr>
              <a:xfrm rot="16200000">
                <a:off x="572723" y="1156232"/>
                <a:ext cx="63325" cy="28139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20427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60771" y="1174430"/>
                <a:ext cx="26731" cy="56441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20427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3" name="Chord 32"/>
              <p:cNvSpPr/>
              <p:nvPr/>
            </p:nvSpPr>
            <p:spPr>
              <a:xfrm>
                <a:off x="560771" y="1155158"/>
                <a:ext cx="64719" cy="33039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20427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60771" y="1108352"/>
                <a:ext cx="26731" cy="56441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20427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27" name="Straight Connector 26"/>
            <p:cNvCxnSpPr/>
            <p:nvPr/>
          </p:nvCxnSpPr>
          <p:spPr bwMode="auto">
            <a:xfrm>
              <a:off x="1244291" y="1340146"/>
              <a:ext cx="0" cy="74233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>
              <a:off x="1241006" y="1414379"/>
              <a:ext cx="51253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>
              <a:off x="1241006" y="1340146"/>
              <a:ext cx="51253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>
              <a:off x="1288974" y="1319124"/>
              <a:ext cx="0" cy="106423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 bwMode="auto">
          <a:xfrm>
            <a:off x="845672" y="2434790"/>
            <a:ext cx="330856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>
            <a:off x="3787702" y="2434790"/>
            <a:ext cx="332526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25"/>
          <p:cNvSpPr txBox="1">
            <a:spLocks noChangeArrowheads="1"/>
          </p:cNvSpPr>
          <p:nvPr/>
        </p:nvSpPr>
        <p:spPr bwMode="auto">
          <a:xfrm>
            <a:off x="2617760" y="2506440"/>
            <a:ext cx="160415" cy="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3"/>
                </a:solidFill>
                <a:latin typeface="Arial" charset="0"/>
                <a:cs typeface="Arial" charset="0"/>
              </a:rPr>
              <a:t>B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1177910" y="2434790"/>
            <a:ext cx="2616188" cy="0"/>
          </a:xfrm>
          <a:prstGeom prst="line">
            <a:avLst/>
          </a:prstGeom>
          <a:ln w="12700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842250" y="1290463"/>
            <a:ext cx="1250478" cy="1249206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8" name="Group 121"/>
          <p:cNvGrpSpPr>
            <a:grpSpLocks noChangeAspect="1"/>
          </p:cNvGrpSpPr>
          <p:nvPr/>
        </p:nvGrpSpPr>
        <p:grpSpPr bwMode="auto">
          <a:xfrm>
            <a:off x="2387281" y="2756658"/>
            <a:ext cx="167099" cy="76787"/>
            <a:chOff x="2218159" y="2144867"/>
            <a:chExt cx="324321" cy="162571"/>
          </a:xfrm>
        </p:grpSpPr>
        <p:sp>
          <p:nvSpPr>
            <p:cNvPr id="49" name="Oval 48"/>
            <p:cNvSpPr/>
            <p:nvPr/>
          </p:nvSpPr>
          <p:spPr>
            <a:xfrm>
              <a:off x="2302482" y="2144867"/>
              <a:ext cx="158916" cy="162571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20427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50" name="Arc 49"/>
            <p:cNvSpPr/>
            <p:nvPr/>
          </p:nvSpPr>
          <p:spPr>
            <a:xfrm>
              <a:off x="2218159" y="2144867"/>
              <a:ext cx="162161" cy="162571"/>
            </a:xfrm>
            <a:prstGeom prst="arc">
              <a:avLst>
                <a:gd name="adj1" fmla="val 16275962"/>
                <a:gd name="adj2" fmla="val 5549937"/>
              </a:avLst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220427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51" name="Arc 50"/>
            <p:cNvSpPr/>
            <p:nvPr/>
          </p:nvSpPr>
          <p:spPr>
            <a:xfrm rot="10800000">
              <a:off x="2380319" y="2144867"/>
              <a:ext cx="162161" cy="162571"/>
            </a:xfrm>
            <a:prstGeom prst="arc">
              <a:avLst>
                <a:gd name="adj1" fmla="val 16275962"/>
                <a:gd name="adj2" fmla="val 5549937"/>
              </a:avLst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220427">
                <a:defRPr/>
              </a:pPr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617760" y="1853738"/>
            <a:ext cx="160415" cy="16025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  <a:latin typeface="Arial"/>
                <a:cs typeface="Arial"/>
              </a:rPr>
              <a:t>M</a:t>
            </a:r>
            <a:r>
              <a:rPr lang="en-US" baseline="-25000" dirty="0" smtClean="0">
                <a:solidFill>
                  <a:srgbClr val="00B050"/>
                </a:solidFill>
                <a:latin typeface="Arial"/>
                <a:cs typeface="Arial"/>
              </a:rPr>
              <a:t>L</a:t>
            </a:r>
            <a:endParaRPr lang="en-US" baseline="-250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2445937" y="1880867"/>
            <a:ext cx="49261" cy="49211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 bwMode="auto">
          <a:xfrm>
            <a:off x="2445937" y="2516924"/>
            <a:ext cx="46788" cy="4841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 bwMode="auto">
          <a:xfrm>
            <a:off x="2492724" y="2514289"/>
            <a:ext cx="46788" cy="48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 bwMode="auto">
          <a:xfrm>
            <a:off x="2399149" y="2515570"/>
            <a:ext cx="46788" cy="48410"/>
          </a:xfrm>
          <a:prstGeom prst="ellipse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 bwMode="auto">
          <a:xfrm>
            <a:off x="2539512" y="2509963"/>
            <a:ext cx="46788" cy="48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 bwMode="auto">
          <a:xfrm>
            <a:off x="2352361" y="2509963"/>
            <a:ext cx="46788" cy="48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 bwMode="auto">
          <a:xfrm>
            <a:off x="2470567" y="1692052"/>
            <a:ext cx="264" cy="1086304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Ως προς διάμηκες επίπεδο συμμετρίας, </a:t>
            </a:r>
            <a:br>
              <a:rPr lang="el-GR" dirty="0" smtClean="0"/>
            </a:br>
            <a:r>
              <a:rPr lang="el-GR" dirty="0" smtClean="0"/>
              <a:t>ορίζεται ένα νέο «διάμηκες» μετάκεντρο Μ</a:t>
            </a:r>
            <a:r>
              <a:rPr lang="en-US" baseline="-25000" dirty="0" smtClean="0"/>
              <a:t>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1052"/>
              </a:spcAft>
            </a:pPr>
            <a:r>
              <a:rPr lang="el-GR" dirty="0"/>
              <a:t>Είναι:	</a:t>
            </a:r>
            <a:r>
              <a:rPr lang="en-US" dirty="0"/>
              <a:t>	</a:t>
            </a:r>
            <a:r>
              <a:rPr lang="el-GR" dirty="0">
                <a:solidFill>
                  <a:schemeClr val="accent2"/>
                </a:solidFill>
              </a:rPr>
              <a:t>ΒΜ</a:t>
            </a:r>
            <a:r>
              <a:rPr lang="en-US" baseline="-25000" dirty="0">
                <a:solidFill>
                  <a:schemeClr val="accent2"/>
                </a:solidFill>
              </a:rPr>
              <a:t>L</a:t>
            </a:r>
            <a:r>
              <a:rPr lang="en-US" dirty="0">
                <a:solidFill>
                  <a:schemeClr val="accent2"/>
                </a:solidFill>
              </a:rPr>
              <a:t> &gt;&gt; BM</a:t>
            </a:r>
          </a:p>
          <a:p>
            <a:r>
              <a:rPr lang="el-GR" dirty="0"/>
              <a:t>και 		</a:t>
            </a:r>
            <a:r>
              <a:rPr lang="en-US" dirty="0" err="1" smtClean="0">
                <a:solidFill>
                  <a:schemeClr val="accent2"/>
                </a:solidFill>
              </a:rPr>
              <a:t>KM</a:t>
            </a:r>
            <a:r>
              <a:rPr lang="en-US" baseline="-25000" dirty="0" err="1" smtClean="0">
                <a:solidFill>
                  <a:schemeClr val="accent2"/>
                </a:solidFill>
              </a:rPr>
              <a:t>L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&gt;&gt; KM</a:t>
            </a:r>
          </a:p>
        </p:txBody>
      </p:sp>
      <p:grpSp>
        <p:nvGrpSpPr>
          <p:cNvPr id="5" name="Group 350"/>
          <p:cNvGrpSpPr>
            <a:grpSpLocks noChangeAspect="1"/>
          </p:cNvGrpSpPr>
          <p:nvPr/>
        </p:nvGrpSpPr>
        <p:grpSpPr bwMode="auto">
          <a:xfrm>
            <a:off x="1157341" y="2043437"/>
            <a:ext cx="2713450" cy="587756"/>
            <a:chOff x="1174639" y="900000"/>
            <a:chExt cx="2491051" cy="540000"/>
          </a:xfrm>
        </p:grpSpPr>
        <p:cxnSp>
          <p:nvCxnSpPr>
            <p:cNvPr id="6" name="Straight Connector 5"/>
            <p:cNvCxnSpPr>
              <a:endCxn id="7" idx="0"/>
            </p:cNvCxnSpPr>
            <p:nvPr/>
          </p:nvCxnSpPr>
          <p:spPr bwMode="auto">
            <a:xfrm flipV="1">
              <a:off x="1265318" y="1436715"/>
              <a:ext cx="2360946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3565811" y="1288905"/>
              <a:ext cx="99879" cy="147810"/>
            </a:xfrm>
            <a:custGeom>
              <a:avLst/>
              <a:gdLst>
                <a:gd name="connsiteX0" fmla="*/ 86269 w 144834"/>
                <a:gd name="connsiteY0" fmla="*/ 215900 h 215900"/>
                <a:gd name="connsiteX1" fmla="*/ 137069 w 144834"/>
                <a:gd name="connsiteY1" fmla="*/ 187325 h 215900"/>
                <a:gd name="connsiteX2" fmla="*/ 133894 w 144834"/>
                <a:gd name="connsiteY2" fmla="*/ 117475 h 215900"/>
                <a:gd name="connsiteX3" fmla="*/ 35469 w 144834"/>
                <a:gd name="connsiteY3" fmla="*/ 95250 h 215900"/>
                <a:gd name="connsiteX4" fmla="*/ 544 w 144834"/>
                <a:gd name="connsiteY4" fmla="*/ 53975 h 215900"/>
                <a:gd name="connsiteX5" fmla="*/ 13244 w 144834"/>
                <a:gd name="connsiteY5" fmla="*/ 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834" h="215900">
                  <a:moveTo>
                    <a:pt x="86269" y="215900"/>
                  </a:moveTo>
                  <a:cubicBezTo>
                    <a:pt x="107700" y="209814"/>
                    <a:pt x="129132" y="203729"/>
                    <a:pt x="137069" y="187325"/>
                  </a:cubicBezTo>
                  <a:cubicBezTo>
                    <a:pt x="145007" y="170921"/>
                    <a:pt x="150827" y="132821"/>
                    <a:pt x="133894" y="117475"/>
                  </a:cubicBezTo>
                  <a:cubicBezTo>
                    <a:pt x="116961" y="102129"/>
                    <a:pt x="57694" y="105833"/>
                    <a:pt x="35469" y="95250"/>
                  </a:cubicBezTo>
                  <a:cubicBezTo>
                    <a:pt x="13244" y="84667"/>
                    <a:pt x="4248" y="69850"/>
                    <a:pt x="544" y="53975"/>
                  </a:cubicBezTo>
                  <a:cubicBezTo>
                    <a:pt x="-3160" y="38100"/>
                    <a:pt x="13244" y="0"/>
                    <a:pt x="13244" y="0"/>
                  </a:cubicBezTo>
                </a:path>
              </a:pathLst>
            </a:cu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>
              <a:endCxn id="7" idx="5"/>
            </p:cNvCxnSpPr>
            <p:nvPr/>
          </p:nvCxnSpPr>
          <p:spPr bwMode="auto">
            <a:xfrm flipH="1">
              <a:off x="3575011" y="1130584"/>
              <a:ext cx="74909" cy="158321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3384453" y="1133211"/>
              <a:ext cx="265467" cy="6569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3384453" y="1138467"/>
              <a:ext cx="0" cy="58467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>
              <a:off x="1720686" y="1195620"/>
              <a:ext cx="1663767" cy="1314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1720686" y="1078029"/>
              <a:ext cx="0" cy="12219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flipH="1">
              <a:off x="1419079" y="1076058"/>
              <a:ext cx="191872" cy="1971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1419079" y="1076058"/>
              <a:ext cx="0" cy="40073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1608322" y="1032044"/>
              <a:ext cx="133391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 flipH="1">
              <a:off x="1720686" y="1032044"/>
              <a:ext cx="17741" cy="47299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1382939" y="1116131"/>
              <a:ext cx="39426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1385567" y="1114161"/>
              <a:ext cx="0" cy="62409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174639" y="1174599"/>
              <a:ext cx="210928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1536699" y="900000"/>
              <a:ext cx="74252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1608322" y="900000"/>
              <a:ext cx="0" cy="176058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1509758" y="900000"/>
              <a:ext cx="30226" cy="176058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1175953" y="1173285"/>
              <a:ext cx="162303" cy="250949"/>
            </a:xfrm>
            <a:custGeom>
              <a:avLst/>
              <a:gdLst>
                <a:gd name="connsiteX0" fmla="*/ 0 w 234970"/>
                <a:gd name="connsiteY0" fmla="*/ 0 h 365125"/>
                <a:gd name="connsiteX1" fmla="*/ 22225 w 234970"/>
                <a:gd name="connsiteY1" fmla="*/ 117475 h 365125"/>
                <a:gd name="connsiteX2" fmla="*/ 82550 w 234970"/>
                <a:gd name="connsiteY2" fmla="*/ 196850 h 365125"/>
                <a:gd name="connsiteX3" fmla="*/ 187325 w 234970"/>
                <a:gd name="connsiteY3" fmla="*/ 219075 h 365125"/>
                <a:gd name="connsiteX4" fmla="*/ 231775 w 234970"/>
                <a:gd name="connsiteY4" fmla="*/ 244475 h 365125"/>
                <a:gd name="connsiteX5" fmla="*/ 225425 w 234970"/>
                <a:gd name="connsiteY5" fmla="*/ 288925 h 365125"/>
                <a:gd name="connsiteX6" fmla="*/ 203200 w 234970"/>
                <a:gd name="connsiteY6" fmla="*/ 298450 h 365125"/>
                <a:gd name="connsiteX7" fmla="*/ 203200 w 234970"/>
                <a:gd name="connsiteY7" fmla="*/ 311150 h 365125"/>
                <a:gd name="connsiteX8" fmla="*/ 222250 w 234970"/>
                <a:gd name="connsiteY8" fmla="*/ 327025 h 365125"/>
                <a:gd name="connsiteX9" fmla="*/ 234950 w 234970"/>
                <a:gd name="connsiteY9" fmla="*/ 352425 h 365125"/>
                <a:gd name="connsiteX10" fmla="*/ 225425 w 234970"/>
                <a:gd name="connsiteY10" fmla="*/ 365125 h 3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970" h="365125">
                  <a:moveTo>
                    <a:pt x="0" y="0"/>
                  </a:moveTo>
                  <a:cubicBezTo>
                    <a:pt x="4233" y="42333"/>
                    <a:pt x="8467" y="84667"/>
                    <a:pt x="22225" y="117475"/>
                  </a:cubicBezTo>
                  <a:cubicBezTo>
                    <a:pt x="35983" y="150283"/>
                    <a:pt x="55033" y="179917"/>
                    <a:pt x="82550" y="196850"/>
                  </a:cubicBezTo>
                  <a:cubicBezTo>
                    <a:pt x="110067" y="213783"/>
                    <a:pt x="162454" y="211138"/>
                    <a:pt x="187325" y="219075"/>
                  </a:cubicBezTo>
                  <a:cubicBezTo>
                    <a:pt x="212196" y="227012"/>
                    <a:pt x="225425" y="232833"/>
                    <a:pt x="231775" y="244475"/>
                  </a:cubicBezTo>
                  <a:cubicBezTo>
                    <a:pt x="238125" y="256117"/>
                    <a:pt x="230187" y="279929"/>
                    <a:pt x="225425" y="288925"/>
                  </a:cubicBezTo>
                  <a:cubicBezTo>
                    <a:pt x="220663" y="297921"/>
                    <a:pt x="206904" y="294746"/>
                    <a:pt x="203200" y="298450"/>
                  </a:cubicBezTo>
                  <a:cubicBezTo>
                    <a:pt x="199496" y="302154"/>
                    <a:pt x="200025" y="306388"/>
                    <a:pt x="203200" y="311150"/>
                  </a:cubicBezTo>
                  <a:cubicBezTo>
                    <a:pt x="206375" y="315912"/>
                    <a:pt x="216958" y="320146"/>
                    <a:pt x="222250" y="327025"/>
                  </a:cubicBezTo>
                  <a:cubicBezTo>
                    <a:pt x="227542" y="333904"/>
                    <a:pt x="234421" y="346075"/>
                    <a:pt x="234950" y="352425"/>
                  </a:cubicBezTo>
                  <a:cubicBezTo>
                    <a:pt x="235479" y="358775"/>
                    <a:pt x="225425" y="365125"/>
                    <a:pt x="225425" y="365125"/>
                  </a:cubicBezTo>
                </a:path>
              </a:pathLst>
            </a:cu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" name="Straight Connector 23"/>
            <p:cNvCxnSpPr>
              <a:stCxn id="23" idx="10"/>
            </p:cNvCxnSpPr>
            <p:nvPr/>
          </p:nvCxnSpPr>
          <p:spPr bwMode="auto">
            <a:xfrm flipH="1">
              <a:off x="1265318" y="1424234"/>
              <a:ext cx="66367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1265318" y="1422263"/>
              <a:ext cx="0" cy="17737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378"/>
            <p:cNvGrpSpPr>
              <a:grpSpLocks/>
            </p:cNvGrpSpPr>
            <p:nvPr/>
          </p:nvGrpSpPr>
          <p:grpSpPr bwMode="auto">
            <a:xfrm>
              <a:off x="1305923" y="1355780"/>
              <a:ext cx="30264" cy="59305"/>
              <a:chOff x="559074" y="1108075"/>
              <a:chExt cx="64800" cy="124275"/>
            </a:xfrm>
          </p:grpSpPr>
          <p:sp>
            <p:nvSpPr>
              <p:cNvPr id="31" name="Snip Same Side Corner Rectangle 30"/>
              <p:cNvSpPr/>
              <p:nvPr/>
            </p:nvSpPr>
            <p:spPr>
              <a:xfrm rot="16200000">
                <a:off x="572723" y="1156232"/>
                <a:ext cx="63325" cy="28139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20427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60771" y="1174430"/>
                <a:ext cx="26731" cy="56441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20427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3" name="Chord 32"/>
              <p:cNvSpPr/>
              <p:nvPr/>
            </p:nvSpPr>
            <p:spPr>
              <a:xfrm>
                <a:off x="560771" y="1155158"/>
                <a:ext cx="64719" cy="33039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20427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60771" y="1108352"/>
                <a:ext cx="26731" cy="56441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20427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27" name="Straight Connector 26"/>
            <p:cNvCxnSpPr/>
            <p:nvPr/>
          </p:nvCxnSpPr>
          <p:spPr bwMode="auto">
            <a:xfrm>
              <a:off x="1244291" y="1340146"/>
              <a:ext cx="0" cy="74233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>
              <a:off x="1241006" y="1414379"/>
              <a:ext cx="51253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>
              <a:off x="1241006" y="1340146"/>
              <a:ext cx="51253" cy="0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>
              <a:off x="1288974" y="1319124"/>
              <a:ext cx="0" cy="106423"/>
            </a:xfrm>
            <a:prstGeom prst="line">
              <a:avLst/>
            </a:prstGeom>
            <a:ln w="6350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 bwMode="auto">
          <a:xfrm>
            <a:off x="845672" y="2434790"/>
            <a:ext cx="330856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>
            <a:off x="3787702" y="2434790"/>
            <a:ext cx="332526" cy="0"/>
          </a:xfrm>
          <a:prstGeom prst="line">
            <a:avLst/>
          </a:prstGeom>
          <a:ln w="12700" cmpd="sng">
            <a:solidFill>
              <a:srgbClr val="4F81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 bwMode="auto">
          <a:xfrm>
            <a:off x="2445937" y="2516924"/>
            <a:ext cx="49261" cy="4841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1177910" y="2434790"/>
            <a:ext cx="2616188" cy="0"/>
          </a:xfrm>
          <a:prstGeom prst="line">
            <a:avLst/>
          </a:prstGeom>
          <a:ln w="12700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 bwMode="auto">
          <a:xfrm>
            <a:off x="2445937" y="1880867"/>
            <a:ext cx="49261" cy="49211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8" name="Group 121"/>
          <p:cNvGrpSpPr>
            <a:grpSpLocks noChangeAspect="1"/>
          </p:cNvGrpSpPr>
          <p:nvPr/>
        </p:nvGrpSpPr>
        <p:grpSpPr bwMode="auto">
          <a:xfrm>
            <a:off x="2387281" y="2756658"/>
            <a:ext cx="167099" cy="76787"/>
            <a:chOff x="2218159" y="2144867"/>
            <a:chExt cx="324321" cy="162571"/>
          </a:xfrm>
        </p:grpSpPr>
        <p:sp>
          <p:nvSpPr>
            <p:cNvPr id="49" name="Oval 48"/>
            <p:cNvSpPr/>
            <p:nvPr/>
          </p:nvSpPr>
          <p:spPr>
            <a:xfrm>
              <a:off x="2302482" y="2144867"/>
              <a:ext cx="158916" cy="162571"/>
            </a:xfrm>
            <a:prstGeom prst="ellipse">
              <a:avLst/>
            </a:prstGeom>
            <a:solidFill>
              <a:schemeClr val="bg1"/>
            </a:solidFill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20427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50" name="Arc 49"/>
            <p:cNvSpPr/>
            <p:nvPr/>
          </p:nvSpPr>
          <p:spPr>
            <a:xfrm>
              <a:off x="2218159" y="2144867"/>
              <a:ext cx="162161" cy="162571"/>
            </a:xfrm>
            <a:prstGeom prst="arc">
              <a:avLst>
                <a:gd name="adj1" fmla="val 16275962"/>
                <a:gd name="adj2" fmla="val 5549937"/>
              </a:avLst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220427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51" name="Arc 50"/>
            <p:cNvSpPr/>
            <p:nvPr/>
          </p:nvSpPr>
          <p:spPr>
            <a:xfrm rot="10800000">
              <a:off x="2380319" y="2144867"/>
              <a:ext cx="162161" cy="162571"/>
            </a:xfrm>
            <a:prstGeom prst="arc">
              <a:avLst>
                <a:gd name="adj1" fmla="val 16275962"/>
                <a:gd name="adj2" fmla="val 5549937"/>
              </a:avLst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220427">
                <a:defRPr/>
              </a:pPr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53" name="TextBox 25"/>
          <p:cNvSpPr txBox="1">
            <a:spLocks noChangeArrowheads="1"/>
          </p:cNvSpPr>
          <p:nvPr/>
        </p:nvSpPr>
        <p:spPr bwMode="auto">
          <a:xfrm>
            <a:off x="2617760" y="2506440"/>
            <a:ext cx="160415" cy="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3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617760" y="1853738"/>
            <a:ext cx="160415" cy="16025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  <a:latin typeface="Arial"/>
                <a:cs typeface="Arial"/>
              </a:rPr>
              <a:t>M</a:t>
            </a:r>
            <a:r>
              <a:rPr lang="en-US" baseline="-25000" dirty="0" smtClean="0">
                <a:solidFill>
                  <a:srgbClr val="00B050"/>
                </a:solidFill>
                <a:latin typeface="Arial"/>
                <a:cs typeface="Arial"/>
              </a:rPr>
              <a:t>L</a:t>
            </a:r>
            <a:endParaRPr lang="en-US" baseline="-250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2445937" y="2606988"/>
            <a:ext cx="49261" cy="4841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204" tIns="48102" rIns="96204" bIns="4810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TextBox 25"/>
          <p:cNvSpPr txBox="1">
            <a:spLocks noChangeArrowheads="1"/>
          </p:cNvSpPr>
          <p:nvPr/>
        </p:nvSpPr>
        <p:spPr bwMode="auto">
          <a:xfrm>
            <a:off x="2617760" y="2633702"/>
            <a:ext cx="160415" cy="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K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Γιατί τα πλοία επιπλέουν;</a:t>
            </a:r>
            <a:br>
              <a:rPr lang="el-GR" dirty="0" smtClean="0"/>
            </a:br>
            <a:r>
              <a:rPr lang="el-GR" dirty="0" smtClean="0"/>
              <a:t>Από τον Νεύτωνα στον Αρχιμήδη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Μοντελοποιώντας τις κατανεμημένες δυνάμεις </a:t>
            </a:r>
          </a:p>
          <a:p>
            <a:r>
              <a:rPr lang="el-GR" dirty="0" smtClean="0"/>
              <a:t>που δέχονται τα πλοία ως σημειακές φορτίσεις</a:t>
            </a:r>
            <a:endParaRPr lang="el-GR" dirty="0"/>
          </a:p>
        </p:txBody>
      </p:sp>
      <p:pic>
        <p:nvPicPr>
          <p:cNvPr id="9" name="Picture Placeholder 1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351" r="1351"/>
          <a:stretch>
            <a:fillRect/>
          </a:stretch>
        </p:blipFill>
        <p:spPr/>
      </p:pic>
      <p:sp>
        <p:nvSpPr>
          <p:cNvPr id="7" name="Θέση κειμένου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sz="700" dirty="0" smtClean="0"/>
              <a:t>Ναυπηγία –</a:t>
            </a:r>
            <a:r>
              <a:rPr lang="en-US" sz="700" dirty="0" smtClean="0"/>
              <a:t> </a:t>
            </a:r>
            <a:r>
              <a:rPr lang="el-GR" sz="700" dirty="0"/>
              <a:t>ΝΔ Ι</a:t>
            </a:r>
            <a:r>
              <a:rPr lang="en-US" sz="700" dirty="0"/>
              <a:t>V</a:t>
            </a:r>
            <a:r>
              <a:rPr lang="el-GR" sz="700" dirty="0"/>
              <a:t> (</a:t>
            </a:r>
            <a:r>
              <a:rPr lang="el-GR" sz="700" dirty="0" err="1"/>
              <a:t>Μαχ</a:t>
            </a:r>
            <a:r>
              <a:rPr lang="el-GR" sz="700" dirty="0" smtClean="0"/>
              <a:t>) 8ο Εξάμηνο</a:t>
            </a:r>
            <a:endParaRPr lang="el-GR" sz="70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Θέση κειμένου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740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644378" y="1737891"/>
            <a:ext cx="159544" cy="95250"/>
          </a:xfrm>
          <a:prstGeom prst="rect">
            <a:avLst/>
          </a:pr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μεταβάλλεται το κέντρο άντωσης</a:t>
            </a:r>
            <a:br>
              <a:rPr lang="el-GR" dirty="0" smtClean="0"/>
            </a:br>
            <a:r>
              <a:rPr lang="el-GR" dirty="0" smtClean="0"/>
              <a:t>κατά την προσθαφαίρεση βαρών ;</a:t>
            </a:r>
            <a:endParaRPr lang="el-GR" dirty="0"/>
          </a:p>
        </p:txBody>
      </p:sp>
      <p:sp>
        <p:nvSpPr>
          <p:cNvPr id="10" name="Θέση περιεχομένου 9"/>
          <p:cNvSpPr>
            <a:spLocks noGrp="1"/>
          </p:cNvSpPr>
          <p:nvPr>
            <p:ph sz="quarter" idx="13"/>
          </p:nvPr>
        </p:nvSpPr>
        <p:spPr/>
        <p:txBody>
          <a:bodyPr wrap="square"/>
          <a:lstStyle/>
          <a:p>
            <a:r>
              <a:rPr lang="el-GR" dirty="0"/>
              <a:t>Έστω ότι σε ένα πλοίο προστίθεται βάρος </a:t>
            </a:r>
            <a:r>
              <a:rPr lang="en-US" dirty="0"/>
              <a:t>w</a:t>
            </a:r>
            <a:r>
              <a:rPr lang="el-GR" dirty="0"/>
              <a:t>, στο κέντρο βάρους.</a:t>
            </a:r>
          </a:p>
        </p:txBody>
      </p:sp>
      <p:cxnSp>
        <p:nvCxnSpPr>
          <p:cNvPr id="4" name="Straight Connector 112"/>
          <p:cNvCxnSpPr/>
          <p:nvPr/>
        </p:nvCxnSpPr>
        <p:spPr bwMode="auto">
          <a:xfrm>
            <a:off x="2295525" y="1928391"/>
            <a:ext cx="852487" cy="0"/>
          </a:xfrm>
          <a:prstGeom prst="line">
            <a:avLst/>
          </a:prstGeom>
          <a:ln w="1270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113"/>
          <p:cNvGrpSpPr>
            <a:grpSpLocks/>
          </p:cNvGrpSpPr>
          <p:nvPr/>
        </p:nvGrpSpPr>
        <p:grpSpPr bwMode="auto">
          <a:xfrm>
            <a:off x="2295525" y="1682329"/>
            <a:ext cx="852487" cy="585787"/>
            <a:chOff x="1907608" y="899449"/>
            <a:chExt cx="974257" cy="669273"/>
          </a:xfrm>
        </p:grpSpPr>
        <p:cxnSp>
          <p:nvCxnSpPr>
            <p:cNvPr id="6" name="Straight Connector 114"/>
            <p:cNvCxnSpPr/>
            <p:nvPr/>
          </p:nvCxnSpPr>
          <p:spPr bwMode="auto">
            <a:xfrm>
              <a:off x="1907608" y="899449"/>
              <a:ext cx="974257" cy="0"/>
            </a:xfrm>
            <a:prstGeom prst="line">
              <a:avLst/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15"/>
            <p:cNvCxnSpPr/>
            <p:nvPr/>
          </p:nvCxnSpPr>
          <p:spPr bwMode="auto">
            <a:xfrm>
              <a:off x="1907608" y="899449"/>
              <a:ext cx="0" cy="502408"/>
            </a:xfrm>
            <a:prstGeom prst="line">
              <a:avLst/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16"/>
            <p:cNvCxnSpPr/>
            <p:nvPr/>
          </p:nvCxnSpPr>
          <p:spPr bwMode="auto">
            <a:xfrm>
              <a:off x="2881865" y="899449"/>
              <a:ext cx="0" cy="496967"/>
            </a:xfrm>
            <a:prstGeom prst="line">
              <a:avLst/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17"/>
            <p:cNvCxnSpPr>
              <a:stCxn id="13" idx="2"/>
              <a:endCxn id="12" idx="2"/>
            </p:cNvCxnSpPr>
            <p:nvPr/>
          </p:nvCxnSpPr>
          <p:spPr bwMode="auto">
            <a:xfrm>
              <a:off x="2094476" y="1568722"/>
              <a:ext cx="600521" cy="0"/>
            </a:xfrm>
            <a:prstGeom prst="line">
              <a:avLst/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 118"/>
            <p:cNvSpPr/>
            <p:nvPr/>
          </p:nvSpPr>
          <p:spPr bwMode="auto">
            <a:xfrm rot="5400000">
              <a:off x="2539925" y="1226783"/>
              <a:ext cx="344612" cy="339266"/>
            </a:xfrm>
            <a:prstGeom prst="arc">
              <a:avLst>
                <a:gd name="adj1" fmla="val 16200000"/>
                <a:gd name="adj2" fmla="val 326426"/>
              </a:avLst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Arc 119"/>
            <p:cNvSpPr/>
            <p:nvPr/>
          </p:nvSpPr>
          <p:spPr bwMode="auto">
            <a:xfrm rot="16200000" flipH="1">
              <a:off x="1904934" y="1226783"/>
              <a:ext cx="344612" cy="339266"/>
            </a:xfrm>
            <a:prstGeom prst="arc">
              <a:avLst>
                <a:gd name="adj1" fmla="val 16200000"/>
                <a:gd name="adj2" fmla="val 326426"/>
              </a:avLst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4" name="Straight Arrow Connector 120"/>
          <p:cNvCxnSpPr/>
          <p:nvPr/>
        </p:nvCxnSpPr>
        <p:spPr>
          <a:xfrm>
            <a:off x="2724150" y="1404020"/>
            <a:ext cx="0" cy="365621"/>
          </a:xfrm>
          <a:prstGeom prst="straightConnector1">
            <a:avLst/>
          </a:prstGeom>
          <a:ln w="6350" cmpd="sng">
            <a:solidFill>
              <a:schemeClr val="accent2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2747961" y="1450718"/>
            <a:ext cx="348729" cy="17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l-GR" sz="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w</a:t>
            </a:r>
            <a:endParaRPr lang="en-US" sz="6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22"/>
          <p:cNvSpPr/>
          <p:nvPr/>
        </p:nvSpPr>
        <p:spPr>
          <a:xfrm>
            <a:off x="2708275" y="1769641"/>
            <a:ext cx="31750" cy="317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2466000" y="1736304"/>
            <a:ext cx="166688" cy="95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cxnSp>
        <p:nvCxnSpPr>
          <p:cNvPr id="18" name="Straight Connector 124"/>
          <p:cNvCxnSpPr/>
          <p:nvPr/>
        </p:nvCxnSpPr>
        <p:spPr bwMode="auto">
          <a:xfrm>
            <a:off x="2063750" y="1928391"/>
            <a:ext cx="231775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25"/>
          <p:cNvCxnSpPr/>
          <p:nvPr/>
        </p:nvCxnSpPr>
        <p:spPr bwMode="auto">
          <a:xfrm>
            <a:off x="3148012" y="1928391"/>
            <a:ext cx="233363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56"/>
          <p:cNvGrpSpPr>
            <a:grpSpLocks/>
          </p:cNvGrpSpPr>
          <p:nvPr/>
        </p:nvGrpSpPr>
        <p:grpSpPr bwMode="auto">
          <a:xfrm>
            <a:off x="1397000" y="2448446"/>
            <a:ext cx="2490787" cy="539750"/>
            <a:chOff x="1174639" y="900000"/>
            <a:chExt cx="2491051" cy="540000"/>
          </a:xfrm>
        </p:grpSpPr>
        <p:cxnSp>
          <p:nvCxnSpPr>
            <p:cNvPr id="21" name="Straight Connector 127"/>
            <p:cNvCxnSpPr>
              <a:endCxn id="22" idx="0"/>
            </p:cNvCxnSpPr>
            <p:nvPr/>
          </p:nvCxnSpPr>
          <p:spPr bwMode="auto">
            <a:xfrm flipV="1">
              <a:off x="1265136" y="1436824"/>
              <a:ext cx="2360863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128"/>
            <p:cNvSpPr/>
            <p:nvPr/>
          </p:nvSpPr>
          <p:spPr>
            <a:xfrm>
              <a:off x="3565667" y="1289117"/>
              <a:ext cx="100023" cy="147706"/>
            </a:xfrm>
            <a:custGeom>
              <a:avLst/>
              <a:gdLst>
                <a:gd name="connsiteX0" fmla="*/ 86269 w 144834"/>
                <a:gd name="connsiteY0" fmla="*/ 215900 h 215900"/>
                <a:gd name="connsiteX1" fmla="*/ 137069 w 144834"/>
                <a:gd name="connsiteY1" fmla="*/ 187325 h 215900"/>
                <a:gd name="connsiteX2" fmla="*/ 133894 w 144834"/>
                <a:gd name="connsiteY2" fmla="*/ 117475 h 215900"/>
                <a:gd name="connsiteX3" fmla="*/ 35469 w 144834"/>
                <a:gd name="connsiteY3" fmla="*/ 95250 h 215900"/>
                <a:gd name="connsiteX4" fmla="*/ 544 w 144834"/>
                <a:gd name="connsiteY4" fmla="*/ 53975 h 215900"/>
                <a:gd name="connsiteX5" fmla="*/ 13244 w 144834"/>
                <a:gd name="connsiteY5" fmla="*/ 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834" h="215900">
                  <a:moveTo>
                    <a:pt x="86269" y="215900"/>
                  </a:moveTo>
                  <a:cubicBezTo>
                    <a:pt x="107700" y="209814"/>
                    <a:pt x="129132" y="203729"/>
                    <a:pt x="137069" y="187325"/>
                  </a:cubicBezTo>
                  <a:cubicBezTo>
                    <a:pt x="145007" y="170921"/>
                    <a:pt x="150827" y="132821"/>
                    <a:pt x="133894" y="117475"/>
                  </a:cubicBezTo>
                  <a:cubicBezTo>
                    <a:pt x="116961" y="102129"/>
                    <a:pt x="57694" y="105833"/>
                    <a:pt x="35469" y="95250"/>
                  </a:cubicBezTo>
                  <a:cubicBezTo>
                    <a:pt x="13244" y="84667"/>
                    <a:pt x="4248" y="69850"/>
                    <a:pt x="544" y="53975"/>
                  </a:cubicBezTo>
                  <a:cubicBezTo>
                    <a:pt x="-3160" y="38100"/>
                    <a:pt x="13244" y="0"/>
                    <a:pt x="13244" y="0"/>
                  </a:cubicBezTo>
                </a:path>
              </a:pathLst>
            </a:cu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" name="Straight Connector 129"/>
            <p:cNvCxnSpPr>
              <a:endCxn id="22" idx="5"/>
            </p:cNvCxnSpPr>
            <p:nvPr/>
          </p:nvCxnSpPr>
          <p:spPr bwMode="auto">
            <a:xfrm flipH="1">
              <a:off x="3575193" y="1130294"/>
              <a:ext cx="74620" cy="158824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30"/>
            <p:cNvCxnSpPr/>
            <p:nvPr/>
          </p:nvCxnSpPr>
          <p:spPr bwMode="auto">
            <a:xfrm flipH="1">
              <a:off x="3384673" y="1133470"/>
              <a:ext cx="265140" cy="6353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31"/>
            <p:cNvCxnSpPr/>
            <p:nvPr/>
          </p:nvCxnSpPr>
          <p:spPr bwMode="auto">
            <a:xfrm flipV="1">
              <a:off x="3384673" y="1138235"/>
              <a:ext cx="0" cy="58764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32"/>
            <p:cNvCxnSpPr/>
            <p:nvPr/>
          </p:nvCxnSpPr>
          <p:spPr bwMode="auto">
            <a:xfrm>
              <a:off x="1720797" y="1195412"/>
              <a:ext cx="1663876" cy="1588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33"/>
            <p:cNvCxnSpPr/>
            <p:nvPr/>
          </p:nvCxnSpPr>
          <p:spPr bwMode="auto">
            <a:xfrm flipV="1">
              <a:off x="1720797" y="1077882"/>
              <a:ext cx="0" cy="122294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34"/>
            <p:cNvCxnSpPr/>
            <p:nvPr/>
          </p:nvCxnSpPr>
          <p:spPr bwMode="auto">
            <a:xfrm flipH="1">
              <a:off x="1419140" y="1076294"/>
              <a:ext cx="192107" cy="1589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135"/>
            <p:cNvCxnSpPr/>
            <p:nvPr/>
          </p:nvCxnSpPr>
          <p:spPr bwMode="auto">
            <a:xfrm flipV="1">
              <a:off x="1419140" y="1076294"/>
              <a:ext cx="0" cy="39706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36"/>
            <p:cNvCxnSpPr/>
            <p:nvPr/>
          </p:nvCxnSpPr>
          <p:spPr bwMode="auto">
            <a:xfrm flipH="1">
              <a:off x="1608072" y="1031823"/>
              <a:ext cx="133364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37"/>
            <p:cNvCxnSpPr/>
            <p:nvPr/>
          </p:nvCxnSpPr>
          <p:spPr bwMode="auto">
            <a:xfrm flipH="1">
              <a:off x="1720797" y="1031823"/>
              <a:ext cx="17464" cy="47647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38"/>
            <p:cNvCxnSpPr/>
            <p:nvPr/>
          </p:nvCxnSpPr>
          <p:spPr bwMode="auto">
            <a:xfrm flipH="1">
              <a:off x="1382623" y="1116000"/>
              <a:ext cx="39692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139"/>
            <p:cNvCxnSpPr/>
            <p:nvPr/>
          </p:nvCxnSpPr>
          <p:spPr bwMode="auto">
            <a:xfrm flipV="1">
              <a:off x="1385798" y="1114411"/>
              <a:ext cx="0" cy="61942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140"/>
            <p:cNvCxnSpPr/>
            <p:nvPr/>
          </p:nvCxnSpPr>
          <p:spPr bwMode="auto">
            <a:xfrm flipH="1">
              <a:off x="1174639" y="1174764"/>
              <a:ext cx="211159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41"/>
            <p:cNvCxnSpPr/>
            <p:nvPr/>
          </p:nvCxnSpPr>
          <p:spPr bwMode="auto">
            <a:xfrm flipH="1">
              <a:off x="1536627" y="900000"/>
              <a:ext cx="74620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42"/>
            <p:cNvCxnSpPr/>
            <p:nvPr/>
          </p:nvCxnSpPr>
          <p:spPr bwMode="auto">
            <a:xfrm flipV="1">
              <a:off x="1608072" y="900000"/>
              <a:ext cx="0" cy="176294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43"/>
            <p:cNvCxnSpPr/>
            <p:nvPr/>
          </p:nvCxnSpPr>
          <p:spPr bwMode="auto">
            <a:xfrm flipV="1">
              <a:off x="1509637" y="900000"/>
              <a:ext cx="30166" cy="176294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144"/>
            <p:cNvSpPr/>
            <p:nvPr/>
          </p:nvSpPr>
          <p:spPr>
            <a:xfrm>
              <a:off x="1176226" y="1173176"/>
              <a:ext cx="161942" cy="250941"/>
            </a:xfrm>
            <a:custGeom>
              <a:avLst/>
              <a:gdLst>
                <a:gd name="connsiteX0" fmla="*/ 0 w 234970"/>
                <a:gd name="connsiteY0" fmla="*/ 0 h 365125"/>
                <a:gd name="connsiteX1" fmla="*/ 22225 w 234970"/>
                <a:gd name="connsiteY1" fmla="*/ 117475 h 365125"/>
                <a:gd name="connsiteX2" fmla="*/ 82550 w 234970"/>
                <a:gd name="connsiteY2" fmla="*/ 196850 h 365125"/>
                <a:gd name="connsiteX3" fmla="*/ 187325 w 234970"/>
                <a:gd name="connsiteY3" fmla="*/ 219075 h 365125"/>
                <a:gd name="connsiteX4" fmla="*/ 231775 w 234970"/>
                <a:gd name="connsiteY4" fmla="*/ 244475 h 365125"/>
                <a:gd name="connsiteX5" fmla="*/ 225425 w 234970"/>
                <a:gd name="connsiteY5" fmla="*/ 288925 h 365125"/>
                <a:gd name="connsiteX6" fmla="*/ 203200 w 234970"/>
                <a:gd name="connsiteY6" fmla="*/ 298450 h 365125"/>
                <a:gd name="connsiteX7" fmla="*/ 203200 w 234970"/>
                <a:gd name="connsiteY7" fmla="*/ 311150 h 365125"/>
                <a:gd name="connsiteX8" fmla="*/ 222250 w 234970"/>
                <a:gd name="connsiteY8" fmla="*/ 327025 h 365125"/>
                <a:gd name="connsiteX9" fmla="*/ 234950 w 234970"/>
                <a:gd name="connsiteY9" fmla="*/ 352425 h 365125"/>
                <a:gd name="connsiteX10" fmla="*/ 225425 w 234970"/>
                <a:gd name="connsiteY10" fmla="*/ 365125 h 3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970" h="365125">
                  <a:moveTo>
                    <a:pt x="0" y="0"/>
                  </a:moveTo>
                  <a:cubicBezTo>
                    <a:pt x="4233" y="42333"/>
                    <a:pt x="8467" y="84667"/>
                    <a:pt x="22225" y="117475"/>
                  </a:cubicBezTo>
                  <a:cubicBezTo>
                    <a:pt x="35983" y="150283"/>
                    <a:pt x="55033" y="179917"/>
                    <a:pt x="82550" y="196850"/>
                  </a:cubicBezTo>
                  <a:cubicBezTo>
                    <a:pt x="110067" y="213783"/>
                    <a:pt x="162454" y="211138"/>
                    <a:pt x="187325" y="219075"/>
                  </a:cubicBezTo>
                  <a:cubicBezTo>
                    <a:pt x="212196" y="227012"/>
                    <a:pt x="225425" y="232833"/>
                    <a:pt x="231775" y="244475"/>
                  </a:cubicBezTo>
                  <a:cubicBezTo>
                    <a:pt x="238125" y="256117"/>
                    <a:pt x="230187" y="279929"/>
                    <a:pt x="225425" y="288925"/>
                  </a:cubicBezTo>
                  <a:cubicBezTo>
                    <a:pt x="220663" y="297921"/>
                    <a:pt x="206904" y="294746"/>
                    <a:pt x="203200" y="298450"/>
                  </a:cubicBezTo>
                  <a:cubicBezTo>
                    <a:pt x="199496" y="302154"/>
                    <a:pt x="200025" y="306388"/>
                    <a:pt x="203200" y="311150"/>
                  </a:cubicBezTo>
                  <a:cubicBezTo>
                    <a:pt x="206375" y="315912"/>
                    <a:pt x="216958" y="320146"/>
                    <a:pt x="222250" y="327025"/>
                  </a:cubicBezTo>
                  <a:cubicBezTo>
                    <a:pt x="227542" y="333904"/>
                    <a:pt x="234421" y="346075"/>
                    <a:pt x="234950" y="352425"/>
                  </a:cubicBezTo>
                  <a:cubicBezTo>
                    <a:pt x="235479" y="358775"/>
                    <a:pt x="225425" y="365125"/>
                    <a:pt x="225425" y="365125"/>
                  </a:cubicBezTo>
                </a:path>
              </a:pathLst>
            </a:cu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" name="Straight Connector 145"/>
            <p:cNvCxnSpPr>
              <a:stCxn id="38" idx="10"/>
            </p:cNvCxnSpPr>
            <p:nvPr/>
          </p:nvCxnSpPr>
          <p:spPr bwMode="auto">
            <a:xfrm flipH="1">
              <a:off x="1265136" y="1424118"/>
              <a:ext cx="66682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46"/>
            <p:cNvCxnSpPr/>
            <p:nvPr/>
          </p:nvCxnSpPr>
          <p:spPr bwMode="auto">
            <a:xfrm flipV="1">
              <a:off x="1265136" y="1422529"/>
              <a:ext cx="0" cy="17471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329"/>
            <p:cNvGrpSpPr>
              <a:grpSpLocks/>
            </p:cNvGrpSpPr>
            <p:nvPr/>
          </p:nvGrpSpPr>
          <p:grpSpPr bwMode="auto">
            <a:xfrm>
              <a:off x="1305923" y="1355780"/>
              <a:ext cx="30264" cy="59305"/>
              <a:chOff x="559074" y="1108075"/>
              <a:chExt cx="64800" cy="124275"/>
            </a:xfrm>
          </p:grpSpPr>
          <p:sp>
            <p:nvSpPr>
              <p:cNvPr id="46" name="Snip Same Side Corner Rectangle 152"/>
              <p:cNvSpPr/>
              <p:nvPr/>
            </p:nvSpPr>
            <p:spPr>
              <a:xfrm rot="16200000">
                <a:off x="572704" y="1156139"/>
                <a:ext cx="63234" cy="27195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 w="635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51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7" name="Oval 153"/>
              <p:cNvSpPr/>
              <p:nvPr/>
            </p:nvSpPr>
            <p:spPr>
              <a:xfrm>
                <a:off x="560128" y="1174728"/>
                <a:ext cx="27195" cy="5658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51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8" name="Chord 154"/>
              <p:cNvSpPr/>
              <p:nvPr/>
            </p:nvSpPr>
            <p:spPr>
              <a:xfrm>
                <a:off x="560128" y="1154759"/>
                <a:ext cx="64590" cy="33282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 w="635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51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9" name="Oval 155"/>
              <p:cNvSpPr/>
              <p:nvPr/>
            </p:nvSpPr>
            <p:spPr>
              <a:xfrm>
                <a:off x="560128" y="1108165"/>
                <a:ext cx="27195" cy="5658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51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42" name="Straight Connector 148"/>
            <p:cNvCxnSpPr/>
            <p:nvPr/>
          </p:nvCxnSpPr>
          <p:spPr bwMode="auto">
            <a:xfrm>
              <a:off x="1244496" y="1339941"/>
              <a:ext cx="0" cy="74648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149"/>
            <p:cNvCxnSpPr/>
            <p:nvPr/>
          </p:nvCxnSpPr>
          <p:spPr bwMode="auto">
            <a:xfrm>
              <a:off x="1241321" y="1414588"/>
              <a:ext cx="50805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50"/>
            <p:cNvCxnSpPr/>
            <p:nvPr/>
          </p:nvCxnSpPr>
          <p:spPr bwMode="auto">
            <a:xfrm>
              <a:off x="1241321" y="1339941"/>
              <a:ext cx="50805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151"/>
            <p:cNvCxnSpPr/>
            <p:nvPr/>
          </p:nvCxnSpPr>
          <p:spPr bwMode="auto">
            <a:xfrm>
              <a:off x="1288951" y="1319294"/>
              <a:ext cx="0" cy="106411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156"/>
          <p:cNvCxnSpPr/>
          <p:nvPr/>
        </p:nvCxnSpPr>
        <p:spPr bwMode="auto">
          <a:xfrm>
            <a:off x="1308100" y="2832621"/>
            <a:ext cx="123825" cy="0"/>
          </a:xfrm>
          <a:prstGeom prst="line">
            <a:avLst/>
          </a:prstGeom>
          <a:ln w="12700" cmpd="sng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157"/>
          <p:cNvCxnSpPr/>
          <p:nvPr/>
        </p:nvCxnSpPr>
        <p:spPr bwMode="auto">
          <a:xfrm>
            <a:off x="1431925" y="2832621"/>
            <a:ext cx="2366962" cy="0"/>
          </a:xfrm>
          <a:prstGeom prst="line">
            <a:avLst/>
          </a:prstGeom>
          <a:ln w="1270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58"/>
          <p:cNvCxnSpPr/>
          <p:nvPr/>
        </p:nvCxnSpPr>
        <p:spPr bwMode="auto">
          <a:xfrm>
            <a:off x="3798887" y="2832621"/>
            <a:ext cx="231775" cy="0"/>
          </a:xfrm>
          <a:prstGeom prst="line">
            <a:avLst/>
          </a:prstGeom>
          <a:ln w="12700" cmpd="sng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122"/>
          <p:cNvSpPr/>
          <p:nvPr/>
        </p:nvSpPr>
        <p:spPr>
          <a:xfrm>
            <a:off x="2707200" y="2060831"/>
            <a:ext cx="31750" cy="3175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TextBox 15"/>
          <p:cNvSpPr txBox="1">
            <a:spLocks noChangeArrowheads="1"/>
          </p:cNvSpPr>
          <p:nvPr/>
        </p:nvSpPr>
        <p:spPr bwMode="auto">
          <a:xfrm>
            <a:off x="2466000" y="2027494"/>
            <a:ext cx="166688" cy="95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6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Β</a:t>
            </a:r>
            <a:endParaRPr lang="en-US" sz="6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val 122"/>
          <p:cNvSpPr/>
          <p:nvPr/>
        </p:nvSpPr>
        <p:spPr>
          <a:xfrm>
            <a:off x="2416869" y="2877517"/>
            <a:ext cx="31750" cy="3175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TextBox 15"/>
          <p:cNvSpPr txBox="1">
            <a:spLocks noChangeArrowheads="1"/>
          </p:cNvSpPr>
          <p:nvPr/>
        </p:nvSpPr>
        <p:spPr bwMode="auto">
          <a:xfrm>
            <a:off x="2209923" y="2844180"/>
            <a:ext cx="166688" cy="95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6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Β</a:t>
            </a:r>
            <a:endParaRPr lang="en-US" sz="6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7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644378" y="1737891"/>
            <a:ext cx="159544" cy="95250"/>
          </a:xfrm>
          <a:prstGeom prst="rect">
            <a:avLst/>
          </a:pr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μεταβάλλεται το κέντρο άντωσης</a:t>
            </a:r>
            <a:br>
              <a:rPr lang="el-GR" dirty="0" smtClean="0"/>
            </a:br>
            <a:r>
              <a:rPr lang="el-GR" dirty="0" smtClean="0"/>
              <a:t>κατά την προσθαφαίρεση βαρών ;</a:t>
            </a:r>
            <a:endParaRPr lang="el-GR" dirty="0"/>
          </a:p>
        </p:txBody>
      </p:sp>
      <p:sp>
        <p:nvSpPr>
          <p:cNvPr id="10" name="Θέση περιεχομένου 9"/>
          <p:cNvSpPr>
            <a:spLocks noGrp="1"/>
          </p:cNvSpPr>
          <p:nvPr>
            <p:ph sz="quarter" idx="13"/>
          </p:nvPr>
        </p:nvSpPr>
        <p:spPr/>
        <p:txBody>
          <a:bodyPr wrap="square"/>
          <a:lstStyle/>
          <a:p>
            <a:r>
              <a:rPr lang="el-GR" dirty="0"/>
              <a:t>Έστω ότι σε ένα πλοίο προστίθεται βάρος </a:t>
            </a:r>
            <a:r>
              <a:rPr lang="en-US" dirty="0"/>
              <a:t>w</a:t>
            </a:r>
            <a:r>
              <a:rPr lang="el-GR" dirty="0"/>
              <a:t>, στο κέντρο βάρους.</a:t>
            </a:r>
          </a:p>
        </p:txBody>
      </p:sp>
      <p:cxnSp>
        <p:nvCxnSpPr>
          <p:cNvPr id="4" name="Straight Connector 112"/>
          <p:cNvCxnSpPr/>
          <p:nvPr/>
        </p:nvCxnSpPr>
        <p:spPr bwMode="auto">
          <a:xfrm>
            <a:off x="2295525" y="1928391"/>
            <a:ext cx="852487" cy="0"/>
          </a:xfrm>
          <a:prstGeom prst="line">
            <a:avLst/>
          </a:prstGeom>
          <a:ln w="9525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113"/>
          <p:cNvGrpSpPr>
            <a:grpSpLocks/>
          </p:cNvGrpSpPr>
          <p:nvPr/>
        </p:nvGrpSpPr>
        <p:grpSpPr bwMode="auto">
          <a:xfrm>
            <a:off x="2295525" y="1682329"/>
            <a:ext cx="852487" cy="585787"/>
            <a:chOff x="1907608" y="899449"/>
            <a:chExt cx="974257" cy="669273"/>
          </a:xfrm>
        </p:grpSpPr>
        <p:cxnSp>
          <p:nvCxnSpPr>
            <p:cNvPr id="6" name="Straight Connector 114"/>
            <p:cNvCxnSpPr/>
            <p:nvPr/>
          </p:nvCxnSpPr>
          <p:spPr bwMode="auto">
            <a:xfrm>
              <a:off x="1907608" y="899449"/>
              <a:ext cx="974257" cy="0"/>
            </a:xfrm>
            <a:prstGeom prst="line">
              <a:avLst/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15"/>
            <p:cNvCxnSpPr/>
            <p:nvPr/>
          </p:nvCxnSpPr>
          <p:spPr bwMode="auto">
            <a:xfrm>
              <a:off x="1907608" y="899449"/>
              <a:ext cx="0" cy="502408"/>
            </a:xfrm>
            <a:prstGeom prst="line">
              <a:avLst/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16"/>
            <p:cNvCxnSpPr/>
            <p:nvPr/>
          </p:nvCxnSpPr>
          <p:spPr bwMode="auto">
            <a:xfrm>
              <a:off x="2881865" y="899449"/>
              <a:ext cx="0" cy="496967"/>
            </a:xfrm>
            <a:prstGeom prst="line">
              <a:avLst/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17"/>
            <p:cNvCxnSpPr>
              <a:stCxn id="13" idx="2"/>
              <a:endCxn id="12" idx="2"/>
            </p:cNvCxnSpPr>
            <p:nvPr/>
          </p:nvCxnSpPr>
          <p:spPr bwMode="auto">
            <a:xfrm>
              <a:off x="2094476" y="1568722"/>
              <a:ext cx="600521" cy="0"/>
            </a:xfrm>
            <a:prstGeom prst="line">
              <a:avLst/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 118"/>
            <p:cNvSpPr/>
            <p:nvPr/>
          </p:nvSpPr>
          <p:spPr bwMode="auto">
            <a:xfrm rot="5400000">
              <a:off x="2539925" y="1226783"/>
              <a:ext cx="344612" cy="339266"/>
            </a:xfrm>
            <a:prstGeom prst="arc">
              <a:avLst>
                <a:gd name="adj1" fmla="val 16200000"/>
                <a:gd name="adj2" fmla="val 326426"/>
              </a:avLst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Arc 119"/>
            <p:cNvSpPr/>
            <p:nvPr/>
          </p:nvSpPr>
          <p:spPr bwMode="auto">
            <a:xfrm rot="16200000" flipH="1">
              <a:off x="1904934" y="1226783"/>
              <a:ext cx="344612" cy="339266"/>
            </a:xfrm>
            <a:prstGeom prst="arc">
              <a:avLst>
                <a:gd name="adj1" fmla="val 16200000"/>
                <a:gd name="adj2" fmla="val 326426"/>
              </a:avLst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2747961" y="1450718"/>
            <a:ext cx="348729" cy="17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l-GR" sz="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w</a:t>
            </a:r>
            <a:endParaRPr lang="en-US" sz="6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22"/>
          <p:cNvSpPr/>
          <p:nvPr/>
        </p:nvSpPr>
        <p:spPr>
          <a:xfrm>
            <a:off x="2708275" y="1769641"/>
            <a:ext cx="31750" cy="317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2466000" y="1736304"/>
            <a:ext cx="166688" cy="95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cxnSp>
        <p:nvCxnSpPr>
          <p:cNvPr id="18" name="Straight Connector 124"/>
          <p:cNvCxnSpPr/>
          <p:nvPr/>
        </p:nvCxnSpPr>
        <p:spPr bwMode="auto">
          <a:xfrm>
            <a:off x="2063750" y="1928391"/>
            <a:ext cx="231775" cy="0"/>
          </a:xfrm>
          <a:prstGeom prst="line">
            <a:avLst/>
          </a:prstGeom>
          <a:ln w="952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25"/>
          <p:cNvCxnSpPr/>
          <p:nvPr/>
        </p:nvCxnSpPr>
        <p:spPr bwMode="auto">
          <a:xfrm>
            <a:off x="3148012" y="1928391"/>
            <a:ext cx="233363" cy="0"/>
          </a:xfrm>
          <a:prstGeom prst="line">
            <a:avLst/>
          </a:prstGeom>
          <a:ln w="952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56"/>
          <p:cNvGrpSpPr>
            <a:grpSpLocks/>
          </p:cNvGrpSpPr>
          <p:nvPr/>
        </p:nvGrpSpPr>
        <p:grpSpPr bwMode="auto">
          <a:xfrm>
            <a:off x="1397000" y="2448446"/>
            <a:ext cx="2490787" cy="539750"/>
            <a:chOff x="1174639" y="900000"/>
            <a:chExt cx="2491051" cy="540000"/>
          </a:xfrm>
        </p:grpSpPr>
        <p:cxnSp>
          <p:nvCxnSpPr>
            <p:cNvPr id="21" name="Straight Connector 127"/>
            <p:cNvCxnSpPr>
              <a:endCxn id="22" idx="0"/>
            </p:cNvCxnSpPr>
            <p:nvPr/>
          </p:nvCxnSpPr>
          <p:spPr bwMode="auto">
            <a:xfrm flipV="1">
              <a:off x="1265136" y="1436824"/>
              <a:ext cx="2360863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128"/>
            <p:cNvSpPr/>
            <p:nvPr/>
          </p:nvSpPr>
          <p:spPr>
            <a:xfrm>
              <a:off x="3565667" y="1289117"/>
              <a:ext cx="100023" cy="147706"/>
            </a:xfrm>
            <a:custGeom>
              <a:avLst/>
              <a:gdLst>
                <a:gd name="connsiteX0" fmla="*/ 86269 w 144834"/>
                <a:gd name="connsiteY0" fmla="*/ 215900 h 215900"/>
                <a:gd name="connsiteX1" fmla="*/ 137069 w 144834"/>
                <a:gd name="connsiteY1" fmla="*/ 187325 h 215900"/>
                <a:gd name="connsiteX2" fmla="*/ 133894 w 144834"/>
                <a:gd name="connsiteY2" fmla="*/ 117475 h 215900"/>
                <a:gd name="connsiteX3" fmla="*/ 35469 w 144834"/>
                <a:gd name="connsiteY3" fmla="*/ 95250 h 215900"/>
                <a:gd name="connsiteX4" fmla="*/ 544 w 144834"/>
                <a:gd name="connsiteY4" fmla="*/ 53975 h 215900"/>
                <a:gd name="connsiteX5" fmla="*/ 13244 w 144834"/>
                <a:gd name="connsiteY5" fmla="*/ 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834" h="215900">
                  <a:moveTo>
                    <a:pt x="86269" y="215900"/>
                  </a:moveTo>
                  <a:cubicBezTo>
                    <a:pt x="107700" y="209814"/>
                    <a:pt x="129132" y="203729"/>
                    <a:pt x="137069" y="187325"/>
                  </a:cubicBezTo>
                  <a:cubicBezTo>
                    <a:pt x="145007" y="170921"/>
                    <a:pt x="150827" y="132821"/>
                    <a:pt x="133894" y="117475"/>
                  </a:cubicBezTo>
                  <a:cubicBezTo>
                    <a:pt x="116961" y="102129"/>
                    <a:pt x="57694" y="105833"/>
                    <a:pt x="35469" y="95250"/>
                  </a:cubicBezTo>
                  <a:cubicBezTo>
                    <a:pt x="13244" y="84667"/>
                    <a:pt x="4248" y="69850"/>
                    <a:pt x="544" y="53975"/>
                  </a:cubicBezTo>
                  <a:cubicBezTo>
                    <a:pt x="-3160" y="38100"/>
                    <a:pt x="13244" y="0"/>
                    <a:pt x="13244" y="0"/>
                  </a:cubicBezTo>
                </a:path>
              </a:pathLst>
            </a:cu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" name="Straight Connector 129"/>
            <p:cNvCxnSpPr>
              <a:endCxn id="22" idx="5"/>
            </p:cNvCxnSpPr>
            <p:nvPr/>
          </p:nvCxnSpPr>
          <p:spPr bwMode="auto">
            <a:xfrm flipH="1">
              <a:off x="3575193" y="1130294"/>
              <a:ext cx="74620" cy="158824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30"/>
            <p:cNvCxnSpPr/>
            <p:nvPr/>
          </p:nvCxnSpPr>
          <p:spPr bwMode="auto">
            <a:xfrm flipH="1">
              <a:off x="3384673" y="1133470"/>
              <a:ext cx="265140" cy="6353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31"/>
            <p:cNvCxnSpPr/>
            <p:nvPr/>
          </p:nvCxnSpPr>
          <p:spPr bwMode="auto">
            <a:xfrm flipV="1">
              <a:off x="3384673" y="1138235"/>
              <a:ext cx="0" cy="58764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32"/>
            <p:cNvCxnSpPr/>
            <p:nvPr/>
          </p:nvCxnSpPr>
          <p:spPr bwMode="auto">
            <a:xfrm>
              <a:off x="1720797" y="1195412"/>
              <a:ext cx="1663876" cy="1588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33"/>
            <p:cNvCxnSpPr/>
            <p:nvPr/>
          </p:nvCxnSpPr>
          <p:spPr bwMode="auto">
            <a:xfrm flipV="1">
              <a:off x="1720797" y="1077882"/>
              <a:ext cx="0" cy="122294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34"/>
            <p:cNvCxnSpPr/>
            <p:nvPr/>
          </p:nvCxnSpPr>
          <p:spPr bwMode="auto">
            <a:xfrm flipH="1">
              <a:off x="1419140" y="1076294"/>
              <a:ext cx="192107" cy="1589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135"/>
            <p:cNvCxnSpPr/>
            <p:nvPr/>
          </p:nvCxnSpPr>
          <p:spPr bwMode="auto">
            <a:xfrm flipV="1">
              <a:off x="1419140" y="1076294"/>
              <a:ext cx="0" cy="39706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36"/>
            <p:cNvCxnSpPr/>
            <p:nvPr/>
          </p:nvCxnSpPr>
          <p:spPr bwMode="auto">
            <a:xfrm flipH="1">
              <a:off x="1608072" y="1031823"/>
              <a:ext cx="133364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37"/>
            <p:cNvCxnSpPr/>
            <p:nvPr/>
          </p:nvCxnSpPr>
          <p:spPr bwMode="auto">
            <a:xfrm flipH="1">
              <a:off x="1720797" y="1031823"/>
              <a:ext cx="17464" cy="47647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38"/>
            <p:cNvCxnSpPr/>
            <p:nvPr/>
          </p:nvCxnSpPr>
          <p:spPr bwMode="auto">
            <a:xfrm flipH="1">
              <a:off x="1382623" y="1116000"/>
              <a:ext cx="39692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139"/>
            <p:cNvCxnSpPr/>
            <p:nvPr/>
          </p:nvCxnSpPr>
          <p:spPr bwMode="auto">
            <a:xfrm flipV="1">
              <a:off x="1385798" y="1114411"/>
              <a:ext cx="0" cy="61942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140"/>
            <p:cNvCxnSpPr/>
            <p:nvPr/>
          </p:nvCxnSpPr>
          <p:spPr bwMode="auto">
            <a:xfrm flipH="1">
              <a:off x="1174639" y="1174764"/>
              <a:ext cx="211159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41"/>
            <p:cNvCxnSpPr/>
            <p:nvPr/>
          </p:nvCxnSpPr>
          <p:spPr bwMode="auto">
            <a:xfrm flipH="1">
              <a:off x="1536627" y="900000"/>
              <a:ext cx="74620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42"/>
            <p:cNvCxnSpPr/>
            <p:nvPr/>
          </p:nvCxnSpPr>
          <p:spPr bwMode="auto">
            <a:xfrm flipV="1">
              <a:off x="1608072" y="900000"/>
              <a:ext cx="0" cy="176294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43"/>
            <p:cNvCxnSpPr/>
            <p:nvPr/>
          </p:nvCxnSpPr>
          <p:spPr bwMode="auto">
            <a:xfrm flipV="1">
              <a:off x="1509637" y="900000"/>
              <a:ext cx="30166" cy="176294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144"/>
            <p:cNvSpPr/>
            <p:nvPr/>
          </p:nvSpPr>
          <p:spPr>
            <a:xfrm>
              <a:off x="1176226" y="1173176"/>
              <a:ext cx="161942" cy="250941"/>
            </a:xfrm>
            <a:custGeom>
              <a:avLst/>
              <a:gdLst>
                <a:gd name="connsiteX0" fmla="*/ 0 w 234970"/>
                <a:gd name="connsiteY0" fmla="*/ 0 h 365125"/>
                <a:gd name="connsiteX1" fmla="*/ 22225 w 234970"/>
                <a:gd name="connsiteY1" fmla="*/ 117475 h 365125"/>
                <a:gd name="connsiteX2" fmla="*/ 82550 w 234970"/>
                <a:gd name="connsiteY2" fmla="*/ 196850 h 365125"/>
                <a:gd name="connsiteX3" fmla="*/ 187325 w 234970"/>
                <a:gd name="connsiteY3" fmla="*/ 219075 h 365125"/>
                <a:gd name="connsiteX4" fmla="*/ 231775 w 234970"/>
                <a:gd name="connsiteY4" fmla="*/ 244475 h 365125"/>
                <a:gd name="connsiteX5" fmla="*/ 225425 w 234970"/>
                <a:gd name="connsiteY5" fmla="*/ 288925 h 365125"/>
                <a:gd name="connsiteX6" fmla="*/ 203200 w 234970"/>
                <a:gd name="connsiteY6" fmla="*/ 298450 h 365125"/>
                <a:gd name="connsiteX7" fmla="*/ 203200 w 234970"/>
                <a:gd name="connsiteY7" fmla="*/ 311150 h 365125"/>
                <a:gd name="connsiteX8" fmla="*/ 222250 w 234970"/>
                <a:gd name="connsiteY8" fmla="*/ 327025 h 365125"/>
                <a:gd name="connsiteX9" fmla="*/ 234950 w 234970"/>
                <a:gd name="connsiteY9" fmla="*/ 352425 h 365125"/>
                <a:gd name="connsiteX10" fmla="*/ 225425 w 234970"/>
                <a:gd name="connsiteY10" fmla="*/ 365125 h 3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970" h="365125">
                  <a:moveTo>
                    <a:pt x="0" y="0"/>
                  </a:moveTo>
                  <a:cubicBezTo>
                    <a:pt x="4233" y="42333"/>
                    <a:pt x="8467" y="84667"/>
                    <a:pt x="22225" y="117475"/>
                  </a:cubicBezTo>
                  <a:cubicBezTo>
                    <a:pt x="35983" y="150283"/>
                    <a:pt x="55033" y="179917"/>
                    <a:pt x="82550" y="196850"/>
                  </a:cubicBezTo>
                  <a:cubicBezTo>
                    <a:pt x="110067" y="213783"/>
                    <a:pt x="162454" y="211138"/>
                    <a:pt x="187325" y="219075"/>
                  </a:cubicBezTo>
                  <a:cubicBezTo>
                    <a:pt x="212196" y="227012"/>
                    <a:pt x="225425" y="232833"/>
                    <a:pt x="231775" y="244475"/>
                  </a:cubicBezTo>
                  <a:cubicBezTo>
                    <a:pt x="238125" y="256117"/>
                    <a:pt x="230187" y="279929"/>
                    <a:pt x="225425" y="288925"/>
                  </a:cubicBezTo>
                  <a:cubicBezTo>
                    <a:pt x="220663" y="297921"/>
                    <a:pt x="206904" y="294746"/>
                    <a:pt x="203200" y="298450"/>
                  </a:cubicBezTo>
                  <a:cubicBezTo>
                    <a:pt x="199496" y="302154"/>
                    <a:pt x="200025" y="306388"/>
                    <a:pt x="203200" y="311150"/>
                  </a:cubicBezTo>
                  <a:cubicBezTo>
                    <a:pt x="206375" y="315912"/>
                    <a:pt x="216958" y="320146"/>
                    <a:pt x="222250" y="327025"/>
                  </a:cubicBezTo>
                  <a:cubicBezTo>
                    <a:pt x="227542" y="333904"/>
                    <a:pt x="234421" y="346075"/>
                    <a:pt x="234950" y="352425"/>
                  </a:cubicBezTo>
                  <a:cubicBezTo>
                    <a:pt x="235479" y="358775"/>
                    <a:pt x="225425" y="365125"/>
                    <a:pt x="225425" y="365125"/>
                  </a:cubicBezTo>
                </a:path>
              </a:pathLst>
            </a:cu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" name="Straight Connector 145"/>
            <p:cNvCxnSpPr>
              <a:stCxn id="38" idx="10"/>
            </p:cNvCxnSpPr>
            <p:nvPr/>
          </p:nvCxnSpPr>
          <p:spPr bwMode="auto">
            <a:xfrm flipH="1">
              <a:off x="1265136" y="1424118"/>
              <a:ext cx="66682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46"/>
            <p:cNvCxnSpPr/>
            <p:nvPr/>
          </p:nvCxnSpPr>
          <p:spPr bwMode="auto">
            <a:xfrm flipV="1">
              <a:off x="1265136" y="1422529"/>
              <a:ext cx="0" cy="17471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329"/>
            <p:cNvGrpSpPr>
              <a:grpSpLocks/>
            </p:cNvGrpSpPr>
            <p:nvPr/>
          </p:nvGrpSpPr>
          <p:grpSpPr bwMode="auto">
            <a:xfrm>
              <a:off x="1305923" y="1355780"/>
              <a:ext cx="30264" cy="59305"/>
              <a:chOff x="559074" y="1108075"/>
              <a:chExt cx="64800" cy="124275"/>
            </a:xfrm>
          </p:grpSpPr>
          <p:sp>
            <p:nvSpPr>
              <p:cNvPr id="46" name="Snip Same Side Corner Rectangle 152"/>
              <p:cNvSpPr/>
              <p:nvPr/>
            </p:nvSpPr>
            <p:spPr>
              <a:xfrm rot="16200000">
                <a:off x="572704" y="1156139"/>
                <a:ext cx="63234" cy="27195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 w="635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51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7" name="Oval 153"/>
              <p:cNvSpPr/>
              <p:nvPr/>
            </p:nvSpPr>
            <p:spPr>
              <a:xfrm>
                <a:off x="560128" y="1174728"/>
                <a:ext cx="27195" cy="5658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51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8" name="Chord 154"/>
              <p:cNvSpPr/>
              <p:nvPr/>
            </p:nvSpPr>
            <p:spPr>
              <a:xfrm>
                <a:off x="560128" y="1154759"/>
                <a:ext cx="64590" cy="33282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 w="635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51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9" name="Oval 155"/>
              <p:cNvSpPr/>
              <p:nvPr/>
            </p:nvSpPr>
            <p:spPr>
              <a:xfrm>
                <a:off x="560128" y="1108165"/>
                <a:ext cx="27195" cy="5658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51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42" name="Straight Connector 148"/>
            <p:cNvCxnSpPr/>
            <p:nvPr/>
          </p:nvCxnSpPr>
          <p:spPr bwMode="auto">
            <a:xfrm>
              <a:off x="1244496" y="1339941"/>
              <a:ext cx="0" cy="74648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149"/>
            <p:cNvCxnSpPr/>
            <p:nvPr/>
          </p:nvCxnSpPr>
          <p:spPr bwMode="auto">
            <a:xfrm>
              <a:off x="1241321" y="1414588"/>
              <a:ext cx="50805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50"/>
            <p:cNvCxnSpPr/>
            <p:nvPr/>
          </p:nvCxnSpPr>
          <p:spPr bwMode="auto">
            <a:xfrm>
              <a:off x="1241321" y="1339941"/>
              <a:ext cx="50805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151"/>
            <p:cNvCxnSpPr/>
            <p:nvPr/>
          </p:nvCxnSpPr>
          <p:spPr bwMode="auto">
            <a:xfrm>
              <a:off x="1288951" y="1319294"/>
              <a:ext cx="0" cy="106411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156"/>
          <p:cNvCxnSpPr/>
          <p:nvPr/>
        </p:nvCxnSpPr>
        <p:spPr bwMode="auto">
          <a:xfrm>
            <a:off x="1308100" y="2832621"/>
            <a:ext cx="123825" cy="0"/>
          </a:xfrm>
          <a:prstGeom prst="line">
            <a:avLst/>
          </a:prstGeom>
          <a:ln w="9525" cmpd="sng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157"/>
          <p:cNvCxnSpPr/>
          <p:nvPr/>
        </p:nvCxnSpPr>
        <p:spPr bwMode="auto">
          <a:xfrm>
            <a:off x="1431925" y="2832621"/>
            <a:ext cx="2366962" cy="0"/>
          </a:xfrm>
          <a:prstGeom prst="line">
            <a:avLst/>
          </a:prstGeom>
          <a:ln w="9525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58"/>
          <p:cNvCxnSpPr/>
          <p:nvPr/>
        </p:nvCxnSpPr>
        <p:spPr bwMode="auto">
          <a:xfrm>
            <a:off x="3798887" y="2832621"/>
            <a:ext cx="231775" cy="0"/>
          </a:xfrm>
          <a:prstGeom prst="line">
            <a:avLst/>
          </a:prstGeom>
          <a:ln w="9525" cmpd="sng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122"/>
          <p:cNvSpPr/>
          <p:nvPr/>
        </p:nvSpPr>
        <p:spPr>
          <a:xfrm>
            <a:off x="2707200" y="2060831"/>
            <a:ext cx="31750" cy="317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122"/>
          <p:cNvSpPr/>
          <p:nvPr/>
        </p:nvSpPr>
        <p:spPr>
          <a:xfrm>
            <a:off x="2416869" y="2877517"/>
            <a:ext cx="31750" cy="317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7" name="Straight Connector 112"/>
          <p:cNvCxnSpPr/>
          <p:nvPr/>
        </p:nvCxnSpPr>
        <p:spPr bwMode="auto">
          <a:xfrm>
            <a:off x="2295525" y="1833141"/>
            <a:ext cx="852487" cy="0"/>
          </a:xfrm>
          <a:prstGeom prst="line">
            <a:avLst/>
          </a:prstGeom>
          <a:ln w="1270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124"/>
          <p:cNvCxnSpPr/>
          <p:nvPr/>
        </p:nvCxnSpPr>
        <p:spPr bwMode="auto">
          <a:xfrm>
            <a:off x="2063750" y="1833141"/>
            <a:ext cx="231775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125"/>
          <p:cNvCxnSpPr/>
          <p:nvPr/>
        </p:nvCxnSpPr>
        <p:spPr bwMode="auto">
          <a:xfrm>
            <a:off x="3148012" y="1833141"/>
            <a:ext cx="233363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120"/>
          <p:cNvCxnSpPr/>
          <p:nvPr/>
        </p:nvCxnSpPr>
        <p:spPr>
          <a:xfrm flipV="1">
            <a:off x="3456731" y="1783929"/>
            <a:ext cx="0" cy="170540"/>
          </a:xfrm>
          <a:prstGeom prst="straightConnector1">
            <a:avLst/>
          </a:prstGeom>
          <a:ln w="6350" cmpd="sng">
            <a:solidFill>
              <a:schemeClr val="accent3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56"/>
          <p:cNvCxnSpPr/>
          <p:nvPr/>
        </p:nvCxnSpPr>
        <p:spPr bwMode="auto">
          <a:xfrm>
            <a:off x="1306513" y="2790000"/>
            <a:ext cx="123825" cy="0"/>
          </a:xfrm>
          <a:prstGeom prst="line">
            <a:avLst/>
          </a:prstGeom>
          <a:ln w="12700" cmpd="sng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157"/>
          <p:cNvCxnSpPr/>
          <p:nvPr/>
        </p:nvCxnSpPr>
        <p:spPr bwMode="auto">
          <a:xfrm>
            <a:off x="1430338" y="2790000"/>
            <a:ext cx="2366962" cy="0"/>
          </a:xfrm>
          <a:prstGeom prst="line">
            <a:avLst/>
          </a:prstGeom>
          <a:ln w="1270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158"/>
          <p:cNvCxnSpPr/>
          <p:nvPr/>
        </p:nvCxnSpPr>
        <p:spPr bwMode="auto">
          <a:xfrm>
            <a:off x="3797300" y="2790000"/>
            <a:ext cx="231775" cy="0"/>
          </a:xfrm>
          <a:prstGeom prst="line">
            <a:avLst/>
          </a:prstGeom>
          <a:ln w="12700" cmpd="sng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120"/>
          <p:cNvCxnSpPr/>
          <p:nvPr/>
        </p:nvCxnSpPr>
        <p:spPr>
          <a:xfrm>
            <a:off x="2724150" y="1404020"/>
            <a:ext cx="0" cy="365621"/>
          </a:xfrm>
          <a:prstGeom prst="straightConnector1">
            <a:avLst/>
          </a:prstGeom>
          <a:ln w="6350" cmpd="sng">
            <a:solidFill>
              <a:schemeClr val="accent2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15"/>
          <p:cNvSpPr txBox="1">
            <a:spLocks noChangeArrowheads="1"/>
          </p:cNvSpPr>
          <p:nvPr/>
        </p:nvSpPr>
        <p:spPr bwMode="auto">
          <a:xfrm>
            <a:off x="2466000" y="2027494"/>
            <a:ext cx="166688" cy="95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Β</a:t>
            </a:r>
            <a:endParaRPr lang="en-US" sz="6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15"/>
          <p:cNvSpPr txBox="1">
            <a:spLocks noChangeArrowheads="1"/>
          </p:cNvSpPr>
          <p:nvPr/>
        </p:nvSpPr>
        <p:spPr bwMode="auto">
          <a:xfrm>
            <a:off x="2209923" y="2844180"/>
            <a:ext cx="166688" cy="95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Β</a:t>
            </a:r>
            <a:endParaRPr lang="en-US" sz="6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644378" y="1737891"/>
            <a:ext cx="159544" cy="95250"/>
          </a:xfrm>
          <a:prstGeom prst="rect">
            <a:avLst/>
          </a:pr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μεταβάλλεται το κέντρο άντωσης</a:t>
            </a:r>
            <a:br>
              <a:rPr lang="el-GR" dirty="0" smtClean="0"/>
            </a:br>
            <a:r>
              <a:rPr lang="el-GR" dirty="0" smtClean="0"/>
              <a:t>κατά την προσθαφαίρεση βαρών ;</a:t>
            </a:r>
            <a:endParaRPr lang="el-GR" dirty="0"/>
          </a:p>
        </p:txBody>
      </p:sp>
      <p:sp>
        <p:nvSpPr>
          <p:cNvPr id="10" name="Θέση περιεχομένου 9"/>
          <p:cNvSpPr>
            <a:spLocks noGrp="1"/>
          </p:cNvSpPr>
          <p:nvPr>
            <p:ph sz="quarter" idx="13"/>
          </p:nvPr>
        </p:nvSpPr>
        <p:spPr/>
        <p:txBody>
          <a:bodyPr wrap="square"/>
          <a:lstStyle/>
          <a:p>
            <a:r>
              <a:rPr lang="el-GR" dirty="0"/>
              <a:t>Έστω ότι σε ένα πλοίο προστίθεται βάρος </a:t>
            </a:r>
            <a:r>
              <a:rPr lang="en-US" dirty="0"/>
              <a:t>w</a:t>
            </a:r>
            <a:r>
              <a:rPr lang="el-GR" dirty="0"/>
              <a:t>, στο κέντρο βάρους.</a:t>
            </a:r>
          </a:p>
        </p:txBody>
      </p:sp>
      <p:cxnSp>
        <p:nvCxnSpPr>
          <p:cNvPr id="4" name="Straight Connector 112"/>
          <p:cNvCxnSpPr/>
          <p:nvPr/>
        </p:nvCxnSpPr>
        <p:spPr bwMode="auto">
          <a:xfrm>
            <a:off x="2295525" y="1928391"/>
            <a:ext cx="852487" cy="0"/>
          </a:xfrm>
          <a:prstGeom prst="line">
            <a:avLst/>
          </a:prstGeom>
          <a:ln w="9525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113"/>
          <p:cNvGrpSpPr>
            <a:grpSpLocks/>
          </p:cNvGrpSpPr>
          <p:nvPr/>
        </p:nvGrpSpPr>
        <p:grpSpPr bwMode="auto">
          <a:xfrm>
            <a:off x="2295525" y="1682329"/>
            <a:ext cx="852487" cy="585787"/>
            <a:chOff x="1907608" y="899449"/>
            <a:chExt cx="974257" cy="669273"/>
          </a:xfrm>
        </p:grpSpPr>
        <p:cxnSp>
          <p:nvCxnSpPr>
            <p:cNvPr id="6" name="Straight Connector 114"/>
            <p:cNvCxnSpPr/>
            <p:nvPr/>
          </p:nvCxnSpPr>
          <p:spPr bwMode="auto">
            <a:xfrm>
              <a:off x="1907608" y="899449"/>
              <a:ext cx="974257" cy="0"/>
            </a:xfrm>
            <a:prstGeom prst="line">
              <a:avLst/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15"/>
            <p:cNvCxnSpPr/>
            <p:nvPr/>
          </p:nvCxnSpPr>
          <p:spPr bwMode="auto">
            <a:xfrm>
              <a:off x="1907608" y="899449"/>
              <a:ext cx="0" cy="502408"/>
            </a:xfrm>
            <a:prstGeom prst="line">
              <a:avLst/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16"/>
            <p:cNvCxnSpPr/>
            <p:nvPr/>
          </p:nvCxnSpPr>
          <p:spPr bwMode="auto">
            <a:xfrm>
              <a:off x="2881865" y="899449"/>
              <a:ext cx="0" cy="496967"/>
            </a:xfrm>
            <a:prstGeom prst="line">
              <a:avLst/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17"/>
            <p:cNvCxnSpPr>
              <a:stCxn id="13" idx="2"/>
              <a:endCxn id="12" idx="2"/>
            </p:cNvCxnSpPr>
            <p:nvPr/>
          </p:nvCxnSpPr>
          <p:spPr bwMode="auto">
            <a:xfrm>
              <a:off x="2094476" y="1568722"/>
              <a:ext cx="600521" cy="0"/>
            </a:xfrm>
            <a:prstGeom prst="line">
              <a:avLst/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 118"/>
            <p:cNvSpPr/>
            <p:nvPr/>
          </p:nvSpPr>
          <p:spPr bwMode="auto">
            <a:xfrm rot="5400000">
              <a:off x="2539925" y="1226783"/>
              <a:ext cx="344612" cy="339266"/>
            </a:xfrm>
            <a:prstGeom prst="arc">
              <a:avLst>
                <a:gd name="adj1" fmla="val 16200000"/>
                <a:gd name="adj2" fmla="val 326426"/>
              </a:avLst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Arc 119"/>
            <p:cNvSpPr/>
            <p:nvPr/>
          </p:nvSpPr>
          <p:spPr bwMode="auto">
            <a:xfrm rot="16200000" flipH="1">
              <a:off x="1904934" y="1226783"/>
              <a:ext cx="344612" cy="339266"/>
            </a:xfrm>
            <a:prstGeom prst="arc">
              <a:avLst>
                <a:gd name="adj1" fmla="val 16200000"/>
                <a:gd name="adj2" fmla="val 326426"/>
              </a:avLst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2747961" y="1450718"/>
            <a:ext cx="348729" cy="17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l-GR" sz="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w</a:t>
            </a:r>
            <a:endParaRPr lang="en-US" sz="6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22"/>
          <p:cNvSpPr/>
          <p:nvPr/>
        </p:nvSpPr>
        <p:spPr>
          <a:xfrm>
            <a:off x="2708275" y="1769641"/>
            <a:ext cx="31750" cy="317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2466000" y="1736304"/>
            <a:ext cx="166688" cy="95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cxnSp>
        <p:nvCxnSpPr>
          <p:cNvPr id="18" name="Straight Connector 124"/>
          <p:cNvCxnSpPr/>
          <p:nvPr/>
        </p:nvCxnSpPr>
        <p:spPr bwMode="auto">
          <a:xfrm>
            <a:off x="2063750" y="1928391"/>
            <a:ext cx="231775" cy="0"/>
          </a:xfrm>
          <a:prstGeom prst="line">
            <a:avLst/>
          </a:prstGeom>
          <a:ln w="952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25"/>
          <p:cNvCxnSpPr/>
          <p:nvPr/>
        </p:nvCxnSpPr>
        <p:spPr bwMode="auto">
          <a:xfrm>
            <a:off x="3148012" y="1928391"/>
            <a:ext cx="233363" cy="0"/>
          </a:xfrm>
          <a:prstGeom prst="line">
            <a:avLst/>
          </a:prstGeom>
          <a:ln w="952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56"/>
          <p:cNvGrpSpPr>
            <a:grpSpLocks/>
          </p:cNvGrpSpPr>
          <p:nvPr/>
        </p:nvGrpSpPr>
        <p:grpSpPr bwMode="auto">
          <a:xfrm>
            <a:off x="1397000" y="2448446"/>
            <a:ext cx="2490787" cy="539750"/>
            <a:chOff x="1174639" y="900000"/>
            <a:chExt cx="2491051" cy="540000"/>
          </a:xfrm>
        </p:grpSpPr>
        <p:cxnSp>
          <p:nvCxnSpPr>
            <p:cNvPr id="21" name="Straight Connector 127"/>
            <p:cNvCxnSpPr>
              <a:endCxn id="22" idx="0"/>
            </p:cNvCxnSpPr>
            <p:nvPr/>
          </p:nvCxnSpPr>
          <p:spPr bwMode="auto">
            <a:xfrm flipV="1">
              <a:off x="1265136" y="1436824"/>
              <a:ext cx="2360863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128"/>
            <p:cNvSpPr/>
            <p:nvPr/>
          </p:nvSpPr>
          <p:spPr>
            <a:xfrm>
              <a:off x="3565667" y="1289117"/>
              <a:ext cx="100023" cy="147706"/>
            </a:xfrm>
            <a:custGeom>
              <a:avLst/>
              <a:gdLst>
                <a:gd name="connsiteX0" fmla="*/ 86269 w 144834"/>
                <a:gd name="connsiteY0" fmla="*/ 215900 h 215900"/>
                <a:gd name="connsiteX1" fmla="*/ 137069 w 144834"/>
                <a:gd name="connsiteY1" fmla="*/ 187325 h 215900"/>
                <a:gd name="connsiteX2" fmla="*/ 133894 w 144834"/>
                <a:gd name="connsiteY2" fmla="*/ 117475 h 215900"/>
                <a:gd name="connsiteX3" fmla="*/ 35469 w 144834"/>
                <a:gd name="connsiteY3" fmla="*/ 95250 h 215900"/>
                <a:gd name="connsiteX4" fmla="*/ 544 w 144834"/>
                <a:gd name="connsiteY4" fmla="*/ 53975 h 215900"/>
                <a:gd name="connsiteX5" fmla="*/ 13244 w 144834"/>
                <a:gd name="connsiteY5" fmla="*/ 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834" h="215900">
                  <a:moveTo>
                    <a:pt x="86269" y="215900"/>
                  </a:moveTo>
                  <a:cubicBezTo>
                    <a:pt x="107700" y="209814"/>
                    <a:pt x="129132" y="203729"/>
                    <a:pt x="137069" y="187325"/>
                  </a:cubicBezTo>
                  <a:cubicBezTo>
                    <a:pt x="145007" y="170921"/>
                    <a:pt x="150827" y="132821"/>
                    <a:pt x="133894" y="117475"/>
                  </a:cubicBezTo>
                  <a:cubicBezTo>
                    <a:pt x="116961" y="102129"/>
                    <a:pt x="57694" y="105833"/>
                    <a:pt x="35469" y="95250"/>
                  </a:cubicBezTo>
                  <a:cubicBezTo>
                    <a:pt x="13244" y="84667"/>
                    <a:pt x="4248" y="69850"/>
                    <a:pt x="544" y="53975"/>
                  </a:cubicBezTo>
                  <a:cubicBezTo>
                    <a:pt x="-3160" y="38100"/>
                    <a:pt x="13244" y="0"/>
                    <a:pt x="13244" y="0"/>
                  </a:cubicBezTo>
                </a:path>
              </a:pathLst>
            </a:cu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" name="Straight Connector 129"/>
            <p:cNvCxnSpPr>
              <a:endCxn id="22" idx="5"/>
            </p:cNvCxnSpPr>
            <p:nvPr/>
          </p:nvCxnSpPr>
          <p:spPr bwMode="auto">
            <a:xfrm flipH="1">
              <a:off x="3575193" y="1130294"/>
              <a:ext cx="74620" cy="158824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30"/>
            <p:cNvCxnSpPr/>
            <p:nvPr/>
          </p:nvCxnSpPr>
          <p:spPr bwMode="auto">
            <a:xfrm flipH="1">
              <a:off x="3384673" y="1133470"/>
              <a:ext cx="265140" cy="6353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31"/>
            <p:cNvCxnSpPr/>
            <p:nvPr/>
          </p:nvCxnSpPr>
          <p:spPr bwMode="auto">
            <a:xfrm flipV="1">
              <a:off x="3384673" y="1138235"/>
              <a:ext cx="0" cy="58764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32"/>
            <p:cNvCxnSpPr/>
            <p:nvPr/>
          </p:nvCxnSpPr>
          <p:spPr bwMode="auto">
            <a:xfrm>
              <a:off x="1720797" y="1195412"/>
              <a:ext cx="1663876" cy="1588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33"/>
            <p:cNvCxnSpPr/>
            <p:nvPr/>
          </p:nvCxnSpPr>
          <p:spPr bwMode="auto">
            <a:xfrm flipV="1">
              <a:off x="1720797" y="1077882"/>
              <a:ext cx="0" cy="122294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34"/>
            <p:cNvCxnSpPr/>
            <p:nvPr/>
          </p:nvCxnSpPr>
          <p:spPr bwMode="auto">
            <a:xfrm flipH="1">
              <a:off x="1419140" y="1076294"/>
              <a:ext cx="192107" cy="1589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135"/>
            <p:cNvCxnSpPr/>
            <p:nvPr/>
          </p:nvCxnSpPr>
          <p:spPr bwMode="auto">
            <a:xfrm flipV="1">
              <a:off x="1419140" y="1076294"/>
              <a:ext cx="0" cy="39706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36"/>
            <p:cNvCxnSpPr/>
            <p:nvPr/>
          </p:nvCxnSpPr>
          <p:spPr bwMode="auto">
            <a:xfrm flipH="1">
              <a:off x="1608072" y="1031823"/>
              <a:ext cx="133364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37"/>
            <p:cNvCxnSpPr/>
            <p:nvPr/>
          </p:nvCxnSpPr>
          <p:spPr bwMode="auto">
            <a:xfrm flipH="1">
              <a:off x="1720797" y="1031823"/>
              <a:ext cx="17464" cy="47647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38"/>
            <p:cNvCxnSpPr/>
            <p:nvPr/>
          </p:nvCxnSpPr>
          <p:spPr bwMode="auto">
            <a:xfrm flipH="1">
              <a:off x="1382623" y="1116000"/>
              <a:ext cx="39692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139"/>
            <p:cNvCxnSpPr/>
            <p:nvPr/>
          </p:nvCxnSpPr>
          <p:spPr bwMode="auto">
            <a:xfrm flipV="1">
              <a:off x="1385798" y="1114411"/>
              <a:ext cx="0" cy="61942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140"/>
            <p:cNvCxnSpPr/>
            <p:nvPr/>
          </p:nvCxnSpPr>
          <p:spPr bwMode="auto">
            <a:xfrm flipH="1">
              <a:off x="1174639" y="1174764"/>
              <a:ext cx="211159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41"/>
            <p:cNvCxnSpPr/>
            <p:nvPr/>
          </p:nvCxnSpPr>
          <p:spPr bwMode="auto">
            <a:xfrm flipH="1">
              <a:off x="1536627" y="900000"/>
              <a:ext cx="74620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42"/>
            <p:cNvCxnSpPr/>
            <p:nvPr/>
          </p:nvCxnSpPr>
          <p:spPr bwMode="auto">
            <a:xfrm flipV="1">
              <a:off x="1608072" y="900000"/>
              <a:ext cx="0" cy="176294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43"/>
            <p:cNvCxnSpPr/>
            <p:nvPr/>
          </p:nvCxnSpPr>
          <p:spPr bwMode="auto">
            <a:xfrm flipV="1">
              <a:off x="1509637" y="900000"/>
              <a:ext cx="30166" cy="176294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144"/>
            <p:cNvSpPr/>
            <p:nvPr/>
          </p:nvSpPr>
          <p:spPr>
            <a:xfrm>
              <a:off x="1176226" y="1173176"/>
              <a:ext cx="161942" cy="250941"/>
            </a:xfrm>
            <a:custGeom>
              <a:avLst/>
              <a:gdLst>
                <a:gd name="connsiteX0" fmla="*/ 0 w 234970"/>
                <a:gd name="connsiteY0" fmla="*/ 0 h 365125"/>
                <a:gd name="connsiteX1" fmla="*/ 22225 w 234970"/>
                <a:gd name="connsiteY1" fmla="*/ 117475 h 365125"/>
                <a:gd name="connsiteX2" fmla="*/ 82550 w 234970"/>
                <a:gd name="connsiteY2" fmla="*/ 196850 h 365125"/>
                <a:gd name="connsiteX3" fmla="*/ 187325 w 234970"/>
                <a:gd name="connsiteY3" fmla="*/ 219075 h 365125"/>
                <a:gd name="connsiteX4" fmla="*/ 231775 w 234970"/>
                <a:gd name="connsiteY4" fmla="*/ 244475 h 365125"/>
                <a:gd name="connsiteX5" fmla="*/ 225425 w 234970"/>
                <a:gd name="connsiteY5" fmla="*/ 288925 h 365125"/>
                <a:gd name="connsiteX6" fmla="*/ 203200 w 234970"/>
                <a:gd name="connsiteY6" fmla="*/ 298450 h 365125"/>
                <a:gd name="connsiteX7" fmla="*/ 203200 w 234970"/>
                <a:gd name="connsiteY7" fmla="*/ 311150 h 365125"/>
                <a:gd name="connsiteX8" fmla="*/ 222250 w 234970"/>
                <a:gd name="connsiteY8" fmla="*/ 327025 h 365125"/>
                <a:gd name="connsiteX9" fmla="*/ 234950 w 234970"/>
                <a:gd name="connsiteY9" fmla="*/ 352425 h 365125"/>
                <a:gd name="connsiteX10" fmla="*/ 225425 w 234970"/>
                <a:gd name="connsiteY10" fmla="*/ 365125 h 3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970" h="365125">
                  <a:moveTo>
                    <a:pt x="0" y="0"/>
                  </a:moveTo>
                  <a:cubicBezTo>
                    <a:pt x="4233" y="42333"/>
                    <a:pt x="8467" y="84667"/>
                    <a:pt x="22225" y="117475"/>
                  </a:cubicBezTo>
                  <a:cubicBezTo>
                    <a:pt x="35983" y="150283"/>
                    <a:pt x="55033" y="179917"/>
                    <a:pt x="82550" y="196850"/>
                  </a:cubicBezTo>
                  <a:cubicBezTo>
                    <a:pt x="110067" y="213783"/>
                    <a:pt x="162454" y="211138"/>
                    <a:pt x="187325" y="219075"/>
                  </a:cubicBezTo>
                  <a:cubicBezTo>
                    <a:pt x="212196" y="227012"/>
                    <a:pt x="225425" y="232833"/>
                    <a:pt x="231775" y="244475"/>
                  </a:cubicBezTo>
                  <a:cubicBezTo>
                    <a:pt x="238125" y="256117"/>
                    <a:pt x="230187" y="279929"/>
                    <a:pt x="225425" y="288925"/>
                  </a:cubicBezTo>
                  <a:cubicBezTo>
                    <a:pt x="220663" y="297921"/>
                    <a:pt x="206904" y="294746"/>
                    <a:pt x="203200" y="298450"/>
                  </a:cubicBezTo>
                  <a:cubicBezTo>
                    <a:pt x="199496" y="302154"/>
                    <a:pt x="200025" y="306388"/>
                    <a:pt x="203200" y="311150"/>
                  </a:cubicBezTo>
                  <a:cubicBezTo>
                    <a:pt x="206375" y="315912"/>
                    <a:pt x="216958" y="320146"/>
                    <a:pt x="222250" y="327025"/>
                  </a:cubicBezTo>
                  <a:cubicBezTo>
                    <a:pt x="227542" y="333904"/>
                    <a:pt x="234421" y="346075"/>
                    <a:pt x="234950" y="352425"/>
                  </a:cubicBezTo>
                  <a:cubicBezTo>
                    <a:pt x="235479" y="358775"/>
                    <a:pt x="225425" y="365125"/>
                    <a:pt x="225425" y="365125"/>
                  </a:cubicBezTo>
                </a:path>
              </a:pathLst>
            </a:cu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" name="Straight Connector 145"/>
            <p:cNvCxnSpPr>
              <a:stCxn id="38" idx="10"/>
            </p:cNvCxnSpPr>
            <p:nvPr/>
          </p:nvCxnSpPr>
          <p:spPr bwMode="auto">
            <a:xfrm flipH="1">
              <a:off x="1265136" y="1424118"/>
              <a:ext cx="66682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46"/>
            <p:cNvCxnSpPr/>
            <p:nvPr/>
          </p:nvCxnSpPr>
          <p:spPr bwMode="auto">
            <a:xfrm flipV="1">
              <a:off x="1265136" y="1422529"/>
              <a:ext cx="0" cy="17471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329"/>
            <p:cNvGrpSpPr>
              <a:grpSpLocks/>
            </p:cNvGrpSpPr>
            <p:nvPr/>
          </p:nvGrpSpPr>
          <p:grpSpPr bwMode="auto">
            <a:xfrm>
              <a:off x="1305923" y="1355780"/>
              <a:ext cx="30264" cy="59305"/>
              <a:chOff x="559074" y="1108075"/>
              <a:chExt cx="64800" cy="124275"/>
            </a:xfrm>
          </p:grpSpPr>
          <p:sp>
            <p:nvSpPr>
              <p:cNvPr id="46" name="Snip Same Side Corner Rectangle 152"/>
              <p:cNvSpPr/>
              <p:nvPr/>
            </p:nvSpPr>
            <p:spPr>
              <a:xfrm rot="16200000">
                <a:off x="572704" y="1156139"/>
                <a:ext cx="63234" cy="27195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 w="635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51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7" name="Oval 153"/>
              <p:cNvSpPr/>
              <p:nvPr/>
            </p:nvSpPr>
            <p:spPr>
              <a:xfrm>
                <a:off x="560128" y="1174728"/>
                <a:ext cx="27195" cy="5658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51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8" name="Chord 154"/>
              <p:cNvSpPr/>
              <p:nvPr/>
            </p:nvSpPr>
            <p:spPr>
              <a:xfrm>
                <a:off x="560128" y="1154759"/>
                <a:ext cx="64590" cy="33282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 w="635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51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9" name="Oval 155"/>
              <p:cNvSpPr/>
              <p:nvPr/>
            </p:nvSpPr>
            <p:spPr>
              <a:xfrm>
                <a:off x="560128" y="1108165"/>
                <a:ext cx="27195" cy="5658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51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42" name="Straight Connector 148"/>
            <p:cNvCxnSpPr/>
            <p:nvPr/>
          </p:nvCxnSpPr>
          <p:spPr bwMode="auto">
            <a:xfrm>
              <a:off x="1244496" y="1339941"/>
              <a:ext cx="0" cy="74648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149"/>
            <p:cNvCxnSpPr/>
            <p:nvPr/>
          </p:nvCxnSpPr>
          <p:spPr bwMode="auto">
            <a:xfrm>
              <a:off x="1241321" y="1414588"/>
              <a:ext cx="50805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50"/>
            <p:cNvCxnSpPr/>
            <p:nvPr/>
          </p:nvCxnSpPr>
          <p:spPr bwMode="auto">
            <a:xfrm>
              <a:off x="1241321" y="1339941"/>
              <a:ext cx="50805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151"/>
            <p:cNvCxnSpPr/>
            <p:nvPr/>
          </p:nvCxnSpPr>
          <p:spPr bwMode="auto">
            <a:xfrm>
              <a:off x="1288951" y="1319294"/>
              <a:ext cx="0" cy="106411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156"/>
          <p:cNvCxnSpPr/>
          <p:nvPr/>
        </p:nvCxnSpPr>
        <p:spPr bwMode="auto">
          <a:xfrm>
            <a:off x="1308100" y="2832621"/>
            <a:ext cx="123825" cy="0"/>
          </a:xfrm>
          <a:prstGeom prst="line">
            <a:avLst/>
          </a:prstGeom>
          <a:ln w="9525" cmpd="sng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157"/>
          <p:cNvCxnSpPr/>
          <p:nvPr/>
        </p:nvCxnSpPr>
        <p:spPr bwMode="auto">
          <a:xfrm>
            <a:off x="1431925" y="2832621"/>
            <a:ext cx="2366962" cy="0"/>
          </a:xfrm>
          <a:prstGeom prst="line">
            <a:avLst/>
          </a:prstGeom>
          <a:ln w="9525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58"/>
          <p:cNvCxnSpPr/>
          <p:nvPr/>
        </p:nvCxnSpPr>
        <p:spPr bwMode="auto">
          <a:xfrm>
            <a:off x="3798887" y="2832621"/>
            <a:ext cx="231775" cy="0"/>
          </a:xfrm>
          <a:prstGeom prst="line">
            <a:avLst/>
          </a:prstGeom>
          <a:ln w="9525" cmpd="sng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122"/>
          <p:cNvSpPr/>
          <p:nvPr/>
        </p:nvSpPr>
        <p:spPr>
          <a:xfrm>
            <a:off x="2707200" y="2060831"/>
            <a:ext cx="31750" cy="317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122"/>
          <p:cNvSpPr/>
          <p:nvPr/>
        </p:nvSpPr>
        <p:spPr>
          <a:xfrm>
            <a:off x="2416869" y="2877517"/>
            <a:ext cx="31750" cy="317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7" name="Straight Connector 112"/>
          <p:cNvCxnSpPr/>
          <p:nvPr/>
        </p:nvCxnSpPr>
        <p:spPr bwMode="auto">
          <a:xfrm>
            <a:off x="2295525" y="1833141"/>
            <a:ext cx="852487" cy="0"/>
          </a:xfrm>
          <a:prstGeom prst="line">
            <a:avLst/>
          </a:prstGeom>
          <a:ln w="1270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124"/>
          <p:cNvCxnSpPr/>
          <p:nvPr/>
        </p:nvCxnSpPr>
        <p:spPr bwMode="auto">
          <a:xfrm>
            <a:off x="2063750" y="1833141"/>
            <a:ext cx="231775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125"/>
          <p:cNvCxnSpPr/>
          <p:nvPr/>
        </p:nvCxnSpPr>
        <p:spPr bwMode="auto">
          <a:xfrm>
            <a:off x="3148012" y="1833141"/>
            <a:ext cx="233363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122"/>
          <p:cNvSpPr/>
          <p:nvPr/>
        </p:nvSpPr>
        <p:spPr>
          <a:xfrm>
            <a:off x="2707200" y="1969625"/>
            <a:ext cx="31750" cy="3175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TextBox 15"/>
          <p:cNvSpPr txBox="1">
            <a:spLocks noChangeArrowheads="1"/>
          </p:cNvSpPr>
          <p:nvPr/>
        </p:nvSpPr>
        <p:spPr bwMode="auto">
          <a:xfrm>
            <a:off x="2466000" y="1936288"/>
            <a:ext cx="166688" cy="95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6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Β</a:t>
            </a:r>
            <a:endParaRPr lang="en-US" sz="6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Arrow Connector 120"/>
          <p:cNvCxnSpPr/>
          <p:nvPr/>
        </p:nvCxnSpPr>
        <p:spPr>
          <a:xfrm flipV="1">
            <a:off x="3456731" y="1783929"/>
            <a:ext cx="0" cy="170540"/>
          </a:xfrm>
          <a:prstGeom prst="straightConnector1">
            <a:avLst/>
          </a:prstGeom>
          <a:ln w="6350" cmpd="sng">
            <a:solidFill>
              <a:schemeClr val="accent3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56"/>
          <p:cNvCxnSpPr/>
          <p:nvPr/>
        </p:nvCxnSpPr>
        <p:spPr bwMode="auto">
          <a:xfrm>
            <a:off x="1306513" y="2790000"/>
            <a:ext cx="123825" cy="0"/>
          </a:xfrm>
          <a:prstGeom prst="line">
            <a:avLst/>
          </a:prstGeom>
          <a:ln w="12700" cmpd="sng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157"/>
          <p:cNvCxnSpPr/>
          <p:nvPr/>
        </p:nvCxnSpPr>
        <p:spPr bwMode="auto">
          <a:xfrm>
            <a:off x="1430338" y="2790000"/>
            <a:ext cx="2366962" cy="0"/>
          </a:xfrm>
          <a:prstGeom prst="line">
            <a:avLst/>
          </a:prstGeom>
          <a:ln w="1270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158"/>
          <p:cNvCxnSpPr/>
          <p:nvPr/>
        </p:nvCxnSpPr>
        <p:spPr bwMode="auto">
          <a:xfrm>
            <a:off x="3797300" y="2790000"/>
            <a:ext cx="231775" cy="0"/>
          </a:xfrm>
          <a:prstGeom prst="line">
            <a:avLst/>
          </a:prstGeom>
          <a:ln w="12700" cmpd="sng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122"/>
          <p:cNvSpPr/>
          <p:nvPr/>
        </p:nvSpPr>
        <p:spPr>
          <a:xfrm>
            <a:off x="2419126" y="2832975"/>
            <a:ext cx="31750" cy="3175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TextBox 15"/>
          <p:cNvSpPr txBox="1">
            <a:spLocks noChangeArrowheads="1"/>
          </p:cNvSpPr>
          <p:nvPr/>
        </p:nvSpPr>
        <p:spPr bwMode="auto">
          <a:xfrm>
            <a:off x="2212180" y="2799638"/>
            <a:ext cx="166688" cy="95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6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Β</a:t>
            </a:r>
            <a:endParaRPr lang="en-US" sz="6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Straight Arrow Connector 120"/>
          <p:cNvCxnSpPr/>
          <p:nvPr/>
        </p:nvCxnSpPr>
        <p:spPr>
          <a:xfrm>
            <a:off x="2724150" y="1404020"/>
            <a:ext cx="0" cy="365621"/>
          </a:xfrm>
          <a:prstGeom prst="straightConnector1">
            <a:avLst/>
          </a:prstGeom>
          <a:ln w="6350" cmpd="sng">
            <a:solidFill>
              <a:schemeClr val="accent2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120"/>
          <p:cNvCxnSpPr/>
          <p:nvPr/>
        </p:nvCxnSpPr>
        <p:spPr>
          <a:xfrm flipV="1">
            <a:off x="2838775" y="1954469"/>
            <a:ext cx="0" cy="170540"/>
          </a:xfrm>
          <a:prstGeom prst="straightConnector1">
            <a:avLst/>
          </a:prstGeom>
          <a:ln w="6350" cmpd="sng">
            <a:solidFill>
              <a:schemeClr val="accent3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34"/>
          <p:cNvSpPr/>
          <p:nvPr/>
        </p:nvSpPr>
        <p:spPr>
          <a:xfrm>
            <a:off x="161223" y="1657327"/>
            <a:ext cx="1318325" cy="5942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30000"/>
              </a:lnSpc>
              <a:spcAft>
                <a:spcPts val="500"/>
              </a:spcAft>
            </a:pPr>
            <a:r>
              <a:rPr lang="el-GR" sz="700" dirty="0" smtClean="0">
                <a:solidFill>
                  <a:schemeClr val="bg1"/>
                </a:solidFill>
                <a:latin typeface="Arial"/>
                <a:cs typeface="Arial"/>
              </a:rPr>
              <a:t>Γρήγορος μνημονικός κανόνας</a:t>
            </a:r>
          </a:p>
          <a:p>
            <a:pPr>
              <a:lnSpc>
                <a:spcPct val="130000"/>
              </a:lnSpc>
            </a:pPr>
            <a:r>
              <a:rPr lang="el-GR" sz="700" dirty="0" smtClean="0">
                <a:solidFill>
                  <a:schemeClr val="bg1"/>
                </a:solidFill>
                <a:latin typeface="Arial"/>
                <a:cs typeface="Arial"/>
              </a:rPr>
              <a:t>Το κέντρο άντωσης κινείται  όπως η ίσαλος γραμμή.</a:t>
            </a:r>
            <a:endParaRPr lang="en-US" sz="7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89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644378" y="1737891"/>
            <a:ext cx="159544" cy="95250"/>
          </a:xfrm>
          <a:prstGeom prst="rect">
            <a:avLst/>
          </a:pr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μεταβάλλεται το κέντρο άντωσης</a:t>
            </a:r>
            <a:br>
              <a:rPr lang="el-GR" dirty="0" smtClean="0"/>
            </a:br>
            <a:r>
              <a:rPr lang="el-GR" dirty="0" smtClean="0"/>
              <a:t>κατά την προσθαφαίρεση βαρών ;</a:t>
            </a:r>
            <a:endParaRPr lang="el-GR" dirty="0"/>
          </a:p>
        </p:txBody>
      </p:sp>
      <p:sp>
        <p:nvSpPr>
          <p:cNvPr id="10" name="Θέση περιεχομένου 9"/>
          <p:cNvSpPr>
            <a:spLocks noGrp="1"/>
          </p:cNvSpPr>
          <p:nvPr>
            <p:ph sz="quarter" idx="13"/>
          </p:nvPr>
        </p:nvSpPr>
        <p:spPr/>
        <p:txBody>
          <a:bodyPr wrap="square"/>
          <a:lstStyle/>
          <a:p>
            <a:r>
              <a:rPr lang="el-GR" dirty="0"/>
              <a:t>Έστω ότι σε ένα πλοίο προστίθεται βάρος </a:t>
            </a:r>
            <a:r>
              <a:rPr lang="en-US" dirty="0"/>
              <a:t>w</a:t>
            </a:r>
            <a:r>
              <a:rPr lang="el-GR" dirty="0"/>
              <a:t>, στο κέντρο βάρους.</a:t>
            </a:r>
          </a:p>
        </p:txBody>
      </p:sp>
      <p:cxnSp>
        <p:nvCxnSpPr>
          <p:cNvPr id="4" name="Straight Connector 112"/>
          <p:cNvCxnSpPr/>
          <p:nvPr/>
        </p:nvCxnSpPr>
        <p:spPr bwMode="auto">
          <a:xfrm>
            <a:off x="2295525" y="1928391"/>
            <a:ext cx="852487" cy="0"/>
          </a:xfrm>
          <a:prstGeom prst="line">
            <a:avLst/>
          </a:prstGeom>
          <a:ln w="9525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113"/>
          <p:cNvGrpSpPr>
            <a:grpSpLocks/>
          </p:cNvGrpSpPr>
          <p:nvPr/>
        </p:nvGrpSpPr>
        <p:grpSpPr bwMode="auto">
          <a:xfrm>
            <a:off x="2295525" y="1682329"/>
            <a:ext cx="852487" cy="585787"/>
            <a:chOff x="1907608" y="899449"/>
            <a:chExt cx="974257" cy="669273"/>
          </a:xfrm>
        </p:grpSpPr>
        <p:cxnSp>
          <p:nvCxnSpPr>
            <p:cNvPr id="6" name="Straight Connector 114"/>
            <p:cNvCxnSpPr/>
            <p:nvPr/>
          </p:nvCxnSpPr>
          <p:spPr bwMode="auto">
            <a:xfrm>
              <a:off x="1907608" y="899449"/>
              <a:ext cx="974257" cy="0"/>
            </a:xfrm>
            <a:prstGeom prst="line">
              <a:avLst/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15"/>
            <p:cNvCxnSpPr/>
            <p:nvPr/>
          </p:nvCxnSpPr>
          <p:spPr bwMode="auto">
            <a:xfrm>
              <a:off x="1907608" y="899449"/>
              <a:ext cx="0" cy="502408"/>
            </a:xfrm>
            <a:prstGeom prst="line">
              <a:avLst/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16"/>
            <p:cNvCxnSpPr/>
            <p:nvPr/>
          </p:nvCxnSpPr>
          <p:spPr bwMode="auto">
            <a:xfrm>
              <a:off x="2881865" y="899449"/>
              <a:ext cx="0" cy="496967"/>
            </a:xfrm>
            <a:prstGeom prst="line">
              <a:avLst/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17"/>
            <p:cNvCxnSpPr>
              <a:stCxn id="13" idx="2"/>
              <a:endCxn id="12" idx="2"/>
            </p:cNvCxnSpPr>
            <p:nvPr/>
          </p:nvCxnSpPr>
          <p:spPr bwMode="auto">
            <a:xfrm>
              <a:off x="2094476" y="1568722"/>
              <a:ext cx="600521" cy="0"/>
            </a:xfrm>
            <a:prstGeom prst="line">
              <a:avLst/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 118"/>
            <p:cNvSpPr/>
            <p:nvPr/>
          </p:nvSpPr>
          <p:spPr bwMode="auto">
            <a:xfrm rot="5400000">
              <a:off x="2539925" y="1226783"/>
              <a:ext cx="344612" cy="339266"/>
            </a:xfrm>
            <a:prstGeom prst="arc">
              <a:avLst>
                <a:gd name="adj1" fmla="val 16200000"/>
                <a:gd name="adj2" fmla="val 326426"/>
              </a:avLst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Arc 119"/>
            <p:cNvSpPr/>
            <p:nvPr/>
          </p:nvSpPr>
          <p:spPr bwMode="auto">
            <a:xfrm rot="16200000" flipH="1">
              <a:off x="1904934" y="1226783"/>
              <a:ext cx="344612" cy="339266"/>
            </a:xfrm>
            <a:prstGeom prst="arc">
              <a:avLst>
                <a:gd name="adj1" fmla="val 16200000"/>
                <a:gd name="adj2" fmla="val 326426"/>
              </a:avLst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2747961" y="1450718"/>
            <a:ext cx="348729" cy="17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7753" tIns="37753" rIns="37753" bIns="37753" anchor="ctr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l-GR" sz="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w</a:t>
            </a:r>
            <a:endParaRPr lang="en-US" sz="600" baseline="-25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22"/>
          <p:cNvSpPr/>
          <p:nvPr/>
        </p:nvSpPr>
        <p:spPr>
          <a:xfrm>
            <a:off x="2708275" y="1769641"/>
            <a:ext cx="31750" cy="317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2466000" y="1736304"/>
            <a:ext cx="166688" cy="95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cxnSp>
        <p:nvCxnSpPr>
          <p:cNvPr id="18" name="Straight Connector 124"/>
          <p:cNvCxnSpPr/>
          <p:nvPr/>
        </p:nvCxnSpPr>
        <p:spPr bwMode="auto">
          <a:xfrm>
            <a:off x="2063750" y="1928391"/>
            <a:ext cx="231775" cy="0"/>
          </a:xfrm>
          <a:prstGeom prst="line">
            <a:avLst/>
          </a:prstGeom>
          <a:ln w="952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25"/>
          <p:cNvCxnSpPr/>
          <p:nvPr/>
        </p:nvCxnSpPr>
        <p:spPr bwMode="auto">
          <a:xfrm>
            <a:off x="3148012" y="1928391"/>
            <a:ext cx="233363" cy="0"/>
          </a:xfrm>
          <a:prstGeom prst="line">
            <a:avLst/>
          </a:prstGeom>
          <a:ln w="9525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56"/>
          <p:cNvGrpSpPr>
            <a:grpSpLocks/>
          </p:cNvGrpSpPr>
          <p:nvPr/>
        </p:nvGrpSpPr>
        <p:grpSpPr bwMode="auto">
          <a:xfrm>
            <a:off x="1397000" y="2448446"/>
            <a:ext cx="2490787" cy="539750"/>
            <a:chOff x="1174639" y="900000"/>
            <a:chExt cx="2491051" cy="540000"/>
          </a:xfrm>
        </p:grpSpPr>
        <p:cxnSp>
          <p:nvCxnSpPr>
            <p:cNvPr id="21" name="Straight Connector 127"/>
            <p:cNvCxnSpPr>
              <a:endCxn id="22" idx="0"/>
            </p:cNvCxnSpPr>
            <p:nvPr/>
          </p:nvCxnSpPr>
          <p:spPr bwMode="auto">
            <a:xfrm flipV="1">
              <a:off x="1265136" y="1436824"/>
              <a:ext cx="2360863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128"/>
            <p:cNvSpPr/>
            <p:nvPr/>
          </p:nvSpPr>
          <p:spPr>
            <a:xfrm>
              <a:off x="3565667" y="1289117"/>
              <a:ext cx="100023" cy="147706"/>
            </a:xfrm>
            <a:custGeom>
              <a:avLst/>
              <a:gdLst>
                <a:gd name="connsiteX0" fmla="*/ 86269 w 144834"/>
                <a:gd name="connsiteY0" fmla="*/ 215900 h 215900"/>
                <a:gd name="connsiteX1" fmla="*/ 137069 w 144834"/>
                <a:gd name="connsiteY1" fmla="*/ 187325 h 215900"/>
                <a:gd name="connsiteX2" fmla="*/ 133894 w 144834"/>
                <a:gd name="connsiteY2" fmla="*/ 117475 h 215900"/>
                <a:gd name="connsiteX3" fmla="*/ 35469 w 144834"/>
                <a:gd name="connsiteY3" fmla="*/ 95250 h 215900"/>
                <a:gd name="connsiteX4" fmla="*/ 544 w 144834"/>
                <a:gd name="connsiteY4" fmla="*/ 53975 h 215900"/>
                <a:gd name="connsiteX5" fmla="*/ 13244 w 144834"/>
                <a:gd name="connsiteY5" fmla="*/ 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834" h="215900">
                  <a:moveTo>
                    <a:pt x="86269" y="215900"/>
                  </a:moveTo>
                  <a:cubicBezTo>
                    <a:pt x="107700" y="209814"/>
                    <a:pt x="129132" y="203729"/>
                    <a:pt x="137069" y="187325"/>
                  </a:cubicBezTo>
                  <a:cubicBezTo>
                    <a:pt x="145007" y="170921"/>
                    <a:pt x="150827" y="132821"/>
                    <a:pt x="133894" y="117475"/>
                  </a:cubicBezTo>
                  <a:cubicBezTo>
                    <a:pt x="116961" y="102129"/>
                    <a:pt x="57694" y="105833"/>
                    <a:pt x="35469" y="95250"/>
                  </a:cubicBezTo>
                  <a:cubicBezTo>
                    <a:pt x="13244" y="84667"/>
                    <a:pt x="4248" y="69850"/>
                    <a:pt x="544" y="53975"/>
                  </a:cubicBezTo>
                  <a:cubicBezTo>
                    <a:pt x="-3160" y="38100"/>
                    <a:pt x="13244" y="0"/>
                    <a:pt x="13244" y="0"/>
                  </a:cubicBezTo>
                </a:path>
              </a:pathLst>
            </a:cu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" name="Straight Connector 129"/>
            <p:cNvCxnSpPr>
              <a:endCxn id="22" idx="5"/>
            </p:cNvCxnSpPr>
            <p:nvPr/>
          </p:nvCxnSpPr>
          <p:spPr bwMode="auto">
            <a:xfrm flipH="1">
              <a:off x="3575193" y="1130294"/>
              <a:ext cx="74620" cy="158824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30"/>
            <p:cNvCxnSpPr/>
            <p:nvPr/>
          </p:nvCxnSpPr>
          <p:spPr bwMode="auto">
            <a:xfrm flipH="1">
              <a:off x="3384673" y="1133470"/>
              <a:ext cx="265140" cy="6353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31"/>
            <p:cNvCxnSpPr/>
            <p:nvPr/>
          </p:nvCxnSpPr>
          <p:spPr bwMode="auto">
            <a:xfrm flipV="1">
              <a:off x="3384673" y="1138235"/>
              <a:ext cx="0" cy="58764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32"/>
            <p:cNvCxnSpPr/>
            <p:nvPr/>
          </p:nvCxnSpPr>
          <p:spPr bwMode="auto">
            <a:xfrm>
              <a:off x="1720797" y="1195412"/>
              <a:ext cx="1663876" cy="1588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33"/>
            <p:cNvCxnSpPr/>
            <p:nvPr/>
          </p:nvCxnSpPr>
          <p:spPr bwMode="auto">
            <a:xfrm flipV="1">
              <a:off x="1720797" y="1077882"/>
              <a:ext cx="0" cy="122294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34"/>
            <p:cNvCxnSpPr/>
            <p:nvPr/>
          </p:nvCxnSpPr>
          <p:spPr bwMode="auto">
            <a:xfrm flipH="1">
              <a:off x="1419140" y="1076294"/>
              <a:ext cx="192107" cy="1589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135"/>
            <p:cNvCxnSpPr/>
            <p:nvPr/>
          </p:nvCxnSpPr>
          <p:spPr bwMode="auto">
            <a:xfrm flipV="1">
              <a:off x="1419140" y="1076294"/>
              <a:ext cx="0" cy="39706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36"/>
            <p:cNvCxnSpPr/>
            <p:nvPr/>
          </p:nvCxnSpPr>
          <p:spPr bwMode="auto">
            <a:xfrm flipH="1">
              <a:off x="1608072" y="1031823"/>
              <a:ext cx="133364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37"/>
            <p:cNvCxnSpPr/>
            <p:nvPr/>
          </p:nvCxnSpPr>
          <p:spPr bwMode="auto">
            <a:xfrm flipH="1">
              <a:off x="1720797" y="1031823"/>
              <a:ext cx="17464" cy="47647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38"/>
            <p:cNvCxnSpPr/>
            <p:nvPr/>
          </p:nvCxnSpPr>
          <p:spPr bwMode="auto">
            <a:xfrm flipH="1">
              <a:off x="1382623" y="1116000"/>
              <a:ext cx="39692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139"/>
            <p:cNvCxnSpPr/>
            <p:nvPr/>
          </p:nvCxnSpPr>
          <p:spPr bwMode="auto">
            <a:xfrm flipV="1">
              <a:off x="1385798" y="1114411"/>
              <a:ext cx="0" cy="61942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140"/>
            <p:cNvCxnSpPr/>
            <p:nvPr/>
          </p:nvCxnSpPr>
          <p:spPr bwMode="auto">
            <a:xfrm flipH="1">
              <a:off x="1174639" y="1174764"/>
              <a:ext cx="211159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41"/>
            <p:cNvCxnSpPr/>
            <p:nvPr/>
          </p:nvCxnSpPr>
          <p:spPr bwMode="auto">
            <a:xfrm flipH="1">
              <a:off x="1536627" y="900000"/>
              <a:ext cx="74620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42"/>
            <p:cNvCxnSpPr/>
            <p:nvPr/>
          </p:nvCxnSpPr>
          <p:spPr bwMode="auto">
            <a:xfrm flipV="1">
              <a:off x="1608072" y="900000"/>
              <a:ext cx="0" cy="176294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43"/>
            <p:cNvCxnSpPr/>
            <p:nvPr/>
          </p:nvCxnSpPr>
          <p:spPr bwMode="auto">
            <a:xfrm flipV="1">
              <a:off x="1509637" y="900000"/>
              <a:ext cx="30166" cy="176294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144"/>
            <p:cNvSpPr/>
            <p:nvPr/>
          </p:nvSpPr>
          <p:spPr>
            <a:xfrm>
              <a:off x="1176226" y="1173176"/>
              <a:ext cx="161942" cy="250941"/>
            </a:xfrm>
            <a:custGeom>
              <a:avLst/>
              <a:gdLst>
                <a:gd name="connsiteX0" fmla="*/ 0 w 234970"/>
                <a:gd name="connsiteY0" fmla="*/ 0 h 365125"/>
                <a:gd name="connsiteX1" fmla="*/ 22225 w 234970"/>
                <a:gd name="connsiteY1" fmla="*/ 117475 h 365125"/>
                <a:gd name="connsiteX2" fmla="*/ 82550 w 234970"/>
                <a:gd name="connsiteY2" fmla="*/ 196850 h 365125"/>
                <a:gd name="connsiteX3" fmla="*/ 187325 w 234970"/>
                <a:gd name="connsiteY3" fmla="*/ 219075 h 365125"/>
                <a:gd name="connsiteX4" fmla="*/ 231775 w 234970"/>
                <a:gd name="connsiteY4" fmla="*/ 244475 h 365125"/>
                <a:gd name="connsiteX5" fmla="*/ 225425 w 234970"/>
                <a:gd name="connsiteY5" fmla="*/ 288925 h 365125"/>
                <a:gd name="connsiteX6" fmla="*/ 203200 w 234970"/>
                <a:gd name="connsiteY6" fmla="*/ 298450 h 365125"/>
                <a:gd name="connsiteX7" fmla="*/ 203200 w 234970"/>
                <a:gd name="connsiteY7" fmla="*/ 311150 h 365125"/>
                <a:gd name="connsiteX8" fmla="*/ 222250 w 234970"/>
                <a:gd name="connsiteY8" fmla="*/ 327025 h 365125"/>
                <a:gd name="connsiteX9" fmla="*/ 234950 w 234970"/>
                <a:gd name="connsiteY9" fmla="*/ 352425 h 365125"/>
                <a:gd name="connsiteX10" fmla="*/ 225425 w 234970"/>
                <a:gd name="connsiteY10" fmla="*/ 365125 h 3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970" h="365125">
                  <a:moveTo>
                    <a:pt x="0" y="0"/>
                  </a:moveTo>
                  <a:cubicBezTo>
                    <a:pt x="4233" y="42333"/>
                    <a:pt x="8467" y="84667"/>
                    <a:pt x="22225" y="117475"/>
                  </a:cubicBezTo>
                  <a:cubicBezTo>
                    <a:pt x="35983" y="150283"/>
                    <a:pt x="55033" y="179917"/>
                    <a:pt x="82550" y="196850"/>
                  </a:cubicBezTo>
                  <a:cubicBezTo>
                    <a:pt x="110067" y="213783"/>
                    <a:pt x="162454" y="211138"/>
                    <a:pt x="187325" y="219075"/>
                  </a:cubicBezTo>
                  <a:cubicBezTo>
                    <a:pt x="212196" y="227012"/>
                    <a:pt x="225425" y="232833"/>
                    <a:pt x="231775" y="244475"/>
                  </a:cubicBezTo>
                  <a:cubicBezTo>
                    <a:pt x="238125" y="256117"/>
                    <a:pt x="230187" y="279929"/>
                    <a:pt x="225425" y="288925"/>
                  </a:cubicBezTo>
                  <a:cubicBezTo>
                    <a:pt x="220663" y="297921"/>
                    <a:pt x="206904" y="294746"/>
                    <a:pt x="203200" y="298450"/>
                  </a:cubicBezTo>
                  <a:cubicBezTo>
                    <a:pt x="199496" y="302154"/>
                    <a:pt x="200025" y="306388"/>
                    <a:pt x="203200" y="311150"/>
                  </a:cubicBezTo>
                  <a:cubicBezTo>
                    <a:pt x="206375" y="315912"/>
                    <a:pt x="216958" y="320146"/>
                    <a:pt x="222250" y="327025"/>
                  </a:cubicBezTo>
                  <a:cubicBezTo>
                    <a:pt x="227542" y="333904"/>
                    <a:pt x="234421" y="346075"/>
                    <a:pt x="234950" y="352425"/>
                  </a:cubicBezTo>
                  <a:cubicBezTo>
                    <a:pt x="235479" y="358775"/>
                    <a:pt x="225425" y="365125"/>
                    <a:pt x="225425" y="365125"/>
                  </a:cubicBezTo>
                </a:path>
              </a:pathLst>
            </a:cu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" name="Straight Connector 145"/>
            <p:cNvCxnSpPr>
              <a:stCxn id="38" idx="10"/>
            </p:cNvCxnSpPr>
            <p:nvPr/>
          </p:nvCxnSpPr>
          <p:spPr bwMode="auto">
            <a:xfrm flipH="1">
              <a:off x="1265136" y="1424118"/>
              <a:ext cx="66682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46"/>
            <p:cNvCxnSpPr/>
            <p:nvPr/>
          </p:nvCxnSpPr>
          <p:spPr bwMode="auto">
            <a:xfrm flipV="1">
              <a:off x="1265136" y="1422529"/>
              <a:ext cx="0" cy="17471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329"/>
            <p:cNvGrpSpPr>
              <a:grpSpLocks/>
            </p:cNvGrpSpPr>
            <p:nvPr/>
          </p:nvGrpSpPr>
          <p:grpSpPr bwMode="auto">
            <a:xfrm>
              <a:off x="1305923" y="1355780"/>
              <a:ext cx="30264" cy="59305"/>
              <a:chOff x="559074" y="1108075"/>
              <a:chExt cx="64800" cy="124275"/>
            </a:xfrm>
          </p:grpSpPr>
          <p:sp>
            <p:nvSpPr>
              <p:cNvPr id="46" name="Snip Same Side Corner Rectangle 152"/>
              <p:cNvSpPr/>
              <p:nvPr/>
            </p:nvSpPr>
            <p:spPr>
              <a:xfrm rot="16200000">
                <a:off x="572704" y="1156139"/>
                <a:ext cx="63234" cy="27195"/>
              </a:xfrm>
              <a:prstGeom prst="snip2SameRect">
                <a:avLst>
                  <a:gd name="adj1" fmla="val 50000"/>
                  <a:gd name="adj2" fmla="val 6104"/>
                </a:avLst>
              </a:prstGeom>
              <a:solidFill>
                <a:schemeClr val="bg1"/>
              </a:solidFill>
              <a:ln w="635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51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7" name="Oval 153"/>
              <p:cNvSpPr/>
              <p:nvPr/>
            </p:nvSpPr>
            <p:spPr>
              <a:xfrm>
                <a:off x="560128" y="1174728"/>
                <a:ext cx="27195" cy="5658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51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8" name="Chord 154"/>
              <p:cNvSpPr/>
              <p:nvPr/>
            </p:nvSpPr>
            <p:spPr>
              <a:xfrm>
                <a:off x="560128" y="1154759"/>
                <a:ext cx="64590" cy="33282"/>
              </a:xfrm>
              <a:prstGeom prst="chord">
                <a:avLst>
                  <a:gd name="adj1" fmla="val 5427190"/>
                  <a:gd name="adj2" fmla="val 16200000"/>
                </a:avLst>
              </a:prstGeom>
              <a:solidFill>
                <a:schemeClr val="bg1"/>
              </a:solidFill>
              <a:ln w="635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51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49" name="Oval 155"/>
              <p:cNvSpPr/>
              <p:nvPr/>
            </p:nvSpPr>
            <p:spPr>
              <a:xfrm>
                <a:off x="560128" y="1108165"/>
                <a:ext cx="27195" cy="5658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09511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cxnSp>
          <p:nvCxnSpPr>
            <p:cNvPr id="42" name="Straight Connector 148"/>
            <p:cNvCxnSpPr/>
            <p:nvPr/>
          </p:nvCxnSpPr>
          <p:spPr bwMode="auto">
            <a:xfrm>
              <a:off x="1244496" y="1339941"/>
              <a:ext cx="0" cy="74648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149"/>
            <p:cNvCxnSpPr/>
            <p:nvPr/>
          </p:nvCxnSpPr>
          <p:spPr bwMode="auto">
            <a:xfrm>
              <a:off x="1241321" y="1414588"/>
              <a:ext cx="50805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50"/>
            <p:cNvCxnSpPr/>
            <p:nvPr/>
          </p:nvCxnSpPr>
          <p:spPr bwMode="auto">
            <a:xfrm>
              <a:off x="1241321" y="1339941"/>
              <a:ext cx="50805" cy="0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151"/>
            <p:cNvCxnSpPr/>
            <p:nvPr/>
          </p:nvCxnSpPr>
          <p:spPr bwMode="auto">
            <a:xfrm>
              <a:off x="1288951" y="1319294"/>
              <a:ext cx="0" cy="106411"/>
            </a:xfrm>
            <a:prstGeom prst="line">
              <a:avLst/>
            </a:prstGeom>
            <a:ln w="63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156"/>
          <p:cNvCxnSpPr/>
          <p:nvPr/>
        </p:nvCxnSpPr>
        <p:spPr bwMode="auto">
          <a:xfrm>
            <a:off x="1308100" y="2832621"/>
            <a:ext cx="123825" cy="0"/>
          </a:xfrm>
          <a:prstGeom prst="line">
            <a:avLst/>
          </a:prstGeom>
          <a:ln w="9525" cmpd="sng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157"/>
          <p:cNvCxnSpPr/>
          <p:nvPr/>
        </p:nvCxnSpPr>
        <p:spPr bwMode="auto">
          <a:xfrm>
            <a:off x="1431925" y="2832621"/>
            <a:ext cx="2366962" cy="0"/>
          </a:xfrm>
          <a:prstGeom prst="line">
            <a:avLst/>
          </a:prstGeom>
          <a:ln w="9525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58"/>
          <p:cNvCxnSpPr/>
          <p:nvPr/>
        </p:nvCxnSpPr>
        <p:spPr bwMode="auto">
          <a:xfrm>
            <a:off x="3798887" y="2832621"/>
            <a:ext cx="231775" cy="0"/>
          </a:xfrm>
          <a:prstGeom prst="line">
            <a:avLst/>
          </a:prstGeom>
          <a:ln w="9525" cmpd="sng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122"/>
          <p:cNvSpPr/>
          <p:nvPr/>
        </p:nvSpPr>
        <p:spPr>
          <a:xfrm>
            <a:off x="2707200" y="2060831"/>
            <a:ext cx="31750" cy="317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122"/>
          <p:cNvSpPr/>
          <p:nvPr/>
        </p:nvSpPr>
        <p:spPr>
          <a:xfrm>
            <a:off x="2416869" y="2877517"/>
            <a:ext cx="31750" cy="317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7" name="Straight Connector 112"/>
          <p:cNvCxnSpPr/>
          <p:nvPr/>
        </p:nvCxnSpPr>
        <p:spPr bwMode="auto">
          <a:xfrm>
            <a:off x="2295525" y="1833141"/>
            <a:ext cx="852487" cy="0"/>
          </a:xfrm>
          <a:prstGeom prst="line">
            <a:avLst/>
          </a:prstGeom>
          <a:ln w="1270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124"/>
          <p:cNvCxnSpPr/>
          <p:nvPr/>
        </p:nvCxnSpPr>
        <p:spPr bwMode="auto">
          <a:xfrm>
            <a:off x="2063750" y="1833141"/>
            <a:ext cx="231775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125"/>
          <p:cNvCxnSpPr/>
          <p:nvPr/>
        </p:nvCxnSpPr>
        <p:spPr bwMode="auto">
          <a:xfrm>
            <a:off x="3148012" y="1833141"/>
            <a:ext cx="233363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122"/>
          <p:cNvSpPr/>
          <p:nvPr/>
        </p:nvSpPr>
        <p:spPr>
          <a:xfrm>
            <a:off x="2707200" y="1969625"/>
            <a:ext cx="31750" cy="3175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TextBox 15"/>
          <p:cNvSpPr txBox="1">
            <a:spLocks noChangeArrowheads="1"/>
          </p:cNvSpPr>
          <p:nvPr/>
        </p:nvSpPr>
        <p:spPr bwMode="auto">
          <a:xfrm>
            <a:off x="2466000" y="1936288"/>
            <a:ext cx="166688" cy="95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6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Β</a:t>
            </a:r>
            <a:endParaRPr lang="en-US" sz="6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Arrow Connector 120"/>
          <p:cNvCxnSpPr/>
          <p:nvPr/>
        </p:nvCxnSpPr>
        <p:spPr>
          <a:xfrm flipV="1">
            <a:off x="3456731" y="1783929"/>
            <a:ext cx="0" cy="170540"/>
          </a:xfrm>
          <a:prstGeom prst="straightConnector1">
            <a:avLst/>
          </a:prstGeom>
          <a:ln w="6350" cmpd="sng">
            <a:solidFill>
              <a:schemeClr val="accent3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56"/>
          <p:cNvCxnSpPr/>
          <p:nvPr/>
        </p:nvCxnSpPr>
        <p:spPr bwMode="auto">
          <a:xfrm>
            <a:off x="1306513" y="2790000"/>
            <a:ext cx="123825" cy="0"/>
          </a:xfrm>
          <a:prstGeom prst="line">
            <a:avLst/>
          </a:prstGeom>
          <a:ln w="12700" cmpd="sng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157"/>
          <p:cNvCxnSpPr/>
          <p:nvPr/>
        </p:nvCxnSpPr>
        <p:spPr bwMode="auto">
          <a:xfrm>
            <a:off x="1430338" y="2790000"/>
            <a:ext cx="2366962" cy="0"/>
          </a:xfrm>
          <a:prstGeom prst="line">
            <a:avLst/>
          </a:prstGeom>
          <a:ln w="1270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158"/>
          <p:cNvCxnSpPr/>
          <p:nvPr/>
        </p:nvCxnSpPr>
        <p:spPr bwMode="auto">
          <a:xfrm>
            <a:off x="3797300" y="2790000"/>
            <a:ext cx="231775" cy="0"/>
          </a:xfrm>
          <a:prstGeom prst="line">
            <a:avLst/>
          </a:prstGeom>
          <a:ln w="12700" cmpd="sng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122"/>
          <p:cNvSpPr/>
          <p:nvPr/>
        </p:nvSpPr>
        <p:spPr>
          <a:xfrm>
            <a:off x="2419126" y="2832975"/>
            <a:ext cx="31750" cy="3175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TextBox 15"/>
          <p:cNvSpPr txBox="1">
            <a:spLocks noChangeArrowheads="1"/>
          </p:cNvSpPr>
          <p:nvPr/>
        </p:nvSpPr>
        <p:spPr bwMode="auto">
          <a:xfrm>
            <a:off x="2212180" y="2799638"/>
            <a:ext cx="166688" cy="95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98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l-GR" sz="6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Β</a:t>
            </a:r>
            <a:endParaRPr lang="en-US" sz="6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Straight Arrow Connector 120"/>
          <p:cNvCxnSpPr/>
          <p:nvPr/>
        </p:nvCxnSpPr>
        <p:spPr>
          <a:xfrm>
            <a:off x="2724150" y="1404020"/>
            <a:ext cx="0" cy="365621"/>
          </a:xfrm>
          <a:prstGeom prst="straightConnector1">
            <a:avLst/>
          </a:prstGeom>
          <a:ln w="6350" cmpd="sng">
            <a:solidFill>
              <a:schemeClr val="accent2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120"/>
          <p:cNvCxnSpPr/>
          <p:nvPr/>
        </p:nvCxnSpPr>
        <p:spPr>
          <a:xfrm flipV="1">
            <a:off x="2838775" y="1954469"/>
            <a:ext cx="0" cy="170540"/>
          </a:xfrm>
          <a:prstGeom prst="straightConnector1">
            <a:avLst/>
          </a:prstGeom>
          <a:ln w="6350" cmpd="sng">
            <a:solidFill>
              <a:schemeClr val="accent3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34"/>
          <p:cNvSpPr/>
          <p:nvPr/>
        </p:nvSpPr>
        <p:spPr>
          <a:xfrm>
            <a:off x="161223" y="1657327"/>
            <a:ext cx="1318325" cy="5942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30000"/>
              </a:lnSpc>
              <a:spcAft>
                <a:spcPts val="500"/>
              </a:spcAft>
            </a:pPr>
            <a:r>
              <a:rPr lang="el-GR" sz="700" dirty="0" smtClean="0">
                <a:solidFill>
                  <a:schemeClr val="accent1"/>
                </a:solidFill>
                <a:latin typeface="Arial"/>
                <a:cs typeface="Arial"/>
              </a:rPr>
              <a:t>Γρήγορος μνημονικός κανόνας</a:t>
            </a:r>
          </a:p>
          <a:p>
            <a:pPr>
              <a:lnSpc>
                <a:spcPct val="130000"/>
              </a:lnSpc>
            </a:pPr>
            <a:r>
              <a:rPr lang="el-GR" sz="700" dirty="0" smtClean="0">
                <a:solidFill>
                  <a:schemeClr val="accent2"/>
                </a:solidFill>
                <a:latin typeface="Arial"/>
                <a:cs typeface="Arial"/>
              </a:rPr>
              <a:t>Το κέντρο άντωσης κινείται  όπως η ίσαλος γραμμή.</a:t>
            </a:r>
            <a:endParaRPr lang="en-US" sz="7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73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μεταβάλλεται το κέντρο άντωσης</a:t>
            </a:r>
            <a:br>
              <a:rPr lang="el-GR" dirty="0"/>
            </a:br>
            <a:r>
              <a:rPr lang="el-GR" dirty="0" smtClean="0">
                <a:solidFill>
                  <a:schemeClr val="accent2"/>
                </a:solidFill>
              </a:rPr>
              <a:t>αν το πλοίο πάρει κλίσεις 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34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ότυπο_2">
  <a:themeElements>
    <a:clrScheme name="Γωνίες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Κλασικό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Πρότυπο_2</Template>
  <TotalTime>250</TotalTime>
  <Words>763</Words>
  <Application>Microsoft Office PowerPoint</Application>
  <PresentationFormat>Προσαρμογή</PresentationFormat>
  <Paragraphs>207</Paragraphs>
  <Slides>42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3" baseType="lpstr">
      <vt:lpstr>Πρότυπο_2</vt:lpstr>
      <vt:lpstr>Γιατί τα πλοία επιπλέουν; Από τον Νεύτωνα στον Αρχιμήδη</vt:lpstr>
      <vt:lpstr>Πώς μεταβάλλεται το κέντρο άντωσης … κατά την προσθήκη βάρους ;</vt:lpstr>
      <vt:lpstr>Πώς μεταβάλλεται το κέντρο άντωσης κατά την προσθαφαίρεση βαρών ;</vt:lpstr>
      <vt:lpstr>Πώς μεταβάλλεται το κέντρο άντωσης κατά την προσθαφαίρεση βαρών ;</vt:lpstr>
      <vt:lpstr>Πώς μεταβάλλεται το κέντρο άντωσης κατά την προσθαφαίρεση βαρών ;</vt:lpstr>
      <vt:lpstr>Πώς μεταβάλλεται το κέντρο άντωσης κατά την προσθαφαίρεση βαρών ;</vt:lpstr>
      <vt:lpstr>Πώς μεταβάλλεται το κέντρο άντωσης κατά την προσθαφαίρεση βαρών ;</vt:lpstr>
      <vt:lpstr>Πώς μεταβάλλεται το κέντρο άντωσης κατά την προσθαφαίρεση βαρών ;</vt:lpstr>
      <vt:lpstr>Πώς μεταβάλλεται το κέντρο άντωσης αν το πλοίο πάρει κλίσεις ;</vt:lpstr>
      <vt:lpstr>Πώς μεταβάλλεται το κέντρο άντωσης αν το πλοίο πάρει κλίσεις ;</vt:lpstr>
      <vt:lpstr>Πώς μεταβάλλεται το κέντρο άντωσης αν το πλοίο πάρει κλίσεις ;</vt:lpstr>
      <vt:lpstr>Πώς μεταβάλλεται το κέντρο άντωσης αν το πλοίο πάρει κλίσεις ;</vt:lpstr>
      <vt:lpstr>Πώς μεταβάλλεται το κέντρο άντωσης αν το πλοίο πάρει κλίσεις ;</vt:lpstr>
      <vt:lpstr>Πώς ορίζεται το μετάκεντρο ;</vt:lpstr>
      <vt:lpstr>Πώς ορίζεται το μετάκεντρο ;</vt:lpstr>
      <vt:lpstr>Πώς ορίζεται το μετάκεντρο ;</vt:lpstr>
      <vt:lpstr>Πώς ορίζεται το μετάκεντρο ;</vt:lpstr>
      <vt:lpstr>Πώς ορίζεται το μετάκεντρο ;</vt:lpstr>
      <vt:lpstr>Πώς ορίζεται το μετάκεντρο ;</vt:lpstr>
      <vt:lpstr>Πώς ορίζεται το μετάκεντρο ;</vt:lpstr>
      <vt:lpstr>Πώς ορίζεται το μετάκεντρο ;</vt:lpstr>
      <vt:lpstr>Πώς ορίζεται το μετάκεντρο ;</vt:lpstr>
      <vt:lpstr>Πώς ορίζεται το μετάκεντρο ;</vt:lpstr>
      <vt:lpstr>Πότε και πώς μεταβάλλεται το μετάκεντρο ;</vt:lpstr>
      <vt:lpstr>Πότε και πώς μεταβάλλεται το μετάκεντρο ;</vt:lpstr>
      <vt:lpstr>Πότε και πώς μεταβάλλεται το μετάκεντρο ;</vt:lpstr>
      <vt:lpstr>Πότε και πώς μεταβάλλεται το μετάκεντρο ;</vt:lpstr>
      <vt:lpstr>Πότε και πώς μεταβάλλεται το μετάκεντρο ;</vt:lpstr>
      <vt:lpstr>Πότε και πώς μεταβάλλεται το μετάκεντρο ;</vt:lpstr>
      <vt:lpstr>Το μετάκεντρο ορίζεται για  συγκεκριμένη γωνία κλίσης</vt:lpstr>
      <vt:lpstr>Το μετάκεντρο ορίζεται για  συγκεκριμένη γωνία κλίσης</vt:lpstr>
      <vt:lpstr>Το μετάκεντρο ορίζεται για  συγκεκριμένη γωνία κλίσης</vt:lpstr>
      <vt:lpstr>Το μετάκεντρο ορίζεται για  συγκεκριμένη γωνία κλίσης</vt:lpstr>
      <vt:lpstr>Το μετάκεντρο ορίζεται για  συγκεκριμένη γωνία κλίσης</vt:lpstr>
      <vt:lpstr>Τα παραπάνω σημεία ορίζουν  δύο χρήσιμα μήκη:</vt:lpstr>
      <vt:lpstr>Τα παραπάνω σημεία ορίζουν  δύο χρήσιμα μήκη:</vt:lpstr>
      <vt:lpstr>Δύο χαρακτηριστικά μήκη,  σχετικά με την ευστάθεια του πλοίου.</vt:lpstr>
      <vt:lpstr>Ως προς διάμηκες επίπεδο συμμετρίας,  ορίζεται ένα νέο «διάμηκες» μετάκεντρο ΜL.</vt:lpstr>
      <vt:lpstr>Ως προς διάμηκες επίπεδο συμμετρίας,  ορίζεται ένα νέο «διάμηκες» μετάκεντρο ΜL.</vt:lpstr>
      <vt:lpstr>Ως προς διάμηκες επίπεδο συμμετρίας,  ορίζεται ένα νέο «διάμηκες» μετάκεντρο ΜL.</vt:lpstr>
      <vt:lpstr>Ως προς διάμηκες επίπεδο συμμετρίας,  ορίζεται ένα νέο «διάμηκες» μετάκεντρο ΜL.</vt:lpstr>
      <vt:lpstr>Γιατί τα πλοία επιπλέουν; Από τον Νεύτωνα στον Αρχιμήδη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Γιατί τα πλοία επιπλέουν; Από τον Νεύτωνα στον Αρχιμήδη</dc:title>
  <dc:creator>Home</dc:creator>
  <cp:lastModifiedBy>george</cp:lastModifiedBy>
  <cp:revision>13</cp:revision>
  <dcterms:created xsi:type="dcterms:W3CDTF">2013-02-18T16:25:53Z</dcterms:created>
  <dcterms:modified xsi:type="dcterms:W3CDTF">2014-01-26T21:37:07Z</dcterms:modified>
</cp:coreProperties>
</file>