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8" r:id="rId10"/>
    <p:sldId id="269" r:id="rId11"/>
    <p:sldId id="263" r:id="rId12"/>
    <p:sldId id="264" r:id="rId13"/>
    <p:sldId id="267" r:id="rId14"/>
    <p:sldId id="266" r:id="rId15"/>
    <p:sldId id="265" r:id="rId16"/>
    <p:sldId id="270" r:id="rId17"/>
    <p:sldId id="271" r:id="rId18"/>
    <p:sldId id="272" r:id="rId19"/>
    <p:sldId id="273" r:id="rId20"/>
    <p:sldId id="278" r:id="rId21"/>
    <p:sldId id="274" r:id="rId22"/>
    <p:sldId id="275" r:id="rId23"/>
    <p:sldId id="277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43CA8-95CB-49E0-8036-74D129000EC9}" type="datetimeFigureOut">
              <a:rPr lang="el-GR" smtClean="0"/>
              <a:t>10/5/2016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B1AA-206E-4C00-885A-9AED6BEE6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89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B1AA-206E-4C00-885A-9AED6BEE6EB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03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3DAF-05DB-44F4-8569-72DEA4904363}" type="datetime1">
              <a:rPr lang="el-GR" smtClean="0"/>
              <a:t>10/5/2016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B274-ACB8-4F02-A521-CAACC653F331}" type="datetime1">
              <a:rPr lang="el-GR" smtClean="0"/>
              <a:t>10/5/2016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07CB-77EA-40CA-B5DE-3C4E7501522C}" type="datetime1">
              <a:rPr lang="el-GR" smtClean="0"/>
              <a:t>10/5/2016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F50-CD2A-41F5-99A8-409E56885B01}" type="datetime1">
              <a:rPr lang="el-GR" smtClean="0"/>
              <a:t>10/5/2016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B13F-0C6A-4FDB-B06F-A17D8E59AC0D}" type="datetime1">
              <a:rPr lang="el-GR" smtClean="0"/>
              <a:t>10/5/2016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9B59-92BC-4845-A01F-A0EAEBD128DC}" type="datetime1">
              <a:rPr lang="el-GR" smtClean="0"/>
              <a:t>10/5/2016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C2B0-83F2-496E-9EB6-DA1F9A075164}" type="datetime1">
              <a:rPr lang="el-GR" smtClean="0"/>
              <a:t>10/5/2016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B30-D4E6-4493-A1C4-2EA04C64A9E7}" type="datetime1">
              <a:rPr lang="el-GR" smtClean="0"/>
              <a:t>10/5/2016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8820-20E7-4E4C-8CB9-D3629C5F826D}" type="datetime1">
              <a:rPr lang="el-GR" smtClean="0"/>
              <a:t>10/5/2016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D20-3138-4553-B3F3-C7B484970101}" type="datetime1">
              <a:rPr lang="el-GR" smtClean="0"/>
              <a:t>10/5/2016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29490A8-7A8F-4006-912D-1E574AB989A8}" type="datetime1">
              <a:rPr lang="el-GR" smtClean="0"/>
              <a:t>10/5/2016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15C71-6B68-4F88-A2D8-1654BEAA024C}" type="datetime1">
              <a:rPr lang="el-GR" smtClean="0"/>
              <a:t>10/5/2016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683568" y="2132856"/>
            <a:ext cx="7772400" cy="1470025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SEAKEEPING</a:t>
            </a:r>
            <a:endParaRPr lang="en-GB" dirty="0">
              <a:ln w="5000" cmpd="sng">
                <a:solidFill>
                  <a:srgbClr val="6EA0B0">
                    <a:tint val="80000"/>
                    <a:shade val="99000"/>
                    <a:satMod val="500000"/>
                  </a:srgbClr>
                </a:solidFill>
                <a:prstDash val="solid"/>
              </a:ln>
              <a:gradFill>
                <a:gsLst>
                  <a:gs pos="0">
                    <a:srgbClr val="6EA0B0">
                      <a:tint val="63000"/>
                      <a:satMod val="255000"/>
                    </a:srgbClr>
                  </a:gs>
                  <a:gs pos="9000">
                    <a:srgbClr val="6EA0B0">
                      <a:tint val="63000"/>
                      <a:satMod val="255000"/>
                    </a:srgbClr>
                  </a:gs>
                  <a:gs pos="53000">
                    <a:srgbClr val="6EA0B0">
                      <a:shade val="60000"/>
                      <a:satMod val="100000"/>
                    </a:srgbClr>
                  </a:gs>
                  <a:gs pos="90000">
                    <a:srgbClr val="6EA0B0">
                      <a:tint val="63000"/>
                      <a:satMod val="255000"/>
                    </a:srgbClr>
                  </a:gs>
                  <a:gs pos="100000">
                    <a:srgbClr val="6EA0B0">
                      <a:tint val="63000"/>
                      <a:satMod val="255000"/>
                    </a:srgb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491880" y="3468324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4</a:t>
            </a:r>
            <a:r>
              <a:rPr lang="el-GR" sz="2000" b="1" cap="all" baseline="30000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Η</a:t>
            </a:r>
            <a:r>
              <a:rPr lang="el-GR" sz="20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  ΠΑΡΟΥΣΙΑΣΗ</a:t>
            </a:r>
            <a:endParaRPr lang="el-GR" sz="2000" dirty="0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3419872" y="5589240"/>
            <a:ext cx="5728415" cy="7444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mtClean="0">
                <a:latin typeface="Book Antiqua" pitchFamily="18" charset="0"/>
              </a:rPr>
              <a:t>ΠΛΩΤΑΡΧΗΣ </a:t>
            </a:r>
            <a:r>
              <a:rPr lang="en-US" smtClean="0">
                <a:latin typeface="Book Antiqua" pitchFamily="18" charset="0"/>
              </a:rPr>
              <a:t> </a:t>
            </a:r>
            <a:r>
              <a:rPr lang="el-GR" smtClean="0">
                <a:latin typeface="Book Antiqua" pitchFamily="18" charset="0"/>
              </a:rPr>
              <a:t>(Μ) </a:t>
            </a:r>
            <a:r>
              <a:rPr lang="en-US" smtClean="0">
                <a:latin typeface="Book Antiqua" pitchFamily="18" charset="0"/>
              </a:rPr>
              <a:t> </a:t>
            </a:r>
            <a:r>
              <a:rPr lang="el-GR" smtClean="0">
                <a:latin typeface="Book Antiqua" pitchFamily="18" charset="0"/>
              </a:rPr>
              <a:t>Γ.</a:t>
            </a:r>
            <a:r>
              <a:rPr lang="en-US" smtClean="0">
                <a:latin typeface="Book Antiqua" pitchFamily="18" charset="0"/>
              </a:rPr>
              <a:t> </a:t>
            </a:r>
            <a:r>
              <a:rPr lang="el-GR" smtClean="0">
                <a:latin typeface="Book Antiqua" pitchFamily="18" charset="0"/>
              </a:rPr>
              <a:t>ΠΕΤΡΟΠΟΥΛΟΣ </a:t>
            </a:r>
            <a:r>
              <a:rPr lang="en-US" smtClean="0">
                <a:latin typeface="Book Antiqua" pitchFamily="18" charset="0"/>
              </a:rPr>
              <a:t> </a:t>
            </a:r>
            <a:r>
              <a:rPr lang="el-GR" smtClean="0">
                <a:latin typeface="Book Antiqua" pitchFamily="18" charset="0"/>
              </a:rPr>
              <a:t>Π.Ν.</a:t>
            </a:r>
            <a:endParaRPr lang="el-GR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Οδηγία ΙΜΟ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10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3" y="1196752"/>
            <a:ext cx="77628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ook Antiqua" pitchFamily="18" charset="0"/>
              </a:rPr>
              <a:t>P</a:t>
            </a:r>
            <a:r>
              <a:rPr lang="en-GB" sz="2800" dirty="0" err="1">
                <a:latin typeface="Book Antiqua" pitchFamily="18" charset="0"/>
              </a:rPr>
              <a:t>ure</a:t>
            </a:r>
            <a:r>
              <a:rPr lang="en-GB" sz="2800" dirty="0">
                <a:latin typeface="Book Antiqua" pitchFamily="18" charset="0"/>
              </a:rPr>
              <a:t> loss of </a:t>
            </a:r>
            <a:r>
              <a:rPr lang="en-GB" sz="2800" dirty="0" smtClean="0">
                <a:latin typeface="Book Antiqua" pitchFamily="18" charset="0"/>
              </a:rPr>
              <a:t>stability</a:t>
            </a:r>
            <a:br>
              <a:rPr lang="en-GB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(</a:t>
            </a:r>
            <a:r>
              <a:rPr lang="el-GR" sz="2800" dirty="0">
                <a:latin typeface="Book Antiqua" pitchFamily="18" charset="0"/>
              </a:rPr>
              <a:t>Αυθεντική απώλεια ευστάθειας</a:t>
            </a:r>
            <a:r>
              <a:rPr lang="en-GB" sz="2800" dirty="0" smtClean="0">
                <a:latin typeface="Book Antiqua" pitchFamily="18" charset="0"/>
              </a:rPr>
              <a:t>)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Όταν </a:t>
            </a:r>
            <a:r>
              <a:rPr lang="el-GR" sz="2800" dirty="0">
                <a:latin typeface="Book Antiqua" pitchFamily="18" charset="0"/>
              </a:rPr>
              <a:t>το πλοίο συναντά κυματισμούς, η γεωμετρία του βυθισμένου όγκου μεταβάλλεται. </a:t>
            </a:r>
            <a:endParaRPr lang="el-GR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11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7" name="Θέση περιεχομένου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996952"/>
            <a:ext cx="8208912" cy="35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Η μεταβολή αυτή είναι εντονότερη όταν το μέσον του πλοίου βρίσκεται στην </a:t>
            </a:r>
            <a:r>
              <a:rPr lang="el-GR" sz="2800" dirty="0">
                <a:solidFill>
                  <a:srgbClr val="FF0000"/>
                </a:solidFill>
                <a:latin typeface="Book Antiqua" pitchFamily="18" charset="0"/>
              </a:rPr>
              <a:t>κορυφή</a:t>
            </a:r>
            <a:r>
              <a:rPr lang="el-GR" sz="2800" dirty="0">
                <a:latin typeface="Book Antiqua" pitchFamily="18" charset="0"/>
              </a:rPr>
              <a:t> ή την </a:t>
            </a:r>
            <a:r>
              <a:rPr lang="el-GR" sz="2800" dirty="0">
                <a:solidFill>
                  <a:srgbClr val="00B050"/>
                </a:solidFill>
                <a:latin typeface="Book Antiqua" pitchFamily="18" charset="0"/>
              </a:rPr>
              <a:t>κοιλάδα</a:t>
            </a:r>
            <a:r>
              <a:rPr lang="el-GR" sz="2800" dirty="0">
                <a:latin typeface="Book Antiqua" pitchFamily="18" charset="0"/>
              </a:rPr>
              <a:t> ενός κύματος (περίπτωση </a:t>
            </a:r>
            <a:r>
              <a:rPr lang="el-GR" sz="2800" dirty="0" err="1">
                <a:latin typeface="Book Antiqua" pitchFamily="18" charset="0"/>
              </a:rPr>
              <a:t>hogging</a:t>
            </a:r>
            <a:r>
              <a:rPr lang="el-GR" sz="2800" dirty="0">
                <a:latin typeface="Book Antiqua" pitchFamily="18" charset="0"/>
              </a:rPr>
              <a:t> και </a:t>
            </a:r>
            <a:r>
              <a:rPr lang="el-GR" sz="2800" dirty="0" err="1">
                <a:latin typeface="Book Antiqua" pitchFamily="18" charset="0"/>
              </a:rPr>
              <a:t>sagging</a:t>
            </a:r>
            <a:r>
              <a:rPr lang="el-GR" sz="2800" dirty="0">
                <a:latin typeface="Book Antiqua" pitchFamily="18" charset="0"/>
              </a:rPr>
              <a:t> αντίστοιχα) με μήκος περίπου όσο το μήκος πλοίου. </a:t>
            </a:r>
            <a:endParaRPr lang="en-US" sz="2800" dirty="0">
              <a:latin typeface="Book Antiqua" pitchFamily="18" charset="0"/>
            </a:endParaRPr>
          </a:p>
          <a:p>
            <a:r>
              <a:rPr lang="el-GR" sz="2800" dirty="0">
                <a:latin typeface="Book Antiqua" pitchFamily="18" charset="0"/>
              </a:rPr>
              <a:t>Αυτό έχει σαν αποτέλεσμα την </a:t>
            </a:r>
            <a:r>
              <a:rPr lang="el-GR" sz="2800" dirty="0">
                <a:solidFill>
                  <a:srgbClr val="FFFF00"/>
                </a:solidFill>
                <a:latin typeface="Book Antiqua" pitchFamily="18" charset="0"/>
              </a:rPr>
              <a:t>μεταβολή</a:t>
            </a:r>
            <a:r>
              <a:rPr lang="el-GR" sz="2800" dirty="0">
                <a:latin typeface="Book Antiqua" pitchFamily="18" charset="0"/>
              </a:rPr>
              <a:t> του μοχλοβραχίονα στατικής ευστάθειας (μοχλοβραχίονα επαναφοράς, GZ) και η άνωση δεν είναι σταθερή.</a:t>
            </a: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12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M</a:t>
            </a:r>
            <a:r>
              <a:rPr lang="el-GR" sz="2800" dirty="0" err="1" smtClean="0">
                <a:latin typeface="Book Antiqua" pitchFamily="18" charset="0"/>
              </a:rPr>
              <a:t>εταβολή</a:t>
            </a:r>
            <a:r>
              <a:rPr lang="el-GR" sz="2800" dirty="0" smtClean="0">
                <a:latin typeface="Book Antiqua" pitchFamily="18" charset="0"/>
              </a:rPr>
              <a:t> μοχλοβραχίονα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13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9" name="Εικόνα 8"/>
          <p:cNvPicPr/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4" y="1196752"/>
            <a:ext cx="828092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Πλοίο στην κοιλάδα κύματος (</a:t>
            </a:r>
            <a:r>
              <a:rPr lang="en-US" sz="2800" dirty="0" smtClean="0">
                <a:latin typeface="Book Antiqua" pitchFamily="18" charset="0"/>
              </a:rPr>
              <a:t>sagging)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O</a:t>
            </a:r>
            <a:r>
              <a:rPr lang="el-GR" sz="2800" dirty="0" smtClean="0">
                <a:latin typeface="Book Antiqua" pitchFamily="18" charset="0"/>
              </a:rPr>
              <a:t>ι νομείς </a:t>
            </a:r>
            <a:r>
              <a:rPr lang="el-GR" sz="2800" dirty="0">
                <a:latin typeface="Book Antiqua" pitchFamily="18" charset="0"/>
              </a:rPr>
              <a:t>της πρώρας 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και της πρύμνης </a:t>
            </a:r>
            <a:r>
              <a:rPr lang="el-GR" sz="2800" dirty="0" smtClean="0">
                <a:latin typeface="Book Antiqua" pitchFamily="18" charset="0"/>
              </a:rPr>
              <a:t>βυθίζονται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περισσότερο </a:t>
            </a:r>
            <a:r>
              <a:rPr lang="el-GR" sz="2800" dirty="0">
                <a:latin typeface="Book Antiqua" pitchFamily="18" charset="0"/>
              </a:rPr>
              <a:t>στο </a:t>
            </a:r>
            <a:r>
              <a:rPr lang="el-GR" sz="2800" dirty="0" smtClean="0">
                <a:latin typeface="Book Antiqua" pitchFamily="18" charset="0"/>
              </a:rPr>
              <a:t>νερό.</a:t>
            </a:r>
          </a:p>
          <a:p>
            <a:r>
              <a:rPr lang="el-GR" sz="2800" dirty="0">
                <a:solidFill>
                  <a:srgbClr val="00B0F0"/>
                </a:solidFill>
                <a:latin typeface="Book Antiqua" pitchFamily="18" charset="0"/>
              </a:rPr>
              <a:t>Α</a:t>
            </a:r>
            <a:r>
              <a:rPr lang="el-GR" sz="2800" dirty="0" smtClean="0">
                <a:solidFill>
                  <a:srgbClr val="00B0F0"/>
                </a:solidFill>
                <a:latin typeface="Book Antiqua" pitchFamily="18" charset="0"/>
              </a:rPr>
              <a:t>ύξηση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της βρεχόμενης </a:t>
            </a:r>
            <a:r>
              <a:rPr lang="el-GR" sz="2800" dirty="0" smtClean="0">
                <a:latin typeface="Book Antiqua" pitchFamily="18" charset="0"/>
              </a:rPr>
              <a:t>επιφάνειας και </a:t>
            </a:r>
            <a:r>
              <a:rPr lang="el-GR" sz="2800" dirty="0">
                <a:latin typeface="Book Antiqua" pitchFamily="18" charset="0"/>
              </a:rPr>
              <a:t>του βυθισμένου </a:t>
            </a:r>
            <a:r>
              <a:rPr lang="el-GR" sz="2800" dirty="0" smtClean="0">
                <a:latin typeface="Book Antiqua" pitchFamily="18" charset="0"/>
              </a:rPr>
              <a:t>όγκου.</a:t>
            </a:r>
          </a:p>
          <a:p>
            <a:r>
              <a:rPr lang="el-GR" sz="2800" dirty="0" smtClean="0">
                <a:latin typeface="Book Antiqua" pitchFamily="18" charset="0"/>
              </a:rPr>
              <a:t> Η ευστάθεια </a:t>
            </a:r>
            <a:r>
              <a:rPr lang="el-GR" sz="2800" dirty="0" smtClean="0">
                <a:solidFill>
                  <a:srgbClr val="00B0F0"/>
                </a:solidFill>
                <a:latin typeface="Book Antiqua" pitchFamily="18" charset="0"/>
              </a:rPr>
              <a:t>βελτιώνεται</a:t>
            </a:r>
            <a:r>
              <a:rPr lang="el-GR" sz="2800" dirty="0" smtClean="0">
                <a:latin typeface="Book Antiqua" pitchFamily="18" charset="0"/>
              </a:rPr>
              <a:t>.</a:t>
            </a:r>
          </a:p>
          <a:p>
            <a:pPr marL="36576" indent="0">
              <a:buNone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14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37" y="3068960"/>
            <a:ext cx="49605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5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T</a:t>
            </a:r>
            <a:r>
              <a:rPr lang="el-GR" sz="2800" dirty="0" smtClean="0">
                <a:latin typeface="Book Antiqua" pitchFamily="18" charset="0"/>
              </a:rPr>
              <a:t>α </a:t>
            </a:r>
            <a:r>
              <a:rPr lang="el-GR" sz="2800" dirty="0">
                <a:latin typeface="Book Antiqua" pitchFamily="18" charset="0"/>
              </a:rPr>
              <a:t>άκρα του πλοίου βυθίζονται λιγότερο στο </a:t>
            </a:r>
            <a:r>
              <a:rPr lang="el-GR" sz="2800" dirty="0" smtClean="0">
                <a:latin typeface="Book Antiqua" pitchFamily="18" charset="0"/>
              </a:rPr>
              <a:t>νερό.</a:t>
            </a:r>
          </a:p>
          <a:p>
            <a:r>
              <a:rPr lang="el-GR" sz="2800" dirty="0" smtClean="0">
                <a:solidFill>
                  <a:srgbClr val="FFC000"/>
                </a:solidFill>
                <a:latin typeface="Book Antiqua" pitchFamily="18" charset="0"/>
              </a:rPr>
              <a:t>Μείωση</a:t>
            </a:r>
            <a:r>
              <a:rPr lang="el-GR" sz="2800" dirty="0" smtClean="0">
                <a:latin typeface="Book Antiqua" pitchFamily="18" charset="0"/>
              </a:rPr>
              <a:t> της βρεχόμενης επιφάνειας και του βυθισμένου όγκου.</a:t>
            </a:r>
          </a:p>
          <a:p>
            <a:r>
              <a:rPr lang="el-GR" sz="2800" dirty="0">
                <a:latin typeface="Book Antiqua" pitchFamily="18" charset="0"/>
              </a:rPr>
              <a:t>Η ευστάθεια </a:t>
            </a:r>
            <a:r>
              <a:rPr lang="el-GR" sz="2800" dirty="0" smtClean="0">
                <a:solidFill>
                  <a:srgbClr val="FFC000"/>
                </a:solidFill>
                <a:latin typeface="Book Antiqua" pitchFamily="18" charset="0"/>
              </a:rPr>
              <a:t>μειώνεται</a:t>
            </a:r>
            <a:r>
              <a:rPr lang="el-GR" sz="2800" dirty="0" smtClean="0">
                <a:latin typeface="Book Antiqua" pitchFamily="18" charset="0"/>
              </a:rPr>
              <a:t>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15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Πλοίο στην κορυφή κύματος (</a:t>
            </a:r>
            <a:r>
              <a:rPr lang="en-US" sz="2800" dirty="0" smtClean="0">
                <a:latin typeface="Book Antiqua" pitchFamily="18" charset="0"/>
              </a:rPr>
              <a:t>hogging)</a:t>
            </a:r>
            <a:endParaRPr lang="el-GR" sz="2800" dirty="0">
              <a:latin typeface="Book Antiqu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37" y="3068961"/>
            <a:ext cx="49605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Πλοίο στην κορυφή κύματος (</a:t>
            </a:r>
            <a:r>
              <a:rPr lang="el-GR" sz="2800" dirty="0" err="1">
                <a:latin typeface="Book Antiqua" pitchFamily="18" charset="0"/>
              </a:rPr>
              <a:t>hogging</a:t>
            </a:r>
            <a:r>
              <a:rPr lang="el-GR" sz="2800" dirty="0">
                <a:latin typeface="Book Antiqua" pitchFamily="18" charset="0"/>
              </a:rPr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Δ</a:t>
            </a:r>
            <a:r>
              <a:rPr lang="el-GR" sz="2800" dirty="0" smtClean="0">
                <a:latin typeface="Book Antiqua" pitchFamily="18" charset="0"/>
              </a:rPr>
              <a:t>υσμενέστερη περίπτωση</a:t>
            </a:r>
            <a:r>
              <a:rPr lang="en-US" sz="2800" dirty="0" smtClean="0">
                <a:latin typeface="Book Antiqua" pitchFamily="18" charset="0"/>
              </a:rPr>
              <a:t>:</a:t>
            </a:r>
            <a:r>
              <a:rPr lang="el-GR" sz="2800" dirty="0" smtClean="0">
                <a:latin typeface="Book Antiqua" pitchFamily="18" charset="0"/>
              </a:rPr>
              <a:t> ΠΜ κυματισμοί, με </a:t>
            </a:r>
            <a:r>
              <a:rPr lang="el-GR" sz="2800" dirty="0">
                <a:latin typeface="Book Antiqua" pitchFamily="18" charset="0"/>
              </a:rPr>
              <a:t>ταχύτητα φάσης </a:t>
            </a:r>
            <a:r>
              <a:rPr lang="el-GR" sz="2800" dirty="0" smtClean="0">
                <a:latin typeface="Book Antiqua" pitchFamily="18" charset="0"/>
              </a:rPr>
              <a:t>παραπλήσια της ταχύτητας πλοίου.</a:t>
            </a:r>
          </a:p>
          <a:p>
            <a:r>
              <a:rPr lang="el-GR" sz="2800" dirty="0" smtClean="0">
                <a:latin typeface="Book Antiqua" pitchFamily="18" charset="0"/>
              </a:rPr>
              <a:t>Το </a:t>
            </a:r>
            <a:r>
              <a:rPr lang="el-GR" sz="2800" dirty="0">
                <a:latin typeface="Book Antiqua" pitchFamily="18" charset="0"/>
              </a:rPr>
              <a:t>πλοίο </a:t>
            </a:r>
            <a:r>
              <a:rPr lang="el-GR" sz="2800" dirty="0" smtClean="0">
                <a:latin typeface="Book Antiqua" pitchFamily="18" charset="0"/>
              </a:rPr>
              <a:t>βρίσκεται </a:t>
            </a:r>
            <a:r>
              <a:rPr lang="el-GR" sz="2800" dirty="0">
                <a:latin typeface="Book Antiqua" pitchFamily="18" charset="0"/>
              </a:rPr>
              <a:t>για μεγάλο χρονικό διάστημα στην κορυφή του </a:t>
            </a:r>
            <a:r>
              <a:rPr lang="el-GR" sz="2800" dirty="0" smtClean="0">
                <a:latin typeface="Book Antiqua" pitchFamily="18" charset="0"/>
              </a:rPr>
              <a:t>κύματος.</a:t>
            </a:r>
          </a:p>
          <a:p>
            <a:r>
              <a:rPr lang="en-US" sz="2800" dirty="0" smtClean="0">
                <a:latin typeface="Book Antiqua" pitchFamily="18" charset="0"/>
              </a:rPr>
              <a:t>GZ&gt;0 ?????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16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Book Antiqua" pitchFamily="18" charset="0"/>
              </a:rPr>
              <a:t>Καμπύλη μοχλοβραχίονα επαναφοράς (</a:t>
            </a:r>
            <a:r>
              <a:rPr lang="en-US" sz="2800" dirty="0" smtClean="0">
                <a:latin typeface="Book Antiqua" pitchFamily="18" charset="0"/>
              </a:rPr>
              <a:t>GZ-</a:t>
            </a:r>
            <a:r>
              <a:rPr lang="el-GR" sz="2800" dirty="0" smtClean="0">
                <a:latin typeface="Book Antiqua" pitchFamily="18" charset="0"/>
              </a:rPr>
              <a:t>φ).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17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8" y="2996951"/>
            <a:ext cx="8427856" cy="347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Πλοίο στην κορυφή κύματος (</a:t>
            </a:r>
            <a:r>
              <a:rPr lang="el-GR" sz="2800" dirty="0" err="1">
                <a:latin typeface="Book Antiqua" pitchFamily="18" charset="0"/>
              </a:rPr>
              <a:t>hogging</a:t>
            </a:r>
            <a:r>
              <a:rPr lang="el-GR" sz="2800" dirty="0">
                <a:latin typeface="Book Antiqu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275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Η </a:t>
            </a:r>
            <a:r>
              <a:rPr lang="el-GR" sz="2800" dirty="0">
                <a:latin typeface="Book Antiqua" pitchFamily="18" charset="0"/>
              </a:rPr>
              <a:t>αυθεντική απώλεια ευστάθειας συμβαίνει πολύ γρήγορα, μέσα σε μισό μήκος κύματος ή ακόμα λιγότερο </a:t>
            </a:r>
            <a:r>
              <a:rPr lang="el-GR" sz="2800" dirty="0" smtClean="0">
                <a:latin typeface="Book Antiqua" pitchFamily="18" charset="0"/>
              </a:rPr>
              <a:t>(</a:t>
            </a:r>
            <a:r>
              <a:rPr lang="el-GR" sz="2800" dirty="0">
                <a:latin typeface="Book Antiqua" pitchFamily="18" charset="0"/>
              </a:rPr>
              <a:t>«</a:t>
            </a:r>
            <a:r>
              <a:rPr lang="en-US" sz="2800" dirty="0">
                <a:latin typeface="Book Antiqua" pitchFamily="18" charset="0"/>
              </a:rPr>
              <a:t>Single Wave Event</a:t>
            </a:r>
            <a:r>
              <a:rPr lang="el-GR" sz="2800" dirty="0" smtClean="0">
                <a:latin typeface="Book Antiqua" pitchFamily="18" charset="0"/>
              </a:rPr>
              <a:t>»</a:t>
            </a:r>
            <a:r>
              <a:rPr lang="en-US" sz="2800" dirty="0" smtClean="0">
                <a:latin typeface="Book Antiqua" pitchFamily="18" charset="0"/>
              </a:rPr>
              <a:t>)</a:t>
            </a:r>
            <a:r>
              <a:rPr lang="el-GR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  <a:p>
            <a:r>
              <a:rPr lang="el-GR" sz="2800" dirty="0" smtClean="0">
                <a:latin typeface="Book Antiqua" pitchFamily="18" charset="0"/>
              </a:rPr>
              <a:t>Η </a:t>
            </a:r>
            <a:r>
              <a:rPr lang="el-GR" sz="2800" dirty="0">
                <a:latin typeface="Book Antiqua" pitchFamily="18" charset="0"/>
              </a:rPr>
              <a:t>απόσβεση παίζει πολύ περιορισμένο ρόλο</a:t>
            </a:r>
            <a:r>
              <a:rPr lang="el-GR" sz="2800" dirty="0" smtClean="0">
                <a:latin typeface="Book Antiqua" pitchFamily="18" charset="0"/>
              </a:rPr>
              <a:t>.</a:t>
            </a:r>
            <a:endParaRPr lang="en-US" sz="2800" dirty="0" smtClean="0">
              <a:latin typeface="Book Antiqua" pitchFamily="18" charset="0"/>
            </a:endParaRPr>
          </a:p>
          <a:p>
            <a:r>
              <a:rPr lang="el-GR" sz="2800" dirty="0" smtClean="0">
                <a:latin typeface="Book Antiqua" pitchFamily="18" charset="0"/>
              </a:rPr>
              <a:t>Οι </a:t>
            </a:r>
            <a:r>
              <a:rPr lang="el-GR" sz="2800" dirty="0">
                <a:latin typeface="Book Antiqua" pitchFamily="18" charset="0"/>
              </a:rPr>
              <a:t>γάστρες με πρύμνη τύπου άβακα ελαφρώς βυθισμένου </a:t>
            </a:r>
            <a:r>
              <a:rPr lang="en-US" sz="2800" dirty="0" smtClean="0">
                <a:latin typeface="Book Antiqua" pitchFamily="18" charset="0"/>
              </a:rPr>
              <a:t>(</a:t>
            </a:r>
            <a:r>
              <a:rPr lang="el-GR" sz="2800" dirty="0" smtClean="0">
                <a:latin typeface="Book Antiqua" pitchFamily="18" charset="0"/>
              </a:rPr>
              <a:t>ταχύπλοα) έχουν ευπάθεια.</a:t>
            </a:r>
            <a:endParaRPr lang="en-US" sz="2800" dirty="0" smtClean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18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ΠΟΙΟΤΙΚΑ ΧΑΡΑΚΤΗΡΙΣΤΙΚΑ ΤΗΣ ΔΥΝΑΜΙΚΗΣ ΣΥΜΠΕΡΙΦΟΡΑΣ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Οι </a:t>
            </a:r>
            <a:r>
              <a:rPr lang="el-GR" sz="2800" dirty="0" smtClean="0">
                <a:solidFill>
                  <a:srgbClr val="00B0F0"/>
                </a:solidFill>
                <a:latin typeface="Book Antiqua" pitchFamily="18" charset="0"/>
              </a:rPr>
              <a:t>υπερβολικές κινήσεις </a:t>
            </a:r>
            <a:r>
              <a:rPr lang="el-GR" sz="2800" dirty="0" smtClean="0">
                <a:latin typeface="Book Antiqua" pitchFamily="18" charset="0"/>
              </a:rPr>
              <a:t>προκαλούν</a:t>
            </a:r>
            <a:r>
              <a:rPr lang="en-US" sz="2800" dirty="0" smtClean="0">
                <a:latin typeface="Book Antiqua" pitchFamily="18" charset="0"/>
              </a:rPr>
              <a:t>:</a:t>
            </a:r>
            <a:endParaRPr lang="el-GR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Καταπόνηση </a:t>
            </a:r>
            <a:r>
              <a:rPr lang="el-GR" sz="2800" dirty="0">
                <a:latin typeface="Book Antiqua" pitchFamily="18" charset="0"/>
              </a:rPr>
              <a:t>του </a:t>
            </a:r>
            <a:r>
              <a:rPr lang="el-GR" sz="2800" dirty="0" smtClean="0">
                <a:latin typeface="Book Antiqua" pitchFamily="18" charset="0"/>
              </a:rPr>
              <a:t>σκάφους.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Καταπόνηση </a:t>
            </a:r>
            <a:r>
              <a:rPr lang="el-GR" sz="2800" dirty="0">
                <a:latin typeface="Book Antiqua" pitchFamily="18" charset="0"/>
              </a:rPr>
              <a:t>των συστημάτων </a:t>
            </a:r>
            <a:r>
              <a:rPr lang="el-GR" sz="2800" dirty="0" smtClean="0">
                <a:latin typeface="Book Antiqua" pitchFamily="18" charset="0"/>
              </a:rPr>
              <a:t>του.</a:t>
            </a:r>
            <a:endParaRPr lang="en-US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Δυσφορία </a:t>
            </a:r>
            <a:r>
              <a:rPr lang="el-GR" sz="2800" dirty="0">
                <a:latin typeface="Book Antiqua" pitchFamily="18" charset="0"/>
              </a:rPr>
              <a:t>στο επιβαίνον </a:t>
            </a:r>
            <a:r>
              <a:rPr lang="el-GR" sz="2800" dirty="0" smtClean="0">
                <a:latin typeface="Book Antiqua" pitchFamily="18" charset="0"/>
              </a:rPr>
              <a:t>προσωπικό.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Απομείωση </a:t>
            </a:r>
            <a:r>
              <a:rPr lang="el-GR" sz="2800" dirty="0">
                <a:latin typeface="Book Antiqua" pitchFamily="18" charset="0"/>
              </a:rPr>
              <a:t>της αποδοτικότητας </a:t>
            </a:r>
            <a:r>
              <a:rPr lang="el-GR" sz="2800" dirty="0" smtClean="0">
                <a:latin typeface="Book Antiqua" pitchFamily="18" charset="0"/>
              </a:rPr>
              <a:t>πληρώματος.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Δυσχέρεια στην εκτέλεση εργασιών.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19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Book Antiqua" pitchFamily="18" charset="0"/>
              </a:rPr>
              <a:t>ΕΠΙΚΙΝΔΥΝΑ ΦΑΙΝΟΜΕΝΑ ΔΥΝΑΜΙΚΗΣ ΕΥΣΤΑΘΕΙΑΣ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Αφορούν </a:t>
            </a:r>
            <a:r>
              <a:rPr lang="el-G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ακολουθούντες</a:t>
            </a:r>
            <a:r>
              <a:rPr lang="el-GR" sz="2800" dirty="0" smtClean="0">
                <a:latin typeface="Book Antiqua" pitchFamily="18" charset="0"/>
              </a:rPr>
              <a:t> κυματισμούς.</a:t>
            </a:r>
          </a:p>
          <a:p>
            <a:r>
              <a:rPr lang="el-GR" sz="2800" dirty="0" smtClean="0">
                <a:latin typeface="Book Antiqua" pitchFamily="18" charset="0"/>
              </a:rPr>
              <a:t>Πλοίο </a:t>
            </a:r>
            <a:r>
              <a:rPr lang="el-GR" sz="2800" dirty="0">
                <a:latin typeface="Book Antiqua" pitchFamily="18" charset="0"/>
              </a:rPr>
              <a:t>και </a:t>
            </a:r>
            <a:r>
              <a:rPr lang="el-GR" sz="2800" dirty="0" smtClean="0">
                <a:latin typeface="Book Antiqua" pitchFamily="18" charset="0"/>
              </a:rPr>
              <a:t>κύματα </a:t>
            </a:r>
            <a:r>
              <a:rPr lang="el-GR" sz="2800" dirty="0">
                <a:latin typeface="Book Antiqua" pitchFamily="18" charset="0"/>
              </a:rPr>
              <a:t>ταξιδεύουν στην ίδια </a:t>
            </a:r>
            <a:r>
              <a:rPr lang="el-GR" sz="2800" dirty="0" smtClean="0">
                <a:latin typeface="Book Antiqua" pitchFamily="18" charset="0"/>
              </a:rPr>
              <a:t>κατεύθυνση (</a:t>
            </a:r>
            <a:r>
              <a:rPr lang="el-GR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μ=0</a:t>
            </a:r>
            <a:r>
              <a:rPr lang="el-GR" sz="2800" dirty="0" smtClean="0">
                <a:latin typeface="Book Antiqua" pitchFamily="18" charset="0"/>
              </a:rPr>
              <a:t>). </a:t>
            </a:r>
            <a:r>
              <a:rPr lang="el-GR" sz="2800" dirty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περίοδος συνάντησης των </a:t>
            </a:r>
            <a:r>
              <a:rPr lang="el-GR" sz="2800" dirty="0">
                <a:latin typeface="Book Antiqua" pitchFamily="18" charset="0"/>
              </a:rPr>
              <a:t>κυμάτων </a:t>
            </a:r>
            <a:r>
              <a:rPr lang="el-GR" sz="2800" dirty="0" smtClean="0">
                <a:latin typeface="Book Antiqua" pitchFamily="18" charset="0"/>
              </a:rPr>
              <a:t>θα </a:t>
            </a:r>
            <a:r>
              <a:rPr lang="el-GR" sz="2800" dirty="0">
                <a:latin typeface="Book Antiqua" pitchFamily="18" charset="0"/>
              </a:rPr>
              <a:t>είναι μεγάλη, ειδικά αν τα κύματα έχουν μεγάλο μήκος. </a:t>
            </a:r>
            <a:endParaRPr lang="el-GR" sz="2800" dirty="0" smtClean="0">
              <a:latin typeface="Book Antiqua" pitchFamily="18" charset="0"/>
            </a:endParaRPr>
          </a:p>
          <a:p>
            <a:r>
              <a:rPr lang="el-GR" sz="2800" dirty="0" smtClean="0">
                <a:latin typeface="Book Antiqua" pitchFamily="18" charset="0"/>
              </a:rPr>
              <a:t>Δυσμενέστερη περίπτωση</a:t>
            </a:r>
            <a:r>
              <a:rPr lang="en-US" sz="2800" dirty="0" smtClean="0">
                <a:latin typeface="Book Antiqua" pitchFamily="18" charset="0"/>
              </a:rPr>
              <a:t>: </a:t>
            </a:r>
            <a:r>
              <a:rPr lang="el-GR" sz="2800" dirty="0" smtClean="0">
                <a:latin typeface="Book Antiqua" pitchFamily="18" charset="0"/>
              </a:rPr>
              <a:t>Το κύμα προσπερνά πολύ αργά, οπότε το πλοίο βρίσκεται στην κορυφή του κύματος.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280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latin typeface="Book Antiqua" pitchFamily="18" charset="0"/>
              </a:rPr>
              <a:t>Η </a:t>
            </a:r>
            <a:r>
              <a:rPr lang="el-GR" sz="2800" dirty="0">
                <a:solidFill>
                  <a:srgbClr val="00B0F0"/>
                </a:solidFill>
                <a:latin typeface="Book Antiqua" pitchFamily="18" charset="0"/>
              </a:rPr>
              <a:t>αντίσταση</a:t>
            </a:r>
            <a:r>
              <a:rPr lang="el-GR" sz="2800" dirty="0">
                <a:latin typeface="Book Antiqua" pitchFamily="18" charset="0"/>
              </a:rPr>
              <a:t> του σκάφους μέσα στο νερό </a:t>
            </a:r>
            <a:r>
              <a:rPr lang="el-GR" sz="2800" dirty="0">
                <a:solidFill>
                  <a:srgbClr val="FFC000"/>
                </a:solidFill>
                <a:latin typeface="Book Antiqua" pitchFamily="18" charset="0"/>
              </a:rPr>
              <a:t>αυξάνεται</a:t>
            </a:r>
            <a:r>
              <a:rPr lang="el-GR" sz="2800" dirty="0">
                <a:latin typeface="Book Antiqua" pitchFamily="18" charset="0"/>
              </a:rPr>
              <a:t> όταν υπάρχει </a:t>
            </a:r>
            <a:r>
              <a:rPr lang="el-GR" sz="2800" dirty="0" smtClean="0">
                <a:latin typeface="Book Antiqua" pitchFamily="18" charset="0"/>
              </a:rPr>
              <a:t>κυματισμός και προκαλεί</a:t>
            </a:r>
            <a:r>
              <a:rPr lang="en-US" sz="2800" dirty="0" smtClean="0">
                <a:latin typeface="Book Antiqua" pitchFamily="18" charset="0"/>
              </a:rPr>
              <a:t>:</a:t>
            </a:r>
          </a:p>
          <a:p>
            <a:pPr marL="36576" indent="0">
              <a:buNone/>
            </a:pPr>
            <a:r>
              <a:rPr lang="en-US" sz="2800" dirty="0" smtClean="0">
                <a:latin typeface="Book Antiqua" pitchFamily="18" charset="0"/>
              </a:rPr>
              <a:t>	</a:t>
            </a:r>
            <a:r>
              <a:rPr lang="el-GR" sz="2800" dirty="0" smtClean="0">
                <a:latin typeface="Book Antiqua" pitchFamily="18" charset="0"/>
              </a:rPr>
              <a:t>Επιβάρυνση </a:t>
            </a:r>
            <a:r>
              <a:rPr lang="el-GR" sz="2800" dirty="0">
                <a:latin typeface="Book Antiqua" pitchFamily="18" charset="0"/>
              </a:rPr>
              <a:t>της </a:t>
            </a:r>
            <a:r>
              <a:rPr lang="el-GR" sz="2800" dirty="0" smtClean="0">
                <a:latin typeface="Book Antiqua" pitchFamily="18" charset="0"/>
              </a:rPr>
              <a:t>προωστήριας εγκατάστασης.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Μείωση </a:t>
            </a:r>
            <a:r>
              <a:rPr lang="el-GR" sz="2800" dirty="0">
                <a:latin typeface="Book Antiqua" pitchFamily="18" charset="0"/>
              </a:rPr>
              <a:t>της ταχύτητας του </a:t>
            </a:r>
            <a:r>
              <a:rPr lang="el-GR" sz="2800" dirty="0" smtClean="0">
                <a:latin typeface="Book Antiqua" pitchFamily="18" charset="0"/>
              </a:rPr>
              <a:t>σκάφους </a:t>
            </a:r>
            <a:r>
              <a:rPr lang="en-US" sz="2800" dirty="0" smtClean="0">
                <a:latin typeface="Book Antiqua" pitchFamily="18" charset="0"/>
              </a:rPr>
              <a:t>	</a:t>
            </a:r>
            <a:r>
              <a:rPr lang="el-GR" sz="2800" dirty="0" smtClean="0">
                <a:latin typeface="Book Antiqua" pitchFamily="18" charset="0"/>
              </a:rPr>
              <a:t>(</a:t>
            </a:r>
            <a:r>
              <a:rPr lang="en-US" sz="2800" dirty="0" smtClean="0">
                <a:latin typeface="Book Antiqua" pitchFamily="18" charset="0"/>
              </a:rPr>
              <a:t>Involuntary speed loss)</a:t>
            </a:r>
            <a:r>
              <a:rPr lang="el-GR" sz="2800" dirty="0" smtClean="0">
                <a:latin typeface="Book Antiqua" pitchFamily="18" charset="0"/>
              </a:rPr>
              <a:t>. </a:t>
            </a:r>
            <a:endParaRPr lang="en-US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endParaRPr lang="el-GR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Ο υπολογισμός της ισχύος της προωστήριας εγκατάστασης στο στάδιο της σχεδίασης πρέπει να λάβει υπόψη τα παραπάνω (</a:t>
            </a:r>
            <a:r>
              <a:rPr lang="en-US" sz="2800" dirty="0" smtClean="0">
                <a:solidFill>
                  <a:srgbClr val="FFFF00"/>
                </a:solidFill>
                <a:latin typeface="Book Antiqua" pitchFamily="18" charset="0"/>
              </a:rPr>
              <a:t>power margin</a:t>
            </a:r>
            <a:r>
              <a:rPr lang="en-US" sz="2800" dirty="0" smtClean="0">
                <a:latin typeface="Book Antiqua" pitchFamily="18" charset="0"/>
              </a:rPr>
              <a:t>).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 </a:t>
            </a:r>
            <a:endParaRPr lang="el-GR" sz="2800" dirty="0">
              <a:latin typeface="Book Antiqua" pitchFamily="18" charset="0"/>
            </a:endParaRPr>
          </a:p>
          <a:p>
            <a:pPr marL="36576" indent="0">
              <a:buNone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Πλωτάρχης (Μ) Γ. Πετρόπουλος Π.Ν.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20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Book Antiqua" pitchFamily="18" charset="0"/>
              </a:rPr>
              <a:t>Involuntary speed loss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21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7" name="Εικόνα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6897" y="1196752"/>
            <a:ext cx="769015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280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O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 smtClean="0">
                <a:solidFill>
                  <a:srgbClr val="00B0F0"/>
                </a:solidFill>
                <a:latin typeface="Book Antiqua" pitchFamily="18" charset="0"/>
              </a:rPr>
              <a:t>κυματισμός</a:t>
            </a:r>
            <a:r>
              <a:rPr lang="el-GR" sz="2800" dirty="0" smtClean="0">
                <a:latin typeface="Book Antiqua" pitchFamily="18" charset="0"/>
              </a:rPr>
              <a:t> προκαλεί</a:t>
            </a:r>
            <a:r>
              <a:rPr lang="en-US" sz="2800" dirty="0" smtClean="0">
                <a:latin typeface="Book Antiqua" pitchFamily="18" charset="0"/>
              </a:rPr>
              <a:t>:</a:t>
            </a:r>
          </a:p>
          <a:p>
            <a:pPr marL="36576" indent="0">
              <a:buNone/>
            </a:pPr>
            <a:r>
              <a:rPr lang="el-GR" sz="2800" dirty="0">
                <a:latin typeface="Book Antiqua" pitchFamily="18" charset="0"/>
              </a:rPr>
              <a:t>	</a:t>
            </a:r>
            <a:r>
              <a:rPr lang="el-GR" sz="2800" dirty="0" smtClean="0">
                <a:latin typeface="Book Antiqua" pitchFamily="18" charset="0"/>
              </a:rPr>
              <a:t>Τυχαία συμβάντα τα οποία </a:t>
            </a:r>
            <a:r>
              <a:rPr lang="el-GR" sz="2800" dirty="0" smtClean="0">
                <a:solidFill>
                  <a:srgbClr val="FFC000"/>
                </a:solidFill>
                <a:latin typeface="Book Antiqua" pitchFamily="18" charset="0"/>
              </a:rPr>
              <a:t>αναγκάζουν</a:t>
            </a:r>
            <a:r>
              <a:rPr lang="el-GR" sz="2800" dirty="0" smtClean="0">
                <a:latin typeface="Book Antiqua" pitchFamily="18" charset="0"/>
              </a:rPr>
              <a:t> τον Κυβερνήτη να μειώσει την ταχύτητα του πλοίου.</a:t>
            </a:r>
          </a:p>
          <a:p>
            <a:pPr marL="36576" indent="0">
              <a:buNone/>
            </a:pPr>
            <a:r>
              <a:rPr lang="en-US" sz="2800" dirty="0" smtClean="0">
                <a:latin typeface="Book Antiqua" pitchFamily="18" charset="0"/>
              </a:rPr>
              <a:t>    </a:t>
            </a:r>
            <a:r>
              <a:rPr lang="el-GR" sz="2800" dirty="0" smtClean="0">
                <a:latin typeface="Book Antiqua" pitchFamily="18" charset="0"/>
              </a:rPr>
              <a:t>(</a:t>
            </a:r>
            <a:r>
              <a:rPr lang="en-US" sz="2800" dirty="0" smtClean="0">
                <a:latin typeface="Book Antiqua" pitchFamily="18" charset="0"/>
              </a:rPr>
              <a:t>Voluntary speed loss).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22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9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Η  </a:t>
            </a:r>
            <a:r>
              <a:rPr lang="el-GR" sz="2800" dirty="0">
                <a:solidFill>
                  <a:srgbClr val="00B0F0"/>
                </a:solidFill>
                <a:latin typeface="Book Antiqua" pitchFamily="18" charset="0"/>
              </a:rPr>
              <a:t>έγκαιρη άφιξη </a:t>
            </a:r>
            <a:r>
              <a:rPr lang="el-GR" sz="2800" dirty="0">
                <a:latin typeface="Book Antiqua" pitchFamily="18" charset="0"/>
              </a:rPr>
              <a:t>σε κάποιο σημείο της θαλάσσιας περιοχής ή σε κάποιο </a:t>
            </a:r>
            <a:r>
              <a:rPr lang="el-GR" sz="2800" dirty="0" smtClean="0">
                <a:latin typeface="Book Antiqua" pitchFamily="18" charset="0"/>
              </a:rPr>
              <a:t>λιμάνι</a:t>
            </a:r>
          </a:p>
          <a:p>
            <a:r>
              <a:rPr lang="el-GR" sz="2800" dirty="0" smtClean="0">
                <a:latin typeface="Book Antiqua" pitchFamily="18" charset="0"/>
              </a:rPr>
              <a:t>Η διατήρηση </a:t>
            </a:r>
            <a:r>
              <a:rPr lang="el-GR" sz="2800" dirty="0">
                <a:latin typeface="Book Antiqua" pitchFamily="18" charset="0"/>
              </a:rPr>
              <a:t>μιας συγκεκριμένης </a:t>
            </a:r>
            <a:r>
              <a:rPr lang="el-GR" sz="2800" dirty="0">
                <a:solidFill>
                  <a:srgbClr val="00B0F0"/>
                </a:solidFill>
                <a:latin typeface="Book Antiqua" pitchFamily="18" charset="0"/>
              </a:rPr>
              <a:t>πορείας</a:t>
            </a:r>
            <a:r>
              <a:rPr lang="el-GR" sz="2800" dirty="0">
                <a:latin typeface="Book Antiqua" pitchFamily="18" charset="0"/>
              </a:rPr>
              <a:t> και </a:t>
            </a:r>
            <a:r>
              <a:rPr lang="el-GR" sz="2800" dirty="0">
                <a:solidFill>
                  <a:srgbClr val="00B0F0"/>
                </a:solidFill>
                <a:latin typeface="Book Antiqua" pitchFamily="18" charset="0"/>
              </a:rPr>
              <a:t>ταχύτητας</a:t>
            </a:r>
            <a:r>
              <a:rPr lang="el-GR" sz="2800" dirty="0">
                <a:latin typeface="Book Antiqua" pitchFamily="18" charset="0"/>
              </a:rPr>
              <a:t> </a:t>
            </a:r>
            <a:endParaRPr lang="el-GR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 </a:t>
            </a:r>
          </a:p>
          <a:p>
            <a:pPr marL="36576" indent="0" algn="ctr">
              <a:buNone/>
            </a:pPr>
            <a:r>
              <a:rPr lang="el-GR" sz="2800" dirty="0" smtClean="0">
                <a:latin typeface="Book Antiqua" pitchFamily="18" charset="0"/>
              </a:rPr>
              <a:t>Είναι σημαντικές παράμετροι</a:t>
            </a:r>
            <a:r>
              <a:rPr lang="en-US" sz="2800" dirty="0" smtClean="0">
                <a:latin typeface="Book Antiqua" pitchFamily="18" charset="0"/>
              </a:rPr>
              <a:t>,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άρρηκτα δεμένες με την </a:t>
            </a:r>
            <a:r>
              <a:rPr lang="el-GR" sz="2800" dirty="0">
                <a:solidFill>
                  <a:srgbClr val="FFC000"/>
                </a:solidFill>
                <a:latin typeface="Book Antiqua" pitchFamily="18" charset="0"/>
              </a:rPr>
              <a:t>επιτυχημένη αποστολή </a:t>
            </a:r>
            <a:r>
              <a:rPr lang="el-GR" sz="2800" dirty="0">
                <a:latin typeface="Book Antiqua" pitchFamily="18" charset="0"/>
              </a:rPr>
              <a:t>ενός </a:t>
            </a:r>
            <a:r>
              <a:rPr lang="el-GR" sz="2800" dirty="0" smtClean="0">
                <a:latin typeface="Book Antiqua" pitchFamily="18" charset="0"/>
              </a:rPr>
              <a:t>πλοίου.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23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84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Book Antiqua" pitchFamily="18" charset="0"/>
              </a:rPr>
              <a:t>ΣΥΝΟΨΗ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>
                <a:latin typeface="Book Antiqua" pitchFamily="18" charset="0"/>
              </a:rPr>
              <a:t>Επικίνδυνα φαινόμενα δυναμικής ευστάθειας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</a:t>
            </a:r>
            <a:r>
              <a:rPr lang="en-GB" sz="2800" dirty="0" smtClean="0">
                <a:latin typeface="Book Antiqua" pitchFamily="18" charset="0"/>
              </a:rPr>
              <a:t>Surf riding-broaching</a:t>
            </a:r>
            <a:endParaRPr lang="el-GR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</a:t>
            </a:r>
            <a:r>
              <a:rPr lang="en-GB" sz="2800" dirty="0" smtClean="0">
                <a:latin typeface="Book Antiqua" pitchFamily="18" charset="0"/>
              </a:rPr>
              <a:t>Pure </a:t>
            </a:r>
            <a:r>
              <a:rPr lang="en-GB" sz="2800" dirty="0">
                <a:latin typeface="Book Antiqua" pitchFamily="18" charset="0"/>
              </a:rPr>
              <a:t>loss of </a:t>
            </a:r>
            <a:r>
              <a:rPr lang="en-GB" sz="2800" dirty="0" smtClean="0">
                <a:latin typeface="Book Antiqua" pitchFamily="18" charset="0"/>
              </a:rPr>
              <a:t>stability</a:t>
            </a:r>
            <a:endParaRPr lang="el-GR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Οδηγία ΙΜΟ</a:t>
            </a:r>
          </a:p>
          <a:p>
            <a:r>
              <a:rPr lang="el-GR" sz="2800" dirty="0" smtClean="0">
                <a:latin typeface="Book Antiqua" pitchFamily="18" charset="0"/>
              </a:rPr>
              <a:t>Ποιοτικά χαρακτηριστικά δυναμικής συμπεριφοράς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Υπερβολικές </a:t>
            </a:r>
            <a:r>
              <a:rPr lang="el-GR" sz="2800" dirty="0">
                <a:latin typeface="Book Antiqua" pitchFamily="18" charset="0"/>
              </a:rPr>
              <a:t>κινήσεις </a:t>
            </a:r>
            <a:endParaRPr lang="el-GR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Η </a:t>
            </a:r>
            <a:r>
              <a:rPr lang="el-GR" sz="2800" dirty="0">
                <a:latin typeface="Book Antiqua" pitchFamily="18" charset="0"/>
              </a:rPr>
              <a:t>αντίσταση του σκάφους </a:t>
            </a:r>
            <a:r>
              <a:rPr lang="el-GR" sz="2800" dirty="0" smtClean="0">
                <a:latin typeface="Book Antiqua" pitchFamily="18" charset="0"/>
              </a:rPr>
              <a:t>αυξάνεται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</a:t>
            </a:r>
            <a:r>
              <a:rPr lang="en-GB" sz="2800" dirty="0" smtClean="0">
                <a:latin typeface="Book Antiqua" pitchFamily="18" charset="0"/>
              </a:rPr>
              <a:t>Involuntary </a:t>
            </a:r>
            <a:r>
              <a:rPr lang="en-GB" sz="2800" dirty="0">
                <a:latin typeface="Book Antiqua" pitchFamily="18" charset="0"/>
              </a:rPr>
              <a:t>speed </a:t>
            </a:r>
            <a:r>
              <a:rPr lang="en-GB" sz="2800" dirty="0" smtClean="0">
                <a:latin typeface="Book Antiqua" pitchFamily="18" charset="0"/>
              </a:rPr>
              <a:t>loss</a:t>
            </a:r>
            <a:endParaRPr lang="el-GR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</a:t>
            </a:r>
            <a:r>
              <a:rPr lang="en-GB" sz="2800" dirty="0" smtClean="0">
                <a:latin typeface="Book Antiqua" pitchFamily="18" charset="0"/>
              </a:rPr>
              <a:t>Voluntary </a:t>
            </a:r>
            <a:r>
              <a:rPr lang="en-GB" sz="2800" dirty="0">
                <a:latin typeface="Book Antiqua" pitchFamily="18" charset="0"/>
              </a:rPr>
              <a:t>speed loss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68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Surf riding-broaching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T</a:t>
            </a:r>
            <a:r>
              <a:rPr lang="el-GR" sz="2800" dirty="0" smtClean="0">
                <a:latin typeface="Book Antiqua" pitchFamily="18" charset="0"/>
              </a:rPr>
              <a:t>ο </a:t>
            </a:r>
            <a:r>
              <a:rPr lang="el-GR" sz="2800" dirty="0">
                <a:latin typeface="Book Antiqua" pitchFamily="18" charset="0"/>
              </a:rPr>
              <a:t>πλοίο βρίσκεται στην κατωφέρεια υψηλού </a:t>
            </a:r>
            <a:r>
              <a:rPr lang="el-GR" sz="2800" dirty="0" smtClean="0">
                <a:latin typeface="Book Antiqua" pitchFamily="18" charset="0"/>
              </a:rPr>
              <a:t>κύματος </a:t>
            </a:r>
            <a:r>
              <a:rPr lang="en-US" sz="2800" dirty="0" smtClean="0">
                <a:latin typeface="Book Antiqua" pitchFamily="18" charset="0"/>
              </a:rPr>
              <a:t>(Lw&gt;L)</a:t>
            </a:r>
          </a:p>
          <a:p>
            <a:r>
              <a:rPr lang="el-GR" sz="2800" dirty="0">
                <a:latin typeface="Book Antiqua" pitchFamily="18" charset="0"/>
              </a:rPr>
              <a:t>Υ</a:t>
            </a:r>
            <a:r>
              <a:rPr lang="el-GR" sz="2800" dirty="0" smtClean="0">
                <a:latin typeface="Book Antiqua" pitchFamily="18" charset="0"/>
              </a:rPr>
              <a:t>πάρχει </a:t>
            </a:r>
            <a:r>
              <a:rPr lang="el-GR" sz="2800" dirty="0">
                <a:latin typeface="Book Antiqua" pitchFamily="18" charset="0"/>
              </a:rPr>
              <a:t>περίπτωση να εξαναγκασθεί να κινηθεί με την ταχύτητα φάσης του </a:t>
            </a:r>
            <a:r>
              <a:rPr lang="el-GR" sz="2800" dirty="0" smtClean="0">
                <a:latin typeface="Book Antiqua" pitchFamily="18" charset="0"/>
              </a:rPr>
              <a:t>κύματος (</a:t>
            </a:r>
            <a:r>
              <a:rPr lang="en-GB" sz="2800" dirty="0">
                <a:latin typeface="Book Antiqua" pitchFamily="18" charset="0"/>
              </a:rPr>
              <a:t>Surf </a:t>
            </a:r>
            <a:r>
              <a:rPr lang="en-GB" sz="2800" dirty="0" smtClean="0">
                <a:latin typeface="Book Antiqua" pitchFamily="18" charset="0"/>
              </a:rPr>
              <a:t>riding</a:t>
            </a:r>
            <a:r>
              <a:rPr lang="el-GR" sz="2800" dirty="0" smtClean="0">
                <a:latin typeface="Book Antiqua" pitchFamily="18" charset="0"/>
              </a:rPr>
              <a:t>).</a:t>
            </a:r>
            <a:r>
              <a:rPr lang="en-US" sz="2800" dirty="0" smtClean="0">
                <a:latin typeface="Book Antiqua" pitchFamily="18" charset="0"/>
              </a:rPr>
              <a:t> M</a:t>
            </a:r>
            <a:r>
              <a:rPr lang="el-GR" sz="2800" dirty="0" err="1" smtClean="0">
                <a:latin typeface="Book Antiqua" pitchFamily="18" charset="0"/>
              </a:rPr>
              <a:t>εγάλη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απόκριση </a:t>
            </a:r>
            <a:r>
              <a:rPr lang="en-US" sz="2800" dirty="0" smtClean="0">
                <a:solidFill>
                  <a:srgbClr val="FFFF00"/>
                </a:solidFill>
                <a:latin typeface="Book Antiqua" pitchFamily="18" charset="0"/>
              </a:rPr>
              <a:t>surge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l-GR" sz="2800" dirty="0" smtClean="0">
              <a:latin typeface="Book Antiqua" pitchFamily="18" charset="0"/>
            </a:endParaRPr>
          </a:p>
          <a:p>
            <a:r>
              <a:rPr lang="el-GR" sz="2800" dirty="0">
                <a:latin typeface="Book Antiqua" pitchFamily="18" charset="0"/>
              </a:rPr>
              <a:t>Π</a:t>
            </a:r>
            <a:r>
              <a:rPr lang="el-GR" sz="2800" dirty="0" smtClean="0">
                <a:latin typeface="Book Antiqua" pitchFamily="18" charset="0"/>
              </a:rPr>
              <a:t>εριστροφική </a:t>
            </a:r>
            <a:r>
              <a:rPr lang="el-GR" sz="2800" dirty="0">
                <a:latin typeface="Book Antiqua" pitchFamily="18" charset="0"/>
              </a:rPr>
              <a:t>εκτροπή πορείας </a:t>
            </a:r>
            <a:r>
              <a:rPr lang="el-GR" sz="2800" dirty="0" smtClean="0">
                <a:latin typeface="Book Antiqua" pitchFamily="18" charset="0"/>
              </a:rPr>
              <a:t>(</a:t>
            </a:r>
            <a:r>
              <a:rPr lang="en-US" sz="2800" dirty="0" smtClean="0">
                <a:latin typeface="Book Antiqua" pitchFamily="18" charset="0"/>
              </a:rPr>
              <a:t>Broaching).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Αποτέλεσμα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Ξαφνική </a:t>
            </a:r>
            <a:r>
              <a:rPr lang="el-GR" sz="2800" dirty="0">
                <a:latin typeface="Book Antiqua" pitchFamily="18" charset="0"/>
              </a:rPr>
              <a:t>απόκλιση του πλοίου </a:t>
            </a:r>
            <a:r>
              <a:rPr lang="el-GR" sz="2800" dirty="0" err="1">
                <a:latin typeface="Book Antiqua" pitchFamily="18" charset="0"/>
              </a:rPr>
              <a:t>απ΄την</a:t>
            </a:r>
            <a:r>
              <a:rPr lang="el-GR" sz="2800" dirty="0">
                <a:latin typeface="Book Antiqua" pitchFamily="18" charset="0"/>
              </a:rPr>
              <a:t> επιθυμητή </a:t>
            </a:r>
            <a:r>
              <a:rPr lang="el-GR" sz="2800" dirty="0" smtClean="0">
                <a:latin typeface="Book Antiqua" pitchFamily="18" charset="0"/>
              </a:rPr>
              <a:t>πορεία</a:t>
            </a:r>
            <a:r>
              <a:rPr lang="en-US" sz="2800" dirty="0" smtClean="0">
                <a:latin typeface="Book Antiqua" pitchFamily="18" charset="0"/>
              </a:rPr>
              <a:t>.</a:t>
            </a:r>
            <a:r>
              <a:rPr lang="el-GR" sz="2800" dirty="0" smtClean="0">
                <a:latin typeface="Book Antiqua" pitchFamily="18" charset="0"/>
              </a:rPr>
              <a:t> Μεγάλη απόκριση </a:t>
            </a:r>
            <a:r>
              <a:rPr lang="en-US" sz="2800" dirty="0" smtClean="0">
                <a:solidFill>
                  <a:srgbClr val="FFFF00"/>
                </a:solidFill>
                <a:latin typeface="Book Antiqua" pitchFamily="18" charset="0"/>
              </a:rPr>
              <a:t>yaw</a:t>
            </a:r>
            <a:r>
              <a:rPr lang="el-GR" sz="2800" dirty="0" smtClean="0">
                <a:latin typeface="Book Antiqua" pitchFamily="18" charset="0"/>
              </a:rPr>
              <a:t>.</a:t>
            </a:r>
          </a:p>
          <a:p>
            <a:r>
              <a:rPr lang="el-GR" sz="2800" dirty="0" smtClean="0">
                <a:latin typeface="Book Antiqua" pitchFamily="18" charset="0"/>
              </a:rPr>
              <a:t>Το πηδάλιο δεν προσφέρει πολλά στην διόρθωση της πορείας!!!</a:t>
            </a:r>
          </a:p>
          <a:p>
            <a:r>
              <a:rPr lang="el-GR" sz="2800" dirty="0" smtClean="0">
                <a:latin typeface="Book Antiqua" pitchFamily="18" charset="0"/>
              </a:rPr>
              <a:t>Το πλοίο αφού αποκλίνει, προσβάλλεται από τον κυματισμό από πλάγια διεύθυνση.</a:t>
            </a:r>
          </a:p>
          <a:p>
            <a:r>
              <a:rPr lang="el-GR" sz="2800" dirty="0" smtClean="0">
                <a:latin typeface="Book Antiqua" pitchFamily="18" charset="0"/>
              </a:rPr>
              <a:t>Μεγάλη απόκριση </a:t>
            </a:r>
            <a:r>
              <a:rPr lang="en-US" sz="2800" dirty="0" smtClean="0">
                <a:solidFill>
                  <a:srgbClr val="FFFF00"/>
                </a:solidFill>
                <a:latin typeface="Book Antiqua" pitchFamily="18" charset="0"/>
              </a:rPr>
              <a:t>roll</a:t>
            </a:r>
            <a:r>
              <a:rPr lang="en-US" sz="2800" dirty="0" smtClean="0">
                <a:latin typeface="Book Antiqua" pitchFamily="18" charset="0"/>
              </a:rPr>
              <a:t>.</a:t>
            </a:r>
          </a:p>
          <a:p>
            <a:r>
              <a:rPr lang="el-GR" sz="2800" dirty="0" smtClean="0">
                <a:latin typeface="Book Antiqua" pitchFamily="18" charset="0"/>
              </a:rPr>
              <a:t>Κίνδυνος ανατροπής (</a:t>
            </a:r>
            <a:r>
              <a:rPr lang="en-US" sz="2800" dirty="0" smtClean="0">
                <a:latin typeface="Book Antiqua" pitchFamily="18" charset="0"/>
              </a:rPr>
              <a:t>capsizing).</a:t>
            </a:r>
            <a:endParaRPr lang="el-GR" sz="2800" dirty="0" smtClean="0">
              <a:latin typeface="Book Antiqua" pitchFamily="18" charset="0"/>
            </a:endParaRPr>
          </a:p>
          <a:p>
            <a:r>
              <a:rPr lang="el-GR" sz="2800" dirty="0" smtClean="0">
                <a:latin typeface="Book Antiqua" pitchFamily="18" charset="0"/>
              </a:rPr>
              <a:t>«</a:t>
            </a:r>
            <a:r>
              <a:rPr lang="en-US" sz="2800" dirty="0" smtClean="0">
                <a:latin typeface="Book Antiqua" pitchFamily="18" charset="0"/>
              </a:rPr>
              <a:t>Single Wave Event</a:t>
            </a:r>
            <a:r>
              <a:rPr lang="el-GR" sz="2800" dirty="0" smtClean="0">
                <a:latin typeface="Book Antiqua" pitchFamily="18" charset="0"/>
              </a:rPr>
              <a:t>».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4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5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2050" name="Picture 2" descr="Full-size image (57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30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Surf riding-broaching</a:t>
            </a:r>
            <a:endParaRPr lang="el-GR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roaching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76999"/>
            <a:ext cx="9144000" cy="5744289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6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Περίπτωση ταχυπλόων σκαφών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Κατά </a:t>
            </a:r>
            <a:r>
              <a:rPr lang="el-GR" sz="2800" dirty="0">
                <a:latin typeface="Book Antiqua" pitchFamily="18" charset="0"/>
              </a:rPr>
              <a:t>την κάθοδό τους από την κορυφή του κύματος, </a:t>
            </a:r>
            <a:r>
              <a:rPr lang="el-GR" sz="2800" dirty="0">
                <a:solidFill>
                  <a:srgbClr val="92D050"/>
                </a:solidFill>
                <a:latin typeface="Book Antiqua" pitchFamily="18" charset="0"/>
              </a:rPr>
              <a:t>επιταχύνουν</a:t>
            </a:r>
            <a:r>
              <a:rPr lang="el-GR" sz="2800" dirty="0">
                <a:latin typeface="Book Antiqua" pitchFamily="18" charset="0"/>
              </a:rPr>
              <a:t> και πέφτουν στο επόμενο κύμα, όπου </a:t>
            </a:r>
            <a:r>
              <a:rPr lang="el-GR" sz="2800" dirty="0" smtClean="0">
                <a:latin typeface="Book Antiqua" pitchFamily="18" charset="0"/>
              </a:rPr>
              <a:t>εισχωρούν.</a:t>
            </a:r>
          </a:p>
          <a:p>
            <a:r>
              <a:rPr lang="el-GR" sz="2800" dirty="0">
                <a:latin typeface="Book Antiqua" pitchFamily="18" charset="0"/>
              </a:rPr>
              <a:t>Τ</a:t>
            </a:r>
            <a:r>
              <a:rPr lang="el-GR" sz="2800" dirty="0" smtClean="0">
                <a:latin typeface="Book Antiqua" pitchFamily="18" charset="0"/>
              </a:rPr>
              <a:t>ο </a:t>
            </a:r>
            <a:r>
              <a:rPr lang="el-GR" sz="2800" dirty="0">
                <a:latin typeface="Book Antiqua" pitchFamily="18" charset="0"/>
              </a:rPr>
              <a:t>κύμα που ακολουθεί </a:t>
            </a:r>
            <a:r>
              <a:rPr lang="el-GR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προσβάλλει την πρύμνη </a:t>
            </a:r>
            <a:r>
              <a:rPr lang="el-GR" sz="2800" dirty="0">
                <a:latin typeface="Book Antiqua" pitchFamily="18" charset="0"/>
              </a:rPr>
              <a:t>του </a:t>
            </a:r>
            <a:r>
              <a:rPr lang="el-GR" sz="2800" dirty="0" smtClean="0">
                <a:latin typeface="Book Antiqua" pitchFamily="18" charset="0"/>
              </a:rPr>
              <a:t>σκάφους.</a:t>
            </a:r>
          </a:p>
          <a:p>
            <a:r>
              <a:rPr lang="el-GR" sz="2800" dirty="0">
                <a:latin typeface="Book Antiqua" pitchFamily="18" charset="0"/>
              </a:rPr>
              <a:t>Τ</a:t>
            </a:r>
            <a:r>
              <a:rPr lang="el-GR" sz="2800" dirty="0" smtClean="0">
                <a:latin typeface="Book Antiqua" pitchFamily="18" charset="0"/>
              </a:rPr>
              <a:t>ο </a:t>
            </a:r>
            <a:r>
              <a:rPr lang="el-GR" sz="2800" dirty="0">
                <a:latin typeface="Book Antiqua" pitchFamily="18" charset="0"/>
              </a:rPr>
              <a:t>πρυμναίο τμήμα του σκάφους είναι 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πολύ πλατύτερο από το πρωραίο, η </a:t>
            </a:r>
            <a:r>
              <a:rPr lang="el-GR" sz="2800" dirty="0">
                <a:solidFill>
                  <a:srgbClr val="FFC000"/>
                </a:solidFill>
                <a:latin typeface="Book Antiqua" pitchFamily="18" charset="0"/>
              </a:rPr>
              <a:t>πρύμνη ανασηκώνεται </a:t>
            </a:r>
            <a:r>
              <a:rPr lang="el-GR" sz="2800" dirty="0" smtClean="0">
                <a:latin typeface="Book Antiqua" pitchFamily="18" charset="0"/>
              </a:rPr>
              <a:t>στην </a:t>
            </a:r>
            <a:r>
              <a:rPr lang="el-GR" sz="2800" dirty="0">
                <a:latin typeface="Book Antiqua" pitchFamily="18" charset="0"/>
              </a:rPr>
              <a:t>κορυφή του ακολουθούντος </a:t>
            </a:r>
            <a:r>
              <a:rPr lang="el-GR" sz="2800" dirty="0" smtClean="0">
                <a:latin typeface="Book Antiqua" pitchFamily="18" charset="0"/>
              </a:rPr>
              <a:t>κύματος.</a:t>
            </a:r>
          </a:p>
          <a:p>
            <a:r>
              <a:rPr lang="el-GR" sz="2800" dirty="0" smtClean="0">
                <a:latin typeface="Book Antiqua" pitchFamily="18" charset="0"/>
              </a:rPr>
              <a:t>Η </a:t>
            </a:r>
            <a:r>
              <a:rPr lang="el-GR" sz="2800" dirty="0" smtClean="0">
                <a:solidFill>
                  <a:srgbClr val="FFC000"/>
                </a:solidFill>
                <a:latin typeface="Book Antiqua" pitchFamily="18" charset="0"/>
              </a:rPr>
              <a:t>πλώρη </a:t>
            </a:r>
            <a:r>
              <a:rPr lang="el-GR" sz="2800" dirty="0">
                <a:solidFill>
                  <a:srgbClr val="FFC000"/>
                </a:solidFill>
                <a:latin typeface="Book Antiqua" pitchFamily="18" charset="0"/>
              </a:rPr>
              <a:t>εισχωρεί ακόμη περισσότερο</a:t>
            </a:r>
            <a:r>
              <a:rPr lang="el-GR" sz="28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στο προπορευόμενο </a:t>
            </a:r>
            <a:r>
              <a:rPr lang="el-GR" sz="2800" dirty="0" smtClean="0">
                <a:latin typeface="Book Antiqua" pitchFamily="18" charset="0"/>
              </a:rPr>
              <a:t>κύμα.</a:t>
            </a:r>
          </a:p>
          <a:p>
            <a:r>
              <a:rPr lang="el-GR" sz="2800" dirty="0" smtClean="0">
                <a:latin typeface="Book Antiqua" pitchFamily="18" charset="0"/>
              </a:rPr>
              <a:t>Ακόμα πιο δύσκολη η πηδαλιουχία.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7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Book Antiqua" pitchFamily="18" charset="0"/>
              </a:rPr>
              <a:t>Πιθανότητα εμφάνισης </a:t>
            </a:r>
            <a:r>
              <a:rPr lang="en-US" sz="2800" dirty="0" smtClean="0">
                <a:latin typeface="Book Antiqua" pitchFamily="18" charset="0"/>
              </a:rPr>
              <a:t>surf-riding </a:t>
            </a:r>
            <a:r>
              <a:rPr lang="el-GR" sz="2800" dirty="0" smtClean="0">
                <a:latin typeface="Book Antiqua" pitchFamily="18" charset="0"/>
              </a:rPr>
              <a:t>συναρτήσει μήκους και ταχύτητας πλοίου.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8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7" y="1732579"/>
            <a:ext cx="7781527" cy="456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Οδηγία ΙΜΟ</a:t>
            </a:r>
            <a:endParaRPr lang="el-GR" sz="28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>
                        <a:latin typeface="Cambria Math"/>
                      </a:rPr>
                      <m:t>𝟏</m:t>
                    </m:r>
                    <m:r>
                      <a:rPr lang="el-GR" sz="2800" b="1" i="1">
                        <a:latin typeface="Cambria Math"/>
                      </a:rPr>
                      <m:t>.</m:t>
                    </m:r>
                    <m:r>
                      <a:rPr lang="el-GR" sz="2800" b="1" i="1">
                        <a:latin typeface="Cambria Math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l-GR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l-GR" sz="2800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l-GR" sz="2800" b="1" i="1">
                                    <a:latin typeface="Cambria Math"/>
                                  </a:rPr>
                                  <m:t>𝒄𝒐𝒔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l-GR" sz="28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800" b="1" i="1">
                                        <a:latin typeface="Cambria Math"/>
                                      </a:rPr>
                                      <m:t>𝟏𝟖𝟎</m:t>
                                    </m:r>
                                    <m:r>
                                      <a:rPr lang="el-GR" sz="2800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l-GR" sz="2800" b="1" i="1">
                                        <a:latin typeface="Cambria Math"/>
                                      </a:rPr>
                                      <m:t>𝝁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rad>
                  </m:oMath>
                </a14:m>
                <a:r>
                  <a:rPr lang="el-GR" sz="2800" dirty="0"/>
                  <a:t> </a:t>
                </a:r>
                <a:r>
                  <a:rPr lang="el-GR" sz="2800" dirty="0">
                    <a:latin typeface="Book Antiqua" pitchFamily="18" charset="0"/>
                  </a:rPr>
                  <a:t>(</a:t>
                </a:r>
                <a:r>
                  <a:rPr lang="el-GR" sz="2800" dirty="0" err="1">
                    <a:latin typeface="Book Antiqua" pitchFamily="18" charset="0"/>
                  </a:rPr>
                  <a:t>knots</a:t>
                </a:r>
                <a:r>
                  <a:rPr lang="el-GR" sz="2800" dirty="0">
                    <a:latin typeface="Book Antiqua" pitchFamily="18" charset="0"/>
                  </a:rPr>
                  <a:t>), όπου</a:t>
                </a:r>
              </a:p>
              <a:p>
                <a:pPr marL="36576" indent="0">
                  <a:buNone/>
                </a:pPr>
                <a:r>
                  <a:rPr lang="el-GR" sz="2800" dirty="0" smtClean="0">
                    <a:latin typeface="Book Antiqua" pitchFamily="18" charset="0"/>
                  </a:rPr>
                  <a:t>	L </a:t>
                </a:r>
                <a:r>
                  <a:rPr lang="el-GR" sz="2800" dirty="0">
                    <a:latin typeface="Book Antiqua" pitchFamily="18" charset="0"/>
                  </a:rPr>
                  <a:t>το μήκος του πλοίου</a:t>
                </a:r>
              </a:p>
              <a:p>
                <a:pPr marL="36576" indent="0">
                  <a:buNone/>
                </a:pPr>
                <a:r>
                  <a:rPr lang="el-GR" sz="2800" dirty="0" smtClean="0">
                    <a:latin typeface="Book Antiqua" pitchFamily="18" charset="0"/>
                  </a:rPr>
                  <a:t>	μ </a:t>
                </a:r>
                <a:r>
                  <a:rPr lang="el-GR" sz="2800" dirty="0">
                    <a:latin typeface="Book Antiqua" pitchFamily="18" charset="0"/>
                  </a:rPr>
                  <a:t>η γωνία συνάντησης </a:t>
                </a:r>
                <a:r>
                  <a:rPr lang="el-GR" sz="2800" dirty="0" smtClean="0">
                    <a:latin typeface="Book Antiqua" pitchFamily="18" charset="0"/>
                  </a:rPr>
                  <a:t>135</a:t>
                </a:r>
                <a:r>
                  <a:rPr lang="el-GR" sz="2800" baseline="30000" dirty="0" smtClean="0">
                    <a:latin typeface="Book Antiqua" pitchFamily="18" charset="0"/>
                  </a:rPr>
                  <a:t>0</a:t>
                </a:r>
                <a:r>
                  <a:rPr lang="el-GR" sz="2800" dirty="0" smtClean="0">
                    <a:latin typeface="Book Antiqua" pitchFamily="18" charset="0"/>
                  </a:rPr>
                  <a:t> </a:t>
                </a:r>
                <a:r>
                  <a:rPr lang="el-GR" sz="2800" dirty="0">
                    <a:latin typeface="Book Antiqua" pitchFamily="18" charset="0"/>
                  </a:rPr>
                  <a:t>&lt; μ &lt; 225</a:t>
                </a:r>
                <a:r>
                  <a:rPr lang="el-GR" sz="2800" baseline="30000" dirty="0">
                    <a:latin typeface="Book Antiqua" pitchFamily="18" charset="0"/>
                  </a:rPr>
                  <a:t>0</a:t>
                </a:r>
                <a:r>
                  <a:rPr lang="el-GR" sz="2800" dirty="0" smtClean="0">
                    <a:latin typeface="Book Antiqua" pitchFamily="18" charset="0"/>
                  </a:rPr>
                  <a:t>.</a:t>
                </a:r>
                <a:r>
                  <a:rPr lang="en-US" sz="2800" dirty="0" smtClean="0">
                    <a:latin typeface="Book Antiqua" pitchFamily="18" charset="0"/>
                  </a:rPr>
                  <a:t> </a:t>
                </a:r>
                <a:endParaRPr lang="el-GR" sz="2800" dirty="0" smtClean="0">
                  <a:latin typeface="Book Antiqua" pitchFamily="18" charset="0"/>
                </a:endParaRPr>
              </a:p>
              <a:p>
                <a:pPr marL="36576" indent="0">
                  <a:buNone/>
                </a:pPr>
                <a:r>
                  <a:rPr lang="en-US" sz="2800" dirty="0" smtClean="0">
                    <a:latin typeface="Book Antiqua" pitchFamily="18" charset="0"/>
                  </a:rPr>
                  <a:t>(</a:t>
                </a:r>
                <a:r>
                  <a:rPr lang="el-GR" sz="2800" dirty="0" smtClean="0">
                    <a:latin typeface="Book Antiqua" pitchFamily="18" charset="0"/>
                  </a:rPr>
                  <a:t>μ=0 θεωρούνται εδώ οι μετωπικοί κυματισμοί)</a:t>
                </a:r>
                <a:endParaRPr lang="el-GR" sz="2800" dirty="0">
                  <a:latin typeface="Book Antiqua" pitchFamily="18" charset="0"/>
                </a:endParaRPr>
              </a:p>
              <a:p>
                <a:endParaRPr lang="el-GR" sz="28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  <a:blipFill rotWithShape="1">
                <a:blip r:embed="rId2"/>
                <a:stretch>
                  <a:fillRect l="-10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9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321</TotalTime>
  <Words>816</Words>
  <Application>Microsoft Office PowerPoint</Application>
  <PresentationFormat>Προβολή στην οθόνη (4:3)</PresentationFormat>
  <Paragraphs>154</Paragraphs>
  <Slides>24</Slides>
  <Notes>1</Notes>
  <HiddenSlides>5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Τεχνικό</vt:lpstr>
      <vt:lpstr>Παρουσίαση του PowerPoint</vt:lpstr>
      <vt:lpstr>ΕΠΙΚΙΝΔΥΝΑ ΦΑΙΝΟΜΕΝΑ ΔΥΝΑΜΙΚΗΣ ΕΥΣΤΑΘΕΙΑΣ</vt:lpstr>
      <vt:lpstr>Surf riding-broaching</vt:lpstr>
      <vt:lpstr>Αποτέλεσμα</vt:lpstr>
      <vt:lpstr>Surf riding-broaching</vt:lpstr>
      <vt:lpstr>Παρουσίαση του PowerPoint</vt:lpstr>
      <vt:lpstr>Περίπτωση ταχυπλόων σκαφών</vt:lpstr>
      <vt:lpstr>Πιθανότητα εμφάνισης surf-riding συναρτήσει μήκους και ταχύτητας πλοίου.</vt:lpstr>
      <vt:lpstr>Οδηγία ΙΜΟ</vt:lpstr>
      <vt:lpstr>Οδηγία ΙΜΟ</vt:lpstr>
      <vt:lpstr>Pure loss of stability (Αυθεντική απώλεια ευστάθειας)</vt:lpstr>
      <vt:lpstr>Παρουσίαση του PowerPoint</vt:lpstr>
      <vt:lpstr>Mεταβολή μοχλοβραχίονα</vt:lpstr>
      <vt:lpstr>Πλοίο στην κοιλάδα κύματος (sagging)</vt:lpstr>
      <vt:lpstr>Πλοίο στην κορυφή κύματος (hogging)</vt:lpstr>
      <vt:lpstr>Πλοίο στην κορυφή κύματος (hogging)</vt:lpstr>
      <vt:lpstr>Πλοίο στην κορυφή κύματος (hogging)</vt:lpstr>
      <vt:lpstr>Παρουσίαση του PowerPoint</vt:lpstr>
      <vt:lpstr>ΠΟΙΟΤΙΚΑ ΧΑΡΑΚΤΗΡΙΣΤΙΚΑ ΤΗΣ ΔΥΝΑΜΙΚΗΣ ΣΥΜΠΕΡΙΦΟΡΑΣ</vt:lpstr>
      <vt:lpstr>Παρουσίαση του PowerPoint</vt:lpstr>
      <vt:lpstr>Involuntary speed loss</vt:lpstr>
      <vt:lpstr>Παρουσίαση του PowerPoint</vt:lpstr>
      <vt:lpstr>Παρουσίαση του PowerPoint</vt:lpstr>
      <vt:lpstr>ΣΥΝΟΨΗ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GEORGE</dc:creator>
  <cp:lastModifiedBy>User</cp:lastModifiedBy>
  <cp:revision>28</cp:revision>
  <dcterms:created xsi:type="dcterms:W3CDTF">2013-02-06T19:53:03Z</dcterms:created>
  <dcterms:modified xsi:type="dcterms:W3CDTF">2016-05-10T18:06:42Z</dcterms:modified>
</cp:coreProperties>
</file>