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55"/>
  </p:notesMasterIdLst>
  <p:handoutMasterIdLst>
    <p:handoutMasterId r:id="rId56"/>
  </p:handoutMasterIdLst>
  <p:sldIdLst>
    <p:sldId id="335" r:id="rId3"/>
    <p:sldId id="285" r:id="rId4"/>
    <p:sldId id="261" r:id="rId5"/>
    <p:sldId id="265" r:id="rId6"/>
    <p:sldId id="322" r:id="rId7"/>
    <p:sldId id="323" r:id="rId8"/>
    <p:sldId id="324" r:id="rId9"/>
    <p:sldId id="325" r:id="rId10"/>
    <p:sldId id="267" r:id="rId11"/>
    <p:sldId id="326" r:id="rId12"/>
    <p:sldId id="269" r:id="rId13"/>
    <p:sldId id="274" r:id="rId14"/>
    <p:sldId id="327" r:id="rId15"/>
    <p:sldId id="328" r:id="rId16"/>
    <p:sldId id="329" r:id="rId17"/>
    <p:sldId id="330" r:id="rId18"/>
    <p:sldId id="277" r:id="rId19"/>
    <p:sldId id="331" r:id="rId20"/>
    <p:sldId id="286" r:id="rId21"/>
    <p:sldId id="332" r:id="rId22"/>
    <p:sldId id="287" r:id="rId23"/>
    <p:sldId id="333" r:id="rId24"/>
    <p:sldId id="282" r:id="rId25"/>
    <p:sldId id="283" r:id="rId26"/>
    <p:sldId id="288" r:id="rId27"/>
    <p:sldId id="289" r:id="rId28"/>
    <p:sldId id="290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298" r:id="rId37"/>
    <p:sldId id="299" r:id="rId38"/>
    <p:sldId id="300" r:id="rId39"/>
    <p:sldId id="301" r:id="rId40"/>
    <p:sldId id="302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34" r:id="rId54"/>
  </p:sldIdLst>
  <p:sldSz cx="4321175" cy="3240088"/>
  <p:notesSz cx="6858000" cy="9144000"/>
  <p:defaultTextStyle>
    <a:defPPr>
      <a:defRPr lang="el-GR"/>
    </a:defPPr>
    <a:lvl1pPr marL="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94622" autoAdjust="0"/>
  </p:normalViewPr>
  <p:slideViewPr>
    <p:cSldViewPr snapToObjects="1">
      <p:cViewPr varScale="1">
        <p:scale>
          <a:sx n="157" d="100"/>
          <a:sy n="157" d="100"/>
        </p:scale>
        <p:origin x="-1398" y="-84"/>
      </p:cViewPr>
      <p:guideLst>
        <p:guide orient="horz" pos="1021"/>
        <p:guide pos="1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cbook:Documents:&#928;&#959;&#955;&#949;&#956;&#953;&#954;&#972;%20&#925;&#945;&#965;&#964;&#953;&#954;&#972;:&#916;&#921;&#913;&#934;&#927;&#929;&#913;:08.%20&#925;&#913;&#933;&#928;&#919;&#915;&#921;&#913;%20&#931;&#925;&#916;:Lectures:Lecture03_Table%20of%20offse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cbook:Documents:&#928;&#959;&#955;&#949;&#956;&#953;&#954;&#972;%20&#925;&#945;&#965;&#964;&#953;&#954;&#972;:&#916;&#921;&#913;&#934;&#927;&#929;&#913;:08.%20&#925;&#913;&#933;&#928;&#919;&#915;&#921;&#913;%20&#931;&#925;&#916;:Lectures:Lecture03_Table%20of%20offse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cbook:Documents:&#928;&#959;&#955;&#949;&#956;&#953;&#954;&#972;%20&#925;&#945;&#965;&#964;&#953;&#954;&#972;:&#916;&#921;&#913;&#934;&#927;&#929;&#913;:08.%20&#925;&#913;&#933;&#928;&#919;&#915;&#921;&#913;%20&#931;&#925;&#916;:Lectures:Lecture03_Table%20of%20offset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cbook:Documents:&#928;&#959;&#955;&#949;&#956;&#953;&#954;&#972;%20&#925;&#945;&#965;&#964;&#953;&#954;&#972;:&#916;&#921;&#913;&#934;&#927;&#929;&#913;:08.%20&#925;&#913;&#933;&#928;&#919;&#915;&#921;&#913;%20&#931;&#925;&#916;:Lectures:Lecture03_Table%20of%20offset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053617593869"/>
          <c:y val="7.6647128689925501E-2"/>
          <c:w val="0.813563093079396"/>
          <c:h val="0.86816693865332795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FFFFFF"/>
              </a:solidFill>
            </a:ln>
            <a:effectLst/>
          </c:spPr>
          <c:marker>
            <c:symbol val="circle"/>
            <c:size val="2"/>
            <c:spPr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c:spPr>
          </c:marker>
          <c:xVal>
            <c:numRef>
              <c:f>Sheet1!$C$16:$M$16</c:f>
              <c:numCache>
                <c:formatCode>0.000</c:formatCode>
                <c:ptCount val="11"/>
                <c:pt idx="0">
                  <c:v>0</c:v>
                </c:pt>
                <c:pt idx="1">
                  <c:v>0.89300000000000002</c:v>
                </c:pt>
                <c:pt idx="2">
                  <c:v>1.786</c:v>
                </c:pt>
                <c:pt idx="3">
                  <c:v>2.6779999999999999</c:v>
                </c:pt>
                <c:pt idx="4">
                  <c:v>3.5710000000000002</c:v>
                </c:pt>
                <c:pt idx="5">
                  <c:v>4.4639999999999986</c:v>
                </c:pt>
                <c:pt idx="6">
                  <c:v>5.3569999999999967</c:v>
                </c:pt>
                <c:pt idx="7">
                  <c:v>6.2489999999999997</c:v>
                </c:pt>
                <c:pt idx="8">
                  <c:v>7.1419999999999986</c:v>
                </c:pt>
                <c:pt idx="9">
                  <c:v>8.0350000000000001</c:v>
                </c:pt>
              </c:numCache>
            </c:numRef>
          </c:xVal>
          <c:yVal>
            <c:numRef>
              <c:f>Sheet1!$C$17:$M$17</c:f>
              <c:numCache>
                <c:formatCode>#,##0.000_);\(#,##0.000\)</c:formatCode>
                <c:ptCount val="11"/>
                <c:pt idx="1">
                  <c:v>0.9</c:v>
                </c:pt>
                <c:pt idx="2">
                  <c:v>1.1890000000000001</c:v>
                </c:pt>
                <c:pt idx="3">
                  <c:v>1.325</c:v>
                </c:pt>
                <c:pt idx="4">
                  <c:v>1.377</c:v>
                </c:pt>
                <c:pt idx="5">
                  <c:v>1.335</c:v>
                </c:pt>
                <c:pt idx="6">
                  <c:v>1.2190000000000001</c:v>
                </c:pt>
                <c:pt idx="7">
                  <c:v>1.024</c:v>
                </c:pt>
                <c:pt idx="8">
                  <c:v>0.749</c:v>
                </c:pt>
                <c:pt idx="9">
                  <c:v>0.38900000000000001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rgbClr val="FFFFFF"/>
              </a:solidFill>
            </a:ln>
            <a:effectLst/>
          </c:spPr>
          <c:marker>
            <c:symbol val="circle"/>
            <c:size val="2"/>
            <c:spPr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c:spPr>
          </c:marker>
          <c:xVal>
            <c:numRef>
              <c:f>Sheet1!$C$16:$M$16</c:f>
              <c:numCache>
                <c:formatCode>0.000</c:formatCode>
                <c:ptCount val="11"/>
                <c:pt idx="0">
                  <c:v>0</c:v>
                </c:pt>
                <c:pt idx="1">
                  <c:v>0.89300000000000002</c:v>
                </c:pt>
                <c:pt idx="2">
                  <c:v>1.786</c:v>
                </c:pt>
                <c:pt idx="3">
                  <c:v>2.6779999999999999</c:v>
                </c:pt>
                <c:pt idx="4">
                  <c:v>3.5710000000000002</c:v>
                </c:pt>
                <c:pt idx="5">
                  <c:v>4.4639999999999986</c:v>
                </c:pt>
                <c:pt idx="6">
                  <c:v>5.3569999999999967</c:v>
                </c:pt>
                <c:pt idx="7">
                  <c:v>6.2489999999999997</c:v>
                </c:pt>
                <c:pt idx="8">
                  <c:v>7.1419999999999986</c:v>
                </c:pt>
                <c:pt idx="9">
                  <c:v>8.0350000000000001</c:v>
                </c:pt>
              </c:numCache>
            </c:numRef>
          </c:xVal>
          <c:yVal>
            <c:numRef>
              <c:f>Sheet1!$C$18:$M$18</c:f>
              <c:numCache>
                <c:formatCode>0.000</c:formatCode>
                <c:ptCount val="11"/>
                <c:pt idx="1">
                  <c:v>-0.9</c:v>
                </c:pt>
                <c:pt idx="2">
                  <c:v>-1.1890000000000001</c:v>
                </c:pt>
                <c:pt idx="3">
                  <c:v>-1.325</c:v>
                </c:pt>
                <c:pt idx="4">
                  <c:v>-1.377</c:v>
                </c:pt>
                <c:pt idx="5">
                  <c:v>-1.335</c:v>
                </c:pt>
                <c:pt idx="6">
                  <c:v>-1.2190000000000001</c:v>
                </c:pt>
                <c:pt idx="7">
                  <c:v>-1.024</c:v>
                </c:pt>
                <c:pt idx="8">
                  <c:v>-0.749</c:v>
                </c:pt>
                <c:pt idx="9">
                  <c:v>-0.38900000000000001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38400"/>
        <c:axId val="148039936"/>
      </c:scatterChart>
      <c:valAx>
        <c:axId val="14803840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>
            <a:solidFill>
              <a:srgbClr val="797B7E"/>
            </a:solidFill>
          </a:ln>
        </c:spPr>
        <c:txPr>
          <a:bodyPr/>
          <a:lstStyle/>
          <a:p>
            <a:pPr>
              <a:defRPr>
                <a:solidFill>
                  <a:srgbClr val="777777"/>
                </a:solidFill>
              </a:defRPr>
            </a:pPr>
            <a:endParaRPr lang="el-GR"/>
          </a:p>
        </c:txPr>
        <c:crossAx val="148039936"/>
        <c:crosses val="autoZero"/>
        <c:crossBetween val="midCat"/>
      </c:valAx>
      <c:valAx>
        <c:axId val="1480399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797B7E"/>
            </a:solidFill>
          </a:ln>
        </c:spPr>
        <c:txPr>
          <a:bodyPr/>
          <a:lstStyle/>
          <a:p>
            <a:pPr>
              <a:defRPr>
                <a:solidFill>
                  <a:srgbClr val="777777"/>
                </a:solidFill>
              </a:defRPr>
            </a:pPr>
            <a:endParaRPr lang="el-GR"/>
          </a:p>
        </c:txPr>
        <c:crossAx val="14803840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500">
          <a:latin typeface="Arial"/>
          <a:cs typeface="Arial"/>
        </a:defRPr>
      </a:pPr>
      <a:endParaRPr lang="el-G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053617593869"/>
          <c:y val="7.6647128689925501E-2"/>
          <c:w val="0.813563093079396"/>
          <c:h val="0.86816693865332795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noFill/>
            </a:ln>
            <a:effectLst/>
          </c:spPr>
          <c:marker>
            <c:symbol val="circle"/>
            <c:size val="2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xVal>
            <c:numRef>
              <c:f>Sheet1!$C$16:$M$16</c:f>
              <c:numCache>
                <c:formatCode>0.000</c:formatCode>
                <c:ptCount val="11"/>
                <c:pt idx="0">
                  <c:v>0</c:v>
                </c:pt>
                <c:pt idx="1">
                  <c:v>0.89300000000000002</c:v>
                </c:pt>
                <c:pt idx="2">
                  <c:v>1.786</c:v>
                </c:pt>
                <c:pt idx="3">
                  <c:v>2.6779999999999999</c:v>
                </c:pt>
                <c:pt idx="4">
                  <c:v>3.5710000000000002</c:v>
                </c:pt>
                <c:pt idx="5">
                  <c:v>4.4639999999999986</c:v>
                </c:pt>
                <c:pt idx="6">
                  <c:v>5.3569999999999967</c:v>
                </c:pt>
                <c:pt idx="7">
                  <c:v>6.2489999999999997</c:v>
                </c:pt>
                <c:pt idx="8">
                  <c:v>7.1419999999999986</c:v>
                </c:pt>
                <c:pt idx="9">
                  <c:v>8.0350000000000001</c:v>
                </c:pt>
              </c:numCache>
            </c:numRef>
          </c:xVal>
          <c:yVal>
            <c:numRef>
              <c:f>Sheet1!$C$17:$M$17</c:f>
              <c:numCache>
                <c:formatCode>#,##0.000_);\(#,##0.000\)</c:formatCode>
                <c:ptCount val="11"/>
                <c:pt idx="1">
                  <c:v>0.9</c:v>
                </c:pt>
                <c:pt idx="2">
                  <c:v>1.1890000000000001</c:v>
                </c:pt>
                <c:pt idx="3">
                  <c:v>1.325</c:v>
                </c:pt>
                <c:pt idx="4">
                  <c:v>1.377</c:v>
                </c:pt>
                <c:pt idx="5">
                  <c:v>1.335</c:v>
                </c:pt>
                <c:pt idx="6">
                  <c:v>1.2190000000000001</c:v>
                </c:pt>
                <c:pt idx="7">
                  <c:v>1.024</c:v>
                </c:pt>
                <c:pt idx="8">
                  <c:v>0.749</c:v>
                </c:pt>
                <c:pt idx="9">
                  <c:v>0.38900000000000001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noFill/>
            </a:ln>
            <a:effectLst/>
          </c:spPr>
          <c:marker>
            <c:symbol val="circle"/>
            <c:size val="2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xVal>
            <c:numRef>
              <c:f>Sheet1!$C$16:$M$16</c:f>
              <c:numCache>
                <c:formatCode>0.000</c:formatCode>
                <c:ptCount val="11"/>
                <c:pt idx="0">
                  <c:v>0</c:v>
                </c:pt>
                <c:pt idx="1">
                  <c:v>0.89300000000000002</c:v>
                </c:pt>
                <c:pt idx="2">
                  <c:v>1.786</c:v>
                </c:pt>
                <c:pt idx="3">
                  <c:v>2.6779999999999999</c:v>
                </c:pt>
                <c:pt idx="4">
                  <c:v>3.5710000000000002</c:v>
                </c:pt>
                <c:pt idx="5">
                  <c:v>4.4639999999999986</c:v>
                </c:pt>
                <c:pt idx="6">
                  <c:v>5.3569999999999967</c:v>
                </c:pt>
                <c:pt idx="7">
                  <c:v>6.2489999999999997</c:v>
                </c:pt>
                <c:pt idx="8">
                  <c:v>7.1419999999999986</c:v>
                </c:pt>
                <c:pt idx="9">
                  <c:v>8.0350000000000001</c:v>
                </c:pt>
              </c:numCache>
            </c:numRef>
          </c:xVal>
          <c:yVal>
            <c:numRef>
              <c:f>Sheet1!$C$18:$M$18</c:f>
              <c:numCache>
                <c:formatCode>0.000</c:formatCode>
                <c:ptCount val="11"/>
                <c:pt idx="1">
                  <c:v>-0.9</c:v>
                </c:pt>
                <c:pt idx="2">
                  <c:v>-1.1890000000000001</c:v>
                </c:pt>
                <c:pt idx="3">
                  <c:v>-1.325</c:v>
                </c:pt>
                <c:pt idx="4">
                  <c:v>-1.377</c:v>
                </c:pt>
                <c:pt idx="5">
                  <c:v>-1.335</c:v>
                </c:pt>
                <c:pt idx="6">
                  <c:v>-1.2190000000000001</c:v>
                </c:pt>
                <c:pt idx="7">
                  <c:v>-1.024</c:v>
                </c:pt>
                <c:pt idx="8">
                  <c:v>-0.749</c:v>
                </c:pt>
                <c:pt idx="9">
                  <c:v>-0.38900000000000001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150464"/>
        <c:axId val="159152384"/>
      </c:scatterChart>
      <c:valAx>
        <c:axId val="1591504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>
            <a:solidFill>
              <a:srgbClr val="797B7E"/>
            </a:solidFill>
          </a:ln>
        </c:spPr>
        <c:txPr>
          <a:bodyPr/>
          <a:lstStyle/>
          <a:p>
            <a:pPr>
              <a:defRPr>
                <a:solidFill>
                  <a:srgbClr val="777777"/>
                </a:solidFill>
              </a:defRPr>
            </a:pPr>
            <a:endParaRPr lang="el-GR"/>
          </a:p>
        </c:txPr>
        <c:crossAx val="159152384"/>
        <c:crosses val="autoZero"/>
        <c:crossBetween val="midCat"/>
      </c:valAx>
      <c:valAx>
        <c:axId val="1591523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797B7E"/>
            </a:solidFill>
          </a:ln>
        </c:spPr>
        <c:txPr>
          <a:bodyPr/>
          <a:lstStyle/>
          <a:p>
            <a:pPr>
              <a:defRPr>
                <a:solidFill>
                  <a:srgbClr val="777777"/>
                </a:solidFill>
              </a:defRPr>
            </a:pPr>
            <a:endParaRPr lang="el-GR"/>
          </a:p>
        </c:txPr>
        <c:crossAx val="15915046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500">
          <a:latin typeface="Arial"/>
          <a:cs typeface="Arial"/>
        </a:defRPr>
      </a:pPr>
      <a:endParaRPr lang="el-G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053617593869"/>
          <c:y val="7.6647128689925501E-2"/>
          <c:w val="0.813563093079396"/>
          <c:h val="0.86816693865332795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marker>
            <c:symbol val="circle"/>
            <c:size val="2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xVal>
            <c:numRef>
              <c:f>Sheet1!$C$16:$M$16</c:f>
              <c:numCache>
                <c:formatCode>0.000</c:formatCode>
                <c:ptCount val="11"/>
                <c:pt idx="0">
                  <c:v>0</c:v>
                </c:pt>
                <c:pt idx="1">
                  <c:v>0.89300000000000002</c:v>
                </c:pt>
                <c:pt idx="2">
                  <c:v>1.786</c:v>
                </c:pt>
                <c:pt idx="3">
                  <c:v>2.6779999999999999</c:v>
                </c:pt>
                <c:pt idx="4">
                  <c:v>3.5710000000000002</c:v>
                </c:pt>
                <c:pt idx="5">
                  <c:v>4.4639999999999986</c:v>
                </c:pt>
                <c:pt idx="6">
                  <c:v>5.3569999999999967</c:v>
                </c:pt>
                <c:pt idx="7">
                  <c:v>6.2489999999999997</c:v>
                </c:pt>
                <c:pt idx="8">
                  <c:v>7.1419999999999986</c:v>
                </c:pt>
                <c:pt idx="9">
                  <c:v>8.0350000000000001</c:v>
                </c:pt>
              </c:numCache>
            </c:numRef>
          </c:xVal>
          <c:yVal>
            <c:numRef>
              <c:f>Sheet1!$C$17:$M$17</c:f>
              <c:numCache>
                <c:formatCode>#,##0.000_);\(#,##0.000\)</c:formatCode>
                <c:ptCount val="11"/>
                <c:pt idx="1">
                  <c:v>0.9</c:v>
                </c:pt>
                <c:pt idx="2">
                  <c:v>1.1890000000000001</c:v>
                </c:pt>
                <c:pt idx="3">
                  <c:v>1.325</c:v>
                </c:pt>
                <c:pt idx="4">
                  <c:v>1.377</c:v>
                </c:pt>
                <c:pt idx="5">
                  <c:v>1.335</c:v>
                </c:pt>
                <c:pt idx="6">
                  <c:v>1.2190000000000001</c:v>
                </c:pt>
                <c:pt idx="7">
                  <c:v>1.024</c:v>
                </c:pt>
                <c:pt idx="8">
                  <c:v>0.749</c:v>
                </c:pt>
                <c:pt idx="9">
                  <c:v>0.38900000000000001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marker>
            <c:symbol val="circle"/>
            <c:size val="2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xVal>
            <c:numRef>
              <c:f>Sheet1!$C$16:$M$16</c:f>
              <c:numCache>
                <c:formatCode>0.000</c:formatCode>
                <c:ptCount val="11"/>
                <c:pt idx="0">
                  <c:v>0</c:v>
                </c:pt>
                <c:pt idx="1">
                  <c:v>0.89300000000000002</c:v>
                </c:pt>
                <c:pt idx="2">
                  <c:v>1.786</c:v>
                </c:pt>
                <c:pt idx="3">
                  <c:v>2.6779999999999999</c:v>
                </c:pt>
                <c:pt idx="4">
                  <c:v>3.5710000000000002</c:v>
                </c:pt>
                <c:pt idx="5">
                  <c:v>4.4639999999999986</c:v>
                </c:pt>
                <c:pt idx="6">
                  <c:v>5.3569999999999967</c:v>
                </c:pt>
                <c:pt idx="7">
                  <c:v>6.2489999999999997</c:v>
                </c:pt>
                <c:pt idx="8">
                  <c:v>7.1419999999999986</c:v>
                </c:pt>
                <c:pt idx="9">
                  <c:v>8.0350000000000001</c:v>
                </c:pt>
              </c:numCache>
            </c:numRef>
          </c:xVal>
          <c:yVal>
            <c:numRef>
              <c:f>Sheet1!$C$18:$M$18</c:f>
              <c:numCache>
                <c:formatCode>0.000</c:formatCode>
                <c:ptCount val="11"/>
                <c:pt idx="1">
                  <c:v>-0.9</c:v>
                </c:pt>
                <c:pt idx="2">
                  <c:v>-1.1890000000000001</c:v>
                </c:pt>
                <c:pt idx="3">
                  <c:v>-1.325</c:v>
                </c:pt>
                <c:pt idx="4">
                  <c:v>-1.377</c:v>
                </c:pt>
                <c:pt idx="5">
                  <c:v>-1.335</c:v>
                </c:pt>
                <c:pt idx="6">
                  <c:v>-1.2190000000000001</c:v>
                </c:pt>
                <c:pt idx="7">
                  <c:v>-1.024</c:v>
                </c:pt>
                <c:pt idx="8">
                  <c:v>-0.749</c:v>
                </c:pt>
                <c:pt idx="9">
                  <c:v>-0.38900000000000001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183232"/>
        <c:axId val="159185152"/>
      </c:scatterChart>
      <c:valAx>
        <c:axId val="15918323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>
            <a:solidFill>
              <a:srgbClr val="797B7E"/>
            </a:solidFill>
          </a:ln>
        </c:spPr>
        <c:txPr>
          <a:bodyPr/>
          <a:lstStyle/>
          <a:p>
            <a:pPr>
              <a:defRPr>
                <a:solidFill>
                  <a:srgbClr val="777777"/>
                </a:solidFill>
              </a:defRPr>
            </a:pPr>
            <a:endParaRPr lang="el-GR"/>
          </a:p>
        </c:txPr>
        <c:crossAx val="159185152"/>
        <c:crosses val="autoZero"/>
        <c:crossBetween val="midCat"/>
      </c:valAx>
      <c:valAx>
        <c:axId val="1591851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797B7E"/>
            </a:solidFill>
          </a:ln>
        </c:spPr>
        <c:txPr>
          <a:bodyPr/>
          <a:lstStyle/>
          <a:p>
            <a:pPr>
              <a:defRPr>
                <a:solidFill>
                  <a:srgbClr val="777777"/>
                </a:solidFill>
              </a:defRPr>
            </a:pPr>
            <a:endParaRPr lang="el-GR"/>
          </a:p>
        </c:txPr>
        <c:crossAx val="15918323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500">
          <a:latin typeface="Arial"/>
          <a:cs typeface="Arial"/>
        </a:defRPr>
      </a:pPr>
      <a:endParaRPr lang="el-G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053617593869"/>
          <c:y val="7.6647128689925501E-2"/>
          <c:w val="0.813563093079396"/>
          <c:h val="0.86816693865332795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marker>
            <c:symbol val="circle"/>
            <c:size val="2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xVal>
            <c:numRef>
              <c:f>Sheet1!$C$16:$M$16</c:f>
              <c:numCache>
                <c:formatCode>0.000</c:formatCode>
                <c:ptCount val="11"/>
                <c:pt idx="0">
                  <c:v>0</c:v>
                </c:pt>
                <c:pt idx="1">
                  <c:v>0.89300000000000002</c:v>
                </c:pt>
                <c:pt idx="2">
                  <c:v>1.786</c:v>
                </c:pt>
                <c:pt idx="3">
                  <c:v>2.6779999999999999</c:v>
                </c:pt>
                <c:pt idx="4">
                  <c:v>3.5710000000000002</c:v>
                </c:pt>
                <c:pt idx="5">
                  <c:v>4.4639999999999986</c:v>
                </c:pt>
                <c:pt idx="6">
                  <c:v>5.3569999999999967</c:v>
                </c:pt>
                <c:pt idx="7">
                  <c:v>6.2489999999999997</c:v>
                </c:pt>
                <c:pt idx="8">
                  <c:v>7.1419999999999986</c:v>
                </c:pt>
                <c:pt idx="9">
                  <c:v>8.0350000000000001</c:v>
                </c:pt>
              </c:numCache>
            </c:numRef>
          </c:xVal>
          <c:yVal>
            <c:numRef>
              <c:f>Sheet1!$C$17:$M$17</c:f>
              <c:numCache>
                <c:formatCode>#,##0.000_);\(#,##0.000\)</c:formatCode>
                <c:ptCount val="11"/>
                <c:pt idx="1">
                  <c:v>0.9</c:v>
                </c:pt>
                <c:pt idx="2">
                  <c:v>1.1890000000000001</c:v>
                </c:pt>
                <c:pt idx="3">
                  <c:v>1.325</c:v>
                </c:pt>
                <c:pt idx="4">
                  <c:v>1.377</c:v>
                </c:pt>
                <c:pt idx="5">
                  <c:v>1.335</c:v>
                </c:pt>
                <c:pt idx="6">
                  <c:v>1.2190000000000001</c:v>
                </c:pt>
                <c:pt idx="7">
                  <c:v>1.024</c:v>
                </c:pt>
                <c:pt idx="8">
                  <c:v>0.749</c:v>
                </c:pt>
                <c:pt idx="9">
                  <c:v>0.38900000000000001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marker>
            <c:symbol val="circle"/>
            <c:size val="2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xVal>
            <c:numRef>
              <c:f>Sheet1!$C$16:$M$16</c:f>
              <c:numCache>
                <c:formatCode>0.000</c:formatCode>
                <c:ptCount val="11"/>
                <c:pt idx="0">
                  <c:v>0</c:v>
                </c:pt>
                <c:pt idx="1">
                  <c:v>0.89300000000000002</c:v>
                </c:pt>
                <c:pt idx="2">
                  <c:v>1.786</c:v>
                </c:pt>
                <c:pt idx="3">
                  <c:v>2.6779999999999999</c:v>
                </c:pt>
                <c:pt idx="4">
                  <c:v>3.5710000000000002</c:v>
                </c:pt>
                <c:pt idx="5">
                  <c:v>4.4639999999999986</c:v>
                </c:pt>
                <c:pt idx="6">
                  <c:v>5.3569999999999967</c:v>
                </c:pt>
                <c:pt idx="7">
                  <c:v>6.2489999999999997</c:v>
                </c:pt>
                <c:pt idx="8">
                  <c:v>7.1419999999999986</c:v>
                </c:pt>
                <c:pt idx="9">
                  <c:v>8.0350000000000001</c:v>
                </c:pt>
              </c:numCache>
            </c:numRef>
          </c:xVal>
          <c:yVal>
            <c:numRef>
              <c:f>Sheet1!$C$18:$M$18</c:f>
              <c:numCache>
                <c:formatCode>0.000</c:formatCode>
                <c:ptCount val="11"/>
                <c:pt idx="1">
                  <c:v>-0.9</c:v>
                </c:pt>
                <c:pt idx="2">
                  <c:v>-1.1890000000000001</c:v>
                </c:pt>
                <c:pt idx="3">
                  <c:v>-1.325</c:v>
                </c:pt>
                <c:pt idx="4">
                  <c:v>-1.377</c:v>
                </c:pt>
                <c:pt idx="5">
                  <c:v>-1.335</c:v>
                </c:pt>
                <c:pt idx="6">
                  <c:v>-1.2190000000000001</c:v>
                </c:pt>
                <c:pt idx="7">
                  <c:v>-1.024</c:v>
                </c:pt>
                <c:pt idx="8">
                  <c:v>-0.749</c:v>
                </c:pt>
                <c:pt idx="9">
                  <c:v>-0.38900000000000001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78208"/>
        <c:axId val="159280128"/>
      </c:scatterChart>
      <c:valAx>
        <c:axId val="15927820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>
            <a:solidFill>
              <a:srgbClr val="797B7E"/>
            </a:solidFill>
          </a:ln>
        </c:spPr>
        <c:txPr>
          <a:bodyPr/>
          <a:lstStyle/>
          <a:p>
            <a:pPr>
              <a:defRPr>
                <a:solidFill>
                  <a:srgbClr val="777777"/>
                </a:solidFill>
              </a:defRPr>
            </a:pPr>
            <a:endParaRPr lang="el-GR"/>
          </a:p>
        </c:txPr>
        <c:crossAx val="159280128"/>
        <c:crosses val="autoZero"/>
        <c:crossBetween val="midCat"/>
      </c:valAx>
      <c:valAx>
        <c:axId val="1592801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797B7E"/>
            </a:solidFill>
          </a:ln>
        </c:spPr>
        <c:txPr>
          <a:bodyPr/>
          <a:lstStyle/>
          <a:p>
            <a:pPr>
              <a:defRPr>
                <a:solidFill>
                  <a:srgbClr val="777777"/>
                </a:solidFill>
              </a:defRPr>
            </a:pPr>
            <a:endParaRPr lang="el-GR"/>
          </a:p>
        </c:txPr>
        <c:crossAx val="15927820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500">
          <a:latin typeface="Arial"/>
          <a:cs typeface="Arial"/>
        </a:defRPr>
      </a:pPr>
      <a:endParaRPr lang="el-G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0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FD2E-AFD8-4BEA-B76A-F7FF7FE36414}" type="datetimeFigureOut">
              <a:rPr lang="el-GR" smtClean="0"/>
              <a:t>1/3/2017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FE94-7209-4942-A447-6DB7E20D2D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Lpp</a:t>
            </a:r>
            <a:r>
              <a:rPr lang="en-US" dirty="0" smtClean="0"/>
              <a:t>/B = 9</a:t>
            </a:r>
          </a:p>
          <a:p>
            <a:r>
              <a:rPr lang="en-US" dirty="0" err="1" smtClean="0"/>
              <a:t>Lpp</a:t>
            </a:r>
            <a:r>
              <a:rPr lang="en-US" dirty="0" smtClean="0"/>
              <a:t>/T = 28.4</a:t>
            </a:r>
          </a:p>
          <a:p>
            <a:r>
              <a:rPr lang="en-US" dirty="0" smtClean="0"/>
              <a:t>B/T</a:t>
            </a:r>
            <a:r>
              <a:rPr lang="en-US" baseline="0" dirty="0" smtClean="0"/>
              <a:t> = 3.14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59416-23A7-614E-BB50-99A92D5A03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4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τίτλου 1"/>
          <p:cNvSpPr>
            <a:spLocks noGrp="1"/>
          </p:cNvSpPr>
          <p:nvPr>
            <p:ph type="title" hasCustomPrompt="1"/>
          </p:nvPr>
        </p:nvSpPr>
        <p:spPr>
          <a:xfrm>
            <a:off x="180000" y="179884"/>
            <a:ext cx="3960000" cy="4319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25000"/>
              </a:lnSpc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3"/>
          </p:nvPr>
        </p:nvSpPr>
        <p:spPr>
          <a:xfrm>
            <a:off x="1440000" y="1080000"/>
            <a:ext cx="2700000" cy="1980000"/>
          </a:xfrm>
        </p:spPr>
        <p:txBody>
          <a:bodyPr wrap="square">
            <a:noAutofit/>
          </a:bodyPr>
          <a:lstStyle>
            <a:lvl1pPr marL="0">
              <a:lnSpc>
                <a:spcPct val="125000"/>
              </a:lnSpc>
              <a:spcBef>
                <a:spcPts val="0"/>
              </a:spcBef>
              <a:defRPr sz="700">
                <a:solidFill>
                  <a:schemeClr val="accent1"/>
                </a:solidFill>
                <a:latin typeface="+mj-lt"/>
              </a:defRPr>
            </a:lvl1pPr>
            <a:lvl2pPr marL="0" indent="-159961">
              <a:defRPr sz="700">
                <a:solidFill>
                  <a:schemeClr val="accent1"/>
                </a:solidFill>
              </a:defRPr>
            </a:lvl2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47467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16058" y="324007"/>
            <a:ext cx="3889059" cy="648019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br>
              <a:rPr lang="el-GR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058" y="972037"/>
            <a:ext cx="3889059" cy="42629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  <a:lvl2pPr marL="21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0"/>
          </p:nvPr>
        </p:nvSpPr>
        <p:spPr>
          <a:xfrm>
            <a:off x="216251" y="1620044"/>
            <a:ext cx="1728278" cy="129585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1"/>
          </p:nvPr>
        </p:nvSpPr>
        <p:spPr>
          <a:xfrm>
            <a:off x="2592707" y="1620045"/>
            <a:ext cx="1512410" cy="323819"/>
          </a:xfrm>
        </p:spPr>
        <p:txBody>
          <a:bodyPr wrap="none" anchor="ctr">
            <a:noAutofit/>
          </a:bodyPr>
          <a:lstStyle>
            <a:lvl1pPr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2"/>
          </p:nvPr>
        </p:nvSpPr>
        <p:spPr>
          <a:xfrm>
            <a:off x="2592896" y="1943866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2592707" y="2376068"/>
            <a:ext cx="1512410" cy="323819"/>
          </a:xfrm>
        </p:spPr>
        <p:txBody>
          <a:bodyPr wrap="none" anchor="ctr">
            <a:noAutofit/>
          </a:bodyPr>
          <a:lstStyle>
            <a:lvl1pPr>
              <a:defRPr sz="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2592896" y="2699887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8888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3722961" y="3043113"/>
            <a:ext cx="379315" cy="190299"/>
          </a:xfrm>
        </p:spPr>
        <p:txBody>
          <a:bodyPr lIns="0" tIns="0" rIns="0" bIns="0" anchor="ctr"/>
          <a:lstStyle>
            <a:lvl1pPr>
              <a:defRPr sz="800"/>
            </a:lvl1pPr>
          </a:lstStyle>
          <a:p>
            <a:pPr>
              <a:defRPr/>
            </a:pPr>
            <a:fld id="{02A46D77-5E4F-A540-9258-2BCA7FC71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360" y="196844"/>
            <a:ext cx="3872299" cy="45425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lnSpc>
                <a:spcPts val="1639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l-GR" dirty="0" smtClean="0"/>
              <a:t>Click to edit </a:t>
            </a:r>
            <a:br>
              <a:rPr lang="el-GR" dirty="0" smtClean="0"/>
            </a:br>
            <a:r>
              <a:rPr lang="el-GR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9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>
            <a:spLocks noGrp="1"/>
          </p:cNvSpPr>
          <p:nvPr>
            <p:ph idx="1"/>
          </p:nvPr>
        </p:nvSpPr>
        <p:spPr>
          <a:xfrm>
            <a:off x="1818877" y="946367"/>
            <a:ext cx="2279779" cy="2043327"/>
          </a:xfrm>
        </p:spPr>
        <p:txBody>
          <a:bodyPr lIns="0" tIns="0" rIns="0" bIns="0">
            <a:noAutofit/>
          </a:bodyPr>
          <a:lstStyle>
            <a:lvl1pPr marL="0" marR="0" indent="0" algn="l" defTabSz="212043" rtl="0" eaLnBrk="0" fontAlgn="base" latinLnBrk="0" hangingPunct="0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800" kern="0" spc="31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180219" algn="l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tabLst/>
              <a:defRPr sz="800" kern="0" spc="31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 marL="0" indent="186833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20000"/>
              <a:tabLst/>
              <a:defRPr sz="800" kern="0" spc="31" normalizeH="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 marL="0">
              <a:lnSpc>
                <a:spcPts val="1033"/>
              </a:lnSpc>
              <a:spcBef>
                <a:spcPts val="0"/>
              </a:spcBef>
              <a:spcAft>
                <a:spcPts val="0"/>
              </a:spcAft>
              <a:tabLst/>
              <a:defRPr sz="800" kern="0" spc="31" normalizeH="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 marL="0">
              <a:lnSpc>
                <a:spcPts val="1033"/>
              </a:lnSpc>
              <a:spcBef>
                <a:spcPts val="0"/>
              </a:spcBef>
              <a:spcAft>
                <a:spcPts val="0"/>
              </a:spcAft>
              <a:tabLst/>
              <a:defRPr sz="800" kern="0" spc="31" normalizeH="0">
                <a:solidFill>
                  <a:srgbClr val="595959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l-GR" dirty="0" smtClean="0"/>
              <a:t>Click to edit Master text styles</a:t>
            </a:r>
          </a:p>
          <a:p>
            <a:pPr lvl="1"/>
            <a:r>
              <a:rPr lang="el-GR" dirty="0" smtClean="0"/>
              <a:t>Second level</a:t>
            </a:r>
          </a:p>
          <a:p>
            <a:pPr lvl="2"/>
            <a:r>
              <a:rPr lang="el-GR" dirty="0" smtClean="0"/>
              <a:t>Third level</a:t>
            </a:r>
          </a:p>
        </p:txBody>
      </p:sp>
      <p:sp>
        <p:nvSpPr>
          <p:cNvPr id="22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360" y="196844"/>
            <a:ext cx="3872299" cy="45425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lnSpc>
                <a:spcPts val="1639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l-GR" dirty="0" smtClean="0"/>
              <a:t>Click to edit </a:t>
            </a:r>
            <a:br>
              <a:rPr lang="el-GR" dirty="0" smtClean="0"/>
            </a:br>
            <a:r>
              <a:rPr lang="el-GR" dirty="0" smtClean="0"/>
              <a:t>Master title style</a:t>
            </a:r>
            <a:endParaRPr lang="en-US" dirty="0"/>
          </a:p>
        </p:txBody>
      </p:sp>
      <p:sp>
        <p:nvSpPr>
          <p:cNvPr id="22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719341" y="3034041"/>
            <a:ext cx="379315" cy="190299"/>
          </a:xfrm>
        </p:spPr>
        <p:txBody>
          <a:bodyPr lIns="0" tIns="0" rIns="0" bIns="0" anchor="ctr"/>
          <a:lstStyle>
            <a:lvl1pPr>
              <a:defRPr sz="600"/>
            </a:lvl1pPr>
          </a:lstStyle>
          <a:p>
            <a:pPr>
              <a:defRPr/>
            </a:pPr>
            <a:fld id="{6C72B935-DC81-BA4B-8AF3-23D7E4B665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0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τίτλου 1"/>
          <p:cNvSpPr>
            <a:spLocks noGrp="1"/>
          </p:cNvSpPr>
          <p:nvPr>
            <p:ph type="title" hasCustomPrompt="1"/>
          </p:nvPr>
        </p:nvSpPr>
        <p:spPr>
          <a:xfrm>
            <a:off x="180000" y="179884"/>
            <a:ext cx="3960000" cy="4319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25000"/>
              </a:lnSpc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3"/>
          </p:nvPr>
        </p:nvSpPr>
        <p:spPr>
          <a:xfrm>
            <a:off x="1440000" y="1080000"/>
            <a:ext cx="2700000" cy="1980000"/>
          </a:xfrm>
        </p:spPr>
        <p:txBody>
          <a:bodyPr wrap="square">
            <a:noAutofit/>
          </a:bodyPr>
          <a:lstStyle>
            <a:lvl1pPr marL="0">
              <a:lnSpc>
                <a:spcPct val="125000"/>
              </a:lnSpc>
              <a:spcBef>
                <a:spcPts val="0"/>
              </a:spcBef>
              <a:defRPr sz="700">
                <a:solidFill>
                  <a:schemeClr val="accent1"/>
                </a:solidFill>
                <a:latin typeface="+mj-lt"/>
              </a:defRPr>
            </a:lvl1pPr>
            <a:lvl2pPr marL="0" indent="-159961">
              <a:defRPr sz="700">
                <a:solidFill>
                  <a:schemeClr val="accent1"/>
                </a:solidFill>
              </a:defRPr>
            </a:lvl2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61662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37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16058" y="324007"/>
            <a:ext cx="3889059" cy="648019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br>
              <a:rPr lang="el-GR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058" y="972037"/>
            <a:ext cx="3889059" cy="42629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  <a:lvl2pPr marL="21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0"/>
          </p:nvPr>
        </p:nvSpPr>
        <p:spPr>
          <a:xfrm>
            <a:off x="216251" y="1620044"/>
            <a:ext cx="1728278" cy="129585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1"/>
          </p:nvPr>
        </p:nvSpPr>
        <p:spPr>
          <a:xfrm>
            <a:off x="2592707" y="1620045"/>
            <a:ext cx="1512410" cy="323819"/>
          </a:xfrm>
        </p:spPr>
        <p:txBody>
          <a:bodyPr wrap="none" anchor="ctr">
            <a:noAutofit/>
          </a:bodyPr>
          <a:lstStyle>
            <a:lvl1pPr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2"/>
          </p:nvPr>
        </p:nvSpPr>
        <p:spPr>
          <a:xfrm>
            <a:off x="2592896" y="1943866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2592707" y="2376068"/>
            <a:ext cx="1512410" cy="323819"/>
          </a:xfrm>
        </p:spPr>
        <p:txBody>
          <a:bodyPr wrap="none" anchor="ctr">
            <a:noAutofit/>
          </a:bodyPr>
          <a:lstStyle>
            <a:lvl1pPr>
              <a:defRPr sz="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2592896" y="2699887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02309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3722961" y="3043113"/>
            <a:ext cx="379315" cy="190299"/>
          </a:xfrm>
        </p:spPr>
        <p:txBody>
          <a:bodyPr lIns="0" tIns="0" rIns="0" bIns="0" anchor="ctr"/>
          <a:lstStyle>
            <a:lvl1pPr>
              <a:defRPr sz="800"/>
            </a:lvl1pPr>
          </a:lstStyle>
          <a:p>
            <a:pPr>
              <a:defRPr/>
            </a:pPr>
            <a:fld id="{02A46D77-5E4F-A540-9258-2BCA7FC711AB}" type="slidenum">
              <a:rPr lang="en-US">
                <a:solidFill>
                  <a:srgbClr val="797B7E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97B7E">
                  <a:lumMod val="75000"/>
                </a:srgbClr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360" y="196844"/>
            <a:ext cx="3872299" cy="45425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lnSpc>
                <a:spcPts val="1639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l-GR" dirty="0" smtClean="0"/>
              <a:t>Click to edit </a:t>
            </a:r>
            <a:br>
              <a:rPr lang="el-GR" dirty="0" smtClean="0"/>
            </a:br>
            <a:r>
              <a:rPr lang="el-GR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80000" y="179883"/>
            <a:ext cx="3960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40506" y="1080000"/>
            <a:ext cx="2699493" cy="19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12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44363" y="3059965"/>
            <a:ext cx="568156" cy="179720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DCF93EC2-2C65-4816-AFCB-B95CF5168883}" type="datetimeFigureOut">
              <a:rPr lang="el-GR" smtClean="0"/>
              <a:pPr/>
              <a:t>1/3/2017</a:t>
            </a:fld>
            <a:endParaRPr lang="el-GR" dirty="0"/>
          </a:p>
        </p:txBody>
      </p:sp>
      <p:sp>
        <p:nvSpPr>
          <p:cNvPr id="13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712519" y="3059965"/>
            <a:ext cx="2888228" cy="180125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l-GR" dirty="0"/>
          </a:p>
        </p:txBody>
      </p:sp>
      <p:sp>
        <p:nvSpPr>
          <p:cNvPr id="14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3600747" y="3059965"/>
            <a:ext cx="539252" cy="1797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7232725A-D351-4C5C-8DAE-8259515468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41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6" r:id="rId4"/>
    <p:sldLayoutId id="2147483659" r:id="rId5"/>
  </p:sldLayoutIdLst>
  <p:timing>
    <p:tnLst>
      <p:par>
        <p:cTn id="1" dur="indefinite" restart="never" nodeType="tmRoot"/>
      </p:par>
    </p:tnLst>
  </p:timing>
  <p:txStyles>
    <p:titleStyle>
      <a:lvl1pPr algn="l" defTabSz="431868" rtl="0" eaLnBrk="1" latinLnBrk="0" hangingPunct="1">
        <a:lnSpc>
          <a:spcPct val="125000"/>
        </a:lnSpc>
        <a:spcBef>
          <a:spcPct val="0"/>
        </a:spcBef>
        <a:buNone/>
        <a:defRPr sz="120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None/>
        <a:defRPr sz="700" kern="120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-160915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Char char="§"/>
        <a:defRPr sz="7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53983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755768" indent="-107967" algn="l" defTabSz="431868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971703" indent="-107967" algn="l" defTabSz="431868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1187637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572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0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438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33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6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0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37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67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05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53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47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80000" y="179883"/>
            <a:ext cx="3960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40506" y="1080000"/>
            <a:ext cx="2699493" cy="19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12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44363" y="3059965"/>
            <a:ext cx="568156" cy="179720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DCF93EC2-2C65-4816-AFCB-B95CF5168883}" type="datetimeFigureOut">
              <a:rPr lang="el-GR" smtClean="0">
                <a:solidFill>
                  <a:srgbClr val="797B7E">
                    <a:lumMod val="75000"/>
                  </a:srgbClr>
                </a:solidFill>
              </a:rPr>
              <a:pPr/>
              <a:t>1/3/2017</a:t>
            </a:fld>
            <a:endParaRPr lang="el-GR" dirty="0">
              <a:solidFill>
                <a:srgbClr val="797B7E">
                  <a:lumMod val="75000"/>
                </a:srgbClr>
              </a:solidFill>
            </a:endParaRPr>
          </a:p>
        </p:txBody>
      </p:sp>
      <p:sp>
        <p:nvSpPr>
          <p:cNvPr id="13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712519" y="3059965"/>
            <a:ext cx="2888228" cy="180125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l-GR" dirty="0">
              <a:solidFill>
                <a:srgbClr val="797B7E">
                  <a:lumMod val="75000"/>
                </a:srgbClr>
              </a:solidFill>
            </a:endParaRPr>
          </a:p>
        </p:txBody>
      </p:sp>
      <p:sp>
        <p:nvSpPr>
          <p:cNvPr id="14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3600747" y="3059965"/>
            <a:ext cx="539252" cy="1797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7232725A-D351-4C5C-8DAE-8259515468CA}" type="slidenum">
              <a:rPr lang="el-GR" smtClean="0">
                <a:solidFill>
                  <a:srgbClr val="797B7E">
                    <a:lumMod val="75000"/>
                  </a:srgbClr>
                </a:solidFill>
              </a:rPr>
              <a:pPr/>
              <a:t>‹#›</a:t>
            </a:fld>
            <a:endParaRPr lang="el-GR">
              <a:solidFill>
                <a:srgbClr val="797B7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1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431868" rtl="0" eaLnBrk="1" latinLnBrk="0" hangingPunct="1">
        <a:lnSpc>
          <a:spcPct val="125000"/>
        </a:lnSpc>
        <a:spcBef>
          <a:spcPct val="0"/>
        </a:spcBef>
        <a:buNone/>
        <a:defRPr sz="120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None/>
        <a:defRPr sz="700" kern="120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-160915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Char char="§"/>
        <a:defRPr sz="7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53983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755768" indent="-107967" algn="l" defTabSz="431868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971703" indent="-107967" algn="l" defTabSz="431868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1187637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572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0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438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33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6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0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37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67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05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53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47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6058" y="324007"/>
            <a:ext cx="3889059" cy="648019"/>
          </a:xfrm>
        </p:spPr>
        <p:txBody>
          <a:bodyPr/>
          <a:lstStyle/>
          <a:p>
            <a:r>
              <a:rPr lang="el-GR" dirty="0" smtClean="0"/>
              <a:t>Πώς περιγράφεται ένα πλοίο εξωτερικά;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Γεωμετρικά χαρακτηριστικά της γάστρας των πλοίων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</a:t>
            </a:r>
            <a:r>
              <a:rPr lang="en-US" sz="700" dirty="0" smtClean="0"/>
              <a:t> </a:t>
            </a:r>
            <a:r>
              <a:rPr lang="el-GR" sz="700" dirty="0" smtClean="0"/>
              <a:t>–</a:t>
            </a:r>
            <a:r>
              <a:rPr lang="en-US" sz="700" dirty="0" smtClean="0"/>
              <a:t> </a:t>
            </a:r>
            <a:r>
              <a:rPr lang="el-GR" sz="700" dirty="0"/>
              <a:t>ΝΔ </a:t>
            </a:r>
            <a:r>
              <a:rPr lang="el-GR" sz="700" dirty="0" smtClean="0"/>
              <a:t>Ι</a:t>
            </a:r>
            <a:r>
              <a:rPr lang="en-US" dirty="0"/>
              <a:t>V</a:t>
            </a:r>
            <a:r>
              <a:rPr lang="el-GR" sz="700" dirty="0" smtClean="0"/>
              <a:t> </a:t>
            </a:r>
            <a:r>
              <a:rPr lang="el-GR" sz="700" dirty="0"/>
              <a:t>(</a:t>
            </a:r>
            <a:r>
              <a:rPr lang="el-GR" sz="700" dirty="0" err="1" smtClean="0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sz="700" dirty="0" smtClean="0"/>
              <a:t>Διάλεξη </a:t>
            </a:r>
            <a:r>
              <a:rPr lang="en-US" sz="700" dirty="0" smtClean="0"/>
              <a:t>8</a:t>
            </a:r>
            <a:r>
              <a:rPr lang="el-GR" sz="700" dirty="0" smtClean="0"/>
              <a:t>η</a:t>
            </a:r>
            <a:endParaRPr lang="el-GR" sz="700" dirty="0"/>
          </a:p>
        </p:txBody>
      </p:sp>
      <p:pic>
        <p:nvPicPr>
          <p:cNvPr id="10" name="Picture Placeholder 3" descr="BodyShip.pn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2" r="-3912"/>
          <a:stretch/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6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8370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58386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387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8388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389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3" name="Content Placeholder 282"/>
          <p:cNvSpPr txBox="1">
            <a:spLocks/>
          </p:cNvSpPr>
          <p:nvPr/>
        </p:nvSpPr>
        <p:spPr bwMode="auto">
          <a:xfrm>
            <a:off x="1358515" y="146563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BL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36272" y="861352"/>
            <a:ext cx="2842352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89744" y="1752752"/>
            <a:ext cx="2725382" cy="0"/>
          </a:xfrm>
          <a:prstGeom prst="line">
            <a:avLst/>
          </a:prstGeom>
          <a:ln w="9525" cmpd="sng">
            <a:solidFill>
              <a:srgbClr val="008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34601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978623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82"/>
          <p:cNvSpPr txBox="1">
            <a:spLocks/>
          </p:cNvSpPr>
          <p:nvPr/>
        </p:nvSpPr>
        <p:spPr bwMode="auto">
          <a:xfrm>
            <a:off x="3783117" y="1854580"/>
            <a:ext cx="265688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8000"/>
                </a:solidFill>
                <a:latin typeface="Arial"/>
                <a:cs typeface="Arial"/>
              </a:rPr>
              <a:t>FP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8380" name="Content Placeholder 282"/>
          <p:cNvSpPr txBox="1">
            <a:spLocks/>
          </p:cNvSpPr>
          <p:nvPr/>
        </p:nvSpPr>
        <p:spPr bwMode="auto">
          <a:xfrm>
            <a:off x="1873179" y="1659273"/>
            <a:ext cx="648343" cy="1902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LPP</a:t>
            </a:r>
            <a:endParaRPr lang="en-US" sz="7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81" name="Content Placeholder 282"/>
          <p:cNvSpPr txBox="1">
            <a:spLocks/>
          </p:cNvSpPr>
          <p:nvPr/>
        </p:nvSpPr>
        <p:spPr bwMode="auto">
          <a:xfrm>
            <a:off x="1873179" y="726142"/>
            <a:ext cx="648343" cy="268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E2224"/>
                </a:solidFill>
                <a:latin typeface="Arial" charset="0"/>
                <a:ea typeface="ＭＳ Ｐゴシック" charset="0"/>
                <a:cs typeface="ＭＳ Ｐゴシック" charset="0"/>
              </a:rPr>
              <a:t>LOA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189744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82"/>
          <p:cNvSpPr txBox="1">
            <a:spLocks/>
          </p:cNvSpPr>
          <p:nvPr/>
        </p:nvSpPr>
        <p:spPr bwMode="auto">
          <a:xfrm>
            <a:off x="1057737" y="1859587"/>
            <a:ext cx="264016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 smtClean="0">
                <a:solidFill>
                  <a:srgbClr val="008000"/>
                </a:solidFill>
                <a:latin typeface="Arial"/>
                <a:cs typeface="Arial"/>
              </a:rPr>
              <a:t>AP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8384" name="Content Placeholder 282"/>
          <p:cNvSpPr txBox="1">
            <a:spLocks/>
          </p:cNvSpPr>
          <p:nvPr/>
        </p:nvSpPr>
        <p:spPr bwMode="auto">
          <a:xfrm>
            <a:off x="1358515" y="125697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DWL</a:t>
            </a:r>
          </a:p>
        </p:txBody>
      </p:sp>
      <p:sp>
        <p:nvSpPr>
          <p:cNvPr id="192" name="Content Placeholder 75"/>
          <p:cNvSpPr txBox="1">
            <a:spLocks/>
          </p:cNvSpPr>
          <p:nvPr/>
        </p:nvSpPr>
        <p:spPr bwMode="auto">
          <a:xfrm>
            <a:off x="227255" y="2054895"/>
            <a:ext cx="2160588" cy="94648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2"/>
              </a:lnSpc>
              <a:defRPr/>
            </a:pPr>
            <a:r>
              <a:rPr lang="en-US" dirty="0" smtClean="0"/>
              <a:t>BaseLine (BL)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OverAll (LOA)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Design WaterLine (DWL)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of design WaterLine (LWL)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Forward and Aft Perpendiculars (FP, AP)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Between Perpendiculars (LBP or LPP)</a:t>
            </a:r>
          </a:p>
          <a:p>
            <a:pPr>
              <a:lnSpc>
                <a:spcPts val="1262"/>
              </a:lnSpc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60418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60439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440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0441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442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1" name="Content Placeholder 282"/>
          <p:cNvSpPr txBox="1">
            <a:spLocks/>
          </p:cNvSpPr>
          <p:nvPr/>
        </p:nvSpPr>
        <p:spPr bwMode="auto">
          <a:xfrm>
            <a:off x="1358515" y="146563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BL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36272" y="861352"/>
            <a:ext cx="2842352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3" idx="0"/>
          </p:cNvCxnSpPr>
          <p:nvPr/>
        </p:nvCxnSpPr>
        <p:spPr>
          <a:xfrm>
            <a:off x="2558283" y="1076692"/>
            <a:ext cx="0" cy="772879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89745" y="1752752"/>
            <a:ext cx="1368539" cy="0"/>
          </a:xfrm>
          <a:prstGeom prst="line">
            <a:avLst/>
          </a:prstGeom>
          <a:ln w="9525" cmpd="sng">
            <a:solidFill>
              <a:srgbClr val="008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426" name="Group 121"/>
          <p:cNvGrpSpPr>
            <a:grpSpLocks noChangeAspect="1"/>
          </p:cNvGrpSpPr>
          <p:nvPr/>
        </p:nvGrpSpPr>
        <p:grpSpPr bwMode="auto">
          <a:xfrm>
            <a:off x="2432959" y="1849571"/>
            <a:ext cx="248978" cy="113511"/>
            <a:chOff x="2218159" y="2144867"/>
            <a:chExt cx="324321" cy="162571"/>
          </a:xfrm>
        </p:grpSpPr>
        <p:sp>
          <p:nvSpPr>
            <p:cNvPr id="63" name="Oval 62"/>
            <p:cNvSpPr/>
            <p:nvPr/>
          </p:nvSpPr>
          <p:spPr>
            <a:xfrm>
              <a:off x="2300872" y="2144867"/>
              <a:ext cx="161072" cy="1625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4" name="Arc 63"/>
            <p:cNvSpPr/>
            <p:nvPr/>
          </p:nvSpPr>
          <p:spPr>
            <a:xfrm>
              <a:off x="2218159" y="2144867"/>
              <a:ext cx="163249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5" name="Arc 64"/>
            <p:cNvSpPr/>
            <p:nvPr/>
          </p:nvSpPr>
          <p:spPr>
            <a:xfrm rot="10800000">
              <a:off x="2381408" y="2144867"/>
              <a:ext cx="161072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134601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978623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82"/>
          <p:cNvSpPr txBox="1">
            <a:spLocks/>
          </p:cNvSpPr>
          <p:nvPr/>
        </p:nvSpPr>
        <p:spPr bwMode="auto">
          <a:xfrm>
            <a:off x="3783117" y="1854580"/>
            <a:ext cx="265688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8000"/>
                </a:solidFill>
                <a:latin typeface="Arial"/>
                <a:cs typeface="Arial"/>
              </a:rPr>
              <a:t>FP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0430" name="Content Placeholder 282"/>
          <p:cNvSpPr txBox="1">
            <a:spLocks/>
          </p:cNvSpPr>
          <p:nvPr/>
        </p:nvSpPr>
        <p:spPr bwMode="auto">
          <a:xfrm>
            <a:off x="1590781" y="1665950"/>
            <a:ext cx="569808" cy="1886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LPP / 2</a:t>
            </a:r>
          </a:p>
        </p:txBody>
      </p:sp>
      <p:sp>
        <p:nvSpPr>
          <p:cNvPr id="60431" name="Content Placeholder 282"/>
          <p:cNvSpPr txBox="1">
            <a:spLocks/>
          </p:cNvSpPr>
          <p:nvPr/>
        </p:nvSpPr>
        <p:spPr bwMode="auto">
          <a:xfrm>
            <a:off x="1873179" y="726142"/>
            <a:ext cx="648343" cy="268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E2224"/>
                </a:solidFill>
                <a:latin typeface="Arial" charset="0"/>
                <a:ea typeface="ＭＳ Ｐゴシック" charset="0"/>
                <a:cs typeface="ＭＳ Ｐゴシック" charset="0"/>
              </a:rPr>
              <a:t>LOA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189744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82"/>
          <p:cNvSpPr txBox="1">
            <a:spLocks/>
          </p:cNvSpPr>
          <p:nvPr/>
        </p:nvSpPr>
        <p:spPr bwMode="auto">
          <a:xfrm>
            <a:off x="1057737" y="1859587"/>
            <a:ext cx="264016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 smtClean="0">
                <a:solidFill>
                  <a:srgbClr val="008000"/>
                </a:solidFill>
                <a:latin typeface="Arial"/>
                <a:cs typeface="Arial"/>
              </a:rPr>
              <a:t>AP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0434" name="Content Placeholder 282"/>
          <p:cNvSpPr txBox="1">
            <a:spLocks/>
          </p:cNvSpPr>
          <p:nvPr/>
        </p:nvSpPr>
        <p:spPr bwMode="auto">
          <a:xfrm>
            <a:off x="1358515" y="125697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DWL</a:t>
            </a:r>
          </a:p>
        </p:txBody>
      </p:sp>
      <p:sp>
        <p:nvSpPr>
          <p:cNvPr id="192" name="Content Placeholder 75"/>
          <p:cNvSpPr txBox="1">
            <a:spLocks/>
          </p:cNvSpPr>
          <p:nvPr/>
        </p:nvSpPr>
        <p:spPr bwMode="auto">
          <a:xfrm>
            <a:off x="227255" y="2054895"/>
            <a:ext cx="2160588" cy="94648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2"/>
              </a:lnSpc>
              <a:defRPr/>
            </a:pPr>
            <a:r>
              <a:rPr lang="en-US" dirty="0" smtClean="0"/>
              <a:t>BaseLine (BL)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OverAll (LOA)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Design WaterLine (DWL)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of design WaterLine (LWL)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Forward and Aft Perpendiculars (FP, AP)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Between Perpendiculars (LBP or LPP)</a:t>
            </a:r>
          </a:p>
          <a:p>
            <a:pPr>
              <a:lnSpc>
                <a:spcPts val="1262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grpSp>
        <p:nvGrpSpPr>
          <p:cNvPr id="65538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65601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2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5603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4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3" idx="0"/>
          </p:cNvCxnSpPr>
          <p:nvPr/>
        </p:nvCxnSpPr>
        <p:spPr>
          <a:xfrm>
            <a:off x="2558283" y="1076692"/>
            <a:ext cx="0" cy="772879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3" name="Group 121"/>
          <p:cNvGrpSpPr>
            <a:grpSpLocks noChangeAspect="1"/>
          </p:cNvGrpSpPr>
          <p:nvPr/>
        </p:nvGrpSpPr>
        <p:grpSpPr bwMode="auto">
          <a:xfrm>
            <a:off x="2432959" y="1849571"/>
            <a:ext cx="248978" cy="113511"/>
            <a:chOff x="2218159" y="2144867"/>
            <a:chExt cx="324321" cy="162571"/>
          </a:xfrm>
        </p:grpSpPr>
        <p:sp>
          <p:nvSpPr>
            <p:cNvPr id="63" name="Oval 62"/>
            <p:cNvSpPr/>
            <p:nvPr/>
          </p:nvSpPr>
          <p:spPr>
            <a:xfrm>
              <a:off x="2300872" y="2144867"/>
              <a:ext cx="161072" cy="1625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4" name="Arc 63"/>
            <p:cNvSpPr/>
            <p:nvPr/>
          </p:nvSpPr>
          <p:spPr>
            <a:xfrm>
              <a:off x="2218159" y="2144867"/>
              <a:ext cx="163249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5" name="Arc 64"/>
            <p:cNvSpPr/>
            <p:nvPr/>
          </p:nvSpPr>
          <p:spPr>
            <a:xfrm rot="10800000">
              <a:off x="2381408" y="2144867"/>
              <a:ext cx="161072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1" name="Content Placeholder 282"/>
          <p:cNvSpPr txBox="1">
            <a:spLocks/>
          </p:cNvSpPr>
          <p:nvPr/>
        </p:nvSpPr>
        <p:spPr bwMode="auto">
          <a:xfrm>
            <a:off x="3783117" y="1854580"/>
            <a:ext cx="265688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8000"/>
                </a:solidFill>
                <a:latin typeface="Arial"/>
                <a:cs typeface="Arial"/>
              </a:rPr>
              <a:t>FP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89744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82"/>
          <p:cNvSpPr txBox="1">
            <a:spLocks/>
          </p:cNvSpPr>
          <p:nvPr/>
        </p:nvSpPr>
        <p:spPr bwMode="auto">
          <a:xfrm>
            <a:off x="1057737" y="1859587"/>
            <a:ext cx="264016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 smtClean="0">
                <a:solidFill>
                  <a:srgbClr val="008000"/>
                </a:solidFill>
                <a:latin typeface="Arial"/>
                <a:cs typeface="Arial"/>
              </a:rPr>
              <a:t>AP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501470" y="2989694"/>
            <a:ext cx="1590780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>
            <a:off x="2501470" y="2687553"/>
            <a:ext cx="1249899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9" name="Group 66"/>
          <p:cNvGrpSpPr>
            <a:grpSpLocks/>
          </p:cNvGrpSpPr>
          <p:nvPr/>
        </p:nvGrpSpPr>
        <p:grpSpPr bwMode="auto">
          <a:xfrm>
            <a:off x="2615098" y="2195113"/>
            <a:ext cx="1022644" cy="794581"/>
            <a:chOff x="1860548" y="2349717"/>
            <a:chExt cx="1165225" cy="1018958"/>
          </a:xfrm>
        </p:grpSpPr>
        <p:sp>
          <p:nvSpPr>
            <p:cNvPr id="140" name="Round Same Side Corner Rectangle 139"/>
            <p:cNvSpPr/>
            <p:nvPr/>
          </p:nvSpPr>
          <p:spPr>
            <a:xfrm rot="10800000">
              <a:off x="1862451" y="2786413"/>
              <a:ext cx="1161417" cy="582262"/>
            </a:xfrm>
            <a:prstGeom prst="round2SameRect">
              <a:avLst>
                <a:gd name="adj1" fmla="val 26484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165182" y="2431062"/>
              <a:ext cx="55214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288939" y="2396812"/>
              <a:ext cx="3046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288939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589765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254668" y="2469594"/>
              <a:ext cx="0" cy="2590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168990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165182" y="2476016"/>
              <a:ext cx="8948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622133" y="2471734"/>
              <a:ext cx="3808" cy="25688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625941" y="2476016"/>
              <a:ext cx="8758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713523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355578" y="2349717"/>
              <a:ext cx="19040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492664" y="2349717"/>
              <a:ext cx="24751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374618" y="2349717"/>
              <a:ext cx="11804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978594" y="3325862"/>
              <a:ext cx="92722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902435" y="3156748"/>
              <a:ext cx="10757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902435" y="3041152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1980497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902435" y="3242375"/>
              <a:ext cx="8377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906243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974365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111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898207" y="3242375"/>
              <a:ext cx="818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906243" y="3039012"/>
              <a:ext cx="0" cy="1177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974365" y="3036871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902435" y="2919135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1906243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2974365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902435" y="2805679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906243" y="2803539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2974365" y="2801397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300363" y="2413937"/>
              <a:ext cx="2741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/>
            <p:cNvSpPr/>
            <p:nvPr/>
          </p:nvSpPr>
          <p:spPr>
            <a:xfrm>
              <a:off x="1978594" y="2728615"/>
              <a:ext cx="919613" cy="57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121" name="Straight Connector 120"/>
          <p:cNvCxnSpPr/>
          <p:nvPr/>
        </p:nvCxnSpPr>
        <p:spPr>
          <a:xfrm>
            <a:off x="3123078" y="2101634"/>
            <a:ext cx="1671" cy="911431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56" name="Content Placeholder 282"/>
          <p:cNvSpPr txBox="1">
            <a:spLocks/>
          </p:cNvSpPr>
          <p:nvPr/>
        </p:nvSpPr>
        <p:spPr bwMode="auto">
          <a:xfrm>
            <a:off x="2997754" y="2989696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65560" name="Content Placeholder 282"/>
          <p:cNvSpPr txBox="1">
            <a:spLocks/>
          </p:cNvSpPr>
          <p:nvPr/>
        </p:nvSpPr>
        <p:spPr bwMode="auto">
          <a:xfrm>
            <a:off x="2406224" y="2535649"/>
            <a:ext cx="250648" cy="1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5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WL</a:t>
            </a:r>
          </a:p>
        </p:txBody>
      </p:sp>
      <p:sp>
        <p:nvSpPr>
          <p:cNvPr id="107" name="Content Placeholder 282"/>
          <p:cNvSpPr txBox="1">
            <a:spLocks/>
          </p:cNvSpPr>
          <p:nvPr/>
        </p:nvSpPr>
        <p:spPr bwMode="auto">
          <a:xfrm>
            <a:off x="3014588" y="3019537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8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grpSp>
        <p:nvGrpSpPr>
          <p:cNvPr id="65538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65601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2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5603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4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3" idx="0"/>
          </p:cNvCxnSpPr>
          <p:nvPr/>
        </p:nvCxnSpPr>
        <p:spPr>
          <a:xfrm>
            <a:off x="2558283" y="1076692"/>
            <a:ext cx="0" cy="772879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3" name="Group 121"/>
          <p:cNvGrpSpPr>
            <a:grpSpLocks noChangeAspect="1"/>
          </p:cNvGrpSpPr>
          <p:nvPr/>
        </p:nvGrpSpPr>
        <p:grpSpPr bwMode="auto">
          <a:xfrm>
            <a:off x="2432959" y="1849571"/>
            <a:ext cx="248978" cy="113511"/>
            <a:chOff x="2218159" y="2144867"/>
            <a:chExt cx="324321" cy="162571"/>
          </a:xfrm>
        </p:grpSpPr>
        <p:sp>
          <p:nvSpPr>
            <p:cNvPr id="63" name="Oval 62"/>
            <p:cNvSpPr/>
            <p:nvPr/>
          </p:nvSpPr>
          <p:spPr>
            <a:xfrm>
              <a:off x="2300872" y="2144867"/>
              <a:ext cx="161072" cy="1625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4" name="Arc 63"/>
            <p:cNvSpPr/>
            <p:nvPr/>
          </p:nvSpPr>
          <p:spPr>
            <a:xfrm>
              <a:off x="2218159" y="2144867"/>
              <a:ext cx="163249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5" name="Arc 64"/>
            <p:cNvSpPr/>
            <p:nvPr/>
          </p:nvSpPr>
          <p:spPr>
            <a:xfrm rot="10800000">
              <a:off x="2381408" y="2144867"/>
              <a:ext cx="161072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1" name="Content Placeholder 282"/>
          <p:cNvSpPr txBox="1">
            <a:spLocks/>
          </p:cNvSpPr>
          <p:nvPr/>
        </p:nvSpPr>
        <p:spPr bwMode="auto">
          <a:xfrm>
            <a:off x="3783117" y="1854580"/>
            <a:ext cx="265688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8000"/>
                </a:solidFill>
                <a:latin typeface="Arial"/>
                <a:cs typeface="Arial"/>
              </a:rPr>
              <a:t>FP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89744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82"/>
          <p:cNvSpPr txBox="1">
            <a:spLocks/>
          </p:cNvSpPr>
          <p:nvPr/>
        </p:nvSpPr>
        <p:spPr bwMode="auto">
          <a:xfrm>
            <a:off x="1057737" y="1859587"/>
            <a:ext cx="264016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 smtClean="0">
                <a:solidFill>
                  <a:srgbClr val="008000"/>
                </a:solidFill>
                <a:latin typeface="Arial"/>
                <a:cs typeface="Arial"/>
              </a:rPr>
              <a:t>AP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501470" y="2989694"/>
            <a:ext cx="1590780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>
            <a:off x="2501470" y="2687553"/>
            <a:ext cx="1249899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9" name="Group 66"/>
          <p:cNvGrpSpPr>
            <a:grpSpLocks/>
          </p:cNvGrpSpPr>
          <p:nvPr/>
        </p:nvGrpSpPr>
        <p:grpSpPr bwMode="auto">
          <a:xfrm>
            <a:off x="2615098" y="2195113"/>
            <a:ext cx="1022644" cy="794581"/>
            <a:chOff x="1860548" y="2349717"/>
            <a:chExt cx="1165225" cy="1018958"/>
          </a:xfrm>
        </p:grpSpPr>
        <p:sp>
          <p:nvSpPr>
            <p:cNvPr id="140" name="Round Same Side Corner Rectangle 139"/>
            <p:cNvSpPr/>
            <p:nvPr/>
          </p:nvSpPr>
          <p:spPr>
            <a:xfrm rot="10800000">
              <a:off x="1862451" y="2786413"/>
              <a:ext cx="1161417" cy="582262"/>
            </a:xfrm>
            <a:prstGeom prst="round2SameRect">
              <a:avLst>
                <a:gd name="adj1" fmla="val 26484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165182" y="2431062"/>
              <a:ext cx="55214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288939" y="2396812"/>
              <a:ext cx="3046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288939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589765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254668" y="2469594"/>
              <a:ext cx="0" cy="2590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168990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165182" y="2476016"/>
              <a:ext cx="8948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622133" y="2471734"/>
              <a:ext cx="3808" cy="25688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625941" y="2476016"/>
              <a:ext cx="8758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713523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355578" y="2349717"/>
              <a:ext cx="19040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492664" y="2349717"/>
              <a:ext cx="24751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374618" y="2349717"/>
              <a:ext cx="11804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978594" y="3325862"/>
              <a:ext cx="92722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902435" y="3156748"/>
              <a:ext cx="10757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902435" y="3041152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1980497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902435" y="3242375"/>
              <a:ext cx="8377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906243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974365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111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898207" y="3242375"/>
              <a:ext cx="818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906243" y="3039012"/>
              <a:ext cx="0" cy="1177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974365" y="3036871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902435" y="2919135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1906243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2974365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902435" y="2805679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906243" y="2803539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2974365" y="2801397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300363" y="2413937"/>
              <a:ext cx="2741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/>
            <p:cNvSpPr/>
            <p:nvPr/>
          </p:nvSpPr>
          <p:spPr>
            <a:xfrm>
              <a:off x="1978594" y="2728615"/>
              <a:ext cx="919613" cy="57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 flipV="1">
            <a:off x="2615098" y="2071586"/>
            <a:ext cx="1020973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611756" y="2071587"/>
            <a:ext cx="3342" cy="462392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636071" y="2071586"/>
            <a:ext cx="5013" cy="46573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123078" y="2101634"/>
            <a:ext cx="1671" cy="911431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56" name="Content Placeholder 282"/>
          <p:cNvSpPr txBox="1">
            <a:spLocks/>
          </p:cNvSpPr>
          <p:nvPr/>
        </p:nvSpPr>
        <p:spPr bwMode="auto">
          <a:xfrm>
            <a:off x="2997754" y="2989696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65558" name="Content Placeholder 282"/>
          <p:cNvSpPr txBox="1">
            <a:spLocks/>
          </p:cNvSpPr>
          <p:nvPr/>
        </p:nvSpPr>
        <p:spPr bwMode="auto">
          <a:xfrm>
            <a:off x="3037857" y="1986454"/>
            <a:ext cx="170441" cy="17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115" name="Content Placeholder 75"/>
          <p:cNvSpPr txBox="1">
            <a:spLocks/>
          </p:cNvSpPr>
          <p:nvPr/>
        </p:nvSpPr>
        <p:spPr bwMode="auto">
          <a:xfrm>
            <a:off x="227255" y="2039871"/>
            <a:ext cx="2160588" cy="94648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3"/>
              </a:lnSpc>
              <a:defRPr/>
            </a:pPr>
            <a:r>
              <a:rPr lang="en-US" dirty="0" smtClean="0"/>
              <a:t>Beam or Breadth (B)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Depth (D)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Draft or Draught (T)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Freeboard (f)</a:t>
            </a:r>
          </a:p>
        </p:txBody>
      </p:sp>
      <p:sp>
        <p:nvSpPr>
          <p:cNvPr id="65560" name="Content Placeholder 282"/>
          <p:cNvSpPr txBox="1">
            <a:spLocks/>
          </p:cNvSpPr>
          <p:nvPr/>
        </p:nvSpPr>
        <p:spPr bwMode="auto">
          <a:xfrm>
            <a:off x="2406224" y="2535649"/>
            <a:ext cx="250648" cy="1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5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WL</a:t>
            </a:r>
          </a:p>
        </p:txBody>
      </p:sp>
      <p:sp>
        <p:nvSpPr>
          <p:cNvPr id="107" name="Content Placeholder 282"/>
          <p:cNvSpPr txBox="1">
            <a:spLocks/>
          </p:cNvSpPr>
          <p:nvPr/>
        </p:nvSpPr>
        <p:spPr bwMode="auto">
          <a:xfrm>
            <a:off x="3014588" y="3019537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180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grpSp>
        <p:nvGrpSpPr>
          <p:cNvPr id="65538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65601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2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5603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4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3" idx="0"/>
          </p:cNvCxnSpPr>
          <p:nvPr/>
        </p:nvCxnSpPr>
        <p:spPr>
          <a:xfrm>
            <a:off x="2558283" y="1076692"/>
            <a:ext cx="0" cy="772879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3" name="Group 121"/>
          <p:cNvGrpSpPr>
            <a:grpSpLocks noChangeAspect="1"/>
          </p:cNvGrpSpPr>
          <p:nvPr/>
        </p:nvGrpSpPr>
        <p:grpSpPr bwMode="auto">
          <a:xfrm>
            <a:off x="2432959" y="1849571"/>
            <a:ext cx="248978" cy="113511"/>
            <a:chOff x="2218159" y="2144867"/>
            <a:chExt cx="324321" cy="162571"/>
          </a:xfrm>
        </p:grpSpPr>
        <p:sp>
          <p:nvSpPr>
            <p:cNvPr id="63" name="Oval 62"/>
            <p:cNvSpPr/>
            <p:nvPr/>
          </p:nvSpPr>
          <p:spPr>
            <a:xfrm>
              <a:off x="2300872" y="2144867"/>
              <a:ext cx="161072" cy="1625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4" name="Arc 63"/>
            <p:cNvSpPr/>
            <p:nvPr/>
          </p:nvSpPr>
          <p:spPr>
            <a:xfrm>
              <a:off x="2218159" y="2144867"/>
              <a:ext cx="163249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5" name="Arc 64"/>
            <p:cNvSpPr/>
            <p:nvPr/>
          </p:nvSpPr>
          <p:spPr>
            <a:xfrm rot="10800000">
              <a:off x="2381408" y="2144867"/>
              <a:ext cx="161072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1" name="Content Placeholder 282"/>
          <p:cNvSpPr txBox="1">
            <a:spLocks/>
          </p:cNvSpPr>
          <p:nvPr/>
        </p:nvSpPr>
        <p:spPr bwMode="auto">
          <a:xfrm>
            <a:off x="3783117" y="1854580"/>
            <a:ext cx="265688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8000"/>
                </a:solidFill>
                <a:latin typeface="Arial"/>
                <a:cs typeface="Arial"/>
              </a:rPr>
              <a:t>FP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89744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82"/>
          <p:cNvSpPr txBox="1">
            <a:spLocks/>
          </p:cNvSpPr>
          <p:nvPr/>
        </p:nvSpPr>
        <p:spPr bwMode="auto">
          <a:xfrm>
            <a:off x="1057737" y="1859587"/>
            <a:ext cx="264016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 smtClean="0">
                <a:solidFill>
                  <a:srgbClr val="008000"/>
                </a:solidFill>
                <a:latin typeface="Arial"/>
                <a:cs typeface="Arial"/>
              </a:rPr>
              <a:t>AP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501470" y="2989694"/>
            <a:ext cx="1590780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>
            <a:off x="2501470" y="2687553"/>
            <a:ext cx="1249899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9" name="Group 66"/>
          <p:cNvGrpSpPr>
            <a:grpSpLocks/>
          </p:cNvGrpSpPr>
          <p:nvPr/>
        </p:nvGrpSpPr>
        <p:grpSpPr bwMode="auto">
          <a:xfrm>
            <a:off x="2615098" y="2195113"/>
            <a:ext cx="1022644" cy="794581"/>
            <a:chOff x="1860548" y="2349717"/>
            <a:chExt cx="1165225" cy="1018958"/>
          </a:xfrm>
        </p:grpSpPr>
        <p:sp>
          <p:nvSpPr>
            <p:cNvPr id="140" name="Round Same Side Corner Rectangle 139"/>
            <p:cNvSpPr/>
            <p:nvPr/>
          </p:nvSpPr>
          <p:spPr>
            <a:xfrm rot="10800000">
              <a:off x="1862451" y="2786413"/>
              <a:ext cx="1161417" cy="582262"/>
            </a:xfrm>
            <a:prstGeom prst="round2SameRect">
              <a:avLst>
                <a:gd name="adj1" fmla="val 26484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165182" y="2431062"/>
              <a:ext cx="55214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288939" y="2396812"/>
              <a:ext cx="3046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288939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589765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254668" y="2469594"/>
              <a:ext cx="0" cy="2590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168990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165182" y="2476016"/>
              <a:ext cx="8948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622133" y="2471734"/>
              <a:ext cx="3808" cy="25688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625941" y="2476016"/>
              <a:ext cx="8758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713523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355578" y="2349717"/>
              <a:ext cx="19040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492664" y="2349717"/>
              <a:ext cx="24751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374618" y="2349717"/>
              <a:ext cx="11804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978594" y="3325862"/>
              <a:ext cx="92722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902435" y="3156748"/>
              <a:ext cx="10757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902435" y="3041152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1980497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902435" y="3242375"/>
              <a:ext cx="8377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906243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974365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111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898207" y="3242375"/>
              <a:ext cx="818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906243" y="3039012"/>
              <a:ext cx="0" cy="1177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974365" y="3036871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902435" y="2919135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1906243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2974365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902435" y="2805679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906243" y="2803539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2974365" y="2801397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300363" y="2413937"/>
              <a:ext cx="2741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/>
            <p:cNvSpPr/>
            <p:nvPr/>
          </p:nvSpPr>
          <p:spPr>
            <a:xfrm>
              <a:off x="1978594" y="2728615"/>
              <a:ext cx="919613" cy="57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 flipV="1">
            <a:off x="2615098" y="2071586"/>
            <a:ext cx="1020973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611756" y="2071587"/>
            <a:ext cx="3342" cy="462392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636071" y="2071586"/>
            <a:ext cx="5013" cy="46573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41084" y="2537318"/>
            <a:ext cx="451167" cy="0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123078" y="2101634"/>
            <a:ext cx="1671" cy="911431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56" name="Content Placeholder 282"/>
          <p:cNvSpPr txBox="1">
            <a:spLocks/>
          </p:cNvSpPr>
          <p:nvPr/>
        </p:nvSpPr>
        <p:spPr bwMode="auto">
          <a:xfrm>
            <a:off x="2997754" y="2989696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65558" name="Content Placeholder 282"/>
          <p:cNvSpPr txBox="1">
            <a:spLocks/>
          </p:cNvSpPr>
          <p:nvPr/>
        </p:nvSpPr>
        <p:spPr bwMode="auto">
          <a:xfrm>
            <a:off x="3037857" y="1986454"/>
            <a:ext cx="170441" cy="17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115" name="Content Placeholder 75"/>
          <p:cNvSpPr txBox="1">
            <a:spLocks/>
          </p:cNvSpPr>
          <p:nvPr/>
        </p:nvSpPr>
        <p:spPr bwMode="auto">
          <a:xfrm>
            <a:off x="227255" y="2039871"/>
            <a:ext cx="2160588" cy="94648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3"/>
              </a:lnSpc>
              <a:defRPr/>
            </a:pPr>
            <a:r>
              <a:rPr lang="en-US" dirty="0" smtClean="0"/>
              <a:t>Beam or Breadth (B)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/>
              <a:t>Depth (D)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Draft or Draught (T)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Freeboard (f)</a:t>
            </a:r>
          </a:p>
        </p:txBody>
      </p:sp>
      <p:sp>
        <p:nvSpPr>
          <p:cNvPr id="65560" name="Content Placeholder 282"/>
          <p:cNvSpPr txBox="1">
            <a:spLocks/>
          </p:cNvSpPr>
          <p:nvPr/>
        </p:nvSpPr>
        <p:spPr bwMode="auto">
          <a:xfrm>
            <a:off x="2406224" y="2535649"/>
            <a:ext cx="250648" cy="1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5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WL</a:t>
            </a: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981965" y="2537318"/>
            <a:ext cx="0" cy="452378"/>
          </a:xfrm>
          <a:prstGeom prst="line">
            <a:avLst/>
          </a:prstGeom>
          <a:ln w="9525" cmpd="sng">
            <a:solidFill>
              <a:srgbClr val="008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64" name="Content Placeholder 282"/>
          <p:cNvSpPr txBox="1">
            <a:spLocks/>
          </p:cNvSpPr>
          <p:nvPr/>
        </p:nvSpPr>
        <p:spPr bwMode="auto">
          <a:xfrm>
            <a:off x="4017056" y="2535649"/>
            <a:ext cx="113628" cy="4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107" name="Content Placeholder 282"/>
          <p:cNvSpPr txBox="1">
            <a:spLocks/>
          </p:cNvSpPr>
          <p:nvPr/>
        </p:nvSpPr>
        <p:spPr bwMode="auto">
          <a:xfrm>
            <a:off x="3014588" y="3019537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180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grpSp>
        <p:nvGrpSpPr>
          <p:cNvPr id="65538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65601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2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5603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4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3" idx="0"/>
          </p:cNvCxnSpPr>
          <p:nvPr/>
        </p:nvCxnSpPr>
        <p:spPr>
          <a:xfrm>
            <a:off x="2558283" y="1076692"/>
            <a:ext cx="0" cy="772879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3" name="Group 121"/>
          <p:cNvGrpSpPr>
            <a:grpSpLocks noChangeAspect="1"/>
          </p:cNvGrpSpPr>
          <p:nvPr/>
        </p:nvGrpSpPr>
        <p:grpSpPr bwMode="auto">
          <a:xfrm>
            <a:off x="2432959" y="1849571"/>
            <a:ext cx="248978" cy="113511"/>
            <a:chOff x="2218159" y="2144867"/>
            <a:chExt cx="324321" cy="162571"/>
          </a:xfrm>
        </p:grpSpPr>
        <p:sp>
          <p:nvSpPr>
            <p:cNvPr id="63" name="Oval 62"/>
            <p:cNvSpPr/>
            <p:nvPr/>
          </p:nvSpPr>
          <p:spPr>
            <a:xfrm>
              <a:off x="2300872" y="2144867"/>
              <a:ext cx="161072" cy="1625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4" name="Arc 63"/>
            <p:cNvSpPr/>
            <p:nvPr/>
          </p:nvSpPr>
          <p:spPr>
            <a:xfrm>
              <a:off x="2218159" y="2144867"/>
              <a:ext cx="163249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5" name="Arc 64"/>
            <p:cNvSpPr/>
            <p:nvPr/>
          </p:nvSpPr>
          <p:spPr>
            <a:xfrm rot="10800000">
              <a:off x="2381408" y="2144867"/>
              <a:ext cx="161072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1" name="Content Placeholder 282"/>
          <p:cNvSpPr txBox="1">
            <a:spLocks/>
          </p:cNvSpPr>
          <p:nvPr/>
        </p:nvSpPr>
        <p:spPr bwMode="auto">
          <a:xfrm>
            <a:off x="3783117" y="1854580"/>
            <a:ext cx="265688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8000"/>
                </a:solidFill>
                <a:latin typeface="Arial"/>
                <a:cs typeface="Arial"/>
              </a:rPr>
              <a:t>FP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89744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82"/>
          <p:cNvSpPr txBox="1">
            <a:spLocks/>
          </p:cNvSpPr>
          <p:nvPr/>
        </p:nvSpPr>
        <p:spPr bwMode="auto">
          <a:xfrm>
            <a:off x="1057737" y="1859587"/>
            <a:ext cx="264016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 smtClean="0">
                <a:solidFill>
                  <a:srgbClr val="008000"/>
                </a:solidFill>
                <a:latin typeface="Arial"/>
                <a:cs typeface="Arial"/>
              </a:rPr>
              <a:t>AP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501470" y="2989694"/>
            <a:ext cx="1590780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>
            <a:off x="2501470" y="2687553"/>
            <a:ext cx="1249899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9" name="Group 66"/>
          <p:cNvGrpSpPr>
            <a:grpSpLocks/>
          </p:cNvGrpSpPr>
          <p:nvPr/>
        </p:nvGrpSpPr>
        <p:grpSpPr bwMode="auto">
          <a:xfrm>
            <a:off x="2615098" y="2195113"/>
            <a:ext cx="1022644" cy="794581"/>
            <a:chOff x="1860548" y="2349717"/>
            <a:chExt cx="1165225" cy="1018958"/>
          </a:xfrm>
        </p:grpSpPr>
        <p:sp>
          <p:nvSpPr>
            <p:cNvPr id="140" name="Round Same Side Corner Rectangle 139"/>
            <p:cNvSpPr/>
            <p:nvPr/>
          </p:nvSpPr>
          <p:spPr>
            <a:xfrm rot="10800000">
              <a:off x="1862451" y="2786413"/>
              <a:ext cx="1161417" cy="582262"/>
            </a:xfrm>
            <a:prstGeom prst="round2SameRect">
              <a:avLst>
                <a:gd name="adj1" fmla="val 26484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165182" y="2431062"/>
              <a:ext cx="55214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288939" y="2396812"/>
              <a:ext cx="3046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288939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589765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254668" y="2469594"/>
              <a:ext cx="0" cy="2590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168990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165182" y="2476016"/>
              <a:ext cx="8948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622133" y="2471734"/>
              <a:ext cx="3808" cy="25688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625941" y="2476016"/>
              <a:ext cx="8758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713523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355578" y="2349717"/>
              <a:ext cx="19040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492664" y="2349717"/>
              <a:ext cx="24751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374618" y="2349717"/>
              <a:ext cx="11804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978594" y="3325862"/>
              <a:ext cx="92722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902435" y="3156748"/>
              <a:ext cx="10757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902435" y="3041152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1980497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902435" y="3242375"/>
              <a:ext cx="8377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906243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974365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111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898207" y="3242375"/>
              <a:ext cx="818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906243" y="3039012"/>
              <a:ext cx="0" cy="1177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974365" y="3036871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902435" y="2919135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1906243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2974365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902435" y="2805679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906243" y="2803539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2974365" y="2801397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300363" y="2413937"/>
              <a:ext cx="2741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/>
            <p:cNvSpPr/>
            <p:nvPr/>
          </p:nvSpPr>
          <p:spPr>
            <a:xfrm>
              <a:off x="1978594" y="2728615"/>
              <a:ext cx="919613" cy="57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 flipV="1">
            <a:off x="2615098" y="2071586"/>
            <a:ext cx="1020973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611756" y="2071587"/>
            <a:ext cx="3342" cy="462392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636071" y="2071586"/>
            <a:ext cx="5013" cy="46573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751368" y="2687554"/>
            <a:ext cx="0" cy="302142"/>
          </a:xfrm>
          <a:prstGeom prst="line">
            <a:avLst/>
          </a:prstGeom>
          <a:ln w="9525" cmpd="sng">
            <a:solidFill>
              <a:srgbClr val="2D75FF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41084" y="2537318"/>
            <a:ext cx="451167" cy="0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123078" y="2101634"/>
            <a:ext cx="1671" cy="911431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56" name="Content Placeholder 282"/>
          <p:cNvSpPr txBox="1">
            <a:spLocks/>
          </p:cNvSpPr>
          <p:nvPr/>
        </p:nvSpPr>
        <p:spPr bwMode="auto">
          <a:xfrm>
            <a:off x="2997754" y="2989696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65558" name="Content Placeholder 282"/>
          <p:cNvSpPr txBox="1">
            <a:spLocks/>
          </p:cNvSpPr>
          <p:nvPr/>
        </p:nvSpPr>
        <p:spPr bwMode="auto">
          <a:xfrm>
            <a:off x="3037857" y="1986454"/>
            <a:ext cx="170441" cy="17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115" name="Content Placeholder 75"/>
          <p:cNvSpPr txBox="1">
            <a:spLocks/>
          </p:cNvSpPr>
          <p:nvPr/>
        </p:nvSpPr>
        <p:spPr bwMode="auto">
          <a:xfrm>
            <a:off x="227255" y="2039871"/>
            <a:ext cx="2160588" cy="94648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3"/>
              </a:lnSpc>
              <a:defRPr/>
            </a:pPr>
            <a:r>
              <a:rPr lang="en-US" dirty="0" smtClean="0"/>
              <a:t>Beam or Breadth (B)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/>
              <a:t>Depth (D)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/>
              <a:t>Draft or Draught (T)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Freeboard (f)</a:t>
            </a:r>
          </a:p>
        </p:txBody>
      </p:sp>
      <p:sp>
        <p:nvSpPr>
          <p:cNvPr id="65560" name="Content Placeholder 282"/>
          <p:cNvSpPr txBox="1">
            <a:spLocks/>
          </p:cNvSpPr>
          <p:nvPr/>
        </p:nvSpPr>
        <p:spPr bwMode="auto">
          <a:xfrm>
            <a:off x="2406224" y="2535649"/>
            <a:ext cx="250648" cy="1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5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WL</a:t>
            </a:r>
          </a:p>
        </p:txBody>
      </p:sp>
      <p:sp>
        <p:nvSpPr>
          <p:cNvPr id="65561" name="Content Placeholder 282"/>
          <p:cNvSpPr txBox="1">
            <a:spLocks/>
          </p:cNvSpPr>
          <p:nvPr/>
        </p:nvSpPr>
        <p:spPr bwMode="auto">
          <a:xfrm>
            <a:off x="3789801" y="2687554"/>
            <a:ext cx="113628" cy="30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2D75FF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981965" y="2537318"/>
            <a:ext cx="0" cy="452378"/>
          </a:xfrm>
          <a:prstGeom prst="line">
            <a:avLst/>
          </a:prstGeom>
          <a:ln w="9525" cmpd="sng">
            <a:solidFill>
              <a:srgbClr val="008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64" name="Content Placeholder 282"/>
          <p:cNvSpPr txBox="1">
            <a:spLocks/>
          </p:cNvSpPr>
          <p:nvPr/>
        </p:nvSpPr>
        <p:spPr bwMode="auto">
          <a:xfrm>
            <a:off x="4017056" y="2535649"/>
            <a:ext cx="113628" cy="4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107" name="Content Placeholder 282"/>
          <p:cNvSpPr txBox="1">
            <a:spLocks/>
          </p:cNvSpPr>
          <p:nvPr/>
        </p:nvSpPr>
        <p:spPr bwMode="auto">
          <a:xfrm>
            <a:off x="3014588" y="3019537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180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grpSp>
        <p:nvGrpSpPr>
          <p:cNvPr id="65538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65601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2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5603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04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3" idx="0"/>
          </p:cNvCxnSpPr>
          <p:nvPr/>
        </p:nvCxnSpPr>
        <p:spPr>
          <a:xfrm>
            <a:off x="2558283" y="1076692"/>
            <a:ext cx="0" cy="772879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3" name="Group 121"/>
          <p:cNvGrpSpPr>
            <a:grpSpLocks noChangeAspect="1"/>
          </p:cNvGrpSpPr>
          <p:nvPr/>
        </p:nvGrpSpPr>
        <p:grpSpPr bwMode="auto">
          <a:xfrm>
            <a:off x="2432959" y="1849571"/>
            <a:ext cx="248978" cy="113511"/>
            <a:chOff x="2218159" y="2144867"/>
            <a:chExt cx="324321" cy="162571"/>
          </a:xfrm>
        </p:grpSpPr>
        <p:sp>
          <p:nvSpPr>
            <p:cNvPr id="63" name="Oval 62"/>
            <p:cNvSpPr/>
            <p:nvPr/>
          </p:nvSpPr>
          <p:spPr>
            <a:xfrm>
              <a:off x="2300872" y="2144867"/>
              <a:ext cx="161072" cy="1625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4" name="Arc 63"/>
            <p:cNvSpPr/>
            <p:nvPr/>
          </p:nvSpPr>
          <p:spPr>
            <a:xfrm>
              <a:off x="2218159" y="2144867"/>
              <a:ext cx="163249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5" name="Arc 64"/>
            <p:cNvSpPr/>
            <p:nvPr/>
          </p:nvSpPr>
          <p:spPr>
            <a:xfrm rot="10800000">
              <a:off x="2381408" y="2144867"/>
              <a:ext cx="161072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1" name="Content Placeholder 282"/>
          <p:cNvSpPr txBox="1">
            <a:spLocks/>
          </p:cNvSpPr>
          <p:nvPr/>
        </p:nvSpPr>
        <p:spPr bwMode="auto">
          <a:xfrm>
            <a:off x="3783117" y="1854580"/>
            <a:ext cx="265688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8000"/>
                </a:solidFill>
                <a:latin typeface="Arial"/>
                <a:cs typeface="Arial"/>
              </a:rPr>
              <a:t>FP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189744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82"/>
          <p:cNvSpPr txBox="1">
            <a:spLocks/>
          </p:cNvSpPr>
          <p:nvPr/>
        </p:nvSpPr>
        <p:spPr bwMode="auto">
          <a:xfrm>
            <a:off x="1057737" y="1859587"/>
            <a:ext cx="264016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 smtClean="0">
                <a:solidFill>
                  <a:srgbClr val="008000"/>
                </a:solidFill>
                <a:latin typeface="Arial"/>
                <a:cs typeface="Arial"/>
              </a:rPr>
              <a:t>AP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501470" y="2989694"/>
            <a:ext cx="1590780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>
            <a:off x="2501470" y="2687553"/>
            <a:ext cx="1249899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49" name="Group 66"/>
          <p:cNvGrpSpPr>
            <a:grpSpLocks/>
          </p:cNvGrpSpPr>
          <p:nvPr/>
        </p:nvGrpSpPr>
        <p:grpSpPr bwMode="auto">
          <a:xfrm>
            <a:off x="2615098" y="2195113"/>
            <a:ext cx="1022644" cy="794581"/>
            <a:chOff x="1860548" y="2349717"/>
            <a:chExt cx="1165225" cy="1018958"/>
          </a:xfrm>
        </p:grpSpPr>
        <p:sp>
          <p:nvSpPr>
            <p:cNvPr id="140" name="Round Same Side Corner Rectangle 139"/>
            <p:cNvSpPr/>
            <p:nvPr/>
          </p:nvSpPr>
          <p:spPr>
            <a:xfrm rot="10800000">
              <a:off x="1862451" y="2786413"/>
              <a:ext cx="1161417" cy="582262"/>
            </a:xfrm>
            <a:prstGeom prst="round2SameRect">
              <a:avLst>
                <a:gd name="adj1" fmla="val 26484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165182" y="2431062"/>
              <a:ext cx="55214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288939" y="2396812"/>
              <a:ext cx="3046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288939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589765" y="2392530"/>
              <a:ext cx="0" cy="3425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254668" y="2469594"/>
              <a:ext cx="0" cy="2590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168990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165182" y="2476016"/>
              <a:ext cx="8948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622133" y="2471734"/>
              <a:ext cx="3808" cy="25688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625941" y="2476016"/>
              <a:ext cx="8758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713523" y="2428921"/>
              <a:ext cx="0" cy="492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355578" y="2349717"/>
              <a:ext cx="19040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492664" y="2349717"/>
              <a:ext cx="24751" cy="4709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374618" y="2349717"/>
              <a:ext cx="11804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978594" y="3325862"/>
              <a:ext cx="92722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902435" y="3156748"/>
              <a:ext cx="10757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902435" y="3041152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1980497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902435" y="3242375"/>
              <a:ext cx="8377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906243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974365" y="3156748"/>
              <a:ext cx="0" cy="8562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111" y="3242375"/>
              <a:ext cx="0" cy="8348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898207" y="3242375"/>
              <a:ext cx="818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906243" y="3039012"/>
              <a:ext cx="0" cy="11773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974365" y="3036871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902435" y="2919135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1906243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2974365" y="2916993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902435" y="2805679"/>
              <a:ext cx="10700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906243" y="2803539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2974365" y="2801397"/>
              <a:ext cx="0" cy="11987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300363" y="2413937"/>
              <a:ext cx="27417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/>
            <p:cNvSpPr/>
            <p:nvPr/>
          </p:nvSpPr>
          <p:spPr>
            <a:xfrm>
              <a:off x="1978594" y="2728615"/>
              <a:ext cx="919613" cy="57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 flipV="1">
            <a:off x="2615098" y="2071586"/>
            <a:ext cx="1020973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611756" y="2071587"/>
            <a:ext cx="3342" cy="462392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636071" y="2071586"/>
            <a:ext cx="5013" cy="46573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751368" y="2687554"/>
            <a:ext cx="0" cy="302142"/>
          </a:xfrm>
          <a:prstGeom prst="line">
            <a:avLst/>
          </a:prstGeom>
          <a:ln w="9525" cmpd="sng">
            <a:solidFill>
              <a:srgbClr val="2D75FF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41084" y="2537318"/>
            <a:ext cx="451167" cy="0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123078" y="2101634"/>
            <a:ext cx="1671" cy="911431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56" name="Content Placeholder 282"/>
          <p:cNvSpPr txBox="1">
            <a:spLocks/>
          </p:cNvSpPr>
          <p:nvPr/>
        </p:nvSpPr>
        <p:spPr bwMode="auto">
          <a:xfrm>
            <a:off x="2997754" y="2989696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3751368" y="2537318"/>
            <a:ext cx="0" cy="150236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58" name="Content Placeholder 282"/>
          <p:cNvSpPr txBox="1">
            <a:spLocks/>
          </p:cNvSpPr>
          <p:nvPr/>
        </p:nvSpPr>
        <p:spPr bwMode="auto">
          <a:xfrm>
            <a:off x="3037857" y="1986454"/>
            <a:ext cx="170441" cy="17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115" name="Content Placeholder 75"/>
          <p:cNvSpPr txBox="1">
            <a:spLocks/>
          </p:cNvSpPr>
          <p:nvPr/>
        </p:nvSpPr>
        <p:spPr bwMode="auto">
          <a:xfrm>
            <a:off x="227255" y="2039871"/>
            <a:ext cx="2160588" cy="94648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3"/>
              </a:lnSpc>
              <a:defRPr/>
            </a:pPr>
            <a:r>
              <a:rPr lang="en-US" dirty="0" smtClean="0"/>
              <a:t>Beam or Breadth (B)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/>
              <a:t>Depth (D)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/>
              <a:t>Draft or Draught (T)</a:t>
            </a:r>
          </a:p>
          <a:p>
            <a:pPr>
              <a:lnSpc>
                <a:spcPts val="1473"/>
              </a:lnSpc>
              <a:defRPr/>
            </a:pPr>
            <a:r>
              <a:rPr lang="en-US" dirty="0" smtClean="0"/>
              <a:t>Freeboard (f)</a:t>
            </a:r>
          </a:p>
        </p:txBody>
      </p:sp>
      <p:sp>
        <p:nvSpPr>
          <p:cNvPr id="65560" name="Content Placeholder 282"/>
          <p:cNvSpPr txBox="1">
            <a:spLocks/>
          </p:cNvSpPr>
          <p:nvPr/>
        </p:nvSpPr>
        <p:spPr bwMode="auto">
          <a:xfrm>
            <a:off x="2406224" y="2535649"/>
            <a:ext cx="250648" cy="1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5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WL</a:t>
            </a:r>
          </a:p>
        </p:txBody>
      </p:sp>
      <p:sp>
        <p:nvSpPr>
          <p:cNvPr id="65561" name="Content Placeholder 282"/>
          <p:cNvSpPr txBox="1">
            <a:spLocks/>
          </p:cNvSpPr>
          <p:nvPr/>
        </p:nvSpPr>
        <p:spPr bwMode="auto">
          <a:xfrm>
            <a:off x="3789801" y="2687554"/>
            <a:ext cx="113628" cy="30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2D75FF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65562" name="Content Placeholder 282"/>
          <p:cNvSpPr txBox="1">
            <a:spLocks/>
          </p:cNvSpPr>
          <p:nvPr/>
        </p:nvSpPr>
        <p:spPr bwMode="auto">
          <a:xfrm>
            <a:off x="3789801" y="2537318"/>
            <a:ext cx="113628" cy="14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f</a:t>
            </a: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981965" y="2537318"/>
            <a:ext cx="0" cy="452378"/>
          </a:xfrm>
          <a:prstGeom prst="line">
            <a:avLst/>
          </a:prstGeom>
          <a:ln w="9525" cmpd="sng">
            <a:solidFill>
              <a:srgbClr val="008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64" name="Content Placeholder 282"/>
          <p:cNvSpPr txBox="1">
            <a:spLocks/>
          </p:cNvSpPr>
          <p:nvPr/>
        </p:nvSpPr>
        <p:spPr bwMode="auto">
          <a:xfrm>
            <a:off x="4017056" y="2535649"/>
            <a:ext cx="113628" cy="4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107" name="Content Placeholder 282"/>
          <p:cNvSpPr txBox="1">
            <a:spLocks/>
          </p:cNvSpPr>
          <p:nvPr/>
        </p:nvSpPr>
        <p:spPr bwMode="auto">
          <a:xfrm>
            <a:off x="3014588" y="3019537"/>
            <a:ext cx="252319" cy="1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180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80000" y="179884"/>
            <a:ext cx="3960000" cy="431957"/>
          </a:xfrm>
        </p:spPr>
        <p:txBody>
          <a:bodyPr/>
          <a:lstStyle/>
          <a:p>
            <a:pPr defTabSz="210401">
              <a:defRPr/>
            </a:pPr>
            <a:r>
              <a:rPr lang="el-GR" dirty="0"/>
              <a:t>Όμως, τα παραπάνω στοιχεία δεν δίνουν </a:t>
            </a:r>
            <a:br>
              <a:rPr lang="el-GR" dirty="0"/>
            </a:br>
            <a:r>
              <a:rPr lang="el-GR" i="1" dirty="0">
                <a:solidFill>
                  <a:schemeClr val="accent2"/>
                </a:solidFill>
                <a:latin typeface="Helvetica"/>
                <a:cs typeface="Helvetica"/>
              </a:rPr>
              <a:t>καμία πληροφορία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/>
              <a:t>για τη γάστρα του πλοίου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Content Placeholder 6"/>
          <p:cNvPicPr>
            <a:picLocks noGrp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5321"/>
          <a:stretch>
            <a:fillRect/>
          </a:stretch>
        </p:blipFill>
        <p:spPr>
          <a:xfrm>
            <a:off x="2624015" y="1514138"/>
            <a:ext cx="1475644" cy="11351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2644" y="971526"/>
            <a:ext cx="3001095" cy="43401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210401">
              <a:lnSpc>
                <a:spcPct val="130000"/>
              </a:lnSpc>
              <a:defRPr/>
            </a:pPr>
            <a:r>
              <a:rPr lang="el-GR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Ποιές είναι οι διαφορές στη γάστρα των παρακάτω δύο πλοίων ;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r="1195"/>
          <a:stretch>
            <a:fillRect/>
          </a:stretch>
        </p:blipFill>
        <p:spPr bwMode="auto">
          <a:xfrm>
            <a:off x="1022645" y="1522412"/>
            <a:ext cx="1478949" cy="11169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80000" y="179884"/>
            <a:ext cx="3960000" cy="431957"/>
          </a:xfrm>
        </p:spPr>
        <p:txBody>
          <a:bodyPr/>
          <a:lstStyle/>
          <a:p>
            <a:pPr defTabSz="210401">
              <a:defRPr/>
            </a:pPr>
            <a:r>
              <a:rPr lang="el-GR" dirty="0"/>
              <a:t>Όμως, τα παραπάνω στοιχεία δεν δίνουν </a:t>
            </a:r>
            <a:br>
              <a:rPr lang="el-GR" dirty="0"/>
            </a:br>
            <a:r>
              <a:rPr lang="el-GR" i="1" dirty="0">
                <a:solidFill>
                  <a:schemeClr val="accent2"/>
                </a:solidFill>
                <a:latin typeface="Helvetica"/>
                <a:cs typeface="Helvetica"/>
              </a:rPr>
              <a:t>καμία πληροφορία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/>
              <a:t>για τη γάστρα του πλοίου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Το σχήμα της γάστρας προσεγγίζεται </a:t>
            </a:r>
            <a:br>
              <a:rPr lang="el-GR" dirty="0" smtClean="0"/>
            </a:br>
            <a:r>
              <a:rPr lang="el-GR" dirty="0" smtClean="0"/>
              <a:t>με τη χρήση αδιάστατων συντελεστών</a:t>
            </a:r>
            <a:endParaRPr lang="en-US" dirty="0"/>
          </a:p>
        </p:txBody>
      </p:sp>
      <p:sp>
        <p:nvSpPr>
          <p:cNvPr id="10" name="Content Placeholder 282"/>
          <p:cNvSpPr txBox="1">
            <a:spLocks/>
          </p:cNvSpPr>
          <p:nvPr/>
        </p:nvSpPr>
        <p:spPr bwMode="auto">
          <a:xfrm>
            <a:off x="553911" y="946487"/>
            <a:ext cx="2412906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Block Coefficient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911" y="1337821"/>
            <a:ext cx="792089" cy="462135"/>
          </a:xfrm>
          <a:prstGeom prst="rect">
            <a:avLst/>
          </a:prstGeom>
          <a:noFill/>
          <a:ln w="635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3" rIns="121880" bIns="60943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12" name="Content Placeholder 282"/>
          <p:cNvSpPr txBox="1">
            <a:spLocks/>
          </p:cNvSpPr>
          <p:nvPr/>
        </p:nvSpPr>
        <p:spPr bwMode="auto">
          <a:xfrm>
            <a:off x="216371" y="946487"/>
            <a:ext cx="362604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l-GR" sz="800" kern="0" spc="28" dirty="0">
                <a:solidFill>
                  <a:schemeClr val="accent2"/>
                </a:solidFill>
                <a:latin typeface="Arial"/>
                <a:cs typeface="Arial"/>
              </a:rPr>
              <a:t>1</a:t>
            </a:r>
            <a:endParaRPr lang="en-US" sz="800" kern="0" spc="28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5" y="1954751"/>
            <a:ext cx="1679703" cy="1285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8159" y="1407915"/>
                <a:ext cx="741421" cy="321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</m:t>
                      </m:r>
                      <m:f>
                        <m:fPr>
                          <m:ctrlPr>
                            <a:rPr lang="en-US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∇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59" y="1407915"/>
                <a:ext cx="741421" cy="321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60" y="985619"/>
            <a:ext cx="911135" cy="101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60" y="2096660"/>
            <a:ext cx="911136" cy="103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3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Γεωμετρικά χαρακτηριστικά </a:t>
            </a:r>
            <a:br>
              <a:rPr lang="el-GR" dirty="0" smtClean="0"/>
            </a:br>
            <a:r>
              <a:rPr lang="el-GR" dirty="0" smtClean="0"/>
              <a:t>της γάστρας των πλοίων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56532" y="1080000"/>
            <a:ext cx="2483468" cy="1980000"/>
          </a:xfrm>
        </p:spPr>
        <p:txBody>
          <a:bodyPr/>
          <a:lstStyle/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Κατηγορίες πλοίων</a:t>
            </a:r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Με βάση την αποστολή και τον τρόπο πλεύσης τους</a:t>
            </a:r>
          </a:p>
          <a:p>
            <a:pPr>
              <a:tabLst>
                <a:tab pos="357188" algn="l"/>
              </a:tabLst>
              <a:defRPr/>
            </a:pPr>
            <a:endParaRPr lang="el-GR" sz="700" dirty="0" smtClean="0"/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>
              <a:tabLst>
                <a:tab pos="357188" algn="l"/>
              </a:tabLst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2	Το πλοίο σε μία και σε καμία διάσταση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>
                <a:solidFill>
                  <a:schemeClr val="accent2"/>
                </a:solidFill>
              </a:rPr>
              <a:t>Βασικές διαστάσεις πλοίων και συντελεστές γάστρας</a:t>
            </a:r>
            <a:endParaRPr lang="en-US" dirty="0">
              <a:solidFill>
                <a:schemeClr val="accent2"/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	Το πλοίο σε δύο διαστάσεις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Ναυπηγικά σχέδια –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Table of offsets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πλοίο σε 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τρεις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διαστάσεις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Σχεδιαστικά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προγράμματα στη ναυπηγία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n-US" sz="7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Το σχήμα της γάστρας προσεγγίζεται </a:t>
            </a:r>
            <a:br>
              <a:rPr lang="el-GR" dirty="0" smtClean="0"/>
            </a:br>
            <a:r>
              <a:rPr lang="el-GR" dirty="0" smtClean="0"/>
              <a:t>με τη χρήση αδιάστατων συντελεστών</a:t>
            </a:r>
            <a:endParaRPr lang="en-US" dirty="0"/>
          </a:p>
        </p:txBody>
      </p:sp>
      <p:sp>
        <p:nvSpPr>
          <p:cNvPr id="10" name="Content Placeholder 282"/>
          <p:cNvSpPr txBox="1">
            <a:spLocks/>
          </p:cNvSpPr>
          <p:nvPr/>
        </p:nvSpPr>
        <p:spPr bwMode="auto">
          <a:xfrm>
            <a:off x="553911" y="946487"/>
            <a:ext cx="2412906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Block Coefficient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911" y="1337821"/>
            <a:ext cx="792089" cy="462135"/>
          </a:xfrm>
          <a:prstGeom prst="rect">
            <a:avLst/>
          </a:prstGeom>
          <a:noFill/>
          <a:ln w="635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3" rIns="121880" bIns="60943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12" name="Content Placeholder 282"/>
          <p:cNvSpPr txBox="1">
            <a:spLocks/>
          </p:cNvSpPr>
          <p:nvPr/>
        </p:nvSpPr>
        <p:spPr bwMode="auto">
          <a:xfrm>
            <a:off x="216371" y="946487"/>
            <a:ext cx="362604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l-GR" sz="800" kern="0" spc="28" dirty="0">
                <a:solidFill>
                  <a:schemeClr val="accent2"/>
                </a:solidFill>
                <a:latin typeface="Arial"/>
                <a:cs typeface="Arial"/>
              </a:rPr>
              <a:t>1</a:t>
            </a:r>
            <a:endParaRPr lang="en-US" sz="800" kern="0" spc="28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5" y="1954751"/>
            <a:ext cx="1679703" cy="1285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8159" y="1407915"/>
                <a:ext cx="741421" cy="321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</m:t>
                      </m:r>
                      <m:f>
                        <m:fPr>
                          <m:ctrlPr>
                            <a:rPr lang="en-US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∇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59" y="1407915"/>
                <a:ext cx="741421" cy="321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82"/>
          <p:cNvSpPr txBox="1">
            <a:spLocks/>
          </p:cNvSpPr>
          <p:nvPr/>
        </p:nvSpPr>
        <p:spPr bwMode="auto">
          <a:xfrm>
            <a:off x="2261327" y="946487"/>
            <a:ext cx="362604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l-GR" sz="800" kern="0" spc="28" dirty="0">
                <a:solidFill>
                  <a:schemeClr val="accent2"/>
                </a:solidFill>
                <a:latin typeface="Arial"/>
                <a:cs typeface="Arial"/>
              </a:rPr>
              <a:t>2</a:t>
            </a:r>
            <a:endParaRPr lang="en-US" sz="800" kern="0" spc="28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734" y="1923970"/>
            <a:ext cx="1630077" cy="1263347"/>
          </a:xfrm>
          <a:prstGeom prst="rect">
            <a:avLst/>
          </a:prstGeom>
        </p:spPr>
      </p:pic>
      <p:sp>
        <p:nvSpPr>
          <p:cNvPr id="17" name="Content Placeholder 282"/>
          <p:cNvSpPr txBox="1">
            <a:spLocks/>
          </p:cNvSpPr>
          <p:nvPr/>
        </p:nvSpPr>
        <p:spPr bwMode="auto">
          <a:xfrm>
            <a:off x="2628001" y="943357"/>
            <a:ext cx="1399650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Prismatic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395" y="1407915"/>
                <a:ext cx="796949" cy="35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P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</m:t>
                      </m:r>
                      <m:f>
                        <m:fPr>
                          <m:ctrlPr>
                            <a:rPr lang="en-US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∇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 ∙</m:t>
                          </m:r>
                          <m:sSub>
                            <m:sSubPr>
                              <m:ctrlPr>
                                <a:rPr lang="en-US" sz="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8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8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8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95" y="1407915"/>
                <a:ext cx="796949" cy="3572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0"/>
          <p:cNvSpPr/>
          <p:nvPr/>
        </p:nvSpPr>
        <p:spPr>
          <a:xfrm>
            <a:off x="2628001" y="1345070"/>
            <a:ext cx="801343" cy="462135"/>
          </a:xfrm>
          <a:prstGeom prst="rect">
            <a:avLst/>
          </a:prstGeom>
          <a:noFill/>
          <a:ln w="635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3" rIns="121880" bIns="60943" anchor="ctr"/>
          <a:lstStyle/>
          <a:p>
            <a:pPr algn="ctr" defTabSz="21040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Το σχήμα της γάστρας προσεγγίζεται </a:t>
            </a:r>
            <a:br>
              <a:rPr lang="el-GR" dirty="0" smtClean="0"/>
            </a:br>
            <a:r>
              <a:rPr lang="el-GR" dirty="0" smtClean="0"/>
              <a:t>με τη χρήση αδιάστατων συντελεστών</a:t>
            </a:r>
            <a:endParaRPr lang="en-US" dirty="0"/>
          </a:p>
        </p:txBody>
      </p:sp>
      <p:sp>
        <p:nvSpPr>
          <p:cNvPr id="10" name="Content Placeholder 282"/>
          <p:cNvSpPr txBox="1">
            <a:spLocks/>
          </p:cNvSpPr>
          <p:nvPr/>
        </p:nvSpPr>
        <p:spPr bwMode="auto">
          <a:xfrm>
            <a:off x="546188" y="946487"/>
            <a:ext cx="2412906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Midship </a:t>
            </a:r>
            <a:r>
              <a:rPr lang="en-US" sz="800" kern="0" spc="28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Section Coefficient</a:t>
            </a:r>
          </a:p>
        </p:txBody>
      </p:sp>
      <p:sp>
        <p:nvSpPr>
          <p:cNvPr id="12" name="Content Placeholder 282"/>
          <p:cNvSpPr txBox="1">
            <a:spLocks/>
          </p:cNvSpPr>
          <p:nvPr/>
        </p:nvSpPr>
        <p:spPr bwMode="auto">
          <a:xfrm>
            <a:off x="206978" y="946487"/>
            <a:ext cx="362604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 smtClean="0">
                <a:solidFill>
                  <a:schemeClr val="accent2"/>
                </a:solidFill>
                <a:latin typeface="Arial"/>
                <a:cs typeface="Arial"/>
              </a:rPr>
              <a:t>3</a:t>
            </a:r>
            <a:endParaRPr lang="en-US" sz="800" kern="0" spc="28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66" y="1994799"/>
            <a:ext cx="1383391" cy="1156699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>
            <a:off x="553912" y="1337821"/>
            <a:ext cx="742580" cy="462135"/>
          </a:xfrm>
          <a:prstGeom prst="rect">
            <a:avLst/>
          </a:prstGeom>
          <a:noFill/>
          <a:ln w="635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3" rIns="121880" bIns="60943" anchor="ctr"/>
          <a:lstStyle/>
          <a:p>
            <a:pPr algn="ctr" defTabSz="210401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8159" y="1407915"/>
                <a:ext cx="670888" cy="327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</m:t>
                      </m:r>
                      <m:f>
                        <m:fPr>
                          <m:ctrlPr>
                            <a:rPr lang="en-US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800" b="0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59" y="1407915"/>
                <a:ext cx="670888" cy="327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71" y="1548036"/>
            <a:ext cx="21234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Το σχήμα της γάστρας προσεγγίζεται </a:t>
            </a:r>
            <a:br>
              <a:rPr lang="el-GR" dirty="0" smtClean="0"/>
            </a:br>
            <a:r>
              <a:rPr lang="el-GR" dirty="0" smtClean="0"/>
              <a:t>με τη χρήση αδιάστατων συντελεστών</a:t>
            </a:r>
            <a:endParaRPr lang="en-US" dirty="0"/>
          </a:p>
        </p:txBody>
      </p:sp>
      <p:sp>
        <p:nvSpPr>
          <p:cNvPr id="10" name="Content Placeholder 282"/>
          <p:cNvSpPr txBox="1">
            <a:spLocks/>
          </p:cNvSpPr>
          <p:nvPr/>
        </p:nvSpPr>
        <p:spPr bwMode="auto">
          <a:xfrm>
            <a:off x="546188" y="946487"/>
            <a:ext cx="2412906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Midship </a:t>
            </a:r>
            <a:r>
              <a:rPr lang="en-US" sz="800" kern="0" spc="28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Section Coefficient</a:t>
            </a:r>
          </a:p>
        </p:txBody>
      </p:sp>
      <p:sp>
        <p:nvSpPr>
          <p:cNvPr id="12" name="Content Placeholder 282"/>
          <p:cNvSpPr txBox="1">
            <a:spLocks/>
          </p:cNvSpPr>
          <p:nvPr/>
        </p:nvSpPr>
        <p:spPr bwMode="auto">
          <a:xfrm>
            <a:off x="206978" y="946487"/>
            <a:ext cx="362604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 smtClean="0">
                <a:solidFill>
                  <a:schemeClr val="accent2"/>
                </a:solidFill>
                <a:latin typeface="Arial"/>
                <a:cs typeface="Arial"/>
              </a:rPr>
              <a:t>3</a:t>
            </a:r>
            <a:endParaRPr lang="en-US" sz="800" kern="0" spc="28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66" y="1994799"/>
            <a:ext cx="1383391" cy="1156699"/>
          </a:xfrm>
          <a:prstGeom prst="rect">
            <a:avLst/>
          </a:prstGeom>
        </p:spPr>
      </p:pic>
      <p:sp>
        <p:nvSpPr>
          <p:cNvPr id="15" name="Content Placeholder 282"/>
          <p:cNvSpPr txBox="1">
            <a:spLocks/>
          </p:cNvSpPr>
          <p:nvPr/>
        </p:nvSpPr>
        <p:spPr bwMode="auto">
          <a:xfrm>
            <a:off x="2576869" y="946487"/>
            <a:ext cx="1599941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Waterplane Area Coefficient</a:t>
            </a:r>
          </a:p>
        </p:txBody>
      </p:sp>
      <p:sp>
        <p:nvSpPr>
          <p:cNvPr id="16" name="Content Placeholder 282"/>
          <p:cNvSpPr txBox="1">
            <a:spLocks/>
          </p:cNvSpPr>
          <p:nvPr/>
        </p:nvSpPr>
        <p:spPr bwMode="auto">
          <a:xfrm>
            <a:off x="2246013" y="946487"/>
            <a:ext cx="362604" cy="2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800" kern="0" spc="28" dirty="0">
                <a:solidFill>
                  <a:schemeClr val="accent2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97" y="1925535"/>
            <a:ext cx="1648814" cy="1245127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>
            <a:off x="553912" y="1337821"/>
            <a:ext cx="742580" cy="462135"/>
          </a:xfrm>
          <a:prstGeom prst="rect">
            <a:avLst/>
          </a:prstGeom>
          <a:noFill/>
          <a:ln w="635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3" rIns="121880" bIns="60943" anchor="ctr"/>
          <a:lstStyle/>
          <a:p>
            <a:pPr algn="ctr" defTabSz="210401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8159" y="1407915"/>
                <a:ext cx="670888" cy="327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</m:t>
                      </m:r>
                      <m:f>
                        <m:fPr>
                          <m:ctrlPr>
                            <a:rPr lang="en-US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800" b="0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59" y="1407915"/>
                <a:ext cx="670888" cy="327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2395" y="1407915"/>
                <a:ext cx="829008" cy="330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WP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</m:t>
                      </m:r>
                      <m:f>
                        <m:fPr>
                          <m:ctrlPr>
                            <a:rPr lang="en-US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800" b="0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WP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 ∙ </m:t>
                          </m:r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95" y="1407915"/>
                <a:ext cx="829008" cy="330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0"/>
          <p:cNvSpPr/>
          <p:nvPr/>
        </p:nvSpPr>
        <p:spPr>
          <a:xfrm>
            <a:off x="2628001" y="1345070"/>
            <a:ext cx="900738" cy="462135"/>
          </a:xfrm>
          <a:prstGeom prst="rect">
            <a:avLst/>
          </a:prstGeom>
          <a:noFill/>
          <a:ln w="635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3" rIns="121880" bIns="60943" anchor="ctr"/>
          <a:lstStyle/>
          <a:p>
            <a:pPr algn="ctr" defTabSz="21040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Συχνά, στην «μονοδιάστατη» περιγραφή ενός πλοίου χρησιμοποιούνται λόγοι των κυρίων διαστάσεών του:</a:t>
            </a:r>
            <a:endParaRPr lang="en-US" dirty="0"/>
          </a:p>
        </p:txBody>
      </p:sp>
      <p:sp>
        <p:nvSpPr>
          <p:cNvPr id="3" name="Content Placeholder 282"/>
          <p:cNvSpPr txBox="1">
            <a:spLocks/>
          </p:cNvSpPr>
          <p:nvPr/>
        </p:nvSpPr>
        <p:spPr bwMode="auto">
          <a:xfrm>
            <a:off x="1024337" y="1165163"/>
            <a:ext cx="2635149" cy="2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700" kern="0" spc="2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Length to Beam ratio</a:t>
            </a:r>
          </a:p>
        </p:txBody>
      </p:sp>
      <p:sp>
        <p:nvSpPr>
          <p:cNvPr id="5" name="Content Placeholder 282"/>
          <p:cNvSpPr txBox="1">
            <a:spLocks/>
          </p:cNvSpPr>
          <p:nvPr/>
        </p:nvSpPr>
        <p:spPr bwMode="auto">
          <a:xfrm>
            <a:off x="1024337" y="1645918"/>
            <a:ext cx="2635149" cy="2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700" kern="0" spc="2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Length to Draft ratio</a:t>
            </a:r>
          </a:p>
        </p:txBody>
      </p:sp>
      <p:sp>
        <p:nvSpPr>
          <p:cNvPr id="7" name="Content Placeholder 282"/>
          <p:cNvSpPr txBox="1">
            <a:spLocks/>
          </p:cNvSpPr>
          <p:nvPr/>
        </p:nvSpPr>
        <p:spPr bwMode="auto">
          <a:xfrm>
            <a:off x="1024337" y="2126673"/>
            <a:ext cx="2635149" cy="2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700" kern="0" spc="2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Beam to Draft ratio</a:t>
            </a:r>
          </a:p>
        </p:txBody>
      </p:sp>
      <p:sp>
        <p:nvSpPr>
          <p:cNvPr id="9" name="Content Placeholder 282"/>
          <p:cNvSpPr txBox="1">
            <a:spLocks/>
          </p:cNvSpPr>
          <p:nvPr/>
        </p:nvSpPr>
        <p:spPr bwMode="auto">
          <a:xfrm>
            <a:off x="1024337" y="2607428"/>
            <a:ext cx="2635149" cy="2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  <a:defRPr/>
            </a:pPr>
            <a:r>
              <a:rPr lang="en-US" sz="700" kern="0" spc="2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Volumetric Coefficient</a:t>
            </a:r>
          </a:p>
        </p:txBody>
      </p:sp>
      <p:sp>
        <p:nvSpPr>
          <p:cNvPr id="74762" name="Content Placeholder 282"/>
          <p:cNvSpPr txBox="1">
            <a:spLocks/>
          </p:cNvSpPr>
          <p:nvPr/>
        </p:nvSpPr>
        <p:spPr bwMode="auto">
          <a:xfrm>
            <a:off x="3253415" y="1155148"/>
            <a:ext cx="634975" cy="2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</a:pPr>
            <a:r>
              <a:rPr lang="en-US" sz="70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3 - 12</a:t>
            </a:r>
          </a:p>
        </p:txBody>
      </p:sp>
      <p:sp>
        <p:nvSpPr>
          <p:cNvPr id="74763" name="Content Placeholder 282"/>
          <p:cNvSpPr txBox="1">
            <a:spLocks/>
          </p:cNvSpPr>
          <p:nvPr/>
        </p:nvSpPr>
        <p:spPr bwMode="auto">
          <a:xfrm>
            <a:off x="3253415" y="1639242"/>
            <a:ext cx="634975" cy="2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</a:pPr>
            <a:r>
              <a:rPr lang="en-US" sz="70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7 - 30</a:t>
            </a:r>
          </a:p>
        </p:txBody>
      </p:sp>
      <p:sp>
        <p:nvSpPr>
          <p:cNvPr id="74764" name="Content Placeholder 282"/>
          <p:cNvSpPr txBox="1">
            <a:spLocks/>
          </p:cNvSpPr>
          <p:nvPr/>
        </p:nvSpPr>
        <p:spPr bwMode="auto">
          <a:xfrm>
            <a:off x="3253415" y="2123334"/>
            <a:ext cx="634975" cy="2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25000"/>
            </a:pPr>
            <a:r>
              <a:rPr lang="en-US" sz="70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1.8 - 4</a:t>
            </a:r>
          </a:p>
        </p:txBody>
      </p:sp>
      <p:sp>
        <p:nvSpPr>
          <p:cNvPr id="15" name="Content Placeholder 282"/>
          <p:cNvSpPr txBox="1">
            <a:spLocks/>
          </p:cNvSpPr>
          <p:nvPr/>
        </p:nvSpPr>
        <p:spPr bwMode="auto">
          <a:xfrm>
            <a:off x="2962663" y="794581"/>
            <a:ext cx="852203" cy="2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25000"/>
              <a:defRPr/>
            </a:pPr>
            <a:r>
              <a:rPr lang="el-GR" sz="700" i="1" kern="0" spc="28" dirty="0">
                <a:latin typeface="Arial"/>
                <a:cs typeface="Arial"/>
              </a:rPr>
              <a:t>Εύρος Τιμών</a:t>
            </a:r>
            <a:endParaRPr lang="en-US" sz="700" i="1" kern="0" spc="2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1311" y="2549830"/>
                <a:ext cx="386644" cy="33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80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∇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800" b="0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pp</m:t>
                          </m:r>
                          <m:r>
                            <m:rPr>
                              <m:nor/>
                            </m:rPr>
                            <a:rPr lang="en-US" sz="800" b="0" i="0" baseline="30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311" y="2549830"/>
                <a:ext cx="386644" cy="3355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3408" y="2073339"/>
                <a:ext cx="282450" cy="327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08" y="2073339"/>
                <a:ext cx="282450" cy="327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90547" y="1592584"/>
                <a:ext cx="348172" cy="327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800" b="0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pp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47" y="1592584"/>
                <a:ext cx="348172" cy="327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90547" y="1110994"/>
                <a:ext cx="348172" cy="327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800" b="0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pp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47" y="1110994"/>
                <a:ext cx="348172" cy="3270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6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25"/>
              </a:spcAft>
            </a:pPr>
            <a:r>
              <a:rPr lang="en-US" dirty="0" smtClean="0"/>
              <a:t>Hull form characteristics: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LOA =	453 ft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LPP =	408 ft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 =		14,35 ft 	  	</a:t>
            </a:r>
            <a:r>
              <a:rPr lang="en-US" sz="600" dirty="0"/>
              <a:t>(at section of maximum area)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 =		45,17 ft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</a:t>
            </a:r>
            <a:r>
              <a:rPr lang="en-US" baseline="-25000" dirty="0" smtClean="0"/>
              <a:t>P</a:t>
            </a:r>
            <a:r>
              <a:rPr lang="en-US" dirty="0" smtClean="0"/>
              <a:t> =	0,594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</a:t>
            </a:r>
            <a:r>
              <a:rPr lang="en-US" baseline="-25000" dirty="0" smtClean="0"/>
              <a:t>M</a:t>
            </a:r>
            <a:r>
              <a:rPr lang="en-US" dirty="0" smtClean="0"/>
              <a:t> =	0,745 	  	</a:t>
            </a:r>
            <a:r>
              <a:rPr lang="en-US" sz="600" dirty="0"/>
              <a:t>(at section of maximum area)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Displ =	3345 LT</a:t>
            </a:r>
            <a:r>
              <a:rPr lang="en-US" baseline="-25000" dirty="0" smtClean="0"/>
              <a:t>SW</a:t>
            </a:r>
            <a:r>
              <a:rPr lang="en-US" dirty="0" smtClean="0"/>
              <a:t> 	</a:t>
            </a:r>
            <a:r>
              <a:rPr lang="en-US" sz="600" dirty="0"/>
              <a:t>(bare hull to DWL)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baseline="-25000" dirty="0" smtClean="0"/>
          </a:p>
          <a:p>
            <a:pPr>
              <a:lnSpc>
                <a:spcPct val="150000"/>
              </a:lnSpc>
            </a:pP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παράδειγμα:</a:t>
            </a:r>
            <a:r>
              <a:rPr lang="en-US" dirty="0" smtClean="0"/>
              <a:t>	USS Oliver Hazard Perry (FFG-7)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Class Frigate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61" y="1209524"/>
            <a:ext cx="1159624" cy="584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62" y="1866917"/>
            <a:ext cx="1159625" cy="7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Γεωμετρικά χαρακτηριστικά </a:t>
            </a:r>
            <a:br>
              <a:rPr lang="el-GR" dirty="0" smtClean="0"/>
            </a:br>
            <a:r>
              <a:rPr lang="el-GR" dirty="0" smtClean="0"/>
              <a:t>της γάστρας των πλοίων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Κατηγορίες πλοίων</a:t>
            </a:r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Με βάση την αποστολή και τον τρόπο πλεύσης τους</a:t>
            </a:r>
          </a:p>
          <a:p>
            <a:pPr>
              <a:tabLst>
                <a:tab pos="357188" algn="l"/>
              </a:tabLst>
              <a:defRPr/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>
              <a:tabLst>
                <a:tab pos="357188" algn="l"/>
              </a:tabLst>
              <a:defRPr/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	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πλοίο σε μία και σε καμία διάσταση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Βασικές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διαστάσεις πλοίων και συντελεστές γάστρας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2">
                    <a:lumMod val="50000"/>
                  </a:schemeClr>
                </a:solidFill>
              </a:rPr>
              <a:t>3	Το πλοίο σε δύο διαστάσεις</a:t>
            </a: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700" dirty="0" smtClean="0">
                <a:solidFill>
                  <a:schemeClr val="accent2"/>
                </a:solidFill>
              </a:rPr>
              <a:t>Ναυπηγικά σχέδια – </a:t>
            </a:r>
            <a:r>
              <a:rPr lang="en-US" sz="700" dirty="0" smtClean="0">
                <a:solidFill>
                  <a:schemeClr val="accent2"/>
                </a:solidFill>
              </a:rPr>
              <a:t>Table of offsets</a:t>
            </a:r>
            <a:endParaRPr lang="en-US" sz="700" dirty="0">
              <a:solidFill>
                <a:schemeClr val="accent2"/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πλοίο σε 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τρεις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διαστάσεις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Σχεδιαστικά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προγράμματα στη ναυπηγία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7188" algn="l"/>
              </a:tabLst>
              <a:defRPr/>
            </a:pP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Οι τομές της γάστρας σε 3 επίπεδα </a:t>
            </a:r>
            <a:br>
              <a:rPr lang="el-GR" dirty="0" smtClean="0"/>
            </a:br>
            <a:r>
              <a:rPr lang="el-GR" dirty="0" smtClean="0"/>
              <a:t>δημιουργούν 3 ομάδες «ναυπηγικών γραμμών»:</a:t>
            </a:r>
            <a:endParaRPr lang="en-US" dirty="0"/>
          </a:p>
        </p:txBody>
      </p:sp>
      <p:pic>
        <p:nvPicPr>
          <p:cNvPr id="76801" name="Picture Placeholder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63" y="1079500"/>
            <a:ext cx="1776248" cy="1981200"/>
          </a:xfrm>
        </p:spPr>
      </p:pic>
      <p:sp>
        <p:nvSpPr>
          <p:cNvPr id="7" name="Content Placeholder 75"/>
          <p:cNvSpPr txBox="1">
            <a:spLocks/>
          </p:cNvSpPr>
          <p:nvPr/>
        </p:nvSpPr>
        <p:spPr bwMode="auto">
          <a:xfrm>
            <a:off x="1440507" y="1801790"/>
            <a:ext cx="758628" cy="68107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3"/>
              </a:lnSpc>
              <a:defRPr/>
            </a:pPr>
            <a:r>
              <a:rPr lang="en-US" dirty="0" smtClean="0"/>
              <a:t>Stations</a:t>
            </a:r>
          </a:p>
        </p:txBody>
      </p:sp>
      <p:sp>
        <p:nvSpPr>
          <p:cNvPr id="8" name="Content Placeholder 75"/>
          <p:cNvSpPr txBox="1">
            <a:spLocks/>
          </p:cNvSpPr>
          <p:nvPr/>
        </p:nvSpPr>
        <p:spPr bwMode="auto">
          <a:xfrm>
            <a:off x="1440507" y="2482860"/>
            <a:ext cx="758628" cy="64935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3"/>
              </a:lnSpc>
              <a:defRPr/>
            </a:pPr>
            <a:r>
              <a:rPr lang="en-US" dirty="0" smtClean="0"/>
              <a:t>Buttock Lines</a:t>
            </a:r>
          </a:p>
        </p:txBody>
      </p:sp>
      <p:sp>
        <p:nvSpPr>
          <p:cNvPr id="9" name="Content Placeholder 75"/>
          <p:cNvSpPr txBox="1">
            <a:spLocks/>
          </p:cNvSpPr>
          <p:nvPr/>
        </p:nvSpPr>
        <p:spPr bwMode="auto">
          <a:xfrm>
            <a:off x="1440507" y="1120721"/>
            <a:ext cx="758628" cy="68107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3"/>
              </a:lnSpc>
              <a:defRPr/>
            </a:pPr>
            <a:r>
              <a:rPr lang="en-US" dirty="0" smtClean="0"/>
              <a:t>Waterlines</a:t>
            </a:r>
          </a:p>
        </p:txBody>
      </p:sp>
    </p:spTree>
    <p:extLst>
      <p:ext uri="{BB962C8B-B14F-4D97-AF65-F5344CB8AC3E}">
        <p14:creationId xmlns:p14="http://schemas.microsoft.com/office/powerpoint/2010/main" val="21280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Ν</a:t>
            </a:r>
            <a:r>
              <a:rPr lang="el-GR" dirty="0" smtClean="0"/>
              <a:t>αυπηγικά σχέδια: οι προβολές των τομών </a:t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πλοίου στα 3 </a:t>
            </a:r>
            <a:r>
              <a:rPr lang="el-GR" dirty="0" smtClean="0"/>
              <a:t>επίπεδα σχεδίασης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1134070" y="1164118"/>
            <a:ext cx="3133153" cy="1917806"/>
            <a:chOff x="1080467" y="1091159"/>
            <a:chExt cx="3133153" cy="1917806"/>
          </a:xfrm>
        </p:grpSpPr>
        <p:pic>
          <p:nvPicPr>
            <p:cNvPr id="1026" name="Picture 2" descr="\\vmware-host\Shared Folders\Desktop\Ship_lines_3D_design-635x39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467" y="1139770"/>
              <a:ext cx="2528907" cy="1852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672755" y="2412132"/>
              <a:ext cx="54086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l-GR" sz="700" dirty="0" smtClean="0">
                  <a:solidFill>
                    <a:srgbClr val="C00000"/>
                  </a:solidFill>
                  <a:latin typeface="+mj-lt"/>
                </a:rPr>
                <a:t>Σχέδιο </a:t>
              </a:r>
              <a:endParaRPr lang="en-US" sz="700" dirty="0" smtClean="0">
                <a:solidFill>
                  <a:srgbClr val="C00000"/>
                </a:solidFill>
                <a:latin typeface="+mj-lt"/>
              </a:endParaRPr>
            </a:p>
            <a:p>
              <a:r>
                <a:rPr lang="el-GR" sz="700" dirty="0" smtClean="0">
                  <a:solidFill>
                    <a:srgbClr val="C00000"/>
                  </a:solidFill>
                  <a:latin typeface="+mj-lt"/>
                </a:rPr>
                <a:t>εγκάρσιων </a:t>
              </a:r>
              <a:endParaRPr lang="en-US" sz="700" dirty="0" smtClean="0">
                <a:solidFill>
                  <a:srgbClr val="C00000"/>
                </a:solidFill>
                <a:latin typeface="+mj-lt"/>
              </a:endParaRPr>
            </a:p>
            <a:p>
              <a:r>
                <a:rPr lang="el-GR" sz="700" dirty="0" smtClean="0">
                  <a:solidFill>
                    <a:srgbClr val="C00000"/>
                  </a:solidFill>
                  <a:latin typeface="+mj-lt"/>
                </a:rPr>
                <a:t>τομών</a:t>
              </a:r>
            </a:p>
            <a:p>
              <a:r>
                <a:rPr lang="el-GR" sz="700" dirty="0" smtClean="0">
                  <a:solidFill>
                    <a:srgbClr val="C00000"/>
                  </a:solidFill>
                  <a:latin typeface="+mj-lt"/>
                </a:rPr>
                <a:t>(</a:t>
              </a:r>
              <a:r>
                <a:rPr lang="en-US" sz="700" dirty="0" smtClean="0">
                  <a:solidFill>
                    <a:srgbClr val="C00000"/>
                  </a:solidFill>
                  <a:latin typeface="+mj-lt"/>
                </a:rPr>
                <a:t>body plan)</a:t>
              </a:r>
              <a:endParaRPr lang="el-GR" sz="7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" name="Ορθογώνιο 3"/>
            <p:cNvSpPr/>
            <p:nvPr/>
          </p:nvSpPr>
          <p:spPr>
            <a:xfrm rot="1440000">
              <a:off x="2238226" y="1296000"/>
              <a:ext cx="720080" cy="174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00647" y="1091159"/>
              <a:ext cx="792087" cy="4154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l-GR" sz="700" dirty="0" smtClean="0">
                  <a:solidFill>
                    <a:srgbClr val="0070C0"/>
                  </a:solidFill>
                  <a:latin typeface="+mj-lt"/>
                </a:rPr>
                <a:t>Σχέδιο ισάλων επιφανειών</a:t>
              </a:r>
            </a:p>
            <a:p>
              <a:r>
                <a:rPr lang="el-GR" sz="700" dirty="0" smtClean="0">
                  <a:solidFill>
                    <a:srgbClr val="0070C0"/>
                  </a:solidFill>
                  <a:latin typeface="+mj-lt"/>
                </a:rPr>
                <a:t>(</a:t>
              </a:r>
              <a:r>
                <a:rPr lang="en-US" sz="700" dirty="0" smtClean="0">
                  <a:solidFill>
                    <a:srgbClr val="0070C0"/>
                  </a:solidFill>
                  <a:latin typeface="+mj-lt"/>
                </a:rPr>
                <a:t>half-breadth plan)</a:t>
              </a:r>
              <a:endParaRPr lang="el-GR" sz="7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1" name="Ορθογώνιο 30"/>
            <p:cNvSpPr/>
            <p:nvPr/>
          </p:nvSpPr>
          <p:spPr>
            <a:xfrm rot="1440000">
              <a:off x="1328455" y="2608086"/>
              <a:ext cx="720080" cy="174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60841" y="2536780"/>
              <a:ext cx="792087" cy="4154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l-GR" sz="700" dirty="0" smtClean="0">
                  <a:solidFill>
                    <a:schemeClr val="accent4"/>
                  </a:solidFill>
                  <a:latin typeface="+mj-lt"/>
                </a:rPr>
                <a:t>Σχέδιο </a:t>
              </a:r>
              <a:endParaRPr lang="en-US" sz="700" dirty="0" smtClean="0">
                <a:solidFill>
                  <a:schemeClr val="accent4"/>
                </a:solidFill>
                <a:latin typeface="+mj-lt"/>
              </a:endParaRPr>
            </a:p>
            <a:p>
              <a:r>
                <a:rPr lang="el-GR" sz="700" dirty="0" smtClean="0">
                  <a:solidFill>
                    <a:schemeClr val="accent4"/>
                  </a:solidFill>
                  <a:latin typeface="+mj-lt"/>
                </a:rPr>
                <a:t>διαμήκων τομών</a:t>
              </a:r>
            </a:p>
            <a:p>
              <a:r>
                <a:rPr lang="el-GR" sz="700" dirty="0" smtClean="0">
                  <a:solidFill>
                    <a:schemeClr val="accent4"/>
                  </a:solidFill>
                  <a:latin typeface="+mj-lt"/>
                </a:rPr>
                <a:t>(</a:t>
              </a:r>
              <a:r>
                <a:rPr lang="en-US" sz="700" dirty="0" smtClean="0">
                  <a:solidFill>
                    <a:schemeClr val="accent4"/>
                  </a:solidFill>
                  <a:latin typeface="+mj-lt"/>
                </a:rPr>
                <a:t>sheer plan)</a:t>
              </a:r>
              <a:endParaRPr lang="el-GR" sz="70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32" name="Ορθογώνιο 31"/>
            <p:cNvSpPr/>
            <p:nvPr/>
          </p:nvSpPr>
          <p:spPr>
            <a:xfrm rot="20019996">
              <a:off x="3178575" y="2834307"/>
              <a:ext cx="482312" cy="174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714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FF"/>
                </a:solidFill>
              </a:rPr>
              <a:t>Ένα παράδειγμα</a:t>
            </a:r>
            <a:r>
              <a:rPr lang="en-US" dirty="0">
                <a:solidFill>
                  <a:srgbClr val="FFFFFF"/>
                </a:solidFill>
              </a:rPr>
              <a:t>:</a:t>
            </a:r>
            <a:r>
              <a:rPr lang="el-GR" dirty="0" smtClean="0">
                <a:solidFill>
                  <a:srgbClr val="FFFFFF"/>
                </a:solidFill>
              </a:rPr>
              <a:t/>
            </a:r>
            <a:br>
              <a:rPr lang="el-GR" dirty="0" smtClean="0">
                <a:solidFill>
                  <a:srgbClr val="FFFFFF"/>
                </a:solidFill>
              </a:rPr>
            </a:br>
            <a:r>
              <a:rPr lang="el-GR" dirty="0" smtClean="0">
                <a:solidFill>
                  <a:srgbClr val="FFFFFF"/>
                </a:solidFill>
              </a:rPr>
              <a:t>Περιγραφή της γάστρας (</a:t>
            </a:r>
            <a:r>
              <a:rPr lang="en-US" dirty="0" smtClean="0">
                <a:solidFill>
                  <a:srgbClr val="FFFFFF"/>
                </a:solidFill>
              </a:rPr>
              <a:t>hull) </a:t>
            </a:r>
            <a:r>
              <a:rPr lang="el-GR" dirty="0" smtClean="0">
                <a:solidFill>
                  <a:srgbClr val="FFFFFF"/>
                </a:solidFill>
              </a:rPr>
              <a:t>ενός </a:t>
            </a:r>
            <a:r>
              <a:rPr lang="en-US" dirty="0" smtClean="0">
                <a:solidFill>
                  <a:srgbClr val="FFFFFF"/>
                </a:solidFill>
              </a:rPr>
              <a:t>container-ship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01. Ship_contour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75" y="2193939"/>
            <a:ext cx="2544282" cy="602599"/>
          </a:xfrm>
          <a:prstGeom prst="rect">
            <a:avLst/>
          </a:prstGeom>
        </p:spPr>
      </p:pic>
      <p:pic>
        <p:nvPicPr>
          <p:cNvPr id="7" name="Picture 6" descr="02. Ship_contour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946368"/>
            <a:ext cx="2544281" cy="8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 Ship_sta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8" y="2135246"/>
            <a:ext cx="2539879" cy="8563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Κόβοντας το πλοίο ως το επίπεδο (</a:t>
            </a:r>
            <a:r>
              <a:rPr lang="en-US" dirty="0" smtClean="0">
                <a:solidFill>
                  <a:schemeClr val="bg1"/>
                </a:solidFill>
              </a:rPr>
              <a:t>yz)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παράγονται οι εγκάρσιες τομές (</a:t>
            </a:r>
            <a:r>
              <a:rPr lang="en-US" dirty="0" smtClean="0">
                <a:solidFill>
                  <a:schemeClr val="bg1"/>
                </a:solidFill>
              </a:rPr>
              <a:t>stations)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 descr="02. Ship_contour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946368"/>
            <a:ext cx="2544281" cy="853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8779" y="2064961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9699" y="2974480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1419" y="2133762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1253" y="2098208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Οι βασικές διαστάσεις ενός πλοίου</a:t>
            </a:r>
            <a:endParaRPr lang="en-US" dirty="0"/>
          </a:p>
        </p:txBody>
      </p:sp>
      <p:grpSp>
        <p:nvGrpSpPr>
          <p:cNvPr id="52226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52233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234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2235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236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4" name="Content Placeholder 282"/>
          <p:cNvSpPr txBox="1">
            <a:spLocks/>
          </p:cNvSpPr>
          <p:nvPr/>
        </p:nvSpPr>
        <p:spPr bwMode="auto">
          <a:xfrm>
            <a:off x="227254" y="1253636"/>
            <a:ext cx="681764" cy="37392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FF0000"/>
                </a:solidFill>
                <a:latin typeface="Arial"/>
                <a:cs typeface="Arial"/>
              </a:rPr>
              <a:t>hull</a:t>
            </a:r>
          </a:p>
        </p:txBody>
      </p:sp>
      <p:sp>
        <p:nvSpPr>
          <p:cNvPr id="72" name="Content Placeholder 282"/>
          <p:cNvSpPr txBox="1">
            <a:spLocks/>
          </p:cNvSpPr>
          <p:nvPr/>
        </p:nvSpPr>
        <p:spPr bwMode="auto">
          <a:xfrm>
            <a:off x="2046962" y="1165164"/>
            <a:ext cx="756957" cy="11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0000"/>
                </a:solidFill>
                <a:latin typeface="Arial"/>
                <a:cs typeface="Arial"/>
              </a:rPr>
              <a:t>main deck</a:t>
            </a:r>
          </a:p>
        </p:txBody>
      </p:sp>
      <p:sp>
        <p:nvSpPr>
          <p:cNvPr id="75" name="Content Placeholder 282"/>
          <p:cNvSpPr txBox="1">
            <a:spLocks/>
          </p:cNvSpPr>
          <p:nvPr/>
        </p:nvSpPr>
        <p:spPr bwMode="auto">
          <a:xfrm>
            <a:off x="2046961" y="1453950"/>
            <a:ext cx="399366" cy="2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0000"/>
                </a:solidFill>
                <a:latin typeface="Arial"/>
                <a:cs typeface="Arial"/>
              </a:rPr>
              <a:t>keel</a:t>
            </a:r>
          </a:p>
        </p:txBody>
      </p:sp>
      <p:sp>
        <p:nvSpPr>
          <p:cNvPr id="76" name="Content Placeholder 282"/>
          <p:cNvSpPr txBox="1">
            <a:spLocks/>
          </p:cNvSpPr>
          <p:nvPr/>
        </p:nvSpPr>
        <p:spPr bwMode="auto">
          <a:xfrm>
            <a:off x="227254" y="946487"/>
            <a:ext cx="681764" cy="3071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latin typeface="Arial"/>
                <a:cs typeface="Arial"/>
              </a:rPr>
              <a:t>superstructure</a:t>
            </a:r>
          </a:p>
        </p:txBody>
      </p:sp>
      <p:sp>
        <p:nvSpPr>
          <p:cNvPr id="77" name="Right Bracket 76"/>
          <p:cNvSpPr/>
          <p:nvPr/>
        </p:nvSpPr>
        <p:spPr>
          <a:xfrm flipH="1">
            <a:off x="910690" y="951494"/>
            <a:ext cx="95246" cy="313826"/>
          </a:xfrm>
          <a:prstGeom prst="rightBracket">
            <a:avLst>
              <a:gd name="adj" fmla="val 0"/>
            </a:avLst>
          </a:prstGeom>
          <a:ln w="9525" cmpd="sng">
            <a:solidFill>
              <a:srgbClr val="5F5F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73" tIns="60939" rIns="121873" bIns="60939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78" name="Right Bracket 77"/>
          <p:cNvSpPr/>
          <p:nvPr/>
        </p:nvSpPr>
        <p:spPr>
          <a:xfrm flipH="1">
            <a:off x="910690" y="1288690"/>
            <a:ext cx="95246" cy="337197"/>
          </a:xfrm>
          <a:prstGeom prst="rightBracket">
            <a:avLst>
              <a:gd name="adj" fmla="val 0"/>
            </a:avLst>
          </a:prstGeom>
          <a:ln w="9525" cmpd="sng">
            <a:solidFill>
              <a:srgbClr val="5F5F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73" tIns="60939" rIns="121873" bIns="60939" anchor="ctr"/>
          <a:lstStyle/>
          <a:p>
            <a:pPr algn="ctr" defTabSz="21040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 Ship_sta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8" y="2135246"/>
            <a:ext cx="2539879" cy="8563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Κόβοντας το πλοίο ως το επίπεδο (</a:t>
            </a:r>
            <a:r>
              <a:rPr lang="en-US" dirty="0" smtClean="0">
                <a:solidFill>
                  <a:schemeClr val="bg1"/>
                </a:solidFill>
              </a:rPr>
              <a:t>yz)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παράγονται οι εγκάρσιες τομές (</a:t>
            </a:r>
            <a:r>
              <a:rPr lang="en-US" dirty="0" smtClean="0">
                <a:solidFill>
                  <a:schemeClr val="bg1"/>
                </a:solidFill>
              </a:rPr>
              <a:t>stations)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 descr="02. Ship_contour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946368"/>
            <a:ext cx="2544281" cy="853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8779" y="2064961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9699" y="2974480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1419" y="2133762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1253" y="2098208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04. Body_plan_fu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1" y="2133762"/>
            <a:ext cx="1114374" cy="8889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066" y="2061679"/>
            <a:ext cx="1184293" cy="9678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066" y="3006410"/>
            <a:ext cx="1184293" cy="9678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336" y="2133762"/>
            <a:ext cx="74604" cy="88265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843" y="2143505"/>
            <a:ext cx="74604" cy="88265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5. Body_plan_hal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1" y="2131770"/>
            <a:ext cx="1116872" cy="890911"/>
          </a:xfrm>
          <a:prstGeom prst="rect">
            <a:avLst/>
          </a:prstGeom>
        </p:spPr>
      </p:pic>
      <p:pic>
        <p:nvPicPr>
          <p:cNvPr id="2" name="Picture 1" descr="03. Ship_sta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8" y="2135246"/>
            <a:ext cx="2539879" cy="8563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Κόβοντας το πλοίο ως το επίπεδο (</a:t>
            </a:r>
            <a:r>
              <a:rPr lang="en-US" dirty="0" smtClean="0">
                <a:solidFill>
                  <a:schemeClr val="bg1"/>
                </a:solidFill>
              </a:rPr>
              <a:t>yz)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παράγονται οι εγκάρσιες τομές (</a:t>
            </a:r>
            <a:r>
              <a:rPr lang="en-US" dirty="0" smtClean="0">
                <a:solidFill>
                  <a:schemeClr val="bg1"/>
                </a:solidFill>
              </a:rPr>
              <a:t>stations)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 descr="02. Ship_contour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946368"/>
            <a:ext cx="2544281" cy="853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8779" y="2064961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9699" y="2974480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1419" y="2133762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1253" y="2098208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066" y="2061679"/>
            <a:ext cx="1184293" cy="9678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066" y="3006410"/>
            <a:ext cx="1184293" cy="9678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336" y="2133762"/>
            <a:ext cx="74604" cy="88265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843" y="2143505"/>
            <a:ext cx="74604" cy="88265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07. HalfBreadth_pl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1792851"/>
            <a:ext cx="2516759" cy="368584"/>
          </a:xfrm>
          <a:prstGeom prst="rect">
            <a:avLst/>
          </a:prstGeom>
        </p:spPr>
      </p:pic>
      <p:pic>
        <p:nvPicPr>
          <p:cNvPr id="4" name="Picture 3" descr="06. Ship_buttock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8" y="2210804"/>
            <a:ext cx="2534162" cy="8544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Κόβοντας το πλοίο ως προς το επίπεδο (</a:t>
            </a:r>
            <a:r>
              <a:rPr lang="en-US" dirty="0" err="1" smtClean="0">
                <a:solidFill>
                  <a:schemeClr val="bg1"/>
                </a:solidFill>
              </a:rPr>
              <a:t>xy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παράγονται οι διαμήκεις τομές (</a:t>
            </a:r>
            <a:r>
              <a:rPr lang="en-US" dirty="0" smtClean="0">
                <a:solidFill>
                  <a:schemeClr val="bg1"/>
                </a:solidFill>
              </a:rPr>
              <a:t>buttock lines)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 descr="02. Ship_contour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946368"/>
            <a:ext cx="2544281" cy="853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8779" y="2136091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9699" y="3053514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1419" y="1792852"/>
            <a:ext cx="83076" cy="1328147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8612" y="1792852"/>
            <a:ext cx="119393" cy="1292593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9699" y="1760167"/>
            <a:ext cx="2584814" cy="47657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. Waterlines_plan_hal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94" y="1843111"/>
            <a:ext cx="2516759" cy="308393"/>
          </a:xfrm>
          <a:prstGeom prst="rect">
            <a:avLst/>
          </a:prstGeom>
        </p:spPr>
      </p:pic>
      <p:pic>
        <p:nvPicPr>
          <p:cNvPr id="2" name="Picture 1" descr="08. Ship_waterlin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60" y="2208540"/>
            <a:ext cx="2540881" cy="8566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Κόβοντας το πλοίο ως προς το επίπεδο (</a:t>
            </a:r>
            <a:r>
              <a:rPr lang="en-US" dirty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z)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παράγονται οι ίσαλοι επιφάνειες (</a:t>
            </a:r>
            <a:r>
              <a:rPr lang="en-US" dirty="0" smtClean="0">
                <a:solidFill>
                  <a:schemeClr val="bg1"/>
                </a:solidFill>
              </a:rPr>
              <a:t>waterlines)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 descr="02. Ship_contour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946368"/>
            <a:ext cx="2544281" cy="853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8779" y="2098475"/>
            <a:ext cx="2584814" cy="13902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9699" y="3053514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1420" y="2177242"/>
            <a:ext cx="83075" cy="943756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1253" y="2177242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8779" y="1765027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8121" y="1843112"/>
            <a:ext cx="83076" cy="365429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0268" y="1786440"/>
            <a:ext cx="83076" cy="365429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Η γάστρα του πλοίου όπως περιγράφεται 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από το σύνολο των ναυπηγικών γραμμών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6" descr="02. Ship_contour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946368"/>
            <a:ext cx="2544281" cy="853553"/>
          </a:xfrm>
          <a:prstGeom prst="rect">
            <a:avLst/>
          </a:prstGeom>
          <a:solidFill>
            <a:srgbClr val="0E7472"/>
          </a:solidFill>
        </p:spPr>
      </p:pic>
      <p:pic>
        <p:nvPicPr>
          <p:cNvPr id="6" name="Picture 5" descr="11. Ship_3D_lin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9" y="2133762"/>
            <a:ext cx="2544281" cy="8578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8779" y="1764060"/>
            <a:ext cx="2584814" cy="394401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9699" y="2974480"/>
            <a:ext cx="2584814" cy="93500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1419" y="2133762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1253" y="2098208"/>
            <a:ext cx="83076" cy="908202"/>
          </a:xfrm>
          <a:prstGeom prst="rect">
            <a:avLst/>
          </a:prstGeom>
          <a:solidFill>
            <a:srgbClr val="108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Τα ναυπηγικά σχέδια δεν είναι πάντα </a:t>
            </a:r>
            <a:br>
              <a:rPr lang="el-GR" dirty="0" smtClean="0"/>
            </a:br>
            <a:r>
              <a:rPr lang="el-GR" dirty="0" smtClean="0"/>
              <a:t>εύχρηστα στους υπολογισμούς</a:t>
            </a:r>
            <a:endParaRPr lang="en-US" dirty="0"/>
          </a:p>
        </p:txBody>
      </p:sp>
      <p:pic>
        <p:nvPicPr>
          <p:cNvPr id="79874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>
            <a:fillRect/>
          </a:stretch>
        </p:blipFill>
        <p:spPr bwMode="auto">
          <a:xfrm>
            <a:off x="1530625" y="844661"/>
            <a:ext cx="2573321" cy="218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Τα ναυπηγικά σχέδια δεν είναι πάντα </a:t>
            </a:r>
            <a:br>
              <a:rPr lang="el-GR" dirty="0" smtClean="0"/>
            </a:br>
            <a:r>
              <a:rPr lang="el-GR" dirty="0" smtClean="0"/>
              <a:t>εύχρηστα στους υπολογισμούς</a:t>
            </a:r>
            <a:endParaRPr lang="en-US" dirty="0"/>
          </a:p>
        </p:txBody>
      </p:sp>
      <p:pic>
        <p:nvPicPr>
          <p:cNvPr id="80898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>
            <a:fillRect/>
          </a:stretch>
        </p:blipFill>
        <p:spPr bwMode="auto">
          <a:xfrm>
            <a:off x="1530625" y="844661"/>
            <a:ext cx="2573321" cy="218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001" y="925620"/>
            <a:ext cx="1188498" cy="69442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spcAft>
                <a:spcPts val="631"/>
              </a:spcAft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Παράδειγμα:</a:t>
            </a:r>
          </a:p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Υπολογίστε το εμβαδό της ισάλου επιφάνειας του πλοίου σε </a:t>
            </a:r>
            <a:r>
              <a:rPr lang="el-GR" sz="700" i="1" kern="0" spc="15" dirty="0" smtClean="0">
                <a:solidFill>
                  <a:schemeClr val="accent1"/>
                </a:solidFill>
                <a:latin typeface="Arial"/>
                <a:cs typeface="Arial"/>
              </a:rPr>
              <a:t>βύθισμα 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8.23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4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>
            <a:fillRect/>
          </a:stretch>
        </p:blipFill>
        <p:spPr bwMode="auto">
          <a:xfrm>
            <a:off x="1530625" y="844661"/>
            <a:ext cx="2573321" cy="218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Τα ναυπηγικά σχέδια δεν είναι πάντα </a:t>
            </a:r>
            <a:br>
              <a:rPr lang="el-GR" dirty="0" smtClean="0"/>
            </a:br>
            <a:r>
              <a:rPr lang="el-GR" dirty="0" smtClean="0"/>
              <a:t>εύχρηστα στους υπολογισμούς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7413" y="2535649"/>
            <a:ext cx="2518180" cy="230362"/>
          </a:xfrm>
          <a:custGeom>
            <a:avLst/>
            <a:gdLst>
              <a:gd name="connsiteX0" fmla="*/ 0 w 3409950"/>
              <a:gd name="connsiteY0" fmla="*/ 307782 h 307782"/>
              <a:gd name="connsiteX1" fmla="*/ 279400 w 3409950"/>
              <a:gd name="connsiteY1" fmla="*/ 183957 h 307782"/>
              <a:gd name="connsiteX2" fmla="*/ 660400 w 3409950"/>
              <a:gd name="connsiteY2" fmla="*/ 66482 h 307782"/>
              <a:gd name="connsiteX3" fmla="*/ 1006475 w 3409950"/>
              <a:gd name="connsiteY3" fmla="*/ 22032 h 307782"/>
              <a:gd name="connsiteX4" fmla="*/ 2381250 w 3409950"/>
              <a:gd name="connsiteY4" fmla="*/ 9332 h 307782"/>
              <a:gd name="connsiteX5" fmla="*/ 3121025 w 3409950"/>
              <a:gd name="connsiteY5" fmla="*/ 161732 h 307782"/>
              <a:gd name="connsiteX6" fmla="*/ 3362325 w 3409950"/>
              <a:gd name="connsiteY6" fmla="*/ 222057 h 307782"/>
              <a:gd name="connsiteX7" fmla="*/ 3409950 w 3409950"/>
              <a:gd name="connsiteY7" fmla="*/ 247457 h 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9950" h="307782">
                <a:moveTo>
                  <a:pt x="0" y="307782"/>
                </a:moveTo>
                <a:cubicBezTo>
                  <a:pt x="84666" y="265978"/>
                  <a:pt x="169333" y="224174"/>
                  <a:pt x="279400" y="183957"/>
                </a:cubicBezTo>
                <a:cubicBezTo>
                  <a:pt x="389467" y="143740"/>
                  <a:pt x="539221" y="93469"/>
                  <a:pt x="660400" y="66482"/>
                </a:cubicBezTo>
                <a:cubicBezTo>
                  <a:pt x="781579" y="39495"/>
                  <a:pt x="719667" y="31557"/>
                  <a:pt x="1006475" y="22032"/>
                </a:cubicBezTo>
                <a:cubicBezTo>
                  <a:pt x="1293283" y="12507"/>
                  <a:pt x="2028825" y="-13951"/>
                  <a:pt x="2381250" y="9332"/>
                </a:cubicBezTo>
                <a:cubicBezTo>
                  <a:pt x="2733675" y="32615"/>
                  <a:pt x="2957512" y="126278"/>
                  <a:pt x="3121025" y="161732"/>
                </a:cubicBezTo>
                <a:cubicBezTo>
                  <a:pt x="3284538" y="197186"/>
                  <a:pt x="3314171" y="207770"/>
                  <a:pt x="3362325" y="222057"/>
                </a:cubicBezTo>
                <a:cubicBezTo>
                  <a:pt x="3410479" y="236344"/>
                  <a:pt x="3409950" y="247457"/>
                  <a:pt x="3409950" y="247457"/>
                </a:cubicBezTo>
              </a:path>
            </a:pathLst>
          </a:cu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029" y="2126673"/>
            <a:ext cx="902334" cy="44069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kern="0" spc="15" dirty="0">
                <a:solidFill>
                  <a:schemeClr val="accent2"/>
                </a:solidFill>
                <a:latin typeface="Arial"/>
                <a:cs typeface="Arial"/>
              </a:rPr>
              <a:t>Ημι-ίσαλος γραμμή σε βύθισμα 8.23 </a:t>
            </a:r>
            <a:r>
              <a:rPr lang="en-US" sz="700" kern="0" spc="15" dirty="0">
                <a:solidFill>
                  <a:schemeClr val="accent2"/>
                </a:solidFill>
                <a:latin typeface="Arial"/>
                <a:cs typeface="Arial"/>
              </a:rPr>
              <a:t>m</a:t>
            </a:r>
          </a:p>
        </p:txBody>
      </p:sp>
      <p:cxnSp>
        <p:nvCxnSpPr>
          <p:cNvPr id="3" name="Straight Connector 2"/>
          <p:cNvCxnSpPr>
            <a:endCxn id="5" idx="1"/>
          </p:cNvCxnSpPr>
          <p:nvPr/>
        </p:nvCxnSpPr>
        <p:spPr>
          <a:xfrm>
            <a:off x="1171364" y="2373727"/>
            <a:ext cx="611582" cy="298803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001" y="925620"/>
            <a:ext cx="1188498" cy="69442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spcAft>
                <a:spcPts val="631"/>
              </a:spcAft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Παράδειγμα:</a:t>
            </a:r>
          </a:p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Υπολογίστε το εμβαδό της ισάλου επιφάνειας του πλοίου σε </a:t>
            </a:r>
            <a:r>
              <a:rPr lang="el-GR" sz="700" i="1" kern="0" spc="15" dirty="0" smtClean="0">
                <a:solidFill>
                  <a:schemeClr val="accent1"/>
                </a:solidFill>
                <a:latin typeface="Arial"/>
                <a:cs typeface="Arial"/>
              </a:rPr>
              <a:t>βύθισμα 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8.23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7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>
            <a:fillRect/>
          </a:stretch>
        </p:blipFill>
        <p:spPr bwMode="auto">
          <a:xfrm>
            <a:off x="1530625" y="844661"/>
            <a:ext cx="2573321" cy="218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Τα ναυπηγικά σχέδια δεν είναι πάντα </a:t>
            </a:r>
            <a:br>
              <a:rPr lang="el-GR" dirty="0" smtClean="0"/>
            </a:br>
            <a:r>
              <a:rPr lang="el-GR" dirty="0" smtClean="0"/>
              <a:t>εύχρηστα στους υπολογισμούς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77103" y="2534820"/>
            <a:ext cx="2526894" cy="414585"/>
            <a:chOff x="1104899" y="1773503"/>
            <a:chExt cx="1770311" cy="290067"/>
          </a:xfrm>
          <a:pattFill prst="pct20">
            <a:fgClr>
              <a:schemeClr val="accent2"/>
            </a:fgClr>
            <a:bgClr>
              <a:schemeClr val="bg1"/>
            </a:bgClr>
          </a:pattFill>
        </p:grpSpPr>
        <p:sp>
          <p:nvSpPr>
            <p:cNvPr id="5" name="Freeform 4"/>
            <p:cNvSpPr/>
            <p:nvPr/>
          </p:nvSpPr>
          <p:spPr>
            <a:xfrm>
              <a:off x="1104899" y="1773503"/>
              <a:ext cx="1764000" cy="162000"/>
            </a:xfrm>
            <a:custGeom>
              <a:avLst/>
              <a:gdLst>
                <a:gd name="connsiteX0" fmla="*/ 0 w 3409950"/>
                <a:gd name="connsiteY0" fmla="*/ 307782 h 307782"/>
                <a:gd name="connsiteX1" fmla="*/ 279400 w 3409950"/>
                <a:gd name="connsiteY1" fmla="*/ 183957 h 307782"/>
                <a:gd name="connsiteX2" fmla="*/ 660400 w 3409950"/>
                <a:gd name="connsiteY2" fmla="*/ 66482 h 307782"/>
                <a:gd name="connsiteX3" fmla="*/ 1006475 w 3409950"/>
                <a:gd name="connsiteY3" fmla="*/ 22032 h 307782"/>
                <a:gd name="connsiteX4" fmla="*/ 2381250 w 3409950"/>
                <a:gd name="connsiteY4" fmla="*/ 9332 h 307782"/>
                <a:gd name="connsiteX5" fmla="*/ 3121025 w 3409950"/>
                <a:gd name="connsiteY5" fmla="*/ 161732 h 307782"/>
                <a:gd name="connsiteX6" fmla="*/ 3362325 w 3409950"/>
                <a:gd name="connsiteY6" fmla="*/ 222057 h 307782"/>
                <a:gd name="connsiteX7" fmla="*/ 3409950 w 3409950"/>
                <a:gd name="connsiteY7" fmla="*/ 247457 h 30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9950" h="307782">
                  <a:moveTo>
                    <a:pt x="0" y="307782"/>
                  </a:moveTo>
                  <a:cubicBezTo>
                    <a:pt x="84666" y="265978"/>
                    <a:pt x="169333" y="224174"/>
                    <a:pt x="279400" y="183957"/>
                  </a:cubicBezTo>
                  <a:cubicBezTo>
                    <a:pt x="389467" y="143740"/>
                    <a:pt x="539221" y="93469"/>
                    <a:pt x="660400" y="66482"/>
                  </a:cubicBezTo>
                  <a:cubicBezTo>
                    <a:pt x="781579" y="39495"/>
                    <a:pt x="719667" y="31557"/>
                    <a:pt x="1006475" y="22032"/>
                  </a:cubicBezTo>
                  <a:cubicBezTo>
                    <a:pt x="1293283" y="12507"/>
                    <a:pt x="2028825" y="-13951"/>
                    <a:pt x="2381250" y="9332"/>
                  </a:cubicBezTo>
                  <a:cubicBezTo>
                    <a:pt x="2733675" y="32615"/>
                    <a:pt x="2957512" y="126278"/>
                    <a:pt x="3121025" y="161732"/>
                  </a:cubicBezTo>
                  <a:cubicBezTo>
                    <a:pt x="3284538" y="197186"/>
                    <a:pt x="3314171" y="207770"/>
                    <a:pt x="3362325" y="222057"/>
                  </a:cubicBezTo>
                  <a:cubicBezTo>
                    <a:pt x="3410479" y="236344"/>
                    <a:pt x="3409950" y="247457"/>
                    <a:pt x="3409950" y="247457"/>
                  </a:cubicBezTo>
                </a:path>
              </a:pathLst>
            </a:custGeom>
            <a:grpFill/>
            <a:ln w="9525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21480000" flipV="1">
              <a:off x="1111210" y="1901570"/>
              <a:ext cx="1764000" cy="162000"/>
            </a:xfrm>
            <a:custGeom>
              <a:avLst/>
              <a:gdLst>
                <a:gd name="connsiteX0" fmla="*/ 0 w 3409950"/>
                <a:gd name="connsiteY0" fmla="*/ 307782 h 307782"/>
                <a:gd name="connsiteX1" fmla="*/ 279400 w 3409950"/>
                <a:gd name="connsiteY1" fmla="*/ 183957 h 307782"/>
                <a:gd name="connsiteX2" fmla="*/ 660400 w 3409950"/>
                <a:gd name="connsiteY2" fmla="*/ 66482 h 307782"/>
                <a:gd name="connsiteX3" fmla="*/ 1006475 w 3409950"/>
                <a:gd name="connsiteY3" fmla="*/ 22032 h 307782"/>
                <a:gd name="connsiteX4" fmla="*/ 2381250 w 3409950"/>
                <a:gd name="connsiteY4" fmla="*/ 9332 h 307782"/>
                <a:gd name="connsiteX5" fmla="*/ 3121025 w 3409950"/>
                <a:gd name="connsiteY5" fmla="*/ 161732 h 307782"/>
                <a:gd name="connsiteX6" fmla="*/ 3362325 w 3409950"/>
                <a:gd name="connsiteY6" fmla="*/ 222057 h 307782"/>
                <a:gd name="connsiteX7" fmla="*/ 3409950 w 3409950"/>
                <a:gd name="connsiteY7" fmla="*/ 247457 h 30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9950" h="307782">
                  <a:moveTo>
                    <a:pt x="0" y="307782"/>
                  </a:moveTo>
                  <a:cubicBezTo>
                    <a:pt x="84666" y="265978"/>
                    <a:pt x="169333" y="224174"/>
                    <a:pt x="279400" y="183957"/>
                  </a:cubicBezTo>
                  <a:cubicBezTo>
                    <a:pt x="389467" y="143740"/>
                    <a:pt x="539221" y="93469"/>
                    <a:pt x="660400" y="66482"/>
                  </a:cubicBezTo>
                  <a:cubicBezTo>
                    <a:pt x="781579" y="39495"/>
                    <a:pt x="719667" y="31557"/>
                    <a:pt x="1006475" y="22032"/>
                  </a:cubicBezTo>
                  <a:cubicBezTo>
                    <a:pt x="1293283" y="12507"/>
                    <a:pt x="2028825" y="-13951"/>
                    <a:pt x="2381250" y="9332"/>
                  </a:cubicBezTo>
                  <a:cubicBezTo>
                    <a:pt x="2733675" y="32615"/>
                    <a:pt x="2957512" y="126278"/>
                    <a:pt x="3121025" y="161732"/>
                  </a:cubicBezTo>
                  <a:cubicBezTo>
                    <a:pt x="3284538" y="197186"/>
                    <a:pt x="3314171" y="207770"/>
                    <a:pt x="3362325" y="222057"/>
                  </a:cubicBezTo>
                  <a:cubicBezTo>
                    <a:pt x="3410479" y="236344"/>
                    <a:pt x="3409950" y="247457"/>
                    <a:pt x="3409950" y="247457"/>
                  </a:cubicBezTo>
                </a:path>
              </a:pathLst>
            </a:custGeom>
            <a:grpFill/>
            <a:ln w="9525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9031" y="2126673"/>
            <a:ext cx="832152" cy="44069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kern="0" spc="15" dirty="0">
                <a:solidFill>
                  <a:schemeClr val="accent2"/>
                </a:solidFill>
                <a:latin typeface="Arial"/>
                <a:cs typeface="Arial"/>
              </a:rPr>
              <a:t>Ίσαλος επιφάνεια σε βύθισμα 8.23 </a:t>
            </a:r>
            <a:r>
              <a:rPr lang="en-US" sz="700" kern="0" spc="15" dirty="0">
                <a:solidFill>
                  <a:schemeClr val="accent2"/>
                </a:solidFill>
                <a:latin typeface="Arial"/>
                <a:cs typeface="Arial"/>
              </a:rPr>
              <a:t>m</a:t>
            </a:r>
          </a:p>
        </p:txBody>
      </p:sp>
      <p:cxnSp>
        <p:nvCxnSpPr>
          <p:cNvPr id="13" name="Straight Connector 12"/>
          <p:cNvCxnSpPr>
            <a:endCxn id="5" idx="1"/>
          </p:cNvCxnSpPr>
          <p:nvPr/>
        </p:nvCxnSpPr>
        <p:spPr>
          <a:xfrm>
            <a:off x="1171364" y="2373727"/>
            <a:ext cx="611582" cy="298803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0001" y="925620"/>
            <a:ext cx="1188498" cy="69442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spcAft>
                <a:spcPts val="631"/>
              </a:spcAft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Παράδειγμα:</a:t>
            </a:r>
          </a:p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Υπολογίστε το εμβαδό της ισάλου επιφάνειας του πλοίου σε </a:t>
            </a:r>
            <a:r>
              <a:rPr lang="el-GR" sz="700" i="1" kern="0" spc="15" dirty="0" smtClean="0">
                <a:solidFill>
                  <a:schemeClr val="accent1"/>
                </a:solidFill>
                <a:latin typeface="Arial"/>
                <a:cs typeface="Arial"/>
              </a:rPr>
              <a:t>βύθισμα 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8.23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1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 smtClean="0"/>
              <a:t>Τα ναυπηγικά σχέδια δεν είναι πάντα </a:t>
            </a:r>
            <a:br>
              <a:rPr lang="el-GR" dirty="0" smtClean="0"/>
            </a:br>
            <a:r>
              <a:rPr lang="el-GR" dirty="0" smtClean="0"/>
              <a:t>εύχρηστα στους υπολογισμούς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ts val="1285"/>
              </a:lnSpc>
              <a:tabLst>
                <a:tab pos="360363" algn="l"/>
              </a:tabLst>
              <a:defRPr/>
            </a:pPr>
            <a:r>
              <a:rPr lang="el-GR" sz="700" dirty="0" smtClean="0">
                <a:solidFill>
                  <a:schemeClr val="accent2"/>
                </a:solidFill>
              </a:rPr>
              <a:t>1</a:t>
            </a:r>
            <a:r>
              <a:rPr lang="el-G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Τα </a:t>
            </a:r>
            <a:r>
              <a:rPr lang="el-G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ναυπηγικά σχέδια δεν προσφέρουν </a:t>
            </a:r>
            <a:r>
              <a:rPr lang="el-G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ακρίβεια </a:t>
            </a:r>
            <a:r>
              <a:rPr lang="el-G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σε όλες </a:t>
            </a:r>
            <a:endParaRPr lang="el-GR" sz="7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285"/>
              </a:lnSpc>
              <a:tabLst>
                <a:tab pos="360363" algn="l"/>
              </a:tabLst>
              <a:defRPr/>
            </a:pPr>
            <a:r>
              <a:rPr lang="el-G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τις </a:t>
            </a:r>
            <a:r>
              <a:rPr lang="el-G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κλίμακες σχεδίασης.</a:t>
            </a:r>
          </a:p>
          <a:p>
            <a:pPr>
              <a:lnSpc>
                <a:spcPts val="1285"/>
              </a:lnSpc>
              <a:defRPr/>
            </a:pPr>
            <a:endParaRPr lang="el-G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285"/>
              </a:lnSpc>
              <a:tabLst>
                <a:tab pos="360363" algn="l"/>
              </a:tabLst>
              <a:defRPr/>
            </a:pPr>
            <a:r>
              <a:rPr lang="el-GR" sz="700" dirty="0" smtClean="0">
                <a:solidFill>
                  <a:schemeClr val="accent2"/>
                </a:solidFill>
              </a:rPr>
              <a:t>2</a:t>
            </a:r>
            <a:r>
              <a:rPr lang="el-G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Οι </a:t>
            </a:r>
            <a:r>
              <a:rPr lang="el-G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μαθηματικοί υπολογισμοί (εμβαδά, κέντρα επιφανειών, </a:t>
            </a:r>
            <a:r>
              <a:rPr lang="el-G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όγκοι</a:t>
            </a:r>
            <a:r>
              <a:rPr lang="el-G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κλπ) είναι δύσκολο να γίνουν αποκλειστικά από τη </a:t>
            </a:r>
            <a:r>
              <a:rPr lang="el-G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γεωμετρία </a:t>
            </a:r>
            <a:r>
              <a:rPr lang="el-G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των ναυπηγικών γραμμών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pSp>
        <p:nvGrpSpPr>
          <p:cNvPr id="12" name="Group 6"/>
          <p:cNvGrpSpPr/>
          <p:nvPr/>
        </p:nvGrpSpPr>
        <p:grpSpPr>
          <a:xfrm>
            <a:off x="1577103" y="2534820"/>
            <a:ext cx="2526894" cy="414585"/>
            <a:chOff x="1104899" y="1773503"/>
            <a:chExt cx="1770311" cy="290067"/>
          </a:xfrm>
          <a:pattFill prst="pct20">
            <a:fgClr>
              <a:schemeClr val="accent2"/>
            </a:fgClr>
            <a:bgClr>
              <a:schemeClr val="bg1"/>
            </a:bgClr>
          </a:pattFill>
        </p:grpSpPr>
        <p:sp>
          <p:nvSpPr>
            <p:cNvPr id="13" name="Freeform 4"/>
            <p:cNvSpPr/>
            <p:nvPr/>
          </p:nvSpPr>
          <p:spPr>
            <a:xfrm>
              <a:off x="1104899" y="1773503"/>
              <a:ext cx="1764000" cy="162000"/>
            </a:xfrm>
            <a:custGeom>
              <a:avLst/>
              <a:gdLst>
                <a:gd name="connsiteX0" fmla="*/ 0 w 3409950"/>
                <a:gd name="connsiteY0" fmla="*/ 307782 h 307782"/>
                <a:gd name="connsiteX1" fmla="*/ 279400 w 3409950"/>
                <a:gd name="connsiteY1" fmla="*/ 183957 h 307782"/>
                <a:gd name="connsiteX2" fmla="*/ 660400 w 3409950"/>
                <a:gd name="connsiteY2" fmla="*/ 66482 h 307782"/>
                <a:gd name="connsiteX3" fmla="*/ 1006475 w 3409950"/>
                <a:gd name="connsiteY3" fmla="*/ 22032 h 307782"/>
                <a:gd name="connsiteX4" fmla="*/ 2381250 w 3409950"/>
                <a:gd name="connsiteY4" fmla="*/ 9332 h 307782"/>
                <a:gd name="connsiteX5" fmla="*/ 3121025 w 3409950"/>
                <a:gd name="connsiteY5" fmla="*/ 161732 h 307782"/>
                <a:gd name="connsiteX6" fmla="*/ 3362325 w 3409950"/>
                <a:gd name="connsiteY6" fmla="*/ 222057 h 307782"/>
                <a:gd name="connsiteX7" fmla="*/ 3409950 w 3409950"/>
                <a:gd name="connsiteY7" fmla="*/ 247457 h 30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9950" h="307782">
                  <a:moveTo>
                    <a:pt x="0" y="307782"/>
                  </a:moveTo>
                  <a:cubicBezTo>
                    <a:pt x="84666" y="265978"/>
                    <a:pt x="169333" y="224174"/>
                    <a:pt x="279400" y="183957"/>
                  </a:cubicBezTo>
                  <a:cubicBezTo>
                    <a:pt x="389467" y="143740"/>
                    <a:pt x="539221" y="93469"/>
                    <a:pt x="660400" y="66482"/>
                  </a:cubicBezTo>
                  <a:cubicBezTo>
                    <a:pt x="781579" y="39495"/>
                    <a:pt x="719667" y="31557"/>
                    <a:pt x="1006475" y="22032"/>
                  </a:cubicBezTo>
                  <a:cubicBezTo>
                    <a:pt x="1293283" y="12507"/>
                    <a:pt x="2028825" y="-13951"/>
                    <a:pt x="2381250" y="9332"/>
                  </a:cubicBezTo>
                  <a:cubicBezTo>
                    <a:pt x="2733675" y="32615"/>
                    <a:pt x="2957512" y="126278"/>
                    <a:pt x="3121025" y="161732"/>
                  </a:cubicBezTo>
                  <a:cubicBezTo>
                    <a:pt x="3284538" y="197186"/>
                    <a:pt x="3314171" y="207770"/>
                    <a:pt x="3362325" y="222057"/>
                  </a:cubicBezTo>
                  <a:cubicBezTo>
                    <a:pt x="3410479" y="236344"/>
                    <a:pt x="3409950" y="247457"/>
                    <a:pt x="3409950" y="247457"/>
                  </a:cubicBezTo>
                </a:path>
              </a:pathLst>
            </a:custGeom>
            <a:grpFill/>
            <a:ln w="9525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/>
            </a:p>
          </p:txBody>
        </p:sp>
        <p:sp>
          <p:nvSpPr>
            <p:cNvPr id="14" name="Freeform 5"/>
            <p:cNvSpPr/>
            <p:nvPr/>
          </p:nvSpPr>
          <p:spPr>
            <a:xfrm rot="21480000" flipV="1">
              <a:off x="1111210" y="1901570"/>
              <a:ext cx="1764000" cy="162000"/>
            </a:xfrm>
            <a:custGeom>
              <a:avLst/>
              <a:gdLst>
                <a:gd name="connsiteX0" fmla="*/ 0 w 3409950"/>
                <a:gd name="connsiteY0" fmla="*/ 307782 h 307782"/>
                <a:gd name="connsiteX1" fmla="*/ 279400 w 3409950"/>
                <a:gd name="connsiteY1" fmla="*/ 183957 h 307782"/>
                <a:gd name="connsiteX2" fmla="*/ 660400 w 3409950"/>
                <a:gd name="connsiteY2" fmla="*/ 66482 h 307782"/>
                <a:gd name="connsiteX3" fmla="*/ 1006475 w 3409950"/>
                <a:gd name="connsiteY3" fmla="*/ 22032 h 307782"/>
                <a:gd name="connsiteX4" fmla="*/ 2381250 w 3409950"/>
                <a:gd name="connsiteY4" fmla="*/ 9332 h 307782"/>
                <a:gd name="connsiteX5" fmla="*/ 3121025 w 3409950"/>
                <a:gd name="connsiteY5" fmla="*/ 161732 h 307782"/>
                <a:gd name="connsiteX6" fmla="*/ 3362325 w 3409950"/>
                <a:gd name="connsiteY6" fmla="*/ 222057 h 307782"/>
                <a:gd name="connsiteX7" fmla="*/ 3409950 w 3409950"/>
                <a:gd name="connsiteY7" fmla="*/ 247457 h 30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9950" h="307782">
                  <a:moveTo>
                    <a:pt x="0" y="307782"/>
                  </a:moveTo>
                  <a:cubicBezTo>
                    <a:pt x="84666" y="265978"/>
                    <a:pt x="169333" y="224174"/>
                    <a:pt x="279400" y="183957"/>
                  </a:cubicBezTo>
                  <a:cubicBezTo>
                    <a:pt x="389467" y="143740"/>
                    <a:pt x="539221" y="93469"/>
                    <a:pt x="660400" y="66482"/>
                  </a:cubicBezTo>
                  <a:cubicBezTo>
                    <a:pt x="781579" y="39495"/>
                    <a:pt x="719667" y="31557"/>
                    <a:pt x="1006475" y="22032"/>
                  </a:cubicBezTo>
                  <a:cubicBezTo>
                    <a:pt x="1293283" y="12507"/>
                    <a:pt x="2028825" y="-13951"/>
                    <a:pt x="2381250" y="9332"/>
                  </a:cubicBezTo>
                  <a:cubicBezTo>
                    <a:pt x="2733675" y="32615"/>
                    <a:pt x="2957512" y="126278"/>
                    <a:pt x="3121025" y="161732"/>
                  </a:cubicBezTo>
                  <a:cubicBezTo>
                    <a:pt x="3284538" y="197186"/>
                    <a:pt x="3314171" y="207770"/>
                    <a:pt x="3362325" y="222057"/>
                  </a:cubicBezTo>
                  <a:cubicBezTo>
                    <a:pt x="3410479" y="236344"/>
                    <a:pt x="3409950" y="247457"/>
                    <a:pt x="3409950" y="247457"/>
                  </a:cubicBezTo>
                </a:path>
              </a:pathLst>
            </a:custGeom>
            <a:grpFill/>
            <a:ln w="9525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1040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grpSp>
        <p:nvGrpSpPr>
          <p:cNvPr id="56322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56336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7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6338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9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5" name="Content Placeholder 282"/>
          <p:cNvSpPr txBox="1">
            <a:spLocks/>
          </p:cNvSpPr>
          <p:nvPr/>
        </p:nvSpPr>
        <p:spPr bwMode="auto">
          <a:xfrm>
            <a:off x="1358515" y="146563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BL</a:t>
            </a:r>
          </a:p>
        </p:txBody>
      </p:sp>
      <p:sp>
        <p:nvSpPr>
          <p:cNvPr id="192" name="Content Placeholder 75"/>
          <p:cNvSpPr txBox="1">
            <a:spLocks/>
          </p:cNvSpPr>
          <p:nvPr/>
        </p:nvSpPr>
        <p:spPr bwMode="auto">
          <a:xfrm>
            <a:off x="227255" y="2054895"/>
            <a:ext cx="2160588" cy="94648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2"/>
              </a:lnSpc>
              <a:defRPr/>
            </a:pPr>
            <a:r>
              <a:rPr lang="en-US" dirty="0" smtClean="0"/>
              <a:t>BaseLine (BL)</a:t>
            </a:r>
          </a:p>
          <a:p>
            <a:pPr>
              <a:lnSpc>
                <a:spcPts val="1262"/>
              </a:lnSpc>
              <a:defRPr/>
            </a:pPr>
            <a:endParaRPr lang="en-US" dirty="0" smtClean="0"/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Forward and Aft Perpendiculars (FP, AP)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Length Between Perpendiculars (LBP or LPP)</a:t>
            </a:r>
          </a:p>
          <a:p>
            <a:pPr>
              <a:lnSpc>
                <a:spcPts val="1262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n-US" dirty="0" smtClean="0"/>
              <a:t>Table of offsets:</a:t>
            </a:r>
            <a:r>
              <a:rPr lang="el-GR" dirty="0" smtClean="0"/>
              <a:t> διακριτά σημεία </a:t>
            </a:r>
            <a:br>
              <a:rPr lang="el-GR" dirty="0" smtClean="0"/>
            </a:br>
            <a:r>
              <a:rPr lang="el-GR" dirty="0" smtClean="0"/>
              <a:t>αντί για συνεχείς γραμμές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0180" y="963327"/>
            <a:ext cx="2598385" cy="20365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10" idx="3"/>
            <a:endCxn id="5" idx="1"/>
          </p:cNvCxnSpPr>
          <p:nvPr/>
        </p:nvCxnSpPr>
        <p:spPr>
          <a:xfrm flipV="1">
            <a:off x="1165904" y="1065153"/>
            <a:ext cx="364275" cy="85133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422" y="929940"/>
            <a:ext cx="830482" cy="44069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kern="0" spc="15" dirty="0">
                <a:solidFill>
                  <a:schemeClr val="accent2"/>
                </a:solidFill>
                <a:latin typeface="Arial"/>
                <a:cs typeface="Arial"/>
              </a:rPr>
              <a:t>Εγκάρσιοι σταθμοί (ανά μήκος πλοίου)</a:t>
            </a:r>
            <a:endParaRPr lang="en-US" sz="700" kern="0" spc="15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n-US" dirty="0" smtClean="0"/>
              <a:t>Table of offsets:</a:t>
            </a:r>
            <a:r>
              <a:rPr lang="el-GR" dirty="0" smtClean="0"/>
              <a:t> διακριτά σημεία </a:t>
            </a:r>
            <a:br>
              <a:rPr lang="el-GR" dirty="0" smtClean="0"/>
            </a:br>
            <a:r>
              <a:rPr lang="el-GR" dirty="0" smtClean="0"/>
              <a:t>αντί για συνεχείς γραμμές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n-US" dirty="0" smtClean="0"/>
              <a:t>Table of offsets:</a:t>
            </a:r>
            <a:r>
              <a:rPr lang="el-GR" dirty="0" smtClean="0"/>
              <a:t> διακριτά σημεία </a:t>
            </a:r>
            <a:br>
              <a:rPr lang="el-GR" dirty="0" smtClean="0"/>
            </a:br>
            <a:r>
              <a:rPr lang="el-GR" dirty="0" smtClean="0"/>
              <a:t>αντί για συνεχείς γραμμές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35639" y="1145211"/>
            <a:ext cx="360933" cy="76286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387" y="1406564"/>
            <a:ext cx="881158" cy="44069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kern="0" spc="15" dirty="0">
                <a:solidFill>
                  <a:schemeClr val="accent2"/>
                </a:solidFill>
                <a:latin typeface="Arial"/>
                <a:cs typeface="Arial"/>
              </a:rPr>
              <a:t>Ίσαλοι επιφάνειες (ανά βύθισμα)</a:t>
            </a:r>
            <a:endParaRPr lang="en-US" sz="700" kern="0" spc="15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52475" y="1526643"/>
            <a:ext cx="377442" cy="106923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n-US" dirty="0" smtClean="0"/>
              <a:t>Table of offsets:</a:t>
            </a:r>
            <a:r>
              <a:rPr lang="el-GR" dirty="0" smtClean="0"/>
              <a:t> διακριτά σημεία </a:t>
            </a:r>
            <a:br>
              <a:rPr lang="el-GR" dirty="0" smtClean="0"/>
            </a:br>
            <a:r>
              <a:rPr lang="el-GR" dirty="0" smtClean="0"/>
              <a:t>αντί για συνεχείς γραμμές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9257" y="1169911"/>
            <a:ext cx="2220743" cy="71946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12" idx="3"/>
            <a:endCxn id="5" idx="1"/>
          </p:cNvCxnSpPr>
          <p:nvPr/>
        </p:nvCxnSpPr>
        <p:spPr>
          <a:xfrm flipV="1">
            <a:off x="1238203" y="1529642"/>
            <a:ext cx="681054" cy="569785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882" y="1879081"/>
            <a:ext cx="897321" cy="44069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kern="0" spc="15" dirty="0">
                <a:solidFill>
                  <a:schemeClr val="accent2"/>
                </a:solidFill>
                <a:latin typeface="Arial"/>
                <a:cs typeface="Arial"/>
              </a:rPr>
              <a:t>Διακριτά σημεία των ισάλων γραμμών</a:t>
            </a:r>
            <a:endParaRPr lang="en-US" sz="700" kern="0" spc="15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2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spc="15" dirty="0"/>
              <a:t>Ένα παράδειγμα...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000" y="935005"/>
            <a:ext cx="1260507" cy="11008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Υπολογίστε το εμβαδό της ισάλου επιφάνειας του πλοίου σε βύθισμα 0,36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από τη γραμμή σχεδίασης (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BL).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  <a:p>
            <a:pPr defTabSz="210401">
              <a:lnSpc>
                <a:spcPct val="130000"/>
              </a:lnSpc>
              <a:defRPr/>
            </a:pPr>
            <a:endParaRPr lang="el-GR" sz="600" i="1" kern="0" spc="15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180000" y="935005"/>
            <a:ext cx="1260507" cy="11008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Υπολογίστε το εμβαδό της ισάλου επιφάνειας του πλοίου σε βύθισμα 0,36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από τη γραμμή σχεδίασης (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BL).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  <a:p>
            <a:pPr defTabSz="210401">
              <a:lnSpc>
                <a:spcPct val="130000"/>
              </a:lnSpc>
              <a:defRPr/>
            </a:pPr>
            <a:endParaRPr lang="el-GR" sz="600" i="1" kern="0" spc="15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/>
          <p:nvPr/>
        </p:nvSpPr>
        <p:spPr>
          <a:xfrm>
            <a:off x="1535640" y="1265693"/>
            <a:ext cx="2598385" cy="115180"/>
          </a:xfrm>
          <a:prstGeom prst="rect">
            <a:avLst/>
          </a:prstGeom>
          <a:noFill/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5640" y="1265693"/>
            <a:ext cx="2598385" cy="115180"/>
          </a:xfrm>
          <a:prstGeom prst="rect">
            <a:avLst/>
          </a:prstGeom>
          <a:noFill/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0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312207"/>
              </p:ext>
            </p:extLst>
          </p:nvPr>
        </p:nvGraphicFramePr>
        <p:xfrm>
          <a:off x="1308372" y="1948099"/>
          <a:ext cx="2951083" cy="118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689755" y="2710866"/>
            <a:ext cx="394353" cy="2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x</a:t>
            </a:r>
            <a:r>
              <a:rPr lang="el-GR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 [</a:t>
            </a:r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m]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132636" y="1922246"/>
            <a:ext cx="344223" cy="2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y [m]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000" y="935005"/>
            <a:ext cx="1260507" cy="11008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Υπολογίστε το εμβαδό της ισάλου επιφάνειας του πλοίου σε βύθισμα 0,36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από τη γραμμή σχεδίασης (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BL).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  <a:p>
            <a:pPr defTabSz="210401">
              <a:lnSpc>
                <a:spcPct val="130000"/>
              </a:lnSpc>
              <a:defRPr/>
            </a:pPr>
            <a:endParaRPr lang="el-GR" sz="600" i="1" kern="0" spc="15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2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2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741452"/>
              </p:ext>
            </p:extLst>
          </p:nvPr>
        </p:nvGraphicFramePr>
        <p:xfrm>
          <a:off x="1308372" y="1948099"/>
          <a:ext cx="2951083" cy="118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689755" y="2710866"/>
            <a:ext cx="394353" cy="2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x</a:t>
            </a:r>
            <a:r>
              <a:rPr lang="el-GR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 [</a:t>
            </a:r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m]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132636" y="1922246"/>
            <a:ext cx="344223" cy="2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y [m]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"/>
          <p:cNvSpPr/>
          <p:nvPr/>
        </p:nvSpPr>
        <p:spPr>
          <a:xfrm>
            <a:off x="1535640" y="1265693"/>
            <a:ext cx="2598385" cy="115180"/>
          </a:xfrm>
          <a:prstGeom prst="rect">
            <a:avLst/>
          </a:prstGeom>
          <a:noFill/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0000" y="935005"/>
            <a:ext cx="1260507" cy="11008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Υπολογίστε το εμβαδό της ισάλου επιφάνειας του πλοίου σε βύθισμα 0,36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από τη γραμμή σχεδίασης (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BL).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  <a:p>
            <a:pPr defTabSz="210401">
              <a:lnSpc>
                <a:spcPct val="130000"/>
              </a:lnSpc>
              <a:defRPr/>
            </a:pPr>
            <a:endParaRPr lang="el-GR" sz="600" i="1" kern="0" spc="15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5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5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19923"/>
              </p:ext>
            </p:extLst>
          </p:nvPr>
        </p:nvGraphicFramePr>
        <p:xfrm>
          <a:off x="1308372" y="1948099"/>
          <a:ext cx="2951083" cy="118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689755" y="2710866"/>
            <a:ext cx="394353" cy="2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x</a:t>
            </a:r>
            <a:r>
              <a:rPr lang="el-GR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 [</a:t>
            </a:r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m]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132636" y="1922246"/>
            <a:ext cx="344223" cy="2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y [m]</a:t>
            </a:r>
          </a:p>
        </p:txBody>
      </p:sp>
      <p:cxnSp>
        <p:nvCxnSpPr>
          <p:cNvPr id="18" name="Straight Connector 16"/>
          <p:cNvCxnSpPr/>
          <p:nvPr/>
        </p:nvCxnSpPr>
        <p:spPr>
          <a:xfrm>
            <a:off x="1905139" y="2336229"/>
            <a:ext cx="0" cy="43568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7"/>
          <p:cNvCxnSpPr/>
          <p:nvPr/>
        </p:nvCxnSpPr>
        <p:spPr>
          <a:xfrm>
            <a:off x="3815079" y="2463095"/>
            <a:ext cx="0" cy="17527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5"/>
          <p:cNvSpPr/>
          <p:nvPr/>
        </p:nvSpPr>
        <p:spPr>
          <a:xfrm>
            <a:off x="1535640" y="1265693"/>
            <a:ext cx="2598385" cy="115180"/>
          </a:xfrm>
          <a:prstGeom prst="rect">
            <a:avLst/>
          </a:prstGeom>
          <a:noFill/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0000" y="935005"/>
            <a:ext cx="1260507" cy="11008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Υπολογίστε το εμβαδό της ισάλου επιφάνειας του πλοίου σε βύθισμα 0,36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από τη γραμμή σχεδίασης (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BL).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  <a:p>
            <a:pPr defTabSz="210401">
              <a:lnSpc>
                <a:spcPct val="130000"/>
              </a:lnSpc>
              <a:defRPr/>
            </a:pPr>
            <a:endParaRPr lang="el-GR" sz="600" i="1" kern="0" spc="15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1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000" y="2033193"/>
            <a:ext cx="1064886" cy="88138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kern="0" spc="15" dirty="0">
                <a:solidFill>
                  <a:schemeClr val="accent2"/>
                </a:solidFill>
                <a:latin typeface="Arial"/>
                <a:cs typeface="Arial"/>
              </a:rPr>
              <a:t>Πώς θα υπολογίσουμε </a:t>
            </a:r>
            <a:endParaRPr lang="en-US" sz="700" kern="0" spc="15" dirty="0">
              <a:solidFill>
                <a:schemeClr val="accent2"/>
              </a:solidFill>
              <a:latin typeface="Arial"/>
              <a:cs typeface="Arial"/>
            </a:endParaRPr>
          </a:p>
          <a:p>
            <a:pPr defTabSz="210401">
              <a:lnSpc>
                <a:spcPct val="130000"/>
              </a:lnSpc>
              <a:defRPr/>
            </a:pPr>
            <a:r>
              <a:rPr lang="el-GR" sz="700" kern="0" spc="15" dirty="0">
                <a:solidFill>
                  <a:schemeClr val="accent2"/>
                </a:solidFill>
                <a:latin typeface="Arial"/>
                <a:cs typeface="Arial"/>
              </a:rPr>
              <a:t>το εμβαδό </a:t>
            </a:r>
            <a:r>
              <a:rPr lang="el-GR" sz="700" kern="0" spc="15" dirty="0" smtClean="0">
                <a:solidFill>
                  <a:schemeClr val="accent2"/>
                </a:solidFill>
                <a:latin typeface="Arial"/>
                <a:cs typeface="Arial"/>
              </a:rPr>
              <a:t>του σχήματος;</a:t>
            </a:r>
            <a:endParaRPr lang="en-US" sz="700" kern="0" spc="15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δεν έχει ακόμα επιλυθεί !</a:t>
            </a:r>
            <a:endParaRPr lang="en-US" dirty="0"/>
          </a:p>
        </p:txBody>
      </p:sp>
      <p:graphicFrame>
        <p:nvGraphicFramePr>
          <p:cNvPr id="15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47213"/>
              </p:ext>
            </p:extLst>
          </p:nvPr>
        </p:nvGraphicFramePr>
        <p:xfrm>
          <a:off x="1308372" y="1948099"/>
          <a:ext cx="2951083" cy="118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689755" y="2710866"/>
            <a:ext cx="394353" cy="2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x</a:t>
            </a:r>
            <a:r>
              <a:rPr lang="el-GR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 [</a:t>
            </a:r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m]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132636" y="1922246"/>
            <a:ext cx="344223" cy="2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600" dirty="0">
                <a:solidFill>
                  <a:schemeClr val="accent1"/>
                </a:solidFill>
                <a:latin typeface="Lucida Grande" charset="0"/>
                <a:cs typeface="Lucida Grande" charset="0"/>
              </a:rPr>
              <a:t>y [m]</a:t>
            </a:r>
          </a:p>
        </p:txBody>
      </p:sp>
      <p:cxnSp>
        <p:nvCxnSpPr>
          <p:cNvPr id="18" name="Straight Connector 16"/>
          <p:cNvCxnSpPr/>
          <p:nvPr/>
        </p:nvCxnSpPr>
        <p:spPr>
          <a:xfrm>
            <a:off x="1905139" y="2336229"/>
            <a:ext cx="0" cy="43568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7"/>
          <p:cNvCxnSpPr/>
          <p:nvPr/>
        </p:nvCxnSpPr>
        <p:spPr>
          <a:xfrm>
            <a:off x="3815079" y="2463095"/>
            <a:ext cx="0" cy="17527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7" y="935005"/>
            <a:ext cx="2610083" cy="9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5"/>
          <p:cNvSpPr/>
          <p:nvPr/>
        </p:nvSpPr>
        <p:spPr>
          <a:xfrm>
            <a:off x="1535640" y="1265693"/>
            <a:ext cx="2598385" cy="115180"/>
          </a:xfrm>
          <a:prstGeom prst="rect">
            <a:avLst/>
          </a:prstGeom>
          <a:noFill/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78" tIns="65289" rIns="130578" bIns="65289" anchor="ctr"/>
          <a:lstStyle/>
          <a:p>
            <a:pPr algn="ctr" defTabSz="210401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0000" y="935005"/>
            <a:ext cx="1260507" cy="11008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210401">
              <a:lnSpc>
                <a:spcPct val="130000"/>
              </a:lnSpc>
              <a:defRPr/>
            </a:pPr>
            <a:r>
              <a:rPr lang="el-GR" sz="700" i="1" kern="0" spc="15" dirty="0">
                <a:solidFill>
                  <a:schemeClr val="accent2"/>
                </a:solidFill>
                <a:latin typeface="Arial"/>
                <a:cs typeface="Arial"/>
              </a:rPr>
              <a:t>Υπολογίστε το εμβαδό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της ισάλου επιφάνειας του πλοίου σε βύθισμα 0,36 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από τη γραμμή σχεδίασης (</a:t>
            </a:r>
            <a:r>
              <a:rPr lang="en-US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BL).</a:t>
            </a:r>
            <a:r>
              <a:rPr lang="el-GR" sz="700" i="1" kern="0" spc="1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700" i="1" kern="0" spc="15" dirty="0">
              <a:solidFill>
                <a:schemeClr val="accent1"/>
              </a:solidFill>
              <a:latin typeface="Arial"/>
              <a:cs typeface="Arial"/>
            </a:endParaRPr>
          </a:p>
          <a:p>
            <a:pPr defTabSz="210401">
              <a:lnSpc>
                <a:spcPct val="130000"/>
              </a:lnSpc>
              <a:defRPr/>
            </a:pPr>
            <a:endParaRPr lang="el-GR" sz="600" i="1" kern="0" spc="15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4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grpSp>
        <p:nvGrpSpPr>
          <p:cNvPr id="56322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56336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7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6338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9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5" name="Content Placeholder 282"/>
          <p:cNvSpPr txBox="1">
            <a:spLocks/>
          </p:cNvSpPr>
          <p:nvPr/>
        </p:nvSpPr>
        <p:spPr bwMode="auto">
          <a:xfrm>
            <a:off x="1358515" y="146563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BL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36272" y="861352"/>
            <a:ext cx="2842352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34601" y="832975"/>
            <a:ext cx="0" cy="580912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978623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2" name="Content Placeholder 282"/>
          <p:cNvSpPr txBox="1">
            <a:spLocks/>
          </p:cNvSpPr>
          <p:nvPr/>
        </p:nvSpPr>
        <p:spPr bwMode="auto">
          <a:xfrm>
            <a:off x="1873179" y="726142"/>
            <a:ext cx="648343" cy="268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E2224"/>
                </a:solidFill>
                <a:latin typeface="Arial" charset="0"/>
                <a:ea typeface="ＭＳ Ｐゴシック" charset="0"/>
                <a:cs typeface="ＭＳ Ｐゴシック" charset="0"/>
              </a:rPr>
              <a:t>LOA</a:t>
            </a:r>
          </a:p>
        </p:txBody>
      </p:sp>
      <p:sp>
        <p:nvSpPr>
          <p:cNvPr id="192" name="Content Placeholder 75"/>
          <p:cNvSpPr txBox="1">
            <a:spLocks/>
          </p:cNvSpPr>
          <p:nvPr/>
        </p:nvSpPr>
        <p:spPr bwMode="auto">
          <a:xfrm>
            <a:off x="227255" y="2054895"/>
            <a:ext cx="2160588" cy="94648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2"/>
              </a:lnSpc>
              <a:defRPr/>
            </a:pPr>
            <a:r>
              <a:rPr lang="en-US" dirty="0" smtClean="0"/>
              <a:t>BaseLine (BL)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OverAll (LOA)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Forward and Aft Perpendiculars (FP, AP)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Length Between Perpendiculars (LBP or LPP)</a:t>
            </a:r>
          </a:p>
          <a:p>
            <a:pPr>
              <a:lnSpc>
                <a:spcPts val="1262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υπολογισμοί τέτοιων επιφανειών (όγκων, ροπών, κλπ) γίνονται με μεθόδους της αριθμητικής ανάλυσης.</a:t>
            </a:r>
            <a:endParaRPr lang="el-GR" dirty="0"/>
          </a:p>
        </p:txBody>
      </p:sp>
      <p:grpSp>
        <p:nvGrpSpPr>
          <p:cNvPr id="4" name="Group 17"/>
          <p:cNvGrpSpPr>
            <a:grpSpLocks noChangeAspect="1"/>
          </p:cNvGrpSpPr>
          <p:nvPr/>
        </p:nvGrpSpPr>
        <p:grpSpPr>
          <a:xfrm>
            <a:off x="1296491" y="1034954"/>
            <a:ext cx="2761020" cy="733542"/>
            <a:chOff x="121253" y="733681"/>
            <a:chExt cx="2154535" cy="617145"/>
          </a:xfrm>
        </p:grpSpPr>
        <p:sp>
          <p:nvSpPr>
            <p:cNvPr id="5" name="Freeform 26"/>
            <p:cNvSpPr/>
            <p:nvPr/>
          </p:nvSpPr>
          <p:spPr bwMode="auto">
            <a:xfrm>
              <a:off x="320660" y="1028698"/>
              <a:ext cx="1814513" cy="322128"/>
            </a:xfrm>
            <a:custGeom>
              <a:avLst/>
              <a:gdLst>
                <a:gd name="connsiteX0" fmla="*/ 0 w 1634652"/>
                <a:gd name="connsiteY0" fmla="*/ 172921 h 361871"/>
                <a:gd name="connsiteX1" fmla="*/ 716259 w 1634652"/>
                <a:gd name="connsiteY1" fmla="*/ 5941 h 361871"/>
                <a:gd name="connsiteX2" fmla="*/ 1634652 w 1634652"/>
                <a:gd name="connsiteY2" fmla="*/ 361871 h 3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4652" h="361871">
                  <a:moveTo>
                    <a:pt x="0" y="172921"/>
                  </a:moveTo>
                  <a:cubicBezTo>
                    <a:pt x="221908" y="73685"/>
                    <a:pt x="443817" y="-25551"/>
                    <a:pt x="716259" y="5941"/>
                  </a:cubicBezTo>
                  <a:cubicBezTo>
                    <a:pt x="988701" y="37433"/>
                    <a:pt x="1311676" y="199652"/>
                    <a:pt x="1634652" y="361871"/>
                  </a:cubicBezTo>
                </a:path>
              </a:pathLst>
            </a:custGeom>
            <a:noFill/>
            <a:ln w="19050" cmpd="sng">
              <a:solidFill>
                <a:srgbClr val="FF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20494">
                <a:defRPr/>
              </a:pPr>
              <a:endParaRPr lang="en-US"/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21253" y="733681"/>
              <a:ext cx="179387" cy="7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153988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153988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153988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153988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808080"/>
                  </a:solidFill>
                  <a:latin typeface="Lucida Grande" charset="0"/>
                  <a:cs typeface="Lucida Grande" charset="0"/>
                </a:rPr>
                <a:t>y</a:t>
              </a:r>
              <a:endParaRPr lang="en-US" baseline="30000" dirty="0">
                <a:solidFill>
                  <a:srgbClr val="808080"/>
                </a:solidFill>
                <a:latin typeface="Lucida Grande" charset="0"/>
                <a:cs typeface="Lucida Grande" charset="0"/>
              </a:endParaRP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2129127" y="1193224"/>
              <a:ext cx="146661" cy="7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153988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153988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153988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153988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dirty="0">
                  <a:solidFill>
                    <a:srgbClr val="808080"/>
                  </a:solidFill>
                  <a:latin typeface="Lucida Grande" charset="0"/>
                  <a:cs typeface="Lucida Grande" charset="0"/>
                </a:rPr>
                <a:t>x</a:t>
              </a:r>
              <a:endParaRPr lang="en-US" baseline="30000" dirty="0">
                <a:solidFill>
                  <a:srgbClr val="808080"/>
                </a:solidFill>
                <a:latin typeface="Lucida Grande" charset="0"/>
                <a:cs typeface="Lucida Grande" charset="0"/>
              </a:endParaRPr>
            </a:p>
          </p:txBody>
        </p:sp>
      </p:grpSp>
      <p:cxnSp>
        <p:nvCxnSpPr>
          <p:cNvPr id="8" name="Straight Arrow Connector 10"/>
          <p:cNvCxnSpPr/>
          <p:nvPr/>
        </p:nvCxnSpPr>
        <p:spPr>
          <a:xfrm>
            <a:off x="1445778" y="1772469"/>
            <a:ext cx="2641076" cy="1"/>
          </a:xfrm>
          <a:prstGeom prst="straightConnector1">
            <a:avLst/>
          </a:prstGeom>
          <a:ln w="9525" cmpd="sng">
            <a:solidFill>
              <a:srgbClr val="808080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1"/>
          <p:cNvCxnSpPr/>
          <p:nvPr/>
        </p:nvCxnSpPr>
        <p:spPr>
          <a:xfrm flipV="1">
            <a:off x="1445778" y="1047896"/>
            <a:ext cx="6104" cy="1364236"/>
          </a:xfrm>
          <a:prstGeom prst="straightConnector1">
            <a:avLst/>
          </a:prstGeom>
          <a:ln w="9525" cmpd="sng">
            <a:solidFill>
              <a:srgbClr val="808080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/>
          <p:cNvCxnSpPr/>
          <p:nvPr/>
        </p:nvCxnSpPr>
        <p:spPr>
          <a:xfrm flipV="1">
            <a:off x="1552029" y="1579214"/>
            <a:ext cx="0" cy="649502"/>
          </a:xfrm>
          <a:prstGeom prst="line">
            <a:avLst/>
          </a:prstGeom>
          <a:ln w="9525" cmpd="sng"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2"/>
          <p:cNvCxnSpPr>
            <a:endCxn id="31" idx="4"/>
          </p:cNvCxnSpPr>
          <p:nvPr/>
        </p:nvCxnSpPr>
        <p:spPr>
          <a:xfrm flipV="1">
            <a:off x="3294525" y="1578774"/>
            <a:ext cx="0" cy="193696"/>
          </a:xfrm>
          <a:prstGeom prst="line">
            <a:avLst/>
          </a:prstGeom>
          <a:ln w="9525" cmpd="sng"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3"/>
          <p:cNvCxnSpPr>
            <a:endCxn id="29" idx="4"/>
          </p:cNvCxnSpPr>
          <p:nvPr/>
        </p:nvCxnSpPr>
        <p:spPr>
          <a:xfrm flipV="1">
            <a:off x="2710980" y="1441514"/>
            <a:ext cx="0" cy="345793"/>
          </a:xfrm>
          <a:prstGeom prst="line">
            <a:avLst/>
          </a:prstGeom>
          <a:ln w="9525" cmpd="sng"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5"/>
          <p:cNvCxnSpPr>
            <a:endCxn id="27" idx="4"/>
          </p:cNvCxnSpPr>
          <p:nvPr/>
        </p:nvCxnSpPr>
        <p:spPr>
          <a:xfrm flipV="1">
            <a:off x="2132861" y="1430934"/>
            <a:ext cx="0" cy="797781"/>
          </a:xfrm>
          <a:prstGeom prst="line">
            <a:avLst/>
          </a:prstGeom>
          <a:ln w="9525" cmpd="sng"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477083" y="1783074"/>
            <a:ext cx="149892" cy="1876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x</a:t>
            </a:r>
            <a:r>
              <a:rPr lang="el-GR" sz="800" baseline="-25000" dirty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lang="en-US" sz="800" baseline="-25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057915" y="1782739"/>
            <a:ext cx="149892" cy="1876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x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636034" y="1783850"/>
            <a:ext cx="149892" cy="1876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x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219579" y="1782739"/>
            <a:ext cx="149892" cy="1876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x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802367" y="1782739"/>
            <a:ext cx="149892" cy="1876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x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3802367" y="1568691"/>
            <a:ext cx="149892" cy="15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219579" y="1356560"/>
            <a:ext cx="149892" cy="15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2636034" y="1216898"/>
            <a:ext cx="149892" cy="15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057915" y="1206456"/>
            <a:ext cx="149892" cy="15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7083" y="1365355"/>
            <a:ext cx="149892" cy="15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1"/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lang="en-US" sz="800" baseline="-25000" dirty="0">
                <a:solidFill>
                  <a:srgbClr val="595959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24" name="Straight Connector 51"/>
          <p:cNvCxnSpPr>
            <a:stCxn id="27" idx="3"/>
            <a:endCxn id="25" idx="6"/>
          </p:cNvCxnSpPr>
          <p:nvPr/>
        </p:nvCxnSpPr>
        <p:spPr>
          <a:xfrm flipH="1">
            <a:off x="1573660" y="1424889"/>
            <a:ext cx="544628" cy="143708"/>
          </a:xfrm>
          <a:prstGeom prst="line">
            <a:avLst/>
          </a:prstGeom>
          <a:ln w="12700" cmpd="sng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8"/>
          <p:cNvSpPr/>
          <p:nvPr/>
        </p:nvSpPr>
        <p:spPr bwMode="auto">
          <a:xfrm>
            <a:off x="1532440" y="1547957"/>
            <a:ext cx="41220" cy="41279"/>
          </a:xfrm>
          <a:prstGeom prst="ellipse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55"/>
          <p:cNvCxnSpPr>
            <a:stCxn id="29" idx="6"/>
            <a:endCxn id="27" idx="6"/>
          </p:cNvCxnSpPr>
          <p:nvPr/>
        </p:nvCxnSpPr>
        <p:spPr>
          <a:xfrm flipH="1" flipV="1">
            <a:off x="2153471" y="1410295"/>
            <a:ext cx="578119" cy="10580"/>
          </a:xfrm>
          <a:prstGeom prst="line">
            <a:avLst/>
          </a:prstGeom>
          <a:ln w="12700" cmpd="sng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14"/>
          <p:cNvSpPr/>
          <p:nvPr/>
        </p:nvSpPr>
        <p:spPr bwMode="auto">
          <a:xfrm>
            <a:off x="2112251" y="1389655"/>
            <a:ext cx="41220" cy="41279"/>
          </a:xfrm>
          <a:prstGeom prst="ellipse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58"/>
          <p:cNvCxnSpPr>
            <a:stCxn id="31" idx="2"/>
            <a:endCxn id="29" idx="6"/>
          </p:cNvCxnSpPr>
          <p:nvPr/>
        </p:nvCxnSpPr>
        <p:spPr>
          <a:xfrm flipH="1" flipV="1">
            <a:off x="2731590" y="1420875"/>
            <a:ext cx="542325" cy="137259"/>
          </a:xfrm>
          <a:prstGeom prst="line">
            <a:avLst/>
          </a:prstGeom>
          <a:ln w="12700" cmpd="sng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0"/>
          <p:cNvSpPr/>
          <p:nvPr/>
        </p:nvSpPr>
        <p:spPr bwMode="auto">
          <a:xfrm>
            <a:off x="2690370" y="1400235"/>
            <a:ext cx="41220" cy="41279"/>
          </a:xfrm>
          <a:prstGeom prst="ellipse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62"/>
          <p:cNvCxnSpPr/>
          <p:nvPr/>
        </p:nvCxnSpPr>
        <p:spPr>
          <a:xfrm flipH="1" flipV="1">
            <a:off x="3309098" y="1568505"/>
            <a:ext cx="547605" cy="199991"/>
          </a:xfrm>
          <a:prstGeom prst="line">
            <a:avLst/>
          </a:prstGeom>
          <a:ln w="12700" cmpd="sng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16"/>
          <p:cNvSpPr/>
          <p:nvPr/>
        </p:nvSpPr>
        <p:spPr bwMode="auto">
          <a:xfrm>
            <a:off x="3273915" y="1537494"/>
            <a:ext cx="41220" cy="41279"/>
          </a:xfrm>
          <a:prstGeom prst="ellipse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15"/>
          <p:cNvSpPr/>
          <p:nvPr/>
        </p:nvSpPr>
        <p:spPr bwMode="auto">
          <a:xfrm>
            <a:off x="3856703" y="1752079"/>
            <a:ext cx="41220" cy="41279"/>
          </a:xfrm>
          <a:prstGeom prst="ellipse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66"/>
          <p:cNvCxnSpPr/>
          <p:nvPr/>
        </p:nvCxnSpPr>
        <p:spPr bwMode="auto">
          <a:xfrm>
            <a:off x="1547498" y="2168581"/>
            <a:ext cx="585362" cy="0"/>
          </a:xfrm>
          <a:prstGeom prst="line">
            <a:avLst/>
          </a:prstGeom>
          <a:ln w="9525" cmpd="sng">
            <a:solidFill>
              <a:srgbClr val="80808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1552029" y="2038279"/>
            <a:ext cx="58083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dirty="0">
                <a:solidFill>
                  <a:srgbClr val="808080"/>
                </a:solidFill>
                <a:latin typeface="Lucida Grande" charset="0"/>
                <a:cs typeface="Lucida Grande" charset="0"/>
              </a:rPr>
              <a:t>Δ</a:t>
            </a:r>
            <a:r>
              <a:rPr lang="en-US" dirty="0">
                <a:solidFill>
                  <a:srgbClr val="808080"/>
                </a:solidFill>
                <a:latin typeface="Lucida Grande" charset="0"/>
                <a:cs typeface="Lucida Grande" charset="0"/>
              </a:rPr>
              <a:t>x</a:t>
            </a:r>
          </a:p>
        </p:txBody>
      </p:sp>
      <p:sp>
        <p:nvSpPr>
          <p:cNvPr id="35" name="Oval 72"/>
          <p:cNvSpPr/>
          <p:nvPr/>
        </p:nvSpPr>
        <p:spPr bwMode="auto">
          <a:xfrm>
            <a:off x="1538034" y="1760400"/>
            <a:ext cx="26231" cy="262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73"/>
          <p:cNvSpPr/>
          <p:nvPr/>
        </p:nvSpPr>
        <p:spPr bwMode="auto">
          <a:xfrm>
            <a:off x="2119745" y="1760400"/>
            <a:ext cx="26231" cy="262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74"/>
          <p:cNvSpPr/>
          <p:nvPr/>
        </p:nvSpPr>
        <p:spPr bwMode="auto">
          <a:xfrm>
            <a:off x="2697719" y="1760400"/>
            <a:ext cx="26231" cy="262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75"/>
          <p:cNvSpPr/>
          <p:nvPr/>
        </p:nvSpPr>
        <p:spPr bwMode="auto">
          <a:xfrm>
            <a:off x="3283578" y="1760400"/>
            <a:ext cx="26231" cy="262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23"/>
          <p:cNvSpPr/>
          <p:nvPr/>
        </p:nvSpPr>
        <p:spPr>
          <a:xfrm>
            <a:off x="1445778" y="2543411"/>
            <a:ext cx="1568242" cy="340557"/>
          </a:xfrm>
          <a:prstGeom prst="rect">
            <a:avLst/>
          </a:prstGeom>
          <a:noFill/>
          <a:ln w="635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6" tIns="65293" rIns="130586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3240707" y="2607424"/>
            <a:ext cx="391847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5293" rIns="0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700" kern="0" spc="28" dirty="0" smtClean="0">
                <a:solidFill>
                  <a:schemeClr val="accent1"/>
                </a:solidFill>
                <a:latin typeface="Arial"/>
                <a:cs typeface="Arial"/>
              </a:rPr>
              <a:t>όπου:</a:t>
            </a:r>
            <a:endParaRPr lang="en-US" sz="700" kern="0" spc="28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34062" y="2579651"/>
                <a:ext cx="1407950" cy="28302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</a:rPr>
                        <m:t> ∙ </m:t>
                      </m:r>
                      <m:d>
                        <m:dPr>
                          <m:ctrlPr>
                            <a:rPr lang="en-US" sz="7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7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700" b="0" i="0" smtClean="0">
                                  <a:solidFill>
                                    <a:schemeClr val="accent1"/>
                                  </a:solidFill>
                                  <a:latin typeface="+mj-lt"/>
                                  <a:ea typeface="Cambria Math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700" b="0" i="0" baseline="-25000" smtClean="0">
                                  <a:solidFill>
                                    <a:schemeClr val="accent1"/>
                                  </a:solidFill>
                                  <a:latin typeface="+mj-lt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700" b="0" i="0" smtClean="0">
                                  <a:solidFill>
                                    <a:schemeClr val="accent1"/>
                                  </a:solidFill>
                                  <a:latin typeface="+mj-lt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 + … + </m:t>
                          </m:r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yn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−1 +</m:t>
                          </m:r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7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700" b="0" i="0" smtClean="0">
                                  <a:solidFill>
                                    <a:schemeClr val="accent1"/>
                                  </a:solidFill>
                                  <a:latin typeface="+mj-lt"/>
                                  <a:ea typeface="Cambria Math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700" b="0" i="0" baseline="-25000" smtClean="0">
                                  <a:solidFill>
                                    <a:schemeClr val="accent1"/>
                                  </a:solidFill>
                                  <a:latin typeface="+mj-lt"/>
                                  <a:ea typeface="Cambria Math"/>
                                </a:rPr>
                                <m:t>n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700" b="0" i="0" smtClean="0">
                                  <a:solidFill>
                                    <a:schemeClr val="accent1"/>
                                  </a:solidFill>
                                  <a:latin typeface="+mj-lt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7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62" y="2579651"/>
                <a:ext cx="1407950" cy="283026"/>
              </a:xfrm>
              <a:prstGeom prst="rect">
                <a:avLst/>
              </a:prstGeom>
              <a:blipFill rotWithShape="1">
                <a:blip r:embed="rId2"/>
                <a:stretch>
                  <a:fillRect l="-2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33007" y="2582011"/>
                <a:ext cx="471796" cy="280077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</a:rPr>
                        <m:t>  =</m:t>
                      </m:r>
                      <m:r>
                        <a:rPr lang="en-US" sz="7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7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i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700" i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sz="700" i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700" i="0" baseline="-2500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 − 1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07" y="2582011"/>
                <a:ext cx="471796" cy="280077"/>
              </a:xfrm>
              <a:prstGeom prst="rect">
                <a:avLst/>
              </a:prstGeom>
              <a:blipFill rotWithShape="1">
                <a:blip r:embed="rId3"/>
                <a:stretch>
                  <a:fillRect l="-7792" r="-5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9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υπολογισμοί τέτοιων επιφανειών (όγκων, ροπών, κλπ) γίνονται με μεθόδους της αριθμητικής ανάλυσης.</a:t>
            </a:r>
            <a:endParaRPr lang="el-GR" dirty="0"/>
          </a:p>
        </p:txBody>
      </p: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1133514" y="845830"/>
            <a:ext cx="2539241" cy="1386826"/>
            <a:chOff x="1122592" y="309529"/>
            <a:chExt cx="1800152" cy="1002240"/>
          </a:xfrm>
        </p:grpSpPr>
        <p:grpSp>
          <p:nvGrpSpPr>
            <p:cNvPr id="44" name="Group 1"/>
            <p:cNvGrpSpPr>
              <a:grpSpLocks/>
            </p:cNvGrpSpPr>
            <p:nvPr/>
          </p:nvGrpSpPr>
          <p:grpSpPr bwMode="auto">
            <a:xfrm>
              <a:off x="1122592" y="309529"/>
              <a:ext cx="1800152" cy="1002240"/>
              <a:chOff x="223838" y="1208621"/>
              <a:chExt cx="1800152" cy="100224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447642" y="1273175"/>
                <a:ext cx="4762" cy="804862"/>
              </a:xfrm>
              <a:prstGeom prst="straightConnector1">
                <a:avLst/>
              </a:prstGeom>
              <a:ln w="12700">
                <a:solidFill>
                  <a:srgbClr val="808080"/>
                </a:solidFill>
                <a:tailEnd type="triangl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452404" y="2071687"/>
                <a:ext cx="1511078" cy="0"/>
              </a:xfrm>
              <a:prstGeom prst="straightConnector1">
                <a:avLst/>
              </a:prstGeom>
              <a:ln w="12700">
                <a:solidFill>
                  <a:srgbClr val="808080"/>
                </a:solidFill>
                <a:tailEnd type="triangl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3"/>
              <p:cNvSpPr txBox="1">
                <a:spLocks noChangeArrowheads="1"/>
              </p:cNvSpPr>
              <p:nvPr/>
            </p:nvSpPr>
            <p:spPr bwMode="auto">
              <a:xfrm>
                <a:off x="223838" y="1208621"/>
                <a:ext cx="228600" cy="144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>
                    <a:solidFill>
                      <a:srgbClr val="808080"/>
                    </a:solidFill>
                    <a:latin typeface="Arial"/>
                    <a:cs typeface="Arial"/>
                  </a:rPr>
                  <a:t>y</a:t>
                </a:r>
                <a:endParaRPr lang="en-US" sz="700" baseline="30000">
                  <a:solidFill>
                    <a:srgbClr val="808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2" name="TextBox 7"/>
              <p:cNvSpPr txBox="1">
                <a:spLocks noChangeArrowheads="1"/>
              </p:cNvSpPr>
              <p:nvPr/>
            </p:nvSpPr>
            <p:spPr bwMode="auto">
              <a:xfrm>
                <a:off x="1866817" y="2066284"/>
                <a:ext cx="157173" cy="144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700" dirty="0">
                    <a:solidFill>
                      <a:srgbClr val="808080"/>
                    </a:solidFill>
                    <a:latin typeface="Arial"/>
                    <a:cs typeface="Arial"/>
                  </a:rPr>
                  <a:t>x</a:t>
                </a:r>
                <a:endParaRPr lang="en-US" sz="700" baseline="30000" dirty="0">
                  <a:solidFill>
                    <a:srgbClr val="80808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3" name="Freeform 9"/>
              <p:cNvSpPr/>
              <p:nvPr/>
            </p:nvSpPr>
            <p:spPr>
              <a:xfrm>
                <a:off x="620655" y="1454150"/>
                <a:ext cx="1090452" cy="339725"/>
              </a:xfrm>
              <a:custGeom>
                <a:avLst/>
                <a:gdLst>
                  <a:gd name="connsiteX0" fmla="*/ 0 w 1090044"/>
                  <a:gd name="connsiteY0" fmla="*/ 238659 h 339097"/>
                  <a:gd name="connsiteX1" fmla="*/ 180007 w 1090044"/>
                  <a:gd name="connsiteY1" fmla="*/ 83680 h 339097"/>
                  <a:gd name="connsiteX2" fmla="*/ 460018 w 1090044"/>
                  <a:gd name="connsiteY2" fmla="*/ 338646 h 339097"/>
                  <a:gd name="connsiteX3" fmla="*/ 820033 w 1090044"/>
                  <a:gd name="connsiteY3" fmla="*/ 8690 h 339097"/>
                  <a:gd name="connsiteX4" fmla="*/ 1090044 w 1090044"/>
                  <a:gd name="connsiteY4" fmla="*/ 88679 h 3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44" h="339097">
                    <a:moveTo>
                      <a:pt x="0" y="238659"/>
                    </a:moveTo>
                    <a:cubicBezTo>
                      <a:pt x="51668" y="152837"/>
                      <a:pt x="103337" y="67016"/>
                      <a:pt x="180007" y="83680"/>
                    </a:cubicBezTo>
                    <a:cubicBezTo>
                      <a:pt x="256677" y="100344"/>
                      <a:pt x="353347" y="351144"/>
                      <a:pt x="460018" y="338646"/>
                    </a:cubicBezTo>
                    <a:cubicBezTo>
                      <a:pt x="566689" y="326148"/>
                      <a:pt x="715029" y="50351"/>
                      <a:pt x="820033" y="8690"/>
                    </a:cubicBezTo>
                    <a:cubicBezTo>
                      <a:pt x="925037" y="-32971"/>
                      <a:pt x="1090044" y="88679"/>
                      <a:pt x="1090044" y="88679"/>
                    </a:cubicBezTo>
                  </a:path>
                </a:pathLst>
              </a:custGeom>
              <a:ln w="127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54" name="Straight Arrow Connector 53"/>
              <p:cNvCxnSpPr>
                <a:endCxn id="53" idx="0"/>
              </p:cNvCxnSpPr>
              <p:nvPr/>
            </p:nvCxnSpPr>
            <p:spPr>
              <a:xfrm flipV="1">
                <a:off x="620655" y="1693862"/>
                <a:ext cx="0" cy="384175"/>
              </a:xfrm>
              <a:prstGeom prst="straightConnector1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ysDash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53" idx="4"/>
              </p:cNvCxnSpPr>
              <p:nvPr/>
            </p:nvCxnSpPr>
            <p:spPr>
              <a:xfrm flipV="1">
                <a:off x="1707932" y="1543050"/>
                <a:ext cx="3175" cy="528637"/>
              </a:xfrm>
              <a:prstGeom prst="straightConnector1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ysDash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793989" y="1538287"/>
                <a:ext cx="0" cy="539750"/>
              </a:xfrm>
              <a:prstGeom prst="straightConnector1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ysDash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980964" y="1743075"/>
                <a:ext cx="0" cy="328612"/>
              </a:xfrm>
              <a:prstGeom prst="straightConnector1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ysDash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61"/>
              <p:cNvCxnSpPr/>
              <p:nvPr/>
            </p:nvCxnSpPr>
            <p:spPr>
              <a:xfrm flipV="1">
                <a:off x="1520635" y="1452562"/>
                <a:ext cx="0" cy="611188"/>
              </a:xfrm>
              <a:prstGeom prst="straightConnector1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ysDash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7"/>
              <p:cNvSpPr txBox="1">
                <a:spLocks noChangeArrowheads="1"/>
              </p:cNvSpPr>
              <p:nvPr/>
            </p:nvSpPr>
            <p:spPr bwMode="auto">
              <a:xfrm>
                <a:off x="563563" y="2078038"/>
                <a:ext cx="114300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x</a:t>
                </a:r>
                <a:r>
                  <a:rPr lang="en-US" sz="800" baseline="-25000">
                    <a:solidFill>
                      <a:srgbClr val="595959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60" name="TextBox 7"/>
              <p:cNvSpPr txBox="1">
                <a:spLocks noChangeArrowheads="1"/>
              </p:cNvSpPr>
              <p:nvPr/>
            </p:nvSpPr>
            <p:spPr bwMode="auto">
              <a:xfrm>
                <a:off x="1651000" y="2078038"/>
                <a:ext cx="114300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x</a:t>
                </a:r>
                <a:r>
                  <a:rPr lang="en-US" sz="800" baseline="-25000">
                    <a:solidFill>
                      <a:srgbClr val="595959"/>
                    </a:solidFill>
                    <a:latin typeface="Arial"/>
                    <a:cs typeface="Arial"/>
                  </a:rPr>
                  <a:t>n</a:t>
                </a:r>
              </a:p>
            </p:txBody>
          </p:sp>
          <p:sp>
            <p:nvSpPr>
              <p:cNvPr id="61" name="TextBox 7"/>
              <p:cNvSpPr txBox="1">
                <a:spLocks noChangeArrowheads="1"/>
              </p:cNvSpPr>
              <p:nvPr/>
            </p:nvSpPr>
            <p:spPr bwMode="auto">
              <a:xfrm>
                <a:off x="483922" y="1635125"/>
                <a:ext cx="114300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y</a:t>
                </a:r>
                <a:r>
                  <a:rPr lang="en-US" sz="800" baseline="-25000">
                    <a:solidFill>
                      <a:srgbClr val="595959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62" name="TextBox 7"/>
              <p:cNvSpPr txBox="1">
                <a:spLocks noChangeArrowheads="1"/>
              </p:cNvSpPr>
              <p:nvPr/>
            </p:nvSpPr>
            <p:spPr bwMode="auto">
              <a:xfrm>
                <a:off x="739808" y="1387209"/>
                <a:ext cx="114300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y</a:t>
                </a:r>
                <a:r>
                  <a:rPr lang="en-US" sz="800" baseline="-25000">
                    <a:solidFill>
                      <a:srgbClr val="595959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63" name="TextBox 7"/>
              <p:cNvSpPr txBox="1">
                <a:spLocks noChangeArrowheads="1"/>
              </p:cNvSpPr>
              <p:nvPr/>
            </p:nvSpPr>
            <p:spPr bwMode="auto">
              <a:xfrm>
                <a:off x="985904" y="1615809"/>
                <a:ext cx="114300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y</a:t>
                </a:r>
                <a:r>
                  <a:rPr lang="en-US" sz="800" baseline="-25000">
                    <a:solidFill>
                      <a:srgbClr val="595959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64" name="TextBox 7"/>
              <p:cNvSpPr txBox="1">
                <a:spLocks noChangeArrowheads="1"/>
              </p:cNvSpPr>
              <p:nvPr/>
            </p:nvSpPr>
            <p:spPr bwMode="auto">
              <a:xfrm>
                <a:off x="1711325" y="1430338"/>
                <a:ext cx="114300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 dirty="0">
                    <a:solidFill>
                      <a:srgbClr val="595959"/>
                    </a:solidFill>
                    <a:latin typeface="Arial"/>
                    <a:cs typeface="Arial"/>
                  </a:rPr>
                  <a:t>y</a:t>
                </a:r>
                <a:r>
                  <a:rPr lang="en-US" sz="800" baseline="-25000" dirty="0">
                    <a:solidFill>
                      <a:srgbClr val="595959"/>
                    </a:solidFill>
                    <a:latin typeface="Arial"/>
                    <a:cs typeface="Arial"/>
                  </a:rPr>
                  <a:t>n</a:t>
                </a:r>
              </a:p>
            </p:txBody>
          </p:sp>
          <p:sp>
            <p:nvSpPr>
              <p:cNvPr id="65" name="TextBox 7"/>
              <p:cNvSpPr txBox="1">
                <a:spLocks noChangeArrowheads="1"/>
              </p:cNvSpPr>
              <p:nvPr/>
            </p:nvSpPr>
            <p:spPr bwMode="auto">
              <a:xfrm>
                <a:off x="742950" y="2078038"/>
                <a:ext cx="114300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x</a:t>
                </a:r>
                <a:r>
                  <a:rPr lang="en-US" sz="800" baseline="-25000">
                    <a:solidFill>
                      <a:srgbClr val="595959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66" name="TextBox 7"/>
              <p:cNvSpPr txBox="1">
                <a:spLocks noChangeArrowheads="1"/>
              </p:cNvSpPr>
              <p:nvPr/>
            </p:nvSpPr>
            <p:spPr bwMode="auto">
              <a:xfrm>
                <a:off x="923925" y="2082800"/>
                <a:ext cx="114300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x</a:t>
                </a:r>
                <a:r>
                  <a:rPr lang="en-US" sz="800" baseline="-25000">
                    <a:solidFill>
                      <a:srgbClr val="595959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  <p:cxnSp>
            <p:nvCxnSpPr>
              <p:cNvPr id="67" name="Straight Connector 73"/>
              <p:cNvCxnSpPr/>
              <p:nvPr/>
            </p:nvCxnSpPr>
            <p:spPr>
              <a:xfrm>
                <a:off x="620655" y="1971675"/>
                <a:ext cx="174600" cy="0"/>
              </a:xfrm>
              <a:prstGeom prst="line">
                <a:avLst/>
              </a:prstGeom>
              <a:ln w="12700" cmpd="sng">
                <a:solidFill>
                  <a:srgbClr val="808080"/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7"/>
              <p:cNvSpPr txBox="1">
                <a:spLocks noChangeArrowheads="1"/>
              </p:cNvSpPr>
              <p:nvPr/>
            </p:nvSpPr>
            <p:spPr bwMode="auto">
              <a:xfrm>
                <a:off x="658813" y="1825625"/>
                <a:ext cx="111125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h</a:t>
                </a:r>
                <a:endParaRPr lang="en-US" sz="800" baseline="30000">
                  <a:solidFill>
                    <a:srgbClr val="595959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69" name="Straight Connector 76"/>
              <p:cNvCxnSpPr/>
              <p:nvPr/>
            </p:nvCxnSpPr>
            <p:spPr>
              <a:xfrm flipV="1">
                <a:off x="795255" y="1971675"/>
                <a:ext cx="185709" cy="1587"/>
              </a:xfrm>
              <a:prstGeom prst="line">
                <a:avLst/>
              </a:prstGeom>
              <a:ln w="12700" cmpd="sng">
                <a:solidFill>
                  <a:srgbClr val="808080"/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7"/>
              <p:cNvSpPr txBox="1">
                <a:spLocks noChangeArrowheads="1"/>
              </p:cNvSpPr>
              <p:nvPr/>
            </p:nvSpPr>
            <p:spPr bwMode="auto">
              <a:xfrm>
                <a:off x="846138" y="1827213"/>
                <a:ext cx="111125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h</a:t>
                </a:r>
                <a:endParaRPr lang="en-US" sz="800" baseline="30000">
                  <a:solidFill>
                    <a:srgbClr val="59595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1" name="TextBox 7"/>
              <p:cNvSpPr txBox="1">
                <a:spLocks noChangeArrowheads="1"/>
              </p:cNvSpPr>
              <p:nvPr/>
            </p:nvSpPr>
            <p:spPr bwMode="auto">
              <a:xfrm>
                <a:off x="1566863" y="1824038"/>
                <a:ext cx="111125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h</a:t>
                </a:r>
                <a:endParaRPr lang="en-US" sz="800" baseline="30000">
                  <a:solidFill>
                    <a:srgbClr val="595959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72" name="Straight Connector 80"/>
              <p:cNvCxnSpPr/>
              <p:nvPr/>
            </p:nvCxnSpPr>
            <p:spPr>
              <a:xfrm flipV="1">
                <a:off x="1515873" y="1973262"/>
                <a:ext cx="195233" cy="0"/>
              </a:xfrm>
              <a:prstGeom prst="line">
                <a:avLst/>
              </a:prstGeom>
              <a:ln w="12700" cmpd="sng">
                <a:solidFill>
                  <a:srgbClr val="808080"/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"/>
              <p:cNvSpPr txBox="1">
                <a:spLocks noChangeArrowheads="1"/>
              </p:cNvSpPr>
              <p:nvPr/>
            </p:nvSpPr>
            <p:spPr bwMode="auto">
              <a:xfrm>
                <a:off x="1433513" y="1322388"/>
                <a:ext cx="198437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 dirty="0">
                    <a:solidFill>
                      <a:srgbClr val="595959"/>
                    </a:solidFill>
                    <a:latin typeface="Arial"/>
                    <a:cs typeface="Arial"/>
                  </a:rPr>
                  <a:t>y</a:t>
                </a:r>
                <a:r>
                  <a:rPr lang="en-US" sz="800" baseline="-25000" dirty="0">
                    <a:solidFill>
                      <a:srgbClr val="595959"/>
                    </a:solidFill>
                    <a:latin typeface="Arial"/>
                    <a:cs typeface="Arial"/>
                  </a:rPr>
                  <a:t>n-1</a:t>
                </a:r>
              </a:p>
            </p:txBody>
          </p:sp>
          <p:sp>
            <p:nvSpPr>
              <p:cNvPr id="74" name="TextBox 7"/>
              <p:cNvSpPr txBox="1">
                <a:spLocks noChangeArrowheads="1"/>
              </p:cNvSpPr>
              <p:nvPr/>
            </p:nvSpPr>
            <p:spPr bwMode="auto">
              <a:xfrm>
                <a:off x="1422400" y="2078038"/>
                <a:ext cx="198438" cy="8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">
                    <a:solidFill>
                      <a:srgbClr val="595959"/>
                    </a:solidFill>
                    <a:latin typeface="Arial"/>
                    <a:cs typeface="Arial"/>
                  </a:rPr>
                  <a:t>x</a:t>
                </a:r>
                <a:r>
                  <a:rPr lang="en-US" sz="800" baseline="-25000">
                    <a:solidFill>
                      <a:srgbClr val="595959"/>
                    </a:solidFill>
                    <a:latin typeface="Arial"/>
                    <a:cs typeface="Arial"/>
                  </a:rPr>
                  <a:t>n-1</a:t>
                </a:r>
              </a:p>
            </p:txBody>
          </p:sp>
          <p:sp>
            <p:nvSpPr>
              <p:cNvPr id="75" name="TextBox 7"/>
              <p:cNvSpPr txBox="1">
                <a:spLocks noChangeArrowheads="1"/>
              </p:cNvSpPr>
              <p:nvPr/>
            </p:nvSpPr>
            <p:spPr bwMode="auto">
              <a:xfrm>
                <a:off x="1087438" y="1819275"/>
                <a:ext cx="334962" cy="16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defTabSz="1539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l-GR" sz="800">
                    <a:solidFill>
                      <a:srgbClr val="595959"/>
                    </a:solidFill>
                    <a:latin typeface="Arial"/>
                    <a:cs typeface="Arial"/>
                  </a:rPr>
                  <a:t>. . .</a:t>
                </a:r>
                <a:endParaRPr lang="en-US" sz="800" baseline="-25000">
                  <a:solidFill>
                    <a:srgbClr val="595959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5" name="Freeform 36"/>
            <p:cNvSpPr/>
            <p:nvPr/>
          </p:nvSpPr>
          <p:spPr bwMode="auto">
            <a:xfrm>
              <a:off x="1519409" y="639195"/>
              <a:ext cx="428562" cy="392113"/>
            </a:xfrm>
            <a:custGeom>
              <a:avLst/>
              <a:gdLst>
                <a:gd name="connsiteX0" fmla="*/ 0 w 1061512"/>
                <a:gd name="connsiteY0" fmla="*/ 241446 h 661572"/>
                <a:gd name="connsiteX1" fmla="*/ 202040 w 1061512"/>
                <a:gd name="connsiteY1" fmla="*/ 58643 h 661572"/>
                <a:gd name="connsiteX2" fmla="*/ 384838 w 1061512"/>
                <a:gd name="connsiteY2" fmla="*/ 916 h 661572"/>
                <a:gd name="connsiteX3" fmla="*/ 554808 w 1061512"/>
                <a:gd name="connsiteY3" fmla="*/ 32986 h 661572"/>
                <a:gd name="connsiteX4" fmla="*/ 721572 w 1061512"/>
                <a:gd name="connsiteY4" fmla="*/ 154855 h 661572"/>
                <a:gd name="connsiteX5" fmla="*/ 901163 w 1061512"/>
                <a:gd name="connsiteY5" fmla="*/ 376143 h 661572"/>
                <a:gd name="connsiteX6" fmla="*/ 1061512 w 1061512"/>
                <a:gd name="connsiteY6" fmla="*/ 661572 h 6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1512" h="661572">
                  <a:moveTo>
                    <a:pt x="0" y="241446"/>
                  </a:moveTo>
                  <a:cubicBezTo>
                    <a:pt x="68950" y="170088"/>
                    <a:pt x="137900" y="98731"/>
                    <a:pt x="202040" y="58643"/>
                  </a:cubicBezTo>
                  <a:cubicBezTo>
                    <a:pt x="266180" y="18555"/>
                    <a:pt x="326044" y="5192"/>
                    <a:pt x="384838" y="916"/>
                  </a:cubicBezTo>
                  <a:cubicBezTo>
                    <a:pt x="443632" y="-3360"/>
                    <a:pt x="498686" y="7329"/>
                    <a:pt x="554808" y="32986"/>
                  </a:cubicBezTo>
                  <a:cubicBezTo>
                    <a:pt x="610930" y="58642"/>
                    <a:pt x="663846" y="97662"/>
                    <a:pt x="721572" y="154855"/>
                  </a:cubicBezTo>
                  <a:cubicBezTo>
                    <a:pt x="779298" y="212048"/>
                    <a:pt x="844506" y="291690"/>
                    <a:pt x="901163" y="376143"/>
                  </a:cubicBezTo>
                  <a:cubicBezTo>
                    <a:pt x="957820" y="460596"/>
                    <a:pt x="1061512" y="661572"/>
                    <a:pt x="1061512" y="661572"/>
                  </a:cubicBezTo>
                </a:path>
              </a:pathLst>
            </a:custGeom>
            <a:ln w="12700" cmpd="sng">
              <a:solidFill>
                <a:srgbClr val="008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46" name="Oval 38"/>
            <p:cNvSpPr/>
            <p:nvPr/>
          </p:nvSpPr>
          <p:spPr bwMode="auto">
            <a:xfrm>
              <a:off x="1501948" y="775720"/>
              <a:ext cx="36508" cy="381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47" name="Oval 39"/>
            <p:cNvSpPr/>
            <p:nvPr/>
          </p:nvSpPr>
          <p:spPr bwMode="auto">
            <a:xfrm>
              <a:off x="1673696" y="620145"/>
              <a:ext cx="36508" cy="381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48" name="Oval 40"/>
            <p:cNvSpPr/>
            <p:nvPr/>
          </p:nvSpPr>
          <p:spPr bwMode="auto">
            <a:xfrm>
              <a:off x="1862258" y="823345"/>
              <a:ext cx="36507" cy="365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6" name="Oval 45"/>
          <p:cNvSpPr/>
          <p:nvPr/>
        </p:nvSpPr>
        <p:spPr bwMode="auto">
          <a:xfrm>
            <a:off x="2936990" y="1158115"/>
            <a:ext cx="51495" cy="50524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7" name="Oval 46"/>
          <p:cNvSpPr/>
          <p:nvPr/>
        </p:nvSpPr>
        <p:spPr bwMode="auto">
          <a:xfrm>
            <a:off x="3205971" y="1283326"/>
            <a:ext cx="51495" cy="50524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235" tIns="47617" rIns="95235" bIns="47617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8" name="Content Placeholder 282"/>
          <p:cNvSpPr txBox="1">
            <a:spLocks/>
          </p:cNvSpPr>
          <p:nvPr/>
        </p:nvSpPr>
        <p:spPr bwMode="auto">
          <a:xfrm>
            <a:off x="2539430" y="2886182"/>
            <a:ext cx="1637381" cy="17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l-GR" sz="700" dirty="0">
                <a:solidFill>
                  <a:srgbClr val="7F7F7F"/>
                </a:solidFill>
                <a:latin typeface="Arial"/>
                <a:cs typeface="Arial"/>
              </a:rPr>
              <a:t>, με  </a:t>
            </a:r>
            <a:r>
              <a:rPr lang="el-GR" sz="700" dirty="0" smtClean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lang="en-US" sz="700" dirty="0" smtClean="0">
                <a:solidFill>
                  <a:srgbClr val="FF8000"/>
                </a:solidFill>
                <a:latin typeface="Arial"/>
                <a:cs typeface="Arial"/>
              </a:rPr>
              <a:t>n </a:t>
            </a:r>
            <a:r>
              <a:rPr lang="el-GR" sz="700" dirty="0">
                <a:solidFill>
                  <a:srgbClr val="FF8000"/>
                </a:solidFill>
                <a:latin typeface="Arial"/>
                <a:cs typeface="Arial"/>
              </a:rPr>
              <a:t>=</a:t>
            </a:r>
            <a:r>
              <a:rPr lang="en-US" sz="700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lang="el-GR" sz="700" dirty="0">
                <a:solidFill>
                  <a:srgbClr val="FF8000"/>
                </a:solidFill>
                <a:latin typeface="Arial"/>
                <a:cs typeface="Arial"/>
              </a:rPr>
              <a:t>3, 5, 7, ... (περιττός αριθμός) </a:t>
            </a:r>
            <a:endParaRPr lang="en-US" sz="700" dirty="0">
              <a:solidFill>
                <a:srgbClr val="FF8000"/>
              </a:solidFill>
              <a:latin typeface="Arial"/>
              <a:cs typeface="Arial"/>
            </a:endParaRPr>
          </a:p>
        </p:txBody>
      </p:sp>
      <p:sp>
        <p:nvSpPr>
          <p:cNvPr id="79" name="Rectangle 34"/>
          <p:cNvSpPr/>
          <p:nvPr/>
        </p:nvSpPr>
        <p:spPr>
          <a:xfrm>
            <a:off x="1436900" y="2412132"/>
            <a:ext cx="2277582" cy="315612"/>
          </a:xfrm>
          <a:prstGeom prst="rect">
            <a:avLst/>
          </a:prstGeom>
          <a:noFill/>
          <a:ln w="635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7900" tIns="63950" rIns="127900" bIns="63950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12154" y="2428816"/>
                <a:ext cx="2178731" cy="26936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 </m:t>
                      </m:r>
                      <m:f>
                        <m:fPr>
                          <m:ctrlPr>
                            <a:rPr lang="en-US" sz="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∙ (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US" sz="6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 + 4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US" sz="6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 + 2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US" sz="6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3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 + 4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US" sz="6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 + </m:t>
                      </m:r>
                      <m:r>
                        <m:rPr>
                          <m:nor/>
                        </m:rPr>
                        <a:rPr lang="el-GR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US" sz="6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5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 + … + 4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yn</m:t>
                      </m:r>
                      <m:r>
                        <m:rPr>
                          <m:nor/>
                        </m:rPr>
                        <a:rPr lang="en-US" sz="6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−1 + 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US" sz="6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54" y="2428816"/>
                <a:ext cx="2178731" cy="269369"/>
              </a:xfrm>
              <a:prstGeom prst="rect">
                <a:avLst/>
              </a:prstGeom>
              <a:blipFill rotWithShape="1"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721555" y="2869200"/>
                <a:ext cx="494238" cy="280141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 =</m:t>
                      </m:r>
                      <m:r>
                        <a:rPr lang="en-US" sz="7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7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70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sz="70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700" i="0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 − 1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55" y="2869200"/>
                <a:ext cx="494238" cy="280141"/>
              </a:xfrm>
              <a:prstGeom prst="rect">
                <a:avLst/>
              </a:prstGeom>
              <a:blipFill rotWithShape="1">
                <a:blip r:embed="rId3"/>
                <a:stretch>
                  <a:fillRect l="-6173" r="-12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ontent Placeholder 282"/>
          <p:cNvSpPr txBox="1">
            <a:spLocks/>
          </p:cNvSpPr>
          <p:nvPr/>
        </p:nvSpPr>
        <p:spPr bwMode="auto">
          <a:xfrm>
            <a:off x="1436900" y="2904377"/>
            <a:ext cx="1474381" cy="15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12"/>
              </a:spcAft>
              <a:buClr>
                <a:srgbClr val="FF6600"/>
              </a:buClr>
              <a:buSzPct val="150000"/>
              <a:defRPr/>
            </a:pPr>
            <a:r>
              <a:rPr lang="el-GR" sz="700" kern="0" spc="31" dirty="0" smtClean="0">
                <a:solidFill>
                  <a:schemeClr val="accent1"/>
                </a:solidFill>
                <a:latin typeface="Arial"/>
                <a:cs typeface="Arial"/>
              </a:rPr>
              <a:t>όπου</a:t>
            </a:r>
            <a:endParaRPr lang="en-US" sz="700" kern="0" spc="3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3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Πώς περιγράφεται ένα πλοίο εξωτερικά;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Γεωμετρικά χαρακτηριστικά της γάστρας των πλοίων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</a:t>
            </a:r>
            <a:r>
              <a:rPr lang="en-US" sz="700" dirty="0" smtClean="0"/>
              <a:t> </a:t>
            </a:r>
            <a:r>
              <a:rPr lang="el-GR" sz="700" dirty="0" smtClean="0"/>
              <a:t>–</a:t>
            </a:r>
            <a:r>
              <a:rPr lang="en-US" sz="700" dirty="0" smtClean="0"/>
              <a:t> </a:t>
            </a:r>
            <a:r>
              <a:rPr lang="el-GR" sz="700" dirty="0"/>
              <a:t>ΝΔ </a:t>
            </a:r>
            <a:r>
              <a:rPr lang="el-GR" sz="700" dirty="0" smtClean="0"/>
              <a:t>Ι</a:t>
            </a:r>
            <a:r>
              <a:rPr lang="en-US" dirty="0"/>
              <a:t>V</a:t>
            </a:r>
            <a:r>
              <a:rPr lang="el-GR" sz="700" dirty="0" smtClean="0"/>
              <a:t> </a:t>
            </a:r>
            <a:r>
              <a:rPr lang="el-GR" sz="700" dirty="0"/>
              <a:t>(</a:t>
            </a:r>
            <a:r>
              <a:rPr lang="el-GR" sz="700" dirty="0" err="1" smtClean="0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sz="700" dirty="0" smtClean="0"/>
              <a:t>Διάλεξη 9η</a:t>
            </a:r>
            <a:endParaRPr lang="el-GR" sz="700" dirty="0"/>
          </a:p>
        </p:txBody>
      </p:sp>
      <p:pic>
        <p:nvPicPr>
          <p:cNvPr id="10" name="Picture Placeholder 3" descr="BodyShip.pn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2" r="-3912"/>
          <a:stretch/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31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6322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56336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7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6338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9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5" name="Content Placeholder 282"/>
          <p:cNvSpPr txBox="1">
            <a:spLocks/>
          </p:cNvSpPr>
          <p:nvPr/>
        </p:nvSpPr>
        <p:spPr bwMode="auto">
          <a:xfrm>
            <a:off x="1358515" y="146563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BL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36272" y="861352"/>
            <a:ext cx="2842352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34601" y="832975"/>
            <a:ext cx="0" cy="580912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978623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2" name="Content Placeholder 282"/>
          <p:cNvSpPr txBox="1">
            <a:spLocks/>
          </p:cNvSpPr>
          <p:nvPr/>
        </p:nvSpPr>
        <p:spPr bwMode="auto">
          <a:xfrm>
            <a:off x="1873179" y="726142"/>
            <a:ext cx="648343" cy="268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E2224"/>
                </a:solidFill>
                <a:latin typeface="Arial" charset="0"/>
                <a:ea typeface="ＭＳ Ｐゴシック" charset="0"/>
                <a:cs typeface="ＭＳ Ｐゴシック" charset="0"/>
              </a:rPr>
              <a:t>LOA</a:t>
            </a:r>
          </a:p>
        </p:txBody>
      </p:sp>
      <p:sp>
        <p:nvSpPr>
          <p:cNvPr id="56334" name="Content Placeholder 282"/>
          <p:cNvSpPr txBox="1">
            <a:spLocks/>
          </p:cNvSpPr>
          <p:nvPr/>
        </p:nvSpPr>
        <p:spPr bwMode="auto">
          <a:xfrm>
            <a:off x="1358515" y="125697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DWL</a:t>
            </a:r>
          </a:p>
        </p:txBody>
      </p:sp>
      <p:sp>
        <p:nvSpPr>
          <p:cNvPr id="192" name="Content Placeholder 75"/>
          <p:cNvSpPr txBox="1">
            <a:spLocks/>
          </p:cNvSpPr>
          <p:nvPr/>
        </p:nvSpPr>
        <p:spPr bwMode="auto">
          <a:xfrm>
            <a:off x="227255" y="2054895"/>
            <a:ext cx="2160588" cy="94648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2"/>
              </a:lnSpc>
              <a:defRPr/>
            </a:pPr>
            <a:r>
              <a:rPr lang="en-US" dirty="0" smtClean="0"/>
              <a:t>BaseLine (BL)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OverAll (LOA)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Design WaterLine (DWL)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Forward and Aft Perpendiculars (FP, AP)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Length Between Perpendiculars (LBP or LPP)</a:t>
            </a:r>
          </a:p>
          <a:p>
            <a:pPr>
              <a:lnSpc>
                <a:spcPts val="1262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6322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56336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7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6338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9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5" name="Content Placeholder 282"/>
          <p:cNvSpPr txBox="1">
            <a:spLocks/>
          </p:cNvSpPr>
          <p:nvPr/>
        </p:nvSpPr>
        <p:spPr bwMode="auto">
          <a:xfrm>
            <a:off x="1358515" y="146563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BL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36272" y="861352"/>
            <a:ext cx="2842352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410550"/>
            <a:ext cx="0" cy="444030"/>
          </a:xfrm>
          <a:prstGeom prst="line">
            <a:avLst/>
          </a:prstGeom>
          <a:ln w="9525" cmpd="sng">
            <a:solidFill>
              <a:srgbClr val="3366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36272" y="1752752"/>
            <a:ext cx="2778854" cy="0"/>
          </a:xfrm>
          <a:prstGeom prst="line">
            <a:avLst/>
          </a:prstGeom>
          <a:ln w="9525" cmpd="sng">
            <a:solidFill>
              <a:srgbClr val="3366FF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34601" y="832975"/>
            <a:ext cx="0" cy="580912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978623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1" name="Content Placeholder 282"/>
          <p:cNvSpPr txBox="1">
            <a:spLocks/>
          </p:cNvSpPr>
          <p:nvPr/>
        </p:nvSpPr>
        <p:spPr bwMode="auto">
          <a:xfrm>
            <a:off x="1873179" y="1659272"/>
            <a:ext cx="648343" cy="1886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LWL</a:t>
            </a:r>
          </a:p>
        </p:txBody>
      </p:sp>
      <p:sp>
        <p:nvSpPr>
          <p:cNvPr id="56332" name="Content Placeholder 282"/>
          <p:cNvSpPr txBox="1">
            <a:spLocks/>
          </p:cNvSpPr>
          <p:nvPr/>
        </p:nvSpPr>
        <p:spPr bwMode="auto">
          <a:xfrm>
            <a:off x="1873179" y="726142"/>
            <a:ext cx="648343" cy="268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E2224"/>
                </a:solidFill>
                <a:latin typeface="Arial" charset="0"/>
                <a:ea typeface="ＭＳ Ｐゴシック" charset="0"/>
                <a:cs typeface="ＭＳ Ｐゴシック" charset="0"/>
              </a:rPr>
              <a:t>LOA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136272" y="1410550"/>
            <a:ext cx="0" cy="444030"/>
          </a:xfrm>
          <a:prstGeom prst="line">
            <a:avLst/>
          </a:prstGeom>
          <a:ln w="9525" cmpd="sng">
            <a:solidFill>
              <a:srgbClr val="3366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4" name="Content Placeholder 282"/>
          <p:cNvSpPr txBox="1">
            <a:spLocks/>
          </p:cNvSpPr>
          <p:nvPr/>
        </p:nvSpPr>
        <p:spPr bwMode="auto">
          <a:xfrm>
            <a:off x="1358515" y="125697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DWL</a:t>
            </a:r>
          </a:p>
        </p:txBody>
      </p:sp>
      <p:sp>
        <p:nvSpPr>
          <p:cNvPr id="192" name="Content Placeholder 75"/>
          <p:cNvSpPr txBox="1">
            <a:spLocks/>
          </p:cNvSpPr>
          <p:nvPr/>
        </p:nvSpPr>
        <p:spPr bwMode="auto">
          <a:xfrm>
            <a:off x="227255" y="2054895"/>
            <a:ext cx="2160588" cy="94648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2"/>
              </a:lnSpc>
              <a:defRPr/>
            </a:pPr>
            <a:r>
              <a:rPr lang="en-US" dirty="0" smtClean="0"/>
              <a:t>BaseLine (BL)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OverAll (LOA)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Design WaterLine (DWL)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of design WaterLine (LWL)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Forward and Aft Perpendiculars (FP, AP)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Length Between Perpendiculars (LBP or LPP)</a:t>
            </a:r>
          </a:p>
          <a:p>
            <a:pPr>
              <a:lnSpc>
                <a:spcPts val="1262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6322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56336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7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6338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39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5" name="Content Placeholder 282"/>
          <p:cNvSpPr txBox="1">
            <a:spLocks/>
          </p:cNvSpPr>
          <p:nvPr/>
        </p:nvSpPr>
        <p:spPr bwMode="auto">
          <a:xfrm>
            <a:off x="1358515" y="146563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BL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36272" y="861352"/>
            <a:ext cx="2842352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410550"/>
            <a:ext cx="0" cy="444030"/>
          </a:xfrm>
          <a:prstGeom prst="line">
            <a:avLst/>
          </a:prstGeom>
          <a:ln w="9525" cmpd="sng">
            <a:solidFill>
              <a:srgbClr val="3366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36272" y="1752752"/>
            <a:ext cx="2778854" cy="0"/>
          </a:xfrm>
          <a:prstGeom prst="line">
            <a:avLst/>
          </a:prstGeom>
          <a:ln w="9525" cmpd="sng">
            <a:solidFill>
              <a:srgbClr val="3366FF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34601" y="832975"/>
            <a:ext cx="0" cy="580912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978623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1" name="Content Placeholder 282"/>
          <p:cNvSpPr txBox="1">
            <a:spLocks/>
          </p:cNvSpPr>
          <p:nvPr/>
        </p:nvSpPr>
        <p:spPr bwMode="auto">
          <a:xfrm>
            <a:off x="1873179" y="1659272"/>
            <a:ext cx="648343" cy="1886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LWL</a:t>
            </a:r>
          </a:p>
        </p:txBody>
      </p:sp>
      <p:sp>
        <p:nvSpPr>
          <p:cNvPr id="56332" name="Content Placeholder 282"/>
          <p:cNvSpPr txBox="1">
            <a:spLocks/>
          </p:cNvSpPr>
          <p:nvPr/>
        </p:nvSpPr>
        <p:spPr bwMode="auto">
          <a:xfrm>
            <a:off x="1873179" y="726142"/>
            <a:ext cx="648343" cy="268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E2224"/>
                </a:solidFill>
                <a:latin typeface="Arial" charset="0"/>
                <a:ea typeface="ＭＳ Ｐゴシック" charset="0"/>
                <a:cs typeface="ＭＳ Ｐゴシック" charset="0"/>
              </a:rPr>
              <a:t>LOA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136272" y="1410550"/>
            <a:ext cx="0" cy="444030"/>
          </a:xfrm>
          <a:prstGeom prst="line">
            <a:avLst/>
          </a:prstGeom>
          <a:ln w="9525" cmpd="sng">
            <a:solidFill>
              <a:srgbClr val="3366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4" name="Content Placeholder 282"/>
          <p:cNvSpPr txBox="1">
            <a:spLocks/>
          </p:cNvSpPr>
          <p:nvPr/>
        </p:nvSpPr>
        <p:spPr bwMode="auto">
          <a:xfrm>
            <a:off x="1358515" y="125697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DWL</a:t>
            </a:r>
          </a:p>
        </p:txBody>
      </p:sp>
      <p:sp>
        <p:nvSpPr>
          <p:cNvPr id="192" name="Content Placeholder 75"/>
          <p:cNvSpPr txBox="1">
            <a:spLocks/>
          </p:cNvSpPr>
          <p:nvPr/>
        </p:nvSpPr>
        <p:spPr bwMode="auto">
          <a:xfrm>
            <a:off x="227255" y="2054895"/>
            <a:ext cx="2160588" cy="94648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2"/>
              </a:lnSpc>
              <a:defRPr/>
            </a:pPr>
            <a:r>
              <a:rPr lang="en-US" dirty="0" smtClean="0"/>
              <a:t>BaseLine (BL)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OverAll (LOA)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Design WaterLine (DWL)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of design WaterLine (LWL)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Forward and Aft Perpendiculars (FP, AP)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Length Between Perpendiculars (LBP or LPP)</a:t>
            </a:r>
          </a:p>
          <a:p>
            <a:pPr>
              <a:lnSpc>
                <a:spcPts val="1262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0401">
              <a:defRPr/>
            </a:pPr>
            <a:r>
              <a:rPr lang="el-GR" dirty="0"/>
              <a:t>Οι βασικές διαστάσεις ενός πλοίου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8370" name="Group 1"/>
          <p:cNvGrpSpPr>
            <a:grpSpLocks/>
          </p:cNvGrpSpPr>
          <p:nvPr/>
        </p:nvGrpSpPr>
        <p:grpSpPr bwMode="auto">
          <a:xfrm>
            <a:off x="1136272" y="946487"/>
            <a:ext cx="2842352" cy="681070"/>
            <a:chOff x="1122980" y="900000"/>
            <a:chExt cx="2652183" cy="648000"/>
          </a:xfrm>
        </p:grpSpPr>
        <p:grpSp>
          <p:nvGrpSpPr>
            <p:cNvPr id="58386" name="Group 6"/>
            <p:cNvGrpSpPr>
              <a:grpSpLocks/>
            </p:cNvGrpSpPr>
            <p:nvPr/>
          </p:nvGrpSpPr>
          <p:grpSpPr bwMode="auto">
            <a:xfrm>
              <a:off x="1131863" y="1365939"/>
              <a:ext cx="62400" cy="148704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0986" y="981817"/>
                <a:ext cx="0" cy="21287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522" y="1020730"/>
                <a:ext cx="0" cy="17396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6309" y="1194693"/>
                <a:ext cx="9355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387" name="Group 7"/>
            <p:cNvGrpSpPr>
              <a:grpSpLocks/>
            </p:cNvGrpSpPr>
            <p:nvPr/>
          </p:nvGrpSpPr>
          <p:grpSpPr bwMode="auto">
            <a:xfrm>
              <a:off x="1122980" y="1341056"/>
              <a:ext cx="2597361" cy="206944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317" y="1242758"/>
                <a:ext cx="34660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2660"/>
                <a:ext cx="304042" cy="270098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7482"/>
                <a:ext cx="0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52060"/>
                <a:ext cx="3889400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2396" y="952060"/>
                <a:ext cx="126294" cy="292988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8388" name="Group 8"/>
            <p:cNvGrpSpPr>
              <a:grpSpLocks/>
            </p:cNvGrpSpPr>
            <p:nvPr/>
          </p:nvGrpSpPr>
          <p:grpSpPr bwMode="auto">
            <a:xfrm>
              <a:off x="1122980" y="900000"/>
              <a:ext cx="2652183" cy="447000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7229" y="727742"/>
                <a:ext cx="42332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7229" y="725452"/>
                <a:ext cx="0" cy="549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6250" y="775810"/>
                <a:ext cx="285097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0274"/>
                <a:ext cx="703975" cy="2975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7985"/>
                <a:ext cx="0" cy="24720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6250" y="725452"/>
                <a:ext cx="0" cy="526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507" y="487400"/>
                <a:ext cx="0" cy="240342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29224" y="482822"/>
                <a:ext cx="0" cy="23805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886" y="485112"/>
                <a:ext cx="271299" cy="228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86" y="640761"/>
                <a:ext cx="271299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8088" y="640761"/>
                <a:ext cx="161377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4788" y="313438"/>
                <a:ext cx="9355" cy="40743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766" y="640761"/>
                <a:ext cx="0" cy="7553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2766" y="336328"/>
                <a:ext cx="32743" cy="304433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5509" y="336328"/>
                <a:ext cx="119279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3411" y="311150"/>
                <a:ext cx="163715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18733" y="311150"/>
                <a:ext cx="46776" cy="27468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4546" y="338618"/>
                <a:ext cx="240896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9224" y="336328"/>
                <a:ext cx="0" cy="146494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28021" y="414153"/>
                <a:ext cx="0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886" y="414153"/>
                <a:ext cx="205813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28021" y="343196"/>
                <a:ext cx="35081" cy="7324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2775" y="363796"/>
                <a:ext cx="67826" cy="229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7616" y="366085"/>
                <a:ext cx="56131" cy="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4014" y="727742"/>
                <a:ext cx="86536" cy="226607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389" name="Group 9"/>
            <p:cNvGrpSpPr>
              <a:grpSpLocks/>
            </p:cNvGrpSpPr>
            <p:nvPr/>
          </p:nvGrpSpPr>
          <p:grpSpPr bwMode="auto">
            <a:xfrm>
              <a:off x="1214179" y="1452959"/>
              <a:ext cx="43200" cy="86230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71462" y="1156624"/>
                <a:ext cx="61802" cy="28066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7925" y="1174090"/>
                <a:ext cx="28066" cy="57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7925" y="1153490"/>
                <a:ext cx="65487" cy="36624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925" y="1107710"/>
                <a:ext cx="28066" cy="57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040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flipV="1">
            <a:off x="1022644" y="1415556"/>
            <a:ext cx="3069606" cy="0"/>
          </a:xfrm>
          <a:prstGeom prst="line">
            <a:avLst/>
          </a:prstGeom>
          <a:ln w="127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22644" y="1627556"/>
            <a:ext cx="3069606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3" name="Content Placeholder 282"/>
          <p:cNvSpPr txBox="1">
            <a:spLocks/>
          </p:cNvSpPr>
          <p:nvPr/>
        </p:nvSpPr>
        <p:spPr bwMode="auto">
          <a:xfrm>
            <a:off x="1358515" y="146563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latin typeface="Arial" charset="0"/>
                <a:ea typeface="ＭＳ Ｐゴシック" charset="0"/>
                <a:cs typeface="ＭＳ Ｐゴシック" charset="0"/>
              </a:rPr>
              <a:t>BL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36272" y="861352"/>
            <a:ext cx="2842352" cy="0"/>
          </a:xfrm>
          <a:prstGeom prst="line">
            <a:avLst/>
          </a:prstGeom>
          <a:ln w="9525" cmpd="sng">
            <a:solidFill>
              <a:srgbClr val="800000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15126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34601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978623" y="832975"/>
            <a:ext cx="0" cy="794581"/>
          </a:xfrm>
          <a:prstGeom prst="line">
            <a:avLst/>
          </a:prstGeom>
          <a:ln w="952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82"/>
          <p:cNvSpPr txBox="1">
            <a:spLocks/>
          </p:cNvSpPr>
          <p:nvPr/>
        </p:nvSpPr>
        <p:spPr bwMode="auto">
          <a:xfrm>
            <a:off x="3783117" y="1854580"/>
            <a:ext cx="265688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>
                <a:solidFill>
                  <a:srgbClr val="008000"/>
                </a:solidFill>
                <a:latin typeface="Arial"/>
                <a:cs typeface="Arial"/>
              </a:rPr>
              <a:t>FP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8381" name="Content Placeholder 282"/>
          <p:cNvSpPr txBox="1">
            <a:spLocks/>
          </p:cNvSpPr>
          <p:nvPr/>
        </p:nvSpPr>
        <p:spPr bwMode="auto">
          <a:xfrm>
            <a:off x="1873179" y="726142"/>
            <a:ext cx="648343" cy="268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8E2224"/>
                </a:solidFill>
                <a:latin typeface="Arial" charset="0"/>
                <a:ea typeface="ＭＳ Ｐゴシック" charset="0"/>
                <a:cs typeface="ＭＳ Ｐゴシック" charset="0"/>
              </a:rPr>
              <a:t>LOA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189744" y="1059998"/>
            <a:ext cx="0" cy="794581"/>
          </a:xfrm>
          <a:prstGeom prst="line">
            <a:avLst/>
          </a:prstGeom>
          <a:ln w="9525" cmpd="sng">
            <a:solidFill>
              <a:srgbClr val="00800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82"/>
          <p:cNvSpPr txBox="1">
            <a:spLocks/>
          </p:cNvSpPr>
          <p:nvPr/>
        </p:nvSpPr>
        <p:spPr bwMode="auto">
          <a:xfrm>
            <a:off x="1057737" y="1859587"/>
            <a:ext cx="264016" cy="11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lIns="0" tIns="0" rIns="0" bIns="0"/>
          <a:lstStyle>
            <a:lvl1pPr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38125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6600"/>
              </a:buClr>
              <a:buSzPct val="150000"/>
              <a:buFont typeface="Lucida Grande" charset="0"/>
              <a:buNone/>
              <a:defRPr/>
            </a:pPr>
            <a:r>
              <a:rPr lang="en-US" sz="700" kern="0" spc="31" dirty="0" smtClean="0">
                <a:solidFill>
                  <a:srgbClr val="008000"/>
                </a:solidFill>
                <a:latin typeface="Arial"/>
                <a:cs typeface="Arial"/>
              </a:rPr>
              <a:t>AP</a:t>
            </a:r>
            <a:endParaRPr lang="en-US" sz="700" kern="0" spc="3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8384" name="Content Placeholder 282"/>
          <p:cNvSpPr txBox="1">
            <a:spLocks/>
          </p:cNvSpPr>
          <p:nvPr/>
        </p:nvSpPr>
        <p:spPr bwMode="auto">
          <a:xfrm>
            <a:off x="1358515" y="1256974"/>
            <a:ext cx="255661" cy="1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38125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381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rgbClr val="FF6600"/>
              </a:buClr>
              <a:buSzPct val="150000"/>
              <a:buFont typeface="Lucida Grande" charset="0"/>
              <a:buNone/>
            </a:pPr>
            <a:r>
              <a:rPr lang="en-US" sz="7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DWL</a:t>
            </a:r>
          </a:p>
        </p:txBody>
      </p:sp>
      <p:sp>
        <p:nvSpPr>
          <p:cNvPr id="192" name="Content Placeholder 75"/>
          <p:cNvSpPr txBox="1">
            <a:spLocks/>
          </p:cNvSpPr>
          <p:nvPr/>
        </p:nvSpPr>
        <p:spPr bwMode="auto">
          <a:xfrm>
            <a:off x="227255" y="2054895"/>
            <a:ext cx="2160588" cy="94648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0798" marR="0" indent="0" algn="l" defTabSz="201558" rtl="0" eaLnBrk="0" fontAlgn="base" latinLnBrk="0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700" kern="0" spc="3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200" indent="179975" algn="l" defTabSz="199997" rtl="0" eaLnBrk="0" fontAlgn="base" hangingPunct="0">
              <a:lnSpc>
                <a:spcPts val="9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Char char="§"/>
              <a:tabLst/>
              <a:defRPr sz="700" kern="0" spc="30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0" indent="137044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 charset="0"/>
              <a:buChar char="•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3pPr>
            <a:lvl4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4pPr>
            <a:lvl5pPr marL="0" indent="-98412" algn="l" defTabSz="199997" rtl="0" eaLnBrk="0" fontAlgn="base" hangingPunct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»"/>
              <a:tabLst/>
              <a:defRPr sz="1000" kern="0" spc="30" normalizeH="0">
                <a:solidFill>
                  <a:srgbClr val="595959"/>
                </a:solidFill>
                <a:latin typeface="Helvetica Neue"/>
                <a:ea typeface="Arial" charset="0"/>
                <a:cs typeface="Helvetica Neue"/>
              </a:defRPr>
            </a:lvl5pPr>
            <a:lvl6pPr marL="11284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3583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8750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3917" indent="-102581" algn="l" defTabSz="205166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2"/>
              </a:lnSpc>
              <a:defRPr/>
            </a:pPr>
            <a:r>
              <a:rPr lang="en-US" dirty="0" smtClean="0"/>
              <a:t>BaseLine (BL)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OverAll (LOA)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Design WaterLine (DWL)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Length of design WaterLine (LWL)</a:t>
            </a:r>
          </a:p>
          <a:p>
            <a:pPr>
              <a:lnSpc>
                <a:spcPts val="1262"/>
              </a:lnSpc>
              <a:defRPr/>
            </a:pPr>
            <a:r>
              <a:rPr lang="en-US" dirty="0" smtClean="0"/>
              <a:t>Forward and Aft Perpendiculars (FP, AP)</a:t>
            </a:r>
          </a:p>
          <a:p>
            <a:pPr>
              <a:lnSpc>
                <a:spcPts val="1262"/>
              </a:lnSpc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ότυπο_2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ότυπο_2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Πρότυπο_2</Template>
  <TotalTime>166</TotalTime>
  <Words>1318</Words>
  <Application>Microsoft Office PowerPoint</Application>
  <PresentationFormat>Προσαρμογή</PresentationFormat>
  <Paragraphs>332</Paragraphs>
  <Slides>52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52</vt:i4>
      </vt:variant>
    </vt:vector>
  </HeadingPairs>
  <TitlesOfParts>
    <vt:vector size="54" baseType="lpstr">
      <vt:lpstr>Πρότυπο_2</vt:lpstr>
      <vt:lpstr>1_Πρότυπο_2</vt:lpstr>
      <vt:lpstr>Πώς περιγράφεται ένα πλοίο εξωτερικά;</vt:lpstr>
      <vt:lpstr>Γεωμετρικά χαρακτηριστικά  της γάστρας των πλοίων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Οι βασικές διαστάσεις ενός πλοίου</vt:lpstr>
      <vt:lpstr>Όμως, τα παραπάνω στοιχεία δεν δίνουν  καμία πληροφορία για τη γάστρα του πλοίου !</vt:lpstr>
      <vt:lpstr>Όμως, τα παραπάνω στοιχεία δεν δίνουν  καμία πληροφορία για τη γάστρα του πλοίου !</vt:lpstr>
      <vt:lpstr>Το σχήμα της γάστρας προσεγγίζεται  με τη χρήση αδιάστατων συντελεστών</vt:lpstr>
      <vt:lpstr>Το σχήμα της γάστρας προσεγγίζεται  με τη χρήση αδιάστατων συντελεστών</vt:lpstr>
      <vt:lpstr>Το σχήμα της γάστρας προσεγγίζεται  με τη χρήση αδιάστατων συντελεστών</vt:lpstr>
      <vt:lpstr>Το σχήμα της γάστρας προσεγγίζεται  με τη χρήση αδιάστατων συντελεστών</vt:lpstr>
      <vt:lpstr>Συχνά, στην «μονοδιάστατη» περιγραφή ενός πλοίου χρησιμοποιούνται λόγοι των κυρίων διαστάσεών του:</vt:lpstr>
      <vt:lpstr>Ένα παράδειγμα: USS Oliver Hazard Perry (FFG-7)        Class Frigate</vt:lpstr>
      <vt:lpstr>Γεωμετρικά χαρακτηριστικά  της γάστρας των πλοίων</vt:lpstr>
      <vt:lpstr>Οι τομές της γάστρας σε 3 επίπεδα  δημιουργούν 3 ομάδες «ναυπηγικών γραμμών»:</vt:lpstr>
      <vt:lpstr>Ναυπηγικά σχέδια: οι προβολές των τομών  του πλοίου στα 3 επίπεδα σχεδίασης</vt:lpstr>
      <vt:lpstr>Ένα παράδειγμα: Περιγραφή της γάστρας (hull) ενός container-ship</vt:lpstr>
      <vt:lpstr>Κόβοντας το πλοίο ως το επίπεδο (yz)  παράγονται οι εγκάρσιες τομές (stations)</vt:lpstr>
      <vt:lpstr>Κόβοντας το πλοίο ως το επίπεδο (yz)  παράγονται οι εγκάρσιες τομές (stations)</vt:lpstr>
      <vt:lpstr>Κόβοντας το πλοίο ως το επίπεδο (yz)  παράγονται οι εγκάρσιες τομές (stations)</vt:lpstr>
      <vt:lpstr>Κόβοντας το πλοίο ως προς το επίπεδο (xy)  παράγονται οι διαμήκεις τομές (buttock lines)</vt:lpstr>
      <vt:lpstr>Κόβοντας το πλοίο ως προς το επίπεδο (xz)  παράγονται οι ίσαλοι επιφάνειες (waterlines)</vt:lpstr>
      <vt:lpstr>Η γάστρα του πλοίου όπως περιγράφεται  από το σύνολο των ναυπηγικών γραμμών</vt:lpstr>
      <vt:lpstr>Τα ναυπηγικά σχέδια δεν είναι πάντα  εύχρηστα στους υπολογισμούς</vt:lpstr>
      <vt:lpstr>Τα ναυπηγικά σχέδια δεν είναι πάντα  εύχρηστα στους υπολογισμούς</vt:lpstr>
      <vt:lpstr>Τα ναυπηγικά σχέδια δεν είναι πάντα  εύχρηστα στους υπολογισμούς</vt:lpstr>
      <vt:lpstr>Τα ναυπηγικά σχέδια δεν είναι πάντα  εύχρηστα στους υπολογισμούς</vt:lpstr>
      <vt:lpstr>Τα ναυπηγικά σχέδια δεν είναι πάντα  εύχρηστα στους υπολογισμούς</vt:lpstr>
      <vt:lpstr>Table of offsets: διακριτά σημεία  αντί για συνεχείς γραμμές</vt:lpstr>
      <vt:lpstr>Table of offsets: διακριτά σημεία  αντί για συνεχείς γραμμές</vt:lpstr>
      <vt:lpstr>Table of offsets: διακριτά σημεία  αντί για συνεχείς γραμμές</vt:lpstr>
      <vt:lpstr>Table of offsets: διακριτά σημεία  αντί για συνεχείς γραμμές</vt:lpstr>
      <vt:lpstr>Ένα παράδειγμα...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πρόβλημα δεν έχει ακόμα επιλυθεί !</vt:lpstr>
      <vt:lpstr>Οι υπολογισμοί τέτοιων επιφανειών (όγκων, ροπών, κλπ) γίνονται με μεθόδους της αριθμητικής ανάλυσης.</vt:lpstr>
      <vt:lpstr>Οι υπολογισμοί τέτοιων επιφανειών (όγκων, ροπών, κλπ) γίνονται με μεθόδους της αριθμητικής ανάλυσης.</vt:lpstr>
      <vt:lpstr>Πώς περιγράφεται ένα πλοίο εξωτερικά;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Πώς μπορούμε να περιγράψουμε  εξωτερικά ένα πλοίο;</dc:title>
  <dc:creator>Home</dc:creator>
  <cp:lastModifiedBy>geo</cp:lastModifiedBy>
  <cp:revision>21</cp:revision>
  <dcterms:created xsi:type="dcterms:W3CDTF">2013-03-07T15:54:53Z</dcterms:created>
  <dcterms:modified xsi:type="dcterms:W3CDTF">2017-03-01T17:44:09Z</dcterms:modified>
</cp:coreProperties>
</file>