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7" r:id="rId2"/>
  </p:sldMasterIdLst>
  <p:notesMasterIdLst>
    <p:notesMasterId r:id="rId16"/>
  </p:notesMasterIdLst>
  <p:sldIdLst>
    <p:sldId id="364" r:id="rId3"/>
    <p:sldId id="399" r:id="rId4"/>
    <p:sldId id="402" r:id="rId5"/>
    <p:sldId id="401" r:id="rId6"/>
    <p:sldId id="403" r:id="rId7"/>
    <p:sldId id="400" r:id="rId8"/>
    <p:sldId id="280" r:id="rId9"/>
    <p:sldId id="405" r:id="rId10"/>
    <p:sldId id="404" r:id="rId11"/>
    <p:sldId id="406" r:id="rId12"/>
    <p:sldId id="279" r:id="rId13"/>
    <p:sldId id="278" r:id="rId14"/>
    <p:sldId id="409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s Bolakis" initials="CB" lastIdx="1" clrIdx="0">
    <p:extLst>
      <p:ext uri="{19B8F6BF-5375-455C-9EA6-DF929625EA0E}">
        <p15:presenceInfo xmlns:p15="http://schemas.microsoft.com/office/powerpoint/2012/main" userId="Christos Bolak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4660"/>
  </p:normalViewPr>
  <p:slideViewPr>
    <p:cSldViewPr>
      <p:cViewPr varScale="1">
        <p:scale>
          <a:sx n="75" d="100"/>
          <a:sy n="75" d="100"/>
        </p:scale>
        <p:origin x="1805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E6F45-185B-40C7-BF5D-66C339B6BD46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BCD56-1FC4-4C35-A877-2221D2453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0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BCD56-1FC4-4C35-A877-2221D2453B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4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21636" y="464896"/>
            <a:ext cx="5300726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26381-8237-4FF7-BA88-29D49C146DC6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spc="-60" dirty="0">
                <a:solidFill>
                  <a:srgbClr val="000000"/>
                </a:solidFill>
              </a:rPr>
              <a:t>‹#›</a:t>
            </a:fld>
            <a:endParaRPr spc="-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886685F6-552F-40E5-B735-5DC16DF05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16072-5FDD-44CC-925B-D613A70B5962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E17E6033-A815-46C9-BDEE-5BD96A46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ABDA8697-2E2B-470E-8BB8-6AA91439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FD6F-B6EE-4AC7-A629-2B2B6C7B3CE5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6701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99679FD8-8621-4059-873F-EA8549FB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75C10-DA21-45D9-BBFE-1301F28202ED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FDBEE423-5188-413F-AE65-9A8D7DED4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E722DF79-07F3-4697-8325-A2A9B8A2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70068-9ED4-4B82-9104-4E1B6D79328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41872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F4E681A1-CB5C-4C86-AA78-AAF70FFDC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610-F41F-49E4-ACD6-B06AD83CBB4A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FE783C24-D87A-4A9F-8BEE-85D84E495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5649CB74-FE6E-4E1F-A71B-1BDCC1F1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DEBD-8495-45F7-B27C-15ECDCD03C8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33363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>
            <a:extLst>
              <a:ext uri="{FF2B5EF4-FFF2-40B4-BE49-F238E27FC236}">
                <a16:creationId xmlns:a16="http://schemas.microsoft.com/office/drawing/2014/main" id="{839CFE1A-7A4B-4580-ADDC-7E884FB8D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E898B-F545-43DD-980B-CE7D88A0E07B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3" name="4 - Θέση υποσέλιδου">
            <a:extLst>
              <a:ext uri="{FF2B5EF4-FFF2-40B4-BE49-F238E27FC236}">
                <a16:creationId xmlns:a16="http://schemas.microsoft.com/office/drawing/2014/main" id="{96F8D64C-AF53-4474-8E35-94AFB724D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F04D5D1F-9B03-4760-BACB-9C55789B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3F660-93AB-487C-9CAF-06EA51255FB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61810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2CA2A02D-2A8D-401C-AC80-2C56DFCE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29E32-06D8-4F52-AB27-9C8CDF157E00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955E5EED-01C4-4B29-A6E5-CB48D7676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79E23D48-1C1E-4F10-8BE8-2C6F7991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BAA34-0B9C-4A7C-8043-93FAAB7BF8B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12517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2E21F9A4-EBD3-4CB6-82A2-D8396A5C1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39680-C8F1-4CF4-91CD-061CF014FBB8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A95D4315-DBD9-4852-A732-E202B9428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7C960E5F-EB57-4B34-B759-F5A7022A5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8B466-C8E4-41C0-9ECC-F986DB1B0EDA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672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2498DDD-B7AC-48CE-9D4F-F15712920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D3E46-1B11-40B8-A82E-DA94DE709F98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414938DD-8235-4763-9F7E-12DEBDF43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39D8E4B-13F7-497F-9794-BDC25AF0C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12FE-14A9-4245-A89C-B03F1E443A1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30851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BB38201E-7D18-4E1A-A56F-5911037D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C568F-6E5D-4D49-9987-B6C7E8141A7F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9F72FE52-DAE3-4F47-B658-E9E8E6284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52BDD37F-5976-41B7-BF10-AC61C477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DD486-1343-4B70-9E13-D61546B729D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576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C6E88-00F2-494C-A205-63DB593B33BD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spc="-60" dirty="0">
                <a:solidFill>
                  <a:srgbClr val="000000"/>
                </a:solidFill>
              </a:rPr>
              <a:t>‹#›</a:t>
            </a:fld>
            <a:endParaRPr spc="-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1140" y="1313814"/>
            <a:ext cx="3851275" cy="3866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0CA01-0A88-4463-94DC-88DEB2E0C4C7}" type="datetime1">
              <a:rPr lang="en-US" smtClean="0"/>
              <a:t>4/22/2024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spc="-60" dirty="0">
                <a:solidFill>
                  <a:srgbClr val="000000"/>
                </a:solidFill>
              </a:rPr>
              <a:t>‹#›</a:t>
            </a:fld>
            <a:endParaRPr spc="-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A8593-9DCD-4F14-AC96-CD62E7BF6FE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spc="-60" dirty="0">
                <a:solidFill>
                  <a:srgbClr val="000000"/>
                </a:solidFill>
              </a:rPr>
              <a:t>‹#›</a:t>
            </a:fld>
            <a:endParaRPr spc="-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B4312-6E5F-4A71-ABB3-89741919A3F6}" type="datetime1">
              <a:rPr lang="en-US" smtClean="0"/>
              <a:t>4/22/2024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spc="-60" dirty="0">
                <a:solidFill>
                  <a:srgbClr val="000000"/>
                </a:solidFill>
              </a:rPr>
              <a:t>‹#›</a:t>
            </a:fld>
            <a:endParaRPr spc="-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9C81-E42A-4BCA-80B7-3543DCB36EF6}" type="datetime1">
              <a:rPr lang="en-US" smtClean="0">
                <a:solidFill>
                  <a:srgbClr val="696464"/>
                </a:solidFill>
              </a:rPr>
              <a:t>4/22/2024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7817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4962E9F8-4D31-438A-A4EE-BCE61FCC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99E21-4611-48A9-9A2F-F193F8FE2265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9B7F6883-23EF-4BF5-954E-84563C5E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E534F6A5-8C8E-420B-A139-27BF6D66E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54D26-385B-43EC-B7A9-E1F35E71F4B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3682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D7890337-1614-4346-9A47-C08AFE88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D7F62-0856-4B51-99F2-107AE4BA969D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EEA710FF-2AFC-4DF8-B509-BB01A977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AC9C7F7C-2FCB-4AE5-9120-33820FA3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19602-2D6D-44EB-9C6B-F44695024AB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8301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0E2747F-9791-40F7-99AA-C25A6840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F2967-C534-4D30-A109-C760F0AFC7FF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D5337C71-47EE-4450-955B-0D179F0C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6A4A318-34C8-4267-BC02-97594508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A968E-620C-4647-AD51-D796FA1AB3B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6061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636" y="464896"/>
            <a:ext cx="5300726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1161415"/>
            <a:ext cx="4177029" cy="2221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1E91-492D-41B0-BC98-243E9465B683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31454" y="6404635"/>
            <a:ext cx="304800" cy="240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spc="-60" dirty="0">
                <a:solidFill>
                  <a:srgbClr val="000000"/>
                </a:solidFill>
              </a:rPr>
              <a:t>‹#›</a:t>
            </a:fld>
            <a:endParaRPr spc="-6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>
            <a:extLst>
              <a:ext uri="{FF2B5EF4-FFF2-40B4-BE49-F238E27FC236}">
                <a16:creationId xmlns:a16="http://schemas.microsoft.com/office/drawing/2014/main" id="{24AC7AFF-3FC6-45C5-9BCD-08D5CD0A8A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του τίτλου</a:t>
            </a:r>
            <a:endParaRPr lang="en-US" altLang="el-GR"/>
          </a:p>
        </p:txBody>
      </p:sp>
      <p:sp>
        <p:nvSpPr>
          <p:cNvPr id="1027" name="2 - Θέση κειμένου">
            <a:extLst>
              <a:ext uri="{FF2B5EF4-FFF2-40B4-BE49-F238E27FC236}">
                <a16:creationId xmlns:a16="http://schemas.microsoft.com/office/drawing/2014/main" id="{DA98CA21-0105-4F43-97C5-46A7CA1A73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των στυλ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altLang="el-GR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BA8E7EE8-1CC1-42C0-A33F-8C7367414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5E77E4-7DFD-43D4-8BC5-BDBC528C1DF0}" type="datetimeFigureOut">
              <a:rPr lang="en-US"/>
              <a:pPr>
                <a:defRPr/>
              </a:pPr>
              <a:t>4/22/2024</a:t>
            </a:fld>
            <a:endParaRPr 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04EBBB94-AC95-4877-A495-0F818B2E5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47631FC0-5D3A-4453-AD23-923B71D75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5AF6C7-21C2-442C-9E23-04E1F6876C2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5272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>
            <a:extLst>
              <a:ext uri="{FF2B5EF4-FFF2-40B4-BE49-F238E27FC236}">
                <a16:creationId xmlns:a16="http://schemas.microsoft.com/office/drawing/2014/main" id="{CD8A53E8-6EF4-4B1E-965F-FE92E7AC8B17}"/>
              </a:ext>
            </a:extLst>
          </p:cNvPr>
          <p:cNvSpPr txBox="1"/>
          <p:nvPr/>
        </p:nvSpPr>
        <p:spPr>
          <a:xfrm>
            <a:off x="4223723" y="4289810"/>
            <a:ext cx="4260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u="sng" dirty="0">
                <a:solidFill>
                  <a:prstClr val="black"/>
                </a:solidFill>
                <a:latin typeface="Arial" panose="020B0604020202020204"/>
              </a:rPr>
              <a:t>Σχολή Ναυτικών Δοκίμων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>
                <a:solidFill>
                  <a:prstClr val="black"/>
                </a:solidFill>
                <a:latin typeface="Arial" panose="020B0604020202020204"/>
              </a:rPr>
              <a:t>Δρ. Χρήστος </a:t>
            </a:r>
            <a:r>
              <a:rPr lang="el-GR" sz="2400" b="1" dirty="0" err="1">
                <a:solidFill>
                  <a:prstClr val="black"/>
                </a:solidFill>
                <a:latin typeface="Arial" panose="020B0604020202020204"/>
              </a:rPr>
              <a:t>Μπολάκης</a:t>
            </a:r>
            <a:endParaRPr lang="el-GR" sz="2400" b="1" dirty="0">
              <a:solidFill>
                <a:prstClr val="black"/>
              </a:solidFill>
              <a:latin typeface="Arial" panose="020B0604020202020204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Πλωτάρχης ΠΝ (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ε.α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BC3ED-EFDB-4754-B269-217F424C39DF}"/>
              </a:ext>
            </a:extLst>
          </p:cNvPr>
          <p:cNvSpPr txBox="1"/>
          <p:nvPr/>
        </p:nvSpPr>
        <p:spPr>
          <a:xfrm>
            <a:off x="462116" y="339345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b="1" dirty="0">
                <a:solidFill>
                  <a:prstClr val="black"/>
                </a:solidFill>
                <a:latin typeface="Arial" panose="020B0604020202020204"/>
              </a:rPr>
              <a:t>Το Ναυτικό 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/>
              </a:rPr>
              <a:t>RADAR - </a:t>
            </a:r>
            <a:r>
              <a:rPr lang="el-GR" sz="4000" b="1" dirty="0">
                <a:solidFill>
                  <a:prstClr val="black"/>
                </a:solidFill>
                <a:latin typeface="Arial" panose="020B0604020202020204"/>
              </a:rPr>
              <a:t>Μάθημα 7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44D0B1A-AFF1-4FD1-8F70-4D0CD5FD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C87DA34-42E6-4335-AA93-6C0163747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902388"/>
            <a:ext cx="8229600" cy="677108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Ασκήσεις </a:t>
            </a:r>
            <a:r>
              <a:rPr lang="en-US" dirty="0">
                <a:solidFill>
                  <a:schemeClr val="tx1"/>
                </a:solidFill>
              </a:rPr>
              <a:t>RADAR </a:t>
            </a:r>
          </a:p>
        </p:txBody>
      </p:sp>
      <p:pic>
        <p:nvPicPr>
          <p:cNvPr id="10" name="Picture 2" descr="Σχετική εικόνα">
            <a:extLst>
              <a:ext uri="{FF2B5EF4-FFF2-40B4-BE49-F238E27FC236}">
                <a16:creationId xmlns:a16="http://schemas.microsoft.com/office/drawing/2014/main" id="{BB823535-C48A-4694-A268-52349163290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15249"/>
            <a:ext cx="3222510" cy="352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931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92B3E-E49D-4EC3-83E2-7096B586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070" y="1295400"/>
            <a:ext cx="8531860" cy="4431983"/>
          </a:xfrm>
        </p:spPr>
        <p:txBody>
          <a:bodyPr/>
          <a:lstStyle/>
          <a:p>
            <a:pPr algn="just"/>
            <a:r>
              <a:rPr lang="el-GR" sz="2400" dirty="0"/>
              <a:t>Ένα </a:t>
            </a:r>
            <a:r>
              <a:rPr lang="en-US" sz="2400" dirty="0"/>
              <a:t>RADAR </a:t>
            </a:r>
            <a:r>
              <a:rPr lang="el-GR" sz="2400" dirty="0" err="1"/>
              <a:t>ερεύνης</a:t>
            </a:r>
            <a:r>
              <a:rPr lang="el-GR" sz="2400" dirty="0"/>
              <a:t> εκπέμπει παλμούς διάρκειας τ=1μ</a:t>
            </a:r>
            <a:r>
              <a:rPr lang="en-US" sz="2400" dirty="0"/>
              <a:t>s. </a:t>
            </a:r>
            <a:r>
              <a:rPr lang="el-GR" sz="2400" dirty="0"/>
              <a:t>Δυο εχθρικά αεροσκάφη προσεγγίζουν από μια συγκεκριμένη  διεύθυνση με την μεταξύ τους απόσταση να είναι στα 200</a:t>
            </a:r>
            <a:r>
              <a:rPr lang="en-US" sz="2400" dirty="0"/>
              <a:t>m.</a:t>
            </a:r>
            <a:r>
              <a:rPr lang="el-GR" sz="2400" dirty="0"/>
              <a:t> </a:t>
            </a:r>
          </a:p>
          <a:p>
            <a:pPr algn="just"/>
            <a:endParaRPr lang="el-GR" sz="2400" dirty="0"/>
          </a:p>
          <a:p>
            <a:pPr marL="514350" indent="-514350" algn="just">
              <a:buAutoNum type="romanLcParenR"/>
            </a:pPr>
            <a:r>
              <a:rPr lang="el-GR" sz="2400" dirty="0"/>
              <a:t>Μελετήστε την παραπάνω περίπτωση και αναφέρατε το αποτέλεσμα της εντοπιστικής ικανότητας του ανωτέρου </a:t>
            </a:r>
            <a:r>
              <a:rPr lang="en-US" sz="2400" dirty="0"/>
              <a:t>RADAR</a:t>
            </a:r>
            <a:r>
              <a:rPr lang="el-GR" sz="2400" dirty="0"/>
              <a:t>. </a:t>
            </a:r>
            <a:endParaRPr lang="en-US" sz="2400" dirty="0"/>
          </a:p>
          <a:p>
            <a:pPr marL="514350" indent="-514350" algn="just">
              <a:buAutoNum type="romanLcParenR"/>
            </a:pPr>
            <a:endParaRPr lang="en-US" sz="2400" dirty="0"/>
          </a:p>
          <a:p>
            <a:pPr marL="514350" indent="-514350" algn="just">
              <a:buAutoNum type="romanLcParenR"/>
            </a:pPr>
            <a:r>
              <a:rPr lang="el-GR" sz="2400" dirty="0"/>
              <a:t>Στη περίπτωση όπου το εχθρικό ζεύγος αεροσκαφών προσέγγιζε με την </a:t>
            </a:r>
            <a:r>
              <a:rPr lang="el-GR" sz="2400" dirty="0" err="1"/>
              <a:t>υποδιπλάσια</a:t>
            </a:r>
            <a:r>
              <a:rPr lang="el-GR" sz="2400" dirty="0"/>
              <a:t> μεταξύ τους απόσταση (100</a:t>
            </a:r>
            <a:r>
              <a:rPr lang="en-US" sz="2400" dirty="0"/>
              <a:t>m), </a:t>
            </a:r>
            <a:r>
              <a:rPr lang="el-GR" sz="2400" dirty="0"/>
              <a:t>θα άλλαζε το αποτέλεσμα της ικανότητας εντοπισμού? Δικαιολογήστε την απάντηση σας.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01655-3D19-435C-85EA-A991657F24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lang="en-US" spc="-60" smtClean="0">
                <a:solidFill>
                  <a:srgbClr val="000000"/>
                </a:solidFill>
              </a:rPr>
              <a:t>10</a:t>
            </a:fld>
            <a:endParaRPr lang="en-US" spc="-6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A6E4B-D70E-4B03-8AA4-3428A003EBB2}"/>
              </a:ext>
            </a:extLst>
          </p:cNvPr>
          <p:cNvSpPr txBox="1"/>
          <p:nvPr/>
        </p:nvSpPr>
        <p:spPr>
          <a:xfrm>
            <a:off x="3467100" y="381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Άσκηση 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28965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25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0434F39-8283-45E1-B601-37287583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solidFill>
                  <a:schemeClr val="bg1"/>
                </a:solidFill>
              </a:rPr>
              <a:t>Διακρίβωση απόστασης 1/2</a:t>
            </a: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7171" name="Content Placeholder 4">
            <a:extLst>
              <a:ext uri="{FF2B5EF4-FFF2-40B4-BE49-F238E27FC236}">
                <a16:creationId xmlns:a16="http://schemas.microsoft.com/office/drawing/2014/main" id="{CD14DB2F-E39A-41CC-928E-C0E047DF75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6313" y="2492375"/>
            <a:ext cx="7021512" cy="280828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25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EB2D0B2-3643-4F05-B0F7-8F72513B2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solidFill>
                  <a:schemeClr val="bg1"/>
                </a:solidFill>
              </a:rPr>
              <a:t>Διακρίβωση απόστασης 2/2</a:t>
            </a: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8195" name="Content Placeholder 4">
            <a:extLst>
              <a:ext uri="{FF2B5EF4-FFF2-40B4-BE49-F238E27FC236}">
                <a16:creationId xmlns:a16="http://schemas.microsoft.com/office/drawing/2014/main" id="{E7AD00A2-CFA4-4ADC-85E4-59C033C9B4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2420938"/>
            <a:ext cx="6840537" cy="273685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92B3E-E49D-4EC3-83E2-7096B586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528" y="920658"/>
            <a:ext cx="8531860" cy="5386090"/>
          </a:xfrm>
        </p:spPr>
        <p:txBody>
          <a:bodyPr/>
          <a:lstStyle/>
          <a:p>
            <a:pPr algn="just"/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Ένα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RADAR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ερεύνης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εκπέμπει παλμούς με PRF=2000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Hz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Η θεωρητική εμβέλεια αέρος του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RADAR (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με τις ανάλογες επικρατούσες ατμοσφαιρικές συνθήκες και τα ύψη κεραίας - στόχου)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είναι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45nm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Μια ηχώ στον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ενδείκτη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υποδηλώνει την παρουσία στόχου στα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0.8nm (1.5km).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 Όμως η γέφυρα ενημερώνει ότι δεν υπάρχει στόχος  στη συγκεκριμένη διόπτευση και απόσταση. Τι μπορεί να έχει συμβεί?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l-GR" sz="1000" dirty="0"/>
          </a:p>
          <a:p>
            <a:pPr algn="just"/>
            <a:r>
              <a:rPr lang="el-GR" sz="2000" dirty="0"/>
              <a:t>Λύση</a:t>
            </a:r>
            <a:r>
              <a:rPr lang="en-US" sz="2000" dirty="0"/>
              <a:t>: </a:t>
            </a:r>
          </a:p>
          <a:p>
            <a:pPr algn="just"/>
            <a:r>
              <a:rPr lang="el-GR" sz="2000" dirty="0"/>
              <a:t>Με PRF=2000 </a:t>
            </a:r>
            <a:r>
              <a:rPr lang="el-GR" sz="2000" dirty="0" err="1"/>
              <a:t>Hz</a:t>
            </a:r>
            <a:r>
              <a:rPr lang="el-GR" sz="2000" dirty="0"/>
              <a:t>, ο χρόνος μεταξύ των παλμών είναι </a:t>
            </a:r>
            <a:r>
              <a:rPr lang="en-US" sz="2000" dirty="0"/>
              <a:t>PRI</a:t>
            </a:r>
            <a:r>
              <a:rPr lang="el-GR" sz="2000" dirty="0"/>
              <a:t>=1/2000=500 </a:t>
            </a:r>
            <a:r>
              <a:rPr lang="el-GR" sz="2000" dirty="0" err="1"/>
              <a:t>μsec</a:t>
            </a:r>
            <a:r>
              <a:rPr lang="el-GR" sz="2000" dirty="0"/>
              <a:t>. Αυτός ο χρόνος επιτρέπει την κάλυψη αποστάσεως</a:t>
            </a:r>
            <a:r>
              <a:rPr lang="en-US" sz="2000" dirty="0"/>
              <a:t> (</a:t>
            </a:r>
            <a:r>
              <a:rPr lang="el-GR" sz="2000" dirty="0"/>
              <a:t>μέγιστη αναμφίβολη απόσταση εντοπισμού (</a:t>
            </a:r>
            <a:r>
              <a:rPr lang="el-GR" sz="2000" dirty="0" err="1"/>
              <a:t>unambiguous</a:t>
            </a:r>
            <a:r>
              <a:rPr lang="el-GR" sz="2000" dirty="0"/>
              <a:t> </a:t>
            </a:r>
            <a:r>
              <a:rPr lang="el-GR" sz="2000" dirty="0" err="1"/>
              <a:t>range</a:t>
            </a:r>
            <a:r>
              <a:rPr lang="el-GR" sz="2000" dirty="0"/>
              <a:t>): </a:t>
            </a:r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pPr algn="just"/>
            <a:r>
              <a:rPr lang="el-GR" sz="2000" dirty="0"/>
              <a:t>Μια ηχώ που επιστρέφει στον δέκτη μετά από 10 </a:t>
            </a:r>
            <a:r>
              <a:rPr lang="el-GR" sz="2000" dirty="0" err="1"/>
              <a:t>μsec</a:t>
            </a:r>
            <a:r>
              <a:rPr lang="el-GR" sz="2000" dirty="0"/>
              <a:t> (απόσταση </a:t>
            </a:r>
            <a:r>
              <a:rPr lang="en-US" sz="2000" dirty="0"/>
              <a:t>0.8nm </a:t>
            </a:r>
            <a:r>
              <a:rPr lang="el-GR" sz="2000" dirty="0"/>
              <a:t>ή(1,5 </a:t>
            </a:r>
            <a:r>
              <a:rPr lang="el-GR" sz="2000" dirty="0" err="1"/>
              <a:t>km</a:t>
            </a:r>
            <a:r>
              <a:rPr lang="el-GR" sz="2000" dirty="0"/>
              <a:t>)) δεν δύναται να διακριθεί από μία ηχώ η οποία επιστρέφει μετά από 510 </a:t>
            </a:r>
            <a:r>
              <a:rPr lang="el-GR" sz="2000" dirty="0" err="1"/>
              <a:t>μsec</a:t>
            </a:r>
            <a:r>
              <a:rPr lang="el-GR" sz="2000" dirty="0"/>
              <a:t> (απόσταση 41.3</a:t>
            </a:r>
            <a:r>
              <a:rPr lang="en-US" sz="2000" dirty="0"/>
              <a:t>nm</a:t>
            </a:r>
            <a:r>
              <a:rPr lang="el-GR" sz="2000" dirty="0"/>
              <a:t> ή (76,5 </a:t>
            </a:r>
            <a:r>
              <a:rPr lang="el-GR" sz="2000" dirty="0" err="1"/>
              <a:t>km</a:t>
            </a:r>
            <a:r>
              <a:rPr lang="el-GR" sz="2000" dirty="0"/>
              <a:t>)). Η δεύτερη ηχώ εμφανίζεται στην απόσταση των 1,5 </a:t>
            </a:r>
            <a:r>
              <a:rPr lang="el-GR" sz="2000" dirty="0" err="1"/>
              <a:t>Km</a:t>
            </a:r>
            <a:r>
              <a:rPr lang="el-GR" sz="2000" dirty="0"/>
              <a:t> και είναι ψευδής</a:t>
            </a:r>
            <a:r>
              <a:rPr lang="en-US" sz="2000" dirty="0"/>
              <a:t>. (</a:t>
            </a:r>
            <a:r>
              <a:rPr lang="el-GR" sz="2000" dirty="0" err="1"/>
              <a:t>Ήχω</a:t>
            </a:r>
            <a:r>
              <a:rPr lang="el-GR" sz="2000" dirty="0"/>
              <a:t> </a:t>
            </a:r>
            <a:r>
              <a:rPr lang="en-US" sz="2000" dirty="0"/>
              <a:t>Second trace).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01655-3D19-435C-85EA-A991657F24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lang="en-US" spc="-60" smtClean="0">
                <a:solidFill>
                  <a:srgbClr val="000000"/>
                </a:solidFill>
              </a:rPr>
              <a:t>13</a:t>
            </a:fld>
            <a:endParaRPr lang="en-US" spc="-6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A6E4B-D70E-4B03-8AA4-3428A003EBB2}"/>
              </a:ext>
            </a:extLst>
          </p:cNvPr>
          <p:cNvSpPr txBox="1"/>
          <p:nvPr/>
        </p:nvSpPr>
        <p:spPr>
          <a:xfrm>
            <a:off x="3467100" y="152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Άσκηση </a:t>
            </a:r>
            <a:r>
              <a:rPr lang="en-US" sz="3600" b="1" dirty="0"/>
              <a:t>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38EA36-953E-4CB5-9C58-AC4AD88BE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372" y="4191000"/>
            <a:ext cx="38481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1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92B3E-E49D-4EC3-83E2-7096B586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070" y="851845"/>
            <a:ext cx="8531860" cy="4616648"/>
          </a:xfrm>
        </p:spPr>
        <p:txBody>
          <a:bodyPr/>
          <a:lstStyle/>
          <a:p>
            <a:pPr algn="just"/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l-GR" sz="2400" dirty="0"/>
              <a:t>Ας υποτεθεί ότι από το </a:t>
            </a:r>
            <a:r>
              <a:rPr lang="en-US" sz="2400" dirty="0"/>
              <a:t>RADAR</a:t>
            </a:r>
            <a:r>
              <a:rPr lang="el-GR" sz="2400" dirty="0"/>
              <a:t>, έχετε ένδειξη</a:t>
            </a:r>
            <a:r>
              <a:rPr lang="en-US" sz="2400" dirty="0"/>
              <a:t> </a:t>
            </a:r>
            <a:r>
              <a:rPr lang="el-GR" sz="2400" dirty="0"/>
              <a:t>ότι σε απόσταση 20</a:t>
            </a:r>
            <a:r>
              <a:rPr lang="en-US" sz="2400" dirty="0"/>
              <a:t>nm</a:t>
            </a:r>
            <a:r>
              <a:rPr lang="el-GR" sz="2400" dirty="0"/>
              <a:t> υπάρχει ξηρά. Ελέγχετε τον χάρτη και διαπιστώνετε ότι δεν υπάρχουν αβαθή στη συγκεκριμένη περιοχή. Αυτό θα σήμαινέ ότι θα μπορούσατε να προσεγγίσετε μέχρι 500</a:t>
            </a:r>
            <a:r>
              <a:rPr lang="en-US" sz="2400" dirty="0"/>
              <a:t>yds </a:t>
            </a:r>
            <a:r>
              <a:rPr lang="el-GR" sz="2400" dirty="0"/>
              <a:t>από την αρχική ένδειξη του </a:t>
            </a:r>
            <a:r>
              <a:rPr lang="en-US" sz="2400" dirty="0"/>
              <a:t>RADAR (</a:t>
            </a:r>
            <a:r>
              <a:rPr lang="el-GR" sz="2400" dirty="0"/>
              <a:t>δηλαδή τα 20</a:t>
            </a:r>
            <a:r>
              <a:rPr lang="en-US" sz="2400" dirty="0"/>
              <a:t>nm)? </a:t>
            </a:r>
            <a:r>
              <a:rPr lang="el-GR" sz="2400" dirty="0"/>
              <a:t>Αναπτύξτε το σκεπτικό σας.</a:t>
            </a:r>
            <a:r>
              <a:rPr lang="el-GR" sz="1600" dirty="0"/>
              <a:t>(Δίδεται ύψος κεραίας </a:t>
            </a:r>
            <a:r>
              <a:rPr lang="en-US" sz="1600" dirty="0"/>
              <a:t>RADAR=</a:t>
            </a:r>
            <a:r>
              <a:rPr lang="el-GR" sz="1600" dirty="0"/>
              <a:t>16 m)</a:t>
            </a:r>
            <a:endParaRPr lang="en-US" sz="1600" dirty="0"/>
          </a:p>
          <a:p>
            <a:pPr algn="just"/>
            <a:endParaRPr lang="en-US" sz="1200" dirty="0"/>
          </a:p>
          <a:p>
            <a:pPr algn="just"/>
            <a:r>
              <a:rPr lang="el-GR" sz="2400" dirty="0"/>
              <a:t>Λύση</a:t>
            </a:r>
            <a:r>
              <a:rPr lang="en-US" sz="2400" dirty="0"/>
              <a:t>: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H </a:t>
            </a:r>
            <a:r>
              <a:rPr lang="el-GR" sz="2400" dirty="0"/>
              <a:t>ηχώ προέρχεται από σημεία της ξηράς τα οποία έχουν ύψος τουλάχιστον: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01655-3D19-435C-85EA-A991657F24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lang="en-US" spc="-60" smtClean="0">
                <a:solidFill>
                  <a:srgbClr val="000000"/>
                </a:solidFill>
              </a:rPr>
              <a:t>2</a:t>
            </a:fld>
            <a:endParaRPr lang="en-US" spc="-6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A6E4B-D70E-4B03-8AA4-3428A003EBB2}"/>
              </a:ext>
            </a:extLst>
          </p:cNvPr>
          <p:cNvSpPr txBox="1"/>
          <p:nvPr/>
        </p:nvSpPr>
        <p:spPr>
          <a:xfrm>
            <a:off x="3467100" y="175071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Άσκηση </a:t>
            </a:r>
            <a:r>
              <a:rPr lang="en-US" sz="3600" b="1" dirty="0"/>
              <a:t>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6448FA-9BED-4423-BC39-5C7845D02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955" y="5142407"/>
            <a:ext cx="4781550" cy="5810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B679E3-9C53-43A4-87B6-63E476741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955" y="5978372"/>
            <a:ext cx="4781550" cy="6572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68E39F-0907-4899-A813-8CCFE0236663}"/>
              </a:ext>
            </a:extLst>
          </p:cNvPr>
          <p:cNvSpPr txBox="1"/>
          <p:nvPr/>
        </p:nvSpPr>
        <p:spPr>
          <a:xfrm>
            <a:off x="228600" y="3615945"/>
            <a:ext cx="8848725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0" i="0" u="none" strike="noStrike" baseline="0" dirty="0">
                <a:latin typeface="FranklinGothic-Book"/>
              </a:rPr>
              <a:t>Με ύψος κεραίας 16 m, η απόσταση ορίζοντα είναι 2,22*4 = 8,88 </a:t>
            </a:r>
            <a:r>
              <a:rPr lang="el-GR" sz="2400" b="0" i="0" u="none" strike="noStrike" baseline="0" dirty="0" err="1">
                <a:latin typeface="FranklinGothic-Book"/>
              </a:rPr>
              <a:t>nm</a:t>
            </a:r>
            <a:r>
              <a:rPr lang="el-GR" sz="2400" b="0" i="0" u="none" strike="noStrike" baseline="0" dirty="0">
                <a:latin typeface="FranklinGothic-Book"/>
              </a:rPr>
              <a:t>.</a:t>
            </a:r>
          </a:p>
          <a:p>
            <a:endParaRPr lang="en-US" sz="1500" dirty="0">
              <a:latin typeface="FranklinGothic-Book"/>
            </a:endParaRPr>
          </a:p>
          <a:p>
            <a:endParaRPr lang="el-GR" sz="2400" dirty="0">
              <a:latin typeface="FranklinGothic-Book"/>
            </a:endParaRPr>
          </a:p>
        </p:txBody>
      </p:sp>
    </p:spTree>
    <p:extLst>
      <p:ext uri="{BB962C8B-B14F-4D97-AF65-F5344CB8AC3E}">
        <p14:creationId xmlns:p14="http://schemas.microsoft.com/office/powerpoint/2010/main" val="384293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92B3E-E49D-4EC3-83E2-7096B586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010" y="4114800"/>
            <a:ext cx="8531860" cy="738664"/>
          </a:xfrm>
        </p:spPr>
        <p:txBody>
          <a:bodyPr/>
          <a:lstStyle/>
          <a:p>
            <a:pPr algn="just"/>
            <a:r>
              <a:rPr lang="el-GR" sz="2400" dirty="0">
                <a:latin typeface="FranklinGothic-Book"/>
              </a:rPr>
              <a:t>Ποια θα ήταν η απάντηση σας εάν η ξηρά εντοπιζόταν στα 5</a:t>
            </a:r>
            <a:r>
              <a:rPr lang="en-US" sz="2400" dirty="0">
                <a:latin typeface="FranklinGothic-Book"/>
              </a:rPr>
              <a:t>nm?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01655-3D19-435C-85EA-A991657F24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lang="en-US" spc="-60" smtClean="0">
                <a:solidFill>
                  <a:srgbClr val="000000"/>
                </a:solidFill>
              </a:rPr>
              <a:t>3</a:t>
            </a:fld>
            <a:endParaRPr lang="en-US" spc="-6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A6E4B-D70E-4B03-8AA4-3428A003EBB2}"/>
              </a:ext>
            </a:extLst>
          </p:cNvPr>
          <p:cNvSpPr txBox="1"/>
          <p:nvPr/>
        </p:nvSpPr>
        <p:spPr>
          <a:xfrm>
            <a:off x="3467100" y="381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Άσκηση </a:t>
            </a:r>
            <a:r>
              <a:rPr lang="en-US" sz="3600" b="1" dirty="0"/>
              <a:t>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F189D8-402D-49DE-BC9D-989D1ED96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6" y="1479684"/>
            <a:ext cx="884872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1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92B3E-E49D-4EC3-83E2-7096B586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070" y="1295400"/>
            <a:ext cx="8531860" cy="1846659"/>
          </a:xfrm>
        </p:spPr>
        <p:txBody>
          <a:bodyPr/>
          <a:lstStyle/>
          <a:p>
            <a:pPr algn="just"/>
            <a:r>
              <a:rPr lang="el-GR" sz="2400" dirty="0"/>
              <a:t>Να υπολογιστεί η απόσταση ενός στόχου από </a:t>
            </a:r>
            <a:r>
              <a:rPr lang="en-US" sz="2400" dirty="0"/>
              <a:t>RADAR </a:t>
            </a:r>
            <a:r>
              <a:rPr lang="el-GR" sz="2400" dirty="0"/>
              <a:t>όταν το χρονικό διάστημα μεταξύ της εκπομπής του παλμού και της λήψεως της </a:t>
            </a:r>
            <a:r>
              <a:rPr lang="el-GR" sz="2400" dirty="0" err="1"/>
              <a:t>ηχούς</a:t>
            </a:r>
            <a:r>
              <a:rPr lang="el-GR" sz="2400" dirty="0"/>
              <a:t> είναι ίσος με </a:t>
            </a:r>
            <a:r>
              <a:rPr lang="en-US" sz="2400" dirty="0"/>
              <a:t>t=10</a:t>
            </a:r>
            <a:r>
              <a:rPr lang="el-GR" sz="2400" dirty="0"/>
              <a:t>μ</a:t>
            </a:r>
            <a:r>
              <a:rPr lang="en-US" sz="2400" dirty="0"/>
              <a:t>s.</a:t>
            </a:r>
          </a:p>
          <a:p>
            <a:pPr algn="just"/>
            <a:endParaRPr lang="en-US" sz="2400" dirty="0"/>
          </a:p>
          <a:p>
            <a:pPr algn="just"/>
            <a:r>
              <a:rPr lang="el-GR" sz="2400" dirty="0"/>
              <a:t>Λύση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01655-3D19-435C-85EA-A991657F24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lang="en-US" spc="-60" smtClean="0">
                <a:solidFill>
                  <a:srgbClr val="000000"/>
                </a:solidFill>
              </a:rPr>
              <a:t>4</a:t>
            </a:fld>
            <a:endParaRPr lang="en-US" spc="-6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A6E4B-D70E-4B03-8AA4-3428A003EBB2}"/>
              </a:ext>
            </a:extLst>
          </p:cNvPr>
          <p:cNvSpPr txBox="1"/>
          <p:nvPr/>
        </p:nvSpPr>
        <p:spPr>
          <a:xfrm>
            <a:off x="3467100" y="381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Άσκηση </a:t>
            </a:r>
            <a:r>
              <a:rPr lang="en-US" sz="3600" b="1" dirty="0"/>
              <a:t>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712A28-A1C2-4D9D-8BB4-1A376CF78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657600"/>
            <a:ext cx="4943135" cy="9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6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92B3E-E49D-4EC3-83E2-7096B586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070" y="1295400"/>
            <a:ext cx="8531860" cy="1846659"/>
          </a:xfrm>
        </p:spPr>
        <p:txBody>
          <a:bodyPr/>
          <a:lstStyle/>
          <a:p>
            <a:pPr algn="just"/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l-GR" sz="2400" dirty="0"/>
              <a:t>Να υπολογιστεί το χρονικό διάστημα μεταξύ της εκπομπής του παλμού και της λήψεως της </a:t>
            </a:r>
            <a:r>
              <a:rPr lang="el-GR" sz="2400" dirty="0" err="1"/>
              <a:t>ηχούς</a:t>
            </a:r>
            <a:r>
              <a:rPr lang="el-GR" sz="2400" dirty="0"/>
              <a:t> από στόχους που βρίσκονται σε αποστάσεις</a:t>
            </a:r>
            <a:r>
              <a:rPr lang="en-US" sz="2400" dirty="0"/>
              <a:t>: </a:t>
            </a:r>
            <a:r>
              <a:rPr lang="el-GR" sz="2400" dirty="0"/>
              <a:t>α) 40</a:t>
            </a:r>
            <a:r>
              <a:rPr lang="en-US" sz="2400" dirty="0"/>
              <a:t>m </a:t>
            </a:r>
            <a:r>
              <a:rPr lang="el-GR" sz="2400" dirty="0"/>
              <a:t>και β) 12ν.μ.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el-GR" sz="2400" dirty="0"/>
              <a:t>Λύση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01655-3D19-435C-85EA-A991657F24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lang="en-US" spc="-60" smtClean="0">
                <a:solidFill>
                  <a:srgbClr val="000000"/>
                </a:solidFill>
              </a:rPr>
              <a:t>5</a:t>
            </a:fld>
            <a:endParaRPr lang="en-US" spc="-6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A6E4B-D70E-4B03-8AA4-3428A003EBB2}"/>
              </a:ext>
            </a:extLst>
          </p:cNvPr>
          <p:cNvSpPr txBox="1"/>
          <p:nvPr/>
        </p:nvSpPr>
        <p:spPr>
          <a:xfrm>
            <a:off x="3467100" y="381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Άσκηση </a:t>
            </a:r>
            <a:r>
              <a:rPr lang="en-US" sz="3600" b="1" dirty="0"/>
              <a:t>3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74ED8A5-792C-4105-B06C-B86C80196D5B}"/>
              </a:ext>
            </a:extLst>
          </p:cNvPr>
          <p:cNvGrpSpPr/>
          <p:nvPr/>
        </p:nvGrpSpPr>
        <p:grpSpPr>
          <a:xfrm>
            <a:off x="2133600" y="4739378"/>
            <a:ext cx="5146408" cy="833438"/>
            <a:chOff x="2133600" y="4739378"/>
            <a:chExt cx="5146408" cy="83343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CE840C3-F283-4FEA-96AC-120BBABEA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1344" y="4739378"/>
              <a:ext cx="5068664" cy="833438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90B8AF-D9ED-49A6-8A0B-136F8F5A6B36}"/>
                </a:ext>
              </a:extLst>
            </p:cNvPr>
            <p:cNvSpPr txBox="1"/>
            <p:nvPr/>
          </p:nvSpPr>
          <p:spPr>
            <a:xfrm>
              <a:off x="2133600" y="5002208"/>
              <a:ext cx="381000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l-GR" sz="1400" baseline="-25000" dirty="0"/>
                <a:t>β</a:t>
              </a:r>
              <a:endParaRPr lang="en-US" sz="1400" baseline="-250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373885-0288-43AB-AB1A-174DBC4D7479}"/>
              </a:ext>
            </a:extLst>
          </p:cNvPr>
          <p:cNvGrpSpPr/>
          <p:nvPr/>
        </p:nvGrpSpPr>
        <p:grpSpPr>
          <a:xfrm>
            <a:off x="2133600" y="3429000"/>
            <a:ext cx="3746874" cy="833438"/>
            <a:chOff x="2133600" y="3429000"/>
            <a:chExt cx="3746874" cy="8334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E9DF9C2-56A7-4A67-832B-56D3281F60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09800" y="3429000"/>
              <a:ext cx="3670674" cy="833438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D1D769E-D870-403C-B902-98AD5757D53C}"/>
                </a:ext>
              </a:extLst>
            </p:cNvPr>
            <p:cNvSpPr txBox="1"/>
            <p:nvPr/>
          </p:nvSpPr>
          <p:spPr>
            <a:xfrm>
              <a:off x="2133600" y="3632941"/>
              <a:ext cx="381000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l-GR" baseline="-25000" dirty="0"/>
                <a:t>α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0653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92B3E-E49D-4EC3-83E2-7096B586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070" y="1295400"/>
            <a:ext cx="8531860" cy="1477328"/>
          </a:xfrm>
        </p:spPr>
        <p:txBody>
          <a:bodyPr/>
          <a:lstStyle/>
          <a:p>
            <a:pPr algn="just"/>
            <a:r>
              <a:rPr lang="en-US" sz="2400" dirty="0"/>
              <a:t>ii) </a:t>
            </a:r>
            <a:r>
              <a:rPr lang="el-GR" sz="2400" dirty="0"/>
              <a:t>Προσδιορίστε την μέγιστη επιτρεπόμενη διάρκεια παλμού προκειμένου να δύναται ο εντοπισμός στόχου στα α) 40</a:t>
            </a:r>
            <a:r>
              <a:rPr lang="en-US" sz="2400" dirty="0"/>
              <a:t>m</a:t>
            </a:r>
            <a:r>
              <a:rPr lang="el-GR" sz="2400" dirty="0"/>
              <a:t> και β) 12</a:t>
            </a:r>
            <a:r>
              <a:rPr lang="en-US" sz="2400" dirty="0"/>
              <a:t>nm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01655-3D19-435C-85EA-A991657F24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lang="en-US" spc="-60" smtClean="0">
                <a:solidFill>
                  <a:srgbClr val="000000"/>
                </a:solidFill>
              </a:rPr>
              <a:t>6</a:t>
            </a:fld>
            <a:endParaRPr lang="en-US" spc="-6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A6E4B-D70E-4B03-8AA4-3428A003EBB2}"/>
              </a:ext>
            </a:extLst>
          </p:cNvPr>
          <p:cNvSpPr txBox="1"/>
          <p:nvPr/>
        </p:nvSpPr>
        <p:spPr>
          <a:xfrm>
            <a:off x="3467100" y="381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Άσκηση </a:t>
            </a:r>
            <a:r>
              <a:rPr lang="en-US" sz="36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48747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1BFA10B-AC68-4E0E-8044-5C5FDCB1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0874" y="329130"/>
            <a:ext cx="7041126" cy="1046440"/>
          </a:xfrm>
        </p:spPr>
        <p:txBody>
          <a:bodyPr/>
          <a:lstStyle/>
          <a:p>
            <a:r>
              <a:rPr lang="el-GR" altLang="en-US" sz="3400" b="1" dirty="0"/>
              <a:t>Ελάχιστη απόσταση εντοπισμού</a:t>
            </a:r>
            <a:endParaRPr lang="en-US" altLang="en-US" sz="3400" b="1" dirty="0"/>
          </a:p>
        </p:txBody>
      </p:sp>
      <p:pic>
        <p:nvPicPr>
          <p:cNvPr id="6148" name="Picture 3">
            <a:extLst>
              <a:ext uri="{FF2B5EF4-FFF2-40B4-BE49-F238E27FC236}">
                <a16:creationId xmlns:a16="http://schemas.microsoft.com/office/drawing/2014/main" id="{71992B64-B8E6-4020-9BB8-4D6BCAD0E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7" y="1219200"/>
            <a:ext cx="783272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4A24B7-3811-424F-822E-6572558DC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805265"/>
            <a:ext cx="20875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</a:rPr>
              <a:t>R</a:t>
            </a:r>
            <a:r>
              <a:rPr lang="en-US" altLang="en-US" sz="2400" baseline="-25000" dirty="0" err="1">
                <a:latin typeface="Arial" panose="020B0604020202020204" pitchFamily="34" charset="0"/>
              </a:rPr>
              <a:t>min</a:t>
            </a:r>
            <a:r>
              <a:rPr lang="en-US" altLang="en-US" sz="2400" dirty="0">
                <a:latin typeface="Arial" panose="020B0604020202020204" pitchFamily="34" charset="0"/>
              </a:rPr>
              <a:t>=</a:t>
            </a:r>
            <a:r>
              <a:rPr lang="el-GR" altLang="en-US" sz="2400" dirty="0">
                <a:latin typeface="Arial" panose="020B0604020202020204" pitchFamily="34" charset="0"/>
              </a:rPr>
              <a:t>ΔΤ*</a:t>
            </a:r>
            <a:r>
              <a:rPr lang="en-US" altLang="en-US" sz="2400" dirty="0">
                <a:latin typeface="Arial" panose="020B0604020202020204" pitchFamily="34" charset="0"/>
              </a:rPr>
              <a:t>C/2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8FAE63-457F-4C12-991A-1E01A4D93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5555"/>
            <a:ext cx="32535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400" dirty="0">
                <a:latin typeface="Arial" panose="020B0604020202020204" pitchFamily="34" charset="0"/>
              </a:rPr>
              <a:t>ΔΤ</a:t>
            </a:r>
            <a:r>
              <a:rPr lang="en-US" altLang="en-US" sz="2400" dirty="0">
                <a:latin typeface="Arial" panose="020B0604020202020204" pitchFamily="34" charset="0"/>
              </a:rPr>
              <a:t>=</a:t>
            </a:r>
            <a:r>
              <a:rPr lang="el-GR" altLang="en-US" sz="2400" dirty="0">
                <a:latin typeface="Arial" panose="020B0604020202020204" pitchFamily="34" charset="0"/>
              </a:rPr>
              <a:t>Διάρκεια Παλμού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92B3E-E49D-4EC3-83E2-7096B586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070" y="1295400"/>
            <a:ext cx="8531860" cy="1846659"/>
          </a:xfrm>
        </p:spPr>
        <p:txBody>
          <a:bodyPr/>
          <a:lstStyle/>
          <a:p>
            <a:pPr algn="just"/>
            <a:r>
              <a:rPr lang="en-US" sz="2400" dirty="0"/>
              <a:t>ii) </a:t>
            </a:r>
            <a:r>
              <a:rPr lang="el-GR" sz="2400" dirty="0"/>
              <a:t>Προσδιορίστε την μέγιστη επιτρεπόμενη διάρκεια παλμού προκειμένου να δύναται ο εντοπισμός στόχου στα α) 40m και β) 12nm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el-GR" sz="2400" dirty="0"/>
              <a:t>Λύση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01655-3D19-435C-85EA-A991657F24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lang="en-US" spc="-60" smtClean="0">
                <a:solidFill>
                  <a:srgbClr val="000000"/>
                </a:solidFill>
              </a:rPr>
              <a:t>8</a:t>
            </a:fld>
            <a:endParaRPr lang="en-US" spc="-6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A6E4B-D70E-4B03-8AA4-3428A003EBB2}"/>
              </a:ext>
            </a:extLst>
          </p:cNvPr>
          <p:cNvSpPr txBox="1"/>
          <p:nvPr/>
        </p:nvSpPr>
        <p:spPr>
          <a:xfrm>
            <a:off x="3467100" y="381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Άσκηση </a:t>
            </a:r>
            <a:r>
              <a:rPr lang="en-US" sz="3600" b="1" dirty="0"/>
              <a:t>3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373885-0288-43AB-AB1A-174DBC4D7479}"/>
              </a:ext>
            </a:extLst>
          </p:cNvPr>
          <p:cNvGrpSpPr/>
          <p:nvPr/>
        </p:nvGrpSpPr>
        <p:grpSpPr>
          <a:xfrm>
            <a:off x="2133600" y="3429000"/>
            <a:ext cx="3746874" cy="833438"/>
            <a:chOff x="2133600" y="3429000"/>
            <a:chExt cx="3746874" cy="8334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E9DF9C2-56A7-4A67-832B-56D3281F60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09800" y="3429000"/>
              <a:ext cx="3670674" cy="833438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D1D769E-D870-403C-B902-98AD5757D53C}"/>
                </a:ext>
              </a:extLst>
            </p:cNvPr>
            <p:cNvSpPr txBox="1"/>
            <p:nvPr/>
          </p:nvSpPr>
          <p:spPr>
            <a:xfrm>
              <a:off x="2133600" y="3632941"/>
              <a:ext cx="381000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l-GR" baseline="-25000" dirty="0"/>
                <a:t>α</a:t>
              </a:r>
              <a:endParaRPr lang="en-US" baseline="-250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0255A39-A0E2-402F-84DD-58EA2121A8D2}"/>
              </a:ext>
            </a:extLst>
          </p:cNvPr>
          <p:cNvGrpSpPr/>
          <p:nvPr/>
        </p:nvGrpSpPr>
        <p:grpSpPr>
          <a:xfrm>
            <a:off x="2133600" y="4739378"/>
            <a:ext cx="5146408" cy="833438"/>
            <a:chOff x="2133600" y="4739378"/>
            <a:chExt cx="5146408" cy="833438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17D1AD8-534A-4052-8B47-B98E390F00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11344" y="4739378"/>
              <a:ext cx="5068664" cy="833438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22FA61-7FED-4476-9C65-3AAE8EC449A7}"/>
                </a:ext>
              </a:extLst>
            </p:cNvPr>
            <p:cNvSpPr txBox="1"/>
            <p:nvPr/>
          </p:nvSpPr>
          <p:spPr>
            <a:xfrm>
              <a:off x="2133600" y="5002208"/>
              <a:ext cx="381000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l-GR" sz="1400" baseline="-25000" dirty="0"/>
                <a:t>β</a:t>
              </a:r>
              <a:endParaRPr lang="en-US" sz="1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1282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92B3E-E49D-4EC3-83E2-7096B586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070" y="1295400"/>
            <a:ext cx="8531860" cy="3323987"/>
          </a:xfrm>
        </p:spPr>
        <p:txBody>
          <a:bodyPr/>
          <a:lstStyle/>
          <a:p>
            <a:pPr algn="just"/>
            <a:r>
              <a:rPr lang="el-GR" sz="2400" b="1" u="sng" dirty="0"/>
              <a:t>Σημείωση</a:t>
            </a:r>
            <a:r>
              <a:rPr lang="en-US" sz="2400" dirty="0"/>
              <a:t>:</a:t>
            </a:r>
            <a:r>
              <a:rPr lang="el-GR" sz="2400" dirty="0"/>
              <a:t>Ο παλμός καλύπτει την διπλή διαδρομή μέχρι τον στόχο πριν επιστρέψει με ταχύτητα 3*10</a:t>
            </a:r>
            <a:r>
              <a:rPr lang="el-GR" sz="2400" baseline="30000" dirty="0"/>
              <a:t>8</a:t>
            </a:r>
            <a:r>
              <a:rPr lang="el-GR" sz="2400" dirty="0"/>
              <a:t> m/</a:t>
            </a:r>
            <a:r>
              <a:rPr lang="el-GR" sz="2400" dirty="0" err="1"/>
              <a:t>sec</a:t>
            </a:r>
            <a:r>
              <a:rPr lang="el-GR" sz="2400" dirty="0"/>
              <a:t> ή 300 m/</a:t>
            </a:r>
            <a:r>
              <a:rPr lang="el-GR" sz="2400" dirty="0" err="1"/>
              <a:t>μsec</a:t>
            </a:r>
            <a:r>
              <a:rPr lang="el-GR" sz="2400" dirty="0"/>
              <a:t>.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el-GR" sz="2400" dirty="0"/>
              <a:t>Επομένως, ένας παλμός 1 </a:t>
            </a:r>
            <a:r>
              <a:rPr lang="el-GR" sz="2400" dirty="0" err="1"/>
              <a:t>μsec</a:t>
            </a:r>
            <a:r>
              <a:rPr lang="el-GR" sz="2400" dirty="0"/>
              <a:t> καταλαμβάνει γραμμικό μήκος 150 m.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el-GR" sz="2400" dirty="0"/>
              <a:t>Η διάρκεια παλμού στα ναυτιλιακά ραντάρ λαμβάνει τυπικές τιμές μεταξύ 0,05 </a:t>
            </a:r>
            <a:r>
              <a:rPr lang="el-GR" sz="2400" dirty="0" err="1"/>
              <a:t>μsec</a:t>
            </a:r>
            <a:r>
              <a:rPr lang="el-GR" sz="2400" dirty="0"/>
              <a:t> (γραμμικό μήκος 7,5 m) και 1 </a:t>
            </a:r>
            <a:r>
              <a:rPr lang="el-GR" sz="2400" dirty="0" err="1"/>
              <a:t>μsec</a:t>
            </a:r>
            <a:r>
              <a:rPr lang="el-GR" sz="2400" dirty="0"/>
              <a:t> (γραμμικό μήκος 150 m).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01655-3D19-435C-85EA-A991657F24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lang="en-US" spc="-60" smtClean="0">
                <a:solidFill>
                  <a:srgbClr val="000000"/>
                </a:solidFill>
              </a:rPr>
              <a:t>9</a:t>
            </a:fld>
            <a:endParaRPr lang="en-US" spc="-6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A6E4B-D70E-4B03-8AA4-3428A003EBB2}"/>
              </a:ext>
            </a:extLst>
          </p:cNvPr>
          <p:cNvSpPr txBox="1"/>
          <p:nvPr/>
        </p:nvSpPr>
        <p:spPr>
          <a:xfrm>
            <a:off x="3467100" y="381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Άσκηση </a:t>
            </a:r>
            <a:r>
              <a:rPr lang="en-US" sz="36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3805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2735</TotalTime>
  <Words>610</Words>
  <Application>Microsoft Office PowerPoint</Application>
  <PresentationFormat>On-screen Show (4:3)</PresentationFormat>
  <Paragraphs>72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FranklinGothic-Book</vt:lpstr>
      <vt:lpstr>Office Theme</vt:lpstr>
      <vt:lpstr>Θέμα του Office</vt:lpstr>
      <vt:lpstr>Ασκήσεις RADAR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Ελάχιστη απόσταση εντοπισμού</vt:lpstr>
      <vt:lpstr>PowerPoint Presentation</vt:lpstr>
      <vt:lpstr>PowerPoint Presentation</vt:lpstr>
      <vt:lpstr>PowerPoint Presentation</vt:lpstr>
      <vt:lpstr>Διακρίβωση απόστασης 1/2</vt:lpstr>
      <vt:lpstr>Διακρίβωση απόστασης 2/2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Muad</dc:creator>
  <cp:lastModifiedBy>Christos Bolakis</cp:lastModifiedBy>
  <cp:revision>184</cp:revision>
  <dcterms:created xsi:type="dcterms:W3CDTF">2019-12-26T19:21:22Z</dcterms:created>
  <dcterms:modified xsi:type="dcterms:W3CDTF">2024-04-22T14:12:28Z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2014-07-03T00:00:00Z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2019-12-26T00:00:00Z</vt:filetime>
  </property>
</Properties>
</file>