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9"/>
  </p:notesMasterIdLst>
  <p:sldIdLst>
    <p:sldId id="404" r:id="rId2"/>
    <p:sldId id="359" r:id="rId3"/>
    <p:sldId id="405" r:id="rId4"/>
    <p:sldId id="406" r:id="rId5"/>
    <p:sldId id="407" r:id="rId6"/>
    <p:sldId id="408" r:id="rId7"/>
    <p:sldId id="409" r:id="rId8"/>
    <p:sldId id="410" r:id="rId9"/>
    <p:sldId id="382" r:id="rId10"/>
    <p:sldId id="411" r:id="rId11"/>
    <p:sldId id="413" r:id="rId12"/>
    <p:sldId id="412" r:id="rId13"/>
    <p:sldId id="384" r:id="rId14"/>
    <p:sldId id="385" r:id="rId15"/>
    <p:sldId id="389" r:id="rId16"/>
    <p:sldId id="390" r:id="rId17"/>
    <p:sldId id="399" r:id="rId18"/>
    <p:sldId id="400" r:id="rId19"/>
    <p:sldId id="401" r:id="rId20"/>
    <p:sldId id="402" r:id="rId21"/>
    <p:sldId id="403" r:id="rId22"/>
    <p:sldId id="391" r:id="rId23"/>
    <p:sldId id="392" r:id="rId24"/>
    <p:sldId id="393" r:id="rId25"/>
    <p:sldId id="394" r:id="rId26"/>
    <p:sldId id="395" r:id="rId27"/>
    <p:sldId id="381"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60"/>
  </p:normalViewPr>
  <p:slideViewPr>
    <p:cSldViewPr>
      <p:cViewPr varScale="1">
        <p:scale>
          <a:sx n="61" d="100"/>
          <a:sy n="61" d="100"/>
        </p:scale>
        <p:origin x="-1645"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C8E6F45-185B-40C7-BF5D-66C339B6BD46}" type="datetimeFigureOut">
              <a:rPr lang="en-US" smtClean="0"/>
              <a:t>3/17/2025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88BCD56-1FC4-4C35-A877-2221D2453B8F}" type="slidenum">
              <a:rPr lang="en-US" smtClean="0"/>
              <a:t>‹#›</a:t>
            </a:fld>
            <a:endParaRPr lang="en-US"/>
          </a:p>
        </p:txBody>
      </p:sp>
    </p:spTree>
    <p:extLst>
      <p:ext uri="{BB962C8B-B14F-4D97-AF65-F5344CB8AC3E}">
        <p14:creationId xmlns:p14="http://schemas.microsoft.com/office/powerpoint/2010/main" val="23669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0F26381-8237-4FF7-BA88-29D49C146DC6}" type="datetime1">
              <a:rPr lang="en-US" smtClean="0"/>
              <a:t>3/17/2025</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9C6E88-00F2-494C-A205-63DB593B33BD}" type="datetime1">
              <a:rPr lang="en-US" smtClean="0"/>
              <a:t>3/17/2025</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231140" y="1313814"/>
            <a:ext cx="3851275" cy="386651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550CA01-0A88-4463-94DC-88DEB2E0C4C7}" type="datetime1">
              <a:rPr lang="en-US" smtClean="0"/>
              <a:t>3/17/2025</a:t>
            </a:fld>
            <a:endParaRPr lang="en-US"/>
          </a:p>
        </p:txBody>
      </p:sp>
      <p:sp>
        <p:nvSpPr>
          <p:cNvPr id="7" name="Holder 7"/>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EA8593-9DCD-4F14-AC96-CD62E7BF6FE8}" type="datetime1">
              <a:rPr lang="en-US" smtClean="0"/>
              <a:t>3/17/2025</a:t>
            </a:fld>
            <a:endParaRPr lang="en-US"/>
          </a:p>
        </p:txBody>
      </p:sp>
      <p:sp>
        <p:nvSpPr>
          <p:cNvPr id="5" name="Holder 5"/>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0B4312-6E5F-4A71-ABB3-89741919A3F6}" type="datetime1">
              <a:rPr lang="en-US" smtClean="0"/>
              <a:t>3/17/2025</a:t>
            </a:fld>
            <a:endParaRPr lang="en-US"/>
          </a:p>
        </p:txBody>
      </p:sp>
      <p:sp>
        <p:nvSpPr>
          <p:cNvPr id="4" name="Holder 4"/>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4D69C81-E42A-4BCA-80B7-3543DCB36EF6}" type="datetime1">
              <a:rPr lang="en-US" smtClean="0">
                <a:solidFill>
                  <a:srgbClr val="696464"/>
                </a:solidFill>
              </a:rPr>
              <a:t>3/17/2025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0578170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AFF13F07-329E-4BB3-B183-7AEDEA8F4E5E}" type="slidenum">
              <a:rPr lang="el-GR" altLang="el-GR"/>
              <a:pPr>
                <a:defRPr/>
              </a:pPr>
              <a:t>‹#›</a:t>
            </a:fld>
            <a:endParaRPr lang="el-GR" altLang="el-GR"/>
          </a:p>
        </p:txBody>
      </p:sp>
    </p:spTree>
    <p:extLst>
      <p:ext uri="{BB962C8B-B14F-4D97-AF65-F5344CB8AC3E}">
        <p14:creationId xmlns:p14="http://schemas.microsoft.com/office/powerpoint/2010/main" val="336168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a:lstStyle/>
          <a:p>
            <a:r>
              <a:rPr lang="en-US"/>
              <a:t>Click to edit Master title style</a:t>
            </a:r>
          </a:p>
        </p:txBody>
      </p:sp>
      <p:sp>
        <p:nvSpPr>
          <p:cNvPr id="3" name="Content Placeholder 2"/>
          <p:cNvSpPr>
            <a:spLocks noGrp="1"/>
          </p:cNvSpPr>
          <p:nvPr>
            <p:ph sz="half" idx="1"/>
          </p:nvPr>
        </p:nvSpPr>
        <p:spPr>
          <a:xfrm>
            <a:off x="457200" y="1196975"/>
            <a:ext cx="4038600" cy="492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96975"/>
            <a:ext cx="403860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6975"/>
            <a:ext cx="4038600" cy="238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BC3C29-F8F0-422A-B7C1-9443E2AF646A}" type="slidenum">
              <a:rPr lang="el-GR"/>
              <a:pPr/>
              <a:t>‹#›</a:t>
            </a:fld>
            <a:endParaRPr lang="el-GR"/>
          </a:p>
        </p:txBody>
      </p:sp>
    </p:spTree>
    <p:extLst>
      <p:ext uri="{BB962C8B-B14F-4D97-AF65-F5344CB8AC3E}">
        <p14:creationId xmlns:p14="http://schemas.microsoft.com/office/powerpoint/2010/main" val="257188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231140" y="1161415"/>
            <a:ext cx="4177029" cy="222122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32C21E91-492D-41B0-BC98-243E9465B683}" type="datetime1">
              <a:rPr lang="en-US" smtClean="0"/>
              <a:t>3/17/2025</a:t>
            </a:fld>
            <a:endParaRPr lang="en-US"/>
          </a:p>
        </p:txBody>
      </p:sp>
      <p:sp>
        <p:nvSpPr>
          <p:cNvPr id="6" name="Holder 6"/>
          <p:cNvSpPr>
            <a:spLocks noGrp="1"/>
          </p:cNvSpPr>
          <p:nvPr>
            <p:ph type="sldNum" sz="quarter" idx="7"/>
          </p:nvPr>
        </p:nvSpPr>
        <p:spPr>
          <a:xfrm>
            <a:off x="8331454" y="6404635"/>
            <a:ext cx="304800" cy="240029"/>
          </a:xfrm>
          <a:prstGeom prst="rect">
            <a:avLst/>
          </a:prstGeom>
        </p:spPr>
        <p:txBody>
          <a:bodyPr wrap="square" lIns="0" tIns="0" rIns="0" bIns="0">
            <a:spAutoFit/>
          </a:bodyPr>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8.wmf"/><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3.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3.bin"/><Relationship Id="rId1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5.wmf"/><Relationship Id="rId17" Type="http://schemas.openxmlformats.org/officeDocument/2006/relationships/oleObject" Target="../embeddings/oleObject15.bin"/><Relationship Id="rId2" Type="http://schemas.openxmlformats.org/officeDocument/2006/relationships/slideLayout" Target="../slideLayouts/slideLayout7.xml"/><Relationship Id="rId16" Type="http://schemas.openxmlformats.org/officeDocument/2006/relationships/image" Target="../media/image17.wmf"/><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1.bin"/><Relationship Id="rId14" Type="http://schemas.openxmlformats.org/officeDocument/2006/relationships/image" Target="../media/image1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xmlns="" id="{CD8A53E8-6EF4-4B1E-965F-FE92E7AC8B17}"/>
              </a:ext>
            </a:extLst>
          </p:cNvPr>
          <p:cNvSpPr txBox="1"/>
          <p:nvPr/>
        </p:nvSpPr>
        <p:spPr>
          <a:xfrm>
            <a:off x="3451110" y="4289810"/>
            <a:ext cx="554049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l-GR" sz="2400" b="1" u="sng" dirty="0">
                <a:solidFill>
                  <a:prstClr val="black"/>
                </a:solidFill>
                <a:latin typeface="Arial" panose="020B0604020202020204"/>
              </a:rPr>
              <a:t>Σχολή Ναυτικών Δοκίμων</a:t>
            </a:r>
          </a:p>
          <a:p>
            <a:pPr lvl="0" algn="r">
              <a:defRPr/>
            </a:pPr>
            <a:r>
              <a:rPr lang="el-GR" sz="2400" b="1" dirty="0">
                <a:solidFill>
                  <a:prstClr val="black"/>
                </a:solidFill>
                <a:latin typeface="Arial" panose="020B0604020202020204"/>
              </a:rPr>
              <a:t>Δρ. Χρ. </a:t>
            </a:r>
            <a:r>
              <a:rPr lang="el-GR" sz="2400" b="1" dirty="0" err="1">
                <a:solidFill>
                  <a:prstClr val="black"/>
                </a:solidFill>
                <a:latin typeface="Arial" panose="020B0604020202020204"/>
              </a:rPr>
              <a:t>Μπολάκης</a:t>
            </a:r>
            <a:r>
              <a:rPr lang="el-GR" sz="2400" b="1" dirty="0">
                <a:solidFill>
                  <a:prstClr val="black"/>
                </a:solidFill>
                <a:latin typeface="Arial" panose="020B0604020202020204"/>
              </a:rPr>
              <a:t>, </a:t>
            </a:r>
            <a:r>
              <a:rPr lang="el-GR" sz="2400" b="1" dirty="0" err="1">
                <a:solidFill>
                  <a:prstClr val="black"/>
                </a:solidFill>
                <a:latin typeface="Arial" panose="020B0604020202020204"/>
              </a:rPr>
              <a:t>Πχης</a:t>
            </a:r>
            <a:r>
              <a:rPr lang="el-GR" sz="2400" b="1" dirty="0">
                <a:solidFill>
                  <a:prstClr val="black"/>
                </a:solidFill>
                <a:latin typeface="Arial" panose="020B0604020202020204"/>
              </a:rPr>
              <a:t> ΠΝ</a:t>
            </a:r>
            <a:r>
              <a:rPr lang="en-US" sz="2400" b="1" dirty="0">
                <a:solidFill>
                  <a:prstClr val="black"/>
                </a:solidFill>
                <a:latin typeface="Arial" panose="020B0604020202020204"/>
              </a:rPr>
              <a:t> </a:t>
            </a:r>
            <a:r>
              <a:rPr lang="el-GR" sz="2400" b="1" dirty="0">
                <a:solidFill>
                  <a:prstClr val="black"/>
                </a:solidFill>
                <a:latin typeface="Arial" panose="020B0604020202020204"/>
              </a:rPr>
              <a:t>(</a:t>
            </a:r>
            <a:r>
              <a:rPr lang="el-GR" sz="2400" b="1" dirty="0" err="1">
                <a:solidFill>
                  <a:prstClr val="black"/>
                </a:solidFill>
                <a:latin typeface="Arial" panose="020B0604020202020204"/>
              </a:rPr>
              <a:t>ε.α</a:t>
            </a:r>
            <a:r>
              <a:rPr lang="el-GR" sz="2400" b="1" dirty="0">
                <a:solidFill>
                  <a:prstClr val="black"/>
                </a:solidFill>
                <a:latin typeface="Arial" panose="020B0604020202020204"/>
              </a:rPr>
              <a:t>.)</a:t>
            </a:r>
            <a:endParaRPr lang="en-US" sz="2400" b="1" dirty="0">
              <a:solidFill>
                <a:prstClr val="black"/>
              </a:solidFill>
              <a:latin typeface="Arial" panose="020B0604020202020204"/>
            </a:endParaRPr>
          </a:p>
          <a:p>
            <a:pPr lvl="0" algn="r">
              <a:defRPr/>
            </a:pPr>
            <a:r>
              <a:rPr lang="el-GR" sz="2400" b="1" dirty="0">
                <a:solidFill>
                  <a:prstClr val="black"/>
                </a:solidFill>
                <a:latin typeface="Arial" panose="020B0604020202020204"/>
              </a:rPr>
              <a:t>Χρ. </a:t>
            </a:r>
            <a:r>
              <a:rPr lang="el-GR" sz="2400" b="1" dirty="0" err="1">
                <a:solidFill>
                  <a:prstClr val="black"/>
                </a:solidFill>
                <a:latin typeface="Arial" panose="020B0604020202020204"/>
              </a:rPr>
              <a:t>Βαζούρας</a:t>
            </a:r>
            <a:r>
              <a:rPr lang="el-GR" sz="2400" b="1" dirty="0">
                <a:solidFill>
                  <a:prstClr val="black"/>
                </a:solidFill>
                <a:latin typeface="Arial" panose="020B0604020202020204"/>
              </a:rPr>
              <a:t>, Αν. Καθηγητής Σ.Ν.Δ.</a:t>
            </a:r>
            <a:endParaRPr lang="en-US" sz="2400" b="1" dirty="0">
              <a:solidFill>
                <a:prstClr val="black"/>
              </a:solidFill>
              <a:latin typeface="Arial" panose="020B0604020202020204"/>
            </a:endParaRPr>
          </a:p>
        </p:txBody>
      </p:sp>
      <p:sp>
        <p:nvSpPr>
          <p:cNvPr id="6" name="TextBox 5">
            <a:extLst>
              <a:ext uri="{FF2B5EF4-FFF2-40B4-BE49-F238E27FC236}">
                <a16:creationId xmlns:a16="http://schemas.microsoft.com/office/drawing/2014/main" xmlns="" id="{260BC3ED-EFDB-4754-B269-217F424C39DF}"/>
              </a:ext>
            </a:extLst>
          </p:cNvPr>
          <p:cNvSpPr txBox="1"/>
          <p:nvPr/>
        </p:nvSpPr>
        <p:spPr>
          <a:xfrm>
            <a:off x="462116" y="339345"/>
            <a:ext cx="822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dirty="0">
                <a:solidFill>
                  <a:prstClr val="black"/>
                </a:solidFill>
                <a:latin typeface="Arial" panose="020B0604020202020204"/>
              </a:rPr>
              <a:t>Το Ναυτικό </a:t>
            </a:r>
            <a:r>
              <a:rPr lang="en-US" sz="4000" b="1" dirty="0">
                <a:solidFill>
                  <a:prstClr val="black"/>
                </a:solidFill>
                <a:latin typeface="Arial" panose="020B0604020202020204"/>
              </a:rPr>
              <a:t>RADAR</a:t>
            </a:r>
            <a:endParaRPr kumimoji="0" lang="en-US" sz="40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xmlns="" id="{B44D0B1A-AFF1-4FD1-8F70-4D0CD5FD0F7F}"/>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4" name="Title 3">
            <a:extLst>
              <a:ext uri="{FF2B5EF4-FFF2-40B4-BE49-F238E27FC236}">
                <a16:creationId xmlns:a16="http://schemas.microsoft.com/office/drawing/2014/main" xmlns="" id="{6C87DA34-42E6-4335-AA93-6C0163747BA8}"/>
              </a:ext>
            </a:extLst>
          </p:cNvPr>
          <p:cNvSpPr>
            <a:spLocks noGrp="1"/>
          </p:cNvSpPr>
          <p:nvPr>
            <p:ph type="ctrTitle"/>
          </p:nvPr>
        </p:nvSpPr>
        <p:spPr>
          <a:xfrm>
            <a:off x="457200" y="1902388"/>
            <a:ext cx="8229600" cy="677108"/>
          </a:xfrm>
        </p:spPr>
        <p:txBody>
          <a:bodyPr/>
          <a:lstStyle/>
          <a:p>
            <a:r>
              <a:rPr lang="el-GR" dirty="0">
                <a:solidFill>
                  <a:schemeClr val="tx1"/>
                </a:solidFill>
              </a:rPr>
              <a:t>Κεραίες </a:t>
            </a:r>
            <a:r>
              <a:rPr lang="en-US" dirty="0">
                <a:solidFill>
                  <a:schemeClr val="tx1"/>
                </a:solidFill>
              </a:rPr>
              <a:t>RADAR</a:t>
            </a:r>
          </a:p>
        </p:txBody>
      </p:sp>
      <p:pic>
        <p:nvPicPr>
          <p:cNvPr id="10" name="Picture 2" descr="Σχετική εικόνα">
            <a:extLst>
              <a:ext uri="{FF2B5EF4-FFF2-40B4-BE49-F238E27FC236}">
                <a16:creationId xmlns:a16="http://schemas.microsoft.com/office/drawing/2014/main" xmlns="" id="{BB823535-C48A-4694-A268-52349163290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15249"/>
            <a:ext cx="3222510" cy="352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9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06234"/>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ενεργός επιφάνεια κεραίας</a:t>
            </a:r>
          </a:p>
        </p:txBody>
      </p:sp>
      <p:sp>
        <p:nvSpPr>
          <p:cNvPr id="155651" name="Rectangle 3"/>
          <p:cNvSpPr>
            <a:spLocks noGrp="1" noChangeArrowheads="1"/>
          </p:cNvSpPr>
          <p:nvPr>
            <p:ph type="body" sz="half" idx="1"/>
          </p:nvPr>
        </p:nvSpPr>
        <p:spPr>
          <a:xfrm>
            <a:off x="228600" y="769938"/>
            <a:ext cx="8686800" cy="1689693"/>
          </a:xfrm>
          <a:noFill/>
        </p:spPr>
        <p:txBody>
          <a:bodyPr lIns="18000" rIns="18000"/>
          <a:lstStyle/>
          <a:p>
            <a:pPr marL="0" indent="0">
              <a:spcBef>
                <a:spcPct val="10000"/>
              </a:spcBef>
              <a:buFontTx/>
              <a:buNone/>
            </a:pPr>
            <a:r>
              <a:rPr lang="el-GR" sz="1800" u="sng" dirty="0">
                <a:latin typeface="+mn-lt"/>
              </a:rPr>
              <a:t>Ορισμός</a:t>
            </a:r>
            <a:r>
              <a:rPr lang="el-GR" sz="1800" dirty="0">
                <a:latin typeface="+mn-lt"/>
              </a:rPr>
              <a:t>: </a:t>
            </a:r>
            <a:r>
              <a:rPr lang="el-GR" sz="1800" b="1" u="sng" dirty="0">
                <a:latin typeface="+mn-lt"/>
              </a:rPr>
              <a:t>Ενεργός επιφάνεια</a:t>
            </a:r>
            <a:r>
              <a:rPr lang="el-GR" sz="1800" u="sng" dirty="0">
                <a:latin typeface="+mn-lt"/>
              </a:rPr>
              <a:t> (</a:t>
            </a:r>
            <a:r>
              <a:rPr lang="en-US" sz="1800" u="sng" dirty="0">
                <a:latin typeface="+mn-lt"/>
              </a:rPr>
              <a:t>effective aperture</a:t>
            </a:r>
            <a:r>
              <a:rPr lang="el-GR" sz="1800" u="sng" dirty="0">
                <a:latin typeface="+mn-lt"/>
              </a:rPr>
              <a:t>) ως προς διεύθυνση (</a:t>
            </a:r>
            <a:r>
              <a:rPr lang="el-GR" sz="1800" u="sng" dirty="0" err="1">
                <a:latin typeface="+mn-lt"/>
              </a:rPr>
              <a:t>θ,φ</a:t>
            </a:r>
            <a:r>
              <a:rPr lang="el-GR" sz="1800" u="sng" dirty="0">
                <a:latin typeface="+mn-lt"/>
              </a:rPr>
              <a:t>)</a:t>
            </a:r>
            <a:r>
              <a:rPr lang="el-GR" sz="1800" dirty="0">
                <a:latin typeface="+mn-lt"/>
              </a:rPr>
              <a:t> είναι ο λόγος της ωφέλιμης ισχύος που αποδίδει η κεραία στο φορτίο της (= τον δέκτη) προς την πυκνότητα ισχύος </a:t>
            </a:r>
            <a:r>
              <a:rPr lang="el-GR" sz="1800" dirty="0" err="1">
                <a:latin typeface="+mn-lt"/>
              </a:rPr>
              <a:t>P</a:t>
            </a:r>
            <a:r>
              <a:rPr lang="el-GR" sz="1800" baseline="-25000" dirty="0" err="1">
                <a:latin typeface="+mn-lt"/>
              </a:rPr>
              <a:t>inc</a:t>
            </a:r>
            <a:r>
              <a:rPr lang="el-GR" sz="1800" dirty="0">
                <a:latin typeface="+mn-lt"/>
              </a:rPr>
              <a:t> του προσπίπτοντος κύματος που προσέρχεται στην κεραία από τη διεύθυνση αυτή (διεύθυνση πρόσπτωσης).</a:t>
            </a:r>
          </a:p>
          <a:p>
            <a:pPr marL="0" indent="0">
              <a:spcBef>
                <a:spcPct val="10000"/>
              </a:spcBef>
              <a:buFontTx/>
              <a:buNone/>
            </a:pPr>
            <a:r>
              <a:rPr lang="el-GR" sz="1800" u="sng" dirty="0">
                <a:latin typeface="+mn-lt"/>
              </a:rPr>
              <a:t>Φυσική σημασία</a:t>
            </a:r>
            <a:r>
              <a:rPr lang="el-GR" sz="1800" dirty="0">
                <a:latin typeface="+mn-lt"/>
              </a:rPr>
              <a:t>: Το εμβαδόν μιας ιδεατής επιφάνειας που θα έπρεπε να τοποθετηθεί κάθετα στη διεύθυνση πρόσπτωσης ώστε να συλλέξει ισχύ ίση με την ωφέλιμη ισχύ.</a:t>
            </a:r>
          </a:p>
        </p:txBody>
      </p:sp>
      <p:sp>
        <p:nvSpPr>
          <p:cNvPr id="1556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6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65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65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556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8" y="2659062"/>
            <a:ext cx="76390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61" name="Rectangle 13"/>
          <p:cNvSpPr>
            <a:spLocks noChangeArrowheads="1"/>
          </p:cNvSpPr>
          <p:nvPr/>
        </p:nvSpPr>
        <p:spPr bwMode="auto">
          <a:xfrm>
            <a:off x="1260475" y="2713037"/>
            <a:ext cx="2228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a:t>Ορισμός</a:t>
            </a:r>
          </a:p>
        </p:txBody>
      </p:sp>
      <p:sp>
        <p:nvSpPr>
          <p:cNvPr id="155662" name="Rectangle 14"/>
          <p:cNvSpPr>
            <a:spLocks noChangeArrowheads="1"/>
          </p:cNvSpPr>
          <p:nvPr/>
        </p:nvSpPr>
        <p:spPr bwMode="auto">
          <a:xfrm>
            <a:off x="5422900" y="2617787"/>
            <a:ext cx="2228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dirty="0"/>
              <a:t>Φυσική σημασία</a:t>
            </a:r>
          </a:p>
        </p:txBody>
      </p:sp>
      <p:graphicFrame>
        <p:nvGraphicFramePr>
          <p:cNvPr id="155663" name="Object 15"/>
          <p:cNvGraphicFramePr>
            <a:graphicFrameLocks noChangeAspect="1"/>
          </p:cNvGraphicFramePr>
          <p:nvPr>
            <p:extLst>
              <p:ext uri="{D42A27DB-BD31-4B8C-83A1-F6EECF244321}">
                <p14:modId xmlns:p14="http://schemas.microsoft.com/office/powerpoint/2010/main" val="3690766294"/>
              </p:ext>
            </p:extLst>
          </p:nvPr>
        </p:nvGraphicFramePr>
        <p:xfrm>
          <a:off x="3910218" y="4343400"/>
          <a:ext cx="1411287" cy="635000"/>
        </p:xfrm>
        <a:graphic>
          <a:graphicData uri="http://schemas.openxmlformats.org/presentationml/2006/ole">
            <mc:AlternateContent xmlns:mc="http://schemas.openxmlformats.org/markup-compatibility/2006">
              <mc:Choice xmlns:v="urn:schemas-microsoft-com:vml" Requires="v">
                <p:oleObj spid="_x0000_s5122" name="Equation" r:id="rId4" imgW="952087" imgH="431613" progId="Equation.3">
                  <p:embed/>
                </p:oleObj>
              </mc:Choice>
              <mc:Fallback>
                <p:oleObj name="Equation" r:id="rId4" imgW="952087"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218" y="4343400"/>
                        <a:ext cx="1411287"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65" name="Rectangle 17"/>
          <p:cNvSpPr>
            <a:spLocks noChangeArrowheads="1"/>
          </p:cNvSpPr>
          <p:nvPr/>
        </p:nvSpPr>
        <p:spPr bwMode="auto">
          <a:xfrm>
            <a:off x="3143456" y="5197475"/>
            <a:ext cx="2921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nSpc>
                <a:spcPct val="110000"/>
              </a:lnSpc>
            </a:pPr>
            <a:r>
              <a:rPr lang="el-GR" sz="1600" i="1" dirty="0"/>
              <a:t>(Ορίζεται με μια κυκλωματική προϋπόθεση που για την παρούσα συζήτηση δεν έχει πολλή σημασία – περισσότερα στο επόμενο έτος)</a:t>
            </a:r>
          </a:p>
        </p:txBody>
      </p:sp>
      <p:sp>
        <p:nvSpPr>
          <p:cNvPr id="155679" name="AutoShape 31"/>
          <p:cNvSpPr>
            <a:spLocks/>
          </p:cNvSpPr>
          <p:nvPr/>
        </p:nvSpPr>
        <p:spPr bwMode="auto">
          <a:xfrm>
            <a:off x="5976938" y="2965450"/>
            <a:ext cx="166687" cy="869950"/>
          </a:xfrm>
          <a:prstGeom prst="leftBrace">
            <a:avLst>
              <a:gd name="adj1" fmla="val 43492"/>
              <a:gd name="adj2" fmla="val 4872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87" name="Rectangle 39"/>
          <p:cNvSpPr>
            <a:spLocks noChangeArrowheads="1"/>
          </p:cNvSpPr>
          <p:nvPr/>
        </p:nvSpPr>
        <p:spPr bwMode="auto">
          <a:xfrm>
            <a:off x="5572125" y="3209925"/>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r>
              <a:rPr lang="en-US" sz="1600"/>
              <a:t>W</a:t>
            </a:r>
            <a:r>
              <a:rPr lang="en-US" sz="1600" baseline="-25000"/>
              <a:t>T</a:t>
            </a:r>
            <a:r>
              <a:rPr lang="en-US" sz="1600"/>
              <a:t> </a:t>
            </a:r>
            <a:endParaRPr lang="el-GR" sz="1600"/>
          </a:p>
        </p:txBody>
      </p:sp>
    </p:spTree>
    <p:extLst>
      <p:ext uri="{BB962C8B-B14F-4D97-AF65-F5344CB8AC3E}">
        <p14:creationId xmlns:p14="http://schemas.microsoft.com/office/powerpoint/2010/main" val="385003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104647"/>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Τι κάνει η ισχύς στην κεραία λήψης</a:t>
            </a:r>
          </a:p>
        </p:txBody>
      </p:sp>
      <p:sp>
        <p:nvSpPr>
          <p:cNvPr id="1474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4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46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4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47566" name="Group 110"/>
          <p:cNvGrpSpPr>
            <a:grpSpLocks/>
          </p:cNvGrpSpPr>
          <p:nvPr/>
        </p:nvGrpSpPr>
        <p:grpSpPr bwMode="auto">
          <a:xfrm>
            <a:off x="791766" y="1175219"/>
            <a:ext cx="2930526" cy="750887"/>
            <a:chOff x="109" y="2661"/>
            <a:chExt cx="1846" cy="473"/>
          </a:xfrm>
        </p:grpSpPr>
        <p:sp>
          <p:nvSpPr>
            <p:cNvPr id="147466" name="Rectangle 10"/>
            <p:cNvSpPr>
              <a:spLocks noChangeArrowheads="1"/>
            </p:cNvSpPr>
            <p:nvPr/>
          </p:nvSpPr>
          <p:spPr bwMode="auto">
            <a:xfrm>
              <a:off x="109" y="2661"/>
              <a:ext cx="1250"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algn="r"/>
              <a:r>
                <a:rPr lang="el-GR" sz="1600" i="1" dirty="0"/>
                <a:t>Ολική (προσπίπτουσα) ισχύς στην κεραία </a:t>
              </a:r>
              <a:r>
                <a:rPr lang="en-US" sz="1600" i="1" dirty="0"/>
                <a:t>W</a:t>
              </a:r>
              <a:r>
                <a:rPr lang="el-GR" sz="1600" i="1" baseline="-25000" dirty="0" err="1"/>
                <a:t>ολ</a:t>
              </a:r>
              <a:r>
                <a:rPr lang="el-GR" sz="1600" i="1" dirty="0"/>
                <a:t> </a:t>
              </a:r>
            </a:p>
          </p:txBody>
        </p:sp>
        <p:sp>
          <p:nvSpPr>
            <p:cNvPr id="147467" name="Line 11"/>
            <p:cNvSpPr>
              <a:spLocks noChangeShapeType="1"/>
            </p:cNvSpPr>
            <p:nvPr/>
          </p:nvSpPr>
          <p:spPr bwMode="auto">
            <a:xfrm>
              <a:off x="1373" y="2916"/>
              <a:ext cx="582" cy="218"/>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7567" name="Group 111"/>
          <p:cNvGrpSpPr>
            <a:grpSpLocks/>
          </p:cNvGrpSpPr>
          <p:nvPr/>
        </p:nvGrpSpPr>
        <p:grpSpPr bwMode="auto">
          <a:xfrm>
            <a:off x="1223566" y="2140419"/>
            <a:ext cx="2503487" cy="466725"/>
            <a:chOff x="381" y="3269"/>
            <a:chExt cx="1577" cy="294"/>
          </a:xfrm>
        </p:grpSpPr>
        <p:sp>
          <p:nvSpPr>
            <p:cNvPr id="147468" name="Line 12"/>
            <p:cNvSpPr>
              <a:spLocks noChangeShapeType="1"/>
            </p:cNvSpPr>
            <p:nvPr/>
          </p:nvSpPr>
          <p:spPr bwMode="auto">
            <a:xfrm flipH="1">
              <a:off x="1662" y="3269"/>
              <a:ext cx="296" cy="169"/>
            </a:xfrm>
            <a:prstGeom prst="line">
              <a:avLst/>
            </a:prstGeom>
            <a:noFill/>
            <a:ln w="1905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8" name="Rectangle 32"/>
            <p:cNvSpPr>
              <a:spLocks noChangeArrowheads="1"/>
            </p:cNvSpPr>
            <p:nvPr/>
          </p:nvSpPr>
          <p:spPr bwMode="auto">
            <a:xfrm>
              <a:off x="381" y="3338"/>
              <a:ext cx="1248" cy="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algn="r"/>
              <a:r>
                <a:rPr lang="el-GR" sz="1600" i="1" dirty="0">
                  <a:solidFill>
                    <a:srgbClr val="0000FF"/>
                  </a:solidFill>
                </a:rPr>
                <a:t>Σκεδαζόμενη ισχύς </a:t>
              </a:r>
              <a:r>
                <a:rPr lang="en-US" sz="1600" i="1" dirty="0" err="1">
                  <a:solidFill>
                    <a:srgbClr val="0000FF"/>
                  </a:solidFill>
                </a:rPr>
                <a:t>W</a:t>
              </a:r>
              <a:r>
                <a:rPr lang="en-US" sz="1600" i="1" baseline="-25000" dirty="0" err="1">
                  <a:solidFill>
                    <a:srgbClr val="0000FF"/>
                  </a:solidFill>
                </a:rPr>
                <a:t>sc</a:t>
              </a:r>
              <a:r>
                <a:rPr lang="el-GR" sz="1600" i="1" dirty="0">
                  <a:solidFill>
                    <a:srgbClr val="0000FF"/>
                  </a:solidFill>
                </a:rPr>
                <a:t> </a:t>
              </a:r>
            </a:p>
          </p:txBody>
        </p:sp>
      </p:grpSp>
      <p:grpSp>
        <p:nvGrpSpPr>
          <p:cNvPr id="147570" name="Group 114"/>
          <p:cNvGrpSpPr>
            <a:grpSpLocks/>
          </p:cNvGrpSpPr>
          <p:nvPr/>
        </p:nvGrpSpPr>
        <p:grpSpPr bwMode="auto">
          <a:xfrm>
            <a:off x="4179491" y="1653056"/>
            <a:ext cx="2028825" cy="571500"/>
            <a:chOff x="2243" y="2962"/>
            <a:chExt cx="1278" cy="360"/>
          </a:xfrm>
        </p:grpSpPr>
        <p:sp>
          <p:nvSpPr>
            <p:cNvPr id="147469" name="Line 13"/>
            <p:cNvSpPr>
              <a:spLocks noChangeShapeType="1"/>
            </p:cNvSpPr>
            <p:nvPr/>
          </p:nvSpPr>
          <p:spPr bwMode="auto">
            <a:xfrm flipV="1">
              <a:off x="2243" y="3225"/>
              <a:ext cx="358" cy="0"/>
            </a:xfrm>
            <a:prstGeom prst="line">
              <a:avLst/>
            </a:prstGeom>
            <a:noFill/>
            <a:ln w="1905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89" name="Rectangle 33"/>
            <p:cNvSpPr>
              <a:spLocks noChangeArrowheads="1"/>
            </p:cNvSpPr>
            <p:nvPr/>
          </p:nvSpPr>
          <p:spPr bwMode="auto">
            <a:xfrm>
              <a:off x="2631" y="2962"/>
              <a:ext cx="890" cy="3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r>
                <a:rPr lang="el-GR" sz="1600" i="1" dirty="0">
                  <a:solidFill>
                    <a:srgbClr val="339966"/>
                  </a:solidFill>
                </a:rPr>
                <a:t>Ωφέλιμη ισχύς </a:t>
              </a:r>
              <a:r>
                <a:rPr lang="en-US" sz="1600" i="1" dirty="0">
                  <a:solidFill>
                    <a:srgbClr val="339966"/>
                  </a:solidFill>
                </a:rPr>
                <a:t>W</a:t>
              </a:r>
              <a:r>
                <a:rPr lang="en-US" sz="1600" i="1" baseline="-25000" dirty="0">
                  <a:solidFill>
                    <a:srgbClr val="339966"/>
                  </a:solidFill>
                </a:rPr>
                <a:t>T</a:t>
              </a:r>
              <a:r>
                <a:rPr lang="el-GR" sz="1600" i="1" dirty="0">
                  <a:solidFill>
                    <a:srgbClr val="339966"/>
                  </a:solidFill>
                </a:rPr>
                <a:t> στον δέκτη</a:t>
              </a:r>
            </a:p>
          </p:txBody>
        </p:sp>
      </p:grpSp>
      <p:grpSp>
        <p:nvGrpSpPr>
          <p:cNvPr id="147569" name="Group 113"/>
          <p:cNvGrpSpPr>
            <a:grpSpLocks/>
          </p:cNvGrpSpPr>
          <p:nvPr/>
        </p:nvGrpSpPr>
        <p:grpSpPr bwMode="auto">
          <a:xfrm>
            <a:off x="2074466" y="2556344"/>
            <a:ext cx="1981200" cy="857250"/>
            <a:chOff x="917" y="3531"/>
            <a:chExt cx="1248" cy="540"/>
          </a:xfrm>
        </p:grpSpPr>
        <p:sp>
          <p:nvSpPr>
            <p:cNvPr id="147487" name="Line 31"/>
            <p:cNvSpPr>
              <a:spLocks noChangeShapeType="1"/>
            </p:cNvSpPr>
            <p:nvPr/>
          </p:nvSpPr>
          <p:spPr bwMode="auto">
            <a:xfrm flipH="1">
              <a:off x="2081" y="3531"/>
              <a:ext cx="8" cy="309"/>
            </a:xfrm>
            <a:prstGeom prst="line">
              <a:avLst/>
            </a:prstGeom>
            <a:noFill/>
            <a:ln w="25400">
              <a:solidFill>
                <a:srgbClr val="FF0000"/>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90" name="Rectangle 34"/>
            <p:cNvSpPr>
              <a:spLocks noChangeArrowheads="1"/>
            </p:cNvSpPr>
            <p:nvPr/>
          </p:nvSpPr>
          <p:spPr bwMode="auto">
            <a:xfrm>
              <a:off x="917" y="3846"/>
              <a:ext cx="1248" cy="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pPr algn="r"/>
              <a:r>
                <a:rPr lang="el-GR" sz="1600" i="1" dirty="0">
                  <a:solidFill>
                    <a:srgbClr val="FF0000"/>
                  </a:solidFill>
                </a:rPr>
                <a:t>Ισχύς απωλειών </a:t>
              </a:r>
              <a:r>
                <a:rPr lang="en-US" sz="1600" i="1" dirty="0">
                  <a:solidFill>
                    <a:srgbClr val="FF0000"/>
                  </a:solidFill>
                </a:rPr>
                <a:t>W</a:t>
              </a:r>
              <a:r>
                <a:rPr lang="en-US" sz="1600" i="1" baseline="-25000" dirty="0">
                  <a:solidFill>
                    <a:srgbClr val="FF0000"/>
                  </a:solidFill>
                </a:rPr>
                <a:t>L</a:t>
              </a:r>
              <a:r>
                <a:rPr lang="el-GR" sz="1600" i="1" dirty="0">
                  <a:solidFill>
                    <a:srgbClr val="FF0000"/>
                  </a:solidFill>
                </a:rPr>
                <a:t> </a:t>
              </a:r>
            </a:p>
          </p:txBody>
        </p:sp>
      </p:grpSp>
      <p:grpSp>
        <p:nvGrpSpPr>
          <p:cNvPr id="147577" name="Group 121"/>
          <p:cNvGrpSpPr>
            <a:grpSpLocks/>
          </p:cNvGrpSpPr>
          <p:nvPr/>
        </p:nvGrpSpPr>
        <p:grpSpPr bwMode="auto">
          <a:xfrm>
            <a:off x="3649266" y="1186331"/>
            <a:ext cx="696912" cy="1328738"/>
            <a:chOff x="1909" y="2668"/>
            <a:chExt cx="439" cy="837"/>
          </a:xfrm>
        </p:grpSpPr>
        <p:grpSp>
          <p:nvGrpSpPr>
            <p:cNvPr id="147485" name="Group 29"/>
            <p:cNvGrpSpPr>
              <a:grpSpLocks/>
            </p:cNvGrpSpPr>
            <p:nvPr/>
          </p:nvGrpSpPr>
          <p:grpSpPr bwMode="auto">
            <a:xfrm>
              <a:off x="2079" y="3011"/>
              <a:ext cx="95" cy="406"/>
              <a:chOff x="2702" y="2610"/>
              <a:chExt cx="95" cy="406"/>
            </a:xfrm>
          </p:grpSpPr>
          <p:sp>
            <p:nvSpPr>
              <p:cNvPr id="147480" name="Line 24"/>
              <p:cNvSpPr>
                <a:spLocks noChangeShapeType="1"/>
              </p:cNvSpPr>
              <p:nvPr/>
            </p:nvSpPr>
            <p:spPr bwMode="auto">
              <a:xfrm>
                <a:off x="2702" y="2610"/>
                <a:ext cx="0" cy="1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1" name="Line 25"/>
              <p:cNvSpPr>
                <a:spLocks noChangeShapeType="1"/>
              </p:cNvSpPr>
              <p:nvPr/>
            </p:nvSpPr>
            <p:spPr bwMode="auto">
              <a:xfrm>
                <a:off x="2702" y="2844"/>
                <a:ext cx="0" cy="1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3" name="Line 27"/>
              <p:cNvSpPr>
                <a:spLocks noChangeShapeType="1"/>
              </p:cNvSpPr>
              <p:nvPr/>
            </p:nvSpPr>
            <p:spPr bwMode="auto">
              <a:xfrm flipH="1">
                <a:off x="2704" y="2782"/>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84" name="Line 28"/>
              <p:cNvSpPr>
                <a:spLocks noChangeShapeType="1"/>
              </p:cNvSpPr>
              <p:nvPr/>
            </p:nvSpPr>
            <p:spPr bwMode="auto">
              <a:xfrm flipH="1">
                <a:off x="2707" y="2848"/>
                <a:ext cx="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7498" name="Oval 42"/>
            <p:cNvSpPr>
              <a:spLocks noChangeArrowheads="1"/>
            </p:cNvSpPr>
            <p:nvPr/>
          </p:nvSpPr>
          <p:spPr bwMode="auto">
            <a:xfrm>
              <a:off x="2002" y="2894"/>
              <a:ext cx="204" cy="611"/>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576" name="Rectangle 120"/>
            <p:cNvSpPr>
              <a:spLocks noChangeArrowheads="1"/>
            </p:cNvSpPr>
            <p:nvPr/>
          </p:nvSpPr>
          <p:spPr bwMode="auto">
            <a:xfrm>
              <a:off x="1909" y="2668"/>
              <a:ext cx="4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algn="ctr"/>
              <a:r>
                <a:rPr lang="el-GR" sz="1600"/>
                <a:t>Κεραία</a:t>
              </a:r>
            </a:p>
          </p:txBody>
        </p:sp>
      </p:grpSp>
      <p:sp>
        <p:nvSpPr>
          <p:cNvPr id="41" name="Rectangle 18"/>
          <p:cNvSpPr>
            <a:spLocks noChangeArrowheads="1"/>
          </p:cNvSpPr>
          <p:nvPr/>
        </p:nvSpPr>
        <p:spPr bwMode="auto">
          <a:xfrm>
            <a:off x="208360" y="4059488"/>
            <a:ext cx="2856706" cy="7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r">
              <a:lnSpc>
                <a:spcPct val="110000"/>
              </a:lnSpc>
            </a:pPr>
            <a:r>
              <a:rPr lang="el-GR" dirty="0"/>
              <a:t>Ορισμοί (παρόμοιοι με την ενεργό επιφάνεια):</a:t>
            </a:r>
          </a:p>
        </p:txBody>
      </p:sp>
      <p:graphicFrame>
        <p:nvGraphicFramePr>
          <p:cNvPr id="42" name="Object 19"/>
          <p:cNvGraphicFramePr>
            <a:graphicFrameLocks noChangeAspect="1"/>
          </p:cNvGraphicFramePr>
          <p:nvPr>
            <p:extLst>
              <p:ext uri="{D42A27DB-BD31-4B8C-83A1-F6EECF244321}">
                <p14:modId xmlns:p14="http://schemas.microsoft.com/office/powerpoint/2010/main" val="2081831882"/>
              </p:ext>
            </p:extLst>
          </p:nvPr>
        </p:nvGraphicFramePr>
        <p:xfrm>
          <a:off x="3507184" y="3769345"/>
          <a:ext cx="1344613" cy="598488"/>
        </p:xfrm>
        <a:graphic>
          <a:graphicData uri="http://schemas.openxmlformats.org/presentationml/2006/ole">
            <mc:AlternateContent xmlns:mc="http://schemas.openxmlformats.org/markup-compatibility/2006">
              <mc:Choice xmlns:v="urn:schemas-microsoft-com:vml" Requires="v">
                <p:oleObj spid="_x0000_s6146" name="Equation" r:id="rId3" imgW="965200" imgH="431800" progId="Equation.3">
                  <p:embed/>
                </p:oleObj>
              </mc:Choice>
              <mc:Fallback>
                <p:oleObj name="Equation" r:id="rId3" imgW="965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184" y="3769345"/>
                        <a:ext cx="1344613"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21"/>
          <p:cNvGraphicFramePr>
            <a:graphicFrameLocks noChangeAspect="1"/>
          </p:cNvGraphicFramePr>
          <p:nvPr>
            <p:extLst>
              <p:ext uri="{D42A27DB-BD31-4B8C-83A1-F6EECF244321}">
                <p14:modId xmlns:p14="http://schemas.microsoft.com/office/powerpoint/2010/main" val="1758246242"/>
              </p:ext>
            </p:extLst>
          </p:nvPr>
        </p:nvGraphicFramePr>
        <p:xfrm>
          <a:off x="5258197" y="3769345"/>
          <a:ext cx="1316037" cy="587375"/>
        </p:xfrm>
        <a:graphic>
          <a:graphicData uri="http://schemas.openxmlformats.org/presentationml/2006/ole">
            <mc:AlternateContent xmlns:mc="http://schemas.openxmlformats.org/markup-compatibility/2006">
              <mc:Choice xmlns:v="urn:schemas-microsoft-com:vml" Requires="v">
                <p:oleObj spid="_x0000_s6147" name="Equation" r:id="rId5" imgW="965200" imgH="431800" progId="Equation.3">
                  <p:embed/>
                </p:oleObj>
              </mc:Choice>
              <mc:Fallback>
                <p:oleObj name="Equation" r:id="rId5" imgW="965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8197" y="3769345"/>
                        <a:ext cx="131603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23"/>
          <p:cNvGraphicFramePr>
            <a:graphicFrameLocks noChangeAspect="1"/>
          </p:cNvGraphicFramePr>
          <p:nvPr>
            <p:extLst>
              <p:ext uri="{D42A27DB-BD31-4B8C-83A1-F6EECF244321}">
                <p14:modId xmlns:p14="http://schemas.microsoft.com/office/powerpoint/2010/main" val="432387666"/>
              </p:ext>
            </p:extLst>
          </p:nvPr>
        </p:nvGraphicFramePr>
        <p:xfrm>
          <a:off x="7044134" y="3759200"/>
          <a:ext cx="1379538" cy="590550"/>
        </p:xfrm>
        <a:graphic>
          <a:graphicData uri="http://schemas.openxmlformats.org/presentationml/2006/ole">
            <mc:AlternateContent xmlns:mc="http://schemas.openxmlformats.org/markup-compatibility/2006">
              <mc:Choice xmlns:v="urn:schemas-microsoft-com:vml" Requires="v">
                <p:oleObj spid="_x0000_s6148" name="Equation" r:id="rId7" imgW="1002865" imgH="431613" progId="Equation.3">
                  <p:embed/>
                </p:oleObj>
              </mc:Choice>
              <mc:Fallback>
                <p:oleObj name="Equation" r:id="rId7" imgW="1002865"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4134" y="3759200"/>
                        <a:ext cx="137953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25"/>
          <p:cNvSpPr>
            <a:spLocks noChangeArrowheads="1"/>
          </p:cNvSpPr>
          <p:nvPr/>
        </p:nvSpPr>
        <p:spPr bwMode="auto">
          <a:xfrm>
            <a:off x="3296047" y="4445000"/>
            <a:ext cx="1793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1600" dirty="0"/>
              <a:t>Επιφάνεια σκέδασης (</a:t>
            </a:r>
            <a:r>
              <a:rPr lang="en-US" sz="1600" dirty="0"/>
              <a:t>scattering area)</a:t>
            </a:r>
            <a:endParaRPr lang="el-GR" sz="1600" dirty="0"/>
          </a:p>
        </p:txBody>
      </p:sp>
      <p:sp>
        <p:nvSpPr>
          <p:cNvPr id="46" name="Rectangle 26"/>
          <p:cNvSpPr>
            <a:spLocks noChangeArrowheads="1"/>
          </p:cNvSpPr>
          <p:nvPr/>
        </p:nvSpPr>
        <p:spPr bwMode="auto">
          <a:xfrm>
            <a:off x="5151834" y="4459288"/>
            <a:ext cx="18430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1600" dirty="0"/>
              <a:t>Επιφάνεια απωλειών (</a:t>
            </a:r>
            <a:r>
              <a:rPr lang="en-US" sz="1600" dirty="0"/>
              <a:t>loss area)</a:t>
            </a:r>
            <a:endParaRPr lang="el-GR" sz="1600" dirty="0"/>
          </a:p>
        </p:txBody>
      </p:sp>
      <p:sp>
        <p:nvSpPr>
          <p:cNvPr id="47" name="Rectangle 27"/>
          <p:cNvSpPr>
            <a:spLocks noChangeArrowheads="1"/>
          </p:cNvSpPr>
          <p:nvPr/>
        </p:nvSpPr>
        <p:spPr bwMode="auto">
          <a:xfrm>
            <a:off x="6994922" y="4451350"/>
            <a:ext cx="17605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sz="1600" dirty="0"/>
              <a:t>Επιφάνεια συλλογής (</a:t>
            </a:r>
            <a:r>
              <a:rPr lang="en-US" sz="1600" dirty="0"/>
              <a:t>capture area)</a:t>
            </a:r>
            <a:endParaRPr lang="el-GR" sz="1600" dirty="0"/>
          </a:p>
        </p:txBody>
      </p:sp>
      <p:graphicFrame>
        <p:nvGraphicFramePr>
          <p:cNvPr id="48" name="Object 28"/>
          <p:cNvGraphicFramePr>
            <a:graphicFrameLocks noChangeAspect="1"/>
          </p:cNvGraphicFramePr>
          <p:nvPr>
            <p:extLst>
              <p:ext uri="{D42A27DB-BD31-4B8C-83A1-F6EECF244321}">
                <p14:modId xmlns:p14="http://schemas.microsoft.com/office/powerpoint/2010/main" val="2039777661"/>
              </p:ext>
            </p:extLst>
          </p:nvPr>
        </p:nvGraphicFramePr>
        <p:xfrm>
          <a:off x="4282678" y="5300663"/>
          <a:ext cx="1863725" cy="349250"/>
        </p:xfrm>
        <a:graphic>
          <a:graphicData uri="http://schemas.openxmlformats.org/presentationml/2006/ole">
            <mc:AlternateContent xmlns:mc="http://schemas.openxmlformats.org/markup-compatibility/2006">
              <mc:Choice xmlns:v="urn:schemas-microsoft-com:vml" Requires="v">
                <p:oleObj spid="_x0000_s6149" name="Equation" r:id="rId9" imgW="1219200" imgH="228600" progId="Equation.3">
                  <p:embed/>
                </p:oleObj>
              </mc:Choice>
              <mc:Fallback>
                <p:oleObj name="Equation" r:id="rId9" imgW="1219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2678" y="5300663"/>
                        <a:ext cx="18637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30"/>
          <p:cNvSpPr>
            <a:spLocks noChangeArrowheads="1"/>
          </p:cNvSpPr>
          <p:nvPr/>
        </p:nvSpPr>
        <p:spPr bwMode="auto">
          <a:xfrm>
            <a:off x="2396728" y="5257800"/>
            <a:ext cx="17827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nSpc>
                <a:spcPct val="110000"/>
              </a:lnSpc>
            </a:pPr>
            <a:r>
              <a:rPr lang="el-GR" dirty="0"/>
              <a:t>Προφανώς ισχύει:</a:t>
            </a:r>
          </a:p>
        </p:txBody>
      </p:sp>
      <p:sp>
        <p:nvSpPr>
          <p:cNvPr id="50" name="Rectangle 18"/>
          <p:cNvSpPr>
            <a:spLocks noChangeArrowheads="1"/>
          </p:cNvSpPr>
          <p:nvPr/>
        </p:nvSpPr>
        <p:spPr bwMode="auto">
          <a:xfrm>
            <a:off x="615882" y="5715000"/>
            <a:ext cx="7766118" cy="62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110000"/>
              </a:lnSpc>
            </a:pPr>
            <a:r>
              <a:rPr lang="el-GR" dirty="0"/>
              <a:t>Και προφανώς η σκεδαζόμενη ισχύς μας ενδιαφέρει ιδιαίτερα εδώ.</a:t>
            </a:r>
          </a:p>
          <a:p>
            <a:pPr algn="ctr">
              <a:lnSpc>
                <a:spcPct val="110000"/>
              </a:lnSpc>
            </a:pPr>
            <a:r>
              <a:rPr lang="el-GR" dirty="0"/>
              <a:t> Όχι ειδικά για κεραία αλλά για οποιοδήποτε σώμα που δέχεται Η/Μ ακτινοβολία!</a:t>
            </a:r>
          </a:p>
        </p:txBody>
      </p:sp>
    </p:spTree>
    <p:extLst>
      <p:ext uri="{BB962C8B-B14F-4D97-AF65-F5344CB8AC3E}">
        <p14:creationId xmlns:p14="http://schemas.microsoft.com/office/powerpoint/2010/main" val="11723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5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5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47"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Ενεργός επιφάνεια και κέρδος</a:t>
            </a:r>
          </a:p>
        </p:txBody>
      </p:sp>
      <p:sp>
        <p:nvSpPr>
          <p:cNvPr id="156675" name="Rectangle 3"/>
          <p:cNvSpPr>
            <a:spLocks noGrp="1" noChangeArrowheads="1"/>
          </p:cNvSpPr>
          <p:nvPr>
            <p:ph type="body" sz="half" idx="1"/>
          </p:nvPr>
        </p:nvSpPr>
        <p:spPr>
          <a:xfrm>
            <a:off x="228600" y="2743200"/>
            <a:ext cx="8763000" cy="1752600"/>
          </a:xfrm>
          <a:noFill/>
        </p:spPr>
        <p:txBody>
          <a:bodyPr lIns="18000" rIns="18000"/>
          <a:lstStyle/>
          <a:p>
            <a:pPr marL="0" indent="0" algn="ctr">
              <a:spcBef>
                <a:spcPct val="10000"/>
              </a:spcBef>
              <a:buFontTx/>
              <a:buNone/>
            </a:pPr>
            <a:r>
              <a:rPr lang="el-GR" sz="2000" b="1" u="sng" dirty="0">
                <a:solidFill>
                  <a:srgbClr val="FF0000"/>
                </a:solidFill>
                <a:latin typeface="+mn-lt"/>
              </a:rPr>
              <a:t>Συμπέρασμα</a:t>
            </a:r>
          </a:p>
          <a:p>
            <a:pPr marL="0" indent="0">
              <a:spcBef>
                <a:spcPct val="10000"/>
              </a:spcBef>
              <a:buFontTx/>
              <a:buNone/>
            </a:pPr>
            <a:r>
              <a:rPr lang="el-GR" sz="2000" u="sng" dirty="0">
                <a:latin typeface="+mn-lt"/>
              </a:rPr>
              <a:t>Ενεργός επιφάνεια</a:t>
            </a:r>
            <a:r>
              <a:rPr lang="el-GR" sz="2000" dirty="0">
                <a:latin typeface="+mn-lt"/>
              </a:rPr>
              <a:t>: το μέγεθος που χαρακτηρίζει τη </a:t>
            </a:r>
            <a:r>
              <a:rPr lang="el-GR" sz="2000" b="1" u="sng" dirty="0">
                <a:latin typeface="+mn-lt"/>
              </a:rPr>
              <a:t>λήψη</a:t>
            </a:r>
            <a:r>
              <a:rPr lang="el-GR" sz="2000" dirty="0">
                <a:latin typeface="+mn-lt"/>
              </a:rPr>
              <a:t> κεραίας.</a:t>
            </a:r>
          </a:p>
          <a:p>
            <a:pPr marL="0" indent="0">
              <a:spcBef>
                <a:spcPct val="10000"/>
              </a:spcBef>
              <a:buFontTx/>
              <a:buNone/>
            </a:pPr>
            <a:r>
              <a:rPr lang="el-GR" sz="2000" u="sng" dirty="0" err="1">
                <a:latin typeface="+mn-lt"/>
              </a:rPr>
              <a:t>Κατευθυντικότητα</a:t>
            </a:r>
            <a:r>
              <a:rPr lang="el-GR" sz="2000" u="sng" dirty="0">
                <a:latin typeface="+mn-lt"/>
              </a:rPr>
              <a:t> – κέρδος</a:t>
            </a:r>
            <a:r>
              <a:rPr lang="el-GR" sz="2000" dirty="0">
                <a:latin typeface="+mn-lt"/>
              </a:rPr>
              <a:t>: το μέγεθος που χαρακτηρίζει την </a:t>
            </a:r>
            <a:r>
              <a:rPr lang="el-GR" sz="2000" b="1" u="sng" dirty="0">
                <a:latin typeface="+mn-lt"/>
              </a:rPr>
              <a:t>εκπομπή</a:t>
            </a:r>
            <a:r>
              <a:rPr lang="el-GR" sz="2000" dirty="0">
                <a:latin typeface="+mn-lt"/>
              </a:rPr>
              <a:t> κεραίας.</a:t>
            </a:r>
          </a:p>
          <a:p>
            <a:pPr marL="0" indent="0">
              <a:spcBef>
                <a:spcPct val="10000"/>
              </a:spcBef>
              <a:buFontTx/>
              <a:buNone/>
            </a:pPr>
            <a:r>
              <a:rPr lang="el-GR" sz="2000" dirty="0">
                <a:latin typeface="+mn-lt"/>
              </a:rPr>
              <a:t>Μόλις είδαμε ότι είναι ουσιαστικά το ίδιο πράγμα. Δηλαδή </a:t>
            </a:r>
            <a:r>
              <a:rPr lang="el-GR" sz="2000" b="1" u="sng" dirty="0">
                <a:latin typeface="+mn-lt"/>
              </a:rPr>
              <a:t>τα χαρακτηριστικά εκπομπής και τα χαρακτηριστικά λήψης οποιασδήποτε κεραίας ταυτίζονται</a:t>
            </a:r>
            <a:r>
              <a:rPr lang="el-GR" sz="2000" dirty="0">
                <a:latin typeface="+mn-lt"/>
              </a:rPr>
              <a:t>.</a:t>
            </a:r>
          </a:p>
        </p:txBody>
      </p:sp>
      <p:sp>
        <p:nvSpPr>
          <p:cNvPr id="1566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7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693" name="Rectangle 21"/>
          <p:cNvSpPr>
            <a:spLocks noChangeArrowheads="1"/>
          </p:cNvSpPr>
          <p:nvPr/>
        </p:nvSpPr>
        <p:spPr bwMode="auto">
          <a:xfrm>
            <a:off x="228600" y="914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spcBef>
                <a:spcPct val="10000"/>
              </a:spcBef>
            </a:pPr>
            <a:r>
              <a:rPr lang="el-GR" dirty="0"/>
              <a:t>Σε οποιαδήποτε κεραία και για οποιαδήποτε κατεύθυνση μπορεί να αποδειχθεί ότι ισχύει:</a:t>
            </a:r>
          </a:p>
        </p:txBody>
      </p:sp>
      <p:graphicFrame>
        <p:nvGraphicFramePr>
          <p:cNvPr id="156694" name="Object 22"/>
          <p:cNvGraphicFramePr>
            <a:graphicFrameLocks noChangeAspect="1"/>
          </p:cNvGraphicFramePr>
          <p:nvPr>
            <p:extLst>
              <p:ext uri="{D42A27DB-BD31-4B8C-83A1-F6EECF244321}">
                <p14:modId xmlns:p14="http://schemas.microsoft.com/office/powerpoint/2010/main" val="1912395747"/>
              </p:ext>
            </p:extLst>
          </p:nvPr>
        </p:nvGraphicFramePr>
        <p:xfrm>
          <a:off x="3247373" y="1372644"/>
          <a:ext cx="1962150" cy="625475"/>
        </p:xfrm>
        <a:graphic>
          <a:graphicData uri="http://schemas.openxmlformats.org/presentationml/2006/ole">
            <mc:AlternateContent xmlns:mc="http://schemas.openxmlformats.org/markup-compatibility/2006">
              <mc:Choice xmlns:v="urn:schemas-microsoft-com:vml" Requires="v">
                <p:oleObj spid="_x0000_s7170" name="Equation" r:id="rId3" imgW="1346040" imgH="431640" progId="Equation.3">
                  <p:embed/>
                </p:oleObj>
              </mc:Choice>
              <mc:Fallback>
                <p:oleObj name="Equation" r:id="rId3" imgW="13460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373" y="1372644"/>
                        <a:ext cx="1962150" cy="62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96" name="Rectangle 24"/>
          <p:cNvSpPr>
            <a:spLocks noChangeArrowheads="1"/>
          </p:cNvSpPr>
          <p:nvPr/>
        </p:nvSpPr>
        <p:spPr bwMode="auto">
          <a:xfrm>
            <a:off x="212616" y="4419600"/>
            <a:ext cx="8550384"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spcBef>
                <a:spcPct val="10000"/>
              </a:spcBef>
            </a:pPr>
            <a:r>
              <a:rPr lang="el-GR" sz="2000" i="1" dirty="0"/>
              <a:t>– Σχεδιάζουμε (ξεχωριστό) διάγραμμα της ενεργού επιφάνειας;</a:t>
            </a:r>
          </a:p>
          <a:p>
            <a:pPr>
              <a:spcBef>
                <a:spcPct val="10000"/>
              </a:spcBef>
            </a:pPr>
            <a:r>
              <a:rPr lang="el-GR" sz="2000" i="1" dirty="0"/>
              <a:t>– Όχι, δεν το χρειαζόμαστε. Έχουμε το διάγραμμα ακτινοβολίας που είναι το ίδιο!</a:t>
            </a:r>
          </a:p>
        </p:txBody>
      </p:sp>
      <p:sp>
        <p:nvSpPr>
          <p:cNvPr id="13" name="Rectangle 21"/>
          <p:cNvSpPr>
            <a:spLocks noChangeArrowheads="1"/>
          </p:cNvSpPr>
          <p:nvPr/>
        </p:nvSpPr>
        <p:spPr bwMode="auto">
          <a:xfrm>
            <a:off x="198329" y="2058444"/>
            <a:ext cx="8610600" cy="68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spcBef>
                <a:spcPct val="10000"/>
              </a:spcBef>
            </a:pPr>
            <a:r>
              <a:rPr lang="el-GR" dirty="0"/>
              <a:t>(Κυρίως ενδιαφέρει η μέγιστη ενεργός επιφάνεια, που συμβολίζεται απλώς </a:t>
            </a:r>
            <a:r>
              <a:rPr lang="en-US" dirty="0" err="1"/>
              <a:t>A</a:t>
            </a:r>
            <a:r>
              <a:rPr lang="en-US" baseline="-25000" dirty="0" err="1"/>
              <a:t>e</a:t>
            </a:r>
            <a:r>
              <a:rPr lang="el-GR" dirty="0"/>
              <a:t> , σε αντιστοιχία με το μέγιστο κέρδος, που συμβολίζεται απλώς </a:t>
            </a:r>
            <a:r>
              <a:rPr lang="en-US" dirty="0"/>
              <a:t>G</a:t>
            </a:r>
            <a:r>
              <a:rPr lang="el-GR" dirty="0"/>
              <a:t>)</a:t>
            </a:r>
          </a:p>
        </p:txBody>
      </p:sp>
      <p:sp>
        <p:nvSpPr>
          <p:cNvPr id="14" name="Rectangle 3"/>
          <p:cNvSpPr txBox="1">
            <a:spLocks noChangeArrowheads="1"/>
          </p:cNvSpPr>
          <p:nvPr/>
        </p:nvSpPr>
        <p:spPr>
          <a:xfrm>
            <a:off x="228600" y="5370493"/>
            <a:ext cx="8763000" cy="954107"/>
          </a:xfrm>
          <a:prstGeom prst="rect">
            <a:avLst/>
          </a:prstGeom>
          <a:noFill/>
        </p:spPr>
        <p:txBody>
          <a:bodyPr wrap="square" lIns="18000" tIns="0" rIns="18000" bIns="0">
            <a:sp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10000"/>
              </a:spcBef>
            </a:pPr>
            <a:r>
              <a:rPr lang="el-GR" sz="2000" dirty="0">
                <a:latin typeface="+mn-lt"/>
              </a:rPr>
              <a:t>Κατά κανόνα η ενεργός επιφάνεια </a:t>
            </a:r>
            <a:r>
              <a:rPr lang="en-US" sz="2000" dirty="0" err="1">
                <a:latin typeface="+mn-lt"/>
              </a:rPr>
              <a:t>A</a:t>
            </a:r>
            <a:r>
              <a:rPr lang="en-US" sz="2000" baseline="-25000" dirty="0" err="1">
                <a:latin typeface="+mn-lt"/>
              </a:rPr>
              <a:t>e</a:t>
            </a:r>
            <a:r>
              <a:rPr lang="en-US" sz="2000" dirty="0">
                <a:latin typeface="+mn-lt"/>
              </a:rPr>
              <a:t> </a:t>
            </a:r>
            <a:r>
              <a:rPr lang="el-GR" sz="2000" dirty="0">
                <a:latin typeface="+mn-lt"/>
              </a:rPr>
              <a:t>σχετίζεται με την γεωμετρική επιφάνεια (διατομή) </a:t>
            </a:r>
            <a:r>
              <a:rPr lang="en-US" sz="2000" dirty="0">
                <a:latin typeface="+mn-lt"/>
              </a:rPr>
              <a:t>A </a:t>
            </a:r>
            <a:r>
              <a:rPr lang="el-GR" sz="2000" dirty="0">
                <a:latin typeface="+mn-lt"/>
              </a:rPr>
              <a:t>της κεραίας μέσω μιας σταθεράς ρ (συντελεστή απόδοσης)</a:t>
            </a:r>
          </a:p>
          <a:p>
            <a:pPr algn="ctr">
              <a:spcBef>
                <a:spcPct val="10000"/>
              </a:spcBef>
            </a:pPr>
            <a:r>
              <a:rPr lang="en-US" sz="2000" dirty="0" err="1">
                <a:latin typeface="+mn-lt"/>
              </a:rPr>
              <a:t>A</a:t>
            </a:r>
            <a:r>
              <a:rPr lang="en-US" sz="2000" baseline="-25000" dirty="0" err="1">
                <a:latin typeface="+mn-lt"/>
              </a:rPr>
              <a:t>e</a:t>
            </a:r>
            <a:r>
              <a:rPr lang="en-US" sz="2000" dirty="0">
                <a:latin typeface="+mn-lt"/>
              </a:rPr>
              <a:t> </a:t>
            </a:r>
            <a:r>
              <a:rPr lang="el-GR" sz="2000" dirty="0">
                <a:latin typeface="+mn-lt"/>
              </a:rPr>
              <a:t>= ρ Α</a:t>
            </a:r>
          </a:p>
        </p:txBody>
      </p:sp>
    </p:spTree>
    <p:extLst>
      <p:ext uri="{BB962C8B-B14F-4D97-AF65-F5344CB8AC3E}">
        <p14:creationId xmlns:p14="http://schemas.microsoft.com/office/powerpoint/2010/main" val="3382558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96"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231140" y="1161415"/>
                <a:ext cx="8531860" cy="3545971"/>
              </a:xfrm>
            </p:spPr>
            <p:txBody>
              <a:bodyPr/>
              <a:lstStyle/>
              <a:p>
                <a:pPr algn="just">
                  <a:spcAft>
                    <a:spcPts val="600"/>
                  </a:spcAft>
                </a:pPr>
                <a:r>
                  <a:rPr lang="el-GR" sz="2000" dirty="0">
                    <a:latin typeface="+mn-lt"/>
                  </a:rPr>
                  <a:t>Η σχέση για την ενεργό επιφάνεια μπορεί να γραφεί και στη μορφή</a:t>
                </a:r>
              </a:p>
              <a:p>
                <a:pPr algn="ctr">
                  <a:spcAft>
                    <a:spcPts val="600"/>
                  </a:spcAft>
                </a:pPr>
                <a14:m>
                  <m:oMathPara xmlns:m="http://schemas.openxmlformats.org/officeDocument/2006/math">
                    <m:oMathParaPr>
                      <m:jc m:val="centerGroup"/>
                    </m:oMathParaPr>
                    <m:oMath xmlns:m="http://schemas.openxmlformats.org/officeDocument/2006/math">
                      <m:r>
                        <m:rPr>
                          <m:sty m:val="p"/>
                        </m:rPr>
                        <a:rPr lang="en-US" sz="2000">
                          <a:latin typeface="Cambria Math"/>
                        </a:rPr>
                        <m:t>G</m:t>
                      </m:r>
                      <m:r>
                        <a:rPr lang="en-US" sz="2000" i="1" smtClean="0">
                          <a:latin typeface="Cambria Math"/>
                        </a:rPr>
                        <m:t>=</m:t>
                      </m:r>
                      <m:f>
                        <m:fPr>
                          <m:ctrlPr>
                            <a:rPr lang="en-US" sz="2000" i="1" smtClean="0">
                              <a:latin typeface="Cambria Math"/>
                            </a:rPr>
                          </m:ctrlPr>
                        </m:fPr>
                        <m:num>
                          <m:r>
                            <a:rPr lang="en-US" sz="2000" b="0" i="1" smtClean="0">
                              <a:latin typeface="Cambria Math"/>
                            </a:rPr>
                            <m:t>4</m:t>
                          </m:r>
                          <m:r>
                            <a:rPr lang="el-GR" sz="2000" b="0" i="1" smtClean="0">
                              <a:latin typeface="Cambria Math"/>
                            </a:rPr>
                            <m:t>𝜋</m:t>
                          </m:r>
                          <m:sSub>
                            <m:sSubPr>
                              <m:ctrlPr>
                                <a:rPr lang="el-GR" sz="2000" b="0" i="1" smtClean="0">
                                  <a:latin typeface="Cambria Math"/>
                                </a:rPr>
                              </m:ctrlPr>
                            </m:sSubPr>
                            <m:e>
                              <m:r>
                                <m:rPr>
                                  <m:sty m:val="p"/>
                                </m:rPr>
                                <a:rPr lang="el-GR" sz="2000" b="0" i="0" smtClean="0">
                                  <a:latin typeface="Cambria Math"/>
                                </a:rPr>
                                <m:t>Α</m:t>
                              </m:r>
                            </m:e>
                            <m:sub>
                              <m:r>
                                <a:rPr lang="en-US" sz="2000" b="0" i="1" smtClean="0">
                                  <a:latin typeface="Cambria Math"/>
                                </a:rPr>
                                <m:t>𝑒</m:t>
                              </m:r>
                            </m:sub>
                          </m:sSub>
                        </m:num>
                        <m:den>
                          <m:sSup>
                            <m:sSupPr>
                              <m:ctrlPr>
                                <a:rPr lang="en-US" sz="2000" i="1" smtClean="0">
                                  <a:latin typeface="Cambria Math"/>
                                </a:rPr>
                              </m:ctrlPr>
                            </m:sSupPr>
                            <m:e>
                              <m:r>
                                <a:rPr lang="el-GR" sz="2000" b="0" i="1" smtClean="0">
                                  <a:latin typeface="Cambria Math"/>
                                </a:rPr>
                                <m:t>𝜆</m:t>
                              </m:r>
                            </m:e>
                            <m:sup>
                              <m:r>
                                <a:rPr lang="el-GR" sz="2000" b="0" i="1" smtClean="0">
                                  <a:latin typeface="Cambria Math"/>
                                </a:rPr>
                                <m:t>2</m:t>
                              </m:r>
                            </m:sup>
                          </m:sSup>
                        </m:den>
                      </m:f>
                      <m:r>
                        <a:rPr lang="el-GR" sz="2000" b="0" i="1" smtClean="0">
                          <a:latin typeface="Cambria Math"/>
                        </a:rPr>
                        <m:t>=</m:t>
                      </m:r>
                      <m:f>
                        <m:fPr>
                          <m:ctrlPr>
                            <a:rPr lang="en-US" sz="2000" i="1">
                              <a:latin typeface="Cambria Math"/>
                            </a:rPr>
                          </m:ctrlPr>
                        </m:fPr>
                        <m:num>
                          <m:r>
                            <a:rPr lang="en-US" sz="2000" i="1">
                              <a:latin typeface="Cambria Math"/>
                            </a:rPr>
                            <m:t>4</m:t>
                          </m:r>
                          <m:r>
                            <a:rPr lang="el-GR" sz="2000" i="1">
                              <a:latin typeface="Cambria Math"/>
                            </a:rPr>
                            <m:t>𝜋</m:t>
                          </m:r>
                          <m:r>
                            <a:rPr lang="el-GR" sz="2000" i="1" smtClean="0">
                              <a:latin typeface="Cambria Math"/>
                              <a:ea typeface="Cambria Math"/>
                            </a:rPr>
                            <m:t>𝜌</m:t>
                          </m:r>
                          <m:r>
                            <m:rPr>
                              <m:sty m:val="p"/>
                            </m:rPr>
                            <a:rPr lang="el-GR" sz="2000" b="0" i="0" smtClean="0">
                              <a:latin typeface="Cambria Math"/>
                              <a:ea typeface="Cambria Math"/>
                            </a:rPr>
                            <m:t>Α</m:t>
                          </m:r>
                        </m:num>
                        <m:den>
                          <m:sSup>
                            <m:sSupPr>
                              <m:ctrlPr>
                                <a:rPr lang="en-US" sz="2000" i="1">
                                  <a:latin typeface="Cambria Math"/>
                                </a:rPr>
                              </m:ctrlPr>
                            </m:sSupPr>
                            <m:e>
                              <m:r>
                                <a:rPr lang="el-GR" sz="2000" i="1">
                                  <a:latin typeface="Cambria Math"/>
                                </a:rPr>
                                <m:t>𝜆</m:t>
                              </m:r>
                            </m:e>
                            <m:sup>
                              <m:r>
                                <a:rPr lang="el-GR" sz="2000" i="1">
                                  <a:latin typeface="Cambria Math"/>
                                </a:rPr>
                                <m:t>2</m:t>
                              </m:r>
                            </m:sup>
                          </m:sSup>
                        </m:den>
                      </m:f>
                    </m:oMath>
                  </m:oMathPara>
                </a14:m>
                <a:endParaRPr lang="en-US" sz="2000" dirty="0">
                  <a:latin typeface="+mn-lt"/>
                </a:endParaRPr>
              </a:p>
              <a:p>
                <a:pPr algn="just"/>
                <a:r>
                  <a:rPr lang="el-GR" sz="2000" dirty="0">
                    <a:latin typeface="+mn-lt"/>
                  </a:rPr>
                  <a:t>Δηλ. το κέρδος είναι ανάλογο των γεωμετρικών διαστάσεων της κεραίας και αντιστρόφως ανάλογο του μήκους κύματος.</a:t>
                </a:r>
              </a:p>
              <a:p>
                <a:pPr algn="just"/>
                <a:endParaRPr lang="el-GR" sz="2000" dirty="0">
                  <a:latin typeface="+mn-lt"/>
                </a:endParaRPr>
              </a:p>
              <a:p>
                <a:pPr algn="just"/>
                <a:r>
                  <a:rPr lang="el-GR" sz="2000" dirty="0">
                    <a:latin typeface="+mn-lt"/>
                  </a:rPr>
                  <a:t>Επομένως, για την εστίαση της ηλεκτρομαγνητικής ενέργειας σε στενή</a:t>
                </a:r>
                <a:r>
                  <a:rPr lang="en-US" sz="2000" dirty="0">
                    <a:latin typeface="+mn-lt"/>
                  </a:rPr>
                  <a:t> </a:t>
                </a:r>
                <a:r>
                  <a:rPr lang="el-GR" sz="2000" dirty="0">
                    <a:latin typeface="+mn-lt"/>
                  </a:rPr>
                  <a:t>δέσμη, δηλαδή </a:t>
                </a:r>
                <a:r>
                  <a:rPr lang="el-GR" sz="2000" u="sng" dirty="0">
                    <a:latin typeface="+mn-lt"/>
                  </a:rPr>
                  <a:t>για να αυξηθεί το κέρδος</a:t>
                </a:r>
                <a:r>
                  <a:rPr lang="el-GR" sz="2000" dirty="0">
                    <a:latin typeface="+mn-lt"/>
                  </a:rPr>
                  <a:t> της κεραίας, πρέπει να χρησιμοποιηθεί είτε μικρό μήκος κύματος</a:t>
                </a:r>
                <a:r>
                  <a:rPr lang="en-US" sz="2000" dirty="0">
                    <a:latin typeface="+mn-lt"/>
                  </a:rPr>
                  <a:t> </a:t>
                </a:r>
                <a:r>
                  <a:rPr lang="el-GR" sz="2000" dirty="0">
                    <a:latin typeface="+mn-lt"/>
                  </a:rPr>
                  <a:t>(μεγάλη συχνότητα) είτε μεγάλων γεωμετρικών διαστάσεων κεραία. Σε ένα πλοίο τίθενται περιορισμοί στο</a:t>
                </a:r>
                <a:r>
                  <a:rPr lang="en-US" sz="2000" dirty="0">
                    <a:latin typeface="+mn-lt"/>
                  </a:rPr>
                  <a:t> </a:t>
                </a:r>
                <a:r>
                  <a:rPr lang="el-GR" sz="2000" dirty="0">
                    <a:latin typeface="+mn-lt"/>
                  </a:rPr>
                  <a:t>μέγεθος της κεραίας, για να είναι εφικτή η εγκατάστασή της σε ιστούς και η περιστροφή της χωρίς εμπόδια.</a:t>
                </a:r>
                <a:endParaRPr lang="en-US" sz="2000" dirty="0">
                  <a:latin typeface="+mn-lt"/>
                </a:endParaRP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231140" y="1161415"/>
                <a:ext cx="8531860" cy="3545971"/>
              </a:xfrm>
              <a:blipFill rotWithShape="1">
                <a:blip r:embed="rId2"/>
                <a:stretch>
                  <a:fillRect l="-1857" t="-2238" r="-1714" b="-34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13</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Ενεργός επιφάνεια και κέρδος</a:t>
            </a:r>
          </a:p>
        </p:txBody>
      </p:sp>
    </p:spTree>
    <p:extLst>
      <p:ext uri="{BB962C8B-B14F-4D97-AF65-F5344CB8AC3E}">
        <p14:creationId xmlns:p14="http://schemas.microsoft.com/office/powerpoint/2010/main" val="329567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231140" y="1161415"/>
            <a:ext cx="8531860" cy="4924425"/>
          </a:xfrm>
        </p:spPr>
        <p:txBody>
          <a:bodyPr/>
          <a:lstStyle/>
          <a:p>
            <a:pPr algn="just">
              <a:spcAft>
                <a:spcPts val="600"/>
              </a:spcAft>
            </a:pPr>
            <a:r>
              <a:rPr lang="el-GR" sz="2000" dirty="0">
                <a:latin typeface="+mn-lt"/>
              </a:rPr>
              <a:t>Το διάγραμμα ακτινοβολίας στις 3 διαστάσεις είναι πλήρες αλλά παρέχει πολλές λεπτομέρειες. Στην πράξη κυρίως μας ενδιαφέρει η μορφή του στο οριζόντιο και στο κατακόρυφο επίπεδο (δηλ. μας ενδιαφέρουν δύο δισδιάστατα διαγράμματα στα επίπεδα αυτά).</a:t>
            </a:r>
          </a:p>
          <a:p>
            <a:pPr algn="just"/>
            <a:r>
              <a:rPr lang="el-GR" sz="2000" dirty="0">
                <a:latin typeface="+mn-lt"/>
              </a:rPr>
              <a:t>Σε καθένα από αυτά τα επίπεδα ορίζεται το αντίστοιχο </a:t>
            </a:r>
            <a:r>
              <a:rPr lang="el-GR" sz="2000" u="sng" dirty="0">
                <a:latin typeface="+mn-lt"/>
              </a:rPr>
              <a:t>εύρος δέσμης</a:t>
            </a:r>
          </a:p>
          <a:p>
            <a:pPr algn="ctr">
              <a:spcBef>
                <a:spcPts val="600"/>
              </a:spcBef>
              <a:spcAft>
                <a:spcPts val="600"/>
              </a:spcAft>
            </a:pPr>
            <a:r>
              <a:rPr lang="el-GR" sz="2000" dirty="0">
                <a:latin typeface="+mn-lt"/>
              </a:rPr>
              <a:t>οριζόντιο - συμβολίζεται με (</a:t>
            </a:r>
            <a:r>
              <a:rPr lang="el-GR" sz="2000" dirty="0" err="1">
                <a:latin typeface="+mn-lt"/>
              </a:rPr>
              <a:t>θ</a:t>
            </a:r>
            <a:r>
              <a:rPr lang="el-GR" sz="2000" baseline="-25000" dirty="0" err="1">
                <a:latin typeface="+mn-lt"/>
              </a:rPr>
              <a:t>Β</a:t>
            </a:r>
            <a:r>
              <a:rPr lang="el-GR" sz="2000" dirty="0">
                <a:latin typeface="+mn-lt"/>
              </a:rPr>
              <a:t>) και κατακόρυφο - συμβολίζεται με (</a:t>
            </a:r>
            <a:r>
              <a:rPr lang="el-GR" sz="2000" dirty="0" err="1">
                <a:latin typeface="+mn-lt"/>
              </a:rPr>
              <a:t>θ</a:t>
            </a:r>
            <a:r>
              <a:rPr lang="el-GR" sz="2000" baseline="-25000" dirty="0" err="1">
                <a:latin typeface="+mn-lt"/>
              </a:rPr>
              <a:t>κ</a:t>
            </a:r>
            <a:r>
              <a:rPr lang="el-GR" sz="2000" dirty="0">
                <a:latin typeface="+mn-lt"/>
              </a:rPr>
              <a:t>)</a:t>
            </a:r>
          </a:p>
          <a:p>
            <a:pPr algn="just">
              <a:spcAft>
                <a:spcPts val="600"/>
              </a:spcAft>
            </a:pPr>
            <a:r>
              <a:rPr lang="el-GR" sz="2000" dirty="0">
                <a:latin typeface="+mn-lt"/>
              </a:rPr>
              <a:t>και είναι (όπως είδαμε) το γωνιακό άνοιγμα εκατέρωθεν του άξονα συμμετρίας του κυρίου λοβού,</a:t>
            </a:r>
            <a:r>
              <a:rPr lang="en-US" sz="2000" dirty="0">
                <a:latin typeface="+mn-lt"/>
              </a:rPr>
              <a:t> </a:t>
            </a:r>
            <a:r>
              <a:rPr lang="el-GR" sz="2000" dirty="0">
                <a:latin typeface="+mn-lt"/>
              </a:rPr>
              <a:t>μεταξύ των σημείων μισής ισχύος.</a:t>
            </a:r>
          </a:p>
          <a:p>
            <a:pPr algn="just"/>
            <a:r>
              <a:rPr lang="el-GR" sz="2000" dirty="0">
                <a:latin typeface="+mn-lt"/>
              </a:rPr>
              <a:t>Διαφέρουν αρκετά:</a:t>
            </a:r>
          </a:p>
          <a:p>
            <a:pPr marL="342900" indent="-342900" algn="just">
              <a:buFont typeface="Arial" pitchFamily="34" charset="0"/>
              <a:buChar char="•"/>
            </a:pPr>
            <a:r>
              <a:rPr lang="el-GR" sz="2000" dirty="0">
                <a:latin typeface="+mn-lt"/>
              </a:rPr>
              <a:t>το οριζόντιο είναι μικρό</a:t>
            </a:r>
          </a:p>
          <a:p>
            <a:pPr marL="342900" indent="-342900" algn="just">
              <a:buFont typeface="Arial" pitchFamily="34" charset="0"/>
              <a:buChar char="•"/>
            </a:pPr>
            <a:r>
              <a:rPr lang="el-GR" sz="2000" dirty="0">
                <a:latin typeface="+mn-lt"/>
              </a:rPr>
              <a:t>το κατακόρυφο είναι σχετικά μεγάλο</a:t>
            </a:r>
          </a:p>
          <a:p>
            <a:pPr algn="just"/>
            <a:endParaRPr lang="el-GR" sz="2000" dirty="0">
              <a:latin typeface="+mn-lt"/>
            </a:endParaRPr>
          </a:p>
          <a:p>
            <a:pPr algn="just"/>
            <a:r>
              <a:rPr lang="el-GR" sz="2000" dirty="0">
                <a:latin typeface="+mn-lt"/>
              </a:rPr>
              <a:t>Γενική παρατήρηση: </a:t>
            </a:r>
            <a:r>
              <a:rPr lang="el-GR" sz="2000" u="sng" dirty="0">
                <a:latin typeface="+mn-lt"/>
              </a:rPr>
              <a:t>το εύρος δέσμης τείνει να είναι περίπου αντιστρόφως ανάλογο με το κέρδος</a:t>
            </a:r>
            <a:r>
              <a:rPr lang="el-GR" sz="2000" dirty="0">
                <a:latin typeface="+mn-lt"/>
              </a:rPr>
              <a:t>.</a:t>
            </a:r>
          </a:p>
          <a:p>
            <a:pPr algn="ctr"/>
            <a:r>
              <a:rPr lang="el-GR" sz="2000" dirty="0">
                <a:latin typeface="+mn-lt"/>
              </a:rPr>
              <a:t>… γιατί ;</a:t>
            </a: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14</a:t>
            </a:fld>
            <a:endParaRPr lang="en-US" spc="-60" dirty="0">
              <a:solidFill>
                <a:srgbClr val="000000"/>
              </a:solidFill>
            </a:endParaRPr>
          </a:p>
        </p:txBody>
      </p:sp>
      <p:sp>
        <p:nvSpPr>
          <p:cNvPr id="5" name="Rectangle 2"/>
          <p:cNvSpPr>
            <a:spLocks noGrp="1" noChangeArrowheads="1"/>
          </p:cNvSpPr>
          <p:nvPr>
            <p:ph type="title"/>
          </p:nvPr>
        </p:nvSpPr>
        <p:spPr>
          <a:xfrm>
            <a:off x="304801" y="165548"/>
            <a:ext cx="8610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Οριζόντιο και κατακόρυφο επίπεδο ακτινοβολίας</a:t>
            </a:r>
          </a:p>
        </p:txBody>
      </p:sp>
    </p:spTree>
    <p:extLst>
      <p:ext uri="{BB962C8B-B14F-4D97-AF65-F5344CB8AC3E}">
        <p14:creationId xmlns:p14="http://schemas.microsoft.com/office/powerpoint/2010/main" val="299862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6070" y="914400"/>
                <a:ext cx="8531860" cy="3219792"/>
              </a:xfrm>
            </p:spPr>
            <p:txBody>
              <a:bodyPr/>
              <a:lstStyle/>
              <a:p>
                <a:pPr algn="just"/>
                <a:r>
                  <a:rPr lang="el-GR" sz="2000" dirty="0">
                    <a:latin typeface="+mn-lt"/>
                  </a:rPr>
                  <a:t>Το εύρος δέσμης (ως περίπου αντιστρόφως ανάλογο του κέρδους) είναι περίπου ανάλογο του μήκους κύματος και αντιστρόφως ανάλογο των γεωμετρικών διαστάσεων της κεραίας.</a:t>
                </a:r>
              </a:p>
              <a:p>
                <a:pPr algn="just"/>
                <a:r>
                  <a:rPr lang="el-GR" sz="2000" dirty="0">
                    <a:latin typeface="+mn-lt"/>
                  </a:rPr>
                  <a:t>Μια προσεγγιστική τιμή του οριζόντιου εύρους δέσμης δίνεται από τη σχέση:</a:t>
                </a:r>
              </a:p>
              <a:p>
                <a:pPr algn="ctr"/>
                <a:r>
                  <a:rPr lang="el-GR" sz="2000" dirty="0">
                    <a:latin typeface="+mn-lt"/>
                  </a:rPr>
                  <a:t>  </a:t>
                </a:r>
                <a14:m>
                  <m:oMath xmlns:m="http://schemas.openxmlformats.org/officeDocument/2006/math">
                    <m:r>
                      <a:rPr lang="en-US" sz="2000" b="0" i="0" smtClean="0">
                        <a:latin typeface="Cambria Math"/>
                      </a:rPr>
                      <m:t> </m:t>
                    </m:r>
                    <m:sSub>
                      <m:sSubPr>
                        <m:ctrlPr>
                          <a:rPr lang="en-US" sz="2000" b="1" i="1" smtClean="0">
                            <a:latin typeface="Cambria Math"/>
                          </a:rPr>
                        </m:ctrlPr>
                      </m:sSubPr>
                      <m:e>
                        <m:r>
                          <a:rPr lang="el-GR" sz="2000" b="1" i="1" smtClean="0">
                            <a:latin typeface="Cambria Math"/>
                          </a:rPr>
                          <m:t>𝜽</m:t>
                        </m:r>
                      </m:e>
                      <m:sub>
                        <m:r>
                          <a:rPr lang="en-US" sz="2000" b="1" i="1" smtClean="0">
                            <a:latin typeface="Cambria Math"/>
                          </a:rPr>
                          <m:t>𝑩</m:t>
                        </m:r>
                      </m:sub>
                    </m:sSub>
                    <m:r>
                      <a:rPr lang="en-US" sz="2000" b="1" i="1" smtClean="0">
                        <a:latin typeface="Cambria Math"/>
                      </a:rPr>
                      <m:t>=</m:t>
                    </m:r>
                    <m:r>
                      <a:rPr lang="en-US" sz="2000" b="1" i="1" smtClean="0">
                        <a:latin typeface="Cambria Math"/>
                      </a:rPr>
                      <m:t>𝒌</m:t>
                    </m:r>
                    <m:f>
                      <m:fPr>
                        <m:ctrlPr>
                          <a:rPr lang="en-US" sz="2000" b="1" i="1" smtClean="0">
                            <a:latin typeface="Cambria Math"/>
                          </a:rPr>
                        </m:ctrlPr>
                      </m:fPr>
                      <m:num>
                        <m:r>
                          <a:rPr lang="el-GR" sz="2000" b="1" i="1" smtClean="0">
                            <a:latin typeface="Cambria Math"/>
                          </a:rPr>
                          <m:t>𝝀</m:t>
                        </m:r>
                      </m:num>
                      <m:den>
                        <m:r>
                          <a:rPr lang="en-US" sz="2000" b="1" i="1" smtClean="0">
                            <a:latin typeface="Cambria Math"/>
                          </a:rPr>
                          <m:t>𝒅</m:t>
                        </m:r>
                      </m:den>
                    </m:f>
                  </m:oMath>
                </a14:m>
                <a:r>
                  <a:rPr lang="el-GR" sz="2000" dirty="0">
                    <a:latin typeface="+mn-lt"/>
                  </a:rPr>
                  <a:t> </a:t>
                </a:r>
              </a:p>
              <a:p>
                <a:pPr algn="just"/>
                <a:r>
                  <a:rPr lang="el-GR" sz="2000" dirty="0">
                    <a:latin typeface="+mn-lt"/>
                  </a:rPr>
                  <a:t>όπου λ είναι το μήκος κύματος και d η οριζόντια διάσταση της κεραίας. Ο συντελεστής k εξαρτάται από την κατανομή της ισχύος της ακτινοβολίας κατά μήκος της οριζόντιας</a:t>
                </a:r>
                <a:r>
                  <a:rPr lang="en-US" sz="2000" dirty="0">
                    <a:latin typeface="+mn-lt"/>
                  </a:rPr>
                  <a:t> </a:t>
                </a:r>
                <a:r>
                  <a:rPr lang="el-GR" sz="2000" dirty="0">
                    <a:latin typeface="+mn-lt"/>
                  </a:rPr>
                  <a:t>διαστάσεως. Στα σύγχρονα ναυτιλιακά ραντάρ τα οποία χρησιμοποιούν </a:t>
                </a:r>
                <a:r>
                  <a:rPr lang="el-GR" sz="2000" dirty="0" err="1">
                    <a:latin typeface="+mn-lt"/>
                  </a:rPr>
                  <a:t>σχισμοκεραίες</a:t>
                </a:r>
                <a:r>
                  <a:rPr lang="el-GR" sz="2000" dirty="0">
                    <a:latin typeface="+mn-lt"/>
                  </a:rPr>
                  <a:t> (</a:t>
                </a:r>
                <a:r>
                  <a:rPr lang="el-GR" sz="2000" dirty="0" err="1">
                    <a:latin typeface="+mn-lt"/>
                  </a:rPr>
                  <a:t>σχισμοσειρές</a:t>
                </a:r>
                <a:r>
                  <a:rPr lang="el-GR" sz="2000" dirty="0">
                    <a:latin typeface="+mn-lt"/>
                  </a:rPr>
                  <a:t>), ο συντελεστής k</a:t>
                </a:r>
                <a:r>
                  <a:rPr lang="en-US" sz="2000" dirty="0">
                    <a:latin typeface="+mn-lt"/>
                  </a:rPr>
                  <a:t> </a:t>
                </a:r>
                <a:r>
                  <a:rPr lang="el-GR" sz="2000" dirty="0">
                    <a:latin typeface="+mn-lt"/>
                  </a:rPr>
                  <a:t>λαμβάνει κατά κανόνα τιμές μεταξύ 65 και 70 όταν το εύρος δέσμης είναι σε μοίρες.</a:t>
                </a: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14400"/>
                <a:ext cx="8531860" cy="3219792"/>
              </a:xfrm>
              <a:blipFill rotWithShape="1">
                <a:blip r:embed="rId2"/>
                <a:stretch>
                  <a:fillRect l="-1786" t="-2273" r="-1786" b="-37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15</a:t>
            </a:fld>
            <a:endParaRPr lang="en-US" spc="-60" dirty="0">
              <a:solidFill>
                <a:srgbClr val="000000"/>
              </a:solidFill>
            </a:endParaRPr>
          </a:p>
        </p:txBody>
      </p:sp>
      <p:pic>
        <p:nvPicPr>
          <p:cNvPr id="5" name="Picture 4">
            <a:extLst>
              <a:ext uri="{FF2B5EF4-FFF2-40B4-BE49-F238E27FC236}">
                <a16:creationId xmlns:a16="http://schemas.microsoft.com/office/drawing/2014/main" xmlns="" id="{071A48AF-A971-40D5-B156-9A3A57C66E05}"/>
              </a:ext>
            </a:extLst>
          </p:cNvPr>
          <p:cNvPicPr>
            <a:picLocks noChangeAspect="1"/>
          </p:cNvPicPr>
          <p:nvPr/>
        </p:nvPicPr>
        <p:blipFill>
          <a:blip r:embed="rId3"/>
          <a:stretch>
            <a:fillRect/>
          </a:stretch>
        </p:blipFill>
        <p:spPr>
          <a:xfrm>
            <a:off x="1609725" y="4314825"/>
            <a:ext cx="5924550" cy="1933575"/>
          </a:xfrm>
          <a:prstGeom prst="rect">
            <a:avLst/>
          </a:prstGeom>
        </p:spPr>
      </p:pic>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Το εύρος δέσμης στο οριζόντιο επίπεδο</a:t>
            </a:r>
          </a:p>
        </p:txBody>
      </p:sp>
    </p:spTree>
    <p:extLst>
      <p:ext uri="{BB962C8B-B14F-4D97-AF65-F5344CB8AC3E}">
        <p14:creationId xmlns:p14="http://schemas.microsoft.com/office/powerpoint/2010/main" val="20671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6070" y="381000"/>
            <a:ext cx="8531860" cy="6001643"/>
          </a:xfrm>
        </p:spPr>
        <p:txBody>
          <a:bodyPr/>
          <a:lstStyle/>
          <a:p>
            <a:pPr algn="just"/>
            <a:r>
              <a:rPr lang="el-GR" sz="2000" b="1" dirty="0">
                <a:latin typeface="+mn-lt"/>
              </a:rPr>
              <a:t>Παράδειγμα</a:t>
            </a:r>
            <a:r>
              <a:rPr lang="el-GR" sz="2000" dirty="0">
                <a:latin typeface="+mn-lt"/>
              </a:rPr>
              <a:t>: Να υπολογιστεί η οριζόντια διάσταση της κεραίας, για να επιτευχθεί οριζόντιο εύρος</a:t>
            </a:r>
            <a:r>
              <a:rPr lang="en-US" sz="2000" dirty="0">
                <a:latin typeface="+mn-lt"/>
              </a:rPr>
              <a:t> </a:t>
            </a:r>
            <a:r>
              <a:rPr lang="el-GR" sz="2000" dirty="0">
                <a:latin typeface="+mn-lt"/>
              </a:rPr>
              <a:t>δέσμης 2</a:t>
            </a:r>
            <a:r>
              <a:rPr lang="el-GR" sz="2000" baseline="30000" dirty="0">
                <a:latin typeface="+mn-lt"/>
              </a:rPr>
              <a:t>0</a:t>
            </a:r>
            <a:r>
              <a:rPr lang="el-GR" sz="2000" dirty="0">
                <a:latin typeface="+mn-lt"/>
              </a:rPr>
              <a:t> στην συχνότητα 9,4 </a:t>
            </a:r>
            <a:r>
              <a:rPr lang="el-GR" sz="2000" dirty="0" err="1">
                <a:latin typeface="+mn-lt"/>
              </a:rPr>
              <a:t>GHz</a:t>
            </a:r>
            <a:r>
              <a:rPr lang="el-GR" sz="2000" dirty="0">
                <a:latin typeface="+mn-lt"/>
              </a:rPr>
              <a:t> (λ = 3,2cm) (X-</a:t>
            </a:r>
            <a:r>
              <a:rPr lang="el-GR" sz="2000" dirty="0" err="1">
                <a:latin typeface="+mn-lt"/>
              </a:rPr>
              <a:t>band</a:t>
            </a:r>
            <a:r>
              <a:rPr lang="el-GR" sz="2000" dirty="0">
                <a:latin typeface="+mn-lt"/>
              </a:rPr>
              <a:t>) και στην συχνότητα 3,04 </a:t>
            </a:r>
            <a:r>
              <a:rPr lang="el-GR" sz="2000" dirty="0" err="1">
                <a:latin typeface="+mn-lt"/>
              </a:rPr>
              <a:t>GHz</a:t>
            </a:r>
            <a:r>
              <a:rPr lang="el-GR" sz="2000" dirty="0">
                <a:latin typeface="+mn-lt"/>
              </a:rPr>
              <a:t> (λ = 9,87cm) (S</a:t>
            </a:r>
            <a:r>
              <a:rPr lang="en-US" sz="2000" dirty="0">
                <a:latin typeface="+mn-lt"/>
              </a:rPr>
              <a:t>-</a:t>
            </a:r>
            <a:r>
              <a:rPr lang="el-GR" sz="2000" dirty="0" err="1">
                <a:latin typeface="+mn-lt"/>
              </a:rPr>
              <a:t>band</a:t>
            </a:r>
            <a:r>
              <a:rPr lang="el-GR" sz="2000" dirty="0">
                <a:latin typeface="+mn-lt"/>
              </a:rPr>
              <a:t>).</a:t>
            </a:r>
            <a:r>
              <a:rPr lang="en-US" sz="2000" dirty="0">
                <a:latin typeface="+mn-lt"/>
              </a:rPr>
              <a:t> </a:t>
            </a:r>
            <a:r>
              <a:rPr lang="el-GR" sz="2000" dirty="0">
                <a:latin typeface="+mn-lt"/>
              </a:rPr>
              <a:t>Ο συντελεστής k είναι 70.</a:t>
            </a: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2000" dirty="0">
              <a:latin typeface="+mn-lt"/>
            </a:endParaRPr>
          </a:p>
          <a:p>
            <a:pPr algn="just"/>
            <a:endParaRPr lang="en-US" sz="1000" dirty="0">
              <a:latin typeface="+mn-lt"/>
            </a:endParaRPr>
          </a:p>
          <a:p>
            <a:pPr algn="just"/>
            <a:r>
              <a:rPr lang="el-GR" sz="2000" dirty="0">
                <a:latin typeface="+mn-lt"/>
              </a:rPr>
              <a:t>Το παράδειγμα δείχνει, ότι για δεδομένο εύρος δέσμης, η διάσταση της κεραίας στην S-</a:t>
            </a:r>
            <a:r>
              <a:rPr lang="el-GR" sz="2000" dirty="0" err="1">
                <a:latin typeface="+mn-lt"/>
              </a:rPr>
              <a:t>band</a:t>
            </a:r>
            <a:r>
              <a:rPr lang="el-GR" sz="2000" dirty="0">
                <a:latin typeface="+mn-lt"/>
              </a:rPr>
              <a:t> είναι περίπου</a:t>
            </a:r>
            <a:r>
              <a:rPr lang="en-US" sz="2000" dirty="0">
                <a:latin typeface="+mn-lt"/>
              </a:rPr>
              <a:t> </a:t>
            </a:r>
            <a:r>
              <a:rPr lang="el-GR" sz="2000" dirty="0">
                <a:latin typeface="+mn-lt"/>
              </a:rPr>
              <a:t>3,3 φορές μεγαλύτερη από την διάσταση στην Χ-</a:t>
            </a:r>
            <a:r>
              <a:rPr lang="el-GR" sz="2000" dirty="0" err="1">
                <a:latin typeface="+mn-lt"/>
              </a:rPr>
              <a:t>band</a:t>
            </a:r>
            <a:r>
              <a:rPr lang="el-GR" sz="2000" dirty="0">
                <a:latin typeface="+mn-lt"/>
              </a:rPr>
              <a:t>. </a:t>
            </a:r>
            <a:endParaRPr lang="en-US" sz="2000" dirty="0">
              <a:latin typeface="+mn-lt"/>
            </a:endParaRPr>
          </a:p>
          <a:p>
            <a:pPr algn="just"/>
            <a:endParaRPr lang="en-US" sz="2000" dirty="0">
              <a:latin typeface="+mn-lt"/>
            </a:endParaRPr>
          </a:p>
          <a:p>
            <a:pPr algn="just"/>
            <a:r>
              <a:rPr lang="el-GR" sz="2000" dirty="0">
                <a:latin typeface="+mn-lt"/>
              </a:rPr>
              <a:t>Στην πράξη, οι κεραίες των ναυτιλιακών ραντάρ στην</a:t>
            </a:r>
            <a:r>
              <a:rPr lang="en-US" sz="2000" dirty="0">
                <a:latin typeface="+mn-lt"/>
              </a:rPr>
              <a:t> </a:t>
            </a:r>
            <a:r>
              <a:rPr lang="el-GR" sz="2000" dirty="0">
                <a:latin typeface="+mn-lt"/>
              </a:rPr>
              <a:t>S-</a:t>
            </a:r>
            <a:r>
              <a:rPr lang="el-GR" sz="2000" dirty="0" err="1">
                <a:latin typeface="+mn-lt"/>
              </a:rPr>
              <a:t>band</a:t>
            </a:r>
            <a:r>
              <a:rPr lang="el-GR" sz="2000" dirty="0">
                <a:latin typeface="+mn-lt"/>
              </a:rPr>
              <a:t> είναι κατά κανόνα μικρότερες από το παραπάνω μέγεθος με συνέπεια το οριζόντιο εύρος δέσμης να</a:t>
            </a:r>
            <a:r>
              <a:rPr lang="en-US" sz="2000" dirty="0">
                <a:latin typeface="+mn-lt"/>
              </a:rPr>
              <a:t> </a:t>
            </a:r>
            <a:r>
              <a:rPr lang="el-GR" sz="2000" dirty="0">
                <a:latin typeface="+mn-lt"/>
              </a:rPr>
              <a:t>είναι μεγαλύτερο από εκείνο των κεραιών στην X-</a:t>
            </a:r>
            <a:r>
              <a:rPr lang="el-GR" sz="2000" dirty="0" err="1">
                <a:latin typeface="+mn-lt"/>
              </a:rPr>
              <a:t>band</a:t>
            </a:r>
            <a:r>
              <a:rPr lang="el-GR" sz="2000" dirty="0">
                <a:latin typeface="+mn-lt"/>
              </a:rPr>
              <a:t>. Επομένως, κατά κανόνα, τα ναυτιλιακά ραντάρ στην</a:t>
            </a:r>
            <a:r>
              <a:rPr lang="en-US" sz="2000" dirty="0">
                <a:latin typeface="+mn-lt"/>
              </a:rPr>
              <a:t> </a:t>
            </a:r>
            <a:r>
              <a:rPr lang="el-GR" sz="2000" dirty="0">
                <a:latin typeface="+mn-lt"/>
              </a:rPr>
              <a:t>Χ-</a:t>
            </a:r>
            <a:r>
              <a:rPr lang="el-GR" sz="2000" dirty="0" err="1">
                <a:latin typeface="+mn-lt"/>
              </a:rPr>
              <a:t>band</a:t>
            </a:r>
            <a:r>
              <a:rPr lang="el-GR" sz="2000" dirty="0">
                <a:latin typeface="+mn-lt"/>
              </a:rPr>
              <a:t> παρουσιάζουν</a:t>
            </a:r>
            <a:r>
              <a:rPr lang="en-US" sz="2000" dirty="0">
                <a:latin typeface="+mn-lt"/>
              </a:rPr>
              <a:t> </a:t>
            </a:r>
            <a:r>
              <a:rPr lang="el-GR" sz="2000" dirty="0">
                <a:latin typeface="+mn-lt"/>
              </a:rPr>
              <a:t>ευκρινέστερη εικόνα ραντάρ.</a:t>
            </a:r>
          </a:p>
          <a:p>
            <a:pPr algn="just"/>
            <a:endParaRPr lang="el-GR" sz="2000" dirty="0">
              <a:latin typeface="+mn-lt"/>
            </a:endParaRPr>
          </a:p>
          <a:p>
            <a:pPr algn="ctr"/>
            <a:r>
              <a:rPr lang="en-US" sz="2000" dirty="0">
                <a:latin typeface="+mn-lt"/>
              </a:rPr>
              <a:t>(X-band: 8 – 12 GHz , S-band: 2 – 4 GHz)</a:t>
            </a:r>
            <a:endParaRPr lang="el-GR" sz="2000" dirty="0">
              <a:latin typeface="+mn-lt"/>
            </a:endParaRP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16</a:t>
            </a:fld>
            <a:endParaRPr lang="en-US" spc="-60" dirty="0">
              <a:solidFill>
                <a:srgbClr val="000000"/>
              </a:solidFill>
            </a:endParaRPr>
          </a:p>
        </p:txBody>
      </p:sp>
      <p:pic>
        <p:nvPicPr>
          <p:cNvPr id="6" name="Picture 5">
            <a:extLst>
              <a:ext uri="{FF2B5EF4-FFF2-40B4-BE49-F238E27FC236}">
                <a16:creationId xmlns:a16="http://schemas.microsoft.com/office/drawing/2014/main" xmlns="" id="{F19D65C1-AB10-4C4D-92CF-C6309D8B2AD9}"/>
              </a:ext>
            </a:extLst>
          </p:cNvPr>
          <p:cNvPicPr>
            <a:picLocks noChangeAspect="1"/>
          </p:cNvPicPr>
          <p:nvPr/>
        </p:nvPicPr>
        <p:blipFill>
          <a:blip r:embed="rId2"/>
          <a:stretch>
            <a:fillRect/>
          </a:stretch>
        </p:blipFill>
        <p:spPr>
          <a:xfrm>
            <a:off x="306069" y="1905000"/>
            <a:ext cx="7772481" cy="681038"/>
          </a:xfrm>
          <a:prstGeom prst="rect">
            <a:avLst/>
          </a:prstGeom>
        </p:spPr>
      </p:pic>
      <p:pic>
        <p:nvPicPr>
          <p:cNvPr id="8" name="Picture 7">
            <a:extLst>
              <a:ext uri="{FF2B5EF4-FFF2-40B4-BE49-F238E27FC236}">
                <a16:creationId xmlns:a16="http://schemas.microsoft.com/office/drawing/2014/main" xmlns="" id="{58C35F30-6464-4593-B999-A57B4D094795}"/>
              </a:ext>
            </a:extLst>
          </p:cNvPr>
          <p:cNvPicPr>
            <a:picLocks noChangeAspect="1"/>
          </p:cNvPicPr>
          <p:nvPr/>
        </p:nvPicPr>
        <p:blipFill>
          <a:blip r:embed="rId3"/>
          <a:stretch>
            <a:fillRect/>
          </a:stretch>
        </p:blipFill>
        <p:spPr>
          <a:xfrm>
            <a:off x="306068" y="2747962"/>
            <a:ext cx="7772481" cy="681038"/>
          </a:xfrm>
          <a:prstGeom prst="rect">
            <a:avLst/>
          </a:prstGeom>
        </p:spPr>
      </p:pic>
    </p:spTree>
    <p:extLst>
      <p:ext uri="{BB962C8B-B14F-4D97-AF65-F5344CB8AC3E}">
        <p14:creationId xmlns:p14="http://schemas.microsoft.com/office/powerpoint/2010/main" val="18800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1000"/>
                                        <p:tgtEl>
                                          <p:spTgt spid="3">
                                            <p:txEl>
                                              <p:pRg st="12" end="12"/>
                                            </p:txEl>
                                          </p:spTgt>
                                        </p:tgtEl>
                                      </p:cBhvr>
                                    </p:animEffect>
                                    <p:anim calcmode="lin" valueType="num">
                                      <p:cBhvr>
                                        <p:cTn id="3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228600" y="1295400"/>
            <a:ext cx="8531860" cy="3385542"/>
          </a:xfrm>
        </p:spPr>
        <p:txBody>
          <a:bodyPr/>
          <a:lstStyle/>
          <a:p>
            <a:pPr algn="just"/>
            <a:r>
              <a:rPr lang="el-GR" sz="2000" b="1" dirty="0">
                <a:latin typeface="+mn-lt"/>
              </a:rPr>
              <a:t>Διακριτική ικανότητα (</a:t>
            </a:r>
            <a:r>
              <a:rPr lang="en-US" sz="2000" b="1" dirty="0">
                <a:latin typeface="+mn-lt"/>
              </a:rPr>
              <a:t>resolution) </a:t>
            </a:r>
            <a:r>
              <a:rPr lang="el-GR" sz="2000" b="1" dirty="0">
                <a:latin typeface="+mn-lt"/>
              </a:rPr>
              <a:t>ή διακρίβωση διοπτεύσεως </a:t>
            </a:r>
            <a:r>
              <a:rPr lang="el-GR" sz="2000" dirty="0">
                <a:latin typeface="+mn-lt"/>
              </a:rPr>
              <a:t>είναι η ικανότητα του ραντάρ να διαχωρίζει δύο στόχους στην </a:t>
            </a:r>
            <a:r>
              <a:rPr lang="el-GR" sz="2000" u="sng" dirty="0">
                <a:latin typeface="+mn-lt"/>
              </a:rPr>
              <a:t>ίδια</a:t>
            </a:r>
            <a:r>
              <a:rPr lang="el-GR" sz="2000" dirty="0">
                <a:latin typeface="+mn-lt"/>
              </a:rPr>
              <a:t> απόσταση και σε </a:t>
            </a:r>
            <a:r>
              <a:rPr lang="el-GR" sz="2000" u="sng" dirty="0">
                <a:latin typeface="+mn-lt"/>
              </a:rPr>
              <a:t>παραπλήσιες</a:t>
            </a:r>
            <a:r>
              <a:rPr lang="el-GR" sz="2000" dirty="0">
                <a:latin typeface="+mn-lt"/>
              </a:rPr>
              <a:t> διοπτεύσεις. Η ελάχιστη απόσταση μεταξύ δύο στόχων (που </a:t>
            </a:r>
            <a:r>
              <a:rPr lang="el-GR" sz="2000" dirty="0" err="1">
                <a:latin typeface="+mn-lt"/>
              </a:rPr>
              <a:t>ισαπέχουν</a:t>
            </a:r>
            <a:r>
              <a:rPr lang="el-GR" sz="2000" dirty="0">
                <a:latin typeface="+mn-lt"/>
              </a:rPr>
              <a:t> από το πλοίο) ώστε να μπορούν να διακριθούν από το ραντάρ (δηλ. να μην εμφανίζονται στην οθόνη ως ένας στόχος), καλείται </a:t>
            </a:r>
            <a:r>
              <a:rPr lang="el-GR" sz="2000" u="sng" dirty="0">
                <a:latin typeface="+mn-lt"/>
              </a:rPr>
              <a:t>απόσταση διακριβώσεως κατά διόπτευση</a:t>
            </a:r>
            <a:r>
              <a:rPr lang="el-GR" sz="2000" dirty="0">
                <a:latin typeface="+mn-lt"/>
              </a:rPr>
              <a:t> και μετράται σε </a:t>
            </a:r>
            <a:r>
              <a:rPr lang="en-US" sz="2000" dirty="0">
                <a:latin typeface="+mn-lt"/>
              </a:rPr>
              <a:t>m</a:t>
            </a:r>
            <a:r>
              <a:rPr lang="el-GR" sz="2000" dirty="0">
                <a:latin typeface="+mn-lt"/>
              </a:rPr>
              <a:t>.</a:t>
            </a:r>
          </a:p>
          <a:p>
            <a:pPr algn="just"/>
            <a:endParaRPr lang="el-GR" sz="2000" dirty="0">
              <a:latin typeface="+mn-lt"/>
            </a:endParaRPr>
          </a:p>
          <a:p>
            <a:pPr algn="just"/>
            <a:r>
              <a:rPr lang="el-GR" sz="2000" dirty="0">
                <a:latin typeface="+mn-lt"/>
              </a:rPr>
              <a:t>Οι προδιαγραφές του IMO ορίζουν απαιτήσεις διακριβώσεως κατά διόπτευση για δύο μικρούς στόχους ευρισκομένους στην ίδια απόσταση μεταξύ 50% και 100% της κλίμακας των 1,5 ή 2 </a:t>
            </a:r>
            <a:r>
              <a:rPr lang="el-GR" sz="2000" dirty="0" err="1">
                <a:latin typeface="+mn-lt"/>
              </a:rPr>
              <a:t>nm</a:t>
            </a:r>
            <a:r>
              <a:rPr lang="el-GR" sz="2000" dirty="0">
                <a:latin typeface="+mn-lt"/>
              </a:rPr>
              <a:t>. Προς συμμόρφωση με τις προδιαγραφές οι στόχοι πρέπει να διαχωρίζονται όταν το γωνιακό τους άνοιγμα είναι τουλάχιστον 2,5°.</a:t>
            </a: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17</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στο οριζόντιο επίπεδο</a:t>
            </a:r>
          </a:p>
        </p:txBody>
      </p:sp>
    </p:spTree>
    <p:extLst>
      <p:ext uri="{BB962C8B-B14F-4D97-AF65-F5344CB8AC3E}">
        <p14:creationId xmlns:p14="http://schemas.microsoft.com/office/powerpoint/2010/main" val="3009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7340" y="990600"/>
            <a:ext cx="8531860" cy="3077766"/>
          </a:xfrm>
        </p:spPr>
        <p:txBody>
          <a:bodyPr/>
          <a:lstStyle/>
          <a:p>
            <a:pPr algn="just"/>
            <a:r>
              <a:rPr lang="el-GR" sz="2000" dirty="0">
                <a:latin typeface="+mn-lt"/>
              </a:rPr>
              <a:t>Δύο στόχοι στην ίδια απόσταση και σε παραπλήσιες διοπτεύσεις διαχωρίζονται τότε και μόνο, όταν ο λοβός περνώντας από τον πρώτο στόχο, παύει να τον φωτίζει, ενώ ακόμη δεν έχει αρχίσει να φωτίζει τον δεύτερο. Επομένως θεωρητικά, οι στόχοι διαχωρίζονται όταν γωνιακά απέχουν τουλάχιστον γωνιακό άνοιγμα ενός εύρους δέσμης. </a:t>
            </a:r>
          </a:p>
          <a:p>
            <a:pPr algn="just"/>
            <a:endParaRPr lang="el-GR" sz="2000" dirty="0">
              <a:latin typeface="+mn-lt"/>
            </a:endParaRPr>
          </a:p>
          <a:p>
            <a:pPr algn="just"/>
            <a:r>
              <a:rPr lang="el-GR" sz="2000" dirty="0">
                <a:latin typeface="+mn-lt"/>
              </a:rPr>
              <a:t>Τέλος, η γραμμική απόσταση την οποία υποτείνει το γωνιακό άνοιγμα της δέσμης, αυξάνεται σε μεγαλύτερες αποστάσεις, άρα σε μεγαλύτερες αποστάσεις ο γραμμικός διαχωρισμός μεταξύ των στόχων πρέπει να είναι μεγαλύτερος για να διαχωριστούν στον </a:t>
            </a:r>
            <a:r>
              <a:rPr lang="el-GR" sz="2000" dirty="0" err="1">
                <a:latin typeface="+mn-lt"/>
              </a:rPr>
              <a:t>ενδείκτη</a:t>
            </a:r>
            <a:r>
              <a:rPr lang="el-GR" sz="2000" dirty="0">
                <a:latin typeface="+mn-lt"/>
              </a:rPr>
              <a:t>.</a:t>
            </a: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18</a:t>
            </a:fld>
            <a:endParaRPr lang="en-US" spc="-60" dirty="0">
              <a:solidFill>
                <a:srgbClr val="000000"/>
              </a:solidFill>
            </a:endParaRPr>
          </a:p>
        </p:txBody>
      </p:sp>
      <p:pic>
        <p:nvPicPr>
          <p:cNvPr id="5" name="Picture 4">
            <a:extLst>
              <a:ext uri="{FF2B5EF4-FFF2-40B4-BE49-F238E27FC236}">
                <a16:creationId xmlns:a16="http://schemas.microsoft.com/office/drawing/2014/main" xmlns="" id="{87FBA10D-1F5B-4F1D-BB82-CA078DD83538}"/>
              </a:ext>
            </a:extLst>
          </p:cNvPr>
          <p:cNvPicPr>
            <a:picLocks noChangeAspect="1"/>
          </p:cNvPicPr>
          <p:nvPr/>
        </p:nvPicPr>
        <p:blipFill>
          <a:blip r:embed="rId2"/>
          <a:stretch>
            <a:fillRect/>
          </a:stretch>
        </p:blipFill>
        <p:spPr>
          <a:xfrm>
            <a:off x="990600" y="4231706"/>
            <a:ext cx="7162800" cy="2209800"/>
          </a:xfrm>
          <a:prstGeom prst="rect">
            <a:avLst/>
          </a:prstGeom>
        </p:spPr>
      </p:pic>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στο οριζόντιο επίπεδο</a:t>
            </a:r>
          </a:p>
        </p:txBody>
      </p:sp>
    </p:spTree>
    <p:extLst>
      <p:ext uri="{BB962C8B-B14F-4D97-AF65-F5344CB8AC3E}">
        <p14:creationId xmlns:p14="http://schemas.microsoft.com/office/powerpoint/2010/main" val="19829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228600" y="1219200"/>
            <a:ext cx="8531860" cy="4924425"/>
          </a:xfrm>
        </p:spPr>
        <p:txBody>
          <a:bodyPr/>
          <a:lstStyle/>
          <a:p>
            <a:pPr algn="just"/>
            <a:r>
              <a:rPr lang="el-GR" sz="2000" b="1" dirty="0">
                <a:latin typeface="+mn-lt"/>
              </a:rPr>
              <a:t>Διακριτική ικανότητα (διακρίβωση) αποστάσεως (από μάθημα 3) </a:t>
            </a:r>
            <a:r>
              <a:rPr lang="el-GR" sz="2000" dirty="0">
                <a:latin typeface="+mn-lt"/>
              </a:rPr>
              <a:t>είναι η ικανότητα του ραντάρ να διαχωρίζει δύο στόχους ευρισκομένους στην ίδια διόπτευση και σε μικρή απόσταση μεταξύ τους. Η ελάχιστη απόσταση την οποία πρέπει να απέχουν μεταξύ τους οι δύο στόχοι στην ίδια διόπτευση ώστε να μη εμφανίζονται ως ένας στόχος στην οθόνη, καλείται απόσταση διακριβώσεως και μετράται σε μέτρα. Για την εκτίμηση της αποστάσεως διακριβώσεως γίνεται δεκτό ότι η δέσμη του ραντάρ φωτίζει εξ ίσου και τους δύο στόχους (δηλ. η σκίαση του ενός από τον άλλο θεωρείται αμελητέα).</a:t>
            </a:r>
          </a:p>
          <a:p>
            <a:pPr algn="just"/>
            <a:endParaRPr lang="el-GR" sz="2000" dirty="0">
              <a:latin typeface="+mn-lt"/>
            </a:endParaRPr>
          </a:p>
          <a:p>
            <a:pPr algn="just"/>
            <a:r>
              <a:rPr lang="el-GR" sz="2000" dirty="0">
                <a:latin typeface="+mn-lt"/>
              </a:rPr>
              <a:t>Η απόσταση διακριβώσεως εξαρτάται κυρίως από τη διάρκεια παλμού. Για παράδειγμα εάν ο παλμός έχει διάρκεια 0,25 </a:t>
            </a:r>
            <a:r>
              <a:rPr lang="el-GR" sz="2000" dirty="0" err="1">
                <a:latin typeface="+mn-lt"/>
              </a:rPr>
              <a:t>μsec</a:t>
            </a:r>
            <a:r>
              <a:rPr lang="el-GR" sz="2000" dirty="0">
                <a:latin typeface="+mn-lt"/>
              </a:rPr>
              <a:t> τότε, μετά την εκπομπή του από την κεραία, το γραμμικό του μήκος στον χώρο (δηλ. </a:t>
            </a:r>
            <a:r>
              <a:rPr lang="el-GR" sz="2000" u="sng" dirty="0">
                <a:latin typeface="+mn-lt"/>
              </a:rPr>
              <a:t>το μήκος που καταλαμβάνει ο παλμός διαδιδόμενος με την ταχύτητα του φωτός</a:t>
            </a:r>
            <a:r>
              <a:rPr lang="el-GR" sz="2000" dirty="0">
                <a:latin typeface="+mn-lt"/>
              </a:rPr>
              <a:t>) εκφράζεται σε 0,25 * 300 = 75 m. Η θεωρητική τιμή της αποστάσεως διακριβώσεως είναι το μισό του μήκους του παλμού εκφρασμένο σε μέτρα, δηλαδή στην προκειμένη περίπτωση 37,5 m. </a:t>
            </a:r>
            <a:endParaRPr lang="en-US" sz="2000" dirty="0">
              <a:latin typeface="+mn-lt"/>
            </a:endParaRP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19</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αποστάσεως</a:t>
            </a:r>
          </a:p>
        </p:txBody>
      </p:sp>
    </p:spTree>
    <p:extLst>
      <p:ext uri="{BB962C8B-B14F-4D97-AF65-F5344CB8AC3E}">
        <p14:creationId xmlns:p14="http://schemas.microsoft.com/office/powerpoint/2010/main" val="20923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1066800"/>
            <a:ext cx="8762999" cy="1477328"/>
          </a:xfrm>
        </p:spPr>
        <p:txBody>
          <a:bodyPr/>
          <a:lstStyle/>
          <a:p>
            <a:pPr algn="l"/>
            <a:r>
              <a:rPr lang="el-GR" sz="2400" dirty="0">
                <a:latin typeface="+mn-lt"/>
              </a:rPr>
              <a:t>Η δέσμη ακτινοβολίας του ραντάρ μοιάζει με την δέσμη φωτεινού προβολέα ο οποίος φωτίζει τα</a:t>
            </a:r>
            <a:r>
              <a:rPr lang="en-US" sz="2400" dirty="0">
                <a:latin typeface="+mn-lt"/>
              </a:rPr>
              <a:t> </a:t>
            </a:r>
            <a:r>
              <a:rPr lang="el-GR" sz="2400" dirty="0">
                <a:latin typeface="+mn-lt"/>
              </a:rPr>
              <a:t>αντικείμενα κατά την περιστροφική του έρευνα. </a:t>
            </a:r>
            <a:r>
              <a:rPr lang="en-US" sz="2400" dirty="0">
                <a:latin typeface="+mn-lt"/>
              </a:rPr>
              <a:t/>
            </a:r>
            <a:br>
              <a:rPr lang="en-US" sz="2400" dirty="0">
                <a:latin typeface="+mn-lt"/>
              </a:rPr>
            </a:br>
            <a:endParaRPr lang="en-US" sz="2400" i="1" dirty="0">
              <a:latin typeface="+mn-lt"/>
            </a:endParaRPr>
          </a:p>
        </p:txBody>
      </p:sp>
      <p:sp>
        <p:nvSpPr>
          <p:cNvPr id="4" name="TextBox 3">
            <a:extLst>
              <a:ext uri="{FF2B5EF4-FFF2-40B4-BE49-F238E27FC236}">
                <a16:creationId xmlns:a16="http://schemas.microsoft.com/office/drawing/2014/main" xmlns="" id="{60992D28-F8C9-4FC8-9A8C-A9352020E57D}"/>
              </a:ext>
            </a:extLst>
          </p:cNvPr>
          <p:cNvSpPr txBox="1"/>
          <p:nvPr/>
        </p:nvSpPr>
        <p:spPr>
          <a:xfrm>
            <a:off x="152400" y="2895600"/>
            <a:ext cx="8762998" cy="1569660"/>
          </a:xfrm>
          <a:prstGeom prst="rect">
            <a:avLst/>
          </a:prstGeom>
          <a:noFill/>
        </p:spPr>
        <p:txBody>
          <a:bodyPr wrap="square">
            <a:spAutoFit/>
          </a:bodyPr>
          <a:lstStyle/>
          <a:p>
            <a:r>
              <a:rPr kumimoji="0" lang="el-GR" sz="2400" b="0" i="0" u="none" strike="noStrike" kern="0" cap="none" spc="0" normalizeH="0" baseline="0" noProof="0" dirty="0">
                <a:ln>
                  <a:noFill/>
                </a:ln>
                <a:solidFill>
                  <a:prstClr val="black"/>
                </a:solidFill>
                <a:effectLst/>
                <a:uLnTx/>
                <a:uFillTx/>
                <a:ea typeface="+mj-ea"/>
                <a:cs typeface="Arial"/>
              </a:rPr>
              <a:t>Η κεραία είναι ο μηχανισμός παραγωγής αυτής της δέσμης.</a:t>
            </a:r>
            <a:r>
              <a:rPr kumimoji="0" lang="en-US" sz="2400" b="0" i="0" u="none" strike="noStrike" kern="0" cap="none" spc="0" normalizeH="0" baseline="0" noProof="0" dirty="0">
                <a:ln>
                  <a:noFill/>
                </a:ln>
                <a:solidFill>
                  <a:prstClr val="black"/>
                </a:solidFill>
                <a:effectLst/>
                <a:uLnTx/>
                <a:uFillTx/>
                <a:ea typeface="+mj-ea"/>
                <a:cs typeface="Arial"/>
              </a:rPr>
              <a:t> </a:t>
            </a:r>
            <a:r>
              <a:rPr kumimoji="0" lang="el-GR" sz="2400" b="0" i="0" u="none" strike="noStrike" kern="0" cap="none" spc="0" normalizeH="0" baseline="0" noProof="0" dirty="0">
                <a:ln>
                  <a:noFill/>
                </a:ln>
                <a:solidFill>
                  <a:prstClr val="black"/>
                </a:solidFill>
                <a:effectLst/>
                <a:uLnTx/>
                <a:uFillTx/>
                <a:ea typeface="+mj-ea"/>
                <a:cs typeface="Arial"/>
              </a:rPr>
              <a:t>Οι παράμετροι της κεραίας που ενδιαφέρουν εδώ είναι το κέρδος (</a:t>
            </a:r>
            <a:r>
              <a:rPr kumimoji="0" lang="el-GR" sz="2400" b="0" i="0" u="none" strike="noStrike" kern="0" cap="none" spc="0" normalizeH="0" baseline="0" noProof="0" dirty="0" err="1">
                <a:ln>
                  <a:noFill/>
                </a:ln>
                <a:solidFill>
                  <a:prstClr val="black"/>
                </a:solidFill>
                <a:effectLst/>
                <a:uLnTx/>
                <a:uFillTx/>
                <a:ea typeface="+mj-ea"/>
                <a:cs typeface="Arial"/>
              </a:rPr>
              <a:t>gain</a:t>
            </a:r>
            <a:r>
              <a:rPr kumimoji="0" lang="el-GR" sz="2400" b="0" i="0" u="none" strike="noStrike" kern="0" cap="none" spc="0" normalizeH="0" baseline="0" noProof="0" dirty="0">
                <a:ln>
                  <a:noFill/>
                </a:ln>
                <a:solidFill>
                  <a:prstClr val="black"/>
                </a:solidFill>
                <a:effectLst/>
                <a:uLnTx/>
                <a:uFillTx/>
                <a:ea typeface="+mj-ea"/>
                <a:cs typeface="Arial"/>
              </a:rPr>
              <a:t>), το εύρος δέσμης (</a:t>
            </a:r>
            <a:r>
              <a:rPr kumimoji="0" lang="el-GR" sz="2400" b="0" i="0" u="none" strike="noStrike" kern="0" cap="none" spc="0" normalizeH="0" baseline="0" noProof="0" dirty="0" err="1">
                <a:ln>
                  <a:noFill/>
                </a:ln>
                <a:solidFill>
                  <a:prstClr val="black"/>
                </a:solidFill>
                <a:effectLst/>
                <a:uLnTx/>
                <a:uFillTx/>
                <a:ea typeface="+mj-ea"/>
                <a:cs typeface="Arial"/>
              </a:rPr>
              <a:t>beamwidth</a:t>
            </a:r>
            <a:r>
              <a:rPr kumimoji="0" lang="el-GR" sz="2400" b="0" i="0" u="none" strike="noStrike" kern="0" cap="none" spc="0" normalizeH="0" baseline="0" noProof="0" dirty="0">
                <a:ln>
                  <a:noFill/>
                </a:ln>
                <a:solidFill>
                  <a:prstClr val="black"/>
                </a:solidFill>
                <a:effectLst/>
                <a:uLnTx/>
                <a:uFillTx/>
                <a:ea typeface="+mj-ea"/>
                <a:cs typeface="Arial"/>
              </a:rPr>
              <a:t>) και η ταχύτητα περιστροφής (</a:t>
            </a:r>
            <a:r>
              <a:rPr kumimoji="0" lang="el-GR" sz="2400" b="0" i="0" u="none" strike="noStrike" kern="0" cap="none" spc="0" normalizeH="0" baseline="0" noProof="0" dirty="0" err="1">
                <a:ln>
                  <a:noFill/>
                </a:ln>
                <a:solidFill>
                  <a:prstClr val="black"/>
                </a:solidFill>
                <a:effectLst/>
                <a:uLnTx/>
                <a:uFillTx/>
                <a:ea typeface="+mj-ea"/>
                <a:cs typeface="Arial"/>
              </a:rPr>
              <a:t>rotation</a:t>
            </a:r>
            <a:r>
              <a:rPr kumimoji="0" lang="el-GR" sz="2400" b="0" i="0" u="none" strike="noStrike" kern="0" cap="none" spc="0" normalizeH="0" baseline="0" noProof="0" dirty="0">
                <a:ln>
                  <a:noFill/>
                </a:ln>
                <a:solidFill>
                  <a:prstClr val="black"/>
                </a:solidFill>
                <a:effectLst/>
                <a:uLnTx/>
                <a:uFillTx/>
                <a:ea typeface="+mj-ea"/>
                <a:cs typeface="Arial"/>
              </a:rPr>
              <a:t> </a:t>
            </a:r>
            <a:r>
              <a:rPr kumimoji="0" lang="el-GR" sz="2400" b="0" i="0" u="none" strike="noStrike" kern="0" cap="none" spc="0" normalizeH="0" baseline="0" noProof="0" dirty="0" err="1">
                <a:ln>
                  <a:noFill/>
                </a:ln>
                <a:solidFill>
                  <a:prstClr val="black"/>
                </a:solidFill>
                <a:effectLst/>
                <a:uLnTx/>
                <a:uFillTx/>
                <a:ea typeface="+mj-ea"/>
                <a:cs typeface="Arial"/>
              </a:rPr>
              <a:t>rate</a:t>
            </a:r>
            <a:r>
              <a:rPr kumimoji="0" lang="el-GR" sz="2400" b="0" i="0" u="none" strike="noStrike" kern="0" cap="none" spc="0" normalizeH="0" baseline="0" noProof="0" dirty="0">
                <a:ln>
                  <a:noFill/>
                </a:ln>
                <a:solidFill>
                  <a:prstClr val="black"/>
                </a:solidFill>
                <a:effectLst/>
                <a:uLnTx/>
                <a:uFillTx/>
                <a:ea typeface="+mj-ea"/>
                <a:cs typeface="Arial"/>
              </a:rPr>
              <a:t>).</a:t>
            </a:r>
            <a:endParaRPr lang="en-US" sz="2400" dirty="0"/>
          </a:p>
        </p:txBody>
      </p:sp>
      <p:sp>
        <p:nvSpPr>
          <p:cNvPr id="5" name="Rectangle 2"/>
          <p:cNvSpPr txBox="1">
            <a:spLocks noChangeArrowheads="1"/>
          </p:cNvSpPr>
          <p:nvPr/>
        </p:nvSpPr>
        <p:spPr>
          <a:xfrm>
            <a:off x="457200" y="238036"/>
            <a:ext cx="8229600" cy="600164"/>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sz="4400" b="0" i="0">
                <a:solidFill>
                  <a:schemeClr val="tx1"/>
                </a:solidFill>
                <a:latin typeface="Arial"/>
                <a:ea typeface="+mj-ea"/>
                <a:cs typeface="Arial"/>
              </a:defRPr>
            </a:lvl1pPr>
          </a:lstStyle>
          <a:p>
            <a:pPr algn="ctr" rtl="0" eaLnBrk="0" fontAlgn="base" hangingPunct="0">
              <a:spcBef>
                <a:spcPct val="0"/>
              </a:spcBef>
              <a:spcAft>
                <a:spcPct val="0"/>
              </a:spcAft>
            </a:pPr>
            <a:r>
              <a:rPr lang="el-GR" altLang="el-GR" sz="3300" b="1" kern="1200" dirty="0">
                <a:latin typeface="+mj-lt"/>
                <a:cs typeface="+mj-cs"/>
              </a:rPr>
              <a:t>Τι είναι η κεραία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228599" y="1143000"/>
            <a:ext cx="8531860" cy="2769989"/>
          </a:xfrm>
        </p:spPr>
        <p:txBody>
          <a:bodyPr/>
          <a:lstStyle/>
          <a:p>
            <a:pPr algn="just"/>
            <a:r>
              <a:rPr lang="el-GR" sz="2000" dirty="0">
                <a:latin typeface="+mn-lt"/>
              </a:rPr>
              <a:t>Για δύο στόχους στην ίδια διόπτευση απέχοντες απόσταση 37,5 m, η εμπρόσθια πλευρά του ανακλώμενου παλμού από τον μακρινότερο στόχο, μόλις αγγίζει την οπίσθια πλευρά του ανακλώμενου παλμού από τον εγγύτερο στόχο. Όταν οι στόχοι απέχουν απόσταση μικρότερη, τότε ο παλμός από τον μακρινότερο στόχο επικάθεται στον παλμό από τον εγγύτερο στόχο και οι δύο στόχοι εμφανίζονται στον </a:t>
            </a:r>
            <a:r>
              <a:rPr lang="el-GR" sz="2000" dirty="0" err="1">
                <a:latin typeface="+mn-lt"/>
              </a:rPr>
              <a:t>ενδείκτη</a:t>
            </a:r>
            <a:r>
              <a:rPr lang="el-GR" sz="2000" dirty="0">
                <a:latin typeface="+mn-lt"/>
              </a:rPr>
              <a:t> ως ένας. </a:t>
            </a:r>
          </a:p>
          <a:p>
            <a:pPr algn="just"/>
            <a:endParaRPr lang="el-GR" sz="2000" dirty="0">
              <a:latin typeface="+mn-lt"/>
            </a:endParaRPr>
          </a:p>
          <a:p>
            <a:pPr algn="just"/>
            <a:r>
              <a:rPr lang="el-GR" sz="2000" dirty="0">
                <a:latin typeface="+mn-lt"/>
              </a:rPr>
              <a:t>Επομένως, για την εύρεση της αποστάσεως διακριβώσεως υπολογίζεται το μισό της διάρκειας παλμού σε μέτρα. </a:t>
            </a: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20</a:t>
            </a:fld>
            <a:endParaRPr lang="en-US" spc="-60" dirty="0">
              <a:solidFill>
                <a:srgbClr val="000000"/>
              </a:solidFill>
            </a:endParaRPr>
          </a:p>
        </p:txBody>
      </p:sp>
      <p:pic>
        <p:nvPicPr>
          <p:cNvPr id="5" name="Picture 4">
            <a:extLst>
              <a:ext uri="{FF2B5EF4-FFF2-40B4-BE49-F238E27FC236}">
                <a16:creationId xmlns:a16="http://schemas.microsoft.com/office/drawing/2014/main" xmlns="" id="{02DAF598-AF8A-4994-BE36-DD1DD4BBCD4A}"/>
              </a:ext>
            </a:extLst>
          </p:cNvPr>
          <p:cNvPicPr>
            <a:picLocks noChangeAspect="1"/>
          </p:cNvPicPr>
          <p:nvPr/>
        </p:nvPicPr>
        <p:blipFill>
          <a:blip r:embed="rId2"/>
          <a:stretch>
            <a:fillRect/>
          </a:stretch>
        </p:blipFill>
        <p:spPr>
          <a:xfrm>
            <a:off x="946467" y="4218813"/>
            <a:ext cx="7096125" cy="1657350"/>
          </a:xfrm>
          <a:prstGeom prst="rect">
            <a:avLst/>
          </a:prstGeom>
        </p:spPr>
      </p:pic>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Διακριτική ικανότητα αποστάσεως</a:t>
            </a:r>
          </a:p>
        </p:txBody>
      </p:sp>
    </p:spTree>
    <p:extLst>
      <p:ext uri="{BB962C8B-B14F-4D97-AF65-F5344CB8AC3E}">
        <p14:creationId xmlns:p14="http://schemas.microsoft.com/office/powerpoint/2010/main" val="33921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228599" y="1066800"/>
            <a:ext cx="8531860" cy="1846659"/>
          </a:xfrm>
        </p:spPr>
        <p:txBody>
          <a:bodyPr/>
          <a:lstStyle/>
          <a:p>
            <a:pPr algn="just"/>
            <a:r>
              <a:rPr lang="el-GR" sz="2000" dirty="0">
                <a:latin typeface="+mn-lt"/>
              </a:rPr>
              <a:t>Οι προδιαγραφές του IMO προσδιορίζουν τις απαιτήσεις διακριβώσεως κατ’ απόσταση για δύο μικρούς στόχους στην ίδια διόπτευση, απέχοντες 50 m. Προς συμμόρφωση με τις προδιαγραφές, πρέπει στην κλίμακα των 2 </a:t>
            </a:r>
            <a:r>
              <a:rPr lang="el-GR" sz="2000" dirty="0" err="1">
                <a:latin typeface="+mn-lt"/>
              </a:rPr>
              <a:t>nm</a:t>
            </a:r>
            <a:r>
              <a:rPr lang="el-GR" sz="2000" dirty="0">
                <a:latin typeface="+mn-lt"/>
              </a:rPr>
              <a:t> ή μικρότερη, οι στόχοι να διαχωρίζονται, όταν η απόστασή τους από το πλοίο είναι μεταξύ 50% και 100% της μέγιστης αποστάσεως για την εν χρήσει κλίμακα.</a:t>
            </a:r>
          </a:p>
          <a:p>
            <a:pPr algn="just"/>
            <a:endParaRPr lang="el-GR" sz="2000" dirty="0">
              <a:latin typeface="+mn-lt"/>
            </a:endParaRP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21</a:t>
            </a:fld>
            <a:endParaRPr lang="en-US" spc="-60" dirty="0">
              <a:solidFill>
                <a:srgbClr val="000000"/>
              </a:solidFill>
            </a:endParaRPr>
          </a:p>
        </p:txBody>
      </p:sp>
      <p:pic>
        <p:nvPicPr>
          <p:cNvPr id="5" name="Picture 4">
            <a:extLst>
              <a:ext uri="{FF2B5EF4-FFF2-40B4-BE49-F238E27FC236}">
                <a16:creationId xmlns:a16="http://schemas.microsoft.com/office/drawing/2014/main" xmlns="" id="{02DAF598-AF8A-4994-BE36-DD1DD4BBCD4A}"/>
              </a:ext>
            </a:extLst>
          </p:cNvPr>
          <p:cNvPicPr>
            <a:picLocks noChangeAspect="1"/>
          </p:cNvPicPr>
          <p:nvPr/>
        </p:nvPicPr>
        <p:blipFill>
          <a:blip r:embed="rId2"/>
          <a:stretch>
            <a:fillRect/>
          </a:stretch>
        </p:blipFill>
        <p:spPr>
          <a:xfrm>
            <a:off x="946467" y="4218813"/>
            <a:ext cx="7096125" cy="1657350"/>
          </a:xfrm>
          <a:prstGeom prst="rect">
            <a:avLst/>
          </a:prstGeom>
        </p:spPr>
      </p:pic>
      <p:sp>
        <p:nvSpPr>
          <p:cNvPr id="7" name="Rectangle 2"/>
          <p:cNvSpPr txBox="1">
            <a:spLocks noChangeArrowheads="1"/>
          </p:cNvSpPr>
          <p:nvPr/>
        </p:nvSpPr>
        <p:spPr>
          <a:xfrm>
            <a:off x="152400" y="165548"/>
            <a:ext cx="8762999"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sz="4400" b="0" i="0">
                <a:solidFill>
                  <a:schemeClr val="tx1"/>
                </a:solidFill>
                <a:latin typeface="Arial"/>
                <a:ea typeface="+mj-ea"/>
                <a:cs typeface="Arial"/>
              </a:defRPr>
            </a:lvl1pPr>
          </a:lstStyle>
          <a:p>
            <a:pPr algn="ctr" rtl="0" eaLnBrk="0" fontAlgn="base" hangingPunct="0">
              <a:spcBef>
                <a:spcPct val="0"/>
              </a:spcBef>
              <a:spcAft>
                <a:spcPct val="0"/>
              </a:spcAft>
            </a:pPr>
            <a:r>
              <a:rPr lang="el-GR" sz="3200" b="1" kern="1200" dirty="0">
                <a:latin typeface="+mj-lt"/>
                <a:cs typeface="+mj-cs"/>
              </a:rPr>
              <a:t>Διακριτική ικανότητα αποστάσεως: Προδιαγραφή</a:t>
            </a:r>
          </a:p>
        </p:txBody>
      </p:sp>
    </p:spTree>
    <p:extLst>
      <p:ext uri="{BB962C8B-B14F-4D97-AF65-F5344CB8AC3E}">
        <p14:creationId xmlns:p14="http://schemas.microsoft.com/office/powerpoint/2010/main" val="410418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4800" y="914400"/>
            <a:ext cx="8531860" cy="5232202"/>
          </a:xfrm>
        </p:spPr>
        <p:txBody>
          <a:bodyPr/>
          <a:lstStyle/>
          <a:p>
            <a:pPr algn="just"/>
            <a:r>
              <a:rPr lang="el-GR" sz="2000" dirty="0">
                <a:latin typeface="+mn-lt"/>
              </a:rPr>
              <a:t>Η επιφάνεια της θάλασσας συμπεριφέρεται περίπου ως αγώγιμο επίπεδο (δηλ. ως κατοπτρική επιφάνεια) και μεταβάλλει το διάγραμμα ακτινοβολίας στο κατακόρυφο επίπεδο. Εμφανίζονται περισσότεροι λοβοί λόγω συμβολής του κατευθείαν και του ανακλώμενου (από τη θάλασσα) κύματος.</a:t>
            </a: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endParaRPr lang="el-GR" sz="2000" dirty="0">
              <a:latin typeface="+mn-lt"/>
            </a:endParaRPr>
          </a:p>
          <a:p>
            <a:pPr algn="just"/>
            <a:r>
              <a:rPr lang="el-GR" sz="2000" dirty="0">
                <a:latin typeface="+mn-lt"/>
              </a:rPr>
              <a:t>Αν η κεραία ήταν στραμμένη</a:t>
            </a:r>
            <a:r>
              <a:rPr lang="en-US" sz="2000" dirty="0">
                <a:latin typeface="+mn-lt"/>
              </a:rPr>
              <a:t> </a:t>
            </a:r>
            <a:r>
              <a:rPr lang="el-GR" sz="2000" dirty="0">
                <a:latin typeface="+mn-lt"/>
              </a:rPr>
              <a:t>προς τα πάνω, οι ανακλάσεις από την</a:t>
            </a:r>
            <a:r>
              <a:rPr lang="en-US" sz="2000" dirty="0">
                <a:latin typeface="+mn-lt"/>
              </a:rPr>
              <a:t> </a:t>
            </a:r>
            <a:r>
              <a:rPr lang="el-GR" sz="2000" dirty="0">
                <a:latin typeface="+mn-lt"/>
              </a:rPr>
              <a:t>επιφάνεια της θάλασσας θα ήταν (περίπου) αμελητέες και αυτό (περίπου) δεν θα συνέβαινε. </a:t>
            </a:r>
            <a:endParaRPr lang="en-US" sz="2000" dirty="0">
              <a:latin typeface="+mn-lt"/>
            </a:endParaRP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22</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ακτινοβολία στο κατακόρυφο επίπεδο</a:t>
            </a:r>
          </a:p>
        </p:txBody>
      </p:sp>
      <p:pic>
        <p:nvPicPr>
          <p:cNvPr id="6" name="Picture 5">
            <a:extLst>
              <a:ext uri="{FF2B5EF4-FFF2-40B4-BE49-F238E27FC236}">
                <a16:creationId xmlns:a16="http://schemas.microsoft.com/office/drawing/2014/main" xmlns="" id="{122765E4-80BD-4E1D-A2CC-19477D3D3C8F}"/>
              </a:ext>
            </a:extLst>
          </p:cNvPr>
          <p:cNvPicPr>
            <a:picLocks noChangeAspect="1"/>
          </p:cNvPicPr>
          <p:nvPr/>
        </p:nvPicPr>
        <p:blipFill>
          <a:blip r:embed="rId2"/>
          <a:stretch>
            <a:fillRect/>
          </a:stretch>
        </p:blipFill>
        <p:spPr>
          <a:xfrm>
            <a:off x="3068782" y="2209800"/>
            <a:ext cx="4010025" cy="3172488"/>
          </a:xfrm>
          <a:prstGeom prst="rect">
            <a:avLst/>
          </a:prstGeom>
        </p:spPr>
      </p:pic>
    </p:spTree>
    <p:extLst>
      <p:ext uri="{BB962C8B-B14F-4D97-AF65-F5344CB8AC3E}">
        <p14:creationId xmlns:p14="http://schemas.microsoft.com/office/powerpoint/2010/main" val="267736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4800" y="1295400"/>
            <a:ext cx="8531860" cy="3693319"/>
          </a:xfrm>
        </p:spPr>
        <p:txBody>
          <a:bodyPr/>
          <a:lstStyle/>
          <a:p>
            <a:pPr algn="just"/>
            <a:r>
              <a:rPr lang="el-GR" sz="2000" dirty="0">
                <a:latin typeface="+mn-lt"/>
              </a:rPr>
              <a:t>Σε διαφορετικές γωνίες υψώσεως η απόσταση</a:t>
            </a:r>
            <a:r>
              <a:rPr lang="en-US" sz="2000" dirty="0">
                <a:latin typeface="+mn-lt"/>
              </a:rPr>
              <a:t> </a:t>
            </a:r>
            <a:r>
              <a:rPr lang="el-GR" sz="2000" dirty="0">
                <a:latin typeface="+mn-lt"/>
              </a:rPr>
              <a:t>εντοπισμού δυνατόν να είναι μικρότερη από εκείνη στο κενό χωρίς ανακλάσεις και σε γωνίες υψώσεως στις</a:t>
            </a:r>
            <a:r>
              <a:rPr lang="en-US" sz="2000" dirty="0">
                <a:latin typeface="+mn-lt"/>
              </a:rPr>
              <a:t> </a:t>
            </a:r>
            <a:r>
              <a:rPr lang="el-GR" sz="2000" dirty="0">
                <a:latin typeface="+mn-lt"/>
              </a:rPr>
              <a:t>οποίες παρατηρείται η ελάχιστη ισχύς ακτινοβολίας, δεν είναι δυνατός ο εντοπισμός στόχων. Οι λοβοί</a:t>
            </a:r>
            <a:r>
              <a:rPr lang="en-US" sz="2000" dirty="0">
                <a:latin typeface="+mn-lt"/>
              </a:rPr>
              <a:t> </a:t>
            </a:r>
            <a:r>
              <a:rPr lang="el-GR" sz="2000" dirty="0">
                <a:latin typeface="+mn-lt"/>
              </a:rPr>
              <a:t>διαχωρίζονται καθ’ ύψος και ο διαχωρισμός αυτός αυξάνει με την απόσταση. Στόχοι δυνατόν να ευρεθούν</a:t>
            </a:r>
            <a:r>
              <a:rPr lang="en-US" sz="2000" dirty="0">
                <a:latin typeface="+mn-lt"/>
              </a:rPr>
              <a:t> </a:t>
            </a:r>
            <a:r>
              <a:rPr lang="el-GR" sz="2000" dirty="0">
                <a:latin typeface="+mn-lt"/>
              </a:rPr>
              <a:t>σε θέση μεταξύ λοβών και δεν εντοπίζονται, παρά μόνο όταν εισχωρήσουν σε κάποιο λοβό.</a:t>
            </a:r>
          </a:p>
          <a:p>
            <a:pPr algn="just"/>
            <a:endParaRPr lang="el-GR" sz="2000" dirty="0">
              <a:latin typeface="+mn-lt"/>
            </a:endParaRPr>
          </a:p>
          <a:p>
            <a:pPr algn="just"/>
            <a:r>
              <a:rPr lang="el-GR" sz="2000" dirty="0">
                <a:latin typeface="+mn-lt"/>
              </a:rPr>
              <a:t>Εκεί που το απευθείας κύμα και το εξ ανακλάσεως είναι συμφασικά, τότε η ακτινοβολία γίνεται ισχυρότερη (λόγω ενισχυτικής συμβολής). Εκεί που είναι σε αντίθετη φάση, αλληλοεξουδετερώνονται και παρατηρείται ελάχιστη τιμή ακτινοβολίας. Το φαινόμενο αυτό καλείται </a:t>
            </a:r>
            <a:r>
              <a:rPr lang="el-GR" sz="2000" dirty="0" err="1">
                <a:latin typeface="+mn-lt"/>
              </a:rPr>
              <a:t>multi</a:t>
            </a:r>
            <a:r>
              <a:rPr lang="el-GR" sz="2000" dirty="0">
                <a:latin typeface="+mn-lt"/>
              </a:rPr>
              <a:t>-</a:t>
            </a:r>
            <a:r>
              <a:rPr lang="el-GR" sz="2000" dirty="0" err="1">
                <a:latin typeface="+mn-lt"/>
              </a:rPr>
              <a:t>path</a:t>
            </a:r>
            <a:r>
              <a:rPr lang="el-GR" sz="2000" dirty="0">
                <a:latin typeface="+mn-lt"/>
              </a:rPr>
              <a:t>.</a:t>
            </a:r>
          </a:p>
          <a:p>
            <a:pPr algn="just"/>
            <a:endParaRPr lang="el-GR" sz="2000" dirty="0">
              <a:latin typeface="+mn-lt"/>
            </a:endParaRP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23</a:t>
            </a:fld>
            <a:endParaRPr lang="en-US" spc="-60" dirty="0">
              <a:solidFill>
                <a:srgbClr val="000000"/>
              </a:solidFill>
            </a:endParaRPr>
          </a:p>
        </p:txBody>
      </p:sp>
      <p:sp>
        <p:nvSpPr>
          <p:cNvPr id="6"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ακτινοβολία στο κατακόρυφο επίπεδο</a:t>
            </a:r>
          </a:p>
        </p:txBody>
      </p:sp>
    </p:spTree>
    <p:extLst>
      <p:ext uri="{BB962C8B-B14F-4D97-AF65-F5344CB8AC3E}">
        <p14:creationId xmlns:p14="http://schemas.microsoft.com/office/powerpoint/2010/main" val="17715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6070" y="920647"/>
                <a:ext cx="8531860" cy="5099153"/>
              </a:xfrm>
            </p:spPr>
            <p:txBody>
              <a:bodyPr/>
              <a:lstStyle/>
              <a:p>
                <a:pPr algn="just"/>
                <a:r>
                  <a:rPr lang="el-GR" sz="2000" dirty="0">
                    <a:latin typeface="+mn-lt"/>
                  </a:rPr>
                  <a:t>Για την περίπτωση των ναυτιλιακών ραντάρ, ο κατώτερος λοβός έχει ιδιαίτερη σημασία για τον ναυτιλλόμενο,</a:t>
                </a:r>
                <a:r>
                  <a:rPr lang="en-US" sz="2000" dirty="0">
                    <a:latin typeface="+mn-lt"/>
                  </a:rPr>
                  <a:t> </a:t>
                </a:r>
                <a:r>
                  <a:rPr lang="el-GR" sz="2000" dirty="0">
                    <a:latin typeface="+mn-lt"/>
                  </a:rPr>
                  <a:t>καθόσον φωτίζει την περιοχή από την οποίαν αναμένει τυχόν χρήσιμες επιστροφές. Αποδεικνύεται ότι η</a:t>
                </a:r>
                <a:r>
                  <a:rPr lang="en-US" sz="2000" dirty="0">
                    <a:latin typeface="+mn-lt"/>
                  </a:rPr>
                  <a:t> </a:t>
                </a:r>
                <a:r>
                  <a:rPr lang="el-GR" sz="2000" dirty="0">
                    <a:latin typeface="+mn-lt"/>
                  </a:rPr>
                  <a:t>γωνία υψώσεως του κεντρικού άξονα του κατώτερου λοβού σε ακτίνια (</a:t>
                </a:r>
                <a:r>
                  <a:rPr lang="el-GR" sz="2000" dirty="0" err="1">
                    <a:latin typeface="+mn-lt"/>
                  </a:rPr>
                  <a:t>rad</a:t>
                </a:r>
                <a:r>
                  <a:rPr lang="el-GR" sz="2000" dirty="0">
                    <a:latin typeface="+mn-lt"/>
                  </a:rPr>
                  <a:t>) δίδεται κατά προσέγγιση από τη σχέση:</a:t>
                </a:r>
              </a:p>
              <a:p>
                <a:pPr algn="just">
                  <a:spcBef>
                    <a:spcPts val="600"/>
                  </a:spcBef>
                  <a:spcAft>
                    <a:spcPts val="600"/>
                  </a:spcAft>
                </a:pP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a:rPr lang="el-GR" sz="2000" i="1" smtClean="0">
                              <a:latin typeface="Cambria Math"/>
                              <a:ea typeface="Cambria Math"/>
                            </a:rPr>
                            <m:t>𝜆</m:t>
                          </m:r>
                        </m:num>
                        <m:den>
                          <m:r>
                            <a:rPr lang="el-GR" sz="2000" b="0" i="1" smtClean="0">
                              <a:latin typeface="Cambria Math"/>
                            </a:rPr>
                            <m:t>4</m:t>
                          </m:r>
                          <m:sSub>
                            <m:sSubPr>
                              <m:ctrlPr>
                                <a:rPr lang="el-GR" sz="2000" b="0" i="1" smtClean="0">
                                  <a:latin typeface="Cambria Math"/>
                                </a:rPr>
                              </m:ctrlPr>
                            </m:sSubPr>
                            <m:e>
                              <m:r>
                                <a:rPr lang="en-US" sz="2000" b="0" i="1" smtClean="0">
                                  <a:latin typeface="Cambria Math"/>
                                </a:rPr>
                                <m:t>h</m:t>
                              </m:r>
                            </m:e>
                            <m:sub>
                              <m:r>
                                <a:rPr lang="en-US" sz="2000" b="0" i="1" smtClean="0">
                                  <a:latin typeface="Cambria Math"/>
                                </a:rPr>
                                <m:t>𝑎</m:t>
                              </m:r>
                            </m:sub>
                          </m:sSub>
                        </m:den>
                      </m:f>
                    </m:oMath>
                  </m:oMathPara>
                </a14:m>
                <a:endParaRPr lang="el-GR" sz="2000" dirty="0">
                  <a:latin typeface="+mn-lt"/>
                </a:endParaRPr>
              </a:p>
              <a:p>
                <a:pPr algn="just"/>
                <a:r>
                  <a:rPr lang="el-GR" sz="2000" dirty="0">
                    <a:latin typeface="+mn-lt"/>
                  </a:rPr>
                  <a:t>όπου λ είναι το μήκος κύματος και </a:t>
                </a:r>
                <a:r>
                  <a:rPr lang="el-GR" sz="2000" dirty="0" err="1">
                    <a:latin typeface="+mn-lt"/>
                  </a:rPr>
                  <a:t>h</a:t>
                </a:r>
                <a:r>
                  <a:rPr lang="el-GR" sz="2000" baseline="-25000" dirty="0" err="1">
                    <a:latin typeface="+mn-lt"/>
                  </a:rPr>
                  <a:t>a</a:t>
                </a:r>
                <a:r>
                  <a:rPr lang="el-GR" sz="2000" dirty="0">
                    <a:latin typeface="+mn-lt"/>
                  </a:rPr>
                  <a:t> το ύψος της κεραίας. </a:t>
                </a:r>
                <a:endParaRPr lang="en-US" sz="2000" dirty="0">
                  <a:latin typeface="+mn-lt"/>
                </a:endParaRPr>
              </a:p>
              <a:p>
                <a:pPr algn="just"/>
                <a:endParaRPr lang="en-US" sz="2000" dirty="0">
                  <a:latin typeface="+mn-lt"/>
                </a:endParaRPr>
              </a:p>
              <a:p>
                <a:pPr algn="just"/>
                <a:r>
                  <a:rPr lang="el-GR" sz="2000" dirty="0">
                    <a:latin typeface="+mn-lt"/>
                  </a:rPr>
                  <a:t>Επομένως εάν είναι επιθυμητή η επιτήρηση σε</a:t>
                </a:r>
                <a:r>
                  <a:rPr lang="en-US" sz="2000" dirty="0">
                    <a:latin typeface="+mn-lt"/>
                  </a:rPr>
                  <a:t> </a:t>
                </a:r>
                <a:r>
                  <a:rPr lang="el-GR" sz="2000" dirty="0">
                    <a:latin typeface="+mn-lt"/>
                  </a:rPr>
                  <a:t>μικρή γωνία υψώσεως, το ύψος της κεραίας πρέπει να είναι μεγάλο και το μήκος κύματος μικρό. Για μία</a:t>
                </a:r>
                <a:r>
                  <a:rPr lang="en-US" sz="2000" dirty="0">
                    <a:latin typeface="+mn-lt"/>
                  </a:rPr>
                  <a:t> </a:t>
                </a:r>
                <a:r>
                  <a:rPr lang="el-GR" sz="2000" dirty="0">
                    <a:latin typeface="+mn-lt"/>
                  </a:rPr>
                  <a:t>κεραία τοποθετημένη σε ύψος 15 m, το μήκος κύματος των 3 </a:t>
                </a:r>
                <a:r>
                  <a:rPr lang="el-GR" sz="2000" dirty="0" err="1">
                    <a:latin typeface="+mn-lt"/>
                  </a:rPr>
                  <a:t>cm</a:t>
                </a:r>
                <a:r>
                  <a:rPr lang="el-GR" sz="2000" dirty="0">
                    <a:latin typeface="+mn-lt"/>
                  </a:rPr>
                  <a:t> (Χ-</a:t>
                </a:r>
                <a:r>
                  <a:rPr lang="el-GR" sz="2000" dirty="0" err="1">
                    <a:latin typeface="+mn-lt"/>
                  </a:rPr>
                  <a:t>band</a:t>
                </a:r>
                <a:r>
                  <a:rPr lang="el-GR" sz="2000" dirty="0">
                    <a:latin typeface="+mn-lt"/>
                  </a:rPr>
                  <a:t>) παρέχει γωνία υψώσεως του</a:t>
                </a:r>
                <a:r>
                  <a:rPr lang="en-US" sz="2000" dirty="0">
                    <a:latin typeface="+mn-lt"/>
                  </a:rPr>
                  <a:t> </a:t>
                </a:r>
                <a:r>
                  <a:rPr lang="el-GR" sz="2000" dirty="0">
                    <a:latin typeface="+mn-lt"/>
                  </a:rPr>
                  <a:t>κατώτερου λοβού 0,03</a:t>
                </a:r>
                <a:r>
                  <a:rPr lang="el-GR" sz="2000" baseline="30000" dirty="0">
                    <a:latin typeface="+mn-lt"/>
                  </a:rPr>
                  <a:t>0</a:t>
                </a:r>
                <a:r>
                  <a:rPr lang="el-GR" sz="2000" dirty="0">
                    <a:latin typeface="+mn-lt"/>
                  </a:rPr>
                  <a:t>, ενώ το μήκος κύματος των 10 </a:t>
                </a:r>
                <a:r>
                  <a:rPr lang="el-GR" sz="2000" dirty="0" err="1">
                    <a:latin typeface="+mn-lt"/>
                  </a:rPr>
                  <a:t>cm</a:t>
                </a:r>
                <a:r>
                  <a:rPr lang="el-GR" sz="2000" dirty="0">
                    <a:latin typeface="+mn-lt"/>
                  </a:rPr>
                  <a:t> (S-</a:t>
                </a:r>
                <a:r>
                  <a:rPr lang="el-GR" sz="2000" dirty="0" err="1">
                    <a:latin typeface="+mn-lt"/>
                  </a:rPr>
                  <a:t>band</a:t>
                </a:r>
                <a:r>
                  <a:rPr lang="el-GR" sz="2000" dirty="0">
                    <a:latin typeface="+mn-lt"/>
                  </a:rPr>
                  <a:t>), 0,1</a:t>
                </a:r>
                <a:r>
                  <a:rPr lang="el-GR" sz="2000" baseline="30000" dirty="0">
                    <a:latin typeface="+mn-lt"/>
                  </a:rPr>
                  <a:t>0</a:t>
                </a:r>
                <a:r>
                  <a:rPr lang="el-GR" sz="2000" dirty="0">
                    <a:latin typeface="+mn-lt"/>
                  </a:rPr>
                  <a:t>. Συμπερασματικά το μήκος</a:t>
                </a:r>
                <a:r>
                  <a:rPr lang="en-US" sz="2000" dirty="0">
                    <a:latin typeface="+mn-lt"/>
                  </a:rPr>
                  <a:t> </a:t>
                </a:r>
                <a:r>
                  <a:rPr lang="el-GR" sz="2000" dirty="0">
                    <a:latin typeface="+mn-lt"/>
                  </a:rPr>
                  <a:t>κύματος των 3 </a:t>
                </a:r>
                <a:r>
                  <a:rPr lang="el-GR" sz="2000" dirty="0" err="1">
                    <a:latin typeface="+mn-lt"/>
                  </a:rPr>
                  <a:t>cm</a:t>
                </a:r>
                <a:r>
                  <a:rPr lang="el-GR" sz="2000" dirty="0">
                    <a:latin typeface="+mn-lt"/>
                  </a:rPr>
                  <a:t> παρέχει καλύτερη επιτήρηση στην επιφάνεια της θαλάσσης.</a:t>
                </a:r>
              </a:p>
              <a:p>
                <a:pPr algn="just"/>
                <a:endParaRPr lang="en-US" sz="2000" dirty="0">
                  <a:latin typeface="+mn-lt"/>
                </a:endParaRPr>
              </a:p>
            </p:txBody>
          </p:sp>
        </mc:Choice>
        <mc:Fallback xmlns="">
          <p:sp>
            <p:nvSpPr>
              <p:cNvPr id="3" name="Text Placeholder 2">
                <a:extLst>
                  <a:ext uri="{FF2B5EF4-FFF2-40B4-BE49-F238E27FC236}">
                    <a16:creationId xmlns:a16="http://schemas.microsoft.com/office/drawing/2014/main" xmlns=""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20647"/>
                <a:ext cx="8531860" cy="5099153"/>
              </a:xfrm>
              <a:blipFill rotWithShape="1">
                <a:blip r:embed="rId2"/>
                <a:stretch>
                  <a:fillRect l="-1786" t="-1434" r="-17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24</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Κατακόρυφο επίπεδο: ο κατώτερος λοβός</a:t>
            </a:r>
          </a:p>
        </p:txBody>
      </p:sp>
    </p:spTree>
    <p:extLst>
      <p:ext uri="{BB962C8B-B14F-4D97-AF65-F5344CB8AC3E}">
        <p14:creationId xmlns:p14="http://schemas.microsoft.com/office/powerpoint/2010/main" val="337012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7340" y="1371600"/>
            <a:ext cx="8531860" cy="4308872"/>
          </a:xfrm>
        </p:spPr>
        <p:txBody>
          <a:bodyPr/>
          <a:lstStyle/>
          <a:p>
            <a:pPr algn="just"/>
            <a:r>
              <a:rPr lang="el-GR" sz="2000" dirty="0">
                <a:latin typeface="+mn-lt"/>
              </a:rPr>
              <a:t>Προς συμμόρφωση με τις προδιαγραφές του ΙΜΟ, η </a:t>
            </a:r>
            <a:r>
              <a:rPr lang="el-GR" sz="2000" b="1" dirty="0">
                <a:latin typeface="+mn-lt"/>
              </a:rPr>
              <a:t>περιστροφή της κεραίας</a:t>
            </a:r>
            <a:r>
              <a:rPr lang="el-GR" sz="2000" dirty="0">
                <a:latin typeface="+mn-lt"/>
              </a:rPr>
              <a:t> πρέπει να είναι δεξιόστροφη,</a:t>
            </a:r>
            <a:r>
              <a:rPr lang="en-US" sz="2000" dirty="0">
                <a:latin typeface="+mn-lt"/>
              </a:rPr>
              <a:t> </a:t>
            </a:r>
            <a:r>
              <a:rPr lang="el-GR" sz="2000" dirty="0">
                <a:latin typeface="+mn-lt"/>
              </a:rPr>
              <a:t>συνεχής, αυτόματη και με ταχύτητα όχι μικρότερη από 12 </a:t>
            </a:r>
            <a:r>
              <a:rPr lang="el-GR" sz="2000" dirty="0" err="1">
                <a:latin typeface="+mn-lt"/>
              </a:rPr>
              <a:t>rpm</a:t>
            </a:r>
            <a:r>
              <a:rPr lang="el-GR" sz="2000" dirty="0">
                <a:latin typeface="+mn-lt"/>
              </a:rPr>
              <a:t> (στροφές ανά λεπτό). Δεν προσδιορίζεται</a:t>
            </a:r>
            <a:r>
              <a:rPr lang="en-US" sz="2000" dirty="0">
                <a:latin typeface="+mn-lt"/>
              </a:rPr>
              <a:t> </a:t>
            </a:r>
            <a:r>
              <a:rPr lang="el-GR" sz="2000" dirty="0">
                <a:latin typeface="+mn-lt"/>
              </a:rPr>
              <a:t>μέγιστη τιμή ταχύτητας περιστροφής. </a:t>
            </a:r>
            <a:endParaRPr lang="en-US" sz="2000" dirty="0">
              <a:latin typeface="+mn-lt"/>
            </a:endParaRPr>
          </a:p>
          <a:p>
            <a:pPr algn="just"/>
            <a:endParaRPr lang="en-US" sz="2000" dirty="0">
              <a:latin typeface="+mn-lt"/>
            </a:endParaRPr>
          </a:p>
          <a:p>
            <a:pPr algn="just"/>
            <a:r>
              <a:rPr lang="el-GR" sz="2000" dirty="0">
                <a:latin typeface="+mn-lt"/>
              </a:rPr>
              <a:t>Η </a:t>
            </a:r>
            <a:r>
              <a:rPr lang="el-GR" sz="2000" u="sng" dirty="0">
                <a:latin typeface="+mn-lt"/>
              </a:rPr>
              <a:t>ταχύτητα περιστροφής</a:t>
            </a:r>
            <a:r>
              <a:rPr lang="el-GR" sz="2000" dirty="0">
                <a:latin typeface="+mn-lt"/>
              </a:rPr>
              <a:t> κεραίας συμβολίζεται με (θ</a:t>
            </a:r>
            <a:r>
              <a:rPr lang="el-GR" sz="2000" baseline="-25000" dirty="0">
                <a:latin typeface="+mn-lt"/>
              </a:rPr>
              <a:t>s</a:t>
            </a:r>
            <a:r>
              <a:rPr lang="el-GR" sz="2000" dirty="0">
                <a:latin typeface="+mn-lt"/>
              </a:rPr>
              <a:t>). Εάν η κεραία</a:t>
            </a:r>
            <a:r>
              <a:rPr lang="en-US" sz="2000" dirty="0">
                <a:latin typeface="+mn-lt"/>
              </a:rPr>
              <a:t> </a:t>
            </a:r>
            <a:r>
              <a:rPr lang="el-GR" sz="2000" dirty="0">
                <a:latin typeface="+mn-lt"/>
              </a:rPr>
              <a:t>περιστρέφεται με ταχύτητα 12 </a:t>
            </a:r>
            <a:r>
              <a:rPr lang="el-GR" sz="2000" dirty="0" err="1">
                <a:latin typeface="+mn-lt"/>
              </a:rPr>
              <a:t>rpm</a:t>
            </a:r>
            <a:r>
              <a:rPr lang="el-GR" sz="2000" dirty="0">
                <a:latin typeface="+mn-lt"/>
              </a:rPr>
              <a:t>, μία περιστροφή συμπληρώνεται σε 1/12 του λεπτού ήτοι σε 5 </a:t>
            </a:r>
            <a:r>
              <a:rPr lang="el-GR" sz="2000" dirty="0" err="1">
                <a:latin typeface="+mn-lt"/>
              </a:rPr>
              <a:t>sec</a:t>
            </a:r>
            <a:r>
              <a:rPr lang="el-GR" sz="2000" dirty="0">
                <a:latin typeface="+mn-lt"/>
              </a:rPr>
              <a:t>.</a:t>
            </a:r>
            <a:r>
              <a:rPr lang="en-US" sz="2000" dirty="0">
                <a:latin typeface="+mn-lt"/>
              </a:rPr>
              <a:t> </a:t>
            </a:r>
            <a:r>
              <a:rPr lang="el-GR" sz="2000" dirty="0">
                <a:latin typeface="+mn-lt"/>
              </a:rPr>
              <a:t>Επειδή η σάρωση στον </a:t>
            </a:r>
            <a:r>
              <a:rPr lang="el-GR" sz="2000" dirty="0" err="1">
                <a:latin typeface="+mn-lt"/>
              </a:rPr>
              <a:t>ενδείκτη</a:t>
            </a:r>
            <a:r>
              <a:rPr lang="el-GR" sz="2000" dirty="0">
                <a:latin typeface="+mn-lt"/>
              </a:rPr>
              <a:t> περιστρέφεται σε συγχρονισμό με την κεραία, έπεται ότι κάθε ηχώ σε έναν</a:t>
            </a:r>
            <a:r>
              <a:rPr lang="en-US" sz="2000" dirty="0">
                <a:latin typeface="+mn-lt"/>
              </a:rPr>
              <a:t> </a:t>
            </a:r>
            <a:r>
              <a:rPr lang="el-GR" sz="2000" dirty="0" err="1">
                <a:latin typeface="+mn-lt"/>
              </a:rPr>
              <a:t>ενδείκτη</a:t>
            </a:r>
            <a:r>
              <a:rPr lang="el-GR" sz="2000" dirty="0">
                <a:latin typeface="+mn-lt"/>
              </a:rPr>
              <a:t> ΡΡΙ ανανεώνεται κάθε 5 </a:t>
            </a:r>
            <a:r>
              <a:rPr lang="el-GR" sz="2000" dirty="0" err="1">
                <a:latin typeface="+mn-lt"/>
              </a:rPr>
              <a:t>sec</a:t>
            </a:r>
            <a:r>
              <a:rPr lang="el-GR" sz="2000" dirty="0">
                <a:latin typeface="+mn-lt"/>
              </a:rPr>
              <a:t>.</a:t>
            </a:r>
            <a:endParaRPr lang="en-US" sz="2000" dirty="0">
              <a:latin typeface="+mn-lt"/>
            </a:endParaRPr>
          </a:p>
          <a:p>
            <a:pPr algn="just"/>
            <a:endParaRPr lang="en-US" sz="2000" dirty="0">
              <a:latin typeface="+mn-lt"/>
            </a:endParaRPr>
          </a:p>
          <a:p>
            <a:pPr algn="just"/>
            <a:r>
              <a:rPr lang="el-GR" sz="2000" dirty="0">
                <a:latin typeface="+mn-lt"/>
              </a:rPr>
              <a:t>Τα περισσότερα ναυτιλιακά ραντάρ χρησιμοποιούν ταχύτητες περιστροφής από 20 μέχρι 35 </a:t>
            </a:r>
            <a:r>
              <a:rPr lang="el-GR" sz="2000" dirty="0" err="1">
                <a:latin typeface="+mn-lt"/>
              </a:rPr>
              <a:t>rpm</a:t>
            </a:r>
            <a:r>
              <a:rPr lang="el-GR" sz="2000" dirty="0">
                <a:latin typeface="+mn-lt"/>
              </a:rPr>
              <a:t>. Σε μερικές συσκευές για μικρά σκάφη, η ταχύτητα περιστροφής κεραίας δυνατόν να φθάνει τις 45 </a:t>
            </a:r>
            <a:r>
              <a:rPr lang="el-GR" sz="2000" dirty="0" err="1">
                <a:latin typeface="+mn-lt"/>
              </a:rPr>
              <a:t>rpm</a:t>
            </a:r>
            <a:r>
              <a:rPr lang="el-GR" sz="2000" dirty="0">
                <a:latin typeface="+mn-lt"/>
              </a:rPr>
              <a:t>.</a:t>
            </a:r>
          </a:p>
        </p:txBody>
      </p:sp>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25</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Η περιστροφή της κεραίας</a:t>
            </a:r>
          </a:p>
        </p:txBody>
      </p:sp>
    </p:spTree>
    <p:extLst>
      <p:ext uri="{BB962C8B-B14F-4D97-AF65-F5344CB8AC3E}">
        <p14:creationId xmlns:p14="http://schemas.microsoft.com/office/powerpoint/2010/main" val="9139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F0B92B3E-E49D-4EC3-83E2-7096B5862969}"/>
                  </a:ext>
                </a:extLst>
              </p:cNvPr>
              <p:cNvSpPr>
                <a:spLocks noGrp="1"/>
              </p:cNvSpPr>
              <p:nvPr>
                <p:ph type="body" idx="1"/>
              </p:nvPr>
            </p:nvSpPr>
            <p:spPr>
              <a:xfrm>
                <a:off x="306070" y="997654"/>
                <a:ext cx="8531860" cy="5096010"/>
              </a:xfrm>
            </p:spPr>
            <p:txBody>
              <a:bodyPr/>
              <a:lstStyle/>
              <a:p>
                <a:pPr algn="just"/>
                <a:r>
                  <a:rPr lang="en-US" sz="2000" dirty="0">
                    <a:latin typeface="+mn-lt"/>
                  </a:rPr>
                  <a:t>M</a:t>
                </a:r>
                <a:r>
                  <a:rPr lang="el-GR" sz="2000" dirty="0">
                    <a:latin typeface="+mn-lt"/>
                  </a:rPr>
                  <a:t>ία αύξηση στην ταχύτητα περιστροφής της κεραίας μειώνει τον χρόνο ανανεώσεως της</a:t>
                </a:r>
                <a:r>
                  <a:rPr lang="en-US" sz="2000" dirty="0">
                    <a:latin typeface="+mn-lt"/>
                  </a:rPr>
                  <a:t> </a:t>
                </a:r>
                <a:r>
                  <a:rPr lang="el-GR" sz="2000" dirty="0">
                    <a:latin typeface="+mn-lt"/>
                  </a:rPr>
                  <a:t>εικόνας και απαιτεί μικρότερο ποσοστό παραμένουσας λαμπρότητας στον </a:t>
                </a:r>
                <a:r>
                  <a:rPr lang="el-GR" sz="2000" dirty="0" err="1">
                    <a:latin typeface="+mn-lt"/>
                  </a:rPr>
                  <a:t>ενδείκτη</a:t>
                </a:r>
                <a:r>
                  <a:rPr lang="el-GR" sz="2000" dirty="0">
                    <a:latin typeface="+mn-lt"/>
                  </a:rPr>
                  <a:t> (οθόνη). Όμως η αύξηση της ταχύτητας</a:t>
                </a:r>
                <a:r>
                  <a:rPr lang="en-US" sz="2000" dirty="0">
                    <a:latin typeface="+mn-lt"/>
                  </a:rPr>
                  <a:t> </a:t>
                </a:r>
                <a:r>
                  <a:rPr lang="el-GR" sz="2000" dirty="0">
                    <a:latin typeface="+mn-lt"/>
                  </a:rPr>
                  <a:t>περιστροφής της κεραίας μειώνει τον χρόνο κατά τον οποίο η κεραία «φωτίζει» ένα συγκεκριμένο στόχο με</a:t>
                </a:r>
                <a:r>
                  <a:rPr lang="en-US" sz="2000" dirty="0">
                    <a:latin typeface="+mn-lt"/>
                  </a:rPr>
                  <a:t> </a:t>
                </a:r>
                <a:r>
                  <a:rPr lang="el-GR" sz="2000" dirty="0">
                    <a:latin typeface="+mn-lt"/>
                  </a:rPr>
                  <a:t>τον οριζόντιο λοβό της. </a:t>
                </a:r>
                <a:endParaRPr lang="en-US" sz="2000" dirty="0">
                  <a:latin typeface="+mn-lt"/>
                </a:endParaRPr>
              </a:p>
              <a:p>
                <a:pPr algn="just"/>
                <a:r>
                  <a:rPr lang="el-GR" sz="2000" dirty="0">
                    <a:latin typeface="+mn-lt"/>
                  </a:rPr>
                  <a:t>Ας υποτεθεί ότι μία κεραία περιστρέφεται με </a:t>
                </a:r>
                <a:r>
                  <a:rPr lang="el-GR" sz="2000" dirty="0" err="1">
                    <a:latin typeface="+mn-lt"/>
                  </a:rPr>
                  <a:t>θ</a:t>
                </a:r>
                <a:r>
                  <a:rPr lang="el-GR" sz="2000" baseline="-25000" dirty="0" err="1">
                    <a:latin typeface="+mn-lt"/>
                  </a:rPr>
                  <a:t>s</a:t>
                </a:r>
                <a:r>
                  <a:rPr lang="el-GR" sz="2000" dirty="0">
                    <a:latin typeface="+mn-lt"/>
                  </a:rPr>
                  <a:t> </a:t>
                </a:r>
                <a:r>
                  <a:rPr lang="en-US" sz="2000" dirty="0">
                    <a:latin typeface="+mn-lt"/>
                  </a:rPr>
                  <a:t>(</a:t>
                </a:r>
                <a:r>
                  <a:rPr lang="el-GR" sz="2000" dirty="0">
                    <a:latin typeface="+mn-lt"/>
                  </a:rPr>
                  <a:t>σε </a:t>
                </a:r>
                <a14:m>
                  <m:oMath xmlns:m="http://schemas.openxmlformats.org/officeDocument/2006/math">
                    <m:f>
                      <m:fPr>
                        <m:type m:val="lin"/>
                        <m:ctrlPr>
                          <a:rPr lang="el-GR" sz="2000" i="1">
                            <a:latin typeface="Cambria Math"/>
                          </a:rPr>
                        </m:ctrlPr>
                      </m:fPr>
                      <m:num>
                        <m:r>
                          <a:rPr lang="el-GR" sz="2000" i="1">
                            <a:latin typeface="Cambria Math"/>
                            <a:ea typeface="Cambria Math"/>
                          </a:rPr>
                          <m:t>°</m:t>
                        </m:r>
                      </m:num>
                      <m:den>
                        <m:r>
                          <a:rPr lang="en-US" sz="2000" i="1">
                            <a:latin typeface="Cambria Math"/>
                          </a:rPr>
                          <m:t>𝑠𝑒𝑐</m:t>
                        </m:r>
                      </m:den>
                    </m:f>
                  </m:oMath>
                </a14:m>
                <a:r>
                  <a:rPr lang="el-GR" sz="2000" dirty="0">
                    <a:latin typeface="+mn-lt"/>
                  </a:rPr>
                  <a:t>) και ότι το οριζόντιο εύρος</a:t>
                </a:r>
                <a:r>
                  <a:rPr lang="en-US" sz="2000" dirty="0">
                    <a:latin typeface="+mn-lt"/>
                  </a:rPr>
                  <a:t> </a:t>
                </a:r>
                <a:r>
                  <a:rPr lang="el-GR" sz="2000" dirty="0">
                    <a:latin typeface="+mn-lt"/>
                  </a:rPr>
                  <a:t>δέσμης είναι </a:t>
                </a:r>
                <a:r>
                  <a:rPr lang="el-GR" sz="2000" dirty="0" err="1">
                    <a:latin typeface="+mn-lt"/>
                  </a:rPr>
                  <a:t>θ</a:t>
                </a:r>
                <a:r>
                  <a:rPr lang="el-GR" sz="2000" baseline="-25000" dirty="0" err="1">
                    <a:latin typeface="+mn-lt"/>
                  </a:rPr>
                  <a:t>Β</a:t>
                </a:r>
                <a:r>
                  <a:rPr lang="el-GR" sz="2000" dirty="0">
                    <a:latin typeface="+mn-lt"/>
                  </a:rPr>
                  <a:t> (σε </a:t>
                </a:r>
                <a14:m>
                  <m:oMath xmlns:m="http://schemas.openxmlformats.org/officeDocument/2006/math">
                    <m:r>
                      <a:rPr lang="el-GR" sz="2000" i="1" smtClean="0">
                        <a:latin typeface="Cambria Math"/>
                        <a:ea typeface="Cambria Math"/>
                      </a:rPr>
                      <m:t>°</m:t>
                    </m:r>
                  </m:oMath>
                </a14:m>
                <a:r>
                  <a:rPr lang="el-GR" sz="2000" dirty="0">
                    <a:latin typeface="+mn-lt"/>
                  </a:rPr>
                  <a:t>). Ο </a:t>
                </a:r>
                <a:r>
                  <a:rPr lang="el-GR" sz="2000" u="sng" dirty="0">
                    <a:latin typeface="+mn-lt"/>
                  </a:rPr>
                  <a:t>χρόνος φωτισμού</a:t>
                </a:r>
                <a:r>
                  <a:rPr lang="el-GR" sz="2000" dirty="0">
                    <a:latin typeface="+mn-lt"/>
                  </a:rPr>
                  <a:t> </a:t>
                </a:r>
                <a:r>
                  <a:rPr lang="en-US" sz="2000" dirty="0">
                    <a:latin typeface="+mn-lt"/>
                  </a:rPr>
                  <a:t>(time on target) </a:t>
                </a:r>
                <a:r>
                  <a:rPr lang="el-GR" sz="2000" dirty="0">
                    <a:latin typeface="+mn-lt"/>
                  </a:rPr>
                  <a:t>ενός σημειακού στόχου από τη δέσμη του ραντάρ</a:t>
                </a:r>
                <a:r>
                  <a:rPr lang="en-US" sz="2000" dirty="0">
                    <a:latin typeface="+mn-lt"/>
                  </a:rPr>
                  <a:t> </a:t>
                </a:r>
                <a:r>
                  <a:rPr lang="el-GR" sz="2000" dirty="0">
                    <a:latin typeface="+mn-lt"/>
                  </a:rPr>
                  <a:t>σε κάθε περιστροφή της κεραίας</a:t>
                </a:r>
                <a:r>
                  <a:rPr lang="en-US" sz="2000" dirty="0">
                    <a:latin typeface="+mn-lt"/>
                  </a:rPr>
                  <a:t> </a:t>
                </a:r>
                <a:r>
                  <a:rPr lang="el-GR" sz="2000" dirty="0">
                    <a:latin typeface="+mn-lt"/>
                  </a:rPr>
                  <a:t>είναι</a:t>
                </a:r>
                <a:r>
                  <a:rPr lang="en-US" sz="2000" dirty="0">
                    <a:latin typeface="+mn-lt"/>
                  </a:rPr>
                  <a:t>:</a:t>
                </a:r>
              </a:p>
              <a:p>
                <a:pPr algn="ctr">
                  <a:spcAft>
                    <a:spcPts val="600"/>
                  </a:spcAft>
                </a:pPr>
                <a14:m>
                  <m:oMath xmlns:m="http://schemas.openxmlformats.org/officeDocument/2006/math">
                    <m:f>
                      <m:fPr>
                        <m:type m:val="lin"/>
                        <m:ctrlPr>
                          <a:rPr lang="el-GR" sz="2000" i="1" smtClean="0">
                            <a:latin typeface="Cambria Math"/>
                          </a:rPr>
                        </m:ctrlPr>
                      </m:fPr>
                      <m:num>
                        <m:sSub>
                          <m:sSubPr>
                            <m:ctrlPr>
                              <a:rPr lang="el-GR" sz="2000" i="1" smtClean="0">
                                <a:latin typeface="Cambria Math"/>
                              </a:rPr>
                            </m:ctrlPr>
                          </m:sSubPr>
                          <m:e>
                            <m:r>
                              <a:rPr lang="el-GR" sz="2000" i="1" smtClean="0">
                                <a:latin typeface="Cambria Math"/>
                                <a:ea typeface="Cambria Math"/>
                              </a:rPr>
                              <m:t>𝜃</m:t>
                            </m:r>
                          </m:e>
                          <m:sub>
                            <m:r>
                              <m:rPr>
                                <m:sty m:val="p"/>
                              </m:rPr>
                              <a:rPr lang="en-US" sz="2000" b="0" i="0" smtClean="0">
                                <a:latin typeface="Cambria Math"/>
                              </a:rPr>
                              <m:t>B</m:t>
                            </m:r>
                          </m:sub>
                        </m:sSub>
                      </m:num>
                      <m:den>
                        <m:sSub>
                          <m:sSubPr>
                            <m:ctrlPr>
                              <a:rPr lang="el-GR" sz="2000" i="1" smtClean="0">
                                <a:latin typeface="Cambria Math"/>
                              </a:rPr>
                            </m:ctrlPr>
                          </m:sSubPr>
                          <m:e>
                            <m:r>
                              <a:rPr lang="el-GR" sz="2000" i="1" smtClean="0">
                                <a:latin typeface="Cambria Math"/>
                                <a:ea typeface="Cambria Math"/>
                              </a:rPr>
                              <m:t>𝜃</m:t>
                            </m:r>
                          </m:e>
                          <m:sub>
                            <m:r>
                              <a:rPr lang="en-US" sz="2000" b="0" i="1" smtClean="0">
                                <a:latin typeface="Cambria Math"/>
                              </a:rPr>
                              <m:t>𝑠</m:t>
                            </m:r>
                          </m:sub>
                        </m:sSub>
                      </m:den>
                    </m:f>
                  </m:oMath>
                </a14:m>
                <a:r>
                  <a:rPr lang="el-GR" sz="2000" dirty="0">
                    <a:latin typeface="+mn-lt"/>
                  </a:rPr>
                  <a:t>  (</a:t>
                </a:r>
                <a:r>
                  <a:rPr lang="el-GR" sz="2000" dirty="0" err="1">
                    <a:latin typeface="+mn-lt"/>
                  </a:rPr>
                  <a:t>sec</a:t>
                </a:r>
                <a:r>
                  <a:rPr lang="el-GR" sz="2000" dirty="0">
                    <a:latin typeface="+mn-lt"/>
                  </a:rPr>
                  <a:t>)</a:t>
                </a:r>
              </a:p>
              <a:p>
                <a:pPr algn="just"/>
                <a:r>
                  <a:rPr lang="el-GR" sz="2000" dirty="0">
                    <a:latin typeface="+mn-lt"/>
                  </a:rPr>
                  <a:t>Σε αυτό τον χρόνο</a:t>
                </a:r>
                <a:r>
                  <a:rPr lang="en-US" sz="2000" dirty="0">
                    <a:latin typeface="+mn-lt"/>
                  </a:rPr>
                  <a:t> (</a:t>
                </a:r>
                <a:r>
                  <a:rPr lang="el-GR" sz="2000" dirty="0">
                    <a:latin typeface="+mn-lt"/>
                  </a:rPr>
                  <a:t>μία περιστροφή</a:t>
                </a:r>
                <a:r>
                  <a:rPr lang="en-US" sz="2000" dirty="0">
                    <a:latin typeface="+mn-lt"/>
                  </a:rPr>
                  <a:t>)</a:t>
                </a:r>
                <a:r>
                  <a:rPr lang="el-GR" sz="2000" dirty="0">
                    <a:latin typeface="+mn-lt"/>
                  </a:rPr>
                  <a:t>, ένα ραντάρ με</a:t>
                </a:r>
                <a:r>
                  <a:rPr lang="en-US" sz="2000" dirty="0">
                    <a:latin typeface="+mn-lt"/>
                  </a:rPr>
                  <a:t> </a:t>
                </a:r>
                <a:r>
                  <a:rPr lang="el-GR" sz="2000" dirty="0">
                    <a:latin typeface="+mn-lt"/>
                  </a:rPr>
                  <a:t>ορισμένη συχνότητα παλμών </a:t>
                </a:r>
                <a:r>
                  <a:rPr lang="el-GR" sz="2000" b="1" u="sng" dirty="0">
                    <a:latin typeface="+mn-lt"/>
                  </a:rPr>
                  <a:t>PRF</a:t>
                </a:r>
                <a:r>
                  <a:rPr lang="el-GR" sz="2000" dirty="0">
                    <a:latin typeface="+mn-lt"/>
                  </a:rPr>
                  <a:t> [</a:t>
                </a:r>
                <a:r>
                  <a:rPr lang="en-US" sz="2000" i="1" dirty="0">
                    <a:latin typeface="+mn-lt"/>
                  </a:rPr>
                  <a:t>Pulse Repetition Frequency</a:t>
                </a:r>
                <a:r>
                  <a:rPr lang="el-GR" sz="2000" dirty="0">
                    <a:latin typeface="+mn-lt"/>
                  </a:rPr>
                  <a:t>] ή </a:t>
                </a:r>
                <a:r>
                  <a:rPr lang="en-US" sz="2000" b="1" u="sng" dirty="0">
                    <a:latin typeface="+mn-lt"/>
                  </a:rPr>
                  <a:t>PRR</a:t>
                </a:r>
                <a:r>
                  <a:rPr lang="en-US" sz="2000" dirty="0">
                    <a:latin typeface="+mn-lt"/>
                  </a:rPr>
                  <a:t> </a:t>
                </a:r>
                <a:r>
                  <a:rPr lang="el-GR" sz="2000" dirty="0">
                    <a:latin typeface="+mn-lt"/>
                  </a:rPr>
                  <a:t>[</a:t>
                </a:r>
                <a:r>
                  <a:rPr lang="en-US" sz="2000" i="1" dirty="0">
                    <a:latin typeface="+mn-lt"/>
                  </a:rPr>
                  <a:t>Pulse Repetition Rate</a:t>
                </a:r>
                <a:r>
                  <a:rPr lang="el-GR" sz="2000" dirty="0">
                    <a:latin typeface="+mn-lt"/>
                  </a:rPr>
                  <a:t>] (σε παλμούς/</a:t>
                </a:r>
                <a:r>
                  <a:rPr lang="el-GR" sz="2000" dirty="0" err="1">
                    <a:latin typeface="+mn-lt"/>
                  </a:rPr>
                  <a:t>sec</a:t>
                </a:r>
                <a:r>
                  <a:rPr lang="el-GR" sz="2000" dirty="0">
                    <a:latin typeface="+mn-lt"/>
                  </a:rPr>
                  <a:t> δηλ. σε </a:t>
                </a:r>
                <a:r>
                  <a:rPr lang="en-US" sz="2000" dirty="0">
                    <a:latin typeface="+mn-lt"/>
                  </a:rPr>
                  <a:t>Hz</a:t>
                </a:r>
                <a:r>
                  <a:rPr lang="el-GR" sz="2000" dirty="0">
                    <a:latin typeface="+mn-lt"/>
                  </a:rPr>
                  <a:t>) εκπέμπει n παλμούς προς τον σημειακό στόχο, σύμφωνα με τη σχέση:</a:t>
                </a:r>
                <a:endParaRPr lang="en-US" sz="2000" dirty="0">
                  <a:latin typeface="+mn-lt"/>
                </a:endParaRPr>
              </a:p>
              <a:p>
                <a:pPr algn="just">
                  <a:spcAft>
                    <a:spcPts val="600"/>
                  </a:spcAft>
                </a:pPr>
                <a14:m>
                  <m:oMathPara xmlns:m="http://schemas.openxmlformats.org/officeDocument/2006/math">
                    <m:oMathParaPr>
                      <m:jc m:val="centerGroup"/>
                    </m:oMathParaPr>
                    <m:oMath xmlns:m="http://schemas.openxmlformats.org/officeDocument/2006/math">
                      <m:r>
                        <m:rPr>
                          <m:sty m:val="p"/>
                        </m:rPr>
                        <a:rPr lang="en-US" sz="2000">
                          <a:latin typeface="Cambria Math"/>
                        </a:rPr>
                        <m:t>n</m:t>
                      </m:r>
                      <m:r>
                        <a:rPr lang="en-US" sz="2000" i="1" smtClean="0">
                          <a:latin typeface="Cambria Math"/>
                        </a:rPr>
                        <m:t>=</m:t>
                      </m:r>
                      <m:f>
                        <m:fPr>
                          <m:ctrlPr>
                            <a:rPr lang="en-US" sz="2000" i="1" smtClean="0">
                              <a:latin typeface="Cambria Math"/>
                            </a:rPr>
                          </m:ctrlPr>
                        </m:fPr>
                        <m:num>
                          <m:sSub>
                            <m:sSubPr>
                              <m:ctrlPr>
                                <a:rPr lang="en-US" sz="2000" i="1" smtClean="0">
                                  <a:latin typeface="Cambria Math"/>
                                </a:rPr>
                              </m:ctrlPr>
                            </m:sSubPr>
                            <m:e>
                              <m:r>
                                <a:rPr lang="el-GR" sz="2000" b="0" i="1" smtClean="0">
                                  <a:latin typeface="Cambria Math"/>
                                </a:rPr>
                                <m:t>𝜃</m:t>
                              </m:r>
                            </m:e>
                            <m:sub>
                              <m:r>
                                <m:rPr>
                                  <m:sty m:val="p"/>
                                </m:rPr>
                                <a:rPr lang="el-GR" sz="2000" b="0" i="0" smtClean="0">
                                  <a:latin typeface="Cambria Math"/>
                                </a:rPr>
                                <m:t>Β</m:t>
                              </m:r>
                            </m:sub>
                          </m:sSub>
                        </m:num>
                        <m:den>
                          <m:sSub>
                            <m:sSubPr>
                              <m:ctrlPr>
                                <a:rPr lang="en-US" sz="2000" i="1" smtClean="0">
                                  <a:latin typeface="Cambria Math"/>
                                </a:rPr>
                              </m:ctrlPr>
                            </m:sSubPr>
                            <m:e>
                              <m:r>
                                <m:rPr>
                                  <m:sty m:val="p"/>
                                </m:rPr>
                                <a:rPr lang="el-GR" sz="2000" b="0" i="0" smtClean="0">
                                  <a:latin typeface="Cambria Math"/>
                                </a:rPr>
                                <m:t>θ</m:t>
                              </m:r>
                            </m:e>
                            <m:sub>
                              <m:r>
                                <m:rPr>
                                  <m:sty m:val="p"/>
                                </m:rPr>
                                <a:rPr lang="en-US" sz="2000" b="0" i="0" smtClean="0">
                                  <a:latin typeface="Cambria Math"/>
                                </a:rPr>
                                <m:t>S</m:t>
                              </m:r>
                            </m:sub>
                          </m:sSub>
                        </m:den>
                      </m:f>
                      <m:r>
                        <a:rPr lang="en-US" sz="2000" b="0" i="1" smtClean="0">
                          <a:latin typeface="Cambria Math"/>
                        </a:rPr>
                        <m:t> </m:t>
                      </m:r>
                      <m:r>
                        <a:rPr lang="en-US" sz="2000" b="0" i="1" smtClean="0">
                          <a:latin typeface="Cambria Math"/>
                        </a:rPr>
                        <m:t>𝑃𝑅𝐹</m:t>
                      </m:r>
                    </m:oMath>
                  </m:oMathPara>
                </a14:m>
                <a:endParaRPr lang="en-US" sz="2000" dirty="0">
                  <a:latin typeface="+mn-lt"/>
                </a:endParaRPr>
              </a:p>
              <a:p>
                <a:pPr algn="just"/>
                <a:r>
                  <a:rPr lang="el-GR" sz="2000" dirty="0">
                    <a:latin typeface="+mn-lt"/>
                  </a:rPr>
                  <a:t>(Προφανώς στην πράξη δεν υπάρχει ακριβώς σημειακός στόχος. Αποτελεί όμως μια καλή προσέγγιση που διευκολύνει τους υπολογισμούς.)</a:t>
                </a:r>
                <a:endParaRPr lang="en-US" sz="2000" dirty="0">
                  <a:latin typeface="+mn-lt"/>
                </a:endParaRPr>
              </a:p>
            </p:txBody>
          </p:sp>
        </mc:Choice>
        <mc:Fallback xmlns="">
          <p:sp>
            <p:nvSpPr>
              <p:cNvPr id="3" name="Text Placeholder 2">
                <a:extLst>
                  <a:ext uri="{FF2B5EF4-FFF2-40B4-BE49-F238E27FC236}">
                    <a16:creationId xmlns="" xmlns:a16="http://schemas.microsoft.com/office/drawing/2014/main" xmlns:a14="http://schemas.microsoft.com/office/drawing/2010/main" id="{F0B92B3E-E49D-4EC3-83E2-7096B5862969}"/>
                  </a:ext>
                </a:extLst>
              </p:cNvPr>
              <p:cNvSpPr>
                <a:spLocks noGrp="1" noRot="1" noChangeAspect="1" noMove="1" noResize="1" noEditPoints="1" noAdjustHandles="1" noChangeArrowheads="1" noChangeShapeType="1" noTextEdit="1"/>
              </p:cNvSpPr>
              <p:nvPr>
                <p:ph type="body" idx="1"/>
              </p:nvPr>
            </p:nvSpPr>
            <p:spPr>
              <a:xfrm>
                <a:off x="306070" y="997654"/>
                <a:ext cx="8531860" cy="5096010"/>
              </a:xfrm>
              <a:blipFill rotWithShape="1">
                <a:blip r:embed="rId2"/>
                <a:stretch>
                  <a:fillRect l="-1786" t="-1555" r="-1786" b="-20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26</a:t>
            </a:fld>
            <a:endParaRPr lang="en-US" spc="-60" dirty="0">
              <a:solidFill>
                <a:srgbClr val="000000"/>
              </a:solidFill>
            </a:endParaRPr>
          </a:p>
        </p:txBody>
      </p:sp>
      <p:sp>
        <p:nvSpPr>
          <p:cNvPr id="5" name="Rectangle 2"/>
          <p:cNvSpPr>
            <a:spLocks noGrp="1" noChangeArrowheads="1"/>
          </p:cNvSpPr>
          <p:nvPr>
            <p:ph type="title"/>
          </p:nvPr>
        </p:nvSpPr>
        <p:spPr>
          <a:xfrm>
            <a:off x="360363" y="165548"/>
            <a:ext cx="8396287"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sz="3200" b="1" kern="1200" dirty="0">
                <a:latin typeface="+mj-lt"/>
                <a:cs typeface="+mj-cs"/>
              </a:rPr>
              <a:t>Περιστροφή της κεραίας και χρόνος φωτισμού</a:t>
            </a:r>
          </a:p>
        </p:txBody>
      </p:sp>
    </p:spTree>
    <p:extLst>
      <p:ext uri="{BB962C8B-B14F-4D97-AF65-F5344CB8AC3E}">
        <p14:creationId xmlns:p14="http://schemas.microsoft.com/office/powerpoint/2010/main" val="40653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ECE333-F2ED-43B5-A2B7-88BACDFDB818}"/>
              </a:ext>
            </a:extLst>
          </p:cNvPr>
          <p:cNvSpPr>
            <a:spLocks noGrp="1"/>
          </p:cNvSpPr>
          <p:nvPr>
            <p:ph type="ctrTitle"/>
          </p:nvPr>
        </p:nvSpPr>
        <p:spPr>
          <a:xfrm>
            <a:off x="1016254" y="213336"/>
            <a:ext cx="7467600" cy="1231106"/>
          </a:xfrm>
        </p:spPr>
        <p:txBody>
          <a:bodyPr/>
          <a:lstStyle/>
          <a:p>
            <a:pPr algn="ctr"/>
            <a:r>
              <a:rPr lang="el-GR" sz="4000" dirty="0">
                <a:latin typeface="+mj-lt"/>
              </a:rPr>
              <a:t>Τέλος Μαθήματος </a:t>
            </a:r>
            <a:r>
              <a:rPr lang="en-US" sz="4000" dirty="0">
                <a:latin typeface="+mj-lt"/>
              </a:rPr>
              <a:t>5</a:t>
            </a:r>
            <a:r>
              <a:rPr lang="el-GR" sz="4000" dirty="0">
                <a:latin typeface="+mj-lt"/>
              </a:rPr>
              <a:t> – </a:t>
            </a:r>
            <a:br>
              <a:rPr lang="el-GR" sz="4000" dirty="0">
                <a:latin typeface="+mj-lt"/>
              </a:rPr>
            </a:br>
            <a:r>
              <a:rPr lang="el-GR" sz="4000" dirty="0">
                <a:latin typeface="+mj-lt"/>
              </a:rPr>
              <a:t>Κεραία </a:t>
            </a:r>
            <a:r>
              <a:rPr lang="en-US" sz="4000" dirty="0">
                <a:latin typeface="+mj-lt"/>
              </a:rPr>
              <a:t>RADAR</a:t>
            </a:r>
          </a:p>
        </p:txBody>
      </p:sp>
      <p:sp>
        <p:nvSpPr>
          <p:cNvPr id="35" name="Slide Number Placeholder 34">
            <a:extLst>
              <a:ext uri="{FF2B5EF4-FFF2-40B4-BE49-F238E27FC236}">
                <a16:creationId xmlns:a16="http://schemas.microsoft.com/office/drawing/2014/main" xmlns="" id="{9CA45C28-36F0-4441-9B7A-93CA001595CE}"/>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27</a:t>
            </a:fld>
            <a:endParaRPr lang="en-US" spc="-60" dirty="0">
              <a:solidFill>
                <a:srgbClr val="000000"/>
              </a:solidFill>
            </a:endParaRPr>
          </a:p>
        </p:txBody>
      </p:sp>
      <p:pic>
        <p:nvPicPr>
          <p:cNvPr id="6" name="Picture 5" descr="A close up of a logo&#10;&#10;Description automatically generated">
            <a:extLst>
              <a:ext uri="{FF2B5EF4-FFF2-40B4-BE49-F238E27FC236}">
                <a16:creationId xmlns:a16="http://schemas.microsoft.com/office/drawing/2014/main" xmlns="" id="{D552FEAA-A372-48BF-9169-F22639138F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845054" y="2344521"/>
            <a:ext cx="3810000" cy="3810000"/>
          </a:xfrm>
          <a:prstGeom prst="rect">
            <a:avLst/>
          </a:prstGeom>
        </p:spPr>
      </p:pic>
    </p:spTree>
    <p:extLst>
      <p:ext uri="{BB962C8B-B14F-4D97-AF65-F5344CB8AC3E}">
        <p14:creationId xmlns:p14="http://schemas.microsoft.com/office/powerpoint/2010/main" val="31118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61836"/>
            <a:ext cx="8229600" cy="600164"/>
          </a:xfrm>
          <a:noFill/>
          <a:ln>
            <a:noFill/>
          </a:ln>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pPr>
            <a:r>
              <a:rPr lang="el-GR" altLang="el-GR" sz="3300" b="1" kern="1200" dirty="0">
                <a:latin typeface="+mj-lt"/>
                <a:cs typeface="+mj-cs"/>
              </a:rPr>
              <a:t>Σφαιρικές συντεταγμένες</a:t>
            </a:r>
          </a:p>
        </p:txBody>
      </p:sp>
      <p:sp>
        <p:nvSpPr>
          <p:cNvPr id="4099" name="Rectangle 3"/>
          <p:cNvSpPr>
            <a:spLocks noGrp="1" noChangeArrowheads="1"/>
          </p:cNvSpPr>
          <p:nvPr>
            <p:ph type="body" sz="half" idx="1"/>
          </p:nvPr>
        </p:nvSpPr>
        <p:spPr>
          <a:xfrm>
            <a:off x="457200" y="804446"/>
            <a:ext cx="8491538" cy="338554"/>
          </a:xfrm>
        </p:spPr>
        <p:txBody>
          <a:bodyPr/>
          <a:lstStyle/>
          <a:p>
            <a:pPr marL="0" indent="0" eaLnBrk="1" hangingPunct="1">
              <a:lnSpc>
                <a:spcPct val="110000"/>
              </a:lnSpc>
              <a:spcBef>
                <a:spcPct val="40000"/>
              </a:spcBef>
              <a:buFontTx/>
              <a:buNone/>
            </a:pPr>
            <a:r>
              <a:rPr lang="el-GR" altLang="el-GR" sz="2000" dirty="0">
                <a:latin typeface="+mn-lt"/>
              </a:rPr>
              <a:t>Είναι το σύστημα συντεταγμένων που προτιμάται για τη μελέτη των κεραιών</a:t>
            </a:r>
          </a:p>
        </p:txBody>
      </p:sp>
      <p:pic>
        <p:nvPicPr>
          <p:cNvPr id="4100" name="Picture 28"/>
          <p:cNvPicPr>
            <a:picLocks noChangeAspect="1" noChangeArrowheads="1"/>
          </p:cNvPicPr>
          <p:nvPr/>
        </p:nvPicPr>
        <p:blipFill>
          <a:blip r:embed="rId2">
            <a:extLst>
              <a:ext uri="{28A0092B-C50C-407E-A947-70E740481C1C}">
                <a14:useLocalDpi xmlns:a14="http://schemas.microsoft.com/office/drawing/2010/main" val="0"/>
              </a:ext>
            </a:extLst>
          </a:blip>
          <a:srcRect l="5321" r="13582" b="12659"/>
          <a:stretch>
            <a:fillRect/>
          </a:stretch>
        </p:blipFill>
        <p:spPr bwMode="auto">
          <a:xfrm>
            <a:off x="246063" y="1263650"/>
            <a:ext cx="5516562"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27" name="Group 47"/>
          <p:cNvGrpSpPr>
            <a:grpSpLocks/>
          </p:cNvGrpSpPr>
          <p:nvPr/>
        </p:nvGrpSpPr>
        <p:grpSpPr bwMode="auto">
          <a:xfrm>
            <a:off x="3021013" y="2265363"/>
            <a:ext cx="3130550" cy="1001712"/>
            <a:chOff x="1903" y="1427"/>
            <a:chExt cx="1972" cy="631"/>
          </a:xfrm>
        </p:grpSpPr>
        <p:sp>
          <p:nvSpPr>
            <p:cNvPr id="4109" name="Oval 30"/>
            <p:cNvSpPr>
              <a:spLocks noChangeArrowheads="1"/>
            </p:cNvSpPr>
            <p:nvPr/>
          </p:nvSpPr>
          <p:spPr bwMode="auto">
            <a:xfrm>
              <a:off x="1903" y="1564"/>
              <a:ext cx="253" cy="49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ltLang="el-GR"/>
            </a:p>
          </p:txBody>
        </p:sp>
        <p:sp>
          <p:nvSpPr>
            <p:cNvPr id="4110" name="Line 32"/>
            <p:cNvSpPr>
              <a:spLocks noChangeShapeType="1"/>
            </p:cNvSpPr>
            <p:nvPr/>
          </p:nvSpPr>
          <p:spPr bwMode="auto">
            <a:xfrm flipH="1">
              <a:off x="2108" y="1427"/>
              <a:ext cx="1767" cy="235"/>
            </a:xfrm>
            <a:prstGeom prst="line">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2" name="Rectangle 34"/>
          <p:cNvSpPr>
            <a:spLocks noChangeArrowheads="1"/>
          </p:cNvSpPr>
          <p:nvPr/>
        </p:nvSpPr>
        <p:spPr bwMode="auto">
          <a:xfrm>
            <a:off x="6110288" y="2039938"/>
            <a:ext cx="2913062"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90500" indent="-190500">
              <a:spcBef>
                <a:spcPct val="40000"/>
              </a:spcBef>
            </a:pPr>
            <a:r>
              <a:rPr lang="el-GR" altLang="el-GR" dirty="0">
                <a:solidFill>
                  <a:srgbClr val="CC0000"/>
                </a:solidFill>
              </a:rPr>
              <a:t>Μοναδιαία διανύσματα</a:t>
            </a:r>
          </a:p>
          <a:p>
            <a:pPr marL="190500" indent="-190500">
              <a:spcBef>
                <a:spcPct val="40000"/>
              </a:spcBef>
            </a:pPr>
            <a:r>
              <a:rPr lang="el-GR" altLang="el-GR" dirty="0">
                <a:solidFill>
                  <a:srgbClr val="CC00CC"/>
                </a:solidFill>
              </a:rPr>
              <a:t>μεταβολή φ (</a:t>
            </a:r>
            <a:r>
              <a:rPr lang="el-GR" altLang="el-GR" i="1" dirty="0">
                <a:solidFill>
                  <a:srgbClr val="CC00CC"/>
                </a:solidFill>
              </a:rPr>
              <a:t>αζιμουθιακή γωνία</a:t>
            </a:r>
            <a:r>
              <a:rPr lang="el-GR" altLang="el-GR" dirty="0">
                <a:solidFill>
                  <a:srgbClr val="CC00CC"/>
                </a:solidFill>
              </a:rPr>
              <a:t>)</a:t>
            </a:r>
          </a:p>
          <a:p>
            <a:pPr marL="190500" indent="-190500">
              <a:spcBef>
                <a:spcPct val="40000"/>
              </a:spcBef>
            </a:pPr>
            <a:r>
              <a:rPr lang="el-GR" altLang="el-GR" dirty="0">
                <a:solidFill>
                  <a:srgbClr val="0000FF"/>
                </a:solidFill>
              </a:rPr>
              <a:t>μεταβολή θ (</a:t>
            </a:r>
            <a:r>
              <a:rPr lang="el-GR" altLang="el-GR" i="1" dirty="0">
                <a:solidFill>
                  <a:srgbClr val="0000FF"/>
                </a:solidFill>
              </a:rPr>
              <a:t>γωνία ανύψωσης</a:t>
            </a:r>
            <a:r>
              <a:rPr lang="el-GR" altLang="el-GR" dirty="0">
                <a:solidFill>
                  <a:srgbClr val="0000FF"/>
                </a:solidFill>
              </a:rPr>
              <a:t>)</a:t>
            </a:r>
          </a:p>
          <a:p>
            <a:pPr marL="190500" indent="-190500">
              <a:spcBef>
                <a:spcPct val="40000"/>
              </a:spcBef>
            </a:pPr>
            <a:r>
              <a:rPr lang="el-GR" altLang="el-GR" dirty="0"/>
              <a:t>Στοιχειώδη μήκη:</a:t>
            </a:r>
          </a:p>
          <a:p>
            <a:pPr marL="190500" indent="-190500">
              <a:spcBef>
                <a:spcPct val="40000"/>
              </a:spcBef>
            </a:pPr>
            <a:r>
              <a:rPr lang="en-US" altLang="el-GR" dirty="0" err="1"/>
              <a:t>dr</a:t>
            </a:r>
            <a:r>
              <a:rPr lang="en-US" altLang="el-GR" dirty="0"/>
              <a:t> , r</a:t>
            </a:r>
            <a:r>
              <a:rPr lang="el-GR" altLang="el-GR" dirty="0"/>
              <a:t> </a:t>
            </a:r>
            <a:r>
              <a:rPr lang="en-US" altLang="el-GR" dirty="0"/>
              <a:t>d</a:t>
            </a:r>
            <a:r>
              <a:rPr lang="el-GR" altLang="el-GR" dirty="0"/>
              <a:t>θ</a:t>
            </a:r>
            <a:r>
              <a:rPr lang="en-US" altLang="el-GR" dirty="0"/>
              <a:t> , r</a:t>
            </a:r>
            <a:r>
              <a:rPr lang="el-GR" altLang="el-GR" dirty="0"/>
              <a:t> </a:t>
            </a:r>
            <a:r>
              <a:rPr lang="en-US" altLang="el-GR" dirty="0"/>
              <a:t>sin</a:t>
            </a:r>
            <a:r>
              <a:rPr lang="el-GR" altLang="el-GR" dirty="0"/>
              <a:t>θ</a:t>
            </a:r>
            <a:r>
              <a:rPr lang="en-US" altLang="el-GR" dirty="0"/>
              <a:t>d</a:t>
            </a:r>
            <a:r>
              <a:rPr lang="el-GR" altLang="el-GR" dirty="0"/>
              <a:t>φ</a:t>
            </a:r>
          </a:p>
          <a:p>
            <a:pPr marL="190500" indent="-190500">
              <a:spcBef>
                <a:spcPct val="40000"/>
              </a:spcBef>
            </a:pPr>
            <a:r>
              <a:rPr lang="el-GR" altLang="el-GR" dirty="0"/>
              <a:t>Στοιχειώδες εμβαδό: </a:t>
            </a:r>
          </a:p>
          <a:p>
            <a:pPr marL="190500" indent="-190500">
              <a:spcBef>
                <a:spcPct val="40000"/>
              </a:spcBef>
            </a:pPr>
            <a:r>
              <a:rPr lang="en-US" altLang="el-GR" dirty="0" err="1"/>
              <a:t>dS</a:t>
            </a:r>
            <a:r>
              <a:rPr lang="en-US" altLang="el-GR" dirty="0"/>
              <a:t> = r d</a:t>
            </a:r>
            <a:r>
              <a:rPr lang="el-GR" altLang="el-GR" dirty="0"/>
              <a:t>θ </a:t>
            </a:r>
            <a:r>
              <a:rPr lang="en-US" altLang="el-GR" dirty="0">
                <a:cs typeface="Times New Roman" pitchFamily="18" charset="0"/>
                <a:sym typeface="Symbol" pitchFamily="18" charset="2"/>
              </a:rPr>
              <a:t></a:t>
            </a:r>
            <a:r>
              <a:rPr lang="el-GR" altLang="el-GR" dirty="0">
                <a:sym typeface="Symbol" pitchFamily="18" charset="2"/>
              </a:rPr>
              <a:t> </a:t>
            </a:r>
            <a:r>
              <a:rPr lang="en-US" altLang="el-GR" dirty="0"/>
              <a:t>r</a:t>
            </a:r>
            <a:r>
              <a:rPr lang="el-GR" altLang="el-GR" dirty="0"/>
              <a:t> </a:t>
            </a:r>
            <a:r>
              <a:rPr lang="en-US" altLang="el-GR" dirty="0"/>
              <a:t>sin</a:t>
            </a:r>
            <a:r>
              <a:rPr lang="el-GR" altLang="el-GR" dirty="0"/>
              <a:t>θ</a:t>
            </a:r>
            <a:r>
              <a:rPr lang="en-US" altLang="el-GR" dirty="0"/>
              <a:t>d</a:t>
            </a:r>
            <a:r>
              <a:rPr lang="el-GR" altLang="el-GR" dirty="0"/>
              <a:t>φ = </a:t>
            </a:r>
            <a:r>
              <a:rPr lang="en-US" altLang="el-GR" dirty="0"/>
              <a:t>   r</a:t>
            </a:r>
            <a:r>
              <a:rPr lang="en-US" altLang="el-GR" baseline="30000" dirty="0"/>
              <a:t>2</a:t>
            </a:r>
            <a:r>
              <a:rPr lang="el-GR" altLang="el-GR" dirty="0"/>
              <a:t> </a:t>
            </a:r>
            <a:r>
              <a:rPr lang="en-US" altLang="el-GR" dirty="0"/>
              <a:t>sin</a:t>
            </a:r>
            <a:r>
              <a:rPr lang="el-GR" altLang="el-GR" dirty="0"/>
              <a:t>θ</a:t>
            </a:r>
            <a:r>
              <a:rPr lang="en-US" altLang="el-GR" dirty="0"/>
              <a:t> d</a:t>
            </a:r>
            <a:r>
              <a:rPr lang="el-GR" altLang="el-GR" dirty="0"/>
              <a:t>θ</a:t>
            </a:r>
            <a:r>
              <a:rPr lang="en-US" altLang="el-GR" dirty="0"/>
              <a:t> d</a:t>
            </a:r>
            <a:r>
              <a:rPr lang="el-GR" altLang="el-GR" dirty="0"/>
              <a:t>φ</a:t>
            </a:r>
          </a:p>
          <a:p>
            <a:pPr marL="190500" indent="-190500">
              <a:spcBef>
                <a:spcPct val="40000"/>
              </a:spcBef>
            </a:pPr>
            <a:r>
              <a:rPr lang="el-GR" altLang="el-GR" dirty="0"/>
              <a:t>Στοιχειώδης όγκος:</a:t>
            </a:r>
          </a:p>
          <a:p>
            <a:pPr marL="190500" indent="-190500">
              <a:spcBef>
                <a:spcPct val="40000"/>
              </a:spcBef>
            </a:pPr>
            <a:r>
              <a:rPr lang="en-US" altLang="el-GR" dirty="0" err="1"/>
              <a:t>dV</a:t>
            </a:r>
            <a:r>
              <a:rPr lang="en-US" altLang="el-GR" dirty="0"/>
              <a:t> = </a:t>
            </a:r>
            <a:r>
              <a:rPr lang="en-US" altLang="el-GR" dirty="0" err="1"/>
              <a:t>dr</a:t>
            </a:r>
            <a:r>
              <a:rPr lang="en-US" altLang="el-GR" dirty="0"/>
              <a:t> </a:t>
            </a:r>
            <a:r>
              <a:rPr lang="en-US" altLang="el-GR" dirty="0" err="1"/>
              <a:t>dS</a:t>
            </a:r>
            <a:r>
              <a:rPr lang="en-US" altLang="el-GR" dirty="0"/>
              <a:t> = r</a:t>
            </a:r>
            <a:r>
              <a:rPr lang="en-US" altLang="el-GR" baseline="30000" dirty="0"/>
              <a:t>2</a:t>
            </a:r>
            <a:r>
              <a:rPr lang="el-GR" altLang="el-GR" dirty="0"/>
              <a:t> </a:t>
            </a:r>
            <a:r>
              <a:rPr lang="en-US" altLang="el-GR" dirty="0"/>
              <a:t>sin</a:t>
            </a:r>
            <a:r>
              <a:rPr lang="el-GR" altLang="el-GR" dirty="0"/>
              <a:t>θ</a:t>
            </a:r>
            <a:r>
              <a:rPr lang="en-US" altLang="el-GR" dirty="0"/>
              <a:t> </a:t>
            </a:r>
            <a:r>
              <a:rPr lang="en-US" altLang="el-GR" dirty="0" err="1"/>
              <a:t>dr</a:t>
            </a:r>
            <a:r>
              <a:rPr lang="en-US" altLang="el-GR" dirty="0"/>
              <a:t> d</a:t>
            </a:r>
            <a:r>
              <a:rPr lang="el-GR" altLang="el-GR" dirty="0"/>
              <a:t>θ</a:t>
            </a:r>
            <a:r>
              <a:rPr lang="en-US" altLang="el-GR" dirty="0"/>
              <a:t> d</a:t>
            </a:r>
            <a:r>
              <a:rPr lang="el-GR" altLang="el-GR" dirty="0"/>
              <a:t>φ</a:t>
            </a:r>
          </a:p>
        </p:txBody>
      </p:sp>
      <p:grpSp>
        <p:nvGrpSpPr>
          <p:cNvPr id="71729" name="Group 49"/>
          <p:cNvGrpSpPr>
            <a:grpSpLocks/>
          </p:cNvGrpSpPr>
          <p:nvPr/>
        </p:nvGrpSpPr>
        <p:grpSpPr bwMode="auto">
          <a:xfrm>
            <a:off x="3649663" y="3282950"/>
            <a:ext cx="2522537" cy="581025"/>
            <a:chOff x="2299" y="2068"/>
            <a:chExt cx="1589" cy="366"/>
          </a:xfrm>
        </p:grpSpPr>
        <p:sp>
          <p:nvSpPr>
            <p:cNvPr id="4107" name="Line 40"/>
            <p:cNvSpPr>
              <a:spLocks noChangeShapeType="1"/>
            </p:cNvSpPr>
            <p:nvPr/>
          </p:nvSpPr>
          <p:spPr bwMode="auto">
            <a:xfrm flipH="1">
              <a:off x="2299" y="2105"/>
              <a:ext cx="1569" cy="329"/>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Line 41"/>
            <p:cNvSpPr>
              <a:spLocks noChangeShapeType="1"/>
            </p:cNvSpPr>
            <p:nvPr/>
          </p:nvSpPr>
          <p:spPr bwMode="auto">
            <a:xfrm flipH="1">
              <a:off x="2731" y="2068"/>
              <a:ext cx="1157" cy="13"/>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28" name="Group 48"/>
          <p:cNvGrpSpPr>
            <a:grpSpLocks/>
          </p:cNvGrpSpPr>
          <p:nvPr/>
        </p:nvGrpSpPr>
        <p:grpSpPr bwMode="auto">
          <a:xfrm>
            <a:off x="3638550" y="2635250"/>
            <a:ext cx="2530475" cy="2062163"/>
            <a:chOff x="2292" y="1660"/>
            <a:chExt cx="1594" cy="1299"/>
          </a:xfrm>
        </p:grpSpPr>
        <p:sp>
          <p:nvSpPr>
            <p:cNvPr id="4105" name="Line 37"/>
            <p:cNvSpPr>
              <a:spLocks noChangeShapeType="1"/>
            </p:cNvSpPr>
            <p:nvPr/>
          </p:nvSpPr>
          <p:spPr bwMode="auto">
            <a:xfrm flipH="1">
              <a:off x="2292" y="1660"/>
              <a:ext cx="1594" cy="70"/>
            </a:xfrm>
            <a:prstGeom prst="line">
              <a:avLst/>
            </a:prstGeom>
            <a:noFill/>
            <a:ln w="952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Line 42"/>
            <p:cNvSpPr>
              <a:spLocks noChangeShapeType="1"/>
            </p:cNvSpPr>
            <p:nvPr/>
          </p:nvSpPr>
          <p:spPr bwMode="auto">
            <a:xfrm flipH="1">
              <a:off x="2781" y="1674"/>
              <a:ext cx="1093" cy="1285"/>
            </a:xfrm>
            <a:prstGeom prst="line">
              <a:avLst/>
            </a:prstGeom>
            <a:noFill/>
            <a:ln w="952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80481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228600" y="228600"/>
            <a:ext cx="84582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Περιοχές ακτινοβολίας: κοντινό – μακρινό πεδίο</a:t>
            </a:r>
          </a:p>
        </p:txBody>
      </p:sp>
      <p:sp>
        <p:nvSpPr>
          <p:cNvPr id="5123" name="Rectangle 10"/>
          <p:cNvSpPr>
            <a:spLocks noGrp="1" noChangeArrowheads="1"/>
          </p:cNvSpPr>
          <p:nvPr>
            <p:ph type="body" sz="half" idx="1"/>
          </p:nvPr>
        </p:nvSpPr>
        <p:spPr>
          <a:xfrm>
            <a:off x="228600" y="1219200"/>
            <a:ext cx="8610600" cy="3554819"/>
          </a:xfrm>
        </p:spPr>
        <p:txBody>
          <a:bodyPr/>
          <a:lstStyle/>
          <a:p>
            <a:pPr eaLnBrk="1" hangingPunct="1">
              <a:spcBef>
                <a:spcPct val="40000"/>
              </a:spcBef>
            </a:pPr>
            <a:r>
              <a:rPr lang="el-GR" altLang="el-GR" sz="2000" dirty="0">
                <a:latin typeface="+mn-lt"/>
              </a:rPr>
              <a:t>Το κύμα που εκπέμπει (ακτινοβολεί) μια κεραία έχει πολύ διαφορετική μορφή ανάλογα με την απόσταση από την κεραία.</a:t>
            </a:r>
          </a:p>
          <a:p>
            <a:pPr eaLnBrk="1" hangingPunct="1">
              <a:spcBef>
                <a:spcPct val="40000"/>
              </a:spcBef>
            </a:pPr>
            <a:r>
              <a:rPr lang="el-GR" altLang="el-GR" sz="2000" dirty="0">
                <a:latin typeface="+mn-lt"/>
              </a:rPr>
              <a:t>Με βάση την απόσταση διακρίνουμε δύο περιοχές του χώρου</a:t>
            </a:r>
          </a:p>
          <a:p>
            <a:pPr marL="257175" lvl="1" eaLnBrk="1" hangingPunct="1">
              <a:spcBef>
                <a:spcPct val="40000"/>
              </a:spcBef>
            </a:pPr>
            <a:r>
              <a:rPr lang="el-GR" altLang="el-GR" sz="2000" dirty="0"/>
              <a:t>Κοντινή περιοχή (περιοχή </a:t>
            </a:r>
            <a:r>
              <a:rPr lang="el-GR" altLang="el-GR" sz="2000" dirty="0" err="1"/>
              <a:t>Fresnel</a:t>
            </a:r>
            <a:r>
              <a:rPr lang="el-GR" altLang="el-GR" sz="2000" dirty="0"/>
              <a:t>) </a:t>
            </a:r>
            <a:r>
              <a:rPr lang="el-GR" altLang="el-GR" sz="2000" dirty="0">
                <a:sym typeface="Symbol" pitchFamily="18" charset="2"/>
              </a:rPr>
              <a:t> </a:t>
            </a:r>
            <a:r>
              <a:rPr lang="el-GR" altLang="el-GR" sz="2000" b="1" u="sng" dirty="0">
                <a:sym typeface="Symbol" pitchFamily="18" charset="2"/>
              </a:rPr>
              <a:t>Εγγύς πεδίο</a:t>
            </a:r>
            <a:endParaRPr lang="el-GR" altLang="el-GR" sz="2000" b="1" u="sng" dirty="0"/>
          </a:p>
          <a:p>
            <a:pPr marL="257175" lvl="1" eaLnBrk="1" hangingPunct="1">
              <a:spcBef>
                <a:spcPct val="40000"/>
              </a:spcBef>
            </a:pPr>
            <a:r>
              <a:rPr lang="el-GR" altLang="el-GR" sz="2000" dirty="0"/>
              <a:t>Μακρινή περιοχή (περιοχή </a:t>
            </a:r>
            <a:r>
              <a:rPr lang="en-US" altLang="el-GR" sz="2000" dirty="0" err="1"/>
              <a:t>Fraunhofer</a:t>
            </a:r>
            <a:r>
              <a:rPr lang="el-GR" altLang="el-GR" sz="2000" dirty="0"/>
              <a:t>) </a:t>
            </a:r>
            <a:r>
              <a:rPr lang="el-GR" altLang="el-GR" sz="2000" dirty="0">
                <a:sym typeface="Symbol" pitchFamily="18" charset="2"/>
              </a:rPr>
              <a:t> </a:t>
            </a:r>
            <a:r>
              <a:rPr lang="el-GR" altLang="el-GR" sz="2000" b="1" u="sng" dirty="0">
                <a:sym typeface="Symbol" pitchFamily="18" charset="2"/>
              </a:rPr>
              <a:t>Μακράν πεδίο</a:t>
            </a:r>
            <a:r>
              <a:rPr lang="el-GR" altLang="el-GR" sz="2000" dirty="0">
                <a:sym typeface="Symbol" pitchFamily="18" charset="2"/>
              </a:rPr>
              <a:t> ή </a:t>
            </a:r>
            <a:r>
              <a:rPr lang="el-GR" altLang="el-GR" sz="2000" b="1" u="sng" dirty="0">
                <a:sym typeface="Symbol" pitchFamily="18" charset="2"/>
              </a:rPr>
              <a:t>πεδίο ακτινοβολίας</a:t>
            </a:r>
          </a:p>
          <a:p>
            <a:pPr eaLnBrk="1" hangingPunct="1">
              <a:spcBef>
                <a:spcPts val="1800"/>
              </a:spcBef>
            </a:pPr>
            <a:r>
              <a:rPr lang="el-GR" altLang="el-GR" sz="2000" dirty="0">
                <a:latin typeface="+mn-lt"/>
              </a:rPr>
              <a:t>Ενδεικτική απόσταση από την οποία αρχίζει το μακράν πεδίο:</a:t>
            </a:r>
          </a:p>
          <a:p>
            <a:pPr eaLnBrk="1" hangingPunct="1">
              <a:spcBef>
                <a:spcPct val="70000"/>
              </a:spcBef>
              <a:spcAft>
                <a:spcPct val="50000"/>
              </a:spcAft>
              <a:buFontTx/>
              <a:buNone/>
            </a:pPr>
            <a:r>
              <a:rPr lang="el-GR" altLang="el-GR" sz="2000" dirty="0">
                <a:latin typeface="+mn-lt"/>
              </a:rPr>
              <a:t>		</a:t>
            </a:r>
            <a:r>
              <a:rPr lang="en-US" altLang="el-GR" sz="2000" dirty="0">
                <a:latin typeface="+mn-lt"/>
              </a:rPr>
              <a:t>(D</a:t>
            </a:r>
            <a:r>
              <a:rPr lang="el-GR" altLang="el-GR" sz="2000" dirty="0">
                <a:latin typeface="+mn-lt"/>
              </a:rPr>
              <a:t>: μέγιστη διάσταση της κεραίας, λ: μήκος κύματος)</a:t>
            </a:r>
            <a:endParaRPr lang="en-US" altLang="el-GR" sz="2000" dirty="0">
              <a:latin typeface="+mn-lt"/>
            </a:endParaRPr>
          </a:p>
          <a:p>
            <a:pPr eaLnBrk="1" hangingPunct="1">
              <a:spcBef>
                <a:spcPct val="40000"/>
              </a:spcBef>
            </a:pPr>
            <a:r>
              <a:rPr lang="el-GR" altLang="el-GR" sz="2000" dirty="0">
                <a:latin typeface="+mn-lt"/>
              </a:rPr>
              <a:t>Μας ενδιαφέρει κυρίως το μακράν πεδίο όπου η μορφή είναι πολύ απλούστερη.</a:t>
            </a:r>
          </a:p>
        </p:txBody>
      </p:sp>
      <p:graphicFrame>
        <p:nvGraphicFramePr>
          <p:cNvPr id="5124" name="Object 88"/>
          <p:cNvGraphicFramePr>
            <a:graphicFrameLocks noChangeAspect="1"/>
          </p:cNvGraphicFramePr>
          <p:nvPr>
            <p:extLst>
              <p:ext uri="{D42A27DB-BD31-4B8C-83A1-F6EECF244321}">
                <p14:modId xmlns:p14="http://schemas.microsoft.com/office/powerpoint/2010/main" val="3720728618"/>
              </p:ext>
            </p:extLst>
          </p:nvPr>
        </p:nvGraphicFramePr>
        <p:xfrm>
          <a:off x="838200" y="3733800"/>
          <a:ext cx="1095375" cy="657225"/>
        </p:xfrm>
        <a:graphic>
          <a:graphicData uri="http://schemas.openxmlformats.org/presentationml/2006/ole">
            <mc:AlternateContent xmlns:mc="http://schemas.openxmlformats.org/markup-compatibility/2006">
              <mc:Choice xmlns:v="urn:schemas-microsoft-com:vml" Requires="v">
                <p:oleObj spid="_x0000_s1026" name="Equation" r:id="rId3" imgW="710891" imgH="431613" progId="Equation.3">
                  <p:embed/>
                </p:oleObj>
              </mc:Choice>
              <mc:Fallback>
                <p:oleObj name="Equation" r:id="rId3" imgW="710891"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33800"/>
                        <a:ext cx="1095375" cy="657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701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457200" y="177225"/>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Ιδιότητες του πεδίου ακτινοβολίας</a:t>
            </a:r>
          </a:p>
        </p:txBody>
      </p:sp>
      <mc:AlternateContent xmlns:mc="http://schemas.openxmlformats.org/markup-compatibility/2006" xmlns:a14="http://schemas.microsoft.com/office/drawing/2010/main">
        <mc:Choice Requires="a14">
          <p:sp>
            <p:nvSpPr>
              <p:cNvPr id="6147" name="Rectangle 1027"/>
              <p:cNvSpPr>
                <a:spLocks noGrp="1" noChangeArrowheads="1"/>
              </p:cNvSpPr>
              <p:nvPr>
                <p:ph type="body" sz="half" idx="1"/>
              </p:nvPr>
            </p:nvSpPr>
            <p:spPr>
              <a:xfrm>
                <a:off x="457200" y="1066800"/>
                <a:ext cx="8350250" cy="2553135"/>
              </a:xfrm>
            </p:spPr>
            <p:txBody>
              <a:bodyPr/>
              <a:lstStyle/>
              <a:p>
                <a:pPr eaLnBrk="1" hangingPunct="1">
                  <a:spcBef>
                    <a:spcPct val="40000"/>
                  </a:spcBef>
                </a:pPr>
                <a:r>
                  <a:rPr lang="el-GR" altLang="el-GR" sz="2000" dirty="0">
                    <a:latin typeface="+mn-lt"/>
                  </a:rPr>
                  <a:t>1) </a:t>
                </a:r>
                <a:r>
                  <a:rPr lang="el-GR" altLang="el-GR" sz="2000" b="1" u="sng" dirty="0">
                    <a:latin typeface="+mn-lt"/>
                  </a:rPr>
                  <a:t>Ακτινική</a:t>
                </a:r>
                <a:r>
                  <a:rPr lang="el-GR" altLang="el-GR" sz="2000" dirty="0">
                    <a:latin typeface="+mn-lt"/>
                  </a:rPr>
                  <a:t> διάδοση του κύματος με φορά προς τα έξω (δηλ. κατεύθυνση </a:t>
                </a:r>
                <a:r>
                  <a:rPr lang="en-US" altLang="el-GR" sz="2000" dirty="0">
                    <a:latin typeface="+mn-lt"/>
                  </a:rPr>
                  <a:t>r</a:t>
                </a:r>
                <a:r>
                  <a:rPr lang="el-GR" altLang="el-GR" sz="2000" dirty="0">
                    <a:latin typeface="+mn-lt"/>
                  </a:rPr>
                  <a:t>)</a:t>
                </a:r>
              </a:p>
              <a:p>
                <a:pPr eaLnBrk="1" hangingPunct="1">
                  <a:spcBef>
                    <a:spcPct val="40000"/>
                  </a:spcBef>
                </a:pPr>
                <a:r>
                  <a:rPr lang="el-GR" altLang="el-GR" sz="2000" dirty="0">
                    <a:latin typeface="+mn-lt"/>
                  </a:rPr>
                  <a:t>2) </a:t>
                </a:r>
                <a:r>
                  <a:rPr lang="el-GR" altLang="el-GR" sz="2000" b="1" u="sng" dirty="0">
                    <a:latin typeface="+mn-lt"/>
                  </a:rPr>
                  <a:t>Εγκάρσιο</a:t>
                </a:r>
                <a:r>
                  <a:rPr lang="el-GR" altLang="el-GR" sz="2000" dirty="0">
                    <a:latin typeface="+mn-lt"/>
                  </a:rPr>
                  <a:t> κύμα, δηλ. μόνο συνιστώσες </a:t>
                </a:r>
                <a:r>
                  <a:rPr lang="el-GR" altLang="el-GR" sz="2000" dirty="0" err="1">
                    <a:latin typeface="+mn-lt"/>
                  </a:rPr>
                  <a:t>Ε</a:t>
                </a:r>
                <a:r>
                  <a:rPr lang="el-GR" altLang="el-GR" sz="2000" baseline="-25000" dirty="0" err="1">
                    <a:latin typeface="+mn-lt"/>
                  </a:rPr>
                  <a:t>θ</a:t>
                </a:r>
                <a:r>
                  <a:rPr lang="el-GR" altLang="el-GR" sz="2000" dirty="0">
                    <a:latin typeface="+mn-lt"/>
                  </a:rPr>
                  <a:t> , Ε</a:t>
                </a:r>
                <a:r>
                  <a:rPr lang="el-GR" altLang="el-GR" sz="2000" baseline="-25000" dirty="0">
                    <a:latin typeface="+mn-lt"/>
                  </a:rPr>
                  <a:t>φ</a:t>
                </a:r>
                <a:r>
                  <a:rPr lang="el-GR" altLang="el-GR" sz="2000" dirty="0">
                    <a:latin typeface="+mn-lt"/>
                  </a:rPr>
                  <a:t> , </a:t>
                </a:r>
                <a:r>
                  <a:rPr lang="el-GR" altLang="el-GR" sz="2000" dirty="0" err="1">
                    <a:latin typeface="+mn-lt"/>
                  </a:rPr>
                  <a:t>Η</a:t>
                </a:r>
                <a:r>
                  <a:rPr lang="el-GR" altLang="el-GR" sz="2000" baseline="-25000" dirty="0" err="1">
                    <a:latin typeface="+mn-lt"/>
                  </a:rPr>
                  <a:t>θ</a:t>
                </a:r>
                <a:r>
                  <a:rPr lang="el-GR" altLang="el-GR" sz="2000" dirty="0">
                    <a:latin typeface="+mn-lt"/>
                  </a:rPr>
                  <a:t> , </a:t>
                </a:r>
                <a:r>
                  <a:rPr lang="el-GR" altLang="el-GR" sz="2000" dirty="0" err="1">
                    <a:latin typeface="+mn-lt"/>
                  </a:rPr>
                  <a:t>Η</a:t>
                </a:r>
                <a:r>
                  <a:rPr lang="el-GR" altLang="el-GR" sz="2000" baseline="-25000" dirty="0" err="1">
                    <a:latin typeface="+mn-lt"/>
                  </a:rPr>
                  <a:t>φ</a:t>
                </a:r>
                <a:r>
                  <a:rPr lang="el-GR" altLang="el-GR" sz="2000" dirty="0">
                    <a:latin typeface="+mn-lt"/>
                  </a:rPr>
                  <a:t> ενώ Ε</a:t>
                </a:r>
                <a:r>
                  <a:rPr lang="en-US" altLang="el-GR" sz="2000" baseline="-25000" dirty="0">
                    <a:latin typeface="+mn-lt"/>
                  </a:rPr>
                  <a:t>r</a:t>
                </a:r>
                <a:r>
                  <a:rPr lang="el-GR" altLang="el-GR" sz="2000" dirty="0">
                    <a:latin typeface="+mn-lt"/>
                  </a:rPr>
                  <a:t> </a:t>
                </a:r>
                <a:r>
                  <a:rPr lang="en-US" altLang="el-GR" sz="2000" dirty="0">
                    <a:latin typeface="+mn-lt"/>
                  </a:rPr>
                  <a:t>, </a:t>
                </a:r>
                <a:r>
                  <a:rPr lang="el-GR" altLang="el-GR" sz="2000" dirty="0">
                    <a:latin typeface="+mn-lt"/>
                  </a:rPr>
                  <a:t>Η</a:t>
                </a:r>
                <a:r>
                  <a:rPr lang="en-US" altLang="el-GR" sz="2000" baseline="-25000" dirty="0">
                    <a:latin typeface="+mn-lt"/>
                  </a:rPr>
                  <a:t>r</a:t>
                </a:r>
                <a:r>
                  <a:rPr lang="el-GR" altLang="el-GR" sz="2000" dirty="0">
                    <a:latin typeface="+mn-lt"/>
                  </a:rPr>
                  <a:t> </a:t>
                </a:r>
                <a:r>
                  <a:rPr lang="el-GR" altLang="el-GR" sz="2000" dirty="0">
                    <a:latin typeface="+mn-lt"/>
                    <a:sym typeface="Symbol" pitchFamily="18" charset="2"/>
                  </a:rPr>
                  <a:t></a:t>
                </a:r>
                <a:r>
                  <a:rPr lang="el-GR" altLang="el-GR" sz="2000" dirty="0">
                    <a:latin typeface="+mn-lt"/>
                  </a:rPr>
                  <a:t> </a:t>
                </a:r>
                <a:r>
                  <a:rPr lang="en-US" altLang="el-GR" sz="2000" dirty="0">
                    <a:latin typeface="+mn-lt"/>
                  </a:rPr>
                  <a:t>0</a:t>
                </a:r>
                <a:endParaRPr lang="el-GR" altLang="el-GR" sz="2000" dirty="0">
                  <a:latin typeface="+mn-lt"/>
                </a:endParaRPr>
              </a:p>
              <a:p>
                <a:pPr eaLnBrk="1" hangingPunct="1">
                  <a:spcBef>
                    <a:spcPct val="40000"/>
                  </a:spcBef>
                </a:pPr>
                <a:r>
                  <a:rPr lang="en-US" altLang="el-GR" sz="2000" dirty="0">
                    <a:latin typeface="+mn-lt"/>
                  </a:rPr>
                  <a:t>3) </a:t>
                </a:r>
                <a:r>
                  <a:rPr lang="el-GR" altLang="el-GR" sz="2000" dirty="0">
                    <a:latin typeface="+mn-lt"/>
                  </a:rPr>
                  <a:t>Πολύ απλή </a:t>
                </a:r>
                <a:r>
                  <a:rPr lang="el-GR" altLang="el-GR" sz="2000" b="1" u="sng" dirty="0">
                    <a:latin typeface="+mn-lt"/>
                  </a:rPr>
                  <a:t>αναλογία</a:t>
                </a:r>
                <a:r>
                  <a:rPr lang="el-GR" altLang="el-GR" sz="2000" dirty="0">
                    <a:latin typeface="+mn-lt"/>
                  </a:rPr>
                  <a:t> μεταξύ των εγκάρσιων συνιστωσών:</a:t>
                </a:r>
              </a:p>
              <a:p>
                <a:pPr eaLnBrk="1" hangingPunct="1">
                  <a:spcBef>
                    <a:spcPct val="40000"/>
                  </a:spcBef>
                </a:pPr>
                <a:endParaRPr lang="el-GR" altLang="el-GR" sz="2000" dirty="0">
                  <a:latin typeface="+mn-lt"/>
                </a:endParaRPr>
              </a:p>
              <a:p>
                <a:pPr eaLnBrk="1" hangingPunct="1">
                  <a:spcBef>
                    <a:spcPct val="40000"/>
                  </a:spcBef>
                  <a:buFontTx/>
                  <a:buNone/>
                </a:pPr>
                <a:r>
                  <a:rPr lang="el-GR" altLang="el-GR" sz="2000" dirty="0">
                    <a:latin typeface="+mn-lt"/>
                  </a:rPr>
                  <a:t>όπου  </a:t>
                </a:r>
                <a14:m>
                  <m:oMath xmlns:m="http://schemas.openxmlformats.org/officeDocument/2006/math">
                    <m:r>
                      <a:rPr lang="el-GR" altLang="el-GR" sz="2000" i="1" smtClean="0">
                        <a:latin typeface="Cambria Math"/>
                        <a:ea typeface="Cambria Math"/>
                      </a:rPr>
                      <m:t>𝜁</m:t>
                    </m:r>
                    <m:r>
                      <a:rPr lang="el-GR" altLang="el-GR" sz="2000" b="0" i="1" smtClean="0">
                        <a:latin typeface="Cambria Math"/>
                        <a:ea typeface="Cambria Math"/>
                      </a:rPr>
                      <m:t>=</m:t>
                    </m:r>
                    <m:rad>
                      <m:radPr>
                        <m:degHide m:val="on"/>
                        <m:ctrlPr>
                          <a:rPr lang="el-GR" altLang="el-GR" sz="2000" b="0" i="1" smtClean="0">
                            <a:latin typeface="Cambria Math"/>
                            <a:ea typeface="Cambria Math"/>
                          </a:rPr>
                        </m:ctrlPr>
                      </m:radPr>
                      <m:deg/>
                      <m:e>
                        <m:f>
                          <m:fPr>
                            <m:type m:val="lin"/>
                            <m:ctrlPr>
                              <a:rPr lang="el-GR" altLang="el-GR" sz="2000" b="0" i="1" smtClean="0">
                                <a:latin typeface="Cambria Math"/>
                                <a:ea typeface="Cambria Math"/>
                              </a:rPr>
                            </m:ctrlPr>
                          </m:fPr>
                          <m:num>
                            <m:r>
                              <a:rPr lang="el-GR" altLang="el-GR" sz="2000" b="0" i="1" smtClean="0">
                                <a:latin typeface="Cambria Math"/>
                                <a:ea typeface="Cambria Math"/>
                              </a:rPr>
                              <m:t>𝜇</m:t>
                            </m:r>
                          </m:num>
                          <m:den>
                            <m:r>
                              <a:rPr lang="el-GR" altLang="el-GR" sz="2000" b="0" i="1" smtClean="0">
                                <a:latin typeface="Cambria Math"/>
                                <a:ea typeface="Cambria Math"/>
                              </a:rPr>
                              <m:t>𝜀</m:t>
                            </m:r>
                          </m:den>
                        </m:f>
                      </m:e>
                    </m:rad>
                  </m:oMath>
                </a14:m>
                <a:r>
                  <a:rPr lang="el-GR" altLang="el-GR" sz="2000" dirty="0">
                    <a:latin typeface="+mn-lt"/>
                  </a:rPr>
                  <a:t> η </a:t>
                </a:r>
                <a:r>
                  <a:rPr lang="el-GR" altLang="el-GR" sz="2000" u="sng" dirty="0">
                    <a:latin typeface="+mn-lt"/>
                  </a:rPr>
                  <a:t>κυματική αντίσταση</a:t>
                </a:r>
                <a:r>
                  <a:rPr lang="el-GR" altLang="el-GR" sz="2000" dirty="0">
                    <a:latin typeface="+mn-lt"/>
                  </a:rPr>
                  <a:t> του χώρου</a:t>
                </a:r>
              </a:p>
              <a:p>
                <a:pPr eaLnBrk="1" hangingPunct="1">
                  <a:spcBef>
                    <a:spcPct val="40000"/>
                  </a:spcBef>
                </a:pPr>
                <a:endParaRPr lang="el-GR" altLang="el-GR" sz="2000" dirty="0">
                  <a:latin typeface="+mn-lt"/>
                </a:endParaRPr>
              </a:p>
            </p:txBody>
          </p:sp>
        </mc:Choice>
        <mc:Fallback xmlns="">
          <p:sp>
            <p:nvSpPr>
              <p:cNvPr id="6147" name="Rectangle 1027"/>
              <p:cNvSpPr>
                <a:spLocks noGrp="1" noRot="1" noChangeAspect="1" noMove="1" noResize="1" noEditPoints="1" noAdjustHandles="1" noChangeArrowheads="1" noChangeShapeType="1" noTextEdit="1"/>
              </p:cNvSpPr>
              <p:nvPr>
                <p:ph type="body" sz="half" idx="1"/>
              </p:nvPr>
            </p:nvSpPr>
            <p:spPr>
              <a:xfrm>
                <a:off x="457200" y="1066800"/>
                <a:ext cx="8350250" cy="2553135"/>
              </a:xfrm>
              <a:blipFill rotWithShape="1">
                <a:blip r:embed="rId3"/>
                <a:stretch>
                  <a:fillRect l="-1825" t="-2864" b="-11933"/>
                </a:stretch>
              </a:blipFill>
            </p:spPr>
            <p:txBody>
              <a:bodyPr/>
              <a:lstStyle/>
              <a:p>
                <a:r>
                  <a:rPr lang="en-US">
                    <a:noFill/>
                  </a:rPr>
                  <a:t> </a:t>
                </a:r>
              </a:p>
            </p:txBody>
          </p:sp>
        </mc:Fallback>
      </mc:AlternateContent>
      <p:graphicFrame>
        <p:nvGraphicFramePr>
          <p:cNvPr id="6149" name="Object 1038"/>
          <p:cNvGraphicFramePr>
            <a:graphicFrameLocks noChangeAspect="1"/>
          </p:cNvGraphicFramePr>
          <p:nvPr>
            <p:extLst>
              <p:ext uri="{D42A27DB-BD31-4B8C-83A1-F6EECF244321}">
                <p14:modId xmlns:p14="http://schemas.microsoft.com/office/powerpoint/2010/main" val="1950637150"/>
              </p:ext>
            </p:extLst>
          </p:nvPr>
        </p:nvGraphicFramePr>
        <p:xfrm>
          <a:off x="3048000" y="2374900"/>
          <a:ext cx="1000125" cy="368300"/>
        </p:xfrm>
        <a:graphic>
          <a:graphicData uri="http://schemas.openxmlformats.org/presentationml/2006/ole">
            <mc:AlternateContent xmlns:mc="http://schemas.openxmlformats.org/markup-compatibility/2006">
              <mc:Choice xmlns:v="urn:schemas-microsoft-com:vml" Requires="v">
                <p:oleObj spid="_x0000_s2050" r:id="rId4" imgW="647700" imgH="241300" progId="Equation.3">
                  <p:embed/>
                </p:oleObj>
              </mc:Choice>
              <mc:Fallback>
                <p:oleObj r:id="rId4" imgW="6477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374900"/>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0" name="Object 1040"/>
          <p:cNvGraphicFramePr>
            <a:graphicFrameLocks noChangeAspect="1"/>
          </p:cNvGraphicFramePr>
          <p:nvPr>
            <p:extLst>
              <p:ext uri="{D42A27DB-BD31-4B8C-83A1-F6EECF244321}">
                <p14:modId xmlns:p14="http://schemas.microsoft.com/office/powerpoint/2010/main" val="1538436990"/>
              </p:ext>
            </p:extLst>
          </p:nvPr>
        </p:nvGraphicFramePr>
        <p:xfrm>
          <a:off x="4768850" y="2378075"/>
          <a:ext cx="1135063" cy="354012"/>
        </p:xfrm>
        <a:graphic>
          <a:graphicData uri="http://schemas.openxmlformats.org/presentationml/2006/ole">
            <mc:AlternateContent xmlns:mc="http://schemas.openxmlformats.org/markup-compatibility/2006">
              <mc:Choice xmlns:v="urn:schemas-microsoft-com:vml" Requires="v">
                <p:oleObj spid="_x0000_s2051" r:id="rId6" imgW="761669" imgH="241195" progId="Equation.3">
                  <p:embed/>
                </p:oleObj>
              </mc:Choice>
              <mc:Fallback>
                <p:oleObj r:id="rId6" imgW="761669"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850" y="2378075"/>
                        <a:ext cx="11350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151" name="Group 1059"/>
          <p:cNvGrpSpPr>
            <a:grpSpLocks/>
          </p:cNvGrpSpPr>
          <p:nvPr/>
        </p:nvGrpSpPr>
        <p:grpSpPr bwMode="auto">
          <a:xfrm>
            <a:off x="2165350" y="3752850"/>
            <a:ext cx="5573713" cy="1606550"/>
            <a:chOff x="1364" y="2220"/>
            <a:chExt cx="3511" cy="1012"/>
          </a:xfrm>
        </p:grpSpPr>
        <p:sp>
          <p:nvSpPr>
            <p:cNvPr id="6152" name="Line 1042"/>
            <p:cNvSpPr>
              <a:spLocks noChangeShapeType="1"/>
            </p:cNvSpPr>
            <p:nvPr/>
          </p:nvSpPr>
          <p:spPr bwMode="auto">
            <a:xfrm>
              <a:off x="1544" y="2827"/>
              <a:ext cx="0"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1043"/>
            <p:cNvSpPr>
              <a:spLocks noChangeShapeType="1"/>
            </p:cNvSpPr>
            <p:nvPr/>
          </p:nvSpPr>
          <p:spPr bwMode="auto">
            <a:xfrm>
              <a:off x="1544" y="3061"/>
              <a:ext cx="0"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044"/>
            <p:cNvSpPr>
              <a:spLocks noChangeShapeType="1"/>
            </p:cNvSpPr>
            <p:nvPr/>
          </p:nvSpPr>
          <p:spPr bwMode="auto">
            <a:xfrm flipH="1">
              <a:off x="1364" y="3061"/>
              <a:ext cx="172"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1045"/>
            <p:cNvSpPr>
              <a:spLocks noChangeShapeType="1"/>
            </p:cNvSpPr>
            <p:nvPr/>
          </p:nvSpPr>
          <p:spPr bwMode="auto">
            <a:xfrm flipH="1">
              <a:off x="1364" y="2998"/>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046"/>
            <p:cNvSpPr>
              <a:spLocks noChangeShapeType="1"/>
            </p:cNvSpPr>
            <p:nvPr/>
          </p:nvSpPr>
          <p:spPr bwMode="auto">
            <a:xfrm flipV="1">
              <a:off x="1589" y="2353"/>
              <a:ext cx="2987" cy="660"/>
            </a:xfrm>
            <a:prstGeom prst="line">
              <a:avLst/>
            </a:prstGeom>
            <a:noFill/>
            <a:ln w="12700">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047"/>
            <p:cNvSpPr>
              <a:spLocks noChangeShapeType="1"/>
            </p:cNvSpPr>
            <p:nvPr/>
          </p:nvSpPr>
          <p:spPr bwMode="auto">
            <a:xfrm>
              <a:off x="3778" y="2525"/>
              <a:ext cx="215" cy="380"/>
            </a:xfrm>
            <a:prstGeom prst="line">
              <a:avLst/>
            </a:prstGeom>
            <a:noFill/>
            <a:ln w="1905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048"/>
            <p:cNvSpPr>
              <a:spLocks noChangeShapeType="1"/>
            </p:cNvSpPr>
            <p:nvPr/>
          </p:nvSpPr>
          <p:spPr bwMode="auto">
            <a:xfrm flipV="1">
              <a:off x="3507" y="2525"/>
              <a:ext cx="273" cy="272"/>
            </a:xfrm>
            <a:prstGeom prst="line">
              <a:avLst/>
            </a:prstGeom>
            <a:noFill/>
            <a:ln w="19050">
              <a:solidFill>
                <a:srgbClr val="0000FF"/>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049"/>
            <p:cNvSpPr>
              <a:spLocks noChangeShapeType="1"/>
            </p:cNvSpPr>
            <p:nvPr/>
          </p:nvSpPr>
          <p:spPr bwMode="auto">
            <a:xfrm>
              <a:off x="3829" y="2532"/>
              <a:ext cx="134" cy="241"/>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050"/>
            <p:cNvSpPr>
              <a:spLocks noChangeShapeType="1"/>
            </p:cNvSpPr>
            <p:nvPr/>
          </p:nvSpPr>
          <p:spPr bwMode="auto">
            <a:xfrm flipV="1">
              <a:off x="3830" y="2316"/>
              <a:ext cx="252" cy="216"/>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1051"/>
            <p:cNvSpPr txBox="1">
              <a:spLocks noChangeArrowheads="1"/>
            </p:cNvSpPr>
            <p:nvPr/>
          </p:nvSpPr>
          <p:spPr bwMode="auto">
            <a:xfrm>
              <a:off x="3318" y="2220"/>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l-GR" altLang="el-GR" sz="1800">
                  <a:solidFill>
                    <a:srgbClr val="0000FF"/>
                  </a:solidFill>
                  <a:latin typeface="Times New Roman" pitchFamily="18" charset="0"/>
                </a:rPr>
                <a:t>Ε</a:t>
              </a:r>
              <a:r>
                <a:rPr lang="el-GR" altLang="el-GR" sz="1800" baseline="-25000">
                  <a:solidFill>
                    <a:srgbClr val="0000FF"/>
                  </a:solidFill>
                  <a:latin typeface="Times New Roman" pitchFamily="18" charset="0"/>
                </a:rPr>
                <a:t>φ</a:t>
              </a:r>
              <a:r>
                <a:rPr lang="el-GR" altLang="el-GR" sz="1800">
                  <a:latin typeface="Times New Roman" pitchFamily="18" charset="0"/>
                </a:rPr>
                <a:t> , </a:t>
              </a:r>
              <a:r>
                <a:rPr lang="el-GR" altLang="el-GR" sz="1800">
                  <a:solidFill>
                    <a:srgbClr val="FF0000"/>
                  </a:solidFill>
                  <a:latin typeface="Times New Roman" pitchFamily="18" charset="0"/>
                </a:rPr>
                <a:t>Η</a:t>
              </a:r>
              <a:r>
                <a:rPr lang="el-GR" altLang="el-GR" sz="1800" baseline="-25000">
                  <a:solidFill>
                    <a:srgbClr val="FF0000"/>
                  </a:solidFill>
                  <a:latin typeface="Times New Roman" pitchFamily="18" charset="0"/>
                </a:rPr>
                <a:t>φ</a:t>
              </a:r>
              <a:r>
                <a:rPr lang="el-GR" altLang="el-GR" sz="1800">
                  <a:latin typeface="Times New Roman" pitchFamily="18" charset="0"/>
                </a:rPr>
                <a:t> </a:t>
              </a:r>
              <a:endParaRPr lang="en-GB" altLang="el-GR" sz="1800">
                <a:latin typeface="Times New Roman" pitchFamily="18" charset="0"/>
              </a:endParaRPr>
            </a:p>
          </p:txBody>
        </p:sp>
        <p:sp>
          <p:nvSpPr>
            <p:cNvPr id="6162" name="Text Box 1052"/>
            <p:cNvSpPr txBox="1">
              <a:spLocks noChangeArrowheads="1"/>
            </p:cNvSpPr>
            <p:nvPr/>
          </p:nvSpPr>
          <p:spPr bwMode="auto">
            <a:xfrm>
              <a:off x="3958" y="2924"/>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l-GR" altLang="el-GR" sz="1800">
                  <a:solidFill>
                    <a:srgbClr val="0000FF"/>
                  </a:solidFill>
                  <a:latin typeface="Times New Roman" pitchFamily="18" charset="0"/>
                </a:rPr>
                <a:t>Ε</a:t>
              </a:r>
              <a:r>
                <a:rPr lang="el-GR" altLang="el-GR" sz="1800" baseline="-25000">
                  <a:solidFill>
                    <a:srgbClr val="0000FF"/>
                  </a:solidFill>
                  <a:latin typeface="Times New Roman" pitchFamily="18" charset="0"/>
                </a:rPr>
                <a:t>θ</a:t>
              </a:r>
              <a:r>
                <a:rPr lang="el-GR" altLang="el-GR" sz="1800">
                  <a:latin typeface="Times New Roman" pitchFamily="18" charset="0"/>
                </a:rPr>
                <a:t> , </a:t>
              </a:r>
              <a:r>
                <a:rPr lang="el-GR" altLang="el-GR" sz="1800">
                  <a:solidFill>
                    <a:srgbClr val="FF0000"/>
                  </a:solidFill>
                  <a:latin typeface="Times New Roman" pitchFamily="18" charset="0"/>
                </a:rPr>
                <a:t>Η</a:t>
              </a:r>
              <a:r>
                <a:rPr lang="el-GR" altLang="el-GR" sz="1800" baseline="-25000">
                  <a:solidFill>
                    <a:srgbClr val="FF0000"/>
                  </a:solidFill>
                  <a:latin typeface="Times New Roman" pitchFamily="18" charset="0"/>
                </a:rPr>
                <a:t>θ</a:t>
              </a:r>
              <a:r>
                <a:rPr lang="el-GR" altLang="el-GR" sz="1800">
                  <a:latin typeface="Times New Roman" pitchFamily="18" charset="0"/>
                </a:rPr>
                <a:t> </a:t>
              </a:r>
              <a:endParaRPr lang="en-GB" altLang="el-GR" sz="1800">
                <a:latin typeface="Times New Roman" pitchFamily="18" charset="0"/>
              </a:endParaRPr>
            </a:p>
          </p:txBody>
        </p:sp>
        <p:sp>
          <p:nvSpPr>
            <p:cNvPr id="6163" name="Text Box 1053"/>
            <p:cNvSpPr txBox="1">
              <a:spLocks noChangeArrowheads="1"/>
            </p:cNvSpPr>
            <p:nvPr/>
          </p:nvSpPr>
          <p:spPr bwMode="auto">
            <a:xfrm>
              <a:off x="4628" y="2247"/>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l-GR" sz="1800">
                  <a:latin typeface="Times New Roman" pitchFamily="18" charset="0"/>
                </a:rPr>
                <a:t>r</a:t>
              </a:r>
              <a:endParaRPr lang="en-GB" altLang="el-GR" sz="1800">
                <a:latin typeface="Times New Roman" pitchFamily="18" charset="0"/>
              </a:endParaRPr>
            </a:p>
          </p:txBody>
        </p:sp>
      </p:grpSp>
    </p:spTree>
    <p:extLst>
      <p:ext uri="{BB962C8B-B14F-4D97-AF65-F5344CB8AC3E}">
        <p14:creationId xmlns:p14="http://schemas.microsoft.com/office/powerpoint/2010/main" val="105459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28600"/>
            <a:ext cx="86868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Πυκνότητας ισχύος και ένταση ακτινοβολίας</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sz="half" idx="1"/>
              </p:nvPr>
            </p:nvSpPr>
            <p:spPr>
              <a:xfrm>
                <a:off x="457200" y="817192"/>
                <a:ext cx="8350250" cy="478208"/>
              </a:xfrm>
            </p:spPr>
            <p:txBody>
              <a:bodyPr/>
              <a:lstStyle/>
              <a:p>
                <a:pPr eaLnBrk="1" hangingPunct="1">
                  <a:spcBef>
                    <a:spcPct val="40000"/>
                  </a:spcBef>
                  <a:buFontTx/>
                  <a:buNone/>
                </a:pPr>
                <a:r>
                  <a:rPr lang="en-US" altLang="el-GR" sz="2000" dirty="0">
                    <a:latin typeface="+mn-lt"/>
                  </a:rPr>
                  <a:t>  </a:t>
                </a:r>
                <a:r>
                  <a:rPr lang="el-GR" altLang="el-GR" sz="2000" dirty="0">
                    <a:latin typeface="+mn-lt"/>
                  </a:rPr>
                  <a:t>Στερεά γωνία γενικά</a:t>
                </a:r>
                <a:r>
                  <a:rPr lang="en-US" altLang="el-GR" sz="2000" dirty="0">
                    <a:latin typeface="+mn-lt"/>
                  </a:rPr>
                  <a:t>        </a:t>
                </a:r>
                <a14:m>
                  <m:oMath xmlns:m="http://schemas.openxmlformats.org/officeDocument/2006/math">
                    <m:r>
                      <m:rPr>
                        <m:sty m:val="p"/>
                      </m:rPr>
                      <a:rPr lang="el-GR" altLang="el-GR" sz="2000" i="1" smtClean="0">
                        <a:latin typeface="Cambria Math"/>
                        <a:ea typeface="Cambria Math"/>
                      </a:rPr>
                      <m:t>Ω</m:t>
                    </m:r>
                    <m:r>
                      <a:rPr lang="en-US" altLang="el-GR" sz="2000" b="0" i="1" smtClean="0">
                        <a:latin typeface="Cambria Math"/>
                        <a:ea typeface="Cambria Math"/>
                      </a:rPr>
                      <m:t>=</m:t>
                    </m:r>
                    <m:f>
                      <m:fPr>
                        <m:ctrlPr>
                          <a:rPr lang="en-US" altLang="el-GR" sz="2000" b="0" i="1" smtClean="0">
                            <a:latin typeface="Cambria Math"/>
                            <a:ea typeface="Cambria Math"/>
                          </a:rPr>
                        </m:ctrlPr>
                      </m:fPr>
                      <m:num>
                        <m:r>
                          <a:rPr lang="en-US" altLang="el-GR" sz="2000" b="0" i="1" smtClean="0">
                            <a:latin typeface="Cambria Math"/>
                            <a:ea typeface="Cambria Math"/>
                          </a:rPr>
                          <m:t>𝑆</m:t>
                        </m:r>
                      </m:num>
                      <m:den>
                        <m:sSup>
                          <m:sSupPr>
                            <m:ctrlPr>
                              <a:rPr lang="en-US" altLang="el-GR" sz="2000" b="0" i="1" smtClean="0">
                                <a:latin typeface="Cambria Math"/>
                                <a:ea typeface="Cambria Math"/>
                              </a:rPr>
                            </m:ctrlPr>
                          </m:sSupPr>
                          <m:e>
                            <m:r>
                              <a:rPr lang="en-US" altLang="el-GR" sz="2000" b="0" i="1" smtClean="0">
                                <a:latin typeface="Cambria Math"/>
                                <a:ea typeface="Cambria Math"/>
                              </a:rPr>
                              <m:t>𝑟</m:t>
                            </m:r>
                          </m:e>
                          <m:sup>
                            <m:r>
                              <a:rPr lang="en-US" altLang="el-GR" sz="2000" b="0" i="1" smtClean="0">
                                <a:latin typeface="Cambria Math"/>
                                <a:ea typeface="Cambria Math"/>
                              </a:rPr>
                              <m:t>2</m:t>
                            </m:r>
                          </m:sup>
                        </m:sSup>
                      </m:den>
                    </m:f>
                    <m:r>
                      <a:rPr lang="en-US" altLang="el-GR" sz="2000" i="1">
                        <a:latin typeface="Cambria Math"/>
                        <a:ea typeface="Cambria Math"/>
                      </a:rPr>
                      <m:t>=</m:t>
                    </m:r>
                    <m:f>
                      <m:fPr>
                        <m:ctrlPr>
                          <a:rPr lang="en-US" altLang="el-GR" sz="2000" i="1">
                            <a:latin typeface="Cambria Math"/>
                            <a:ea typeface="Cambria Math"/>
                          </a:rPr>
                        </m:ctrlPr>
                      </m:fPr>
                      <m:num>
                        <m:sSup>
                          <m:sSupPr>
                            <m:ctrlPr>
                              <a:rPr lang="en-US" altLang="el-GR" sz="2000" i="1" smtClean="0">
                                <a:latin typeface="Cambria Math"/>
                                <a:ea typeface="Cambria Math"/>
                              </a:rPr>
                            </m:ctrlPr>
                          </m:sSupPr>
                          <m:e>
                            <m:r>
                              <a:rPr lang="en-US" altLang="el-GR" sz="2000" b="0" i="1" smtClean="0">
                                <a:latin typeface="Cambria Math"/>
                                <a:ea typeface="Cambria Math"/>
                              </a:rPr>
                              <m:t>𝑆</m:t>
                            </m:r>
                          </m:e>
                          <m:sup>
                            <m:r>
                              <a:rPr lang="en-US" altLang="el-GR" sz="2000" b="0" i="1" smtClean="0">
                                <a:latin typeface="Cambria Math"/>
                                <a:ea typeface="Cambria Math"/>
                              </a:rPr>
                              <m:t>′</m:t>
                            </m:r>
                          </m:sup>
                        </m:sSup>
                      </m:num>
                      <m:den>
                        <m:sSup>
                          <m:sSupPr>
                            <m:ctrlPr>
                              <a:rPr lang="en-US" altLang="el-GR" sz="2000" i="1">
                                <a:latin typeface="Cambria Math"/>
                                <a:ea typeface="Cambria Math"/>
                              </a:rPr>
                            </m:ctrlPr>
                          </m:sSupPr>
                          <m:e>
                            <m:r>
                              <a:rPr lang="en-US" altLang="el-GR" sz="2000" i="1">
                                <a:latin typeface="Cambria Math"/>
                                <a:ea typeface="Cambria Math"/>
                              </a:rPr>
                              <m:t>𝑟</m:t>
                            </m:r>
                          </m:e>
                          <m:sup>
                            <m:r>
                              <a:rPr lang="en-US" altLang="el-GR" sz="2000" b="0" i="1" smtClean="0">
                                <a:latin typeface="Cambria Math"/>
                                <a:ea typeface="Cambria Math"/>
                              </a:rPr>
                              <m:t>′</m:t>
                            </m:r>
                            <m:r>
                              <a:rPr lang="en-US" altLang="el-GR" sz="2000" i="1">
                                <a:latin typeface="Cambria Math"/>
                                <a:ea typeface="Cambria Math"/>
                              </a:rPr>
                              <m:t>2</m:t>
                            </m:r>
                          </m:sup>
                        </m:sSup>
                      </m:den>
                    </m:f>
                  </m:oMath>
                </a14:m>
                <a:r>
                  <a:rPr lang="el-GR" altLang="el-GR" sz="2000" dirty="0">
                    <a:latin typeface="+mn-lt"/>
                  </a:rPr>
                  <a:t>		 Στοιχειώδης στερεά γωνία</a:t>
                </a:r>
              </a:p>
            </p:txBody>
          </p:sp>
        </mc:Choice>
        <mc:Fallback xmlns="">
          <p:sp>
            <p:nvSpPr>
              <p:cNvPr id="8195" name="Rectangle 3"/>
              <p:cNvSpPr>
                <a:spLocks noGrp="1" noRot="1" noChangeAspect="1" noMove="1" noResize="1" noEditPoints="1" noAdjustHandles="1" noChangeArrowheads="1" noChangeShapeType="1" noTextEdit="1"/>
              </p:cNvSpPr>
              <p:nvPr>
                <p:ph type="body" sz="half" idx="1"/>
              </p:nvPr>
            </p:nvSpPr>
            <p:spPr>
              <a:xfrm>
                <a:off x="457200" y="817192"/>
                <a:ext cx="8350250" cy="478208"/>
              </a:xfrm>
              <a:blipFill rotWithShape="1">
                <a:blip r:embed="rId3"/>
                <a:stretch>
                  <a:fillRect l="-438" r="-1022" b="-18987"/>
                </a:stretch>
              </a:blipFill>
            </p:spPr>
            <p:txBody>
              <a:bodyPr/>
              <a:lstStyle/>
              <a:p>
                <a:r>
                  <a:rPr lang="en-US">
                    <a:noFill/>
                  </a:rPr>
                  <a:t> </a:t>
                </a:r>
              </a:p>
            </p:txBody>
          </p:sp>
        </mc:Fallback>
      </mc:AlternateContent>
      <p:grpSp>
        <p:nvGrpSpPr>
          <p:cNvPr id="8196" name="Group 40"/>
          <p:cNvGrpSpPr>
            <a:grpSpLocks/>
          </p:cNvGrpSpPr>
          <p:nvPr/>
        </p:nvGrpSpPr>
        <p:grpSpPr bwMode="auto">
          <a:xfrm>
            <a:off x="450850" y="1420813"/>
            <a:ext cx="4170363" cy="1841500"/>
            <a:chOff x="671" y="2180"/>
            <a:chExt cx="2044" cy="851"/>
          </a:xfrm>
        </p:grpSpPr>
        <p:sp>
          <p:nvSpPr>
            <p:cNvPr id="8223" name="Arc 23"/>
            <p:cNvSpPr>
              <a:spLocks/>
            </p:cNvSpPr>
            <p:nvPr/>
          </p:nvSpPr>
          <p:spPr bwMode="auto">
            <a:xfrm>
              <a:off x="1558" y="2462"/>
              <a:ext cx="78" cy="1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4" name="Freeform 24" descr="Wide upward diagonal"/>
            <p:cNvSpPr>
              <a:spLocks/>
            </p:cNvSpPr>
            <p:nvPr/>
          </p:nvSpPr>
          <p:spPr bwMode="auto">
            <a:xfrm>
              <a:off x="2227" y="2252"/>
              <a:ext cx="191" cy="541"/>
            </a:xfrm>
            <a:custGeom>
              <a:avLst/>
              <a:gdLst>
                <a:gd name="T0" fmla="*/ 5 w 476"/>
                <a:gd name="T1" fmla="*/ 6 h 1354"/>
                <a:gd name="T2" fmla="*/ 5 w 476"/>
                <a:gd name="T3" fmla="*/ 46 h 1354"/>
                <a:gd name="T4" fmla="*/ 13 w 476"/>
                <a:gd name="T5" fmla="*/ 72 h 1354"/>
                <a:gd name="T6" fmla="*/ 23 w 476"/>
                <a:gd name="T7" fmla="*/ 86 h 1354"/>
                <a:gd name="T8" fmla="*/ 29 w 476"/>
                <a:gd name="T9" fmla="*/ 84 h 1354"/>
                <a:gd name="T10" fmla="*/ 28 w 476"/>
                <a:gd name="T11" fmla="*/ 28 h 1354"/>
                <a:gd name="T12" fmla="*/ 15 w 476"/>
                <a:gd name="T13" fmla="*/ 5 h 1354"/>
                <a:gd name="T14" fmla="*/ 7 w 476"/>
                <a:gd name="T15" fmla="*/ 2 h 1354"/>
                <a:gd name="T16" fmla="*/ 5 w 476"/>
                <a:gd name="T17" fmla="*/ 6 h 1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 h="1354">
                  <a:moveTo>
                    <a:pt x="76" y="94"/>
                  </a:moveTo>
                  <a:cubicBezTo>
                    <a:pt x="0" y="322"/>
                    <a:pt x="52" y="149"/>
                    <a:pt x="76" y="724"/>
                  </a:cubicBezTo>
                  <a:cubicBezTo>
                    <a:pt x="82" y="860"/>
                    <a:pt x="96" y="1029"/>
                    <a:pt x="196" y="1129"/>
                  </a:cubicBezTo>
                  <a:cubicBezTo>
                    <a:pt x="222" y="1207"/>
                    <a:pt x="293" y="1294"/>
                    <a:pt x="361" y="1339"/>
                  </a:cubicBezTo>
                  <a:cubicBezTo>
                    <a:pt x="391" y="1334"/>
                    <a:pt x="448" y="1354"/>
                    <a:pt x="451" y="1324"/>
                  </a:cubicBezTo>
                  <a:cubicBezTo>
                    <a:pt x="476" y="1030"/>
                    <a:pt x="450" y="734"/>
                    <a:pt x="436" y="439"/>
                  </a:cubicBezTo>
                  <a:cubicBezTo>
                    <a:pt x="430" y="309"/>
                    <a:pt x="313" y="166"/>
                    <a:pt x="226" y="79"/>
                  </a:cubicBezTo>
                  <a:cubicBezTo>
                    <a:pt x="200" y="0"/>
                    <a:pt x="181" y="15"/>
                    <a:pt x="106" y="34"/>
                  </a:cubicBezTo>
                  <a:cubicBezTo>
                    <a:pt x="73" y="83"/>
                    <a:pt x="76" y="61"/>
                    <a:pt x="76" y="94"/>
                  </a:cubicBezTo>
                  <a:close/>
                </a:path>
              </a:pathLst>
            </a:custGeom>
            <a:pattFill prst="wdUpDiag">
              <a:fgClr>
                <a:srgbClr val="000000"/>
              </a:fgClr>
              <a:bgClr>
                <a:srgbClr val="FFFFFF"/>
              </a:bgClr>
            </a:pattFill>
            <a:ln w="9525">
              <a:solidFill>
                <a:srgbClr val="000000"/>
              </a:solidFill>
              <a:round/>
              <a:headEnd/>
              <a:tailEnd/>
            </a:ln>
          </p:spPr>
          <p:txBody>
            <a:bodyPr/>
            <a:lstStyle/>
            <a:p>
              <a:endParaRPr lang="en-US"/>
            </a:p>
          </p:txBody>
        </p:sp>
        <p:sp>
          <p:nvSpPr>
            <p:cNvPr id="8225" name="Freeform 25" descr="Light upward diagonal"/>
            <p:cNvSpPr>
              <a:spLocks/>
            </p:cNvSpPr>
            <p:nvPr/>
          </p:nvSpPr>
          <p:spPr bwMode="auto">
            <a:xfrm>
              <a:off x="1850" y="2366"/>
              <a:ext cx="138" cy="343"/>
            </a:xfrm>
            <a:custGeom>
              <a:avLst/>
              <a:gdLst>
                <a:gd name="T0" fmla="*/ 2 w 476"/>
                <a:gd name="T1" fmla="*/ 2 h 1354"/>
                <a:gd name="T2" fmla="*/ 2 w 476"/>
                <a:gd name="T3" fmla="*/ 12 h 1354"/>
                <a:gd name="T4" fmla="*/ 5 w 476"/>
                <a:gd name="T5" fmla="*/ 18 h 1354"/>
                <a:gd name="T6" fmla="*/ 9 w 476"/>
                <a:gd name="T7" fmla="*/ 22 h 1354"/>
                <a:gd name="T8" fmla="*/ 11 w 476"/>
                <a:gd name="T9" fmla="*/ 22 h 1354"/>
                <a:gd name="T10" fmla="*/ 11 w 476"/>
                <a:gd name="T11" fmla="*/ 7 h 1354"/>
                <a:gd name="T12" fmla="*/ 6 w 476"/>
                <a:gd name="T13" fmla="*/ 1 h 1354"/>
                <a:gd name="T14" fmla="*/ 3 w 476"/>
                <a:gd name="T15" fmla="*/ 1 h 1354"/>
                <a:gd name="T16" fmla="*/ 2 w 476"/>
                <a:gd name="T17" fmla="*/ 2 h 1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6" h="1354">
                  <a:moveTo>
                    <a:pt x="76" y="94"/>
                  </a:moveTo>
                  <a:cubicBezTo>
                    <a:pt x="0" y="322"/>
                    <a:pt x="52" y="149"/>
                    <a:pt x="76" y="724"/>
                  </a:cubicBezTo>
                  <a:cubicBezTo>
                    <a:pt x="82" y="860"/>
                    <a:pt x="96" y="1029"/>
                    <a:pt x="196" y="1129"/>
                  </a:cubicBezTo>
                  <a:cubicBezTo>
                    <a:pt x="222" y="1207"/>
                    <a:pt x="293" y="1294"/>
                    <a:pt x="361" y="1339"/>
                  </a:cubicBezTo>
                  <a:cubicBezTo>
                    <a:pt x="391" y="1334"/>
                    <a:pt x="448" y="1354"/>
                    <a:pt x="451" y="1324"/>
                  </a:cubicBezTo>
                  <a:cubicBezTo>
                    <a:pt x="476" y="1030"/>
                    <a:pt x="450" y="734"/>
                    <a:pt x="436" y="439"/>
                  </a:cubicBezTo>
                  <a:cubicBezTo>
                    <a:pt x="430" y="309"/>
                    <a:pt x="313" y="166"/>
                    <a:pt x="226" y="79"/>
                  </a:cubicBezTo>
                  <a:cubicBezTo>
                    <a:pt x="200" y="0"/>
                    <a:pt x="181" y="15"/>
                    <a:pt x="106" y="34"/>
                  </a:cubicBezTo>
                  <a:cubicBezTo>
                    <a:pt x="73" y="83"/>
                    <a:pt x="76" y="61"/>
                    <a:pt x="76" y="94"/>
                  </a:cubicBezTo>
                  <a:close/>
                </a:path>
              </a:pathLst>
            </a:custGeom>
            <a:pattFill prst="ltUpDiag">
              <a:fgClr>
                <a:srgbClr val="000000"/>
              </a:fgClr>
              <a:bgClr>
                <a:srgbClr val="FFFFFF"/>
              </a:bgClr>
            </a:pattFill>
            <a:ln w="9525">
              <a:solidFill>
                <a:srgbClr val="000000"/>
              </a:solidFill>
              <a:round/>
              <a:headEnd/>
              <a:tailEnd/>
            </a:ln>
          </p:spPr>
          <p:txBody>
            <a:bodyPr/>
            <a:lstStyle/>
            <a:p>
              <a:endParaRPr lang="en-US"/>
            </a:p>
          </p:txBody>
        </p:sp>
        <p:sp>
          <p:nvSpPr>
            <p:cNvPr id="8226" name="Line 26"/>
            <p:cNvSpPr>
              <a:spLocks noChangeShapeType="1"/>
            </p:cNvSpPr>
            <p:nvPr/>
          </p:nvSpPr>
          <p:spPr bwMode="auto">
            <a:xfrm flipH="1">
              <a:off x="1196" y="2260"/>
              <a:ext cx="1092" cy="3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27"/>
            <p:cNvSpPr>
              <a:spLocks noChangeShapeType="1"/>
            </p:cNvSpPr>
            <p:nvPr/>
          </p:nvSpPr>
          <p:spPr bwMode="auto">
            <a:xfrm flipH="1" flipV="1">
              <a:off x="1196" y="2565"/>
              <a:ext cx="1182" cy="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28"/>
            <p:cNvSpPr>
              <a:spLocks noChangeShapeType="1"/>
            </p:cNvSpPr>
            <p:nvPr/>
          </p:nvSpPr>
          <p:spPr bwMode="auto">
            <a:xfrm flipH="1" flipV="1">
              <a:off x="1184" y="2649"/>
              <a:ext cx="774" cy="144"/>
            </a:xfrm>
            <a:prstGeom prst="line">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8229" name="Line 29"/>
            <p:cNvSpPr>
              <a:spLocks noChangeShapeType="1"/>
            </p:cNvSpPr>
            <p:nvPr/>
          </p:nvSpPr>
          <p:spPr bwMode="auto">
            <a:xfrm flipH="1">
              <a:off x="1184" y="2188"/>
              <a:ext cx="1092" cy="305"/>
            </a:xfrm>
            <a:prstGeom prst="line">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8230" name="Line 30"/>
            <p:cNvSpPr>
              <a:spLocks noChangeShapeType="1"/>
            </p:cNvSpPr>
            <p:nvPr/>
          </p:nvSpPr>
          <p:spPr bwMode="auto">
            <a:xfrm flipH="1">
              <a:off x="1190" y="2505"/>
              <a:ext cx="672" cy="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1"/>
            <p:cNvSpPr>
              <a:spLocks noChangeShapeType="1"/>
            </p:cNvSpPr>
            <p:nvPr/>
          </p:nvSpPr>
          <p:spPr bwMode="auto">
            <a:xfrm flipH="1">
              <a:off x="1877" y="2469"/>
              <a:ext cx="366" cy="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Text Box 32"/>
            <p:cNvSpPr txBox="1">
              <a:spLocks noChangeArrowheads="1"/>
            </p:cNvSpPr>
            <p:nvPr/>
          </p:nvSpPr>
          <p:spPr bwMode="auto">
            <a:xfrm>
              <a:off x="1459" y="2658"/>
              <a:ext cx="183"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r>
                <a:rPr lang="en-US" altLang="el-GR" sz="1400">
                  <a:latin typeface="Times New Roman" pitchFamily="18" charset="0"/>
                </a:rPr>
                <a:t>r</a:t>
              </a:r>
            </a:p>
          </p:txBody>
        </p:sp>
        <p:sp useBgFill="1">
          <p:nvSpPr>
            <p:cNvPr id="8233" name="Text Box 33"/>
            <p:cNvSpPr txBox="1">
              <a:spLocks noChangeArrowheads="1"/>
            </p:cNvSpPr>
            <p:nvPr/>
          </p:nvSpPr>
          <p:spPr bwMode="auto">
            <a:xfrm>
              <a:off x="1615" y="2254"/>
              <a:ext cx="183" cy="1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0" hangingPunct="0"/>
              <a:r>
                <a:rPr lang="en-US" altLang="el-GR" sz="1400" dirty="0">
                  <a:latin typeface="Times New Roman" pitchFamily="18" charset="0"/>
                </a:rPr>
                <a:t>r '</a:t>
              </a:r>
            </a:p>
          </p:txBody>
        </p:sp>
        <p:sp>
          <p:nvSpPr>
            <p:cNvPr id="8234" name="AutoShape 34"/>
            <p:cNvSpPr>
              <a:spLocks/>
            </p:cNvSpPr>
            <p:nvPr/>
          </p:nvSpPr>
          <p:spPr bwMode="auto">
            <a:xfrm>
              <a:off x="2111" y="2884"/>
              <a:ext cx="162" cy="147"/>
            </a:xfrm>
            <a:prstGeom prst="callout1">
              <a:avLst>
                <a:gd name="adj1" fmla="val 49319"/>
                <a:gd name="adj2" fmla="val 0"/>
                <a:gd name="adj3" fmla="val -232972"/>
                <a:gd name="adj4" fmla="val -106667"/>
              </a:avLst>
            </a:prstGeom>
            <a:solidFill>
              <a:srgbClr val="FFFFFF"/>
            </a:solidFill>
            <a:ln w="9525">
              <a:solidFill>
                <a:srgbClr val="000000"/>
              </a:solidFill>
              <a:prstDash val="dash"/>
              <a:miter lim="800000"/>
              <a:headEnd/>
              <a:tailEnd/>
            </a:ln>
          </p:spPr>
          <p:txBody>
            <a:bodyPr lIns="18000" tIns="10800" rIns="18000" bIns="10800"/>
            <a:lstStyle/>
            <a:p>
              <a:pPr eaLnBrk="0" hangingPunct="0"/>
              <a:r>
                <a:rPr lang="en-US" altLang="el-GR" sz="1400" dirty="0"/>
                <a:t> S</a:t>
              </a:r>
            </a:p>
          </p:txBody>
        </p:sp>
        <p:sp>
          <p:nvSpPr>
            <p:cNvPr id="8235" name="AutoShape 35"/>
            <p:cNvSpPr>
              <a:spLocks/>
            </p:cNvSpPr>
            <p:nvPr/>
          </p:nvSpPr>
          <p:spPr bwMode="auto">
            <a:xfrm>
              <a:off x="2538" y="2619"/>
              <a:ext cx="177" cy="147"/>
            </a:xfrm>
            <a:prstGeom prst="callout1">
              <a:avLst>
                <a:gd name="adj1" fmla="val 49319"/>
                <a:gd name="adj2" fmla="val 0"/>
                <a:gd name="adj3" fmla="val -124796"/>
                <a:gd name="adj4" fmla="val -122574"/>
              </a:avLst>
            </a:prstGeom>
            <a:solidFill>
              <a:srgbClr val="FFFFFF"/>
            </a:solidFill>
            <a:ln w="9525">
              <a:solidFill>
                <a:srgbClr val="000000"/>
              </a:solidFill>
              <a:prstDash val="dash"/>
              <a:miter lim="800000"/>
              <a:headEnd/>
              <a:tailEnd/>
            </a:ln>
          </p:spPr>
          <p:txBody>
            <a:bodyPr lIns="18000" tIns="10800" rIns="18000" bIns="10800"/>
            <a:lstStyle/>
            <a:p>
              <a:pPr eaLnBrk="0" hangingPunct="0"/>
              <a:r>
                <a:rPr lang="en-US" altLang="el-GR" sz="1400" dirty="0"/>
                <a:t> S'</a:t>
              </a:r>
            </a:p>
          </p:txBody>
        </p:sp>
        <p:sp>
          <p:nvSpPr>
            <p:cNvPr id="8236" name="AutoShape 36"/>
            <p:cNvSpPr>
              <a:spLocks/>
            </p:cNvSpPr>
            <p:nvPr/>
          </p:nvSpPr>
          <p:spPr bwMode="auto">
            <a:xfrm>
              <a:off x="1073" y="2726"/>
              <a:ext cx="162" cy="146"/>
            </a:xfrm>
            <a:prstGeom prst="callout1">
              <a:avLst>
                <a:gd name="adj1" fmla="val 49319"/>
                <a:gd name="adj2" fmla="val 100000"/>
                <a:gd name="adj3" fmla="val -118528"/>
                <a:gd name="adj4" fmla="val 334074"/>
              </a:avLst>
            </a:prstGeom>
            <a:solidFill>
              <a:srgbClr val="FFFFFF"/>
            </a:solidFill>
            <a:ln w="9525">
              <a:solidFill>
                <a:srgbClr val="000000"/>
              </a:solidFill>
              <a:prstDash val="dash"/>
              <a:miter lim="800000"/>
              <a:headEnd/>
              <a:tailEnd/>
            </a:ln>
          </p:spPr>
          <p:txBody>
            <a:bodyPr lIns="18000" tIns="10800" rIns="18000" bIns="10800"/>
            <a:lstStyle/>
            <a:p>
              <a:pPr algn="r" eaLnBrk="0" hangingPunct="0"/>
              <a:r>
                <a:rPr lang="el-GR" altLang="el-GR" sz="1400" dirty="0"/>
                <a:t>Ω</a:t>
              </a:r>
              <a:r>
                <a:rPr lang="en-US" altLang="el-GR" sz="1400" dirty="0"/>
                <a:t> </a:t>
              </a:r>
            </a:p>
          </p:txBody>
        </p:sp>
        <p:sp>
          <p:nvSpPr>
            <p:cNvPr id="8237" name="AutoShape 37"/>
            <p:cNvSpPr>
              <a:spLocks/>
            </p:cNvSpPr>
            <p:nvPr/>
          </p:nvSpPr>
          <p:spPr bwMode="auto">
            <a:xfrm>
              <a:off x="671" y="2180"/>
              <a:ext cx="420" cy="147"/>
            </a:xfrm>
            <a:prstGeom prst="callout1">
              <a:avLst>
                <a:gd name="adj1" fmla="val 49319"/>
                <a:gd name="adj2" fmla="val 100000"/>
                <a:gd name="adj3" fmla="val 249319"/>
                <a:gd name="adj4" fmla="val 124569"/>
              </a:avLst>
            </a:prstGeom>
            <a:solidFill>
              <a:srgbClr val="FFFFFF"/>
            </a:solidFill>
            <a:ln w="9525">
              <a:solidFill>
                <a:srgbClr val="000000"/>
              </a:solidFill>
              <a:prstDash val="dash"/>
              <a:miter lim="800000"/>
              <a:headEnd/>
              <a:tailEnd/>
            </a:ln>
          </p:spPr>
          <p:txBody>
            <a:bodyPr lIns="18000" tIns="10800" rIns="18000" bIns="10800"/>
            <a:lstStyle/>
            <a:p>
              <a:pPr algn="ctr" eaLnBrk="0" hangingPunct="0"/>
              <a:r>
                <a:rPr lang="el-GR" altLang="el-GR" sz="1400" dirty="0"/>
                <a:t>Κεραία</a:t>
              </a:r>
              <a:endParaRPr lang="en-US" altLang="el-GR" sz="1400" dirty="0"/>
            </a:p>
          </p:txBody>
        </p:sp>
        <p:sp>
          <p:nvSpPr>
            <p:cNvPr id="8238" name="Line 38"/>
            <p:cNvSpPr>
              <a:spLocks noChangeShapeType="1"/>
            </p:cNvSpPr>
            <p:nvPr/>
          </p:nvSpPr>
          <p:spPr bwMode="auto">
            <a:xfrm flipH="1" flipV="1">
              <a:off x="1196" y="2565"/>
              <a:ext cx="678" cy="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39"/>
            <p:cNvSpPr>
              <a:spLocks noChangeShapeType="1"/>
            </p:cNvSpPr>
            <p:nvPr/>
          </p:nvSpPr>
          <p:spPr bwMode="auto">
            <a:xfrm flipH="1" flipV="1">
              <a:off x="1886" y="2598"/>
              <a:ext cx="372"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98" name="Rectangle 62"/>
          <p:cNvSpPr>
            <a:spLocks noChangeArrowheads="1"/>
          </p:cNvSpPr>
          <p:nvPr/>
        </p:nvSpPr>
        <p:spPr bwMode="auto">
          <a:xfrm>
            <a:off x="307975" y="3179763"/>
            <a:ext cx="835025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l-GR" altLang="el-GR" sz="2000" dirty="0"/>
              <a:t>Από την στερεά γωνία </a:t>
            </a:r>
            <a:r>
              <a:rPr lang="en-US" altLang="el-GR" sz="2000" dirty="0"/>
              <a:t>d</a:t>
            </a:r>
            <a:r>
              <a:rPr lang="el-GR" altLang="el-GR" sz="2000" dirty="0"/>
              <a:t>Ω διέρχεται </a:t>
            </a:r>
            <a:r>
              <a:rPr lang="el-GR" altLang="el-GR" sz="2000" b="1" u="sng" dirty="0"/>
              <a:t>η ίδια</a:t>
            </a:r>
            <a:r>
              <a:rPr lang="el-GR" altLang="el-GR" sz="2000" dirty="0"/>
              <a:t> ισχύς </a:t>
            </a:r>
            <a:r>
              <a:rPr lang="en-US" altLang="el-GR" sz="2000" dirty="0" err="1"/>
              <a:t>dW</a:t>
            </a:r>
            <a:r>
              <a:rPr lang="el-GR" altLang="el-GR" sz="2000" dirty="0"/>
              <a:t> (ακτινική διάδοση)</a:t>
            </a:r>
          </a:p>
          <a:p>
            <a:pPr>
              <a:spcBef>
                <a:spcPct val="40000"/>
              </a:spcBef>
            </a:pPr>
            <a:endParaRPr lang="el-GR" altLang="el-GR" sz="2000" dirty="0"/>
          </a:p>
          <a:p>
            <a:pPr>
              <a:spcBef>
                <a:spcPct val="60000"/>
              </a:spcBef>
            </a:pPr>
            <a:r>
              <a:rPr lang="el-GR" altLang="el-GR" sz="2000" dirty="0"/>
              <a:t>Επομένως η πυκνότητα ισχύος είναι </a:t>
            </a:r>
            <a:r>
              <a:rPr lang="el-GR" altLang="el-GR" sz="2000" b="1" u="sng" dirty="0"/>
              <a:t>αντιστρόφως ανάλογη</a:t>
            </a:r>
            <a:r>
              <a:rPr lang="el-GR" altLang="el-GR" sz="2000" dirty="0"/>
              <a:t> του τετραγώνου της απόστασης</a:t>
            </a:r>
          </a:p>
        </p:txBody>
      </p:sp>
      <p:graphicFrame>
        <p:nvGraphicFramePr>
          <p:cNvPr id="8199" name="Object 63"/>
          <p:cNvGraphicFramePr>
            <a:graphicFrameLocks noChangeAspect="1"/>
          </p:cNvGraphicFramePr>
          <p:nvPr/>
        </p:nvGraphicFramePr>
        <p:xfrm>
          <a:off x="977900" y="3624263"/>
          <a:ext cx="6862763" cy="409575"/>
        </p:xfrm>
        <a:graphic>
          <a:graphicData uri="http://schemas.openxmlformats.org/presentationml/2006/ole">
            <mc:AlternateContent xmlns:mc="http://schemas.openxmlformats.org/markup-compatibility/2006">
              <mc:Choice xmlns:v="urn:schemas-microsoft-com:vml" Requires="v">
                <p:oleObj spid="_x0000_s3074" name="Equation" r:id="rId4" imgW="4318000" imgH="254000" progId="Equation.3">
                  <p:embed/>
                </p:oleObj>
              </mc:Choice>
              <mc:Fallback>
                <p:oleObj name="Equation" r:id="rId4" imgW="43180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3624263"/>
                        <a:ext cx="6862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65"/>
          <p:cNvGraphicFramePr>
            <a:graphicFrameLocks noChangeAspect="1"/>
          </p:cNvGraphicFramePr>
          <p:nvPr>
            <p:extLst>
              <p:ext uri="{D42A27DB-BD31-4B8C-83A1-F6EECF244321}">
                <p14:modId xmlns:p14="http://schemas.microsoft.com/office/powerpoint/2010/main" val="2791962220"/>
              </p:ext>
            </p:extLst>
          </p:nvPr>
        </p:nvGraphicFramePr>
        <p:xfrm>
          <a:off x="2080805" y="4594225"/>
          <a:ext cx="4606925" cy="739775"/>
        </p:xfrm>
        <a:graphic>
          <a:graphicData uri="http://schemas.openxmlformats.org/presentationml/2006/ole">
            <mc:AlternateContent xmlns:mc="http://schemas.openxmlformats.org/markup-compatibility/2006">
              <mc:Choice xmlns:v="urn:schemas-microsoft-com:vml" Requires="v">
                <p:oleObj spid="_x0000_s3075" r:id="rId6" imgW="2908300" imgH="469900" progId="Equation.3">
                  <p:embed/>
                </p:oleObj>
              </mc:Choice>
              <mc:Fallback>
                <p:oleObj r:id="rId6" imgW="29083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0805" y="4594225"/>
                        <a:ext cx="46069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Object 67"/>
          <p:cNvGraphicFramePr>
            <a:graphicFrameLocks noChangeAspect="1"/>
          </p:cNvGraphicFramePr>
          <p:nvPr>
            <p:extLst>
              <p:ext uri="{D42A27DB-BD31-4B8C-83A1-F6EECF244321}">
                <p14:modId xmlns:p14="http://schemas.microsoft.com/office/powerpoint/2010/main" val="2189034166"/>
              </p:ext>
            </p:extLst>
          </p:nvPr>
        </p:nvGraphicFramePr>
        <p:xfrm>
          <a:off x="6891677" y="4594225"/>
          <a:ext cx="1657350" cy="679450"/>
        </p:xfrm>
        <a:graphic>
          <a:graphicData uri="http://schemas.openxmlformats.org/presentationml/2006/ole">
            <mc:AlternateContent xmlns:mc="http://schemas.openxmlformats.org/markup-compatibility/2006">
              <mc:Choice xmlns:v="urn:schemas-microsoft-com:vml" Requires="v">
                <p:oleObj spid="_x0000_s3076" r:id="rId8" imgW="1002865" imgH="406224" progId="Equation.3">
                  <p:embed/>
                </p:oleObj>
              </mc:Choice>
              <mc:Fallback>
                <p:oleObj r:id="rId8" imgW="1002865" imgH="40622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677" y="4594225"/>
                        <a:ext cx="1657350" cy="679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9"/>
          <p:cNvGraphicFramePr>
            <a:graphicFrameLocks noChangeAspect="1"/>
          </p:cNvGraphicFramePr>
          <p:nvPr>
            <p:extLst>
              <p:ext uri="{D42A27DB-BD31-4B8C-83A1-F6EECF244321}">
                <p14:modId xmlns:p14="http://schemas.microsoft.com/office/powerpoint/2010/main" val="1081633394"/>
              </p:ext>
            </p:extLst>
          </p:nvPr>
        </p:nvGraphicFramePr>
        <p:xfrm>
          <a:off x="2226670" y="5618292"/>
          <a:ext cx="4030663" cy="592138"/>
        </p:xfrm>
        <a:graphic>
          <a:graphicData uri="http://schemas.openxmlformats.org/presentationml/2006/ole">
            <mc:AlternateContent xmlns:mc="http://schemas.openxmlformats.org/markup-compatibility/2006">
              <mc:Choice xmlns:v="urn:schemas-microsoft-com:vml" Requires="v">
                <p:oleObj spid="_x0000_s3077" name="Equation" r:id="rId10" imgW="2781300" imgH="406400" progId="Equation.3">
                  <p:embed/>
                </p:oleObj>
              </mc:Choice>
              <mc:Fallback>
                <p:oleObj name="Equation" r:id="rId10" imgW="2781300" imgH="406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6670" y="5618292"/>
                        <a:ext cx="40306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51"/>
          <p:cNvSpPr>
            <a:spLocks noChangeArrowheads="1"/>
          </p:cNvSpPr>
          <p:nvPr/>
        </p:nvSpPr>
        <p:spPr bwMode="auto">
          <a:xfrm>
            <a:off x="6364172" y="5562600"/>
            <a:ext cx="2475028" cy="72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l-GR" altLang="el-GR" sz="2000" b="1" u="sng"/>
              <a:t>Ένταση ακτινοβολίας</a:t>
            </a:r>
            <a:r>
              <a:rPr lang="el-GR" altLang="el-GR" sz="2000"/>
              <a:t> της κεραίας</a:t>
            </a:r>
          </a:p>
        </p:txBody>
      </p:sp>
      <p:sp>
        <p:nvSpPr>
          <p:cNvPr id="50" name="Rectangle 51"/>
          <p:cNvSpPr>
            <a:spLocks noChangeArrowheads="1"/>
          </p:cNvSpPr>
          <p:nvPr/>
        </p:nvSpPr>
        <p:spPr bwMode="auto">
          <a:xfrm>
            <a:off x="307975" y="5410200"/>
            <a:ext cx="1750628" cy="990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40000"/>
              </a:spcBef>
            </a:pPr>
            <a:r>
              <a:rPr lang="el-GR" altLang="el-GR" sz="2000" dirty="0"/>
              <a:t>Μπορούμε να ορίσουμε το μέγεθος </a:t>
            </a:r>
            <a:r>
              <a:rPr lang="en-US" altLang="el-GR" sz="2000" dirty="0"/>
              <a:t>U</a:t>
            </a:r>
            <a:r>
              <a:rPr lang="el-GR" altLang="el-GR" sz="2000" dirty="0"/>
              <a:t> :</a:t>
            </a:r>
          </a:p>
        </p:txBody>
      </p:sp>
      <p:grpSp>
        <p:nvGrpSpPr>
          <p:cNvPr id="2" name="Group 1"/>
          <p:cNvGrpSpPr/>
          <p:nvPr/>
        </p:nvGrpSpPr>
        <p:grpSpPr>
          <a:xfrm>
            <a:off x="4552248" y="1325690"/>
            <a:ext cx="4403548" cy="1800466"/>
            <a:chOff x="4557713" y="1295874"/>
            <a:chExt cx="4403548" cy="1800466"/>
          </a:xfrm>
        </p:grpSpPr>
        <p:grpSp>
          <p:nvGrpSpPr>
            <p:cNvPr id="125" name="Group 124"/>
            <p:cNvGrpSpPr/>
            <p:nvPr/>
          </p:nvGrpSpPr>
          <p:grpSpPr>
            <a:xfrm>
              <a:off x="4557713" y="1463473"/>
              <a:ext cx="4403548" cy="1632867"/>
              <a:chOff x="4557713" y="1463473"/>
              <a:chExt cx="4403548" cy="1632867"/>
            </a:xfrm>
          </p:grpSpPr>
          <mc:AlternateContent xmlns:mc="http://schemas.openxmlformats.org/markup-compatibility/2006" xmlns:a14="http://schemas.microsoft.com/office/drawing/2010/main">
            <mc:Choice Requires="a14">
              <p:sp>
                <p:nvSpPr>
                  <p:cNvPr id="126" name="Text Box 56"/>
                  <p:cNvSpPr txBox="1">
                    <a:spLocks noChangeArrowheads="1"/>
                  </p:cNvSpPr>
                  <p:nvPr/>
                </p:nvSpPr>
                <p:spPr bwMode="auto">
                  <a:xfrm>
                    <a:off x="5991726" y="2695109"/>
                    <a:ext cx="1465615" cy="4012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fontAlgn="auto">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altLang="el-GR" sz="2000" dirty="0" smtClean="0">
                              <a:solidFill>
                                <a:prstClr val="black"/>
                              </a:solidFill>
                              <a:latin typeface="Cambria Math"/>
                              <a:ea typeface="Cambria Math"/>
                            </a:rPr>
                            <m:t>d</m:t>
                          </m:r>
                          <m:r>
                            <m:rPr>
                              <m:sty m:val="p"/>
                            </m:rPr>
                            <a:rPr lang="en-US" sz="2000">
                              <a:solidFill>
                                <a:prstClr val="black"/>
                              </a:solidFill>
                              <a:latin typeface="Cambria Math"/>
                              <a:ea typeface="Cambria Math"/>
                            </a:rPr>
                            <m:t>S</m:t>
                          </m:r>
                          <m:r>
                            <a:rPr lang="en-US" sz="2000">
                              <a:solidFill>
                                <a:prstClr val="black"/>
                              </a:solidFill>
                              <a:latin typeface="Cambria Math"/>
                              <a:ea typeface="Cambria Math"/>
                            </a:rPr>
                            <m:t>=</m:t>
                          </m:r>
                          <m:sSup>
                            <m:sSupPr>
                              <m:ctrlPr>
                                <a:rPr lang="el-GR" sz="2000" i="1">
                                  <a:solidFill>
                                    <a:prstClr val="black"/>
                                  </a:solidFill>
                                  <a:latin typeface="Cambria Math"/>
                                  <a:ea typeface="Cambria Math"/>
                                </a:rPr>
                              </m:ctrlPr>
                            </m:sSupPr>
                            <m:e>
                              <m:r>
                                <a:rPr lang="en-US" sz="2000" i="1">
                                  <a:solidFill>
                                    <a:prstClr val="black"/>
                                  </a:solidFill>
                                  <a:latin typeface="Cambria Math"/>
                                  <a:ea typeface="Cambria Math"/>
                                </a:rPr>
                                <m:t>𝑟</m:t>
                              </m:r>
                            </m:e>
                            <m:sup>
                              <m:r>
                                <a:rPr lang="en-US" sz="2000" i="1">
                                  <a:solidFill>
                                    <a:prstClr val="black"/>
                                  </a:solidFill>
                                  <a:latin typeface="Cambria Math"/>
                                  <a:ea typeface="Cambria Math"/>
                                </a:rPr>
                                <m:t>2</m:t>
                              </m:r>
                            </m:sup>
                          </m:sSup>
                          <m:r>
                            <a:rPr lang="en-US" sz="2000" i="1">
                              <a:solidFill>
                                <a:prstClr val="black"/>
                              </a:solidFill>
                              <a:latin typeface="Cambria Math"/>
                              <a:ea typeface="Cambria Math"/>
                            </a:rPr>
                            <m:t>𝑑</m:t>
                          </m:r>
                          <m:r>
                            <m:rPr>
                              <m:sty m:val="p"/>
                            </m:rPr>
                            <a:rPr lang="el-GR" sz="2000" i="1">
                              <a:solidFill>
                                <a:prstClr val="black"/>
                              </a:solidFill>
                              <a:latin typeface="Cambria Math"/>
                              <a:ea typeface="Cambria Math"/>
                            </a:rPr>
                            <m:t>Ω</m:t>
                          </m:r>
                        </m:oMath>
                      </m:oMathPara>
                    </a14:m>
                    <a:endParaRPr lang="en-US" altLang="el-GR" sz="2000" dirty="0">
                      <a:solidFill>
                        <a:prstClr val="black"/>
                      </a:solidFill>
                      <a:latin typeface="Cambria Math" panose="02040503050406030204" pitchFamily="18" charset="0"/>
                      <a:ea typeface="Cambria Math" panose="02040503050406030204" pitchFamily="18" charset="0"/>
                    </a:endParaRPr>
                  </a:p>
                </p:txBody>
              </p:sp>
            </mc:Choice>
            <mc:Fallback xmlns="">
              <p:sp>
                <p:nvSpPr>
                  <p:cNvPr id="8208" name="Text Box 56"/>
                  <p:cNvSpPr txBox="1">
                    <a:spLocks noRot="1" noChangeAspect="1" noMove="1" noResize="1" noEditPoints="1" noAdjustHandles="1" noChangeArrowheads="1" noChangeShapeType="1" noTextEdit="1"/>
                  </p:cNvSpPr>
                  <p:nvPr/>
                </p:nvSpPr>
                <p:spPr bwMode="auto">
                  <a:xfrm>
                    <a:off x="5991726" y="2695109"/>
                    <a:ext cx="1465615" cy="401231"/>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7" name="Text Box 61"/>
                  <p:cNvSpPr txBox="1">
                    <a:spLocks noChangeArrowheads="1"/>
                  </p:cNvSpPr>
                  <p:nvPr/>
                </p:nvSpPr>
                <p:spPr bwMode="auto">
                  <a:xfrm>
                    <a:off x="7451208" y="2484846"/>
                    <a:ext cx="1510053" cy="396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altLang="el-GR" sz="2000" dirty="0" smtClean="0">
                              <a:solidFill>
                                <a:prstClr val="black"/>
                              </a:solidFill>
                              <a:latin typeface="Cambria Math"/>
                              <a:ea typeface="Cambria Math"/>
                            </a:rPr>
                            <m:t>d</m:t>
                          </m:r>
                          <m:r>
                            <m:rPr>
                              <m:sty m:val="p"/>
                            </m:rPr>
                            <a:rPr lang="en-US" sz="2000">
                              <a:solidFill>
                                <a:prstClr val="black"/>
                              </a:solidFill>
                              <a:latin typeface="Cambria Math"/>
                              <a:ea typeface="Cambria Math"/>
                            </a:rPr>
                            <m:t>S</m:t>
                          </m:r>
                          <m:r>
                            <a:rPr lang="en-US" sz="2000">
                              <a:solidFill>
                                <a:prstClr val="black"/>
                              </a:solidFill>
                              <a:latin typeface="Cambria Math"/>
                              <a:ea typeface="Cambria Math"/>
                            </a:rPr>
                            <m:t>′=</m:t>
                          </m:r>
                          <m:sSup>
                            <m:sSupPr>
                              <m:ctrlPr>
                                <a:rPr lang="el-GR" sz="2000" i="1">
                                  <a:solidFill>
                                    <a:prstClr val="black"/>
                                  </a:solidFill>
                                  <a:latin typeface="Cambria Math"/>
                                  <a:ea typeface="Cambria Math"/>
                                </a:rPr>
                              </m:ctrlPr>
                            </m:sSupPr>
                            <m:e>
                              <m:r>
                                <a:rPr lang="en-US" sz="2000" i="1">
                                  <a:solidFill>
                                    <a:prstClr val="black"/>
                                  </a:solidFill>
                                  <a:latin typeface="Cambria Math"/>
                                  <a:ea typeface="Cambria Math"/>
                                </a:rPr>
                                <m:t>𝑟</m:t>
                              </m:r>
                              <m:r>
                                <a:rPr lang="en-US" sz="2000" i="1">
                                  <a:solidFill>
                                    <a:prstClr val="black"/>
                                  </a:solidFill>
                                  <a:latin typeface="Cambria Math"/>
                                  <a:ea typeface="Cambria Math"/>
                                </a:rPr>
                                <m:t>′</m:t>
                              </m:r>
                            </m:e>
                            <m:sup>
                              <m:r>
                                <a:rPr lang="en-US" sz="2000" i="1">
                                  <a:solidFill>
                                    <a:prstClr val="black"/>
                                  </a:solidFill>
                                  <a:latin typeface="Cambria Math"/>
                                  <a:ea typeface="Cambria Math"/>
                                </a:rPr>
                                <m:t>2</m:t>
                              </m:r>
                            </m:sup>
                          </m:sSup>
                          <m:r>
                            <a:rPr lang="en-US" sz="2000" b="0" i="1" smtClean="0">
                              <a:solidFill>
                                <a:prstClr val="black"/>
                              </a:solidFill>
                              <a:latin typeface="Cambria Math"/>
                              <a:ea typeface="Cambria Math"/>
                            </a:rPr>
                            <m:t>𝑑</m:t>
                          </m:r>
                          <m:r>
                            <m:rPr>
                              <m:sty m:val="p"/>
                            </m:rPr>
                            <a:rPr lang="el-GR" sz="2000" b="0" i="1" smtClean="0">
                              <a:solidFill>
                                <a:prstClr val="black"/>
                              </a:solidFill>
                              <a:latin typeface="Cambria Math"/>
                              <a:ea typeface="Cambria Math"/>
                            </a:rPr>
                            <m:t>Ω</m:t>
                          </m:r>
                        </m:oMath>
                      </m:oMathPara>
                    </a14:m>
                    <a:endParaRPr lang="en-US" altLang="el-GR" sz="2000"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8213" name="Text Box 61"/>
                  <p:cNvSpPr txBox="1">
                    <a:spLocks noRot="1" noChangeAspect="1" noMove="1" noResize="1" noEditPoints="1" noAdjustHandles="1" noChangeArrowheads="1" noChangeShapeType="1" noTextEdit="1"/>
                  </p:cNvSpPr>
                  <p:nvPr/>
                </p:nvSpPr>
                <p:spPr bwMode="auto">
                  <a:xfrm>
                    <a:off x="7451208" y="2484846"/>
                    <a:ext cx="1510053" cy="396553"/>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pSp>
            <p:nvGrpSpPr>
              <p:cNvPr id="128" name="Group 127"/>
              <p:cNvGrpSpPr/>
              <p:nvPr/>
            </p:nvGrpSpPr>
            <p:grpSpPr>
              <a:xfrm>
                <a:off x="4557713" y="1463473"/>
                <a:ext cx="3313415" cy="1579690"/>
                <a:chOff x="4557713" y="1463473"/>
                <a:chExt cx="3313415" cy="1579690"/>
              </a:xfrm>
            </p:grpSpPr>
            <p:grpSp>
              <p:nvGrpSpPr>
                <p:cNvPr id="129" name="Group 42"/>
                <p:cNvGrpSpPr>
                  <a:grpSpLocks/>
                </p:cNvGrpSpPr>
                <p:nvPr/>
              </p:nvGrpSpPr>
              <p:grpSpPr bwMode="auto">
                <a:xfrm>
                  <a:off x="5345363" y="1928717"/>
                  <a:ext cx="1643669" cy="780827"/>
                  <a:chOff x="4140" y="2897"/>
                  <a:chExt cx="2143" cy="1039"/>
                </a:xfrm>
              </p:grpSpPr>
              <p:sp>
                <p:nvSpPr>
                  <p:cNvPr id="139" name="Arc 43"/>
                  <p:cNvSpPr>
                    <a:spLocks/>
                  </p:cNvSpPr>
                  <p:nvPr/>
                </p:nvSpPr>
                <p:spPr bwMode="auto">
                  <a:xfrm>
                    <a:off x="4140" y="3225"/>
                    <a:ext cx="1435" cy="711"/>
                  </a:xfrm>
                  <a:custGeom>
                    <a:avLst/>
                    <a:gdLst>
                      <a:gd name="T0" fmla="*/ 1295 w 21519"/>
                      <a:gd name="T1" fmla="*/ 0 h 9467"/>
                      <a:gd name="T2" fmla="*/ 1435 w 21519"/>
                      <a:gd name="T3" fmla="*/ 571 h 9467"/>
                      <a:gd name="T4" fmla="*/ 0 w 21519"/>
                      <a:gd name="T5" fmla="*/ 711 h 9467"/>
                      <a:gd name="T6" fmla="*/ 0 60000 65536"/>
                      <a:gd name="T7" fmla="*/ 0 60000 65536"/>
                      <a:gd name="T8" fmla="*/ 0 60000 65536"/>
                    </a:gdLst>
                    <a:ahLst/>
                    <a:cxnLst>
                      <a:cxn ang="T6">
                        <a:pos x="T0" y="T1"/>
                      </a:cxn>
                      <a:cxn ang="T7">
                        <a:pos x="T2" y="T3"/>
                      </a:cxn>
                      <a:cxn ang="T8">
                        <a:pos x="T4" y="T5"/>
                      </a:cxn>
                    </a:cxnLst>
                    <a:rect l="0" t="0" r="r" b="b"/>
                    <a:pathLst>
                      <a:path w="21519" h="9467" fill="none" extrusionOk="0">
                        <a:moveTo>
                          <a:pt x="19414" y="0"/>
                        </a:moveTo>
                        <a:cubicBezTo>
                          <a:pt x="20576" y="2382"/>
                          <a:pt x="21290" y="4959"/>
                          <a:pt x="21519" y="7599"/>
                        </a:cubicBezTo>
                      </a:path>
                      <a:path w="21519" h="9467" stroke="0" extrusionOk="0">
                        <a:moveTo>
                          <a:pt x="19414" y="0"/>
                        </a:moveTo>
                        <a:cubicBezTo>
                          <a:pt x="20576" y="2382"/>
                          <a:pt x="21290" y="4959"/>
                          <a:pt x="21519" y="7599"/>
                        </a:cubicBezTo>
                        <a:lnTo>
                          <a:pt x="0" y="9467"/>
                        </a:lnTo>
                        <a:lnTo>
                          <a:pt x="19414"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40" name="Arc 44"/>
                  <p:cNvSpPr>
                    <a:spLocks/>
                  </p:cNvSpPr>
                  <p:nvPr/>
                </p:nvSpPr>
                <p:spPr bwMode="auto">
                  <a:xfrm flipV="1">
                    <a:off x="5563" y="3617"/>
                    <a:ext cx="720" cy="180"/>
                  </a:xfrm>
                  <a:custGeom>
                    <a:avLst/>
                    <a:gdLst>
                      <a:gd name="T0" fmla="*/ 0 w 16204"/>
                      <a:gd name="T1" fmla="*/ 0 h 21600"/>
                      <a:gd name="T2" fmla="*/ 720 w 16204"/>
                      <a:gd name="T3" fmla="*/ 61 h 21600"/>
                      <a:gd name="T4" fmla="*/ 0 w 16204"/>
                      <a:gd name="T5" fmla="*/ 180 h 21600"/>
                      <a:gd name="T6" fmla="*/ 0 60000 65536"/>
                      <a:gd name="T7" fmla="*/ 0 60000 65536"/>
                      <a:gd name="T8" fmla="*/ 0 60000 65536"/>
                    </a:gdLst>
                    <a:ahLst/>
                    <a:cxnLst>
                      <a:cxn ang="T6">
                        <a:pos x="T0" y="T1"/>
                      </a:cxn>
                      <a:cxn ang="T7">
                        <a:pos x="T2" y="T3"/>
                      </a:cxn>
                      <a:cxn ang="T8">
                        <a:pos x="T4" y="T5"/>
                      </a:cxn>
                    </a:cxnLst>
                    <a:rect l="0" t="0" r="r" b="b"/>
                    <a:pathLst>
                      <a:path w="16204" h="21600" fill="none" extrusionOk="0">
                        <a:moveTo>
                          <a:pt x="-1" y="0"/>
                        </a:moveTo>
                        <a:cubicBezTo>
                          <a:pt x="6201" y="0"/>
                          <a:pt x="12103" y="2665"/>
                          <a:pt x="16203" y="7317"/>
                        </a:cubicBezTo>
                      </a:path>
                      <a:path w="16204" h="21600" stroke="0" extrusionOk="0">
                        <a:moveTo>
                          <a:pt x="-1" y="0"/>
                        </a:moveTo>
                        <a:cubicBezTo>
                          <a:pt x="6201" y="0"/>
                          <a:pt x="12103" y="2665"/>
                          <a:pt x="16203" y="7317"/>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41" name="Arc 45"/>
                  <p:cNvSpPr>
                    <a:spLocks/>
                  </p:cNvSpPr>
                  <p:nvPr/>
                </p:nvSpPr>
                <p:spPr bwMode="auto">
                  <a:xfrm>
                    <a:off x="4843" y="3094"/>
                    <a:ext cx="1440" cy="693"/>
                  </a:xfrm>
                  <a:custGeom>
                    <a:avLst/>
                    <a:gdLst>
                      <a:gd name="T0" fmla="*/ 1302 w 21594"/>
                      <a:gd name="T1" fmla="*/ 0 h 9243"/>
                      <a:gd name="T2" fmla="*/ 1440 w 21594"/>
                      <a:gd name="T3" fmla="*/ 655 h 9243"/>
                      <a:gd name="T4" fmla="*/ 0 w 21594"/>
                      <a:gd name="T5" fmla="*/ 693 h 9243"/>
                      <a:gd name="T6" fmla="*/ 0 60000 65536"/>
                      <a:gd name="T7" fmla="*/ 0 60000 65536"/>
                      <a:gd name="T8" fmla="*/ 0 60000 65536"/>
                    </a:gdLst>
                    <a:ahLst/>
                    <a:cxnLst>
                      <a:cxn ang="T6">
                        <a:pos x="T0" y="T1"/>
                      </a:cxn>
                      <a:cxn ang="T7">
                        <a:pos x="T2" y="T3"/>
                      </a:cxn>
                      <a:cxn ang="T8">
                        <a:pos x="T4" y="T5"/>
                      </a:cxn>
                    </a:cxnLst>
                    <a:rect l="0" t="0" r="r" b="b"/>
                    <a:pathLst>
                      <a:path w="21594" h="9243" fill="none" extrusionOk="0">
                        <a:moveTo>
                          <a:pt x="19522" y="0"/>
                        </a:moveTo>
                        <a:cubicBezTo>
                          <a:pt x="20816" y="2733"/>
                          <a:pt x="21522" y="5709"/>
                          <a:pt x="21593" y="8733"/>
                        </a:cubicBezTo>
                      </a:path>
                      <a:path w="21594" h="9243" stroke="0" extrusionOk="0">
                        <a:moveTo>
                          <a:pt x="19522" y="0"/>
                        </a:moveTo>
                        <a:cubicBezTo>
                          <a:pt x="20816" y="2733"/>
                          <a:pt x="21522" y="5709"/>
                          <a:pt x="21593" y="8733"/>
                        </a:cubicBezTo>
                        <a:lnTo>
                          <a:pt x="0" y="9243"/>
                        </a:lnTo>
                        <a:lnTo>
                          <a:pt x="19522"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42" name="Arc 46"/>
                  <p:cNvSpPr>
                    <a:spLocks/>
                  </p:cNvSpPr>
                  <p:nvPr/>
                </p:nvSpPr>
                <p:spPr bwMode="auto">
                  <a:xfrm flipV="1">
                    <a:off x="5434" y="2897"/>
                    <a:ext cx="703" cy="326"/>
                  </a:xfrm>
                  <a:custGeom>
                    <a:avLst/>
                    <a:gdLst>
                      <a:gd name="T0" fmla="*/ 0 w 16204"/>
                      <a:gd name="T1" fmla="*/ 0 h 21600"/>
                      <a:gd name="T2" fmla="*/ 703 w 16204"/>
                      <a:gd name="T3" fmla="*/ 110 h 21600"/>
                      <a:gd name="T4" fmla="*/ 0 w 16204"/>
                      <a:gd name="T5" fmla="*/ 326 h 21600"/>
                      <a:gd name="T6" fmla="*/ 0 60000 65536"/>
                      <a:gd name="T7" fmla="*/ 0 60000 65536"/>
                      <a:gd name="T8" fmla="*/ 0 60000 65536"/>
                    </a:gdLst>
                    <a:ahLst/>
                    <a:cxnLst>
                      <a:cxn ang="T6">
                        <a:pos x="T0" y="T1"/>
                      </a:cxn>
                      <a:cxn ang="T7">
                        <a:pos x="T2" y="T3"/>
                      </a:cxn>
                      <a:cxn ang="T8">
                        <a:pos x="T4" y="T5"/>
                      </a:cxn>
                    </a:cxnLst>
                    <a:rect l="0" t="0" r="r" b="b"/>
                    <a:pathLst>
                      <a:path w="16204" h="21600" fill="none" extrusionOk="0">
                        <a:moveTo>
                          <a:pt x="-1" y="0"/>
                        </a:moveTo>
                        <a:cubicBezTo>
                          <a:pt x="6201" y="0"/>
                          <a:pt x="12103" y="2665"/>
                          <a:pt x="16203" y="7317"/>
                        </a:cubicBezTo>
                      </a:path>
                      <a:path w="16204" h="21600" stroke="0" extrusionOk="0">
                        <a:moveTo>
                          <a:pt x="-1" y="0"/>
                        </a:moveTo>
                        <a:cubicBezTo>
                          <a:pt x="6201" y="0"/>
                          <a:pt x="12103" y="2665"/>
                          <a:pt x="16203" y="7317"/>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grpSp>
            <p:sp>
              <p:nvSpPr>
                <p:cNvPr id="130" name="Line 47"/>
                <p:cNvSpPr>
                  <a:spLocks noChangeShapeType="1"/>
                </p:cNvSpPr>
                <p:nvPr/>
              </p:nvSpPr>
              <p:spPr bwMode="auto">
                <a:xfrm flipH="1">
                  <a:off x="4583791" y="1818189"/>
                  <a:ext cx="2458984" cy="12046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31" name="Line 48"/>
                <p:cNvSpPr>
                  <a:spLocks noChangeShapeType="1"/>
                </p:cNvSpPr>
                <p:nvPr/>
              </p:nvSpPr>
              <p:spPr bwMode="auto">
                <a:xfrm flipV="1">
                  <a:off x="4557713" y="2463743"/>
                  <a:ext cx="2655334" cy="579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32" name="Line 49"/>
                <p:cNvSpPr>
                  <a:spLocks noChangeShapeType="1"/>
                </p:cNvSpPr>
                <p:nvPr/>
              </p:nvSpPr>
              <p:spPr bwMode="auto">
                <a:xfrm flipV="1">
                  <a:off x="4557713" y="2413391"/>
                  <a:ext cx="3311114" cy="6222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33" name="Line 50"/>
                <p:cNvSpPr>
                  <a:spLocks noChangeShapeType="1"/>
                </p:cNvSpPr>
                <p:nvPr/>
              </p:nvSpPr>
              <p:spPr bwMode="auto">
                <a:xfrm flipV="1">
                  <a:off x="4557713" y="1728007"/>
                  <a:ext cx="3179958" cy="13076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grpSp>
              <p:nvGrpSpPr>
                <p:cNvPr id="134" name="Group 51"/>
                <p:cNvGrpSpPr>
                  <a:grpSpLocks/>
                </p:cNvGrpSpPr>
                <p:nvPr/>
              </p:nvGrpSpPr>
              <p:grpSpPr bwMode="auto">
                <a:xfrm>
                  <a:off x="5787205" y="1463473"/>
                  <a:ext cx="2083923" cy="1155834"/>
                  <a:chOff x="4843" y="2228"/>
                  <a:chExt cx="2717" cy="1538"/>
                </a:xfrm>
              </p:grpSpPr>
              <p:sp>
                <p:nvSpPr>
                  <p:cNvPr id="135" name="Arc 52"/>
                  <p:cNvSpPr>
                    <a:spLocks/>
                  </p:cNvSpPr>
                  <p:nvPr/>
                </p:nvSpPr>
                <p:spPr bwMode="auto">
                  <a:xfrm>
                    <a:off x="4843" y="2694"/>
                    <a:ext cx="1819" cy="1072"/>
                  </a:xfrm>
                  <a:custGeom>
                    <a:avLst/>
                    <a:gdLst>
                      <a:gd name="T0" fmla="*/ 1633 w 21519"/>
                      <a:gd name="T1" fmla="*/ 0 h 9650"/>
                      <a:gd name="T2" fmla="*/ 1819 w 21519"/>
                      <a:gd name="T3" fmla="*/ 865 h 9650"/>
                      <a:gd name="T4" fmla="*/ 0 w 21519"/>
                      <a:gd name="T5" fmla="*/ 1072 h 9650"/>
                      <a:gd name="T6" fmla="*/ 0 60000 65536"/>
                      <a:gd name="T7" fmla="*/ 0 60000 65536"/>
                      <a:gd name="T8" fmla="*/ 0 60000 65536"/>
                    </a:gdLst>
                    <a:ahLst/>
                    <a:cxnLst>
                      <a:cxn ang="T6">
                        <a:pos x="T0" y="T1"/>
                      </a:cxn>
                      <a:cxn ang="T7">
                        <a:pos x="T2" y="T3"/>
                      </a:cxn>
                      <a:cxn ang="T8">
                        <a:pos x="T4" y="T5"/>
                      </a:cxn>
                    </a:cxnLst>
                    <a:rect l="0" t="0" r="r" b="b"/>
                    <a:pathLst>
                      <a:path w="21519" h="9650" fill="none" extrusionOk="0">
                        <a:moveTo>
                          <a:pt x="19324" y="-1"/>
                        </a:moveTo>
                        <a:cubicBezTo>
                          <a:pt x="20539" y="2432"/>
                          <a:pt x="21284" y="5073"/>
                          <a:pt x="21519" y="7782"/>
                        </a:cubicBezTo>
                      </a:path>
                      <a:path w="21519" h="9650" stroke="0" extrusionOk="0">
                        <a:moveTo>
                          <a:pt x="19324" y="-1"/>
                        </a:moveTo>
                        <a:cubicBezTo>
                          <a:pt x="20539" y="2432"/>
                          <a:pt x="21284" y="5073"/>
                          <a:pt x="21519" y="7782"/>
                        </a:cubicBezTo>
                        <a:lnTo>
                          <a:pt x="0" y="9650"/>
                        </a:lnTo>
                        <a:lnTo>
                          <a:pt x="19324" y="-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36" name="Arc 53"/>
                  <p:cNvSpPr>
                    <a:spLocks/>
                  </p:cNvSpPr>
                  <p:nvPr/>
                </p:nvSpPr>
                <p:spPr bwMode="auto">
                  <a:xfrm flipV="1">
                    <a:off x="6647" y="3295"/>
                    <a:ext cx="913" cy="266"/>
                  </a:xfrm>
                  <a:custGeom>
                    <a:avLst/>
                    <a:gdLst>
                      <a:gd name="T0" fmla="*/ 0 w 16204"/>
                      <a:gd name="T1" fmla="*/ 0 h 21600"/>
                      <a:gd name="T2" fmla="*/ 913 w 16204"/>
                      <a:gd name="T3" fmla="*/ 90 h 21600"/>
                      <a:gd name="T4" fmla="*/ 0 w 16204"/>
                      <a:gd name="T5" fmla="*/ 266 h 21600"/>
                      <a:gd name="T6" fmla="*/ 0 60000 65536"/>
                      <a:gd name="T7" fmla="*/ 0 60000 65536"/>
                      <a:gd name="T8" fmla="*/ 0 60000 65536"/>
                    </a:gdLst>
                    <a:ahLst/>
                    <a:cxnLst>
                      <a:cxn ang="T6">
                        <a:pos x="T0" y="T1"/>
                      </a:cxn>
                      <a:cxn ang="T7">
                        <a:pos x="T2" y="T3"/>
                      </a:cxn>
                      <a:cxn ang="T8">
                        <a:pos x="T4" y="T5"/>
                      </a:cxn>
                    </a:cxnLst>
                    <a:rect l="0" t="0" r="r" b="b"/>
                    <a:pathLst>
                      <a:path w="16204" h="21600" fill="none" extrusionOk="0">
                        <a:moveTo>
                          <a:pt x="-1" y="0"/>
                        </a:moveTo>
                        <a:cubicBezTo>
                          <a:pt x="6201" y="0"/>
                          <a:pt x="12103" y="2665"/>
                          <a:pt x="16203" y="7317"/>
                        </a:cubicBezTo>
                      </a:path>
                      <a:path w="16204" h="21600" stroke="0" extrusionOk="0">
                        <a:moveTo>
                          <a:pt x="-1" y="0"/>
                        </a:moveTo>
                        <a:cubicBezTo>
                          <a:pt x="6201" y="0"/>
                          <a:pt x="12103" y="2665"/>
                          <a:pt x="16203" y="7317"/>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37" name="Arc 54"/>
                  <p:cNvSpPr>
                    <a:spLocks/>
                  </p:cNvSpPr>
                  <p:nvPr/>
                </p:nvSpPr>
                <p:spPr bwMode="auto">
                  <a:xfrm>
                    <a:off x="5734" y="2520"/>
                    <a:ext cx="1826" cy="1027"/>
                  </a:xfrm>
                  <a:custGeom>
                    <a:avLst/>
                    <a:gdLst>
                      <a:gd name="T0" fmla="*/ 1651 w 21594"/>
                      <a:gd name="T1" fmla="*/ 0 h 9243"/>
                      <a:gd name="T2" fmla="*/ 1826 w 21594"/>
                      <a:gd name="T3" fmla="*/ 970 h 9243"/>
                      <a:gd name="T4" fmla="*/ 0 w 21594"/>
                      <a:gd name="T5" fmla="*/ 1027 h 9243"/>
                      <a:gd name="T6" fmla="*/ 0 60000 65536"/>
                      <a:gd name="T7" fmla="*/ 0 60000 65536"/>
                      <a:gd name="T8" fmla="*/ 0 60000 65536"/>
                    </a:gdLst>
                    <a:ahLst/>
                    <a:cxnLst>
                      <a:cxn ang="T6">
                        <a:pos x="T0" y="T1"/>
                      </a:cxn>
                      <a:cxn ang="T7">
                        <a:pos x="T2" y="T3"/>
                      </a:cxn>
                      <a:cxn ang="T8">
                        <a:pos x="T4" y="T5"/>
                      </a:cxn>
                    </a:cxnLst>
                    <a:rect l="0" t="0" r="r" b="b"/>
                    <a:pathLst>
                      <a:path w="21594" h="9243" fill="none" extrusionOk="0">
                        <a:moveTo>
                          <a:pt x="19522" y="0"/>
                        </a:moveTo>
                        <a:cubicBezTo>
                          <a:pt x="20816" y="2733"/>
                          <a:pt x="21522" y="5709"/>
                          <a:pt x="21593" y="8733"/>
                        </a:cubicBezTo>
                      </a:path>
                      <a:path w="21594" h="9243" stroke="0" extrusionOk="0">
                        <a:moveTo>
                          <a:pt x="19522" y="0"/>
                        </a:moveTo>
                        <a:cubicBezTo>
                          <a:pt x="20816" y="2733"/>
                          <a:pt x="21522" y="5709"/>
                          <a:pt x="21593" y="8733"/>
                        </a:cubicBezTo>
                        <a:lnTo>
                          <a:pt x="0" y="9243"/>
                        </a:lnTo>
                        <a:lnTo>
                          <a:pt x="19522"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38" name="Arc 55"/>
                  <p:cNvSpPr>
                    <a:spLocks/>
                  </p:cNvSpPr>
                  <p:nvPr/>
                </p:nvSpPr>
                <p:spPr bwMode="auto">
                  <a:xfrm flipV="1">
                    <a:off x="6484" y="2228"/>
                    <a:ext cx="909" cy="483"/>
                  </a:xfrm>
                  <a:custGeom>
                    <a:avLst/>
                    <a:gdLst>
                      <a:gd name="T0" fmla="*/ 0 w 16526"/>
                      <a:gd name="T1" fmla="*/ 0 h 21600"/>
                      <a:gd name="T2" fmla="*/ 909 w 16526"/>
                      <a:gd name="T3" fmla="*/ 172 h 21600"/>
                      <a:gd name="T4" fmla="*/ 0 w 16526"/>
                      <a:gd name="T5" fmla="*/ 483 h 21600"/>
                      <a:gd name="T6" fmla="*/ 0 60000 65536"/>
                      <a:gd name="T7" fmla="*/ 0 60000 65536"/>
                      <a:gd name="T8" fmla="*/ 0 60000 65536"/>
                    </a:gdLst>
                    <a:ahLst/>
                    <a:cxnLst>
                      <a:cxn ang="T6">
                        <a:pos x="T0" y="T1"/>
                      </a:cxn>
                      <a:cxn ang="T7">
                        <a:pos x="T2" y="T3"/>
                      </a:cxn>
                      <a:cxn ang="T8">
                        <a:pos x="T4" y="T5"/>
                      </a:cxn>
                    </a:cxnLst>
                    <a:rect l="0" t="0" r="r" b="b"/>
                    <a:pathLst>
                      <a:path w="16526" h="21600" fill="none" extrusionOk="0">
                        <a:moveTo>
                          <a:pt x="-1" y="0"/>
                        </a:moveTo>
                        <a:cubicBezTo>
                          <a:pt x="6373" y="0"/>
                          <a:pt x="12421" y="2814"/>
                          <a:pt x="16525" y="7691"/>
                        </a:cubicBezTo>
                      </a:path>
                      <a:path w="16526" h="21600" stroke="0" extrusionOk="0">
                        <a:moveTo>
                          <a:pt x="-1" y="0"/>
                        </a:moveTo>
                        <a:cubicBezTo>
                          <a:pt x="6373" y="0"/>
                          <a:pt x="12421" y="2814"/>
                          <a:pt x="16525" y="7691"/>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l-GR">
                      <a:solidFill>
                        <a:prstClr val="black"/>
                      </a:solidFill>
                      <a:latin typeface="Calibri"/>
                    </a:endParaRPr>
                  </a:p>
                </p:txBody>
              </p:sp>
            </p:grpSp>
          </p:grpSp>
        </p:grpSp>
        <p:grpSp>
          <p:nvGrpSpPr>
            <p:cNvPr id="143" name="Group 142"/>
            <p:cNvGrpSpPr/>
            <p:nvPr/>
          </p:nvGrpSpPr>
          <p:grpSpPr>
            <a:xfrm>
              <a:off x="5305930" y="1513152"/>
              <a:ext cx="2088511" cy="972622"/>
              <a:chOff x="5305930" y="1513152"/>
              <a:chExt cx="2088511" cy="972622"/>
            </a:xfrm>
          </p:grpSpPr>
          <mc:AlternateContent xmlns:mc="http://schemas.openxmlformats.org/markup-compatibility/2006" xmlns:a14="http://schemas.microsoft.com/office/drawing/2010/main">
            <mc:Choice Requires="a14">
              <p:sp>
                <p:nvSpPr>
                  <p:cNvPr id="144" name="Text Box 59"/>
                  <p:cNvSpPr txBox="1">
                    <a:spLocks noChangeArrowheads="1"/>
                  </p:cNvSpPr>
                  <p:nvPr/>
                </p:nvSpPr>
                <p:spPr bwMode="auto">
                  <a:xfrm>
                    <a:off x="5305930" y="1513152"/>
                    <a:ext cx="1721667" cy="423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a:ea typeface="Cambria Math"/>
                            </a:rPr>
                            <m:t>𝑑𝑊</m:t>
                          </m:r>
                          <m:r>
                            <a:rPr lang="en-US" sz="2000" b="0" i="1" smtClean="0">
                              <a:solidFill>
                                <a:srgbClr val="FF0000"/>
                              </a:solidFill>
                              <a:latin typeface="Cambria Math"/>
                              <a:ea typeface="Cambria Math"/>
                            </a:rPr>
                            <m:t>=</m:t>
                          </m:r>
                          <m:sSub>
                            <m:sSubPr>
                              <m:ctrlPr>
                                <a:rPr lang="en-US" sz="2000" i="1" smtClean="0">
                                  <a:solidFill>
                                    <a:srgbClr val="FF0000"/>
                                  </a:solidFill>
                                  <a:latin typeface="Cambria Math"/>
                                  <a:ea typeface="Cambria Math"/>
                                </a:rPr>
                              </m:ctrlPr>
                            </m:sSubPr>
                            <m:e>
                              <m:r>
                                <a:rPr lang="en-US" sz="2000" b="0" i="1" smtClean="0">
                                  <a:solidFill>
                                    <a:srgbClr val="FF0000"/>
                                  </a:solidFill>
                                  <a:latin typeface="Cambria Math"/>
                                  <a:ea typeface="Cambria Math"/>
                                </a:rPr>
                                <m:t>𝑃</m:t>
                              </m:r>
                            </m:e>
                            <m:sub>
                              <m:r>
                                <a:rPr lang="en-US" sz="2000" b="0" i="1" smtClean="0">
                                  <a:solidFill>
                                    <a:srgbClr val="FF0000"/>
                                  </a:solidFill>
                                  <a:latin typeface="Cambria Math"/>
                                  <a:ea typeface="Cambria Math"/>
                                </a:rPr>
                                <m:t>𝑟</m:t>
                              </m:r>
                            </m:sub>
                          </m:sSub>
                          <m:sSup>
                            <m:sSupPr>
                              <m:ctrlPr>
                                <a:rPr lang="el-GR" sz="2000" i="1">
                                  <a:solidFill>
                                    <a:srgbClr val="FF0000"/>
                                  </a:solidFill>
                                  <a:latin typeface="Cambria Math"/>
                                  <a:ea typeface="Cambria Math"/>
                                </a:rPr>
                              </m:ctrlPr>
                            </m:sSupPr>
                            <m:e>
                              <m:r>
                                <a:rPr lang="en-US" sz="2000" i="1">
                                  <a:solidFill>
                                    <a:srgbClr val="FF0000"/>
                                  </a:solidFill>
                                  <a:latin typeface="Cambria Math"/>
                                  <a:ea typeface="Cambria Math"/>
                                </a:rPr>
                                <m:t>𝑟</m:t>
                              </m:r>
                            </m:e>
                            <m:sup>
                              <m:r>
                                <a:rPr lang="en-US" sz="2000" i="1">
                                  <a:solidFill>
                                    <a:srgbClr val="FF0000"/>
                                  </a:solidFill>
                                  <a:latin typeface="Cambria Math"/>
                                  <a:ea typeface="Cambria Math"/>
                                </a:rPr>
                                <m:t>2</m:t>
                              </m:r>
                            </m:sup>
                          </m:sSup>
                          <m:r>
                            <a:rPr lang="en-US" sz="2000" i="1">
                              <a:solidFill>
                                <a:srgbClr val="FF0000"/>
                              </a:solidFill>
                              <a:latin typeface="Cambria Math"/>
                              <a:ea typeface="Cambria Math"/>
                            </a:rPr>
                            <m:t>𝑑</m:t>
                          </m:r>
                          <m:r>
                            <m:rPr>
                              <m:sty m:val="p"/>
                            </m:rPr>
                            <a:rPr lang="el-GR" sz="2000" i="1">
                              <a:solidFill>
                                <a:srgbClr val="FF0000"/>
                              </a:solidFill>
                              <a:latin typeface="Cambria Math"/>
                              <a:ea typeface="Cambria Math"/>
                            </a:rPr>
                            <m:t>Ω</m:t>
                          </m:r>
                        </m:oMath>
                      </m:oMathPara>
                    </a14:m>
                    <a:endParaRPr lang="en-US" altLang="el-GR" sz="2000" dirty="0">
                      <a:solidFill>
                        <a:srgbClr val="FF0000"/>
                      </a:solidFill>
                      <a:latin typeface="Cambria Math" panose="02040503050406030204" pitchFamily="18" charset="0"/>
                      <a:ea typeface="Cambria Math" panose="02040503050406030204" pitchFamily="18" charset="0"/>
                    </a:endParaRPr>
                  </a:p>
                </p:txBody>
              </p:sp>
            </mc:Choice>
            <mc:Fallback xmlns="">
              <p:sp>
                <p:nvSpPr>
                  <p:cNvPr id="8211" name="Text Box 59"/>
                  <p:cNvSpPr txBox="1">
                    <a:spLocks noRot="1" noChangeAspect="1" noMove="1" noResize="1" noEditPoints="1" noAdjustHandles="1" noChangeArrowheads="1" noChangeShapeType="1" noTextEdit="1"/>
                  </p:cNvSpPr>
                  <p:nvPr/>
                </p:nvSpPr>
                <p:spPr bwMode="auto">
                  <a:xfrm>
                    <a:off x="5305930" y="1513152"/>
                    <a:ext cx="1721667" cy="423104"/>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sp>
            <p:nvSpPr>
              <p:cNvPr id="145" name="Line 57"/>
              <p:cNvSpPr>
                <a:spLocks noChangeShapeType="1"/>
              </p:cNvSpPr>
              <p:nvPr/>
            </p:nvSpPr>
            <p:spPr bwMode="auto">
              <a:xfrm flipV="1">
                <a:off x="6630822" y="2155703"/>
                <a:ext cx="739382" cy="220946"/>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46" name="Line 57"/>
              <p:cNvSpPr>
                <a:spLocks noChangeShapeType="1"/>
              </p:cNvSpPr>
              <p:nvPr/>
            </p:nvSpPr>
            <p:spPr bwMode="auto">
              <a:xfrm flipV="1">
                <a:off x="6655059" y="2304256"/>
                <a:ext cx="739382" cy="181518"/>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47" name="Line 57"/>
              <p:cNvSpPr>
                <a:spLocks noChangeShapeType="1"/>
              </p:cNvSpPr>
              <p:nvPr/>
            </p:nvSpPr>
            <p:spPr bwMode="auto">
              <a:xfrm flipV="1">
                <a:off x="6557409" y="2009719"/>
                <a:ext cx="739382" cy="285737"/>
              </a:xfrm>
              <a:prstGeom prst="line">
                <a:avLst/>
              </a:prstGeom>
              <a:noFill/>
              <a:ln w="1905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grpSp>
        <p:grpSp>
          <p:nvGrpSpPr>
            <p:cNvPr id="148" name="Group 147"/>
            <p:cNvGrpSpPr/>
            <p:nvPr/>
          </p:nvGrpSpPr>
          <p:grpSpPr>
            <a:xfrm>
              <a:off x="7045842" y="1295874"/>
              <a:ext cx="1915419" cy="981492"/>
              <a:chOff x="7045842" y="1295874"/>
              <a:chExt cx="1915419" cy="981492"/>
            </a:xfrm>
          </p:grpSpPr>
          <mc:AlternateContent xmlns:mc="http://schemas.openxmlformats.org/markup-compatibility/2006" xmlns:a14="http://schemas.microsoft.com/office/drawing/2010/main">
            <mc:Choice Requires="a14">
              <p:sp>
                <p:nvSpPr>
                  <p:cNvPr id="149" name="Text Box 60"/>
                  <p:cNvSpPr txBox="1">
                    <a:spLocks noChangeArrowheads="1"/>
                  </p:cNvSpPr>
                  <p:nvPr/>
                </p:nvSpPr>
                <p:spPr bwMode="auto">
                  <a:xfrm>
                    <a:off x="7045842" y="1295874"/>
                    <a:ext cx="1915419" cy="4099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000" i="1" smtClean="0">
                                  <a:solidFill>
                                    <a:srgbClr val="0000FF"/>
                                  </a:solidFill>
                                  <a:latin typeface="Cambria Math"/>
                                  <a:ea typeface="Cambria Math"/>
                                </a:rPr>
                              </m:ctrlPr>
                            </m:sSubPr>
                            <m:e>
                              <m:r>
                                <a:rPr lang="en-US" sz="2000" b="0" i="1" smtClean="0">
                                  <a:solidFill>
                                    <a:srgbClr val="0000FF"/>
                                  </a:solidFill>
                                  <a:latin typeface="Cambria Math"/>
                                  <a:ea typeface="Cambria Math"/>
                                </a:rPr>
                                <m:t>𝑑𝑊</m:t>
                              </m:r>
                              <m:r>
                                <a:rPr lang="en-US" sz="2000" b="0" i="1" smtClean="0">
                                  <a:solidFill>
                                    <a:srgbClr val="0000FF"/>
                                  </a:solidFill>
                                  <a:latin typeface="Cambria Math"/>
                                  <a:ea typeface="Cambria Math"/>
                                </a:rPr>
                                <m:t>=</m:t>
                              </m:r>
                              <m:r>
                                <a:rPr lang="en-US" sz="2000" i="1">
                                  <a:solidFill>
                                    <a:srgbClr val="0000FF"/>
                                  </a:solidFill>
                                  <a:latin typeface="Cambria Math"/>
                                  <a:ea typeface="Cambria Math"/>
                                </a:rPr>
                                <m:t>𝑃</m:t>
                              </m:r>
                            </m:e>
                            <m:sub>
                              <m:r>
                                <a:rPr lang="en-US" sz="2000" i="1">
                                  <a:solidFill>
                                    <a:srgbClr val="0000FF"/>
                                  </a:solidFill>
                                  <a:latin typeface="Cambria Math"/>
                                  <a:ea typeface="Cambria Math"/>
                                </a:rPr>
                                <m:t>𝑟</m:t>
                              </m:r>
                            </m:sub>
                          </m:sSub>
                          <m:r>
                            <a:rPr lang="en-US" sz="2000">
                              <a:solidFill>
                                <a:srgbClr val="0000FF"/>
                              </a:solidFill>
                              <a:latin typeface="Cambria Math"/>
                              <a:ea typeface="Cambria Math"/>
                            </a:rPr>
                            <m:t>′</m:t>
                          </m:r>
                          <m:sSup>
                            <m:sSupPr>
                              <m:ctrlPr>
                                <a:rPr lang="el-GR" sz="2000" i="1">
                                  <a:solidFill>
                                    <a:srgbClr val="0000FF"/>
                                  </a:solidFill>
                                  <a:latin typeface="Cambria Math"/>
                                  <a:ea typeface="Cambria Math"/>
                                </a:rPr>
                              </m:ctrlPr>
                            </m:sSupPr>
                            <m:e>
                              <m:r>
                                <a:rPr lang="en-US" sz="2000" i="1">
                                  <a:solidFill>
                                    <a:srgbClr val="0000FF"/>
                                  </a:solidFill>
                                  <a:latin typeface="Cambria Math"/>
                                  <a:ea typeface="Cambria Math"/>
                                </a:rPr>
                                <m:t>𝑟</m:t>
                              </m:r>
                              <m:r>
                                <a:rPr lang="en-US" sz="2000">
                                  <a:solidFill>
                                    <a:srgbClr val="0000FF"/>
                                  </a:solidFill>
                                  <a:latin typeface="Cambria Math"/>
                                  <a:ea typeface="Cambria Math"/>
                                </a:rPr>
                                <m:t>′</m:t>
                              </m:r>
                            </m:e>
                            <m:sup>
                              <m:r>
                                <a:rPr lang="en-US" sz="2000" i="1">
                                  <a:solidFill>
                                    <a:srgbClr val="0000FF"/>
                                  </a:solidFill>
                                  <a:latin typeface="Cambria Math"/>
                                  <a:ea typeface="Cambria Math"/>
                                </a:rPr>
                                <m:t>2</m:t>
                              </m:r>
                            </m:sup>
                          </m:sSup>
                          <m:r>
                            <a:rPr lang="en-US" sz="2000" i="1">
                              <a:solidFill>
                                <a:srgbClr val="0000FF"/>
                              </a:solidFill>
                              <a:latin typeface="Cambria Math"/>
                              <a:ea typeface="Cambria Math"/>
                            </a:rPr>
                            <m:t>𝑑</m:t>
                          </m:r>
                          <m:r>
                            <m:rPr>
                              <m:sty m:val="p"/>
                            </m:rPr>
                            <a:rPr lang="el-GR" sz="2000" i="1">
                              <a:solidFill>
                                <a:srgbClr val="0000FF"/>
                              </a:solidFill>
                              <a:latin typeface="Cambria Math"/>
                              <a:ea typeface="Cambria Math"/>
                            </a:rPr>
                            <m:t>Ω</m:t>
                          </m:r>
                        </m:oMath>
                      </m:oMathPara>
                    </a14:m>
                    <a:endParaRPr lang="en-US" altLang="el-GR" sz="2000" dirty="0">
                      <a:solidFill>
                        <a:srgbClr val="0000FF"/>
                      </a:solidFill>
                      <a:latin typeface="Cambria Math" panose="02040503050406030204" pitchFamily="18" charset="0"/>
                      <a:ea typeface="Cambria Math" panose="02040503050406030204" pitchFamily="18" charset="0"/>
                    </a:endParaRPr>
                  </a:p>
                </p:txBody>
              </p:sp>
            </mc:Choice>
            <mc:Fallback xmlns="">
              <p:sp>
                <p:nvSpPr>
                  <p:cNvPr id="8212" name="Text Box 60"/>
                  <p:cNvSpPr txBox="1">
                    <a:spLocks noRot="1" noChangeAspect="1" noMove="1" noResize="1" noEditPoints="1" noAdjustHandles="1" noChangeArrowheads="1" noChangeShapeType="1" noTextEdit="1"/>
                  </p:cNvSpPr>
                  <p:nvPr/>
                </p:nvSpPr>
                <p:spPr bwMode="auto">
                  <a:xfrm>
                    <a:off x="7045842" y="1295874"/>
                    <a:ext cx="1915419" cy="409959"/>
                  </a:xfrm>
                  <a:prstGeom prst="rect">
                    <a:avLst/>
                  </a:prstGeom>
                  <a:blipFill rotWithShape="1">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sp>
            <p:nvSpPr>
              <p:cNvPr id="150" name="Line 58"/>
              <p:cNvSpPr>
                <a:spLocks noChangeShapeType="1"/>
              </p:cNvSpPr>
              <p:nvPr/>
            </p:nvSpPr>
            <p:spPr bwMode="auto">
              <a:xfrm flipV="1">
                <a:off x="7537045" y="1965911"/>
                <a:ext cx="481672" cy="153310"/>
              </a:xfrm>
              <a:prstGeom prst="line">
                <a:avLst/>
              </a:prstGeom>
              <a:noFill/>
              <a:ln w="19050">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51" name="Line 58"/>
              <p:cNvSpPr>
                <a:spLocks noChangeShapeType="1"/>
              </p:cNvSpPr>
              <p:nvPr/>
            </p:nvSpPr>
            <p:spPr bwMode="auto">
              <a:xfrm flipV="1">
                <a:off x="7569110" y="2172311"/>
                <a:ext cx="481672" cy="105055"/>
              </a:xfrm>
              <a:prstGeom prst="line">
                <a:avLst/>
              </a:prstGeom>
              <a:noFill/>
              <a:ln w="19050">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sp>
            <p:nvSpPr>
              <p:cNvPr id="152" name="Line 58"/>
              <p:cNvSpPr>
                <a:spLocks noChangeShapeType="1"/>
              </p:cNvSpPr>
              <p:nvPr/>
            </p:nvSpPr>
            <p:spPr bwMode="auto">
              <a:xfrm flipV="1">
                <a:off x="7455292" y="1788454"/>
                <a:ext cx="481672" cy="185567"/>
              </a:xfrm>
              <a:prstGeom prst="line">
                <a:avLst/>
              </a:prstGeom>
              <a:noFill/>
              <a:ln w="19050">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l-GR">
                  <a:solidFill>
                    <a:prstClr val="black"/>
                  </a:solidFill>
                  <a:latin typeface="Calibri"/>
                </a:endParaRPr>
              </a:p>
            </p:txBody>
          </p:sp>
        </p:grpSp>
      </p:grpSp>
    </p:spTree>
    <p:extLst>
      <p:ext uri="{BB962C8B-B14F-4D97-AF65-F5344CB8AC3E}">
        <p14:creationId xmlns:p14="http://schemas.microsoft.com/office/powerpoint/2010/main" val="176642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06234"/>
            <a:ext cx="82296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a:latin typeface="+mj-lt"/>
                <a:cs typeface="+mj-cs"/>
              </a:rPr>
              <a:t>Το διάγραμμα ακτινοβολίας</a:t>
            </a:r>
          </a:p>
        </p:txBody>
      </p:sp>
      <p:sp>
        <p:nvSpPr>
          <p:cNvPr id="10243" name="Rectangle 3"/>
          <p:cNvSpPr>
            <a:spLocks noGrp="1" noChangeArrowheads="1"/>
          </p:cNvSpPr>
          <p:nvPr>
            <p:ph type="body" sz="half" idx="1"/>
          </p:nvPr>
        </p:nvSpPr>
        <p:spPr>
          <a:xfrm>
            <a:off x="457200" y="838200"/>
            <a:ext cx="8229600" cy="1015663"/>
          </a:xfrm>
        </p:spPr>
        <p:txBody>
          <a:bodyPr/>
          <a:lstStyle/>
          <a:p>
            <a:pPr eaLnBrk="1" hangingPunct="1">
              <a:spcBef>
                <a:spcPct val="30000"/>
              </a:spcBef>
            </a:pPr>
            <a:r>
              <a:rPr lang="el-GR" altLang="el-GR" sz="2000" dirty="0">
                <a:latin typeface="+mn-lt"/>
              </a:rPr>
              <a:t>Είναι το πολικό διάγραμμα της έντασης ακτινοβολίας σε 2 ή σε 3 διαστάσεις.</a:t>
            </a:r>
          </a:p>
          <a:p>
            <a:pPr eaLnBrk="1" hangingPunct="1">
              <a:spcBef>
                <a:spcPct val="30000"/>
              </a:spcBef>
            </a:pPr>
            <a:r>
              <a:rPr lang="el-GR" altLang="el-GR" sz="2000" dirty="0">
                <a:latin typeface="+mn-lt"/>
              </a:rPr>
              <a:t>Δίνει την πλήρη και λεπτομερή εικόνα της κατανομής της ακτινοβολίας της κεραίας στο χώρο.</a:t>
            </a:r>
          </a:p>
        </p:txBody>
      </p:sp>
      <p:sp>
        <p:nvSpPr>
          <p:cNvPr id="102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a:p>
        </p:txBody>
      </p:sp>
      <p:sp>
        <p:nvSpPr>
          <p:cNvPr id="102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a:p>
        </p:txBody>
      </p:sp>
      <p:grpSp>
        <p:nvGrpSpPr>
          <p:cNvPr id="10246" name="Group 43"/>
          <p:cNvGrpSpPr>
            <a:grpSpLocks/>
          </p:cNvGrpSpPr>
          <p:nvPr/>
        </p:nvGrpSpPr>
        <p:grpSpPr bwMode="auto">
          <a:xfrm>
            <a:off x="1852613" y="2420937"/>
            <a:ext cx="6480175" cy="3598863"/>
            <a:chOff x="1167" y="1370"/>
            <a:chExt cx="4082" cy="2267"/>
          </a:xfrm>
        </p:grpSpPr>
        <p:sp>
          <p:nvSpPr>
            <p:cNvPr id="10247" name="Line 8"/>
            <p:cNvSpPr>
              <a:spLocks noChangeShapeType="1"/>
            </p:cNvSpPr>
            <p:nvPr/>
          </p:nvSpPr>
          <p:spPr bwMode="auto">
            <a:xfrm>
              <a:off x="2345" y="1448"/>
              <a:ext cx="0" cy="2163"/>
            </a:xfrm>
            <a:prstGeom prst="line">
              <a:avLst/>
            </a:prstGeom>
            <a:noFill/>
            <a:ln w="9525">
              <a:solidFill>
                <a:srgbClr val="000000"/>
              </a:solidFill>
              <a:round/>
              <a:headEnd type="triangle" w="med" len="lg"/>
              <a:tailEnd/>
            </a:ln>
            <a:extLst>
              <a:ext uri="{909E8E84-426E-40DD-AFC4-6F175D3DCCD1}">
                <a14:hiddenFill xmlns:a14="http://schemas.microsoft.com/office/drawing/2010/main">
                  <a:noFill/>
                </a14:hiddenFill>
              </a:ext>
            </a:extLst>
          </p:spPr>
          <p:txBody>
            <a:bodyPr/>
            <a:lstStyle/>
            <a:p>
              <a:endParaRPr lang="en-US"/>
            </a:p>
          </p:txBody>
        </p:sp>
        <p:sp>
          <p:nvSpPr>
            <p:cNvPr id="10248" name="Line 9"/>
            <p:cNvSpPr>
              <a:spLocks noChangeShapeType="1"/>
            </p:cNvSpPr>
            <p:nvPr/>
          </p:nvSpPr>
          <p:spPr bwMode="auto">
            <a:xfrm>
              <a:off x="1342" y="3107"/>
              <a:ext cx="31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249" name="Group 10"/>
            <p:cNvGrpSpPr>
              <a:grpSpLocks/>
            </p:cNvGrpSpPr>
            <p:nvPr/>
          </p:nvGrpSpPr>
          <p:grpSpPr bwMode="auto">
            <a:xfrm>
              <a:off x="1978" y="2046"/>
              <a:ext cx="729" cy="1061"/>
              <a:chOff x="4588" y="4855"/>
              <a:chExt cx="1202" cy="2210"/>
            </a:xfrm>
          </p:grpSpPr>
          <p:sp>
            <p:nvSpPr>
              <p:cNvPr id="10279" name="Freeform 11"/>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0" name="Freeform 12"/>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0" name="Line 13"/>
            <p:cNvSpPr>
              <a:spLocks noChangeShapeType="1"/>
            </p:cNvSpPr>
            <p:nvPr/>
          </p:nvSpPr>
          <p:spPr bwMode="auto">
            <a:xfrm flipV="1">
              <a:off x="2334" y="2271"/>
              <a:ext cx="1575" cy="83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51" name="Group 14"/>
            <p:cNvGrpSpPr>
              <a:grpSpLocks/>
            </p:cNvGrpSpPr>
            <p:nvPr/>
          </p:nvGrpSpPr>
          <p:grpSpPr bwMode="auto">
            <a:xfrm rot="5780250">
              <a:off x="2602" y="2772"/>
              <a:ext cx="221" cy="746"/>
              <a:chOff x="4588" y="4855"/>
              <a:chExt cx="1202" cy="2210"/>
            </a:xfrm>
          </p:grpSpPr>
          <p:sp>
            <p:nvSpPr>
              <p:cNvPr id="10277" name="Freeform 15"/>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8" name="Freeform 16"/>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2" name="Line 17"/>
            <p:cNvSpPr>
              <a:spLocks noChangeShapeType="1"/>
            </p:cNvSpPr>
            <p:nvPr/>
          </p:nvSpPr>
          <p:spPr bwMode="auto">
            <a:xfrm>
              <a:off x="2343" y="3107"/>
              <a:ext cx="1564" cy="15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18"/>
            <p:cNvSpPr>
              <a:spLocks noChangeShapeType="1"/>
            </p:cNvSpPr>
            <p:nvPr/>
          </p:nvSpPr>
          <p:spPr bwMode="auto">
            <a:xfrm flipV="1">
              <a:off x="2343" y="2282"/>
              <a:ext cx="296" cy="825"/>
            </a:xfrm>
            <a:prstGeom prst="line">
              <a:avLst/>
            </a:prstGeom>
            <a:noFill/>
            <a:ln w="25400">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0254" name="Line 19"/>
            <p:cNvSpPr>
              <a:spLocks noChangeShapeType="1"/>
            </p:cNvSpPr>
            <p:nvPr/>
          </p:nvSpPr>
          <p:spPr bwMode="auto">
            <a:xfrm flipV="1">
              <a:off x="2643" y="1693"/>
              <a:ext cx="228" cy="584"/>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AutoShape 20"/>
            <p:cNvSpPr>
              <a:spLocks/>
            </p:cNvSpPr>
            <p:nvPr/>
          </p:nvSpPr>
          <p:spPr bwMode="auto">
            <a:xfrm>
              <a:off x="3042" y="1791"/>
              <a:ext cx="532" cy="148"/>
            </a:xfrm>
            <a:prstGeom prst="borderCallout1">
              <a:avLst>
                <a:gd name="adj1" fmla="val 58769"/>
                <a:gd name="adj2" fmla="val 0"/>
                <a:gd name="adj3" fmla="val 331819"/>
                <a:gd name="adj4" fmla="val -75144"/>
              </a:avLst>
            </a:prstGeom>
            <a:solidFill>
              <a:srgbClr val="FFFFFF"/>
            </a:solidFill>
            <a:ln w="9525">
              <a:solidFill>
                <a:srgbClr val="000000"/>
              </a:solidFill>
              <a:miter lim="800000"/>
              <a:headEnd/>
              <a:tailEnd/>
            </a:ln>
          </p:spPr>
          <p:txBody>
            <a:bodyPr lIns="18000" tIns="10800" rIns="18000" bIns="10800"/>
            <a:lstStyle/>
            <a:p>
              <a:pPr algn="ctr"/>
              <a:r>
                <a:rPr lang="en-US" altLang="el-GR" sz="1400"/>
                <a:t>r = U(θ)</a:t>
              </a:r>
              <a:endParaRPr lang="el-GR" altLang="el-GR" sz="1400"/>
            </a:p>
          </p:txBody>
        </p:sp>
        <p:sp>
          <p:nvSpPr>
            <p:cNvPr id="10256" name="AutoShape 21"/>
            <p:cNvSpPr>
              <a:spLocks/>
            </p:cNvSpPr>
            <p:nvPr/>
          </p:nvSpPr>
          <p:spPr bwMode="auto">
            <a:xfrm>
              <a:off x="1281" y="1546"/>
              <a:ext cx="796" cy="163"/>
            </a:xfrm>
            <a:prstGeom prst="borderCallout1">
              <a:avLst>
                <a:gd name="adj1" fmla="val 53551"/>
                <a:gd name="adj2" fmla="val 100000"/>
                <a:gd name="adj3" fmla="val 331065"/>
                <a:gd name="adj4" fmla="val 115398"/>
              </a:avLst>
            </a:prstGeom>
            <a:solidFill>
              <a:srgbClr val="FFFFFF"/>
            </a:solidFill>
            <a:ln w="9525">
              <a:solidFill>
                <a:srgbClr val="000000"/>
              </a:solidFill>
              <a:miter lim="800000"/>
              <a:headEnd/>
              <a:tailEnd/>
            </a:ln>
          </p:spPr>
          <p:txBody>
            <a:bodyPr lIns="18000" tIns="10800" rIns="36000" bIns="10800"/>
            <a:lstStyle/>
            <a:p>
              <a:pPr algn="ctr"/>
              <a:r>
                <a:rPr lang="en-US" altLang="el-GR" sz="1400"/>
                <a:t>Κύριος λοβός</a:t>
              </a:r>
              <a:endParaRPr lang="el-GR" altLang="el-GR" sz="1400"/>
            </a:p>
          </p:txBody>
        </p:sp>
        <p:sp>
          <p:nvSpPr>
            <p:cNvPr id="10257" name="AutoShape 22"/>
            <p:cNvSpPr>
              <a:spLocks/>
            </p:cNvSpPr>
            <p:nvPr/>
          </p:nvSpPr>
          <p:spPr bwMode="auto">
            <a:xfrm>
              <a:off x="3265" y="2739"/>
              <a:ext cx="1642" cy="163"/>
            </a:xfrm>
            <a:prstGeom prst="borderCallout1">
              <a:avLst>
                <a:gd name="adj1" fmla="val 53551"/>
                <a:gd name="adj2" fmla="val 0"/>
                <a:gd name="adj3" fmla="val 193491"/>
                <a:gd name="adj4" fmla="val -24898"/>
              </a:avLst>
            </a:prstGeom>
            <a:solidFill>
              <a:srgbClr val="FFFFFF"/>
            </a:solidFill>
            <a:ln w="9525">
              <a:solidFill>
                <a:srgbClr val="000000"/>
              </a:solidFill>
              <a:miter lim="800000"/>
              <a:headEnd/>
              <a:tailEnd/>
            </a:ln>
          </p:spPr>
          <p:txBody>
            <a:bodyPr lIns="18000" tIns="10800" rIns="18000" bIns="10800"/>
            <a:lstStyle/>
            <a:p>
              <a:pPr algn="ctr"/>
              <a:r>
                <a:rPr lang="en-US" altLang="el-GR" sz="1400"/>
                <a:t>Δευτερεύων (πλευρικός) λοβός</a:t>
              </a:r>
              <a:endParaRPr lang="el-GR" altLang="el-GR" sz="1400"/>
            </a:p>
          </p:txBody>
        </p:sp>
        <p:grpSp>
          <p:nvGrpSpPr>
            <p:cNvPr id="10258" name="Group 23"/>
            <p:cNvGrpSpPr>
              <a:grpSpLocks/>
            </p:cNvGrpSpPr>
            <p:nvPr/>
          </p:nvGrpSpPr>
          <p:grpSpPr bwMode="auto">
            <a:xfrm rot="-10772506">
              <a:off x="2264" y="3106"/>
              <a:ext cx="148" cy="351"/>
              <a:chOff x="4588" y="4855"/>
              <a:chExt cx="1202" cy="2210"/>
            </a:xfrm>
          </p:grpSpPr>
          <p:sp>
            <p:nvSpPr>
              <p:cNvPr id="10275" name="Freeform 24"/>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25"/>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9" name="Freeform 26"/>
            <p:cNvSpPr>
              <a:spLocks/>
            </p:cNvSpPr>
            <p:nvPr/>
          </p:nvSpPr>
          <p:spPr bwMode="auto">
            <a:xfrm>
              <a:off x="2343" y="1900"/>
              <a:ext cx="419" cy="83"/>
            </a:xfrm>
            <a:custGeom>
              <a:avLst/>
              <a:gdLst>
                <a:gd name="T0" fmla="*/ 0 w 660"/>
                <a:gd name="T1" fmla="*/ 0 h 180"/>
                <a:gd name="T2" fmla="*/ 52 w 660"/>
                <a:gd name="T3" fmla="*/ 1 h 180"/>
                <a:gd name="T4" fmla="*/ 105 w 660"/>
                <a:gd name="T5" fmla="*/ 6 h 180"/>
                <a:gd name="T6" fmla="*/ 169 w 660"/>
                <a:gd name="T7" fmla="*/ 18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 h="180">
                  <a:moveTo>
                    <a:pt x="0" y="0"/>
                  </a:moveTo>
                  <a:cubicBezTo>
                    <a:pt x="67" y="2"/>
                    <a:pt x="134" y="4"/>
                    <a:pt x="203" y="15"/>
                  </a:cubicBezTo>
                  <a:cubicBezTo>
                    <a:pt x="272" y="26"/>
                    <a:pt x="337" y="39"/>
                    <a:pt x="413" y="67"/>
                  </a:cubicBezTo>
                  <a:cubicBezTo>
                    <a:pt x="489" y="95"/>
                    <a:pt x="619" y="161"/>
                    <a:pt x="660" y="180"/>
                  </a:cubicBezTo>
                </a:path>
              </a:pathLst>
            </a:custGeom>
            <a:noFill/>
            <a:ln w="9525">
              <a:solidFill>
                <a:srgbClr val="000000"/>
              </a:solidFill>
              <a:round/>
              <a:headEn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0" name="Text Box 27"/>
            <p:cNvSpPr txBox="1">
              <a:spLocks noChangeArrowheads="1"/>
            </p:cNvSpPr>
            <p:nvPr/>
          </p:nvSpPr>
          <p:spPr bwMode="auto">
            <a:xfrm>
              <a:off x="2453" y="1848"/>
              <a:ext cx="150"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el-GR" sz="1400">
                  <a:latin typeface="+mn-lt"/>
                </a:rPr>
                <a:t>θ</a:t>
              </a:r>
              <a:endParaRPr lang="el-GR" altLang="el-GR" sz="1400">
                <a:latin typeface="+mn-lt"/>
              </a:endParaRPr>
            </a:p>
          </p:txBody>
        </p:sp>
        <p:sp>
          <p:nvSpPr>
            <p:cNvPr id="10261" name="AutoShape 28"/>
            <p:cNvSpPr>
              <a:spLocks/>
            </p:cNvSpPr>
            <p:nvPr/>
          </p:nvSpPr>
          <p:spPr bwMode="auto">
            <a:xfrm>
              <a:off x="2901" y="1370"/>
              <a:ext cx="1617" cy="162"/>
            </a:xfrm>
            <a:prstGeom prst="borderCallout1">
              <a:avLst>
                <a:gd name="adj1" fmla="val 53551"/>
                <a:gd name="adj2" fmla="val 0"/>
                <a:gd name="adj3" fmla="val 226625"/>
                <a:gd name="adj4" fmla="val -31014"/>
              </a:avLst>
            </a:prstGeom>
            <a:solidFill>
              <a:srgbClr val="FFFFFF"/>
            </a:solidFill>
            <a:ln w="9525">
              <a:solidFill>
                <a:srgbClr val="000000"/>
              </a:solidFill>
              <a:miter lim="800000"/>
              <a:headEnd/>
              <a:tailEnd/>
            </a:ln>
          </p:spPr>
          <p:txBody>
            <a:bodyPr lIns="18000" tIns="10800" rIns="18000" bIns="10800"/>
            <a:lstStyle/>
            <a:p>
              <a:r>
                <a:rPr lang="el-GR" altLang="el-GR" sz="1400" dirty="0"/>
                <a:t> </a:t>
              </a:r>
              <a:r>
                <a:rPr lang="en-US" altLang="el-GR" sz="1400" dirty="0" err="1"/>
                <a:t>Διεύθυνση</a:t>
              </a:r>
              <a:r>
                <a:rPr lang="en-US" altLang="el-GR" sz="1400" dirty="0"/>
                <a:t> </a:t>
              </a:r>
              <a:r>
                <a:rPr lang="en-US" altLang="el-GR" sz="1400" dirty="0" err="1"/>
                <a:t>μέγιστης</a:t>
              </a:r>
              <a:r>
                <a:rPr lang="en-US" altLang="el-GR" sz="1400" dirty="0"/>
                <a:t> α</a:t>
              </a:r>
              <a:r>
                <a:rPr lang="en-US" altLang="el-GR" sz="1400" dirty="0" err="1"/>
                <a:t>κτινο</a:t>
              </a:r>
              <a:r>
                <a:rPr lang="en-US" altLang="el-GR" sz="1400" dirty="0"/>
                <a:t>βολίας</a:t>
              </a:r>
              <a:endParaRPr lang="el-GR" altLang="el-GR" sz="1400" dirty="0"/>
            </a:p>
          </p:txBody>
        </p:sp>
        <p:sp>
          <p:nvSpPr>
            <p:cNvPr id="10262" name="AutoShape 29"/>
            <p:cNvSpPr>
              <a:spLocks/>
            </p:cNvSpPr>
            <p:nvPr/>
          </p:nvSpPr>
          <p:spPr bwMode="auto">
            <a:xfrm>
              <a:off x="3310" y="3388"/>
              <a:ext cx="1707" cy="249"/>
            </a:xfrm>
            <a:prstGeom prst="borderCallout1">
              <a:avLst>
                <a:gd name="adj1" fmla="val 34940"/>
                <a:gd name="adj2" fmla="val 0"/>
                <a:gd name="adj3" fmla="val -77801"/>
                <a:gd name="adj4" fmla="val -7185"/>
              </a:avLst>
            </a:prstGeom>
            <a:solidFill>
              <a:srgbClr val="FFFFFF"/>
            </a:solidFill>
            <a:ln w="9525">
              <a:solidFill>
                <a:srgbClr val="000000"/>
              </a:solidFill>
              <a:miter lim="800000"/>
              <a:headEnd/>
              <a:tailEnd/>
            </a:ln>
          </p:spPr>
          <p:txBody>
            <a:bodyPr lIns="18000" tIns="10800" rIns="18000" bIns="10800"/>
            <a:lstStyle/>
            <a:p>
              <a:r>
                <a:rPr lang="en-US" altLang="el-GR" sz="1400" dirty="0" err="1"/>
                <a:t>Διεύθυνση</a:t>
              </a:r>
              <a:r>
                <a:rPr lang="en-US" altLang="el-GR" sz="1400" dirty="0"/>
                <a:t> </a:t>
              </a:r>
              <a:r>
                <a:rPr lang="en-US" altLang="el-GR" sz="1400" dirty="0" err="1"/>
                <a:t>μέγιστης</a:t>
              </a:r>
              <a:r>
                <a:rPr lang="en-US" altLang="el-GR" sz="1400" dirty="0"/>
                <a:t> α</a:t>
              </a:r>
              <a:r>
                <a:rPr lang="en-US" altLang="el-GR" sz="1400" dirty="0" err="1"/>
                <a:t>κτινο</a:t>
              </a:r>
              <a:r>
                <a:rPr lang="en-US" altLang="el-GR" sz="1400" dirty="0"/>
                <a:t>βολίας πλευρικού λοβού</a:t>
              </a:r>
              <a:endParaRPr lang="el-GR" altLang="el-GR" sz="1400" dirty="0"/>
            </a:p>
          </p:txBody>
        </p:sp>
        <p:sp>
          <p:nvSpPr>
            <p:cNvPr id="10263" name="AutoShape 30"/>
            <p:cNvSpPr>
              <a:spLocks/>
            </p:cNvSpPr>
            <p:nvPr/>
          </p:nvSpPr>
          <p:spPr bwMode="auto">
            <a:xfrm>
              <a:off x="4034" y="2372"/>
              <a:ext cx="1215" cy="148"/>
            </a:xfrm>
            <a:prstGeom prst="borderCallout1">
              <a:avLst>
                <a:gd name="adj1" fmla="val 58769"/>
                <a:gd name="adj2" fmla="val 0"/>
                <a:gd name="adj3" fmla="val 58769"/>
                <a:gd name="adj4" fmla="val -38213"/>
              </a:avLst>
            </a:prstGeom>
            <a:solidFill>
              <a:srgbClr val="FFFFFF"/>
            </a:solidFill>
            <a:ln w="9525">
              <a:solidFill>
                <a:srgbClr val="000000"/>
              </a:solidFill>
              <a:miter lim="800000"/>
              <a:headEnd/>
              <a:tailEnd/>
            </a:ln>
          </p:spPr>
          <p:txBody>
            <a:bodyPr lIns="18000" tIns="10800" rIns="18000" bIns="10800"/>
            <a:lstStyle/>
            <a:p>
              <a:pPr algn="ctr"/>
              <a:r>
                <a:rPr lang="en-US" altLang="el-GR" sz="1400"/>
                <a:t>Διεύθυνση μηδενισμού</a:t>
              </a:r>
              <a:endParaRPr lang="el-GR" altLang="el-GR" sz="1400"/>
            </a:p>
          </p:txBody>
        </p:sp>
        <p:sp>
          <p:nvSpPr>
            <p:cNvPr id="10264" name="AutoShape 31"/>
            <p:cNvSpPr>
              <a:spLocks/>
            </p:cNvSpPr>
            <p:nvPr/>
          </p:nvSpPr>
          <p:spPr bwMode="auto">
            <a:xfrm>
              <a:off x="1167" y="3374"/>
              <a:ext cx="869" cy="162"/>
            </a:xfrm>
            <a:prstGeom prst="borderCallout1">
              <a:avLst>
                <a:gd name="adj1" fmla="val 53551"/>
                <a:gd name="adj2" fmla="val 100000"/>
                <a:gd name="adj3" fmla="val -63907"/>
                <a:gd name="adj4" fmla="val 126259"/>
              </a:avLst>
            </a:prstGeom>
            <a:solidFill>
              <a:srgbClr val="FFFFFF"/>
            </a:solidFill>
            <a:ln w="9525">
              <a:solidFill>
                <a:srgbClr val="000000"/>
              </a:solidFill>
              <a:miter lim="800000"/>
              <a:headEnd/>
              <a:tailEnd/>
            </a:ln>
          </p:spPr>
          <p:txBody>
            <a:bodyPr lIns="18000" tIns="10800" rIns="54000" bIns="10800"/>
            <a:lstStyle/>
            <a:p>
              <a:pPr algn="ctr"/>
              <a:r>
                <a:rPr lang="en-US" altLang="el-GR" sz="1400"/>
                <a:t>Οπίσθιος λοβός</a:t>
              </a:r>
              <a:endParaRPr lang="el-GR" altLang="el-GR" sz="1400"/>
            </a:p>
          </p:txBody>
        </p:sp>
        <p:sp>
          <p:nvSpPr>
            <p:cNvPr id="10265" name="Line 32"/>
            <p:cNvSpPr>
              <a:spLocks noChangeShapeType="1"/>
            </p:cNvSpPr>
            <p:nvPr/>
          </p:nvSpPr>
          <p:spPr bwMode="auto">
            <a:xfrm rot="-1841862">
              <a:off x="2125" y="2587"/>
              <a:ext cx="65" cy="564"/>
            </a:xfrm>
            <a:prstGeom prst="line">
              <a:avLst/>
            </a:prstGeom>
            <a:noFill/>
            <a:ln w="19050">
              <a:solidFill>
                <a:srgbClr val="000000"/>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10266" name="Line 33"/>
            <p:cNvSpPr>
              <a:spLocks noChangeShapeType="1"/>
            </p:cNvSpPr>
            <p:nvPr/>
          </p:nvSpPr>
          <p:spPr bwMode="auto">
            <a:xfrm rot="1841862" flipH="1">
              <a:off x="2495" y="2594"/>
              <a:ext cx="55" cy="565"/>
            </a:xfrm>
            <a:prstGeom prst="line">
              <a:avLst/>
            </a:prstGeom>
            <a:noFill/>
            <a:ln w="19050">
              <a:solidFill>
                <a:srgbClr val="000000"/>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10267" name="Line 34"/>
            <p:cNvSpPr>
              <a:spLocks noChangeShapeType="1"/>
            </p:cNvSpPr>
            <p:nvPr/>
          </p:nvSpPr>
          <p:spPr bwMode="auto">
            <a:xfrm rot="-1841862">
              <a:off x="1796" y="2132"/>
              <a:ext cx="43" cy="559"/>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35"/>
            <p:cNvSpPr>
              <a:spLocks noChangeShapeType="1"/>
            </p:cNvSpPr>
            <p:nvPr/>
          </p:nvSpPr>
          <p:spPr bwMode="auto">
            <a:xfrm rot="1841862" flipH="1">
              <a:off x="2841" y="2127"/>
              <a:ext cx="80" cy="58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Arc 36"/>
            <p:cNvSpPr>
              <a:spLocks/>
            </p:cNvSpPr>
            <p:nvPr/>
          </p:nvSpPr>
          <p:spPr bwMode="auto">
            <a:xfrm>
              <a:off x="2339" y="2565"/>
              <a:ext cx="359" cy="84"/>
            </a:xfrm>
            <a:custGeom>
              <a:avLst/>
              <a:gdLst>
                <a:gd name="T0" fmla="*/ 0 w 21584"/>
                <a:gd name="T1" fmla="*/ 0 h 21600"/>
                <a:gd name="T2" fmla="*/ 0 w 21584"/>
                <a:gd name="T3" fmla="*/ 0 h 21600"/>
                <a:gd name="T4" fmla="*/ 0 w 21584"/>
                <a:gd name="T5" fmla="*/ 0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1" y="0"/>
                  </a:moveTo>
                  <a:cubicBezTo>
                    <a:pt x="11608" y="0"/>
                    <a:pt x="21140" y="9175"/>
                    <a:pt x="21584" y="20774"/>
                  </a:cubicBezTo>
                </a:path>
                <a:path w="21584" h="21600" stroke="0" extrusionOk="0">
                  <a:moveTo>
                    <a:pt x="-1" y="0"/>
                  </a:moveTo>
                  <a:cubicBezTo>
                    <a:pt x="11608" y="0"/>
                    <a:pt x="21140" y="9175"/>
                    <a:pt x="21584" y="20774"/>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Arc 37"/>
            <p:cNvSpPr>
              <a:spLocks/>
            </p:cNvSpPr>
            <p:nvPr/>
          </p:nvSpPr>
          <p:spPr bwMode="auto">
            <a:xfrm flipH="1">
              <a:off x="1979" y="2565"/>
              <a:ext cx="359" cy="84"/>
            </a:xfrm>
            <a:custGeom>
              <a:avLst/>
              <a:gdLst>
                <a:gd name="T0" fmla="*/ 0 w 21584"/>
                <a:gd name="T1" fmla="*/ 0 h 21600"/>
                <a:gd name="T2" fmla="*/ 0 w 21584"/>
                <a:gd name="T3" fmla="*/ 0 h 21600"/>
                <a:gd name="T4" fmla="*/ 0 w 21584"/>
                <a:gd name="T5" fmla="*/ 0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1" y="0"/>
                  </a:moveTo>
                  <a:cubicBezTo>
                    <a:pt x="11608" y="0"/>
                    <a:pt x="21140" y="9175"/>
                    <a:pt x="21584" y="20774"/>
                  </a:cubicBezTo>
                </a:path>
                <a:path w="21584" h="21600" stroke="0" extrusionOk="0">
                  <a:moveTo>
                    <a:pt x="-1" y="0"/>
                  </a:moveTo>
                  <a:cubicBezTo>
                    <a:pt x="11608" y="0"/>
                    <a:pt x="21140" y="9175"/>
                    <a:pt x="21584" y="20774"/>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AutoShape 38"/>
            <p:cNvSpPr>
              <a:spLocks/>
            </p:cNvSpPr>
            <p:nvPr/>
          </p:nvSpPr>
          <p:spPr bwMode="auto">
            <a:xfrm>
              <a:off x="1186" y="1835"/>
              <a:ext cx="777" cy="312"/>
            </a:xfrm>
            <a:prstGeom prst="borderCallout1">
              <a:avLst>
                <a:gd name="adj1" fmla="val 34940"/>
                <a:gd name="adj2" fmla="val 100000"/>
                <a:gd name="adj3" fmla="val 298648"/>
                <a:gd name="adj4" fmla="val 127088"/>
              </a:avLst>
            </a:prstGeom>
            <a:solidFill>
              <a:srgbClr val="FFFFFF"/>
            </a:solidFill>
            <a:ln w="9525">
              <a:solidFill>
                <a:srgbClr val="000000"/>
              </a:solidFill>
              <a:miter lim="800000"/>
              <a:headEnd/>
              <a:tailEnd/>
            </a:ln>
          </p:spPr>
          <p:txBody>
            <a:bodyPr lIns="18000" tIns="10800" rIns="36000" bIns="10800"/>
            <a:lstStyle/>
            <a:p>
              <a:pPr algn="ctr"/>
              <a:r>
                <a:rPr lang="en-US" altLang="el-GR" sz="1400" dirty="0" err="1"/>
                <a:t>Εύρος</a:t>
              </a:r>
              <a:r>
                <a:rPr lang="en-US" altLang="el-GR" sz="1400" dirty="0"/>
                <a:t> </a:t>
              </a:r>
              <a:r>
                <a:rPr lang="en-US" altLang="el-GR" sz="1400" dirty="0" err="1"/>
                <a:t>δέσμης</a:t>
              </a:r>
              <a:r>
                <a:rPr lang="en-US" altLang="el-GR" sz="1400" dirty="0"/>
                <a:t> </a:t>
              </a:r>
              <a:r>
                <a:rPr lang="en-US" altLang="el-GR" sz="1400" dirty="0" err="1"/>
                <a:t>μισής</a:t>
              </a:r>
              <a:r>
                <a:rPr lang="en-US" altLang="el-GR" sz="1400" dirty="0"/>
                <a:t> </a:t>
              </a:r>
              <a:r>
                <a:rPr lang="en-US" altLang="el-GR" sz="1400" dirty="0" err="1"/>
                <a:t>ισχύος</a:t>
              </a:r>
              <a:endParaRPr lang="el-GR" altLang="el-GR" sz="1400" dirty="0"/>
            </a:p>
          </p:txBody>
        </p:sp>
        <p:grpSp>
          <p:nvGrpSpPr>
            <p:cNvPr id="10272" name="Group 39"/>
            <p:cNvGrpSpPr>
              <a:grpSpLocks/>
            </p:cNvGrpSpPr>
            <p:nvPr/>
          </p:nvGrpSpPr>
          <p:grpSpPr bwMode="auto">
            <a:xfrm rot="15819750" flipH="1">
              <a:off x="1847" y="2771"/>
              <a:ext cx="221" cy="747"/>
              <a:chOff x="4588" y="4855"/>
              <a:chExt cx="1202" cy="2210"/>
            </a:xfrm>
          </p:grpSpPr>
          <p:sp>
            <p:nvSpPr>
              <p:cNvPr id="10273" name="Freeform 40"/>
              <p:cNvSpPr>
                <a:spLocks/>
              </p:cNvSpPr>
              <p:nvPr/>
            </p:nvSpPr>
            <p:spPr bwMode="auto">
              <a:xfrm>
                <a:off x="45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41"/>
              <p:cNvSpPr>
                <a:spLocks/>
              </p:cNvSpPr>
              <p:nvPr/>
            </p:nvSpPr>
            <p:spPr bwMode="auto">
              <a:xfrm flipH="1">
                <a:off x="5188" y="4855"/>
                <a:ext cx="602" cy="2210"/>
              </a:xfrm>
              <a:custGeom>
                <a:avLst/>
                <a:gdLst>
                  <a:gd name="T0" fmla="*/ 602 w 602"/>
                  <a:gd name="T1" fmla="*/ 2210 h 2210"/>
                  <a:gd name="T2" fmla="*/ 212 w 602"/>
                  <a:gd name="T3" fmla="*/ 1850 h 2210"/>
                  <a:gd name="T4" fmla="*/ 17 w 602"/>
                  <a:gd name="T5" fmla="*/ 1250 h 2210"/>
                  <a:gd name="T6" fmla="*/ 107 w 602"/>
                  <a:gd name="T7" fmla="*/ 485 h 2210"/>
                  <a:gd name="T8" fmla="*/ 377 w 602"/>
                  <a:gd name="T9" fmla="*/ 80 h 2210"/>
                  <a:gd name="T10" fmla="*/ 602 w 602"/>
                  <a:gd name="T11" fmla="*/ 5 h 2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 h="2210">
                    <a:moveTo>
                      <a:pt x="602" y="2210"/>
                    </a:moveTo>
                    <a:cubicBezTo>
                      <a:pt x="456" y="2110"/>
                      <a:pt x="310" y="2010"/>
                      <a:pt x="212" y="1850"/>
                    </a:cubicBezTo>
                    <a:cubicBezTo>
                      <a:pt x="114" y="1690"/>
                      <a:pt x="34" y="1477"/>
                      <a:pt x="17" y="1250"/>
                    </a:cubicBezTo>
                    <a:cubicBezTo>
                      <a:pt x="0" y="1023"/>
                      <a:pt x="47" y="680"/>
                      <a:pt x="107" y="485"/>
                    </a:cubicBezTo>
                    <a:cubicBezTo>
                      <a:pt x="167" y="290"/>
                      <a:pt x="294" y="160"/>
                      <a:pt x="377" y="80"/>
                    </a:cubicBezTo>
                    <a:cubicBezTo>
                      <a:pt x="460" y="0"/>
                      <a:pt x="531" y="2"/>
                      <a:pt x="602" y="5"/>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381717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106234"/>
            <a:ext cx="8686800" cy="584775"/>
          </a:xfrm>
          <a:noFill/>
          <a:ln>
            <a:noFill/>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pPr>
            <a:r>
              <a:rPr lang="el-GR" altLang="el-GR" sz="3200" b="1" kern="1200" dirty="0" err="1">
                <a:latin typeface="+mj-lt"/>
                <a:cs typeface="+mj-cs"/>
              </a:rPr>
              <a:t>Κατευθυντικότητα</a:t>
            </a:r>
            <a:r>
              <a:rPr lang="el-GR" altLang="el-GR" sz="3200" b="1" kern="1200" dirty="0">
                <a:latin typeface="+mj-lt"/>
                <a:cs typeface="+mj-cs"/>
              </a:rPr>
              <a:t> (</a:t>
            </a:r>
            <a:r>
              <a:rPr lang="en-US" altLang="el-GR" sz="3200" b="1" kern="1200" dirty="0">
                <a:latin typeface="+mj-lt"/>
                <a:cs typeface="+mj-cs"/>
              </a:rPr>
              <a:t>D</a:t>
            </a:r>
            <a:r>
              <a:rPr lang="el-GR" altLang="el-GR" sz="3200" b="1" kern="1200" dirty="0" err="1">
                <a:latin typeface="+mj-lt"/>
                <a:cs typeface="+mj-cs"/>
              </a:rPr>
              <a:t>irectivity</a:t>
            </a:r>
            <a:r>
              <a:rPr lang="el-GR" altLang="el-GR" sz="3200" b="1" kern="1200" dirty="0">
                <a:latin typeface="+mj-lt"/>
                <a:cs typeface="+mj-cs"/>
              </a:rPr>
              <a:t>) – Κέρδος (</a:t>
            </a:r>
            <a:r>
              <a:rPr lang="en-US" altLang="el-GR" sz="3200" b="1" kern="1200" dirty="0">
                <a:latin typeface="+mj-lt"/>
                <a:cs typeface="+mj-cs"/>
              </a:rPr>
              <a:t>Gain</a:t>
            </a:r>
            <a:r>
              <a:rPr lang="el-GR" altLang="el-GR" sz="3200" b="1" kern="1200" dirty="0">
                <a:latin typeface="+mj-lt"/>
                <a:cs typeface="+mj-cs"/>
              </a:rPr>
              <a:t>)</a:t>
            </a:r>
          </a:p>
        </p:txBody>
      </p:sp>
      <p:sp>
        <p:nvSpPr>
          <p:cNvPr id="12291" name="Rectangle 3"/>
          <p:cNvSpPr>
            <a:spLocks noGrp="1" noChangeArrowheads="1"/>
          </p:cNvSpPr>
          <p:nvPr>
            <p:ph type="body" sz="half" idx="1"/>
          </p:nvPr>
        </p:nvSpPr>
        <p:spPr>
          <a:xfrm>
            <a:off x="457200" y="781050"/>
            <a:ext cx="8350250" cy="2446824"/>
          </a:xfrm>
        </p:spPr>
        <p:txBody>
          <a:bodyPr/>
          <a:lstStyle/>
          <a:p>
            <a:pPr eaLnBrk="1" hangingPunct="1">
              <a:lnSpc>
                <a:spcPct val="90000"/>
              </a:lnSpc>
              <a:spcBef>
                <a:spcPct val="40000"/>
              </a:spcBef>
            </a:pPr>
            <a:r>
              <a:rPr lang="el-GR" altLang="el-GR" sz="2000" b="1" u="sng" dirty="0" err="1">
                <a:latin typeface="+mn-lt"/>
              </a:rPr>
              <a:t>Κατευθυντικότητα</a:t>
            </a:r>
            <a:r>
              <a:rPr lang="el-GR" altLang="el-GR" sz="2000" dirty="0">
                <a:latin typeface="+mn-lt"/>
              </a:rPr>
              <a:t> D σε διεύθυνση (</a:t>
            </a:r>
            <a:r>
              <a:rPr lang="el-GR" altLang="el-GR" sz="2000" dirty="0" err="1">
                <a:latin typeface="+mn-lt"/>
              </a:rPr>
              <a:t>θ,φ</a:t>
            </a:r>
            <a:r>
              <a:rPr lang="el-GR" altLang="el-GR" sz="2000" dirty="0">
                <a:latin typeface="+mn-lt"/>
              </a:rPr>
              <a:t>): Ο λόγος της έντασης ακτινοβολίας προς αυτή μιας </a:t>
            </a:r>
            <a:r>
              <a:rPr lang="el-GR" altLang="el-GR" sz="2000" u="sng" dirty="0">
                <a:latin typeface="+mn-lt"/>
              </a:rPr>
              <a:t>ισοδύναμης</a:t>
            </a:r>
            <a:r>
              <a:rPr lang="el-GR" altLang="el-GR" sz="2000" dirty="0">
                <a:latin typeface="+mn-lt"/>
              </a:rPr>
              <a:t> ισοτροπικής κεραίας</a:t>
            </a:r>
            <a:r>
              <a:rPr lang="en-US" altLang="el-GR" sz="2000" dirty="0">
                <a:latin typeface="+mn-lt"/>
              </a:rPr>
              <a:t> </a:t>
            </a:r>
            <a:r>
              <a:rPr lang="el-GR" altLang="el-GR" sz="2000" dirty="0">
                <a:latin typeface="+mn-lt"/>
              </a:rPr>
              <a:t>(δηλ. με την ίδια </a:t>
            </a:r>
            <a:r>
              <a:rPr lang="en-US" altLang="el-GR" sz="2000" dirty="0" err="1">
                <a:latin typeface="+mn-lt"/>
              </a:rPr>
              <a:t>W</a:t>
            </a:r>
            <a:r>
              <a:rPr lang="en-US" altLang="el-GR" sz="2000" baseline="-25000" dirty="0" err="1">
                <a:latin typeface="+mn-lt"/>
              </a:rPr>
              <a:t>rad</a:t>
            </a:r>
            <a:r>
              <a:rPr lang="el-GR" altLang="el-GR" sz="2000" dirty="0">
                <a:latin typeface="+mn-lt"/>
              </a:rPr>
              <a:t> )</a:t>
            </a:r>
          </a:p>
          <a:p>
            <a:pPr eaLnBrk="1" hangingPunct="1">
              <a:lnSpc>
                <a:spcPct val="90000"/>
              </a:lnSpc>
              <a:spcBef>
                <a:spcPts val="1800"/>
              </a:spcBef>
            </a:pPr>
            <a:r>
              <a:rPr lang="el-GR" altLang="el-GR" sz="2000" dirty="0">
                <a:latin typeface="+mn-lt"/>
              </a:rPr>
              <a:t>				     (</a:t>
            </a:r>
            <a:r>
              <a:rPr lang="en-US" altLang="el-GR" sz="2000" dirty="0" err="1">
                <a:latin typeface="+mn-lt"/>
              </a:rPr>
              <a:t>W</a:t>
            </a:r>
            <a:r>
              <a:rPr lang="en-US" altLang="el-GR" sz="2000" baseline="-25000" dirty="0" err="1">
                <a:latin typeface="+mn-lt"/>
              </a:rPr>
              <a:t>rad</a:t>
            </a:r>
            <a:r>
              <a:rPr lang="el-GR" altLang="el-GR" sz="2000" dirty="0">
                <a:latin typeface="+mn-lt"/>
              </a:rPr>
              <a:t> η συνολική ακτινοβολούμενη ισχύς)</a:t>
            </a:r>
          </a:p>
          <a:p>
            <a:pPr eaLnBrk="1" hangingPunct="1">
              <a:lnSpc>
                <a:spcPct val="90000"/>
              </a:lnSpc>
              <a:spcBef>
                <a:spcPct val="40000"/>
              </a:spcBef>
            </a:pPr>
            <a:endParaRPr lang="el-GR" altLang="el-GR" sz="2000" dirty="0">
              <a:latin typeface="+mn-lt"/>
            </a:endParaRPr>
          </a:p>
          <a:p>
            <a:pPr>
              <a:lnSpc>
                <a:spcPct val="90000"/>
              </a:lnSpc>
              <a:spcBef>
                <a:spcPts val="1800"/>
              </a:spcBef>
            </a:pPr>
            <a:r>
              <a:rPr lang="el-GR" altLang="el-GR" sz="2000" b="1" u="sng" dirty="0">
                <a:latin typeface="+mn-lt"/>
              </a:rPr>
              <a:t>Ισοτροπική</a:t>
            </a:r>
            <a:r>
              <a:rPr lang="el-GR" altLang="el-GR" sz="2000" dirty="0">
                <a:latin typeface="+mn-lt"/>
              </a:rPr>
              <a:t> κεραία: η </a:t>
            </a:r>
            <a:r>
              <a:rPr lang="en-US" altLang="el-GR" sz="2000" dirty="0">
                <a:latin typeface="+mn-lt"/>
              </a:rPr>
              <a:t>U(</a:t>
            </a:r>
            <a:r>
              <a:rPr lang="el-GR" altLang="el-GR" sz="2000" dirty="0" err="1">
                <a:latin typeface="+mn-lt"/>
              </a:rPr>
              <a:t>θ,φ</a:t>
            </a:r>
            <a:r>
              <a:rPr lang="el-GR" altLang="el-GR" sz="2000" dirty="0">
                <a:latin typeface="+mn-lt"/>
              </a:rPr>
              <a:t>) = </a:t>
            </a:r>
            <a:r>
              <a:rPr lang="en-US" altLang="el-GR" sz="2000" dirty="0">
                <a:latin typeface="+mn-lt"/>
              </a:rPr>
              <a:t>U</a:t>
            </a:r>
            <a:r>
              <a:rPr lang="el-GR" altLang="el-GR" sz="2000" baseline="-25000" dirty="0">
                <a:latin typeface="+mn-lt"/>
              </a:rPr>
              <a:t>0</a:t>
            </a:r>
            <a:r>
              <a:rPr lang="el-GR" altLang="el-GR" sz="2000" dirty="0">
                <a:latin typeface="+mn-lt"/>
              </a:rPr>
              <a:t> σταθερή (ίδια παντού)</a:t>
            </a:r>
          </a:p>
          <a:p>
            <a:pPr eaLnBrk="1" hangingPunct="1">
              <a:lnSpc>
                <a:spcPct val="90000"/>
              </a:lnSpc>
              <a:spcBef>
                <a:spcPct val="40000"/>
              </a:spcBef>
            </a:pPr>
            <a:endParaRPr lang="el-GR" altLang="el-GR" sz="2000" dirty="0">
              <a:latin typeface="+mn-lt"/>
            </a:endParaRPr>
          </a:p>
        </p:txBody>
      </p:sp>
      <p:sp>
        <p:nvSpPr>
          <p:cNvPr id="12292" name="Rectangle 4"/>
          <p:cNvSpPr>
            <a:spLocks noChangeArrowheads="1"/>
          </p:cNvSpPr>
          <p:nvPr/>
        </p:nvSpPr>
        <p:spPr bwMode="auto">
          <a:xfrm>
            <a:off x="296863" y="2895600"/>
            <a:ext cx="83502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spcAft>
                <a:spcPct val="40000"/>
              </a:spcAft>
            </a:pPr>
            <a:r>
              <a:rPr lang="el-GR" altLang="el-GR" sz="2000" dirty="0"/>
              <a:t>Αν δεν αναφερόμαστε σε συγκεκριμένη διεύθυνση τότε εννοείται η </a:t>
            </a:r>
            <a:r>
              <a:rPr lang="el-GR" altLang="el-GR" sz="2000" u="sng" dirty="0"/>
              <a:t>μέγιστη</a:t>
            </a:r>
            <a:r>
              <a:rPr lang="el-GR" altLang="el-GR" sz="2000" dirty="0"/>
              <a:t> </a:t>
            </a:r>
            <a:r>
              <a:rPr lang="el-GR" altLang="el-GR" sz="2000" dirty="0" err="1"/>
              <a:t>κατευθυντικότητα</a:t>
            </a:r>
            <a:r>
              <a:rPr lang="el-GR" altLang="el-GR" sz="2000" dirty="0"/>
              <a:t> (δηλ. αυτή στη διεύθυνση μέγιστης ακτινοβολίας):</a:t>
            </a:r>
          </a:p>
          <a:p>
            <a:pPr marL="342900" indent="-342900">
              <a:spcBef>
                <a:spcPct val="20000"/>
              </a:spcBef>
            </a:pPr>
            <a:r>
              <a:rPr lang="el-GR" altLang="el-GR" sz="2000" dirty="0"/>
              <a:t>							Γενικά</a:t>
            </a:r>
          </a:p>
          <a:p>
            <a:pPr>
              <a:spcBef>
                <a:spcPts val="1800"/>
              </a:spcBef>
            </a:pPr>
            <a:r>
              <a:rPr lang="el-GR" altLang="el-GR" sz="2000" dirty="0"/>
              <a:t>Συνήθως εκφράζεται σε </a:t>
            </a:r>
            <a:r>
              <a:rPr lang="en-US" altLang="el-GR" sz="2000" dirty="0"/>
              <a:t>dB</a:t>
            </a:r>
            <a:r>
              <a:rPr lang="el-GR" altLang="el-GR" sz="2000" dirty="0"/>
              <a:t>: </a:t>
            </a:r>
          </a:p>
          <a:p>
            <a:pPr>
              <a:spcBef>
                <a:spcPts val="1200"/>
              </a:spcBef>
            </a:pPr>
            <a:r>
              <a:rPr lang="el-GR" altLang="el-GR" sz="2000" dirty="0"/>
              <a:t>Το </a:t>
            </a:r>
            <a:r>
              <a:rPr lang="el-GR" altLang="el-GR" sz="2000" b="1" u="sng" dirty="0"/>
              <a:t>κέρδος</a:t>
            </a:r>
            <a:r>
              <a:rPr lang="el-GR" altLang="el-GR" sz="2000" dirty="0"/>
              <a:t> είναι ουσιαστικά το ίδιο αλλά ορίζεται με βάση την ισχύ εισόδου στην κεραία (αντί για την ακτινοβολούμενη ισχύ). </a:t>
            </a:r>
            <a:r>
              <a:rPr lang="el-GR" altLang="el-GR" sz="2000" u="sng" dirty="0"/>
              <a:t>Προτιμάται στην πράξη</a:t>
            </a:r>
            <a:r>
              <a:rPr lang="el-GR" altLang="el-GR" sz="2000" dirty="0"/>
              <a:t>.</a:t>
            </a:r>
          </a:p>
          <a:p>
            <a:pPr>
              <a:spcBef>
                <a:spcPts val="1200"/>
              </a:spcBef>
            </a:pPr>
            <a:endParaRPr lang="el-GR" altLang="el-GR" sz="2000" dirty="0"/>
          </a:p>
        </p:txBody>
      </p:sp>
      <p:graphicFrame>
        <p:nvGraphicFramePr>
          <p:cNvPr id="12293" name="Object 11"/>
          <p:cNvGraphicFramePr>
            <a:graphicFrameLocks noChangeAspect="1"/>
          </p:cNvGraphicFramePr>
          <p:nvPr>
            <p:extLst>
              <p:ext uri="{D42A27DB-BD31-4B8C-83A1-F6EECF244321}">
                <p14:modId xmlns:p14="http://schemas.microsoft.com/office/powerpoint/2010/main" val="2794450790"/>
              </p:ext>
            </p:extLst>
          </p:nvPr>
        </p:nvGraphicFramePr>
        <p:xfrm>
          <a:off x="381000" y="1447800"/>
          <a:ext cx="3919538" cy="892175"/>
        </p:xfrm>
        <a:graphic>
          <a:graphicData uri="http://schemas.openxmlformats.org/presentationml/2006/ole">
            <mc:AlternateContent xmlns:mc="http://schemas.openxmlformats.org/markup-compatibility/2006">
              <mc:Choice xmlns:v="urn:schemas-microsoft-com:vml" Requires="v">
                <p:oleObj spid="_x0000_s4098" r:id="rId3" imgW="2552700" imgH="584200" progId="Equation.3">
                  <p:embed/>
                </p:oleObj>
              </mc:Choice>
              <mc:Fallback>
                <p:oleObj r:id="rId3" imgW="2552700" imgH="584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39195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13"/>
          <p:cNvGraphicFramePr>
            <a:graphicFrameLocks noChangeAspect="1"/>
          </p:cNvGraphicFramePr>
          <p:nvPr>
            <p:extLst>
              <p:ext uri="{D42A27DB-BD31-4B8C-83A1-F6EECF244321}">
                <p14:modId xmlns:p14="http://schemas.microsoft.com/office/powerpoint/2010/main" val="2792398520"/>
              </p:ext>
            </p:extLst>
          </p:nvPr>
        </p:nvGraphicFramePr>
        <p:xfrm>
          <a:off x="2859088" y="3576637"/>
          <a:ext cx="2254250" cy="650875"/>
        </p:xfrm>
        <a:graphic>
          <a:graphicData uri="http://schemas.openxmlformats.org/presentationml/2006/ole">
            <mc:AlternateContent xmlns:mc="http://schemas.openxmlformats.org/markup-compatibility/2006">
              <mc:Choice xmlns:v="urn:schemas-microsoft-com:vml" Requires="v">
                <p:oleObj spid="_x0000_s4099" r:id="rId5" imgW="1485900" imgH="431800" progId="Equation.3">
                  <p:embed/>
                </p:oleObj>
              </mc:Choice>
              <mc:Fallback>
                <p:oleObj r:id="rId5" imgW="14859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3576637"/>
                        <a:ext cx="2254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15"/>
          <p:cNvGraphicFramePr>
            <a:graphicFrameLocks noChangeAspect="1"/>
          </p:cNvGraphicFramePr>
          <p:nvPr>
            <p:extLst>
              <p:ext uri="{D42A27DB-BD31-4B8C-83A1-F6EECF244321}">
                <p14:modId xmlns:p14="http://schemas.microsoft.com/office/powerpoint/2010/main" val="572132052"/>
              </p:ext>
            </p:extLst>
          </p:nvPr>
        </p:nvGraphicFramePr>
        <p:xfrm>
          <a:off x="6762750" y="3725862"/>
          <a:ext cx="1704975" cy="354012"/>
        </p:xfrm>
        <a:graphic>
          <a:graphicData uri="http://schemas.openxmlformats.org/presentationml/2006/ole">
            <mc:AlternateContent xmlns:mc="http://schemas.openxmlformats.org/markup-compatibility/2006">
              <mc:Choice xmlns:v="urn:schemas-microsoft-com:vml" Requires="v">
                <p:oleObj spid="_x0000_s4100" r:id="rId7" imgW="1053643" imgH="215806" progId="Equation.3">
                  <p:embed/>
                </p:oleObj>
              </mc:Choice>
              <mc:Fallback>
                <p:oleObj r:id="rId7" imgW="1053643"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2750" y="3725862"/>
                        <a:ext cx="17049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17"/>
          <p:cNvGraphicFramePr>
            <a:graphicFrameLocks noChangeAspect="1"/>
          </p:cNvGraphicFramePr>
          <p:nvPr>
            <p:extLst>
              <p:ext uri="{D42A27DB-BD31-4B8C-83A1-F6EECF244321}">
                <p14:modId xmlns:p14="http://schemas.microsoft.com/office/powerpoint/2010/main" val="1372450167"/>
              </p:ext>
            </p:extLst>
          </p:nvPr>
        </p:nvGraphicFramePr>
        <p:xfrm>
          <a:off x="3505200" y="4281486"/>
          <a:ext cx="2700337" cy="379413"/>
        </p:xfrm>
        <a:graphic>
          <a:graphicData uri="http://schemas.openxmlformats.org/presentationml/2006/ole">
            <mc:AlternateContent xmlns:mc="http://schemas.openxmlformats.org/markup-compatibility/2006">
              <mc:Choice xmlns:v="urn:schemas-microsoft-com:vml" Requires="v">
                <p:oleObj spid="_x0000_s4101" r:id="rId9" imgW="1625600" imgH="228600" progId="Equation.3">
                  <p:embed/>
                </p:oleObj>
              </mc:Choice>
              <mc:Fallback>
                <p:oleObj r:id="rId9" imgW="1625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81486"/>
                        <a:ext cx="27003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7" name="Object 19"/>
          <p:cNvGraphicFramePr>
            <a:graphicFrameLocks noChangeAspect="1"/>
          </p:cNvGraphicFramePr>
          <p:nvPr>
            <p:extLst>
              <p:ext uri="{D42A27DB-BD31-4B8C-83A1-F6EECF244321}">
                <p14:modId xmlns:p14="http://schemas.microsoft.com/office/powerpoint/2010/main" val="321268076"/>
              </p:ext>
            </p:extLst>
          </p:nvPr>
        </p:nvGraphicFramePr>
        <p:xfrm>
          <a:off x="6472237" y="4276724"/>
          <a:ext cx="2109788" cy="422275"/>
        </p:xfrm>
        <a:graphic>
          <a:graphicData uri="http://schemas.openxmlformats.org/presentationml/2006/ole">
            <mc:AlternateContent xmlns:mc="http://schemas.openxmlformats.org/markup-compatibility/2006">
              <mc:Choice xmlns:v="urn:schemas-microsoft-com:vml" Requires="v">
                <p:oleObj spid="_x0000_s4102" r:id="rId11" imgW="1282700" imgH="254000" progId="Equation.3">
                  <p:embed/>
                </p:oleObj>
              </mc:Choice>
              <mc:Fallback>
                <p:oleObj r:id="rId11" imgW="1282700" imgH="254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2237" y="4276724"/>
                        <a:ext cx="21097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12535689"/>
              </p:ext>
            </p:extLst>
          </p:nvPr>
        </p:nvGraphicFramePr>
        <p:xfrm>
          <a:off x="6477000" y="2247378"/>
          <a:ext cx="2109893" cy="609600"/>
        </p:xfrm>
        <a:graphic>
          <a:graphicData uri="http://schemas.openxmlformats.org/presentationml/2006/ole">
            <mc:AlternateContent xmlns:mc="http://schemas.openxmlformats.org/markup-compatibility/2006">
              <mc:Choice xmlns:v="urn:schemas-microsoft-com:vml" Requires="v">
                <p:oleObj spid="_x0000_s4103" name="Equation" r:id="rId13" imgW="1422400" imgH="406400" progId="Equation.3">
                  <p:embed/>
                </p:oleObj>
              </mc:Choice>
              <mc:Fallback>
                <p:oleObj name="Equation" r:id="rId13" imgW="1422400" imgH="406400" progId="Equation.3">
                  <p:embed/>
                  <p:pic>
                    <p:nvPicPr>
                      <p:cNvPr id="0" name="Object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2247378"/>
                        <a:ext cx="2109893" cy="60960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12706122"/>
              </p:ext>
            </p:extLst>
          </p:nvPr>
        </p:nvGraphicFramePr>
        <p:xfrm>
          <a:off x="2106612" y="5497512"/>
          <a:ext cx="2867025" cy="852488"/>
        </p:xfrm>
        <a:graphic>
          <a:graphicData uri="http://schemas.openxmlformats.org/presentationml/2006/ole">
            <mc:AlternateContent xmlns:mc="http://schemas.openxmlformats.org/markup-compatibility/2006">
              <mc:Choice xmlns:v="urn:schemas-microsoft-com:vml" Requires="v">
                <p:oleObj spid="_x0000_s4104" r:id="rId15" imgW="1954951" imgH="583947" progId="Equation.3">
                  <p:embed/>
                </p:oleObj>
              </mc:Choice>
              <mc:Fallback>
                <p:oleObj r:id="rId15" imgW="1954951" imgH="583947"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06612" y="5497512"/>
                        <a:ext cx="2867025" cy="852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63479220"/>
              </p:ext>
            </p:extLst>
          </p:nvPr>
        </p:nvGraphicFramePr>
        <p:xfrm>
          <a:off x="5638800" y="5715000"/>
          <a:ext cx="2700337" cy="379412"/>
        </p:xfrm>
        <a:graphic>
          <a:graphicData uri="http://schemas.openxmlformats.org/presentationml/2006/ole">
            <mc:AlternateContent xmlns:mc="http://schemas.openxmlformats.org/markup-compatibility/2006">
              <mc:Choice xmlns:v="urn:schemas-microsoft-com:vml" Requires="v">
                <p:oleObj spid="_x0000_s4105" name="Equation" r:id="rId17" imgW="1625600" imgH="228600" progId="Equation.3">
                  <p:embed/>
                </p:oleObj>
              </mc:Choice>
              <mc:Fallback>
                <p:oleObj name="Equation" r:id="rId17" imgW="1625600" imgH="22860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38800" y="5715000"/>
                        <a:ext cx="27003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24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5C5A10F-3FA6-48B8-B715-623278AB25F3}"/>
              </a:ext>
            </a:extLst>
          </p:cNvPr>
          <p:cNvSpPr txBox="1"/>
          <p:nvPr/>
        </p:nvSpPr>
        <p:spPr>
          <a:xfrm>
            <a:off x="452284" y="1066800"/>
            <a:ext cx="7924800" cy="2246769"/>
          </a:xfrm>
          <a:prstGeom prst="rect">
            <a:avLst/>
          </a:prstGeom>
          <a:noFill/>
        </p:spPr>
        <p:txBody>
          <a:bodyPr wrap="square">
            <a:spAutoFit/>
          </a:bodyPr>
          <a:lstStyle/>
          <a:p>
            <a:pPr algn="just"/>
            <a:r>
              <a:rPr kumimoji="0" lang="el-GR" sz="2000" b="0" i="0" u="none" strike="noStrike" kern="0" cap="none" spc="0" normalizeH="0" baseline="0" noProof="0" dirty="0">
                <a:ln>
                  <a:noFill/>
                </a:ln>
                <a:solidFill>
                  <a:prstClr val="black"/>
                </a:solidFill>
                <a:effectLst/>
                <a:uLnTx/>
                <a:uFillTx/>
                <a:ea typeface="+mj-ea"/>
                <a:cs typeface="Arial"/>
              </a:rPr>
              <a:t>Όσο μεγαλύτερο είναι το κέρδος της κεραίας, τόσο μεγαλύτερη</a:t>
            </a:r>
            <a:r>
              <a:rPr kumimoji="0" lang="en-US" sz="2000" b="0" i="0" u="none" strike="noStrike" kern="0" cap="none" spc="0" normalizeH="0" baseline="0" noProof="0" dirty="0">
                <a:ln>
                  <a:noFill/>
                </a:ln>
                <a:solidFill>
                  <a:prstClr val="black"/>
                </a:solidFill>
                <a:effectLst/>
                <a:uLnTx/>
                <a:uFillTx/>
                <a:ea typeface="+mj-ea"/>
                <a:cs typeface="Arial"/>
              </a:rPr>
              <a:t> </a:t>
            </a:r>
            <a:r>
              <a:rPr kumimoji="0" lang="el-GR" sz="2000" b="0" i="0" u="none" strike="noStrike" kern="0" cap="none" spc="0" normalizeH="0" baseline="0" noProof="0" dirty="0">
                <a:ln>
                  <a:noFill/>
                </a:ln>
                <a:solidFill>
                  <a:prstClr val="black"/>
                </a:solidFill>
                <a:effectLst/>
                <a:uLnTx/>
                <a:uFillTx/>
                <a:ea typeface="+mj-ea"/>
                <a:cs typeface="Arial"/>
              </a:rPr>
              <a:t>είναι η </a:t>
            </a:r>
            <a:r>
              <a:rPr kumimoji="0" lang="el-GR" sz="2000" b="0" i="0" u="none" strike="noStrike" kern="0" cap="none" spc="0" normalizeH="0" baseline="0" noProof="0" dirty="0" err="1">
                <a:ln>
                  <a:noFill/>
                </a:ln>
                <a:solidFill>
                  <a:prstClr val="black"/>
                </a:solidFill>
                <a:effectLst/>
                <a:uLnTx/>
                <a:uFillTx/>
                <a:ea typeface="+mj-ea"/>
                <a:cs typeface="Arial"/>
              </a:rPr>
              <a:t>κατευθυντικότητά</a:t>
            </a:r>
            <a:r>
              <a:rPr kumimoji="0" lang="el-GR" sz="2000" b="0" i="0" u="none" strike="noStrike" kern="0" cap="none" spc="0" normalizeH="0" baseline="0" noProof="0" dirty="0">
                <a:ln>
                  <a:noFill/>
                </a:ln>
                <a:solidFill>
                  <a:prstClr val="black"/>
                </a:solidFill>
                <a:effectLst/>
                <a:uLnTx/>
                <a:uFillTx/>
                <a:ea typeface="+mj-ea"/>
                <a:cs typeface="Arial"/>
              </a:rPr>
              <a:t> της και τόσο μικρότερο εύρος δέσμης επιτυγχάνεται. Το κέρδος είναι </a:t>
            </a:r>
            <a:r>
              <a:rPr kumimoji="0" lang="el-GR" sz="2000" b="0" i="0" u="none" strike="noStrike" kern="0" cap="none" spc="0" normalizeH="0" baseline="0" noProof="0" dirty="0" err="1">
                <a:ln>
                  <a:noFill/>
                </a:ln>
                <a:solidFill>
                  <a:prstClr val="black"/>
                </a:solidFill>
                <a:effectLst/>
                <a:uLnTx/>
                <a:uFillTx/>
                <a:ea typeface="+mj-ea"/>
                <a:cs typeface="Arial"/>
              </a:rPr>
              <a:t>αδιάστατο</a:t>
            </a:r>
            <a:r>
              <a:rPr kumimoji="0" lang="el-GR" sz="2000" b="0" i="0" u="none" strike="noStrike" kern="0" cap="none" spc="0" normalizeH="0" baseline="0" noProof="0" dirty="0">
                <a:ln>
                  <a:noFill/>
                </a:ln>
                <a:solidFill>
                  <a:prstClr val="black"/>
                </a:solidFill>
                <a:effectLst/>
                <a:uLnTx/>
                <a:uFillTx/>
                <a:ea typeface="+mj-ea"/>
                <a:cs typeface="Arial"/>
              </a:rPr>
              <a:t> μέγεθος.</a:t>
            </a:r>
          </a:p>
          <a:p>
            <a:pPr algn="just"/>
            <a:r>
              <a:rPr lang="el-GR" sz="2000" b="1" u="sng" kern="0" dirty="0">
                <a:solidFill>
                  <a:prstClr val="black"/>
                </a:solidFill>
                <a:ea typeface="+mj-ea"/>
                <a:cs typeface="Arial"/>
              </a:rPr>
              <a:t>Παρατήρηση</a:t>
            </a:r>
            <a:r>
              <a:rPr lang="el-GR" sz="2000" kern="0" dirty="0">
                <a:solidFill>
                  <a:prstClr val="black"/>
                </a:solidFill>
                <a:ea typeface="+mj-ea"/>
                <a:cs typeface="Arial"/>
              </a:rPr>
              <a:t>: Το κέρδος </a:t>
            </a:r>
            <a:r>
              <a:rPr lang="en-US" sz="2000" kern="0" dirty="0">
                <a:solidFill>
                  <a:prstClr val="black"/>
                </a:solidFill>
                <a:ea typeface="+mj-ea"/>
                <a:cs typeface="Arial"/>
              </a:rPr>
              <a:t>G </a:t>
            </a:r>
            <a:r>
              <a:rPr lang="el-GR" sz="2000" kern="0" dirty="0">
                <a:solidFill>
                  <a:prstClr val="black"/>
                </a:solidFill>
                <a:ea typeface="+mj-ea"/>
                <a:cs typeface="Arial"/>
              </a:rPr>
              <a:t>και η </a:t>
            </a:r>
            <a:r>
              <a:rPr lang="el-GR" sz="2000" kern="0" dirty="0" err="1">
                <a:solidFill>
                  <a:prstClr val="black"/>
                </a:solidFill>
                <a:ea typeface="+mj-ea"/>
                <a:cs typeface="Arial"/>
              </a:rPr>
              <a:t>κατευθυντικότητα</a:t>
            </a:r>
            <a:r>
              <a:rPr lang="el-GR" sz="2000" kern="0" dirty="0">
                <a:solidFill>
                  <a:prstClr val="black"/>
                </a:solidFill>
                <a:ea typeface="+mj-ea"/>
                <a:cs typeface="Arial"/>
              </a:rPr>
              <a:t> </a:t>
            </a:r>
            <a:r>
              <a:rPr lang="en-US" sz="2000" kern="0" dirty="0">
                <a:solidFill>
                  <a:prstClr val="black"/>
                </a:solidFill>
                <a:ea typeface="+mj-ea"/>
                <a:cs typeface="Arial"/>
              </a:rPr>
              <a:t>D </a:t>
            </a:r>
            <a:r>
              <a:rPr lang="el-GR" sz="2000" kern="0" dirty="0">
                <a:solidFill>
                  <a:prstClr val="black"/>
                </a:solidFill>
                <a:ea typeface="+mj-ea"/>
                <a:cs typeface="Arial"/>
              </a:rPr>
              <a:t>είναι μεγέθη ανάλογα προς την ένταση ακτινοβολίας </a:t>
            </a:r>
            <a:r>
              <a:rPr lang="en-US" sz="2000" kern="0" dirty="0">
                <a:solidFill>
                  <a:prstClr val="black"/>
                </a:solidFill>
                <a:ea typeface="+mj-ea"/>
                <a:cs typeface="Arial"/>
              </a:rPr>
              <a:t>U. </a:t>
            </a:r>
            <a:r>
              <a:rPr lang="el-GR" sz="2000" kern="0" dirty="0">
                <a:solidFill>
                  <a:prstClr val="black"/>
                </a:solidFill>
                <a:ea typeface="+mj-ea"/>
                <a:cs typeface="Arial"/>
              </a:rPr>
              <a:t>Επομένως το διάγραμμα ακτινοβολίας μπορεί να εννοηθεί ως πολικό (σφαιρικό) διάγραμμα </a:t>
            </a:r>
            <a:r>
              <a:rPr lang="el-GR" sz="2000" b="1" u="sng" kern="0" dirty="0">
                <a:solidFill>
                  <a:prstClr val="black"/>
                </a:solidFill>
                <a:ea typeface="+mj-ea"/>
                <a:cs typeface="Arial"/>
              </a:rPr>
              <a:t>είτε του </a:t>
            </a:r>
            <a:r>
              <a:rPr lang="en-US" sz="2000" b="1" u="sng" kern="0" dirty="0">
                <a:solidFill>
                  <a:prstClr val="black"/>
                </a:solidFill>
                <a:ea typeface="+mj-ea"/>
                <a:cs typeface="Arial"/>
              </a:rPr>
              <a:t>U </a:t>
            </a:r>
            <a:r>
              <a:rPr lang="el-GR" sz="2000" b="1" u="sng" kern="0" dirty="0">
                <a:solidFill>
                  <a:prstClr val="black"/>
                </a:solidFill>
                <a:ea typeface="+mj-ea"/>
                <a:cs typeface="Arial"/>
              </a:rPr>
              <a:t>είτε του </a:t>
            </a:r>
            <a:r>
              <a:rPr lang="en-US" sz="2000" b="1" u="sng" kern="0" dirty="0">
                <a:solidFill>
                  <a:prstClr val="black"/>
                </a:solidFill>
                <a:ea typeface="+mj-ea"/>
                <a:cs typeface="Arial"/>
              </a:rPr>
              <a:t>D </a:t>
            </a:r>
            <a:r>
              <a:rPr lang="el-GR" sz="2000" b="1" u="sng" kern="0" dirty="0">
                <a:solidFill>
                  <a:prstClr val="black"/>
                </a:solidFill>
                <a:ea typeface="+mj-ea"/>
                <a:cs typeface="Arial"/>
              </a:rPr>
              <a:t>είτε του </a:t>
            </a:r>
            <a:r>
              <a:rPr lang="en-US" sz="2000" b="1" u="sng" kern="0" dirty="0">
                <a:solidFill>
                  <a:prstClr val="black"/>
                </a:solidFill>
                <a:ea typeface="+mj-ea"/>
                <a:cs typeface="Arial"/>
              </a:rPr>
              <a:t>G</a:t>
            </a:r>
            <a:r>
              <a:rPr lang="el-GR" sz="2000" kern="0" dirty="0">
                <a:solidFill>
                  <a:prstClr val="black"/>
                </a:solidFill>
                <a:ea typeface="+mj-ea"/>
                <a:cs typeface="Arial"/>
              </a:rPr>
              <a:t>. Σε κάθε περίπτωση </a:t>
            </a:r>
            <a:r>
              <a:rPr lang="el-GR" sz="2000" b="1" u="sng" kern="0" dirty="0">
                <a:solidFill>
                  <a:prstClr val="black"/>
                </a:solidFill>
                <a:ea typeface="+mj-ea"/>
                <a:cs typeface="Arial"/>
              </a:rPr>
              <a:t>έχει την ίδια μορφή</a:t>
            </a:r>
            <a:r>
              <a:rPr lang="el-GR" sz="2000" kern="0" dirty="0">
                <a:solidFill>
                  <a:prstClr val="black"/>
                </a:solidFill>
                <a:ea typeface="+mj-ea"/>
                <a:cs typeface="Arial"/>
              </a:rPr>
              <a:t>.</a:t>
            </a:r>
            <a:endParaRPr lang="en-US" dirty="0"/>
          </a:p>
        </p:txBody>
      </p:sp>
      <p:sp>
        <p:nvSpPr>
          <p:cNvPr id="8" name="TextBox 7">
            <a:extLst>
              <a:ext uri="{FF2B5EF4-FFF2-40B4-BE49-F238E27FC236}">
                <a16:creationId xmlns:a16="http://schemas.microsoft.com/office/drawing/2014/main" xmlns="" id="{267A0819-FF24-4734-949A-089FBA14C8CD}"/>
              </a:ext>
            </a:extLst>
          </p:cNvPr>
          <p:cNvSpPr txBox="1"/>
          <p:nvPr/>
        </p:nvSpPr>
        <p:spPr>
          <a:xfrm>
            <a:off x="452284" y="3581400"/>
            <a:ext cx="8077200" cy="2862322"/>
          </a:xfrm>
          <a:prstGeom prst="rect">
            <a:avLst/>
          </a:prstGeom>
          <a:noFill/>
        </p:spPr>
        <p:txBody>
          <a:bodyPr wrap="square">
            <a:spAutoFit/>
          </a:bodyPr>
          <a:lstStyle/>
          <a:p>
            <a:pPr algn="just"/>
            <a:r>
              <a:rPr kumimoji="0" lang="el-GR" sz="2000" b="0" i="0" u="none" strike="noStrike" kern="0" cap="none" spc="0" normalizeH="0" baseline="0" noProof="0" dirty="0">
                <a:ln>
                  <a:noFill/>
                </a:ln>
                <a:solidFill>
                  <a:prstClr val="black"/>
                </a:solidFill>
                <a:effectLst/>
                <a:uLnTx/>
                <a:uFillTx/>
                <a:ea typeface="+mj-ea"/>
                <a:cs typeface="Arial"/>
              </a:rPr>
              <a:t>Καλή σχεδίαση της κεραίας ελαχιστοποιεί τις απώλειες και επιτυγχάνει την συγκέντρωση της ισχύος σε </a:t>
            </a:r>
            <a:r>
              <a:rPr kumimoji="0" lang="el-GR" sz="2000" b="0" i="0" u="sng" strike="noStrike" kern="0" cap="none" spc="0" normalizeH="0" baseline="0" noProof="0" dirty="0">
                <a:ln>
                  <a:noFill/>
                </a:ln>
                <a:solidFill>
                  <a:prstClr val="black"/>
                </a:solidFill>
                <a:effectLst/>
                <a:uLnTx/>
                <a:uFillTx/>
                <a:ea typeface="+mj-ea"/>
                <a:cs typeface="Arial"/>
              </a:rPr>
              <a:t>πολύ στενά</a:t>
            </a:r>
            <a:r>
              <a:rPr kumimoji="0" lang="el-GR" sz="2000" b="0" i="0" u="none" strike="noStrike" kern="0" cap="none" spc="0" normalizeH="0" baseline="0" noProof="0" dirty="0">
                <a:ln>
                  <a:noFill/>
                </a:ln>
                <a:solidFill>
                  <a:prstClr val="black"/>
                </a:solidFill>
                <a:effectLst/>
                <a:uLnTx/>
                <a:uFillTx/>
                <a:ea typeface="+mj-ea"/>
                <a:cs typeface="Arial"/>
              </a:rPr>
              <a:t> γωνιακά όρια διοπτεύσεως.</a:t>
            </a:r>
          </a:p>
          <a:p>
            <a:pPr algn="just"/>
            <a:r>
              <a:rPr lang="el-GR" sz="2000" kern="0" dirty="0">
                <a:solidFill>
                  <a:prstClr val="black"/>
                </a:solidFill>
                <a:ea typeface="+mj-ea"/>
                <a:cs typeface="Arial"/>
              </a:rPr>
              <a:t>Πράγμα επιθυμητό για πολλούς λόγους</a:t>
            </a:r>
          </a:p>
          <a:p>
            <a:pPr marL="342900" indent="-342900" algn="just">
              <a:buFont typeface="Arial" pitchFamily="34" charset="0"/>
              <a:buChar char="•"/>
            </a:pPr>
            <a:r>
              <a:rPr kumimoji="0" lang="el-GR" sz="2000" b="0" i="0" u="none" strike="noStrike" kern="0" cap="none" spc="0" normalizeH="0" baseline="0" noProof="0" dirty="0">
                <a:ln>
                  <a:noFill/>
                </a:ln>
                <a:solidFill>
                  <a:prstClr val="black"/>
                </a:solidFill>
                <a:effectLst/>
                <a:uLnTx/>
                <a:uFillTx/>
                <a:ea typeface="+mj-ea"/>
                <a:cs typeface="Arial"/>
              </a:rPr>
              <a:t>για να αποφεύγεται</a:t>
            </a:r>
            <a:r>
              <a:rPr kumimoji="0" lang="el-GR" sz="2000" b="0" i="0" u="none" strike="noStrike" kern="0" cap="none" spc="0" normalizeH="0" noProof="0" dirty="0">
                <a:ln>
                  <a:noFill/>
                </a:ln>
                <a:solidFill>
                  <a:prstClr val="black"/>
                </a:solidFill>
                <a:effectLst/>
                <a:uLnTx/>
                <a:uFillTx/>
                <a:ea typeface="+mj-ea"/>
                <a:cs typeface="Arial"/>
              </a:rPr>
              <a:t> η σπατάλη</a:t>
            </a:r>
            <a:r>
              <a:rPr kumimoji="0" lang="el-GR" sz="2000" b="0" i="0" u="none" strike="noStrike" kern="0" cap="none" spc="0" normalizeH="0" baseline="0" noProof="0" dirty="0">
                <a:ln>
                  <a:noFill/>
                </a:ln>
                <a:solidFill>
                  <a:prstClr val="black"/>
                </a:solidFill>
                <a:effectLst/>
                <a:uLnTx/>
                <a:uFillTx/>
                <a:ea typeface="+mj-ea"/>
                <a:cs typeface="Arial"/>
              </a:rPr>
              <a:t> της ηλεκτρομαγνητικής ενέργειας</a:t>
            </a:r>
          </a:p>
          <a:p>
            <a:pPr marL="342900" indent="-342900" algn="just">
              <a:buFont typeface="Arial" pitchFamily="34" charset="0"/>
              <a:buChar char="•"/>
            </a:pPr>
            <a:r>
              <a:rPr kumimoji="0" lang="el-GR" sz="2000" b="0" i="0" u="none" strike="noStrike" kern="0" cap="none" spc="0" normalizeH="0" baseline="0" noProof="0" dirty="0">
                <a:ln>
                  <a:noFill/>
                </a:ln>
                <a:solidFill>
                  <a:prstClr val="black"/>
                </a:solidFill>
                <a:effectLst/>
                <a:uLnTx/>
                <a:uFillTx/>
                <a:ea typeface="+mj-ea"/>
                <a:cs typeface="Arial"/>
              </a:rPr>
              <a:t>για καλύτερη διακριτική ικανότητα (διακρίβωση) διόπτευσης = διάκριση στόχων στην ίδια απόσταση, αλλά σε παραπλήσια διόπτευση</a:t>
            </a:r>
          </a:p>
          <a:p>
            <a:pPr algn="just"/>
            <a:r>
              <a:rPr kumimoji="0" lang="el-GR" sz="2000" b="0" i="0" u="none" strike="noStrike" kern="0" cap="none" spc="0" normalizeH="0" baseline="0" noProof="0" dirty="0">
                <a:ln>
                  <a:noFill/>
                </a:ln>
                <a:solidFill>
                  <a:prstClr val="black"/>
                </a:solidFill>
                <a:effectLst/>
                <a:uLnTx/>
                <a:uFillTx/>
                <a:ea typeface="+mj-ea"/>
                <a:cs typeface="Arial"/>
              </a:rPr>
              <a:t>Επιπλέον,</a:t>
            </a:r>
            <a:r>
              <a:rPr kumimoji="0" lang="el-GR" sz="2000" b="0" i="0" u="none" strike="noStrike" kern="0" cap="none" spc="0" normalizeH="0" noProof="0" dirty="0">
                <a:ln>
                  <a:noFill/>
                </a:ln>
                <a:solidFill>
                  <a:prstClr val="black"/>
                </a:solidFill>
                <a:effectLst/>
                <a:uLnTx/>
                <a:uFillTx/>
                <a:ea typeface="+mj-ea"/>
                <a:cs typeface="Arial"/>
              </a:rPr>
              <a:t> επιθυμητό είναι να ελαχιστοποιούνται οι πλευρικοί λοβοί, επειδή μπορεί να προκαλέσουν την εμφάνιση ψευδών στόχων.</a:t>
            </a:r>
          </a:p>
          <a:p>
            <a:pPr algn="just"/>
            <a:r>
              <a:rPr lang="el-GR" sz="2000" kern="0" baseline="0" dirty="0">
                <a:solidFill>
                  <a:prstClr val="black"/>
                </a:solidFill>
                <a:ea typeface="+mj-ea"/>
                <a:cs typeface="Arial"/>
              </a:rPr>
              <a:t>…</a:t>
            </a:r>
            <a:r>
              <a:rPr lang="el-GR" sz="2000" kern="0" dirty="0">
                <a:solidFill>
                  <a:prstClr val="black"/>
                </a:solidFill>
                <a:ea typeface="+mj-ea"/>
                <a:cs typeface="Arial"/>
              </a:rPr>
              <a:t> Δυστυχώς δεν μπορούν να επιτευχθούν και τα δύο μαζί …</a:t>
            </a:r>
            <a:endParaRPr lang="el-GR" dirty="0"/>
          </a:p>
        </p:txBody>
      </p:sp>
      <p:sp>
        <p:nvSpPr>
          <p:cNvPr id="6" name="Rectangle 2"/>
          <p:cNvSpPr txBox="1">
            <a:spLocks noChangeArrowheads="1"/>
          </p:cNvSpPr>
          <p:nvPr/>
        </p:nvSpPr>
        <p:spPr>
          <a:xfrm>
            <a:off x="323850" y="253425"/>
            <a:ext cx="8686800"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sz="4400" b="0" i="0">
                <a:solidFill>
                  <a:schemeClr val="tx1"/>
                </a:solidFill>
                <a:latin typeface="Arial"/>
                <a:ea typeface="+mj-ea"/>
                <a:cs typeface="Arial"/>
              </a:defRPr>
            </a:lvl1pPr>
          </a:lstStyle>
          <a:p>
            <a:pPr algn="ctr" rtl="0" eaLnBrk="0" fontAlgn="base" hangingPunct="0">
              <a:spcBef>
                <a:spcPct val="0"/>
              </a:spcBef>
              <a:spcAft>
                <a:spcPct val="0"/>
              </a:spcAft>
            </a:pPr>
            <a:r>
              <a:rPr lang="el-GR" altLang="el-GR" sz="3200" b="1" kern="1200" dirty="0">
                <a:latin typeface="+mj-lt"/>
                <a:cs typeface="+mj-cs"/>
              </a:rPr>
              <a:t>Κέρδος κεραίας: η σημασία στην πράξη</a:t>
            </a:r>
          </a:p>
        </p:txBody>
      </p:sp>
    </p:spTree>
    <p:extLst>
      <p:ext uri="{BB962C8B-B14F-4D97-AF65-F5344CB8AC3E}">
        <p14:creationId xmlns:p14="http://schemas.microsoft.com/office/powerpoint/2010/main" val="33211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3435</TotalTime>
  <Words>2810</Words>
  <Application>Microsoft Office PowerPoint</Application>
  <PresentationFormat>On-screen Show (4:3)</PresentationFormat>
  <Paragraphs>221</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Equation</vt:lpstr>
      <vt:lpstr>Microsoft Equation 3.0</vt:lpstr>
      <vt:lpstr>Κεραίες RADAR</vt:lpstr>
      <vt:lpstr>Η δέσμη ακτινοβολίας του ραντάρ μοιάζει με την δέσμη φωτεινού προβολέα ο οποίος φωτίζει τα αντικείμενα κατά την περιστροφική του έρευνα.  </vt:lpstr>
      <vt:lpstr>Σφαιρικές συντεταγμένες</vt:lpstr>
      <vt:lpstr>Περιοχές ακτινοβολίας: κοντινό – μακρινό πεδίο</vt:lpstr>
      <vt:lpstr>Ιδιότητες του πεδίου ακτινοβολίας</vt:lpstr>
      <vt:lpstr>Πυκνότητας ισχύος και ένταση ακτινοβολίας</vt:lpstr>
      <vt:lpstr>Το διάγραμμα ακτινοβολίας</vt:lpstr>
      <vt:lpstr>Κατευθυντικότητα (Directivity) – Κέρδος (Gain)</vt:lpstr>
      <vt:lpstr>PowerPoint Presentation</vt:lpstr>
      <vt:lpstr>Η ενεργός επιφάνεια κεραίας</vt:lpstr>
      <vt:lpstr>Τι κάνει η ισχύς στην κεραία λήψης</vt:lpstr>
      <vt:lpstr>Ενεργός επιφάνεια και κέρδος</vt:lpstr>
      <vt:lpstr>Ενεργός επιφάνεια και κέρδος</vt:lpstr>
      <vt:lpstr>Οριζόντιο και κατακόρυφο επίπεδο ακτινοβολίας</vt:lpstr>
      <vt:lpstr>Το εύρος δέσμης στο οριζόντιο επίπεδο</vt:lpstr>
      <vt:lpstr>PowerPoint Presentation</vt:lpstr>
      <vt:lpstr>Διακριτική ικανότητα στο οριζόντιο επίπεδο</vt:lpstr>
      <vt:lpstr>Διακριτική ικανότητα στο οριζόντιο επίπεδο</vt:lpstr>
      <vt:lpstr>Διακριτική ικανότητα αποστάσεως</vt:lpstr>
      <vt:lpstr>Διακριτική ικανότητα αποστάσεως</vt:lpstr>
      <vt:lpstr>PowerPoint Presentation</vt:lpstr>
      <vt:lpstr>Η ακτινοβολία στο κατακόρυφο επίπεδο</vt:lpstr>
      <vt:lpstr>Η ακτινοβολία στο κατακόρυφο επίπεδο</vt:lpstr>
      <vt:lpstr>Κατακόρυφο επίπεδο: ο κατώτερος λοβός</vt:lpstr>
      <vt:lpstr>Η περιστροφή της κεραίας</vt:lpstr>
      <vt:lpstr>Περιστροφή της κεραίας και χρόνος φωτισμού</vt:lpstr>
      <vt:lpstr>Τέλος Μαθήματος 5 –  Κεραία RADAR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Muad</dc:creator>
  <cp:lastModifiedBy>.</cp:lastModifiedBy>
  <cp:revision>158</cp:revision>
  <dcterms:created xsi:type="dcterms:W3CDTF">2019-12-26T19:21:22Z</dcterms:created>
  <dcterms:modified xsi:type="dcterms:W3CDTF">2025-03-17T20:05:36Z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2014-07-03T00:00:00Z</vt:filetime>
  </property>
  <property fmtid="{D5CDD505-2E9C-101B-9397-08002B2CF9AE}" pid="3" name="Creator">
    <vt:lpwstr>Microsoft® Office PowerPoint® 2007</vt:lpwstr>
  </property>
  <property fmtid="{D5CDD505-2E9C-101B-9397-08002B2CF9AE}" pid="4" name="LastSaved">
    <vt:filetime>2019-12-26T00:00:00Z</vt:filetime>
  </property>
</Properties>
</file>