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8"/>
  </p:notesMasterIdLst>
  <p:sldIdLst>
    <p:sldId id="364" r:id="rId2"/>
    <p:sldId id="400" r:id="rId3"/>
    <p:sldId id="401" r:id="rId4"/>
    <p:sldId id="399" r:id="rId5"/>
    <p:sldId id="261" r:id="rId6"/>
    <p:sldId id="402" r:id="rId7"/>
    <p:sldId id="403" r:id="rId8"/>
    <p:sldId id="405" r:id="rId9"/>
    <p:sldId id="406" r:id="rId10"/>
    <p:sldId id="407" r:id="rId11"/>
    <p:sldId id="408" r:id="rId12"/>
    <p:sldId id="409" r:id="rId13"/>
    <p:sldId id="412" r:id="rId14"/>
    <p:sldId id="410" r:id="rId15"/>
    <p:sldId id="411" r:id="rId16"/>
    <p:sldId id="413" r:id="rId17"/>
    <p:sldId id="414" r:id="rId18"/>
    <p:sldId id="415" r:id="rId19"/>
    <p:sldId id="416" r:id="rId20"/>
    <p:sldId id="417" r:id="rId21"/>
    <p:sldId id="419" r:id="rId22"/>
    <p:sldId id="418" r:id="rId23"/>
    <p:sldId id="420" r:id="rId24"/>
    <p:sldId id="421" r:id="rId25"/>
    <p:sldId id="422" r:id="rId26"/>
    <p:sldId id="423" r:id="rId27"/>
    <p:sldId id="424" r:id="rId28"/>
    <p:sldId id="444" r:id="rId29"/>
    <p:sldId id="426" r:id="rId30"/>
    <p:sldId id="427" r:id="rId31"/>
    <p:sldId id="428" r:id="rId32"/>
    <p:sldId id="429" r:id="rId33"/>
    <p:sldId id="430" r:id="rId34"/>
    <p:sldId id="431" r:id="rId35"/>
    <p:sldId id="433" r:id="rId36"/>
    <p:sldId id="432" r:id="rId37"/>
    <p:sldId id="434" r:id="rId38"/>
    <p:sldId id="436" r:id="rId39"/>
    <p:sldId id="435" r:id="rId40"/>
    <p:sldId id="438" r:id="rId41"/>
    <p:sldId id="439" r:id="rId42"/>
    <p:sldId id="440" r:id="rId43"/>
    <p:sldId id="441" r:id="rId44"/>
    <p:sldId id="442" r:id="rId45"/>
    <p:sldId id="443" r:id="rId46"/>
    <p:sldId id="381"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s Bolakis" initials="CB" lastIdx="1" clrIdx="0">
    <p:extLst>
      <p:ext uri="{19B8F6BF-5375-455C-9EA6-DF929625EA0E}">
        <p15:presenceInfo xmlns:p15="http://schemas.microsoft.com/office/powerpoint/2012/main" userId="Christos Bolak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4660"/>
  </p:normalViewPr>
  <p:slideViewPr>
    <p:cSldViewPr>
      <p:cViewPr varScale="1">
        <p:scale>
          <a:sx n="75" d="100"/>
          <a:sy n="75" d="100"/>
        </p:scale>
        <p:origin x="1805"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C8E6F45-185B-40C7-BF5D-66C339B6BD46}" type="datetimeFigureOut">
              <a:rPr lang="en-US" smtClean="0"/>
              <a:t>1/23/2023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88BCD56-1FC4-4C35-A877-2221D2453B8F}" type="slidenum">
              <a:rPr lang="en-US" smtClean="0"/>
              <a:t>‹#›</a:t>
            </a:fld>
            <a:endParaRPr lang="en-US"/>
          </a:p>
        </p:txBody>
      </p:sp>
    </p:spTree>
    <p:extLst>
      <p:ext uri="{BB962C8B-B14F-4D97-AF65-F5344CB8AC3E}">
        <p14:creationId xmlns:p14="http://schemas.microsoft.com/office/powerpoint/2010/main" val="23669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BCD56-1FC4-4C35-A877-2221D2453B8F}" type="slidenum">
              <a:rPr lang="en-US" smtClean="0"/>
              <a:t>11</a:t>
            </a:fld>
            <a:endParaRPr lang="en-US"/>
          </a:p>
        </p:txBody>
      </p:sp>
    </p:spTree>
    <p:extLst>
      <p:ext uri="{BB962C8B-B14F-4D97-AF65-F5344CB8AC3E}">
        <p14:creationId xmlns:p14="http://schemas.microsoft.com/office/powerpoint/2010/main" val="136218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F26381-8237-4FF7-BA88-29D49C146DC6}"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F9C6E88-00F2-494C-A205-63DB593B33BD}" type="datetime1">
              <a:rPr lang="en-US" smtClean="0"/>
              <a:t>1/23/2023</a:t>
            </a:fld>
            <a:endParaRPr lang="en-US"/>
          </a:p>
        </p:txBody>
      </p:sp>
      <p:sp>
        <p:nvSpPr>
          <p:cNvPr id="6" name="Holder 6"/>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231140" y="1313814"/>
            <a:ext cx="3851275" cy="386651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550CA01-0A88-4463-94DC-88DEB2E0C4C7}" type="datetime1">
              <a:rPr lang="en-US" smtClean="0"/>
              <a:t>1/23/2023</a:t>
            </a:fld>
            <a:endParaRPr lang="en-US"/>
          </a:p>
        </p:txBody>
      </p:sp>
      <p:sp>
        <p:nvSpPr>
          <p:cNvPr id="7" name="Holder 7"/>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EA8593-9DCD-4F14-AC96-CD62E7BF6FE8}" type="datetime1">
              <a:rPr lang="en-US" smtClean="0"/>
              <a:t>1/23/2023</a:t>
            </a:fld>
            <a:endParaRPr lang="en-US"/>
          </a:p>
        </p:txBody>
      </p:sp>
      <p:sp>
        <p:nvSpPr>
          <p:cNvPr id="5" name="Holder 5"/>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0B4312-6E5F-4A71-ABB3-89741919A3F6}" type="datetime1">
              <a:rPr lang="en-US" smtClean="0"/>
              <a:t>1/23/2023</a:t>
            </a:fld>
            <a:endParaRPr lang="en-US"/>
          </a:p>
        </p:txBody>
      </p:sp>
      <p:sp>
        <p:nvSpPr>
          <p:cNvPr id="4" name="Holder 4"/>
          <p:cNvSpPr>
            <a:spLocks noGrp="1"/>
          </p:cNvSpPr>
          <p:nvPr>
            <p:ph type="sldNum" sz="quarter" idx="7"/>
          </p:nvPr>
        </p:nvSpPr>
        <p:spPr/>
        <p:txBody>
          <a:bodyPr lIns="0" tIns="0" rIns="0" bIns="0"/>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4D69C81-E42A-4BCA-80B7-3543DCB36EF6}" type="datetime1">
              <a:rPr lang="en-US" smtClean="0">
                <a:solidFill>
                  <a:srgbClr val="696464"/>
                </a:solidFill>
              </a:rPr>
              <a:t>1/23/2023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0578170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1636" y="464896"/>
            <a:ext cx="5300726" cy="695325"/>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231140" y="1161415"/>
            <a:ext cx="4177029" cy="2221229"/>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32C21E91-492D-41B0-BC98-243E9465B683}" type="datetime1">
              <a:rPr lang="en-US" smtClean="0"/>
              <a:t>1/23/2023</a:t>
            </a:fld>
            <a:endParaRPr lang="en-US"/>
          </a:p>
        </p:txBody>
      </p:sp>
      <p:sp>
        <p:nvSpPr>
          <p:cNvPr id="6" name="Holder 6"/>
          <p:cNvSpPr>
            <a:spLocks noGrp="1"/>
          </p:cNvSpPr>
          <p:nvPr>
            <p:ph type="sldNum" sz="quarter" idx="7"/>
          </p:nvPr>
        </p:nvSpPr>
        <p:spPr>
          <a:xfrm>
            <a:off x="8331454" y="6404635"/>
            <a:ext cx="304800" cy="240029"/>
          </a:xfrm>
          <a:prstGeom prst="rect">
            <a:avLst/>
          </a:prstGeom>
        </p:spPr>
        <p:txBody>
          <a:bodyPr wrap="square" lIns="0" tIns="0" rIns="0" bIns="0">
            <a:spAutoFit/>
          </a:bodyPr>
          <a:lstStyle>
            <a:lvl1pPr>
              <a:defRPr sz="1200" b="0" i="0">
                <a:solidFill>
                  <a:srgbClr val="FF0000"/>
                </a:solidFill>
                <a:latin typeface="Arial"/>
                <a:cs typeface="Arial"/>
              </a:defRPr>
            </a:lvl1pPr>
          </a:lstStyle>
          <a:p>
            <a:pPr marL="114300">
              <a:lnSpc>
                <a:spcPts val="1240"/>
              </a:lnSpc>
            </a:pPr>
            <a:fld id="{81D60167-4931-47E6-BA6A-407CBD079E47}" type="slidenum">
              <a:rPr spc="-60" dirty="0">
                <a:solidFill>
                  <a:srgbClr val="000000"/>
                </a:solidFill>
              </a:rPr>
              <a:t>‹#›</a:t>
            </a:fld>
            <a:endParaRPr spc="-6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CD8A53E8-6EF4-4B1E-965F-FE92E7AC8B17}"/>
              </a:ext>
            </a:extLst>
          </p:cNvPr>
          <p:cNvSpPr txBox="1"/>
          <p:nvPr/>
        </p:nvSpPr>
        <p:spPr>
          <a:xfrm>
            <a:off x="4223723" y="4289810"/>
            <a:ext cx="4260131"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1" u="sng" dirty="0">
                <a:solidFill>
                  <a:prstClr val="black"/>
                </a:solidFill>
                <a:latin typeface="Arial" panose="020B0604020202020204"/>
              </a:rPr>
              <a:t>Σχολή Ναυτικών Δοκίμων</a:t>
            </a:r>
          </a:p>
          <a:p>
            <a:pPr marL="0" marR="0" lvl="0" indent="0" algn="r" defTabSz="914400" rtl="0" eaLnBrk="1" fontAlgn="auto" latinLnBrk="0" hangingPunct="1">
              <a:lnSpc>
                <a:spcPct val="100000"/>
              </a:lnSpc>
              <a:spcBef>
                <a:spcPts val="0"/>
              </a:spcBef>
              <a:spcAft>
                <a:spcPts val="0"/>
              </a:spcAft>
              <a:buClrTx/>
              <a:buSzTx/>
              <a:buFontTx/>
              <a:buNone/>
              <a:tabLst/>
              <a:defRPr/>
            </a:pPr>
            <a:r>
              <a:rPr lang="el-GR" sz="2400" b="1" dirty="0">
                <a:solidFill>
                  <a:prstClr val="black"/>
                </a:solidFill>
                <a:latin typeface="Arial" panose="020B0604020202020204"/>
              </a:rPr>
              <a:t>Δρ. Χρήστος </a:t>
            </a:r>
            <a:r>
              <a:rPr lang="el-GR" sz="2400" b="1" dirty="0" err="1">
                <a:solidFill>
                  <a:prstClr val="black"/>
                </a:solidFill>
                <a:latin typeface="Arial" panose="020B0604020202020204"/>
              </a:rPr>
              <a:t>Μπολάκης</a:t>
            </a:r>
            <a:endParaRPr lang="el-GR" sz="2400" b="1" dirty="0">
              <a:solidFill>
                <a:prstClr val="black"/>
              </a:solidFill>
              <a:latin typeface="Arial" panose="020B060402020202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Arial" panose="020B0604020202020204"/>
                <a:ea typeface="+mn-ea"/>
                <a:cs typeface="+mn-cs"/>
              </a:rPr>
              <a:t>Πλωτάρχης ΠΝ (</a:t>
            </a:r>
            <a:r>
              <a:rPr kumimoji="0" lang="el-GR" sz="2400" b="1" i="0" u="none" strike="noStrike" kern="1200" cap="none" spc="0" normalizeH="0" baseline="0" noProof="0" dirty="0" err="1">
                <a:ln>
                  <a:noFill/>
                </a:ln>
                <a:solidFill>
                  <a:prstClr val="black"/>
                </a:solidFill>
                <a:effectLst/>
                <a:uLnTx/>
                <a:uFillTx/>
                <a:latin typeface="Arial" panose="020B0604020202020204"/>
                <a:ea typeface="+mn-ea"/>
                <a:cs typeface="+mn-cs"/>
              </a:rPr>
              <a:t>ε.α</a:t>
            </a:r>
            <a:r>
              <a:rPr kumimoji="0" lang="el-GR" sz="2400" b="1"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260BC3ED-EFDB-4754-B269-217F424C39DF}"/>
              </a:ext>
            </a:extLst>
          </p:cNvPr>
          <p:cNvSpPr txBox="1"/>
          <p:nvPr/>
        </p:nvSpPr>
        <p:spPr>
          <a:xfrm>
            <a:off x="462116" y="339345"/>
            <a:ext cx="8229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4000" b="1" dirty="0">
                <a:solidFill>
                  <a:prstClr val="black"/>
                </a:solidFill>
                <a:latin typeface="Arial" panose="020B0604020202020204"/>
              </a:rPr>
              <a:t>Το Ναυτικό </a:t>
            </a:r>
            <a:r>
              <a:rPr lang="en-US" sz="4000" b="1" dirty="0">
                <a:solidFill>
                  <a:prstClr val="black"/>
                </a:solidFill>
                <a:latin typeface="Arial" panose="020B0604020202020204"/>
              </a:rPr>
              <a:t>RADAR - </a:t>
            </a:r>
            <a:r>
              <a:rPr lang="el-GR" sz="4000" b="1" dirty="0">
                <a:solidFill>
                  <a:prstClr val="black"/>
                </a:solidFill>
                <a:latin typeface="Arial" panose="020B0604020202020204"/>
              </a:rPr>
              <a:t>Μάθημα </a:t>
            </a:r>
            <a:r>
              <a:rPr lang="en-US" sz="4000" b="1" dirty="0">
                <a:solidFill>
                  <a:prstClr val="black"/>
                </a:solidFill>
                <a:latin typeface="Arial" panose="020B0604020202020204"/>
              </a:rPr>
              <a:t>8</a:t>
            </a:r>
            <a:endParaRPr kumimoji="0" lang="en-US" sz="4000" b="1"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lide Number Placeholder 10">
            <a:extLst>
              <a:ext uri="{FF2B5EF4-FFF2-40B4-BE49-F238E27FC236}">
                <a16:creationId xmlns:a16="http://schemas.microsoft.com/office/drawing/2014/main" id="{B44D0B1A-AFF1-4FD1-8F70-4D0CD5FD0F7F}"/>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4" name="Title 3">
            <a:extLst>
              <a:ext uri="{FF2B5EF4-FFF2-40B4-BE49-F238E27FC236}">
                <a16:creationId xmlns:a16="http://schemas.microsoft.com/office/drawing/2014/main" id="{6C87DA34-42E6-4335-AA93-6C0163747BA8}"/>
              </a:ext>
            </a:extLst>
          </p:cNvPr>
          <p:cNvSpPr>
            <a:spLocks noGrp="1"/>
          </p:cNvSpPr>
          <p:nvPr>
            <p:ph type="ctrTitle"/>
          </p:nvPr>
        </p:nvSpPr>
        <p:spPr>
          <a:xfrm>
            <a:off x="457200" y="1902388"/>
            <a:ext cx="8229600" cy="677108"/>
          </a:xfrm>
        </p:spPr>
        <p:txBody>
          <a:bodyPr/>
          <a:lstStyle/>
          <a:p>
            <a:r>
              <a:rPr lang="el-GR" dirty="0">
                <a:solidFill>
                  <a:schemeClr val="tx1"/>
                </a:solidFill>
              </a:rPr>
              <a:t>Κατηγοριοποίηση </a:t>
            </a:r>
            <a:r>
              <a:rPr lang="en-US" dirty="0">
                <a:solidFill>
                  <a:schemeClr val="tx1"/>
                </a:solidFill>
              </a:rPr>
              <a:t>RADAR </a:t>
            </a:r>
          </a:p>
        </p:txBody>
      </p:sp>
      <p:pic>
        <p:nvPicPr>
          <p:cNvPr id="10" name="Picture 2" descr="Σχετική εικόνα">
            <a:extLst>
              <a:ext uri="{FF2B5EF4-FFF2-40B4-BE49-F238E27FC236}">
                <a16:creationId xmlns:a16="http://schemas.microsoft.com/office/drawing/2014/main" id="{BB823535-C48A-4694-A268-52349163290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15249"/>
            <a:ext cx="3222510" cy="352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93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10</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572770" y="1676400"/>
            <a:ext cx="7998460" cy="3077766"/>
          </a:xfrm>
        </p:spPr>
        <p:txBody>
          <a:bodyPr/>
          <a:lstStyle/>
          <a:p>
            <a:pPr algn="just"/>
            <a:r>
              <a:rPr lang="el-GR" sz="2000" b="1" dirty="0"/>
              <a:t>3</a:t>
            </a:r>
            <a:r>
              <a:rPr lang="en-US" sz="2000" b="1" dirty="0"/>
              <a:t>. S-Band (E/F-Band): </a:t>
            </a:r>
            <a:r>
              <a:rPr lang="el-GR" sz="2000" dirty="0"/>
              <a:t>Μεσαίας εμβέλειας </a:t>
            </a:r>
            <a:r>
              <a:rPr lang="en-US" sz="2000" dirty="0"/>
              <a:t>RADAR</a:t>
            </a:r>
            <a:r>
              <a:rPr lang="el-GR" sz="2000" dirty="0"/>
              <a:t> εδάφους (και επί πλοίου) χρησιμοποιούν S-</a:t>
            </a:r>
            <a:r>
              <a:rPr lang="el-GR" sz="2000" dirty="0" err="1"/>
              <a:t>Band</a:t>
            </a:r>
            <a:r>
              <a:rPr lang="el-GR" sz="2000" dirty="0"/>
              <a:t>. Περιλαμβάνονται και τα </a:t>
            </a:r>
            <a:r>
              <a:rPr lang="en-US" sz="2000" dirty="0"/>
              <a:t>RADAR </a:t>
            </a:r>
            <a:r>
              <a:rPr lang="el-GR" sz="2000" dirty="0"/>
              <a:t>ελέγχου εναέριας κυκλοφορίας</a:t>
            </a:r>
            <a:r>
              <a:rPr lang="en-US" sz="2000" dirty="0"/>
              <a:t> - </a:t>
            </a:r>
            <a:r>
              <a:rPr lang="el-GR" sz="2000" dirty="0" err="1"/>
              <a:t>Airport</a:t>
            </a:r>
            <a:r>
              <a:rPr lang="el-GR" sz="2000" dirty="0"/>
              <a:t> </a:t>
            </a:r>
            <a:r>
              <a:rPr lang="el-GR" sz="2000" dirty="0" err="1"/>
              <a:t>Surveillance</a:t>
            </a:r>
            <a:r>
              <a:rPr lang="el-GR" sz="2000" dirty="0"/>
              <a:t> </a:t>
            </a:r>
            <a:r>
              <a:rPr lang="en-US" sz="2000" dirty="0"/>
              <a:t>RADAR</a:t>
            </a:r>
            <a:r>
              <a:rPr lang="el-GR" sz="2000" dirty="0"/>
              <a:t> (ASR). </a:t>
            </a:r>
          </a:p>
          <a:p>
            <a:pPr algn="just"/>
            <a:endParaRPr lang="en-US" sz="2000" dirty="0"/>
          </a:p>
          <a:p>
            <a:pPr algn="just"/>
            <a:endParaRPr lang="en-US" sz="2000" dirty="0"/>
          </a:p>
          <a:p>
            <a:pPr algn="just"/>
            <a:r>
              <a:rPr lang="el-GR" sz="2000" b="1" dirty="0"/>
              <a:t>4</a:t>
            </a:r>
            <a:r>
              <a:rPr lang="en-US" sz="2000" b="1" dirty="0"/>
              <a:t>. C-Band (G-Band): </a:t>
            </a:r>
            <a:r>
              <a:rPr lang="el-GR" sz="2000" dirty="0"/>
              <a:t>Αυτή η ζώνη επιτρέπει σχετικά μικρά εύρη εντοπισμού με μειωμένο μέγεθος κεραίας. Χρησιμοποιείται σε </a:t>
            </a:r>
            <a:r>
              <a:rPr lang="en-US" sz="2000" dirty="0"/>
              <a:t>RADAR</a:t>
            </a:r>
            <a:r>
              <a:rPr lang="el-GR" sz="2000" dirty="0"/>
              <a:t> </a:t>
            </a:r>
            <a:r>
              <a:rPr lang="el-GR" sz="2000" dirty="0" err="1"/>
              <a:t>ερεύνης</a:t>
            </a:r>
            <a:r>
              <a:rPr lang="el-GR" sz="2000" dirty="0"/>
              <a:t> και ελέγχου πυρών. Επιπλέον, πολλά </a:t>
            </a:r>
            <a:r>
              <a:rPr lang="en-US" sz="2000" dirty="0"/>
              <a:t>RADAR</a:t>
            </a:r>
            <a:r>
              <a:rPr lang="el-GR" sz="2000" dirty="0"/>
              <a:t> Ναυτιλίας, αλλά και πρόγνωσης καιρού βρίσκονται επίσης σε αυτήν τη ζώνη (τόσο επίγεια όσο και εναέρια).</a:t>
            </a:r>
          </a:p>
        </p:txBody>
      </p:sp>
    </p:spTree>
    <p:extLst>
      <p:ext uri="{BB962C8B-B14F-4D97-AF65-F5344CB8AC3E}">
        <p14:creationId xmlns:p14="http://schemas.microsoft.com/office/powerpoint/2010/main" val="26658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11</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572770" y="1600200"/>
            <a:ext cx="7998460" cy="5262979"/>
          </a:xfrm>
        </p:spPr>
        <p:txBody>
          <a:bodyPr/>
          <a:lstStyle/>
          <a:p>
            <a:pPr algn="just"/>
            <a:r>
              <a:rPr lang="el-GR" b="1" dirty="0"/>
              <a:t>5</a:t>
            </a:r>
            <a:r>
              <a:rPr lang="en-US" b="1" dirty="0"/>
              <a:t>. X-Band (l/J-Band): </a:t>
            </a:r>
            <a:r>
              <a:rPr lang="el-GR" dirty="0"/>
              <a:t>Αυτή η ζώνη χρησιμοποιείται ευρέως σε εφαρμογές όπου το μέγεθος της κεραίας πρέπει να είναι περιορισμένο, αλλά η μεγάλη απόσβεση λόγω καιρικών συνθηκών των υψηλότερων ζωνών συχνοτήτων να μην είναι ανεκτή. Τα περισσότερα στρατιωτικά αερομεταφερόμενα </a:t>
            </a:r>
            <a:r>
              <a:rPr lang="en-US" dirty="0"/>
              <a:t>RADAR</a:t>
            </a:r>
            <a:r>
              <a:rPr lang="el-GR" dirty="0"/>
              <a:t> βρίσκονται σε αυτή τη ζώνη, όπως και τα πυραυλικά συστήματα που σχετίζονται με αυτά. Τέλος, σημαντικός αριθμός </a:t>
            </a:r>
            <a:r>
              <a:rPr lang="en-US" dirty="0"/>
              <a:t>RADAR </a:t>
            </a:r>
            <a:r>
              <a:rPr lang="el-GR" dirty="0"/>
              <a:t>Ναυτιλίας βρίσκεται σε αυτή τη ζώνη συχνοτήτων.</a:t>
            </a:r>
          </a:p>
          <a:p>
            <a:pPr algn="just"/>
            <a:endParaRPr lang="en-US" dirty="0"/>
          </a:p>
          <a:p>
            <a:pPr algn="just"/>
            <a:r>
              <a:rPr lang="el-GR" b="1" dirty="0"/>
              <a:t>6</a:t>
            </a:r>
            <a:r>
              <a:rPr lang="en-US" b="1" dirty="0"/>
              <a:t>. Ku, K, Ka, and higher bands (J-. K-, and L-Bands): </a:t>
            </a:r>
            <a:r>
              <a:rPr lang="el-GR" dirty="0"/>
              <a:t>Λόγω της μεγάλης εξασθένησης λόγω καιρικών συνθηκών, αυτές οι ζώνες, τουλάχιστον στην ατμόσφαιρα, περιορίζονται σε συστήματα μικρής εμβέλειας. Οι κεραίες υψηλού κέρδους είναι μικρών διαστάσεων. Τα σήματα αυτά είναι σχετικά ασφαλή από υποκλοπές λόγω της πολύ υψηλής ατμοσφαιρικής εξασθένησης.</a:t>
            </a:r>
          </a:p>
          <a:p>
            <a:pPr algn="just"/>
            <a:endParaRPr lang="el-GR" dirty="0"/>
          </a:p>
          <a:p>
            <a:pPr algn="just"/>
            <a:r>
              <a:rPr lang="el-GR" dirty="0"/>
              <a:t>Παραδείγματα τέτοιων </a:t>
            </a:r>
            <a:r>
              <a:rPr lang="en-US" dirty="0"/>
              <a:t>RADAR </a:t>
            </a:r>
            <a:r>
              <a:rPr lang="el-GR" dirty="0"/>
              <a:t>είναι συστήματα εδάφους μικρής εμβέλειας Ωστόσο, αυτές οι ζώνες μπορούν να χρησιμοποιηθούν σε οπλικά συστήματα υψηλής ακρίβειας, διαστημικά </a:t>
            </a:r>
            <a:r>
              <a:rPr lang="en-US" dirty="0"/>
              <a:t>RADAR</a:t>
            </a:r>
            <a:r>
              <a:rPr lang="el-GR" dirty="0"/>
              <a:t>, όπου η ατμοσφαιρική εξασθένιση δεν αποτελεί παράγοντα.</a:t>
            </a:r>
          </a:p>
          <a:p>
            <a:pPr algn="just"/>
            <a:endParaRPr lang="el-GR" dirty="0"/>
          </a:p>
        </p:txBody>
      </p:sp>
    </p:spTree>
    <p:extLst>
      <p:ext uri="{BB962C8B-B14F-4D97-AF65-F5344CB8AC3E}">
        <p14:creationId xmlns:p14="http://schemas.microsoft.com/office/powerpoint/2010/main" val="10242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12</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572770" y="1600200"/>
            <a:ext cx="7998460" cy="1231106"/>
          </a:xfrm>
        </p:spPr>
        <p:txBody>
          <a:bodyPr/>
          <a:lstStyle/>
          <a:p>
            <a:pPr algn="just"/>
            <a:r>
              <a:rPr lang="el-GR" sz="2000" b="1" dirty="0"/>
              <a:t>7</a:t>
            </a:r>
            <a:r>
              <a:rPr lang="en-US" sz="2000" b="1" dirty="0"/>
              <a:t>. Infra-red and visible light bands</a:t>
            </a:r>
            <a:r>
              <a:rPr lang="en-US" sz="2000" dirty="0"/>
              <a:t>: </a:t>
            </a:r>
            <a:r>
              <a:rPr lang="el-GR" sz="2000" dirty="0"/>
              <a:t>Ο καιρός και η ατμοσφαιρική εξασθένηση είναι τα κύρια προβλήματα σε αυτές τις ζώνες. Οι κυριότερες εφαρμογές αυτών των ζωνών είναι σε συστήματα εντοπισμού </a:t>
            </a:r>
            <a:r>
              <a:rPr lang="en-US" sz="2000" dirty="0"/>
              <a:t>Laser (LRF)</a:t>
            </a:r>
            <a:r>
              <a:rPr lang="el-GR" sz="2000" dirty="0"/>
              <a:t>.</a:t>
            </a:r>
          </a:p>
        </p:txBody>
      </p:sp>
    </p:spTree>
    <p:extLst>
      <p:ext uri="{BB962C8B-B14F-4D97-AF65-F5344CB8AC3E}">
        <p14:creationId xmlns:p14="http://schemas.microsoft.com/office/powerpoint/2010/main" val="399009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13</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90600" y="40822"/>
            <a:ext cx="7010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a:t>
            </a:r>
            <a:r>
              <a:rPr lang="en-US" sz="3600" b="1" dirty="0"/>
              <a:t> </a:t>
            </a:r>
            <a:r>
              <a:rPr lang="el-GR" sz="3600" b="1" dirty="0"/>
              <a:t>εκπομπής σήματος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615553"/>
          </a:xfrm>
        </p:spPr>
        <p:txBody>
          <a:bodyPr/>
          <a:lstStyle/>
          <a:p>
            <a:pPr marL="457200" indent="-457200" algn="just">
              <a:buAutoNum type="arabicPeriod"/>
            </a:pPr>
            <a:r>
              <a:rPr lang="el-GR" sz="2000" b="1" dirty="0"/>
              <a:t>Το</a:t>
            </a:r>
            <a:r>
              <a:rPr lang="el-GR" sz="2000" dirty="0"/>
              <a:t> </a:t>
            </a:r>
            <a:r>
              <a:rPr lang="el-GR" sz="2000" b="1" dirty="0"/>
              <a:t>παλμικό </a:t>
            </a:r>
            <a:r>
              <a:rPr lang="en-US" sz="2000" b="1" dirty="0"/>
              <a:t>RADAR</a:t>
            </a:r>
            <a:endParaRPr lang="en-US" sz="2000" dirty="0"/>
          </a:p>
          <a:p>
            <a:pPr algn="just"/>
            <a:endParaRPr lang="en-US" sz="2000" dirty="0"/>
          </a:p>
        </p:txBody>
      </p:sp>
      <p:pic>
        <p:nvPicPr>
          <p:cNvPr id="5" name="Picture 4" descr="A picture containing graphical user interface&#10;&#10;Description automatically generated">
            <a:extLst>
              <a:ext uri="{FF2B5EF4-FFF2-40B4-BE49-F238E27FC236}">
                <a16:creationId xmlns:a16="http://schemas.microsoft.com/office/drawing/2014/main" id="{C8A0896F-E2C1-4779-BCF4-D2BC9052E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516312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14</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381000" y="1295400"/>
            <a:ext cx="8255254" cy="2462213"/>
          </a:xfrm>
        </p:spPr>
        <p:txBody>
          <a:bodyPr/>
          <a:lstStyle/>
          <a:p>
            <a:pPr algn="just"/>
            <a:r>
              <a:rPr lang="el-GR" sz="2000" dirty="0"/>
              <a:t>Το </a:t>
            </a:r>
            <a:r>
              <a:rPr lang="el-GR" sz="2000" b="1" dirty="0"/>
              <a:t>παλμικό </a:t>
            </a:r>
            <a:r>
              <a:rPr lang="en-US" sz="2000" b="1" dirty="0"/>
              <a:t>RADAR</a:t>
            </a:r>
            <a:r>
              <a:rPr lang="el-GR" sz="2000" b="1" dirty="0"/>
              <a:t> </a:t>
            </a:r>
            <a:r>
              <a:rPr lang="el-GR" sz="2000" dirty="0"/>
              <a:t>εκπέμπει σύντομους και ισχυρούς παλμούς και στην περίοδο σιγής λαμβάνει τα σήματα </a:t>
            </a:r>
            <a:r>
              <a:rPr lang="el-GR" sz="2000" dirty="0" err="1"/>
              <a:t>ηχούς</a:t>
            </a:r>
            <a:r>
              <a:rPr lang="el-GR" sz="2000" dirty="0"/>
              <a:t>. Σε αντίθεση με ένα </a:t>
            </a:r>
            <a:r>
              <a:rPr lang="en-US" sz="2000" dirty="0"/>
              <a:t>RADAR</a:t>
            </a:r>
            <a:r>
              <a:rPr lang="el-GR" sz="2000" dirty="0"/>
              <a:t> συνεχούς κύματος</a:t>
            </a:r>
            <a:r>
              <a:rPr lang="en-US" sz="2000" dirty="0"/>
              <a:t> (CW)</a:t>
            </a:r>
            <a:r>
              <a:rPr lang="el-GR" sz="2000" dirty="0"/>
              <a:t>, ο πομπός είναι απενεργοποιημένος πριν ολοκληρωθεί η μέτρηση. Αυτή η μέθοδος χαρακτηρίζεται από διαμόρφωση παλμού ραντάρ με πολύ μικρούς παλμούς μετάδοσης (συνήθως τ ≈ 0,1… 1 </a:t>
            </a:r>
            <a:r>
              <a:rPr lang="el-GR" sz="2000" dirty="0" err="1"/>
              <a:t>μs</a:t>
            </a:r>
            <a:r>
              <a:rPr lang="el-GR" sz="2000" dirty="0"/>
              <a:t>). Μεταξύ των παλμών μετάδοσης υπάρχουν παύσεις Τ &gt;&gt; τ, (συνήθως Τ ≈ 1 </a:t>
            </a:r>
            <a:r>
              <a:rPr lang="el-GR" sz="2000" dirty="0" err="1"/>
              <a:t>ms</a:t>
            </a:r>
            <a:r>
              <a:rPr lang="el-GR" sz="2000" dirty="0"/>
              <a:t>). </a:t>
            </a:r>
            <a:endParaRPr lang="en-US" sz="2000" dirty="0"/>
          </a:p>
          <a:p>
            <a:pPr algn="just"/>
            <a:endParaRPr lang="en-US" sz="2000" dirty="0"/>
          </a:p>
        </p:txBody>
      </p:sp>
      <p:pic>
        <p:nvPicPr>
          <p:cNvPr id="3" name="Picture 2">
            <a:extLst>
              <a:ext uri="{FF2B5EF4-FFF2-40B4-BE49-F238E27FC236}">
                <a16:creationId xmlns:a16="http://schemas.microsoft.com/office/drawing/2014/main" id="{6C1B5769-89D5-4868-978B-746B8DE378F1}"/>
              </a:ext>
            </a:extLst>
          </p:cNvPr>
          <p:cNvPicPr>
            <a:picLocks noChangeAspect="1"/>
          </p:cNvPicPr>
          <p:nvPr/>
        </p:nvPicPr>
        <p:blipFill>
          <a:blip r:embed="rId2"/>
          <a:stretch>
            <a:fillRect/>
          </a:stretch>
        </p:blipFill>
        <p:spPr>
          <a:xfrm>
            <a:off x="2533154" y="3704303"/>
            <a:ext cx="4077692" cy="3083378"/>
          </a:xfrm>
          <a:prstGeom prst="rect">
            <a:avLst/>
          </a:prstGeom>
        </p:spPr>
      </p:pic>
    </p:spTree>
    <p:extLst>
      <p:ext uri="{BB962C8B-B14F-4D97-AF65-F5344CB8AC3E}">
        <p14:creationId xmlns:p14="http://schemas.microsoft.com/office/powerpoint/2010/main" val="87956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15</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876300" y="27039"/>
            <a:ext cx="7391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572770" y="1447800"/>
            <a:ext cx="7998460" cy="4308872"/>
          </a:xfrm>
        </p:spPr>
        <p:txBody>
          <a:bodyPr/>
          <a:lstStyle/>
          <a:p>
            <a:pPr algn="just"/>
            <a:endParaRPr lang="en-US" sz="2000" dirty="0"/>
          </a:p>
          <a:p>
            <a:pPr algn="just"/>
            <a:r>
              <a:rPr lang="el-GR" sz="2000" dirty="0"/>
              <a:t>Η απόσταση των ανακλώμενων αντικειμένων καθορίζεται με μέτρηση του απαιτούμενου χρόνου (σε σταθερό</a:t>
            </a:r>
            <a:r>
              <a:rPr lang="en-US" sz="2000" dirty="0"/>
              <a:t>/</a:t>
            </a:r>
            <a:r>
              <a:rPr lang="el-GR" sz="2000" dirty="0"/>
              <a:t>ή με μικρή ταχύτητα </a:t>
            </a:r>
            <a:r>
              <a:rPr lang="en-US" sz="2000" dirty="0"/>
              <a:t>RADAR</a:t>
            </a:r>
            <a:r>
              <a:rPr lang="el-GR" sz="2000" dirty="0"/>
              <a:t>) ή με σύγκριση των χαρακτηριστικών αλλαγών του φάσματος </a:t>
            </a:r>
            <a:r>
              <a:rPr lang="el-GR" sz="2000" dirty="0" err="1"/>
              <a:t>Doppler</a:t>
            </a:r>
            <a:r>
              <a:rPr lang="el-GR" sz="2000" dirty="0"/>
              <a:t> με τις τιμές για συγκεκριμένες αποστάσεις που είναι αποθηκευμένες σε μια βάση δεδομένων (για </a:t>
            </a:r>
            <a:r>
              <a:rPr lang="en-US" sz="2000" dirty="0"/>
              <a:t>RADAR</a:t>
            </a:r>
            <a:r>
              <a:rPr lang="el-GR" sz="2000" dirty="0"/>
              <a:t> σε μια γρήγορη πλατφόρμα). </a:t>
            </a:r>
            <a:endParaRPr lang="en-US" sz="2000" dirty="0"/>
          </a:p>
          <a:p>
            <a:pPr algn="just"/>
            <a:endParaRPr lang="en-US" sz="2000" dirty="0"/>
          </a:p>
          <a:p>
            <a:pPr algn="just"/>
            <a:r>
              <a:rPr lang="el-GR" sz="2000" dirty="0"/>
              <a:t>Τα παλμικά ραντάρ έχουν σχεδιαστεί ως επί το πλείστων για μεγάλες αποστάσεις και μεταδίδουν σχετικά υψηλή παλμική ισχύ. Η κύρια εφαρμογή εξακολουθεί να είναι η στρατιωτική περιοχή. </a:t>
            </a:r>
          </a:p>
          <a:p>
            <a:pPr algn="just"/>
            <a:endParaRPr lang="el-GR" sz="2000" dirty="0"/>
          </a:p>
          <a:p>
            <a:pPr algn="just"/>
            <a:r>
              <a:rPr lang="el-GR" sz="2000" dirty="0"/>
              <a:t>Άλλες εφαρμογές περιλαμβάνουν τον έλεγχο της εναέριας κυκλοφορίας, την παρακολούθηση του καιρού καθώς και τη δορυφορική </a:t>
            </a:r>
            <a:r>
              <a:rPr lang="el-GR" sz="2000" dirty="0" err="1"/>
              <a:t>τηλεπισκόπηση</a:t>
            </a:r>
            <a:r>
              <a:rPr lang="el-GR" sz="2000" dirty="0"/>
              <a:t>/</a:t>
            </a:r>
            <a:r>
              <a:rPr lang="el-GR" sz="2000" dirty="0" err="1"/>
              <a:t>χαρτογράφιση</a:t>
            </a:r>
            <a:r>
              <a:rPr lang="el-GR" sz="2000" dirty="0"/>
              <a:t> της επιφάνειας της γης.</a:t>
            </a:r>
            <a:endParaRPr lang="en-US" sz="2000" dirty="0"/>
          </a:p>
        </p:txBody>
      </p:sp>
    </p:spTree>
    <p:extLst>
      <p:ext uri="{BB962C8B-B14F-4D97-AF65-F5344CB8AC3E}">
        <p14:creationId xmlns:p14="http://schemas.microsoft.com/office/powerpoint/2010/main" val="37626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16</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307777"/>
          </a:xfrm>
        </p:spPr>
        <p:txBody>
          <a:bodyPr/>
          <a:lstStyle/>
          <a:p>
            <a:pPr algn="just"/>
            <a:r>
              <a:rPr lang="el-GR" sz="2000" dirty="0"/>
              <a:t>2. </a:t>
            </a:r>
            <a:r>
              <a:rPr lang="el-GR" sz="2000" b="1" dirty="0"/>
              <a:t>Το </a:t>
            </a:r>
            <a:r>
              <a:rPr lang="en-US" sz="2000" b="1" dirty="0"/>
              <a:t>RADAR</a:t>
            </a:r>
            <a:r>
              <a:rPr lang="el-GR" sz="2000" b="1" dirty="0"/>
              <a:t> συνεχούς κύματος</a:t>
            </a:r>
            <a:r>
              <a:rPr lang="en-US" sz="2000" b="1" dirty="0"/>
              <a:t> </a:t>
            </a:r>
            <a:r>
              <a:rPr lang="el-GR" sz="2000" b="1" dirty="0"/>
              <a:t>(CW </a:t>
            </a:r>
            <a:r>
              <a:rPr lang="en-US" sz="2000" b="1" dirty="0"/>
              <a:t>RADAR</a:t>
            </a:r>
            <a:r>
              <a:rPr lang="el-GR" sz="2000" b="1" dirty="0"/>
              <a:t>)</a:t>
            </a:r>
            <a:endParaRPr lang="en-US" sz="2000" b="1" dirty="0"/>
          </a:p>
        </p:txBody>
      </p:sp>
      <p:pic>
        <p:nvPicPr>
          <p:cNvPr id="5" name="Picture 4">
            <a:extLst>
              <a:ext uri="{FF2B5EF4-FFF2-40B4-BE49-F238E27FC236}">
                <a16:creationId xmlns:a16="http://schemas.microsoft.com/office/drawing/2014/main" id="{E5B7C030-990C-4ED9-B714-C7C8CB9AACEA}"/>
              </a:ext>
            </a:extLst>
          </p:cNvPr>
          <p:cNvPicPr>
            <a:picLocks noChangeAspect="1"/>
          </p:cNvPicPr>
          <p:nvPr/>
        </p:nvPicPr>
        <p:blipFill>
          <a:blip r:embed="rId2"/>
          <a:stretch>
            <a:fillRect/>
          </a:stretch>
        </p:blipFill>
        <p:spPr>
          <a:xfrm>
            <a:off x="1447800" y="2331993"/>
            <a:ext cx="5997146" cy="3467100"/>
          </a:xfrm>
          <a:prstGeom prst="rect">
            <a:avLst/>
          </a:prstGeom>
        </p:spPr>
      </p:pic>
    </p:spTree>
    <p:extLst>
      <p:ext uri="{BB962C8B-B14F-4D97-AF65-F5344CB8AC3E}">
        <p14:creationId xmlns:p14="http://schemas.microsoft.com/office/powerpoint/2010/main" val="63553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17</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4924425"/>
          </a:xfrm>
        </p:spPr>
        <p:txBody>
          <a:bodyPr/>
          <a:lstStyle/>
          <a:p>
            <a:pPr algn="just"/>
            <a:r>
              <a:rPr lang="el-GR" sz="2000" dirty="0"/>
              <a:t>Τα </a:t>
            </a:r>
            <a:r>
              <a:rPr lang="en-US" sz="2000" dirty="0"/>
              <a:t>RADAR</a:t>
            </a:r>
            <a:r>
              <a:rPr lang="el-GR" sz="2000" dirty="0"/>
              <a:t> συνεχούς κύματος</a:t>
            </a:r>
            <a:r>
              <a:rPr lang="en-US" sz="2000" dirty="0"/>
              <a:t> </a:t>
            </a:r>
            <a:r>
              <a:rPr lang="el-GR" sz="2000" dirty="0"/>
              <a:t>(CW </a:t>
            </a:r>
            <a:r>
              <a:rPr lang="en-US" sz="2000" dirty="0"/>
              <a:t>RADAR</a:t>
            </a:r>
            <a:r>
              <a:rPr lang="el-GR" sz="2000" dirty="0"/>
              <a:t>) εκπέμπουν συνεχώς ένα σήμα υψηλής συχνότητας. Το σήμα </a:t>
            </a:r>
            <a:r>
              <a:rPr lang="el-GR" sz="2000" dirty="0" err="1"/>
              <a:t>ηχούς</a:t>
            </a:r>
            <a:r>
              <a:rPr lang="el-GR" sz="2000" dirty="0"/>
              <a:t> λαμβάνεται και υποβάλλεται σε συνεχή επεξεργασία.</a:t>
            </a:r>
            <a:r>
              <a:rPr lang="en-US" sz="2000" dirty="0"/>
              <a:t> </a:t>
            </a:r>
            <a:r>
              <a:rPr lang="el-GR" sz="2000" dirty="0"/>
              <a:t>Σε αυτού του είδους </a:t>
            </a:r>
            <a:r>
              <a:rPr lang="en-US" sz="2000" dirty="0"/>
              <a:t>RADAR, </a:t>
            </a:r>
            <a:r>
              <a:rPr lang="el-GR" sz="2000" dirty="0"/>
              <a:t>πρέπει να υπάρχει χωρικός διαχωρισμός της κεραίας εκπομπής και της κεραίας λήψης.</a:t>
            </a:r>
          </a:p>
          <a:p>
            <a:pPr algn="just"/>
            <a:endParaRPr lang="el-GR" sz="2000" dirty="0"/>
          </a:p>
          <a:p>
            <a:pPr algn="just"/>
            <a:endParaRPr lang="el-GR" sz="2000" dirty="0"/>
          </a:p>
          <a:p>
            <a:pPr algn="just"/>
            <a:r>
              <a:rPr lang="el-GR" sz="2000" dirty="0"/>
              <a:t>Ένα </a:t>
            </a:r>
            <a:r>
              <a:rPr lang="en-US" sz="2000" dirty="0"/>
              <a:t>RADAR</a:t>
            </a:r>
            <a:r>
              <a:rPr lang="el-GR" sz="2000" dirty="0"/>
              <a:t> CW που εκπέμπει μια μη διαμορφωμένη</a:t>
            </a:r>
            <a:r>
              <a:rPr lang="en-US" sz="2000" dirty="0"/>
              <a:t> (unmodulated)</a:t>
            </a:r>
            <a:r>
              <a:rPr lang="el-GR" sz="2000" dirty="0"/>
              <a:t> ισχύ μπορεί να μετρήσει την ταχύτητα μέσω του φαινόμενου </a:t>
            </a:r>
            <a:r>
              <a:rPr lang="el-GR" sz="2000" dirty="0" err="1"/>
              <a:t>Doppler</a:t>
            </a:r>
            <a:r>
              <a:rPr lang="el-GR" sz="2000" dirty="0"/>
              <a:t>. </a:t>
            </a:r>
            <a:r>
              <a:rPr lang="el-GR" sz="2000" b="1" dirty="0"/>
              <a:t>Δεν μπορεί</a:t>
            </a:r>
            <a:r>
              <a:rPr lang="el-GR" sz="2000" dirty="0"/>
              <a:t> να μετρήσει την απόσταση και δεν μπορεί να κάνει διάκριση μεταξύ δύο ή περισσότερων αντικειμένων που αντανακλούν το προσπίπτον σήμα </a:t>
            </a:r>
            <a:r>
              <a:rPr lang="en-US" sz="2000" dirty="0"/>
              <a:t>CW</a:t>
            </a:r>
            <a:r>
              <a:rPr lang="el-GR" sz="2000" dirty="0"/>
              <a:t>.</a:t>
            </a:r>
            <a:endParaRPr lang="en-US" sz="2000" dirty="0"/>
          </a:p>
          <a:p>
            <a:pPr algn="just"/>
            <a:endParaRPr lang="en-US" sz="2000" dirty="0"/>
          </a:p>
          <a:p>
            <a:pPr algn="just"/>
            <a:r>
              <a:rPr lang="el-GR" sz="2000" dirty="0"/>
              <a:t>Για την εξαγωγή της απόστασης, η μέτρηση του χρόνου μπορεί να πραγματοποιηθεί μέσω διαμόρφωσης συχνότητας (</a:t>
            </a:r>
            <a:r>
              <a:rPr lang="en-US" sz="2000" dirty="0"/>
              <a:t>Modulated frequency)</a:t>
            </a:r>
            <a:r>
              <a:rPr lang="el-GR" sz="2000" dirty="0"/>
              <a:t> ή χρήσης τεχνικών </a:t>
            </a:r>
            <a:r>
              <a:rPr lang="en-US" sz="2000" dirty="0"/>
              <a:t>PSK (Phase Shift Keying)</a:t>
            </a:r>
            <a:r>
              <a:rPr lang="el-GR" sz="2000" dirty="0"/>
              <a:t> της μεταδιδόμενης ισχύος.</a:t>
            </a:r>
          </a:p>
          <a:p>
            <a:pPr algn="just"/>
            <a:endParaRPr lang="en-US" sz="2000" dirty="0"/>
          </a:p>
        </p:txBody>
      </p:sp>
    </p:spTree>
    <p:extLst>
      <p:ext uri="{BB962C8B-B14F-4D97-AF65-F5344CB8AC3E}">
        <p14:creationId xmlns:p14="http://schemas.microsoft.com/office/powerpoint/2010/main" val="3434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5" end="5"/>
                                            </p:txEl>
                                          </p:spTgt>
                                        </p:tgtEl>
                                        <p:attrNameLst>
                                          <p:attrName>style.visibility</p:attrName>
                                        </p:attrNameLst>
                                      </p:cBhvr>
                                      <p:to>
                                        <p:strVal val="visible"/>
                                      </p:to>
                                    </p:set>
                                    <p:animEffect transition="in" filter="fade">
                                      <p:cBhvr>
                                        <p:cTn id="14" dur="1000"/>
                                        <p:tgtEl>
                                          <p:spTgt spid="7">
                                            <p:txEl>
                                              <p:pRg st="5" end="5"/>
                                            </p:txEl>
                                          </p:spTgt>
                                        </p:tgtEl>
                                      </p:cBhvr>
                                    </p:animEffect>
                                    <p:anim calcmode="lin" valueType="num">
                                      <p:cBhvr>
                                        <p:cTn id="1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18</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274564"/>
            <a:ext cx="8382000" cy="2462213"/>
          </a:xfrm>
        </p:spPr>
        <p:txBody>
          <a:bodyPr/>
          <a:lstStyle/>
          <a:p>
            <a:pPr algn="just"/>
            <a:r>
              <a:rPr lang="el-GR" sz="2000" b="1" dirty="0"/>
              <a:t>Μέτρηση </a:t>
            </a:r>
            <a:r>
              <a:rPr lang="en-US" sz="2000" b="1" dirty="0"/>
              <a:t>Doppler: </a:t>
            </a:r>
            <a:r>
              <a:rPr lang="el-GR" sz="2000" dirty="0"/>
              <a:t>Ένα </a:t>
            </a:r>
            <a:r>
              <a:rPr lang="en-US" sz="2000" dirty="0"/>
              <a:t>RADAR </a:t>
            </a:r>
            <a:r>
              <a:rPr lang="el-GR" sz="2000" dirty="0"/>
              <a:t>μη διαμορφωμένου συνεχούς κύματος εκπέμπει μια σταθερή συχνότητα με σταθερό πλάτος. Το λαμβανόμενο σήμα </a:t>
            </a:r>
            <a:r>
              <a:rPr lang="el-GR" sz="2000" dirty="0" err="1"/>
              <a:t>ηχούς</a:t>
            </a:r>
            <a:r>
              <a:rPr lang="el-GR" sz="2000" dirty="0"/>
              <a:t>, είτε έχει ακριβώς την ίδια συχνότητα, είτε μετατοπίζεται κατά τη συχνότητα </a:t>
            </a:r>
            <a:r>
              <a:rPr lang="el-GR" sz="2000" dirty="0" err="1"/>
              <a:t>Doppler</a:t>
            </a:r>
            <a:r>
              <a:rPr lang="el-GR" sz="2000" dirty="0"/>
              <a:t> (λόγω ενός ανακλαστήρα</a:t>
            </a:r>
            <a:r>
              <a:rPr lang="en-US" sz="2000" dirty="0"/>
              <a:t> (</a:t>
            </a:r>
            <a:r>
              <a:rPr lang="el-GR" sz="2000" dirty="0"/>
              <a:t>στόχου) ο οποίος κινείται με μια συγκεκριμένη </a:t>
            </a:r>
            <a:r>
              <a:rPr lang="el-GR" sz="2000" u="sng" dirty="0"/>
              <a:t>ακτινική</a:t>
            </a:r>
            <a:r>
              <a:rPr lang="el-GR" sz="2000" dirty="0"/>
              <a:t> ταχύτητα). </a:t>
            </a:r>
          </a:p>
          <a:p>
            <a:pPr algn="just"/>
            <a:endParaRPr lang="el-GR" sz="2000" dirty="0"/>
          </a:p>
          <a:p>
            <a:pPr algn="just"/>
            <a:r>
              <a:rPr lang="el-GR" sz="2000" dirty="0"/>
              <a:t>Τα </a:t>
            </a:r>
            <a:r>
              <a:rPr lang="en-US" sz="2000" dirty="0"/>
              <a:t>RADAR</a:t>
            </a:r>
            <a:r>
              <a:rPr lang="el-GR" sz="2000" dirty="0"/>
              <a:t> CW που ειδικεύονται στη μέτρηση αυτής της συχνότητας </a:t>
            </a:r>
            <a:r>
              <a:rPr lang="el-GR" sz="2000" dirty="0" err="1"/>
              <a:t>Doppler</a:t>
            </a:r>
            <a:r>
              <a:rPr lang="el-GR" sz="2000" dirty="0"/>
              <a:t> λέγεται ότι διαθέτουν την δυνατότητα μέτρησης </a:t>
            </a:r>
            <a:r>
              <a:rPr lang="en-US" sz="2000" dirty="0"/>
              <a:t>Doppler</a:t>
            </a:r>
            <a:r>
              <a:rPr lang="el-GR" sz="2000" dirty="0"/>
              <a:t>.</a:t>
            </a:r>
            <a:endParaRPr lang="en-US" sz="2000" dirty="0"/>
          </a:p>
        </p:txBody>
      </p:sp>
      <p:pic>
        <p:nvPicPr>
          <p:cNvPr id="1026" name="Picture 2" descr="Blueshift - Wikipedia">
            <a:extLst>
              <a:ext uri="{FF2B5EF4-FFF2-40B4-BE49-F238E27FC236}">
                <a16:creationId xmlns:a16="http://schemas.microsoft.com/office/drawing/2014/main" id="{FF410A1E-6C7F-4FE4-B084-65371E32E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393" y="4473675"/>
            <a:ext cx="3355837" cy="21050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15AFF46-09DA-42F4-B5CB-07B5CA2D3EE7}"/>
              </a:ext>
            </a:extLst>
          </p:cNvPr>
          <p:cNvGrpSpPr/>
          <p:nvPr/>
        </p:nvGrpSpPr>
        <p:grpSpPr>
          <a:xfrm>
            <a:off x="237048" y="4114800"/>
            <a:ext cx="4801985" cy="2667769"/>
            <a:chOff x="254254" y="3856880"/>
            <a:chExt cx="4801985" cy="2667769"/>
          </a:xfrm>
        </p:grpSpPr>
        <p:pic>
          <p:nvPicPr>
            <p:cNvPr id="3" name="Picture 2">
              <a:extLst>
                <a:ext uri="{FF2B5EF4-FFF2-40B4-BE49-F238E27FC236}">
                  <a16:creationId xmlns:a16="http://schemas.microsoft.com/office/drawing/2014/main" id="{EDC61616-9C33-46F3-921E-4B653FAD0FC9}"/>
                </a:ext>
              </a:extLst>
            </p:cNvPr>
            <p:cNvPicPr>
              <a:picLocks noChangeAspect="1"/>
            </p:cNvPicPr>
            <p:nvPr/>
          </p:nvPicPr>
          <p:blipFill>
            <a:blip r:embed="rId3"/>
            <a:stretch>
              <a:fillRect/>
            </a:stretch>
          </p:blipFill>
          <p:spPr>
            <a:xfrm>
              <a:off x="254254" y="3856880"/>
              <a:ext cx="4801985" cy="2667769"/>
            </a:xfrm>
            <a:prstGeom prst="rect">
              <a:avLst/>
            </a:prstGeom>
          </p:spPr>
        </p:pic>
        <p:sp>
          <p:nvSpPr>
            <p:cNvPr id="5" name="TextBox 4">
              <a:extLst>
                <a:ext uri="{FF2B5EF4-FFF2-40B4-BE49-F238E27FC236}">
                  <a16:creationId xmlns:a16="http://schemas.microsoft.com/office/drawing/2014/main" id="{E396DD4D-609F-450D-AF21-9BC71A5FF05C}"/>
                </a:ext>
              </a:extLst>
            </p:cNvPr>
            <p:cNvSpPr txBox="1"/>
            <p:nvPr/>
          </p:nvSpPr>
          <p:spPr>
            <a:xfrm>
              <a:off x="4159045" y="4831547"/>
              <a:ext cx="609600" cy="646331"/>
            </a:xfrm>
            <a:prstGeom prst="rect">
              <a:avLst/>
            </a:prstGeom>
            <a:noFill/>
          </p:spPr>
          <p:txBody>
            <a:bodyPr wrap="square" rtlCol="0">
              <a:spAutoFit/>
            </a:bodyPr>
            <a:lstStyle/>
            <a:p>
              <a:r>
                <a:rPr lang="en-US" dirty="0">
                  <a:solidFill>
                    <a:srgbClr val="0070C0"/>
                  </a:solidFill>
                </a:rPr>
                <a:t>Blue Shift</a:t>
              </a:r>
            </a:p>
          </p:txBody>
        </p:sp>
        <p:sp>
          <p:nvSpPr>
            <p:cNvPr id="10" name="TextBox 9">
              <a:extLst>
                <a:ext uri="{FF2B5EF4-FFF2-40B4-BE49-F238E27FC236}">
                  <a16:creationId xmlns:a16="http://schemas.microsoft.com/office/drawing/2014/main" id="{51696A9D-7D72-4EEF-BCFF-36A115E8A704}"/>
                </a:ext>
              </a:extLst>
            </p:cNvPr>
            <p:cNvSpPr txBox="1"/>
            <p:nvPr/>
          </p:nvSpPr>
          <p:spPr>
            <a:xfrm>
              <a:off x="762000" y="4867598"/>
              <a:ext cx="697843" cy="646331"/>
            </a:xfrm>
            <a:prstGeom prst="rect">
              <a:avLst/>
            </a:prstGeom>
            <a:noFill/>
          </p:spPr>
          <p:txBody>
            <a:bodyPr wrap="square">
              <a:spAutoFit/>
            </a:bodyPr>
            <a:lstStyle/>
            <a:p>
              <a:r>
                <a:rPr lang="en-US" dirty="0">
                  <a:solidFill>
                    <a:srgbClr val="FF0000"/>
                  </a:solidFill>
                </a:rPr>
                <a:t>Red Shift</a:t>
              </a:r>
            </a:p>
          </p:txBody>
        </p:sp>
      </p:grpSp>
    </p:spTree>
    <p:extLst>
      <p:ext uri="{BB962C8B-B14F-4D97-AF65-F5344CB8AC3E}">
        <p14:creationId xmlns:p14="http://schemas.microsoft.com/office/powerpoint/2010/main" val="16952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19</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307777"/>
          </a:xfrm>
        </p:spPr>
        <p:txBody>
          <a:bodyPr/>
          <a:lstStyle/>
          <a:p>
            <a:pPr algn="just"/>
            <a:r>
              <a:rPr lang="en-US" sz="2000" dirty="0"/>
              <a:t>3</a:t>
            </a:r>
            <a:r>
              <a:rPr lang="el-GR" sz="2000" dirty="0"/>
              <a:t>. </a:t>
            </a:r>
            <a:r>
              <a:rPr lang="el-GR" sz="2000" b="1" dirty="0"/>
              <a:t>Το </a:t>
            </a:r>
            <a:r>
              <a:rPr lang="en-US" sz="2000" b="1" dirty="0"/>
              <a:t>RADAR</a:t>
            </a:r>
            <a:r>
              <a:rPr lang="el-GR" sz="2000" b="1" dirty="0"/>
              <a:t> συνεχούς κύματος</a:t>
            </a:r>
            <a:r>
              <a:rPr lang="en-US" sz="2000" b="1" dirty="0"/>
              <a:t> </a:t>
            </a:r>
            <a:r>
              <a:rPr lang="el-GR" sz="2000" b="1" dirty="0"/>
              <a:t>(</a:t>
            </a:r>
            <a:r>
              <a:rPr lang="en-US" sz="2000" b="1" dirty="0">
                <a:solidFill>
                  <a:srgbClr val="FF0000"/>
                </a:solidFill>
              </a:rPr>
              <a:t>FM</a:t>
            </a:r>
            <a:r>
              <a:rPr lang="el-GR" sz="2000" b="1" dirty="0"/>
              <a:t>CW </a:t>
            </a:r>
            <a:r>
              <a:rPr lang="en-US" sz="2000" b="1" dirty="0"/>
              <a:t>RADAR</a:t>
            </a:r>
            <a:r>
              <a:rPr lang="el-GR" sz="2000" b="1" dirty="0"/>
              <a:t>)</a:t>
            </a:r>
            <a:endParaRPr lang="en-US" sz="2000" b="1" dirty="0"/>
          </a:p>
        </p:txBody>
      </p:sp>
      <p:pic>
        <p:nvPicPr>
          <p:cNvPr id="5" name="Picture 4">
            <a:extLst>
              <a:ext uri="{FF2B5EF4-FFF2-40B4-BE49-F238E27FC236}">
                <a16:creationId xmlns:a16="http://schemas.microsoft.com/office/drawing/2014/main" id="{E5B7C030-990C-4ED9-B714-C7C8CB9AACEA}"/>
              </a:ext>
            </a:extLst>
          </p:cNvPr>
          <p:cNvPicPr>
            <a:picLocks noChangeAspect="1"/>
          </p:cNvPicPr>
          <p:nvPr/>
        </p:nvPicPr>
        <p:blipFill>
          <a:blip r:embed="rId2"/>
          <a:stretch>
            <a:fillRect/>
          </a:stretch>
        </p:blipFill>
        <p:spPr>
          <a:xfrm>
            <a:off x="1446681" y="2362761"/>
            <a:ext cx="5997146" cy="3467100"/>
          </a:xfrm>
          <a:prstGeom prst="rect">
            <a:avLst/>
          </a:prstGeom>
        </p:spPr>
      </p:pic>
      <p:cxnSp>
        <p:nvCxnSpPr>
          <p:cNvPr id="3" name="Straight Arrow Connector 2">
            <a:extLst>
              <a:ext uri="{FF2B5EF4-FFF2-40B4-BE49-F238E27FC236}">
                <a16:creationId xmlns:a16="http://schemas.microsoft.com/office/drawing/2014/main" id="{DB046DF8-7411-4E6F-9F4B-3344309C9943}"/>
              </a:ext>
            </a:extLst>
          </p:cNvPr>
          <p:cNvCxnSpPr>
            <a:cxnSpLocks/>
          </p:cNvCxnSpPr>
          <p:nvPr/>
        </p:nvCxnSpPr>
        <p:spPr>
          <a:xfrm flipH="1" flipV="1">
            <a:off x="4572000" y="4090383"/>
            <a:ext cx="1295400" cy="805890"/>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a:extLst>
              <a:ext uri="{FF2B5EF4-FFF2-40B4-BE49-F238E27FC236}">
                <a16:creationId xmlns:a16="http://schemas.microsoft.com/office/drawing/2014/main" id="{B3A3E9AF-5C02-43BC-8984-D9DC1748C280}"/>
              </a:ext>
            </a:extLst>
          </p:cNvPr>
          <p:cNvCxnSpPr>
            <a:cxnSpLocks/>
          </p:cNvCxnSpPr>
          <p:nvPr/>
        </p:nvCxnSpPr>
        <p:spPr>
          <a:xfrm flipH="1" flipV="1">
            <a:off x="4953000" y="3962400"/>
            <a:ext cx="914400" cy="933873"/>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62668318-5739-40FC-BA7A-C6535063876F}"/>
              </a:ext>
            </a:extLst>
          </p:cNvPr>
          <p:cNvSpPr txBox="1"/>
          <p:nvPr/>
        </p:nvSpPr>
        <p:spPr>
          <a:xfrm>
            <a:off x="5486400" y="4896273"/>
            <a:ext cx="1728827" cy="646331"/>
          </a:xfrm>
          <a:prstGeom prst="rect">
            <a:avLst/>
          </a:prstGeom>
          <a:noFill/>
        </p:spPr>
        <p:txBody>
          <a:bodyPr wrap="square" rtlCol="0">
            <a:spAutoFit/>
          </a:bodyPr>
          <a:lstStyle/>
          <a:p>
            <a:r>
              <a:rPr lang="el-GR" dirty="0">
                <a:solidFill>
                  <a:srgbClr val="FF0000"/>
                </a:solidFill>
              </a:rPr>
              <a:t>Προσοχή στην διαφοροποίηση</a:t>
            </a:r>
            <a:endParaRPr lang="en-US" dirty="0">
              <a:solidFill>
                <a:srgbClr val="FF0000"/>
              </a:solidFill>
            </a:endParaRPr>
          </a:p>
        </p:txBody>
      </p:sp>
    </p:spTree>
    <p:extLst>
      <p:ext uri="{BB962C8B-B14F-4D97-AF65-F5344CB8AC3E}">
        <p14:creationId xmlns:p14="http://schemas.microsoft.com/office/powerpoint/2010/main" val="25429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B92B3E-E49D-4EC3-83E2-7096B5862969}"/>
              </a:ext>
            </a:extLst>
          </p:cNvPr>
          <p:cNvSpPr>
            <a:spLocks noGrp="1"/>
          </p:cNvSpPr>
          <p:nvPr>
            <p:ph type="body" idx="1"/>
          </p:nvPr>
        </p:nvSpPr>
        <p:spPr>
          <a:xfrm>
            <a:off x="228600" y="990600"/>
            <a:ext cx="8531860" cy="1107996"/>
          </a:xfrm>
        </p:spPr>
        <p:txBody>
          <a:bodyPr/>
          <a:lstStyle/>
          <a:p>
            <a:pPr algn="just"/>
            <a:r>
              <a:rPr lang="el-GR" sz="2400" dirty="0"/>
              <a:t>Τρείς κατηγορίες στρατιωτικών ραντάρ :</a:t>
            </a:r>
            <a:endParaRPr lang="en-US" sz="2400" dirty="0"/>
          </a:p>
          <a:p>
            <a:pPr algn="just"/>
            <a:r>
              <a:rPr lang="en-US" sz="2400" dirty="0"/>
              <a:t>(</a:t>
            </a:r>
            <a:r>
              <a:rPr lang="en-US" sz="2400" dirty="0" err="1"/>
              <a:t>i</a:t>
            </a:r>
            <a:r>
              <a:rPr lang="en-US" sz="2400" dirty="0"/>
              <a:t>) </a:t>
            </a:r>
            <a:r>
              <a:rPr lang="el-GR" sz="2400" dirty="0"/>
              <a:t>Εδάφους, </a:t>
            </a:r>
            <a:r>
              <a:rPr lang="en-US" sz="2400" dirty="0"/>
              <a:t>(ii) </a:t>
            </a:r>
            <a:r>
              <a:rPr lang="el-GR" sz="2400" dirty="0"/>
              <a:t>Αεροσκαφών</a:t>
            </a:r>
            <a:r>
              <a:rPr lang="en-US" sz="2400" dirty="0"/>
              <a:t> </a:t>
            </a:r>
            <a:r>
              <a:rPr lang="el-GR" sz="2400" dirty="0"/>
              <a:t>και </a:t>
            </a:r>
            <a:r>
              <a:rPr lang="en-US" sz="2400" dirty="0"/>
              <a:t>(iii) </a:t>
            </a:r>
            <a:r>
              <a:rPr lang="el-GR" sz="2400" dirty="0"/>
              <a:t>Πλοίων.</a:t>
            </a:r>
            <a:endParaRPr lang="en-US" sz="2400" dirty="0"/>
          </a:p>
          <a:p>
            <a:pPr algn="just"/>
            <a:endParaRPr lang="en-US" sz="2400" dirty="0"/>
          </a:p>
        </p:txBody>
      </p:sp>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646331"/>
          </a:xfrm>
          <a:prstGeom prst="rect">
            <a:avLst/>
          </a:prstGeom>
          <a:noFill/>
        </p:spPr>
        <p:txBody>
          <a:bodyPr wrap="square" rtlCol="0">
            <a:spAutoFit/>
          </a:bodyPr>
          <a:lstStyle/>
          <a:p>
            <a:pPr algn="ctr"/>
            <a:r>
              <a:rPr lang="el-GR" sz="3600" b="1" dirty="0"/>
              <a:t>Γενική Κατηγοριοποίηση</a:t>
            </a:r>
            <a:endParaRPr lang="en-US" sz="3600" b="1" dirty="0"/>
          </a:p>
        </p:txBody>
      </p:sp>
      <p:sp>
        <p:nvSpPr>
          <p:cNvPr id="7" name="TextBox 6">
            <a:extLst>
              <a:ext uri="{FF2B5EF4-FFF2-40B4-BE49-F238E27FC236}">
                <a16:creationId xmlns:a16="http://schemas.microsoft.com/office/drawing/2014/main" id="{18091227-244C-4AEA-8F43-88C928FEA8B6}"/>
              </a:ext>
            </a:extLst>
          </p:cNvPr>
          <p:cNvSpPr txBox="1"/>
          <p:nvPr/>
        </p:nvSpPr>
        <p:spPr>
          <a:xfrm>
            <a:off x="31955" y="2451534"/>
            <a:ext cx="9220200" cy="400110"/>
          </a:xfrm>
          <a:prstGeom prst="rect">
            <a:avLst/>
          </a:prstGeom>
          <a:noFill/>
        </p:spPr>
        <p:txBody>
          <a:bodyPr wrap="square">
            <a:spAutoFit/>
          </a:bodyPr>
          <a:lstStyle/>
          <a:p>
            <a:pPr marL="265113" indent="-265113">
              <a:buAutoNum type="romanLcParenBoth"/>
            </a:pPr>
            <a:r>
              <a:rPr lang="en-US" sz="2000" b="1" i="0" u="none" strike="noStrike" baseline="0" dirty="0">
                <a:latin typeface="Arial" panose="020B0604020202020204" pitchFamily="34" charset="0"/>
                <a:cs typeface="Arial" panose="020B0604020202020204" pitchFamily="34" charset="0"/>
              </a:rPr>
              <a:t> </a:t>
            </a:r>
            <a:r>
              <a:rPr lang="el-GR" sz="2000" b="1" i="0" u="none" strike="noStrike" baseline="0" dirty="0">
                <a:latin typeface="Arial" panose="020B0604020202020204" pitchFamily="34" charset="0"/>
                <a:cs typeface="Arial" panose="020B0604020202020204" pitchFamily="34" charset="0"/>
              </a:rPr>
              <a:t>Ραντάρ Εδάφους</a:t>
            </a:r>
            <a:r>
              <a:rPr lang="en-US" sz="2000" b="1" i="0" u="none" strike="noStrike" baseline="0"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(α) </a:t>
            </a:r>
            <a:r>
              <a:rPr lang="el-GR" sz="1800" b="1" i="0" u="none" strike="noStrike" baseline="0" dirty="0">
                <a:latin typeface="Arial" panose="020B0604020202020204" pitchFamily="34" charset="0"/>
                <a:cs typeface="Arial" panose="020B0604020202020204" pitchFamily="34" charset="0"/>
              </a:rPr>
              <a:t>αεράμυνα</a:t>
            </a:r>
            <a:r>
              <a:rPr lang="en-US"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(β) </a:t>
            </a:r>
            <a:r>
              <a:rPr lang="el-GR" sz="1800" b="1" i="0" u="none" strike="noStrike" baseline="0" dirty="0">
                <a:latin typeface="Arial" panose="020B0604020202020204" pitchFamily="34" charset="0"/>
                <a:cs typeface="Arial" panose="020B0604020202020204" pitchFamily="34" charset="0"/>
              </a:rPr>
              <a:t>παράκτια άμυνα</a:t>
            </a:r>
            <a:r>
              <a:rPr lang="en-US" sz="1800" b="1" i="0" u="none" strike="noStrike" baseline="0" dirty="0">
                <a:latin typeface="Arial" panose="020B0604020202020204" pitchFamily="34" charset="0"/>
                <a:cs typeface="Arial" panose="020B0604020202020204" pitchFamily="34" charset="0"/>
              </a:rPr>
              <a:t>, </a:t>
            </a:r>
            <a:r>
              <a:rPr lang="el-GR" sz="1800" b="0" i="0" u="none" strike="noStrike" baseline="0" dirty="0">
                <a:latin typeface="Arial" panose="020B0604020202020204" pitchFamily="34" charset="0"/>
                <a:cs typeface="Arial" panose="020B0604020202020204" pitchFamily="34" charset="0"/>
              </a:rPr>
              <a:t>(γ) </a:t>
            </a:r>
            <a:r>
              <a:rPr lang="el-GR" sz="1800" b="1" i="0" u="none" strike="noStrike" baseline="0" dirty="0">
                <a:latin typeface="Arial" panose="020B0604020202020204" pitchFamily="34" charset="0"/>
                <a:cs typeface="Arial" panose="020B0604020202020204" pitchFamily="34" charset="0"/>
              </a:rPr>
              <a:t>αντιαρματική άμυνα</a:t>
            </a:r>
            <a:r>
              <a:rPr lang="en-US"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204CF03-31E7-488A-B25F-2FCC8E0508ED}"/>
              </a:ext>
            </a:extLst>
          </p:cNvPr>
          <p:cNvSpPr txBox="1"/>
          <p:nvPr/>
        </p:nvSpPr>
        <p:spPr>
          <a:xfrm>
            <a:off x="228600" y="3657600"/>
            <a:ext cx="8686800" cy="1631216"/>
          </a:xfrm>
          <a:prstGeom prst="rect">
            <a:avLst/>
          </a:prstGeom>
          <a:noFill/>
        </p:spPr>
        <p:txBody>
          <a:bodyPr wrap="square">
            <a:spAutoFit/>
          </a:bodyPr>
          <a:lstStyle/>
          <a:p>
            <a:r>
              <a:rPr lang="en-US" sz="2000" b="1" i="0" u="none" strike="noStrike" baseline="0" dirty="0">
                <a:latin typeface="Arial" panose="020B0604020202020204" pitchFamily="34" charset="0"/>
                <a:cs typeface="Arial" panose="020B0604020202020204" pitchFamily="34" charset="0"/>
              </a:rPr>
              <a:t>(ii) </a:t>
            </a:r>
            <a:r>
              <a:rPr lang="el-GR" sz="2000" b="1" i="0" u="none" strike="noStrike" baseline="0" dirty="0">
                <a:latin typeface="Arial" panose="020B0604020202020204" pitchFamily="34" charset="0"/>
                <a:cs typeface="Arial" panose="020B0604020202020204" pitchFamily="34" charset="0"/>
              </a:rPr>
              <a:t>Αερομεταφερόμενο </a:t>
            </a:r>
            <a:r>
              <a:rPr lang="en-US" sz="2000" b="1" i="0" u="none" strike="noStrike" baseline="0" dirty="0">
                <a:latin typeface="Arial" panose="020B0604020202020204" pitchFamily="34" charset="0"/>
                <a:cs typeface="Arial" panose="020B0604020202020204" pitchFamily="34" charset="0"/>
              </a:rPr>
              <a:t>RAD</a:t>
            </a:r>
            <a:r>
              <a:rPr lang="en-US" sz="2000" b="1" dirty="0">
                <a:latin typeface="Arial" panose="020B0604020202020204" pitchFamily="34" charset="0"/>
                <a:cs typeface="Arial" panose="020B0604020202020204" pitchFamily="34" charset="0"/>
              </a:rPr>
              <a:t>AR</a:t>
            </a:r>
            <a:r>
              <a:rPr lang="en-US" sz="2000" b="1" i="0" u="none" strike="noStrike" baseline="0" dirty="0">
                <a:latin typeface="Arial" panose="020B0604020202020204" pitchFamily="34" charset="0"/>
                <a:cs typeface="Arial" panose="020B0604020202020204" pitchFamily="34" charset="0"/>
              </a:rPr>
              <a:t>: </a:t>
            </a:r>
          </a:p>
          <a:p>
            <a:r>
              <a:rPr lang="en-US" sz="2000" dirty="0">
                <a:latin typeface="Times New Roman" panose="02020603050405020304" pitchFamily="18" charset="0"/>
              </a:rPr>
              <a:t>1</a:t>
            </a:r>
            <a:r>
              <a:rPr lang="el-GR" sz="2000" b="0" i="0" u="none" strike="noStrike" baseline="0" dirty="0">
                <a:latin typeface="Times New Roman" panose="02020603050405020304" pitchFamily="18" charset="0"/>
              </a:rPr>
              <a:t>. Ανίχνευση στόχων σε </a:t>
            </a:r>
            <a:r>
              <a:rPr lang="el-GR" sz="2000" b="0" i="0" u="none" strike="noStrike" baseline="0" dirty="0" err="1">
                <a:latin typeface="Times New Roman" panose="02020603050405020304" pitchFamily="18" charset="0"/>
              </a:rPr>
              <a:t>μακρυνές</a:t>
            </a:r>
            <a:r>
              <a:rPr lang="el-GR" sz="2000" b="0" i="0" u="none" strike="noStrike" baseline="0" dirty="0">
                <a:latin typeface="Times New Roman" panose="02020603050405020304" pitchFamily="18" charset="0"/>
              </a:rPr>
              <a:t> αποστάσεις υπό οιαδήποτε καιρικές συνθήκες.</a:t>
            </a:r>
          </a:p>
          <a:p>
            <a:r>
              <a:rPr lang="el-GR" sz="2000" b="0" i="0" u="none" strike="noStrike" baseline="0" dirty="0">
                <a:latin typeface="Times New Roman" panose="02020603050405020304" pitchFamily="18" charset="0"/>
              </a:rPr>
              <a:t>2. Παρακολούθηση στόχου (</a:t>
            </a:r>
            <a:r>
              <a:rPr lang="en-US" sz="2000" b="0" i="0" u="none" strike="noStrike" baseline="0" dirty="0">
                <a:latin typeface="Times New Roman" panose="02020603050405020304" pitchFamily="18" charset="0"/>
              </a:rPr>
              <a:t>target tracking)</a:t>
            </a:r>
          </a:p>
          <a:p>
            <a:r>
              <a:rPr lang="el-GR" sz="2000" b="0" i="0" u="none" strike="noStrike" baseline="0" dirty="0">
                <a:latin typeface="Times New Roman" panose="02020603050405020304" pitchFamily="18" charset="0"/>
              </a:rPr>
              <a:t>3. Χαρτογράφηση Εδάφους (</a:t>
            </a:r>
            <a:r>
              <a:rPr lang="en-US" sz="2000" b="0" i="0" u="none" strike="noStrike" baseline="0" dirty="0">
                <a:latin typeface="Times New Roman" panose="02020603050405020304" pitchFamily="18" charset="0"/>
              </a:rPr>
              <a:t>Ground Mapping)</a:t>
            </a:r>
          </a:p>
          <a:p>
            <a:r>
              <a:rPr lang="el-GR" sz="2000" dirty="0">
                <a:latin typeface="Times New Roman" panose="02020603050405020304" pitchFamily="18" charset="0"/>
              </a:rPr>
              <a:t>4</a:t>
            </a:r>
            <a:r>
              <a:rPr lang="en-US" sz="2000" b="0" i="0" u="none" strike="noStrike" baseline="0" dirty="0">
                <a:latin typeface="Times New Roman" panose="02020603050405020304" pitchFamily="18" charset="0"/>
              </a:rPr>
              <a:t>. </a:t>
            </a:r>
            <a:r>
              <a:rPr lang="el-GR" sz="2000" b="0" i="0" u="none" strike="noStrike" baseline="0" dirty="0">
                <a:latin typeface="Times New Roman" panose="02020603050405020304" pitchFamily="18" charset="0"/>
              </a:rPr>
              <a:t>Καθοδήγηση βλημάτων (</a:t>
            </a:r>
            <a:r>
              <a:rPr lang="en-US" sz="2000" b="0" i="0" u="none" strike="noStrike" baseline="0" dirty="0">
                <a:latin typeface="Times New Roman" panose="02020603050405020304" pitchFamily="18" charset="0"/>
              </a:rPr>
              <a:t>Missile Guidance)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3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20</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2462213"/>
          </a:xfrm>
        </p:spPr>
        <p:txBody>
          <a:bodyPr/>
          <a:lstStyle/>
          <a:p>
            <a:pPr algn="just"/>
            <a:r>
              <a:rPr lang="el-GR" sz="2000" b="1" dirty="0"/>
              <a:t>Το </a:t>
            </a:r>
            <a:r>
              <a:rPr lang="en-US" sz="2000" b="1" dirty="0"/>
              <a:t>RADAR</a:t>
            </a:r>
            <a:r>
              <a:rPr lang="el-GR" sz="2000" b="1" dirty="0"/>
              <a:t> συνεχούς κύματος με διαμόρφωση συχνότητας </a:t>
            </a:r>
            <a:r>
              <a:rPr lang="en-US" sz="2000" b="1" dirty="0"/>
              <a:t>(</a:t>
            </a:r>
            <a:r>
              <a:rPr lang="el-GR" sz="2000" b="1" dirty="0"/>
              <a:t>FMCW) </a:t>
            </a:r>
            <a:r>
              <a:rPr lang="el-GR" sz="2000" dirty="0"/>
              <a:t>είναι ένας ειδικός τύπος </a:t>
            </a:r>
            <a:r>
              <a:rPr lang="en-US" sz="2000" dirty="0"/>
              <a:t>RADAR </a:t>
            </a:r>
            <a:r>
              <a:rPr lang="el-GR" sz="2000" dirty="0"/>
              <a:t>που ακτινοβολεί ισχύ συνεχούς εκπομπής όπως ένα απλό ραντάρ συνεχούς κύματος (CW-</a:t>
            </a:r>
            <a:r>
              <a:rPr lang="el-GR" sz="2000" dirty="0" err="1"/>
              <a:t>Radar</a:t>
            </a:r>
            <a:r>
              <a:rPr lang="el-GR" sz="2000" dirty="0"/>
              <a:t>). </a:t>
            </a:r>
          </a:p>
          <a:p>
            <a:pPr algn="just"/>
            <a:endParaRPr lang="el-GR" sz="2000" dirty="0"/>
          </a:p>
          <a:p>
            <a:pPr algn="just"/>
            <a:r>
              <a:rPr lang="el-GR" sz="2000" dirty="0"/>
              <a:t>Επιπλέον, το </a:t>
            </a:r>
            <a:r>
              <a:rPr lang="en-US" sz="2000" dirty="0"/>
              <a:t>RADAR</a:t>
            </a:r>
            <a:r>
              <a:rPr lang="el-GR" sz="2000" dirty="0"/>
              <a:t> FMCW μπορεί να αλλάξει τη συχνότητα λειτουργίας του: δηλαδή, το σήμα εκπομπής διαμορφώνεται σε συχνότητα. Οι δυνατότητες μετρήσεων </a:t>
            </a:r>
            <a:r>
              <a:rPr lang="en-US" sz="2000" dirty="0"/>
              <a:t>RADAR</a:t>
            </a:r>
            <a:r>
              <a:rPr lang="el-GR" sz="2000" dirty="0"/>
              <a:t> ως προς τον χρόνο είναι τεχνικά εφικτές μόνο με αυτές τις μεταβολές ως προς την συχνότητα.</a:t>
            </a:r>
            <a:endParaRPr lang="en-US" sz="2000" dirty="0"/>
          </a:p>
        </p:txBody>
      </p:sp>
    </p:spTree>
    <p:extLst>
      <p:ext uri="{BB962C8B-B14F-4D97-AF65-F5344CB8AC3E}">
        <p14:creationId xmlns:p14="http://schemas.microsoft.com/office/powerpoint/2010/main" val="2970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21</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3385542"/>
          </a:xfrm>
        </p:spPr>
        <p:txBody>
          <a:bodyPr/>
          <a:lstStyle/>
          <a:p>
            <a:pPr algn="just"/>
            <a:r>
              <a:rPr lang="el-GR" sz="2000" dirty="0"/>
              <a:t>Τα </a:t>
            </a:r>
            <a:r>
              <a:rPr lang="en-US" sz="2000" dirty="0"/>
              <a:t>RADAR </a:t>
            </a:r>
            <a:r>
              <a:rPr lang="el-GR" sz="2000" dirty="0"/>
              <a:t>συνεχούς κύματος χωρίς διαμόρφωση συχνότητας έχουν το μειονέκτημα ότι δεν </a:t>
            </a:r>
            <a:r>
              <a:rPr lang="el-GR" sz="2000" dirty="0" err="1"/>
              <a:t>μπορ</a:t>
            </a:r>
            <a:r>
              <a:rPr lang="en-US" sz="2000" dirty="0"/>
              <a:t>o</a:t>
            </a:r>
            <a:r>
              <a:rPr lang="el-GR" sz="2000" dirty="0" err="1"/>
              <a:t>ύν</a:t>
            </a:r>
            <a:r>
              <a:rPr lang="el-GR" sz="2000" dirty="0"/>
              <a:t> να προσδιορίσουν την απόσταση στόχων επειδή δεν διαθέτουν την απαιτούμενη βάση χρόνου (προσδιορισμός σημείου εκκίνησης) που απαιτείται για να επιτρέψει στο σύστημα να χρονομετρήσει με ακρίβεια τον κύκλο εκπομπής και λήψης, ώστε να το μετατρέψει σε απόσταση. </a:t>
            </a:r>
          </a:p>
          <a:p>
            <a:pPr algn="just"/>
            <a:endParaRPr lang="el-GR" sz="2000" dirty="0"/>
          </a:p>
          <a:p>
            <a:pPr algn="just"/>
            <a:r>
              <a:rPr lang="el-GR" sz="2000" dirty="0"/>
              <a:t>Μια τέτοια χρονική αναφορά για τη μέτρηση της απόστασης στατικών αντικειμένων μπορεί να δημιουργηθεί χρησιμοποιώντας διαμόρφωση συχνότητας του εκπεμπόμενου σήματος. Σε αυτήν τη μέθοδο, εκπέμπεται ένα σήμα, στο οποίο αυξάνεται (ή μειώνεται) περιοδικά η συχνότητα. </a:t>
            </a:r>
            <a:endParaRPr lang="en-US" sz="2000" dirty="0"/>
          </a:p>
        </p:txBody>
      </p:sp>
    </p:spTree>
    <p:extLst>
      <p:ext uri="{BB962C8B-B14F-4D97-AF65-F5344CB8AC3E}">
        <p14:creationId xmlns:p14="http://schemas.microsoft.com/office/powerpoint/2010/main" val="3460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22</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54254" y="1480210"/>
            <a:ext cx="8382000" cy="1231106"/>
          </a:xfrm>
        </p:spPr>
        <p:txBody>
          <a:bodyPr/>
          <a:lstStyle/>
          <a:p>
            <a:pPr algn="just"/>
            <a:r>
              <a:rPr lang="el-GR" sz="2000" dirty="0"/>
              <a:t>Όταν λαμβάνεται ένα σήμα </a:t>
            </a:r>
            <a:r>
              <a:rPr lang="el-GR" sz="2000" dirty="0" err="1"/>
              <a:t>ηχούς</a:t>
            </a:r>
            <a:r>
              <a:rPr lang="el-GR" sz="2000" dirty="0"/>
              <a:t>, αυτή η αλλαγή συχνότητας λαμβάνει μια καθυστέρηση </a:t>
            </a:r>
            <a:r>
              <a:rPr lang="el-GR" sz="2000" dirty="0" err="1"/>
              <a:t>Δt</a:t>
            </a:r>
            <a:r>
              <a:rPr lang="el-GR" sz="2000" dirty="0"/>
              <a:t> όπως η τεχνική παλμικού ραντάρ. Επιπλέον, στο </a:t>
            </a:r>
            <a:r>
              <a:rPr lang="en-US" sz="2000" dirty="0"/>
              <a:t>RADAR</a:t>
            </a:r>
            <a:r>
              <a:rPr lang="el-GR" sz="2000" dirty="0"/>
              <a:t> FMCW μετρούνται και οι διαφορές συχνότητας, μεταξύ του εκπεμπόμενου και του λαμβανόμενου σήματος.</a:t>
            </a:r>
            <a:endParaRPr lang="en-US" sz="2000" dirty="0"/>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1743586" y="3139374"/>
            <a:ext cx="5656828" cy="3385275"/>
          </a:xfrm>
          <a:prstGeom prst="rect">
            <a:avLst/>
          </a:prstGeom>
        </p:spPr>
      </p:pic>
    </p:spTree>
    <p:extLst>
      <p:ext uri="{BB962C8B-B14F-4D97-AF65-F5344CB8AC3E}">
        <p14:creationId xmlns:p14="http://schemas.microsoft.com/office/powerpoint/2010/main" val="35514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23</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381000" y="4572000"/>
            <a:ext cx="8382000" cy="923330"/>
          </a:xfrm>
        </p:spPr>
        <p:txBody>
          <a:bodyPr/>
          <a:lstStyle/>
          <a:p>
            <a:pPr algn="just"/>
            <a:r>
              <a:rPr lang="el-GR" sz="2000" dirty="0"/>
              <a:t>Η μέτρηση της απόστασης πραγματοποιείται συγκρίνοντας τη συχνότητα του λαμβανόμενου σήματος με ένα σήμα αναφοράς (συνήθως απευθείας το σήμα εκπομπής).</a:t>
            </a:r>
            <a:endParaRPr lang="en-US" sz="2000" dirty="0"/>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1972186" y="1200329"/>
            <a:ext cx="5199628" cy="3111668"/>
          </a:xfrm>
          <a:prstGeom prst="rect">
            <a:avLst/>
          </a:prstGeom>
        </p:spPr>
      </p:pic>
    </p:spTree>
    <p:extLst>
      <p:ext uri="{BB962C8B-B14F-4D97-AF65-F5344CB8AC3E}">
        <p14:creationId xmlns:p14="http://schemas.microsoft.com/office/powerpoint/2010/main" val="4067570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24</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381000" y="4572000"/>
            <a:ext cx="8382000" cy="615553"/>
          </a:xfrm>
        </p:spPr>
        <p:txBody>
          <a:bodyPr/>
          <a:lstStyle/>
          <a:p>
            <a:pPr algn="just"/>
            <a:r>
              <a:rPr lang="el-GR" sz="2000" dirty="0"/>
              <a:t>Η απόσταση R από τον στόχο μπορεί να προσδιοριστεί από την ακόλουθη σχέση:</a:t>
            </a:r>
            <a:endParaRPr lang="en-US" sz="2000" dirty="0"/>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1972186" y="1200329"/>
            <a:ext cx="5199628" cy="3111668"/>
          </a:xfrm>
          <a:prstGeom prst="rect">
            <a:avLst/>
          </a:prstGeom>
        </p:spPr>
      </p:pic>
      <p:pic>
        <p:nvPicPr>
          <p:cNvPr id="5" name="Picture 4">
            <a:extLst>
              <a:ext uri="{FF2B5EF4-FFF2-40B4-BE49-F238E27FC236}">
                <a16:creationId xmlns:a16="http://schemas.microsoft.com/office/drawing/2014/main" id="{854C29E8-A2C4-4F76-8F7F-97F3D9B9AC56}"/>
              </a:ext>
            </a:extLst>
          </p:cNvPr>
          <p:cNvPicPr>
            <a:picLocks noChangeAspect="1"/>
          </p:cNvPicPr>
          <p:nvPr/>
        </p:nvPicPr>
        <p:blipFill>
          <a:blip r:embed="rId3"/>
          <a:stretch>
            <a:fillRect/>
          </a:stretch>
        </p:blipFill>
        <p:spPr>
          <a:xfrm>
            <a:off x="1676400" y="5391281"/>
            <a:ext cx="1504950" cy="809625"/>
          </a:xfrm>
          <a:prstGeom prst="rect">
            <a:avLst/>
          </a:prstGeom>
        </p:spPr>
      </p:pic>
      <p:sp>
        <p:nvSpPr>
          <p:cNvPr id="11" name="TextBox 10">
            <a:extLst>
              <a:ext uri="{FF2B5EF4-FFF2-40B4-BE49-F238E27FC236}">
                <a16:creationId xmlns:a16="http://schemas.microsoft.com/office/drawing/2014/main" id="{CC84DB0B-C8B1-4038-A89E-47AFED41628B}"/>
              </a:ext>
            </a:extLst>
          </p:cNvPr>
          <p:cNvSpPr txBox="1"/>
          <p:nvPr/>
        </p:nvSpPr>
        <p:spPr>
          <a:xfrm>
            <a:off x="3744214" y="5368215"/>
            <a:ext cx="4572000" cy="923330"/>
          </a:xfrm>
          <a:prstGeom prst="rect">
            <a:avLst/>
          </a:prstGeom>
          <a:noFill/>
        </p:spPr>
        <p:txBody>
          <a:bodyPr wrap="square">
            <a:spAutoFit/>
          </a:bodyPr>
          <a:lstStyle/>
          <a:p>
            <a:pPr algn="l">
              <a:buFont typeface="Arial" panose="020B0604020202020204" pitchFamily="34" charset="0"/>
              <a:buChar char="•"/>
            </a:pPr>
            <a:r>
              <a:rPr lang="en-US" b="0" i="1" dirty="0">
                <a:effectLst/>
                <a:latin typeface="Times New Roman" panose="02020603050405020304" pitchFamily="18" charset="0"/>
              </a:rPr>
              <a:t>c</a:t>
            </a:r>
            <a:r>
              <a:rPr lang="en-US" b="0" i="1" baseline="-25000" dirty="0">
                <a:effectLst/>
                <a:latin typeface="Times New Roman" panose="02020603050405020304" pitchFamily="18" charset="0"/>
              </a:rPr>
              <a:t>0</a:t>
            </a:r>
            <a:r>
              <a:rPr lang="en-US" b="0" i="0" dirty="0">
                <a:effectLst/>
                <a:latin typeface="arial" panose="020B0604020202020204" pitchFamily="34" charset="0"/>
              </a:rPr>
              <a:t> =  3·10</a:t>
            </a:r>
            <a:r>
              <a:rPr lang="en-US" b="0" i="0" baseline="30000" dirty="0">
                <a:effectLst/>
                <a:latin typeface="arial" panose="020B0604020202020204" pitchFamily="34" charset="0"/>
              </a:rPr>
              <a:t>8 m</a:t>
            </a:r>
            <a:r>
              <a:rPr lang="en-US" b="0" i="0" dirty="0">
                <a:effectLst/>
                <a:latin typeface="arial" panose="020B0604020202020204" pitchFamily="34" charset="0"/>
              </a:rPr>
              <a:t>/</a:t>
            </a:r>
            <a:r>
              <a:rPr lang="en-US" b="0" i="0" baseline="-25000" dirty="0">
                <a:effectLst/>
                <a:latin typeface="arial" panose="020B0604020202020204" pitchFamily="34" charset="0"/>
              </a:rPr>
              <a:t>s</a:t>
            </a:r>
            <a:endParaRPr lang="en-US" b="0" i="0" dirty="0">
              <a:effectLst/>
              <a:latin typeface="arial" panose="020B0604020202020204" pitchFamily="34" charset="0"/>
            </a:endParaRPr>
          </a:p>
          <a:p>
            <a:pPr algn="l">
              <a:buFont typeface="Arial" panose="020B0604020202020204" pitchFamily="34" charset="0"/>
              <a:buChar char="•"/>
            </a:pPr>
            <a:r>
              <a:rPr lang="en-US" b="0" i="1" dirty="0" err="1">
                <a:effectLst/>
                <a:latin typeface="Times New Roman" panose="02020603050405020304" pitchFamily="18" charset="0"/>
              </a:rPr>
              <a:t>Δt</a:t>
            </a:r>
            <a:r>
              <a:rPr lang="en-US" b="0" i="0" dirty="0">
                <a:effectLst/>
                <a:latin typeface="arial" panose="020B0604020202020204" pitchFamily="34" charset="0"/>
              </a:rPr>
              <a:t> = </a:t>
            </a:r>
            <a:r>
              <a:rPr lang="el-GR" b="0" i="0" dirty="0">
                <a:effectLst/>
                <a:latin typeface="arial" panose="020B0604020202020204" pitchFamily="34" charset="0"/>
              </a:rPr>
              <a:t>χρονική καθυστέρηση </a:t>
            </a:r>
            <a:r>
              <a:rPr lang="en-US" b="0" i="0" dirty="0">
                <a:effectLst/>
                <a:latin typeface="arial" panose="020B0604020202020204" pitchFamily="34" charset="0"/>
              </a:rPr>
              <a:t>[s]</a:t>
            </a:r>
          </a:p>
          <a:p>
            <a:pPr algn="l">
              <a:buFont typeface="Arial" panose="020B0604020202020204" pitchFamily="34" charset="0"/>
              <a:buChar char="•"/>
            </a:pPr>
            <a:r>
              <a:rPr lang="en-US" b="0" i="1" dirty="0">
                <a:effectLst/>
                <a:latin typeface="Times New Roman" panose="02020603050405020304" pitchFamily="18" charset="0"/>
              </a:rPr>
              <a:t>R</a:t>
            </a:r>
            <a:r>
              <a:rPr lang="en-US" b="0" i="0" dirty="0">
                <a:effectLst/>
                <a:latin typeface="arial" panose="020B0604020202020204" pitchFamily="34" charset="0"/>
              </a:rPr>
              <a:t> = </a:t>
            </a:r>
            <a:r>
              <a:rPr lang="el-GR" b="0" i="0" dirty="0">
                <a:effectLst/>
                <a:latin typeface="arial" panose="020B0604020202020204" pitchFamily="34" charset="0"/>
              </a:rPr>
              <a:t>απόσταση κεραίας – στόχου [</a:t>
            </a:r>
            <a:r>
              <a:rPr lang="en-US" b="0" i="0" dirty="0">
                <a:effectLst/>
                <a:latin typeface="arial" panose="020B0604020202020204" pitchFamily="34" charset="0"/>
              </a:rPr>
              <a:t>m]</a:t>
            </a:r>
          </a:p>
        </p:txBody>
      </p:sp>
    </p:spTree>
    <p:extLst>
      <p:ext uri="{BB962C8B-B14F-4D97-AF65-F5344CB8AC3E}">
        <p14:creationId xmlns:p14="http://schemas.microsoft.com/office/powerpoint/2010/main" val="375941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25</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4202771"/>
            <a:ext cx="8686800" cy="2154436"/>
          </a:xfrm>
        </p:spPr>
        <p:txBody>
          <a:bodyPr/>
          <a:lstStyle/>
          <a:p>
            <a:pPr algn="just"/>
            <a:r>
              <a:rPr lang="el-GR" sz="2000" dirty="0"/>
              <a:t>Εάν η αλλαγή στη συχνότητα είναι γραμμική σε ένα ευρύ φάσμα, τότε η απόσταση του στόχου μπορεί να προσδιοριστεί με μια απλή σύγκριση συχνότητας. Η διαφορά συχνότητας </a:t>
            </a:r>
            <a:r>
              <a:rPr lang="el-GR" sz="2000" dirty="0" err="1"/>
              <a:t>Δf</a:t>
            </a:r>
            <a:r>
              <a:rPr lang="el-GR" sz="2000" dirty="0"/>
              <a:t> είναι ανάλογη με την απόσταση R. </a:t>
            </a:r>
          </a:p>
          <a:p>
            <a:pPr algn="just"/>
            <a:endParaRPr lang="el-GR" sz="2000" dirty="0"/>
          </a:p>
          <a:p>
            <a:pPr algn="just"/>
            <a:r>
              <a:rPr lang="el-GR" sz="2000" dirty="0"/>
              <a:t>Τα αποτελέσματα της γραμμικής αύξησης συχνότητας θα είναι ίσα με αυτά της μείωσης συχνότητας (σε στατικό σενάριο: δηλαδή χωρίς μεταβολή </a:t>
            </a:r>
            <a:r>
              <a:rPr lang="el-GR" sz="2000" dirty="0" err="1"/>
              <a:t>Doppler</a:t>
            </a:r>
            <a:r>
              <a:rPr lang="el-GR" sz="2000" dirty="0"/>
              <a:t>).</a:t>
            </a:r>
            <a:endParaRPr lang="en-US" sz="2000" dirty="0"/>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2090993" y="1200329"/>
            <a:ext cx="4919407" cy="2943972"/>
          </a:xfrm>
          <a:prstGeom prst="rect">
            <a:avLst/>
          </a:prstGeom>
        </p:spPr>
      </p:pic>
    </p:spTree>
    <p:extLst>
      <p:ext uri="{BB962C8B-B14F-4D97-AF65-F5344CB8AC3E}">
        <p14:creationId xmlns:p14="http://schemas.microsoft.com/office/powerpoint/2010/main" val="4077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26</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368173" y="1600200"/>
            <a:ext cx="8407654" cy="4308872"/>
          </a:xfrm>
        </p:spPr>
        <p:txBody>
          <a:bodyPr/>
          <a:lstStyle/>
          <a:p>
            <a:pPr algn="just"/>
            <a:r>
              <a:rPr lang="el-GR" sz="2000" dirty="0"/>
              <a:t>Εάν το ανακλώμενο αντικείμενο έχει ακτινική ταχύτητα σε σχέση με την κεραία λήψης, τότε το σήμα </a:t>
            </a:r>
            <a:r>
              <a:rPr lang="el-GR" sz="2000" dirty="0" err="1"/>
              <a:t>ηχούς</a:t>
            </a:r>
            <a:r>
              <a:rPr lang="el-GR" sz="2000" dirty="0"/>
              <a:t> λαμβάνει και μια συχνότητα </a:t>
            </a:r>
            <a:r>
              <a:rPr lang="el-GR" sz="2000" dirty="0" err="1"/>
              <a:t>Doppler</a:t>
            </a:r>
            <a:r>
              <a:rPr lang="el-GR" sz="2000" dirty="0"/>
              <a:t> f</a:t>
            </a:r>
            <a:r>
              <a:rPr lang="el-GR" sz="2000" baseline="-25000" dirty="0"/>
              <a:t>D</a:t>
            </a:r>
            <a:r>
              <a:rPr lang="el-GR" sz="2000" dirty="0"/>
              <a:t> (που προκαλείται από την ταχύτητα). Το </a:t>
            </a:r>
            <a:r>
              <a:rPr lang="en-US" sz="2000" dirty="0"/>
              <a:t>RADAR</a:t>
            </a:r>
            <a:r>
              <a:rPr lang="el-GR" sz="2000" dirty="0"/>
              <a:t> μετρά όχι μόνο τη διαφορά συχνότητας </a:t>
            </a:r>
            <a:r>
              <a:rPr lang="el-GR" sz="2000" dirty="0" err="1"/>
              <a:t>Δf</a:t>
            </a:r>
            <a:r>
              <a:rPr lang="el-GR" sz="2000" dirty="0"/>
              <a:t> στην τρέχουσα συχνότητα (που προκαλείται από τον χρόνο παρέλευσης από τον στόχο), αλλά επιπλέον μια συχνότητα </a:t>
            </a:r>
            <a:r>
              <a:rPr lang="el-GR" sz="2000" dirty="0" err="1"/>
              <a:t>Doppler</a:t>
            </a:r>
            <a:r>
              <a:rPr lang="el-GR" sz="2000" dirty="0"/>
              <a:t> f</a:t>
            </a:r>
            <a:r>
              <a:rPr lang="el-GR" sz="2000" baseline="-25000" dirty="0"/>
              <a:t>D</a:t>
            </a:r>
            <a:r>
              <a:rPr lang="el-GR" sz="2000" dirty="0"/>
              <a:t>.</a:t>
            </a:r>
            <a:endParaRPr lang="en-US" sz="2000" dirty="0"/>
          </a:p>
          <a:p>
            <a:pPr algn="just"/>
            <a:endParaRPr lang="en-US" sz="2000" dirty="0"/>
          </a:p>
          <a:p>
            <a:pPr algn="just"/>
            <a:r>
              <a:rPr lang="en-US" sz="2000" dirty="0"/>
              <a:t>T</a:t>
            </a:r>
            <a:r>
              <a:rPr lang="el-GR" sz="2000" dirty="0"/>
              <a:t>ο </a:t>
            </a:r>
            <a:r>
              <a:rPr lang="en-US" sz="2000" dirty="0"/>
              <a:t>RADAR</a:t>
            </a:r>
            <a:r>
              <a:rPr lang="el-GR" sz="2000" dirty="0"/>
              <a:t> συνολικά μετρά, ανάλογα με την κατεύθυνση κίνησης</a:t>
            </a:r>
            <a:r>
              <a:rPr lang="en-US" sz="2000" dirty="0"/>
              <a:t> </a:t>
            </a:r>
            <a:r>
              <a:rPr lang="el-GR" sz="2000" dirty="0"/>
              <a:t>του στόχου και της γραμμικής διαμόρφωσης του </a:t>
            </a:r>
            <a:r>
              <a:rPr lang="en-US" sz="2000" dirty="0"/>
              <a:t>RADAR:</a:t>
            </a:r>
            <a:endParaRPr lang="el-GR" sz="2000" dirty="0"/>
          </a:p>
          <a:p>
            <a:pPr algn="just"/>
            <a:endParaRPr lang="el-GR" sz="2000" dirty="0"/>
          </a:p>
          <a:p>
            <a:pPr marL="342900" indent="-342900" algn="just">
              <a:buFont typeface="Arial" panose="020B0604020202020204" pitchFamily="34" charset="0"/>
              <a:buChar char="•"/>
            </a:pPr>
            <a:r>
              <a:rPr lang="el-GR" sz="2000" dirty="0"/>
              <a:t>Τη διαφορά συχνότητας </a:t>
            </a:r>
            <a:r>
              <a:rPr lang="el-GR" sz="2000" dirty="0" err="1"/>
              <a:t>Δf</a:t>
            </a:r>
            <a:r>
              <a:rPr lang="el-GR" sz="2000" dirty="0"/>
              <a:t> στην τρέχουσα συχνότητα, ως φορέα της πληροφορίας της απόστασης και </a:t>
            </a:r>
          </a:p>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της συχνότητας </a:t>
            </a:r>
            <a:r>
              <a:rPr lang="el-GR" sz="2000" dirty="0" err="1"/>
              <a:t>Doppler</a:t>
            </a:r>
            <a:r>
              <a:rPr lang="el-GR" sz="2000" dirty="0"/>
              <a:t> ως φορέα των πληροφοριών ταχύτητας.</a:t>
            </a:r>
            <a:endParaRPr lang="en-US" sz="2000" dirty="0"/>
          </a:p>
        </p:txBody>
      </p:sp>
    </p:spTree>
    <p:extLst>
      <p:ext uri="{BB962C8B-B14F-4D97-AF65-F5344CB8AC3E}">
        <p14:creationId xmlns:p14="http://schemas.microsoft.com/office/powerpoint/2010/main" val="30770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27</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1043675" y="1393358"/>
            <a:ext cx="6803157" cy="4071284"/>
          </a:xfrm>
          <a:prstGeom prst="rect">
            <a:avLst/>
          </a:prstGeom>
        </p:spPr>
      </p:pic>
    </p:spTree>
    <p:extLst>
      <p:ext uri="{BB962C8B-B14F-4D97-AF65-F5344CB8AC3E}">
        <p14:creationId xmlns:p14="http://schemas.microsoft.com/office/powerpoint/2010/main" val="238864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28</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Τεχνολογία εκπομπής σήματος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4343400"/>
            <a:ext cx="8686800" cy="1846659"/>
          </a:xfrm>
        </p:spPr>
        <p:txBody>
          <a:bodyPr/>
          <a:lstStyle/>
          <a:p>
            <a:pPr algn="just"/>
            <a:r>
              <a:rPr lang="el-GR" sz="2000" dirty="0"/>
              <a:t>Συγκεκριμένα, εάν η μέτρηση που εκτελείται είναι η παραπάνω, τότε το λαμβανόμενο σήμα (πράσινο γράφημα) μετακινείται όχι μόνο προς τα δεξιά (λόγω του Δ</a:t>
            </a:r>
            <a:r>
              <a:rPr lang="en-US" sz="2000" dirty="0"/>
              <a:t>t)</a:t>
            </a:r>
            <a:r>
              <a:rPr lang="el-GR" sz="2000" dirty="0"/>
              <a:t> αλλά και προς τα κάτω (λόγω της συχνότητας </a:t>
            </a:r>
            <a:r>
              <a:rPr lang="el-GR" sz="2000" dirty="0" err="1"/>
              <a:t>Doppler</a:t>
            </a:r>
            <a:r>
              <a:rPr lang="el-GR" sz="2000" dirty="0"/>
              <a:t>).</a:t>
            </a:r>
          </a:p>
          <a:p>
            <a:pPr algn="just"/>
            <a:endParaRPr lang="el-GR" sz="2000" dirty="0"/>
          </a:p>
          <a:p>
            <a:pPr algn="just"/>
            <a:r>
              <a:rPr lang="el-GR" sz="2000" dirty="0"/>
              <a:t>Η μετρούμενη διαφορά συχνότητας </a:t>
            </a:r>
            <a:r>
              <a:rPr lang="el-GR" sz="2000" dirty="0" err="1"/>
              <a:t>Δf</a:t>
            </a:r>
            <a:r>
              <a:rPr lang="el-GR" sz="2000" dirty="0"/>
              <a:t> είναι κατά f</a:t>
            </a:r>
            <a:r>
              <a:rPr lang="el-GR" sz="2000" baseline="-25000" dirty="0"/>
              <a:t>D</a:t>
            </a:r>
            <a:r>
              <a:rPr lang="el-GR" sz="2000" dirty="0"/>
              <a:t> υψηλότερη από ό, τι θα ήταν σύμφωνα με τον χρόνο καθυστέρησης (Δ</a:t>
            </a:r>
            <a:r>
              <a:rPr lang="en-US" sz="2000" dirty="0"/>
              <a:t>t) </a:t>
            </a:r>
            <a:r>
              <a:rPr lang="el-GR" sz="2000" dirty="0"/>
              <a:t>αποκλειστικά.</a:t>
            </a:r>
            <a:endParaRPr lang="en-US" sz="2000" dirty="0"/>
          </a:p>
        </p:txBody>
      </p:sp>
      <p:pic>
        <p:nvPicPr>
          <p:cNvPr id="3" name="Picture 2">
            <a:extLst>
              <a:ext uri="{FF2B5EF4-FFF2-40B4-BE49-F238E27FC236}">
                <a16:creationId xmlns:a16="http://schemas.microsoft.com/office/drawing/2014/main" id="{4961EDE0-A9C3-47D9-8C33-3C40394B9967}"/>
              </a:ext>
            </a:extLst>
          </p:cNvPr>
          <p:cNvPicPr>
            <a:picLocks noChangeAspect="1"/>
          </p:cNvPicPr>
          <p:nvPr/>
        </p:nvPicPr>
        <p:blipFill>
          <a:blip r:embed="rId2"/>
          <a:stretch>
            <a:fillRect/>
          </a:stretch>
        </p:blipFill>
        <p:spPr>
          <a:xfrm>
            <a:off x="2090993" y="1200329"/>
            <a:ext cx="4919407" cy="2943972"/>
          </a:xfrm>
          <a:prstGeom prst="rect">
            <a:avLst/>
          </a:prstGeom>
        </p:spPr>
      </p:pic>
    </p:spTree>
    <p:extLst>
      <p:ext uri="{BB962C8B-B14F-4D97-AF65-F5344CB8AC3E}">
        <p14:creationId xmlns:p14="http://schemas.microsoft.com/office/powerpoint/2010/main" val="310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29</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447800"/>
            <a:ext cx="8686800" cy="307777"/>
          </a:xfrm>
        </p:spPr>
        <p:txBody>
          <a:bodyPr/>
          <a:lstStyle/>
          <a:p>
            <a:pPr algn="just"/>
            <a:r>
              <a:rPr lang="en-US" sz="2000" b="1" dirty="0"/>
              <a:t>1. </a:t>
            </a:r>
            <a:r>
              <a:rPr lang="el-GR" sz="2000" b="1" dirty="0"/>
              <a:t>Η </a:t>
            </a:r>
            <a:r>
              <a:rPr lang="el-GR" sz="2000" b="1" dirty="0" err="1"/>
              <a:t>Σχισμο</a:t>
            </a:r>
            <a:r>
              <a:rPr lang="el-GR" sz="2000" b="1" dirty="0"/>
              <a:t>-κεραία (</a:t>
            </a:r>
            <a:r>
              <a:rPr lang="en-US" sz="2000" b="1" dirty="0"/>
              <a:t>Slot Antenna)</a:t>
            </a:r>
          </a:p>
        </p:txBody>
      </p:sp>
      <p:pic>
        <p:nvPicPr>
          <p:cNvPr id="5" name="Picture 4" descr="A picture containing sky, blue, day&#10;&#10;Description automatically generated">
            <a:extLst>
              <a:ext uri="{FF2B5EF4-FFF2-40B4-BE49-F238E27FC236}">
                <a16:creationId xmlns:a16="http://schemas.microsoft.com/office/drawing/2014/main" id="{EEC2511F-3D87-488A-A798-4336BB654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2003048"/>
            <a:ext cx="8048625" cy="4524375"/>
          </a:xfrm>
          <a:prstGeom prst="rect">
            <a:avLst/>
          </a:prstGeom>
        </p:spPr>
      </p:pic>
    </p:spTree>
    <p:extLst>
      <p:ext uri="{BB962C8B-B14F-4D97-AF65-F5344CB8AC3E}">
        <p14:creationId xmlns:p14="http://schemas.microsoft.com/office/powerpoint/2010/main" val="97940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646331"/>
          </a:xfrm>
          <a:prstGeom prst="rect">
            <a:avLst/>
          </a:prstGeom>
          <a:noFill/>
        </p:spPr>
        <p:txBody>
          <a:bodyPr wrap="square" rtlCol="0">
            <a:spAutoFit/>
          </a:bodyPr>
          <a:lstStyle/>
          <a:p>
            <a:pPr algn="ctr"/>
            <a:r>
              <a:rPr lang="el-GR" sz="3600" b="1" dirty="0"/>
              <a:t>Γενική Κατηγοριοποίηση</a:t>
            </a:r>
            <a:endParaRPr lang="en-US" sz="3600" b="1" dirty="0"/>
          </a:p>
        </p:txBody>
      </p:sp>
      <p:sp>
        <p:nvSpPr>
          <p:cNvPr id="7" name="TextBox 6">
            <a:extLst>
              <a:ext uri="{FF2B5EF4-FFF2-40B4-BE49-F238E27FC236}">
                <a16:creationId xmlns:a16="http://schemas.microsoft.com/office/drawing/2014/main" id="{18091227-244C-4AEA-8F43-88C928FEA8B6}"/>
              </a:ext>
            </a:extLst>
          </p:cNvPr>
          <p:cNvSpPr txBox="1"/>
          <p:nvPr/>
        </p:nvSpPr>
        <p:spPr>
          <a:xfrm>
            <a:off x="306070" y="1219200"/>
            <a:ext cx="8531860" cy="2308324"/>
          </a:xfrm>
          <a:prstGeom prst="rect">
            <a:avLst/>
          </a:prstGeom>
          <a:noFill/>
        </p:spPr>
        <p:txBody>
          <a:bodyPr wrap="square">
            <a:spAutoFit/>
          </a:bodyPr>
          <a:lstStyle/>
          <a:p>
            <a:pPr algn="just"/>
            <a:r>
              <a:rPr lang="el-GR" sz="2000" b="1" i="0" u="sng" strike="noStrike" baseline="0" dirty="0">
                <a:latin typeface="Arial" panose="020B0604020202020204" pitchFamily="34" charset="0"/>
                <a:cs typeface="Arial" panose="020B0604020202020204" pitchFamily="34" charset="0"/>
              </a:rPr>
              <a:t>Ραντάρ </a:t>
            </a:r>
            <a:r>
              <a:rPr lang="el-GR" sz="2000" b="1" u="sng" dirty="0">
                <a:latin typeface="Arial" panose="020B0604020202020204" pitchFamily="34" charset="0"/>
                <a:cs typeface="Arial" panose="020B0604020202020204" pitchFamily="34" charset="0"/>
              </a:rPr>
              <a:t>Πλοίων</a:t>
            </a:r>
            <a:r>
              <a:rPr lang="en-US" sz="2000" b="1" i="0" u="none" strike="noStrike" baseline="0" dirty="0">
                <a:latin typeface="Arial" panose="020B0604020202020204" pitchFamily="34" charset="0"/>
                <a:cs typeface="Arial" panose="020B0604020202020204" pitchFamily="34" charset="0"/>
              </a:rPr>
              <a:t>: </a:t>
            </a:r>
            <a:r>
              <a:rPr lang="el-GR" sz="2400" b="0" i="0" u="none" strike="noStrike" baseline="0" dirty="0">
                <a:latin typeface="Times New Roman" panose="02020603050405020304" pitchFamily="18" charset="0"/>
              </a:rPr>
              <a:t>Το σύγχρονο πολεμικό πλοίο αποτελεί πλατφόρμα πολλών </a:t>
            </a:r>
            <a:r>
              <a:rPr lang="en-US" sz="2400" b="0" i="0" u="none" strike="noStrike" baseline="0" dirty="0">
                <a:latin typeface="Times New Roman" panose="02020603050405020304" pitchFamily="18" charset="0"/>
              </a:rPr>
              <a:t>RADAR</a:t>
            </a:r>
            <a:r>
              <a:rPr lang="el-GR" sz="2400" b="0" i="0" u="none" strike="noStrike" baseline="0" dirty="0">
                <a:latin typeface="Times New Roman" panose="02020603050405020304" pitchFamily="18" charset="0"/>
              </a:rPr>
              <a:t> μακρών και βραχέων αποστάσεων για έρευνα, εγκλωβισμό θαλασσίων και ενα</a:t>
            </a:r>
            <a:r>
              <a:rPr lang="el-GR" sz="2400" dirty="0">
                <a:latin typeface="Times New Roman" panose="02020603050405020304" pitchFamily="18" charset="0"/>
              </a:rPr>
              <a:t>έρι</a:t>
            </a:r>
            <a:r>
              <a:rPr lang="el-GR" sz="2400" b="0" i="0" u="none" strike="noStrike" baseline="0" dirty="0">
                <a:latin typeface="Times New Roman" panose="02020603050405020304" pitchFamily="18" charset="0"/>
              </a:rPr>
              <a:t>ων απειλών. </a:t>
            </a:r>
          </a:p>
          <a:p>
            <a:pPr algn="just"/>
            <a:endParaRPr lang="el-GR" sz="2400" dirty="0">
              <a:latin typeface="Times New Roman" panose="02020603050405020304" pitchFamily="18" charset="0"/>
            </a:endParaRPr>
          </a:p>
          <a:p>
            <a:pPr algn="just"/>
            <a:r>
              <a:rPr lang="el-GR" sz="2400" b="0" i="0" u="none" strike="noStrike" baseline="0" dirty="0">
                <a:latin typeface="Times New Roman" panose="02020603050405020304" pitchFamily="18" charset="0"/>
              </a:rPr>
              <a:t>Τα αντιπυραυλικά και αντιαεροπορικά οπλικά συστήματα του πολεμικού πλοίου καθοδηγούνται αποκλειστικώς από </a:t>
            </a:r>
            <a:r>
              <a:rPr lang="en-US" sz="2400" b="0" i="0" u="none" strike="noStrike" baseline="0" dirty="0">
                <a:latin typeface="Times New Roman" panose="02020603050405020304" pitchFamily="18" charset="0"/>
              </a:rPr>
              <a:t>RADAR</a:t>
            </a:r>
            <a:r>
              <a:rPr lang="el-GR" sz="2400" b="0" i="0" u="none" strike="noStrike" baseline="0" dirty="0">
                <a:latin typeface="Times New Roman" panose="02020603050405020304" pitchFamily="18"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54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30</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316503"/>
            <a:ext cx="8686800" cy="1231106"/>
          </a:xfrm>
        </p:spPr>
        <p:txBody>
          <a:bodyPr/>
          <a:lstStyle/>
          <a:p>
            <a:pPr algn="just"/>
            <a:r>
              <a:rPr lang="el-GR" sz="2000" dirty="0"/>
              <a:t>Οι </a:t>
            </a:r>
            <a:r>
              <a:rPr lang="el-GR" sz="2000" b="1" dirty="0" err="1"/>
              <a:t>Σχισμο</a:t>
            </a:r>
            <a:r>
              <a:rPr lang="el-GR" sz="2000" b="1" dirty="0"/>
              <a:t>-κεραίες</a:t>
            </a:r>
            <a:r>
              <a:rPr lang="el-GR" sz="2000" dirty="0"/>
              <a:t> είναι διατάξεις κεραιών που χρησιμοποιούνται στο εύρος συχνοτήτων από </a:t>
            </a:r>
            <a:r>
              <a:rPr lang="en-US" sz="2000" dirty="0"/>
              <a:t>(</a:t>
            </a:r>
            <a:r>
              <a:rPr lang="el-GR" sz="2000" dirty="0"/>
              <a:t>περίπου</a:t>
            </a:r>
            <a:r>
              <a:rPr lang="en-US" sz="2000" dirty="0"/>
              <a:t>)</a:t>
            </a:r>
            <a:r>
              <a:rPr lang="el-GR" sz="2000" dirty="0"/>
              <a:t> 300 </a:t>
            </a:r>
            <a:r>
              <a:rPr lang="el-GR" sz="2000" dirty="0" err="1"/>
              <a:t>MHz</a:t>
            </a:r>
            <a:r>
              <a:rPr lang="el-GR" sz="2000" dirty="0"/>
              <a:t> έως 25 </a:t>
            </a:r>
            <a:r>
              <a:rPr lang="el-GR" sz="2000" dirty="0" err="1"/>
              <a:t>GHz</a:t>
            </a:r>
            <a:r>
              <a:rPr lang="el-GR" sz="2000" dirty="0"/>
              <a:t>. Χρησιμοποιούνται συχνά στο ραντάρ ναυτιλίας ως συστοιχία που τροφοδοτείται από ένα κοινό κυματοδηγό. </a:t>
            </a:r>
            <a:endParaRPr lang="en-US" sz="2000" dirty="0"/>
          </a:p>
        </p:txBody>
      </p:sp>
      <p:pic>
        <p:nvPicPr>
          <p:cNvPr id="8" name="Picture 7" descr="A picture containing indoor, floor, wall&#10;&#10;Description automatically generated">
            <a:extLst>
              <a:ext uri="{FF2B5EF4-FFF2-40B4-BE49-F238E27FC236}">
                <a16:creationId xmlns:a16="http://schemas.microsoft.com/office/drawing/2014/main" id="{CA3AEAD6-F239-4350-8448-27096D18F0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2587014"/>
            <a:ext cx="5410200" cy="4057650"/>
          </a:xfrm>
          <a:prstGeom prst="rect">
            <a:avLst/>
          </a:prstGeom>
        </p:spPr>
      </p:pic>
    </p:spTree>
    <p:extLst>
      <p:ext uri="{BB962C8B-B14F-4D97-AF65-F5344CB8AC3E}">
        <p14:creationId xmlns:p14="http://schemas.microsoft.com/office/powerpoint/2010/main" val="335530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31</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200329"/>
            <a:ext cx="8686800" cy="2462213"/>
          </a:xfrm>
        </p:spPr>
        <p:txBody>
          <a:bodyPr/>
          <a:lstStyle/>
          <a:p>
            <a:pPr algn="just"/>
            <a:r>
              <a:rPr lang="en-US" sz="2000" dirty="0"/>
              <a:t>H </a:t>
            </a:r>
            <a:r>
              <a:rPr lang="el-GR" sz="2000" dirty="0"/>
              <a:t>κάθε σχισμή έχει μήκος λ/2. Η αρχή εκπομπής συσχετίζεται άμεσα με την  αντίστοιχη αρχή εκπομπής μιας διπολικής κεραίας. Η πόλωση μιας κεραίας σχισμής είναι γραμμική. Τα ηλεκτρομαγνητικά πεδία της κεραίας σχισμής είναι σχεδόν τα ίδια με αυτά της διπολικής κεραίας.</a:t>
            </a:r>
          </a:p>
          <a:p>
            <a:pPr algn="just"/>
            <a:endParaRPr lang="el-GR" sz="2000" dirty="0"/>
          </a:p>
          <a:p>
            <a:pPr algn="just"/>
            <a:r>
              <a:rPr lang="el-GR" sz="2000" dirty="0"/>
              <a:t>Συγκεκριμένα, μια κατακόρυφη σχισμή αποδίδει ένα οριζόντιο ηλεκτρικό πεδίο, ενώ ένα κατακόρυφο δίπολο αποδίδει αντίστοιχα κατακόρυφο ηλεκτρικό πεδίο.</a:t>
            </a:r>
            <a:endParaRPr lang="en-US" sz="2000" dirty="0"/>
          </a:p>
        </p:txBody>
      </p:sp>
      <p:pic>
        <p:nvPicPr>
          <p:cNvPr id="5" name="Picture 4">
            <a:extLst>
              <a:ext uri="{FF2B5EF4-FFF2-40B4-BE49-F238E27FC236}">
                <a16:creationId xmlns:a16="http://schemas.microsoft.com/office/drawing/2014/main" id="{22D997CF-DF06-4D92-ACCC-F290F5B2548C}"/>
              </a:ext>
            </a:extLst>
          </p:cNvPr>
          <p:cNvPicPr>
            <a:picLocks noChangeAspect="1"/>
          </p:cNvPicPr>
          <p:nvPr/>
        </p:nvPicPr>
        <p:blipFill>
          <a:blip r:embed="rId2"/>
          <a:stretch>
            <a:fillRect/>
          </a:stretch>
        </p:blipFill>
        <p:spPr>
          <a:xfrm>
            <a:off x="3487991" y="4191000"/>
            <a:ext cx="1914525" cy="2552700"/>
          </a:xfrm>
          <a:prstGeom prst="rect">
            <a:avLst/>
          </a:prstGeom>
        </p:spPr>
      </p:pic>
      <p:sp>
        <p:nvSpPr>
          <p:cNvPr id="8" name="TextBox 7">
            <a:extLst>
              <a:ext uri="{FF2B5EF4-FFF2-40B4-BE49-F238E27FC236}">
                <a16:creationId xmlns:a16="http://schemas.microsoft.com/office/drawing/2014/main" id="{F236D4E6-1AE7-4F93-88B1-F42CEB2EC130}"/>
              </a:ext>
            </a:extLst>
          </p:cNvPr>
          <p:cNvSpPr txBox="1"/>
          <p:nvPr/>
        </p:nvSpPr>
        <p:spPr>
          <a:xfrm>
            <a:off x="636636" y="5144184"/>
            <a:ext cx="2819400" cy="646331"/>
          </a:xfrm>
          <a:prstGeom prst="rect">
            <a:avLst/>
          </a:prstGeom>
          <a:noFill/>
        </p:spPr>
        <p:txBody>
          <a:bodyPr wrap="square" rtlCol="0">
            <a:spAutoFit/>
          </a:bodyPr>
          <a:lstStyle/>
          <a:p>
            <a:pPr algn="ctr"/>
            <a:r>
              <a:rPr lang="el-GR" dirty="0"/>
              <a:t>Ηλεκτρικό πεδίο εκπομπής </a:t>
            </a:r>
            <a:r>
              <a:rPr lang="el-GR" dirty="0" err="1"/>
              <a:t>σχισμο</a:t>
            </a:r>
            <a:r>
              <a:rPr lang="el-GR" dirty="0"/>
              <a:t>-κεραίας</a:t>
            </a:r>
            <a:endParaRPr lang="en-US" dirty="0"/>
          </a:p>
        </p:txBody>
      </p:sp>
    </p:spTree>
    <p:extLst>
      <p:ext uri="{BB962C8B-B14F-4D97-AF65-F5344CB8AC3E}">
        <p14:creationId xmlns:p14="http://schemas.microsoft.com/office/powerpoint/2010/main" val="9244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32</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447800"/>
            <a:ext cx="8686800" cy="2154436"/>
          </a:xfrm>
        </p:spPr>
        <p:txBody>
          <a:bodyPr/>
          <a:lstStyle/>
          <a:p>
            <a:pPr algn="just"/>
            <a:r>
              <a:rPr lang="el-GR" sz="2000" dirty="0"/>
              <a:t>Το τελικό αποτέλεσμα θα είναι η αυξημένη </a:t>
            </a:r>
            <a:r>
              <a:rPr lang="el-GR" sz="2000" dirty="0" err="1"/>
              <a:t>κατευθυντικότητα</a:t>
            </a:r>
            <a:r>
              <a:rPr lang="el-GR" sz="2000" dirty="0"/>
              <a:t> της </a:t>
            </a:r>
            <a:r>
              <a:rPr lang="el-GR" sz="2000" dirty="0" err="1"/>
              <a:t>σχισμο</a:t>
            </a:r>
            <a:r>
              <a:rPr lang="el-GR" sz="2000" dirty="0"/>
              <a:t>-κεραίας (ως προς μια μεμονωμένη σχισμή) λόγω του φαινομένου της συμβολής από κάθε μια </a:t>
            </a:r>
            <a:r>
              <a:rPr lang="el-GR" sz="2000" dirty="0" err="1"/>
              <a:t>σχισμη</a:t>
            </a:r>
            <a:r>
              <a:rPr lang="el-GR" sz="2000" dirty="0"/>
              <a:t>.</a:t>
            </a:r>
          </a:p>
          <a:p>
            <a:pPr algn="just"/>
            <a:endParaRPr lang="el-GR" sz="2000" dirty="0"/>
          </a:p>
          <a:p>
            <a:pPr algn="just"/>
            <a:r>
              <a:rPr lang="el-GR" sz="2000" dirty="0"/>
              <a:t>Το γεγονός αυτό μπορεί να εκμεταλλευτεί ως προς την χρήση της κεραίας αυτής στα </a:t>
            </a:r>
            <a:r>
              <a:rPr lang="en-US" sz="2000" dirty="0"/>
              <a:t>RADAR </a:t>
            </a:r>
            <a:r>
              <a:rPr lang="el-GR" sz="2000" dirty="0"/>
              <a:t>ναυτιλίας, με το να αποδίδει ένα ικανοποιητικά μικρό εύρος κύριου λοβού ακτινοβολίας.</a:t>
            </a:r>
            <a:endParaRPr lang="en-US" sz="2000" dirty="0"/>
          </a:p>
        </p:txBody>
      </p:sp>
      <p:pic>
        <p:nvPicPr>
          <p:cNvPr id="9" name="Picture 8" descr="A picture containing sky, blue, day&#10;&#10;Description automatically generated">
            <a:extLst>
              <a:ext uri="{FF2B5EF4-FFF2-40B4-BE49-F238E27FC236}">
                <a16:creationId xmlns:a16="http://schemas.microsoft.com/office/drawing/2014/main" id="{4AE40A9E-3CCB-4593-AD32-63B0AE04A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242" y="3852165"/>
            <a:ext cx="4405312" cy="2476359"/>
          </a:xfrm>
          <a:prstGeom prst="rect">
            <a:avLst/>
          </a:prstGeom>
        </p:spPr>
      </p:pic>
    </p:spTree>
    <p:extLst>
      <p:ext uri="{BB962C8B-B14F-4D97-AF65-F5344CB8AC3E}">
        <p14:creationId xmlns:p14="http://schemas.microsoft.com/office/powerpoint/2010/main" val="231066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33</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447800"/>
            <a:ext cx="8686800" cy="307777"/>
          </a:xfrm>
        </p:spPr>
        <p:txBody>
          <a:bodyPr/>
          <a:lstStyle/>
          <a:p>
            <a:pPr algn="just"/>
            <a:r>
              <a:rPr lang="en-US" sz="2000" b="1" dirty="0"/>
              <a:t>2. </a:t>
            </a:r>
            <a:r>
              <a:rPr lang="el-GR" sz="2000" b="1" dirty="0"/>
              <a:t>Η παραβολική κεραία (</a:t>
            </a:r>
            <a:r>
              <a:rPr lang="en-US" sz="2000" b="1" dirty="0"/>
              <a:t>Parabolic Antenna)</a:t>
            </a:r>
          </a:p>
        </p:txBody>
      </p:sp>
      <p:pic>
        <p:nvPicPr>
          <p:cNvPr id="3" name="Picture 2">
            <a:extLst>
              <a:ext uri="{FF2B5EF4-FFF2-40B4-BE49-F238E27FC236}">
                <a16:creationId xmlns:a16="http://schemas.microsoft.com/office/drawing/2014/main" id="{D9B6DFE9-0989-48A0-B9E6-49E41394A173}"/>
              </a:ext>
            </a:extLst>
          </p:cNvPr>
          <p:cNvPicPr>
            <a:picLocks noChangeAspect="1"/>
          </p:cNvPicPr>
          <p:nvPr/>
        </p:nvPicPr>
        <p:blipFill>
          <a:blip r:embed="rId2"/>
          <a:stretch>
            <a:fillRect/>
          </a:stretch>
        </p:blipFill>
        <p:spPr>
          <a:xfrm>
            <a:off x="1347787" y="2003048"/>
            <a:ext cx="6448425" cy="4324350"/>
          </a:xfrm>
          <a:prstGeom prst="rect">
            <a:avLst/>
          </a:prstGeom>
        </p:spPr>
      </p:pic>
    </p:spTree>
    <p:extLst>
      <p:ext uri="{BB962C8B-B14F-4D97-AF65-F5344CB8AC3E}">
        <p14:creationId xmlns:p14="http://schemas.microsoft.com/office/powerpoint/2010/main" val="364386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34</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447800"/>
            <a:ext cx="8686800" cy="3077766"/>
          </a:xfrm>
        </p:spPr>
        <p:txBody>
          <a:bodyPr/>
          <a:lstStyle/>
          <a:p>
            <a:pPr algn="just"/>
            <a:r>
              <a:rPr lang="el-GR" sz="2000" b="1" dirty="0"/>
              <a:t>Ένας παραβολικός ανακλαστήρας</a:t>
            </a:r>
            <a:r>
              <a:rPr lang="el-GR" sz="2000" dirty="0"/>
              <a:t>, ένα πιάτο </a:t>
            </a:r>
            <a:r>
              <a:rPr lang="en-US" sz="2000" dirty="0"/>
              <a:t>(</a:t>
            </a:r>
            <a:r>
              <a:rPr lang="el-GR" sz="2000" dirty="0"/>
              <a:t>ή ένας καθρέφτης</a:t>
            </a:r>
            <a:r>
              <a:rPr lang="en-US" sz="2000" dirty="0"/>
              <a:t>)</a:t>
            </a:r>
            <a:r>
              <a:rPr lang="el-GR" sz="2000" dirty="0"/>
              <a:t> είναι μια κεραία που χρησιμοποιείται για τη συλλογή (ή την εκπομπή) ενέργειας ηλεκτρομαγνητικών κυμάτων.</a:t>
            </a:r>
            <a:r>
              <a:rPr lang="en-US" sz="2000" dirty="0"/>
              <a:t>T</a:t>
            </a:r>
            <a:r>
              <a:rPr lang="el-GR" sz="2000" dirty="0"/>
              <a:t>α κύματα που προσπίπτουν κατά μήκος του ίδιου άξονα με την παραβολή, συμβάλλουν στο εστιακό σημείο του ανακλαστήρα.</a:t>
            </a:r>
          </a:p>
          <a:p>
            <a:pPr algn="just"/>
            <a:endParaRPr lang="el-GR" sz="2000" dirty="0"/>
          </a:p>
          <a:p>
            <a:pPr algn="just"/>
            <a:endParaRPr lang="el-GR" sz="2000" dirty="0"/>
          </a:p>
          <a:p>
            <a:pPr algn="just"/>
            <a:r>
              <a:rPr lang="el-GR" sz="2000" dirty="0"/>
              <a:t>Ως προς την στρατιωτική τους αξιοποίηση, η χρήση τους στα </a:t>
            </a:r>
            <a:r>
              <a:rPr lang="en-US" sz="2000" dirty="0"/>
              <a:t>RADAR </a:t>
            </a:r>
            <a:r>
              <a:rPr lang="el-GR" sz="2000" dirty="0"/>
              <a:t>αέρος είναι ευρεία</a:t>
            </a:r>
            <a:r>
              <a:rPr lang="en-US" sz="2000" dirty="0"/>
              <a:t>, </a:t>
            </a:r>
            <a:r>
              <a:rPr lang="el-GR" sz="2000" dirty="0"/>
              <a:t>σε συνδυασμό με τον ανακλαστήρα ελλειπτικού τύπου.</a:t>
            </a:r>
            <a:endParaRPr lang="en-US" sz="2000" dirty="0"/>
          </a:p>
          <a:p>
            <a:pPr algn="just"/>
            <a:endParaRPr lang="el-GR" sz="2000" dirty="0"/>
          </a:p>
        </p:txBody>
      </p:sp>
    </p:spTree>
    <p:extLst>
      <p:ext uri="{BB962C8B-B14F-4D97-AF65-F5344CB8AC3E}">
        <p14:creationId xmlns:p14="http://schemas.microsoft.com/office/powerpoint/2010/main" val="373202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35</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263083"/>
            <a:ext cx="8686800" cy="2923877"/>
          </a:xfrm>
        </p:spPr>
        <p:txBody>
          <a:bodyPr/>
          <a:lstStyle/>
          <a:p>
            <a:pPr algn="just"/>
            <a:r>
              <a:rPr lang="el-GR" sz="2000" dirty="0"/>
              <a:t>Κατά την λειτουργία λήψης, ο κυκλικός παραβολικός ανακλαστήρας είναι κατασκευασμένος από μέταλλο, ώστε να σχηματίζει την επιφάνεια που λειτουργεί ως καθρέφτης για την προσπίπτουσα ηλεκτρομαγνητική ενέργεια (ενέργεια σήματος </a:t>
            </a:r>
            <a:r>
              <a:rPr lang="el-GR" sz="2000" dirty="0" err="1"/>
              <a:t>ηχούς</a:t>
            </a:r>
            <a:r>
              <a:rPr lang="el-GR" sz="2000" dirty="0"/>
              <a:t>) στο </a:t>
            </a:r>
            <a:r>
              <a:rPr lang="en-US" sz="2000" dirty="0"/>
              <a:t>RADAR</a:t>
            </a:r>
            <a:r>
              <a:rPr lang="el-GR" sz="2000" dirty="0"/>
              <a:t>.</a:t>
            </a:r>
            <a:endParaRPr lang="en-US" sz="2000" dirty="0"/>
          </a:p>
          <a:p>
            <a:pPr algn="just"/>
            <a:endParaRPr lang="el-GR" sz="1000" dirty="0"/>
          </a:p>
          <a:p>
            <a:pPr algn="just"/>
            <a:r>
              <a:rPr lang="el-GR" sz="2000" dirty="0"/>
              <a:t>Όλα τα προσπίπτοντα κύματα στο παραβολικό πιάτο θα κατευθυνθούν προς το εστιακό σημείο της παραβολικής κεραίας, με άμεση συνέπεια την μεγάλη αύξηση της </a:t>
            </a:r>
            <a:r>
              <a:rPr lang="el-GR" sz="2000" dirty="0" err="1"/>
              <a:t>κατευθυντικότητας</a:t>
            </a:r>
            <a:r>
              <a:rPr lang="el-GR" sz="2000" dirty="0"/>
              <a:t> της κεραίας ως προς την λήψη --- Ενίσχυση λαμβανόμενου σήματος στον δέκτη.  </a:t>
            </a:r>
          </a:p>
          <a:p>
            <a:pPr algn="just"/>
            <a:endParaRPr lang="el-GR" sz="2000" dirty="0"/>
          </a:p>
        </p:txBody>
      </p:sp>
      <p:pic>
        <p:nvPicPr>
          <p:cNvPr id="3" name="Picture 2">
            <a:extLst>
              <a:ext uri="{FF2B5EF4-FFF2-40B4-BE49-F238E27FC236}">
                <a16:creationId xmlns:a16="http://schemas.microsoft.com/office/drawing/2014/main" id="{7E122D3B-4EF2-40BE-92A4-152ADCA219EC}"/>
              </a:ext>
            </a:extLst>
          </p:cNvPr>
          <p:cNvPicPr>
            <a:picLocks noChangeAspect="1"/>
          </p:cNvPicPr>
          <p:nvPr/>
        </p:nvPicPr>
        <p:blipFill>
          <a:blip r:embed="rId2"/>
          <a:stretch>
            <a:fillRect/>
          </a:stretch>
        </p:blipFill>
        <p:spPr>
          <a:xfrm>
            <a:off x="2942162" y="4038600"/>
            <a:ext cx="3259676" cy="2606064"/>
          </a:xfrm>
          <a:prstGeom prst="rect">
            <a:avLst/>
          </a:prstGeom>
        </p:spPr>
      </p:pic>
    </p:spTree>
    <p:extLst>
      <p:ext uri="{BB962C8B-B14F-4D97-AF65-F5344CB8AC3E}">
        <p14:creationId xmlns:p14="http://schemas.microsoft.com/office/powerpoint/2010/main" val="17742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36</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599" y="1270099"/>
            <a:ext cx="8686800" cy="2616101"/>
          </a:xfrm>
        </p:spPr>
        <p:txBody>
          <a:bodyPr/>
          <a:lstStyle/>
          <a:p>
            <a:pPr algn="just"/>
            <a:r>
              <a:rPr lang="el-GR" sz="2000" dirty="0"/>
              <a:t>Κατά την λειτουργία εκπομπής, μια σημειακή πηγή (που βρίσκεται στο εστιακό σημείο του ανακλαστήρα) εκπέμπει. Αυτή η σημειακή πηγή ονομάζεται "κύρια τροφοδοσία" ή απλά ‘’τροφοδοσία".</a:t>
            </a:r>
          </a:p>
          <a:p>
            <a:pPr algn="just"/>
            <a:endParaRPr lang="el-GR" sz="1000" dirty="0"/>
          </a:p>
          <a:p>
            <a:pPr algn="just"/>
            <a:r>
              <a:rPr lang="el-GR" sz="2000" dirty="0"/>
              <a:t>Όλα τα ανακλώμενα κύματα από τη παραβολικό πιάτο θα κατευθυνθούν παράλληλα με τον άξονα της παραβολής, με άμεση συνέπεια την μεγάλη αύξηση της </a:t>
            </a:r>
            <a:r>
              <a:rPr lang="el-GR" sz="2000" dirty="0" err="1"/>
              <a:t>κατευθυντικότητας</a:t>
            </a:r>
            <a:r>
              <a:rPr lang="el-GR" sz="2000" dirty="0"/>
              <a:t> της κεραίας ως προς την εκπομπή --- Πολύ μικρό εύρος κύριου λοβού ακτινοβολίας.  </a:t>
            </a:r>
          </a:p>
          <a:p>
            <a:pPr algn="just"/>
            <a:endParaRPr lang="el-GR" sz="2000" dirty="0"/>
          </a:p>
        </p:txBody>
      </p:sp>
      <p:pic>
        <p:nvPicPr>
          <p:cNvPr id="3" name="Picture 2">
            <a:extLst>
              <a:ext uri="{FF2B5EF4-FFF2-40B4-BE49-F238E27FC236}">
                <a16:creationId xmlns:a16="http://schemas.microsoft.com/office/drawing/2014/main" id="{7E122D3B-4EF2-40BE-92A4-152ADCA219EC}"/>
              </a:ext>
            </a:extLst>
          </p:cNvPr>
          <p:cNvPicPr>
            <a:picLocks noChangeAspect="1"/>
          </p:cNvPicPr>
          <p:nvPr/>
        </p:nvPicPr>
        <p:blipFill>
          <a:blip r:embed="rId2"/>
          <a:stretch>
            <a:fillRect/>
          </a:stretch>
        </p:blipFill>
        <p:spPr>
          <a:xfrm>
            <a:off x="2756926" y="3735038"/>
            <a:ext cx="3630147" cy="2902252"/>
          </a:xfrm>
          <a:prstGeom prst="rect">
            <a:avLst/>
          </a:prstGeom>
        </p:spPr>
      </p:pic>
    </p:spTree>
    <p:extLst>
      <p:ext uri="{BB962C8B-B14F-4D97-AF65-F5344CB8AC3E}">
        <p14:creationId xmlns:p14="http://schemas.microsoft.com/office/powerpoint/2010/main" val="10686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37</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599" y="1270099"/>
            <a:ext cx="8686800" cy="615553"/>
          </a:xfrm>
        </p:spPr>
        <p:txBody>
          <a:bodyPr/>
          <a:lstStyle/>
          <a:p>
            <a:pPr algn="just"/>
            <a:r>
              <a:rPr lang="el-GR" sz="2000" dirty="0"/>
              <a:t>Από μια εξιδανικευμένη παραβολική κεραία </a:t>
            </a:r>
            <a:r>
              <a:rPr lang="en-US" sz="2000" dirty="0"/>
              <a:t>RADAR</a:t>
            </a:r>
            <a:r>
              <a:rPr lang="el-GR" sz="2000" dirty="0"/>
              <a:t>, παράγεται μια πολύ λεπτή δέσμη (</a:t>
            </a:r>
            <a:r>
              <a:rPr lang="en-US" sz="2000" dirty="0"/>
              <a:t>Pencil beam)</a:t>
            </a:r>
            <a:r>
              <a:rPr lang="el-GR" sz="2000" dirty="0"/>
              <a:t>. </a:t>
            </a:r>
          </a:p>
        </p:txBody>
      </p:sp>
      <p:pic>
        <p:nvPicPr>
          <p:cNvPr id="3" name="Picture 2">
            <a:extLst>
              <a:ext uri="{FF2B5EF4-FFF2-40B4-BE49-F238E27FC236}">
                <a16:creationId xmlns:a16="http://schemas.microsoft.com/office/drawing/2014/main" id="{7E122D3B-4EF2-40BE-92A4-152ADCA219EC}"/>
              </a:ext>
            </a:extLst>
          </p:cNvPr>
          <p:cNvPicPr>
            <a:picLocks noChangeAspect="1"/>
          </p:cNvPicPr>
          <p:nvPr/>
        </p:nvPicPr>
        <p:blipFill>
          <a:blip r:embed="rId2"/>
          <a:stretch>
            <a:fillRect/>
          </a:stretch>
        </p:blipFill>
        <p:spPr>
          <a:xfrm>
            <a:off x="231057" y="2971800"/>
            <a:ext cx="3630147" cy="2902252"/>
          </a:xfrm>
          <a:prstGeom prst="rect">
            <a:avLst/>
          </a:prstGeom>
        </p:spPr>
      </p:pic>
      <p:pic>
        <p:nvPicPr>
          <p:cNvPr id="5" name="Picture 4">
            <a:extLst>
              <a:ext uri="{FF2B5EF4-FFF2-40B4-BE49-F238E27FC236}">
                <a16:creationId xmlns:a16="http://schemas.microsoft.com/office/drawing/2014/main" id="{847B1799-FF79-402A-A72B-00928661658B}"/>
              </a:ext>
            </a:extLst>
          </p:cNvPr>
          <p:cNvPicPr>
            <a:picLocks noChangeAspect="1"/>
          </p:cNvPicPr>
          <p:nvPr/>
        </p:nvPicPr>
        <p:blipFill>
          <a:blip r:embed="rId3"/>
          <a:stretch>
            <a:fillRect/>
          </a:stretch>
        </p:blipFill>
        <p:spPr>
          <a:xfrm flipV="1">
            <a:off x="4112343" y="4034548"/>
            <a:ext cx="4800600" cy="776755"/>
          </a:xfrm>
          <a:prstGeom prst="rect">
            <a:avLst/>
          </a:prstGeom>
        </p:spPr>
      </p:pic>
    </p:spTree>
    <p:extLst>
      <p:ext uri="{BB962C8B-B14F-4D97-AF65-F5344CB8AC3E}">
        <p14:creationId xmlns:p14="http://schemas.microsoft.com/office/powerpoint/2010/main" val="3440487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38</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599" y="1270099"/>
            <a:ext cx="8686800" cy="615553"/>
          </a:xfrm>
        </p:spPr>
        <p:txBody>
          <a:bodyPr/>
          <a:lstStyle/>
          <a:p>
            <a:pPr algn="just"/>
            <a:r>
              <a:rPr lang="el-GR" sz="2000" dirty="0"/>
              <a:t>Εάν ο ανακλαστήρας έχει ελλειπτικό σχήμα, τότε θα παράγει</a:t>
            </a:r>
            <a:r>
              <a:rPr lang="en-US" sz="2000" dirty="0"/>
              <a:t> </a:t>
            </a:r>
            <a:r>
              <a:rPr lang="el-GR" sz="2000" dirty="0"/>
              <a:t>μια συγκεκριμένη δέσμη που ονομάζεται ‘’</a:t>
            </a:r>
            <a:r>
              <a:rPr lang="en-US" sz="2000" dirty="0"/>
              <a:t>fan beam</a:t>
            </a:r>
            <a:r>
              <a:rPr lang="el-GR" sz="2000" dirty="0"/>
              <a:t>’’. </a:t>
            </a:r>
          </a:p>
        </p:txBody>
      </p:sp>
      <p:pic>
        <p:nvPicPr>
          <p:cNvPr id="8" name="Picture 7">
            <a:extLst>
              <a:ext uri="{FF2B5EF4-FFF2-40B4-BE49-F238E27FC236}">
                <a16:creationId xmlns:a16="http://schemas.microsoft.com/office/drawing/2014/main" id="{1ED49579-2F0F-4FA1-B72A-C0037ABF20DD}"/>
              </a:ext>
            </a:extLst>
          </p:cNvPr>
          <p:cNvPicPr>
            <a:picLocks noChangeAspect="1"/>
          </p:cNvPicPr>
          <p:nvPr/>
        </p:nvPicPr>
        <p:blipFill>
          <a:blip r:embed="rId2"/>
          <a:stretch>
            <a:fillRect/>
          </a:stretch>
        </p:blipFill>
        <p:spPr>
          <a:xfrm>
            <a:off x="517578" y="2886283"/>
            <a:ext cx="3505200" cy="2876550"/>
          </a:xfrm>
          <a:prstGeom prst="rect">
            <a:avLst/>
          </a:prstGeom>
        </p:spPr>
      </p:pic>
      <p:pic>
        <p:nvPicPr>
          <p:cNvPr id="9" name="Picture 8">
            <a:extLst>
              <a:ext uri="{FF2B5EF4-FFF2-40B4-BE49-F238E27FC236}">
                <a16:creationId xmlns:a16="http://schemas.microsoft.com/office/drawing/2014/main" id="{C53FA1A3-F7E0-4B84-8458-DA63E62EE782}"/>
              </a:ext>
            </a:extLst>
          </p:cNvPr>
          <p:cNvPicPr>
            <a:picLocks noChangeAspect="1"/>
          </p:cNvPicPr>
          <p:nvPr/>
        </p:nvPicPr>
        <p:blipFill>
          <a:blip r:embed="rId3"/>
          <a:stretch>
            <a:fillRect/>
          </a:stretch>
        </p:blipFill>
        <p:spPr>
          <a:xfrm>
            <a:off x="4445254" y="2948459"/>
            <a:ext cx="4067175" cy="2800350"/>
          </a:xfrm>
          <a:prstGeom prst="rect">
            <a:avLst/>
          </a:prstGeom>
        </p:spPr>
      </p:pic>
    </p:spTree>
    <p:extLst>
      <p:ext uri="{BB962C8B-B14F-4D97-AF65-F5344CB8AC3E}">
        <p14:creationId xmlns:p14="http://schemas.microsoft.com/office/powerpoint/2010/main" val="22313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39</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599" y="1270099"/>
            <a:ext cx="8686800" cy="923330"/>
          </a:xfrm>
        </p:spPr>
        <p:txBody>
          <a:bodyPr/>
          <a:lstStyle/>
          <a:p>
            <a:pPr algn="just"/>
            <a:r>
              <a:rPr lang="el-GR" sz="2000" b="1" dirty="0"/>
              <a:t>Τα </a:t>
            </a:r>
            <a:r>
              <a:rPr lang="en-US" sz="2000" b="1" dirty="0"/>
              <a:t>RADAR</a:t>
            </a:r>
            <a:r>
              <a:rPr lang="el-GR" sz="2000" b="1" dirty="0"/>
              <a:t> </a:t>
            </a:r>
            <a:r>
              <a:rPr lang="el-GR" sz="2000" b="1" dirty="0" err="1"/>
              <a:t>ερεύνης</a:t>
            </a:r>
            <a:r>
              <a:rPr lang="en-US" sz="2000" dirty="0"/>
              <a:t>,</a:t>
            </a:r>
            <a:r>
              <a:rPr lang="el-GR" sz="2000" dirty="0"/>
              <a:t> χρησιμοποιούν δύο διαφορετικές καμπυλότητες στα οριζόντια και κατακόρυφα επίπεδα για να επιτύχουν την απαιτούμενη ‘’</a:t>
            </a:r>
            <a:r>
              <a:rPr lang="en-US" sz="2000" dirty="0"/>
              <a:t>pencil beam’’ </a:t>
            </a:r>
            <a:r>
              <a:rPr lang="el-GR" sz="2000" dirty="0"/>
              <a:t>στο αζιμούθιο και την αντίστοιχη ‘’</a:t>
            </a:r>
            <a:r>
              <a:rPr lang="en-US" sz="2000" dirty="0"/>
              <a:t>fan beam’’ </a:t>
            </a:r>
            <a:r>
              <a:rPr lang="el-GR" sz="2000" dirty="0"/>
              <a:t>καθ’ ύψος.</a:t>
            </a:r>
          </a:p>
        </p:txBody>
      </p:sp>
      <p:pic>
        <p:nvPicPr>
          <p:cNvPr id="9" name="Picture 8">
            <a:extLst>
              <a:ext uri="{FF2B5EF4-FFF2-40B4-BE49-F238E27FC236}">
                <a16:creationId xmlns:a16="http://schemas.microsoft.com/office/drawing/2014/main" id="{EA0A96E8-AE34-4007-BB65-17DF69117223}"/>
              </a:ext>
            </a:extLst>
          </p:cNvPr>
          <p:cNvPicPr>
            <a:picLocks noChangeAspect="1"/>
          </p:cNvPicPr>
          <p:nvPr/>
        </p:nvPicPr>
        <p:blipFill>
          <a:blip r:embed="rId2"/>
          <a:stretch>
            <a:fillRect/>
          </a:stretch>
        </p:blipFill>
        <p:spPr>
          <a:xfrm>
            <a:off x="2657474" y="2878752"/>
            <a:ext cx="3829050" cy="3810000"/>
          </a:xfrm>
          <a:prstGeom prst="rect">
            <a:avLst/>
          </a:prstGeom>
        </p:spPr>
      </p:pic>
    </p:spTree>
    <p:extLst>
      <p:ext uri="{BB962C8B-B14F-4D97-AF65-F5344CB8AC3E}">
        <p14:creationId xmlns:p14="http://schemas.microsoft.com/office/powerpoint/2010/main" val="123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p:txBody>
          <a:bodyPr/>
          <a:lstStyle/>
          <a:p>
            <a:endParaRPr lang="en-US"/>
          </a:p>
        </p:txBody>
      </p:sp>
      <p:pic>
        <p:nvPicPr>
          <p:cNvPr id="9" name="Picture 8" descr="Timeline&#10;&#10;Description automatically generated">
            <a:extLst>
              <a:ext uri="{FF2B5EF4-FFF2-40B4-BE49-F238E27FC236}">
                <a16:creationId xmlns:a16="http://schemas.microsoft.com/office/drawing/2014/main" id="{85646DD4-6D27-4782-96FE-8642266E4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361" y="1828800"/>
            <a:ext cx="7629616" cy="3459942"/>
          </a:xfrm>
          <a:prstGeom prst="rect">
            <a:avLst/>
          </a:prstGeom>
        </p:spPr>
      </p:pic>
    </p:spTree>
    <p:extLst>
      <p:ext uri="{BB962C8B-B14F-4D97-AF65-F5344CB8AC3E}">
        <p14:creationId xmlns:p14="http://schemas.microsoft.com/office/powerpoint/2010/main" val="3842935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40</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599" y="1270099"/>
            <a:ext cx="8686800" cy="1231106"/>
          </a:xfrm>
        </p:spPr>
        <p:txBody>
          <a:bodyPr/>
          <a:lstStyle/>
          <a:p>
            <a:pPr algn="just"/>
            <a:r>
              <a:rPr lang="el-GR" sz="2000" dirty="0"/>
              <a:t>Στη πραγματικότητα, το διάγραμμα ακτινοβολίας μιας παραβολικής κεραίας περιέχει τον κύριο λοβό, ο οποίος κατευθύνεται κατά μήκος του άξονα διάδοσης, και αρκετούς μικρούς </a:t>
            </a:r>
            <a:r>
              <a:rPr lang="el-GR" sz="2000" dirty="0" err="1"/>
              <a:t>μικρούς</a:t>
            </a:r>
            <a:r>
              <a:rPr lang="el-GR" sz="2000" dirty="0"/>
              <a:t> λοβούς (πλευρικοί λοβοί και οπίσθιος λοβός). </a:t>
            </a:r>
            <a:endParaRPr lang="el-GR" sz="1400" dirty="0"/>
          </a:p>
        </p:txBody>
      </p:sp>
      <p:pic>
        <p:nvPicPr>
          <p:cNvPr id="3" name="Picture 2">
            <a:extLst>
              <a:ext uri="{FF2B5EF4-FFF2-40B4-BE49-F238E27FC236}">
                <a16:creationId xmlns:a16="http://schemas.microsoft.com/office/drawing/2014/main" id="{608A4367-AD58-4630-9A51-C0146D82572D}"/>
              </a:ext>
            </a:extLst>
          </p:cNvPr>
          <p:cNvPicPr>
            <a:picLocks noChangeAspect="1"/>
          </p:cNvPicPr>
          <p:nvPr/>
        </p:nvPicPr>
        <p:blipFill>
          <a:blip r:embed="rId2"/>
          <a:stretch>
            <a:fillRect/>
          </a:stretch>
        </p:blipFill>
        <p:spPr>
          <a:xfrm>
            <a:off x="3886200" y="2648397"/>
            <a:ext cx="4329112" cy="3981519"/>
          </a:xfrm>
          <a:prstGeom prst="rect">
            <a:avLst/>
          </a:prstGeom>
        </p:spPr>
      </p:pic>
      <p:sp>
        <p:nvSpPr>
          <p:cNvPr id="10" name="TextBox 9">
            <a:extLst>
              <a:ext uri="{FF2B5EF4-FFF2-40B4-BE49-F238E27FC236}">
                <a16:creationId xmlns:a16="http://schemas.microsoft.com/office/drawing/2014/main" id="{5A03513B-D5FC-4987-B4E6-4B1F303BED23}"/>
              </a:ext>
            </a:extLst>
          </p:cNvPr>
          <p:cNvSpPr txBox="1"/>
          <p:nvPr/>
        </p:nvSpPr>
        <p:spPr>
          <a:xfrm>
            <a:off x="457200" y="3977436"/>
            <a:ext cx="3200401" cy="1323439"/>
          </a:xfrm>
          <a:prstGeom prst="rect">
            <a:avLst/>
          </a:prstGeom>
          <a:noFill/>
        </p:spPr>
        <p:txBody>
          <a:bodyPr wrap="square">
            <a:spAutoFit/>
          </a:bodyPr>
          <a:lstStyle/>
          <a:p>
            <a:pPr algn="just"/>
            <a:r>
              <a:rPr lang="el-GR" sz="2000" i="1" dirty="0"/>
              <a:t>Οριζόντια διατομή ενός πειραματικά μετρούμενου διαγράμματος  ακτινοβολίας μιας παραβολικής κεραίας </a:t>
            </a:r>
            <a:endParaRPr lang="en-US" sz="2000" i="1" dirty="0"/>
          </a:p>
        </p:txBody>
      </p:sp>
    </p:spTree>
    <p:extLst>
      <p:ext uri="{BB962C8B-B14F-4D97-AF65-F5344CB8AC3E}">
        <p14:creationId xmlns:p14="http://schemas.microsoft.com/office/powerpoint/2010/main" val="26145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41</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600200"/>
            <a:ext cx="8686800" cy="307777"/>
          </a:xfrm>
        </p:spPr>
        <p:txBody>
          <a:bodyPr/>
          <a:lstStyle/>
          <a:p>
            <a:pPr algn="just"/>
            <a:r>
              <a:rPr lang="en-US" sz="2000" b="1" dirty="0"/>
              <a:t>3. H </a:t>
            </a:r>
            <a:r>
              <a:rPr lang="el-GR" sz="2000" b="1" dirty="0"/>
              <a:t>Κεραία διαγράμματος </a:t>
            </a:r>
            <a:r>
              <a:rPr lang="en-US" sz="2000" b="1" dirty="0"/>
              <a:t>cosecant squared – csc</a:t>
            </a:r>
            <a:r>
              <a:rPr lang="en-US" sz="2000" b="1" baseline="30000" dirty="0"/>
              <a:t>2</a:t>
            </a:r>
            <a:endParaRPr lang="el-GR" sz="1400" b="1" dirty="0"/>
          </a:p>
        </p:txBody>
      </p:sp>
      <p:pic>
        <p:nvPicPr>
          <p:cNvPr id="9" name="Picture 8">
            <a:extLst>
              <a:ext uri="{FF2B5EF4-FFF2-40B4-BE49-F238E27FC236}">
                <a16:creationId xmlns:a16="http://schemas.microsoft.com/office/drawing/2014/main" id="{FD65E25A-C3F9-468C-AF59-317DAC1BCBDE}"/>
              </a:ext>
            </a:extLst>
          </p:cNvPr>
          <p:cNvPicPr>
            <a:picLocks noChangeAspect="1"/>
          </p:cNvPicPr>
          <p:nvPr/>
        </p:nvPicPr>
        <p:blipFill>
          <a:blip r:embed="rId2"/>
          <a:stretch>
            <a:fillRect/>
          </a:stretch>
        </p:blipFill>
        <p:spPr>
          <a:xfrm>
            <a:off x="1428750" y="2514600"/>
            <a:ext cx="6286500" cy="2543175"/>
          </a:xfrm>
          <a:prstGeom prst="rect">
            <a:avLst/>
          </a:prstGeom>
        </p:spPr>
      </p:pic>
    </p:spTree>
    <p:extLst>
      <p:ext uri="{BB962C8B-B14F-4D97-AF65-F5344CB8AC3E}">
        <p14:creationId xmlns:p14="http://schemas.microsoft.com/office/powerpoint/2010/main" val="3813604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42</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313128"/>
            <a:ext cx="8686800" cy="2369880"/>
          </a:xfrm>
        </p:spPr>
        <p:txBody>
          <a:bodyPr/>
          <a:lstStyle/>
          <a:p>
            <a:pPr algn="just"/>
            <a:r>
              <a:rPr lang="en-US" b="1" dirty="0"/>
              <a:t>H </a:t>
            </a:r>
            <a:r>
              <a:rPr lang="el-GR" b="1" dirty="0"/>
              <a:t>Κεραία διαγράμματος</a:t>
            </a:r>
            <a:r>
              <a:rPr lang="en-US" b="1" dirty="0"/>
              <a:t> cosecant squared – csc</a:t>
            </a:r>
            <a:r>
              <a:rPr lang="en-US" b="1" baseline="30000" dirty="0"/>
              <a:t>2</a:t>
            </a:r>
            <a:r>
              <a:rPr lang="el-GR" b="1" dirty="0"/>
              <a:t> </a:t>
            </a:r>
            <a:r>
              <a:rPr lang="el-GR" dirty="0"/>
              <a:t>είναι μια κεραία ειδικά σχεδιασμένη για χρήση σε </a:t>
            </a:r>
            <a:r>
              <a:rPr lang="en-US" dirty="0"/>
              <a:t>RADAR</a:t>
            </a:r>
            <a:r>
              <a:rPr lang="el-GR" dirty="0"/>
              <a:t> </a:t>
            </a:r>
            <a:r>
              <a:rPr lang="el-GR" dirty="0" err="1"/>
              <a:t>ερεύνης</a:t>
            </a:r>
            <a:r>
              <a:rPr lang="el-GR" dirty="0"/>
              <a:t> αέρος. Με την κεραία αυτή επιτρέπεται μια προσαρμοσμένη κατανομή της ακτινοβολίας εκπομπής, προκαλώντας μια πιο ιδανική σάρωση του εναέριου χώρου. Μέσω του συγκεκριμένου διαγράμματος ακτινοβολίας, η επιστρέφουσα ισχύς είναι ανεξάρτητη από την υψομετρική απόσταση ενός στόχο κινούμενου σε σταθερό ύψος. </a:t>
            </a:r>
          </a:p>
          <a:p>
            <a:pPr algn="just"/>
            <a:endParaRPr lang="el-GR" sz="1000" dirty="0"/>
          </a:p>
          <a:p>
            <a:pPr algn="just"/>
            <a:r>
              <a:rPr lang="el-GR" dirty="0"/>
              <a:t>Είναι ένα μέσο δηλαδή, με το οποίο επιτυγχάνεται η λήψη μιας πιο ομοιόμορφης ισχύος στην είσοδο του δέκτη, καθώς ένας στόχος κινείται με σταθερό ύψος.</a:t>
            </a:r>
          </a:p>
        </p:txBody>
      </p:sp>
      <p:pic>
        <p:nvPicPr>
          <p:cNvPr id="3" name="Picture 2">
            <a:extLst>
              <a:ext uri="{FF2B5EF4-FFF2-40B4-BE49-F238E27FC236}">
                <a16:creationId xmlns:a16="http://schemas.microsoft.com/office/drawing/2014/main" id="{2DB4CE0D-B46A-4E96-A010-A54DDAE3383B}"/>
              </a:ext>
            </a:extLst>
          </p:cNvPr>
          <p:cNvPicPr>
            <a:picLocks noChangeAspect="1"/>
          </p:cNvPicPr>
          <p:nvPr/>
        </p:nvPicPr>
        <p:blipFill>
          <a:blip r:embed="rId2"/>
          <a:stretch>
            <a:fillRect/>
          </a:stretch>
        </p:blipFill>
        <p:spPr>
          <a:xfrm>
            <a:off x="2767012" y="3834789"/>
            <a:ext cx="3609975" cy="2809875"/>
          </a:xfrm>
          <a:prstGeom prst="rect">
            <a:avLst/>
          </a:prstGeom>
        </p:spPr>
      </p:pic>
    </p:spTree>
    <p:extLst>
      <p:ext uri="{BB962C8B-B14F-4D97-AF65-F5344CB8AC3E}">
        <p14:creationId xmlns:p14="http://schemas.microsoft.com/office/powerpoint/2010/main" val="121921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43</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600200"/>
            <a:ext cx="8686800" cy="307777"/>
          </a:xfrm>
        </p:spPr>
        <p:txBody>
          <a:bodyPr/>
          <a:lstStyle/>
          <a:p>
            <a:pPr algn="just"/>
            <a:r>
              <a:rPr lang="en-US" sz="2000" b="1" dirty="0"/>
              <a:t>4. H </a:t>
            </a:r>
            <a:r>
              <a:rPr lang="el-GR" sz="2000" b="1" dirty="0"/>
              <a:t>Κεραία </a:t>
            </a:r>
            <a:r>
              <a:rPr lang="en-US" sz="2000" b="1" dirty="0"/>
              <a:t>Cassegrain</a:t>
            </a:r>
            <a:endParaRPr lang="el-GR" sz="1400" b="1" dirty="0"/>
          </a:p>
        </p:txBody>
      </p:sp>
      <p:pic>
        <p:nvPicPr>
          <p:cNvPr id="3" name="Picture 2">
            <a:extLst>
              <a:ext uri="{FF2B5EF4-FFF2-40B4-BE49-F238E27FC236}">
                <a16:creationId xmlns:a16="http://schemas.microsoft.com/office/drawing/2014/main" id="{F27A0974-360B-49F6-803A-149FEA0B4B41}"/>
              </a:ext>
            </a:extLst>
          </p:cNvPr>
          <p:cNvPicPr>
            <a:picLocks noChangeAspect="1"/>
          </p:cNvPicPr>
          <p:nvPr/>
        </p:nvPicPr>
        <p:blipFill>
          <a:blip r:embed="rId2"/>
          <a:stretch>
            <a:fillRect/>
          </a:stretch>
        </p:blipFill>
        <p:spPr>
          <a:xfrm>
            <a:off x="2861578" y="2133600"/>
            <a:ext cx="3420843" cy="3980426"/>
          </a:xfrm>
          <a:prstGeom prst="rect">
            <a:avLst/>
          </a:prstGeom>
        </p:spPr>
      </p:pic>
    </p:spTree>
    <p:extLst>
      <p:ext uri="{BB962C8B-B14F-4D97-AF65-F5344CB8AC3E}">
        <p14:creationId xmlns:p14="http://schemas.microsoft.com/office/powerpoint/2010/main" val="3363463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44</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200329"/>
            <a:ext cx="8686800" cy="1261884"/>
          </a:xfrm>
        </p:spPr>
        <p:txBody>
          <a:bodyPr/>
          <a:lstStyle/>
          <a:p>
            <a:pPr algn="just"/>
            <a:r>
              <a:rPr lang="en-US" b="1" dirty="0"/>
              <a:t>H </a:t>
            </a:r>
            <a:r>
              <a:rPr lang="el-GR" b="1" dirty="0"/>
              <a:t>Κεραία </a:t>
            </a:r>
            <a:r>
              <a:rPr lang="en-US" b="1" dirty="0"/>
              <a:t>cassegrain</a:t>
            </a:r>
            <a:r>
              <a:rPr lang="el-GR" b="1" dirty="0"/>
              <a:t> </a:t>
            </a:r>
            <a:r>
              <a:rPr lang="el-GR" dirty="0"/>
              <a:t>είναι μια κεραία στην οποία </a:t>
            </a:r>
            <a:r>
              <a:rPr lang="en-US" dirty="0"/>
              <a:t>o </a:t>
            </a:r>
            <a:r>
              <a:rPr lang="el-GR" dirty="0" err="1"/>
              <a:t>εκπομπός</a:t>
            </a:r>
            <a:r>
              <a:rPr lang="el-GR" dirty="0"/>
              <a:t>/δέκτης βρίσκεται στην επιφάνεια ενός κοίλου παραβολικού κύριου ανακλαστήρα και κατευθύνεται σε έναν κυρτό υπερβολικό δευτερεύοντα-ανακλαστήρα. Και οι δύο ανακλαστήρες έχουν ένα κοινό σημείο εστίασης. </a:t>
            </a:r>
          </a:p>
          <a:p>
            <a:pPr algn="just"/>
            <a:endParaRPr lang="el-GR" sz="1000" dirty="0"/>
          </a:p>
        </p:txBody>
      </p:sp>
      <p:pic>
        <p:nvPicPr>
          <p:cNvPr id="9" name="Picture 8">
            <a:extLst>
              <a:ext uri="{FF2B5EF4-FFF2-40B4-BE49-F238E27FC236}">
                <a16:creationId xmlns:a16="http://schemas.microsoft.com/office/drawing/2014/main" id="{D3E3A9B1-48AA-4891-B579-E168FA470D7A}"/>
              </a:ext>
            </a:extLst>
          </p:cNvPr>
          <p:cNvPicPr>
            <a:picLocks noChangeAspect="1"/>
          </p:cNvPicPr>
          <p:nvPr/>
        </p:nvPicPr>
        <p:blipFill>
          <a:blip r:embed="rId2"/>
          <a:stretch>
            <a:fillRect/>
          </a:stretch>
        </p:blipFill>
        <p:spPr>
          <a:xfrm>
            <a:off x="2841561" y="2719340"/>
            <a:ext cx="3460877" cy="3925324"/>
          </a:xfrm>
          <a:prstGeom prst="rect">
            <a:avLst/>
          </a:prstGeom>
        </p:spPr>
      </p:pic>
    </p:spTree>
    <p:extLst>
      <p:ext uri="{BB962C8B-B14F-4D97-AF65-F5344CB8AC3E}">
        <p14:creationId xmlns:p14="http://schemas.microsoft.com/office/powerpoint/2010/main" val="3464710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45</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901954" y="0"/>
            <a:ext cx="70866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τον τύπο Κεραίας</a:t>
            </a:r>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228600" y="1200329"/>
            <a:ext cx="8686800" cy="1938992"/>
          </a:xfrm>
        </p:spPr>
        <p:txBody>
          <a:bodyPr/>
          <a:lstStyle/>
          <a:p>
            <a:pPr algn="just"/>
            <a:r>
              <a:rPr lang="el-GR" dirty="0"/>
              <a:t>Αρχικά η ενέργεια φωτίζει προς τον δευτερεύοντα ανακλαστήρα, ο οποίος αντανακλά αντίστοιχα προς τον κύριο ανακλαστήρα, με τελικό αποτέλεσμα να  σχηματίζεται η επιθυμητή εκπεμπόμενη δέσμη (</a:t>
            </a:r>
            <a:r>
              <a:rPr lang="en-US" dirty="0"/>
              <a:t>pencil beam)</a:t>
            </a:r>
            <a:r>
              <a:rPr lang="el-GR" dirty="0"/>
              <a:t>.</a:t>
            </a:r>
            <a:r>
              <a:rPr lang="en-US" dirty="0"/>
              <a:t> </a:t>
            </a:r>
            <a:endParaRPr lang="el-GR" dirty="0"/>
          </a:p>
          <a:p>
            <a:pPr algn="just"/>
            <a:endParaRPr lang="el-GR" dirty="0"/>
          </a:p>
          <a:p>
            <a:pPr algn="just"/>
            <a:r>
              <a:rPr lang="en-US" dirty="0"/>
              <a:t>O</a:t>
            </a:r>
            <a:r>
              <a:rPr lang="el-GR" dirty="0"/>
              <a:t> </a:t>
            </a:r>
            <a:r>
              <a:rPr lang="el-GR" dirty="0" err="1"/>
              <a:t>εκπομπός</a:t>
            </a:r>
            <a:r>
              <a:rPr lang="el-GR" dirty="0"/>
              <a:t> υποστηρίζεται πιο κατάλληλα και η κεραία είναι γεωμετρικά συμπαγής (από μια παραβολική κεραία).</a:t>
            </a:r>
            <a:r>
              <a:rPr lang="el-GR" b="1" dirty="0"/>
              <a:t> </a:t>
            </a:r>
            <a:r>
              <a:rPr lang="el-GR" dirty="0"/>
              <a:t>Γενικά, χρησιμοποιείται σε συστήματα </a:t>
            </a:r>
            <a:r>
              <a:rPr lang="en-US" dirty="0"/>
              <a:t>RADAR</a:t>
            </a:r>
            <a:r>
              <a:rPr lang="el-GR" dirty="0"/>
              <a:t> εγκλωβισμού και κατεύθυνσης πυραύλων επιφανείας-αέρος.</a:t>
            </a:r>
          </a:p>
        </p:txBody>
      </p:sp>
      <p:pic>
        <p:nvPicPr>
          <p:cNvPr id="8" name="Picture 7">
            <a:extLst>
              <a:ext uri="{FF2B5EF4-FFF2-40B4-BE49-F238E27FC236}">
                <a16:creationId xmlns:a16="http://schemas.microsoft.com/office/drawing/2014/main" id="{B7B16B76-405A-4D32-A3BE-5E3C1009997D}"/>
              </a:ext>
            </a:extLst>
          </p:cNvPr>
          <p:cNvPicPr>
            <a:picLocks noChangeAspect="1"/>
          </p:cNvPicPr>
          <p:nvPr/>
        </p:nvPicPr>
        <p:blipFill>
          <a:blip r:embed="rId2"/>
          <a:stretch>
            <a:fillRect/>
          </a:stretch>
        </p:blipFill>
        <p:spPr>
          <a:xfrm>
            <a:off x="3060361" y="3223038"/>
            <a:ext cx="3023278" cy="3429000"/>
          </a:xfrm>
          <a:prstGeom prst="rect">
            <a:avLst/>
          </a:prstGeom>
        </p:spPr>
      </p:pic>
    </p:spTree>
    <p:extLst>
      <p:ext uri="{BB962C8B-B14F-4D97-AF65-F5344CB8AC3E}">
        <p14:creationId xmlns:p14="http://schemas.microsoft.com/office/powerpoint/2010/main" val="3200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E333-F2ED-43B5-A2B7-88BACDFDB818}"/>
              </a:ext>
            </a:extLst>
          </p:cNvPr>
          <p:cNvSpPr>
            <a:spLocks noGrp="1"/>
          </p:cNvSpPr>
          <p:nvPr>
            <p:ph type="ctrTitle"/>
          </p:nvPr>
        </p:nvSpPr>
        <p:spPr>
          <a:xfrm>
            <a:off x="1016254" y="213336"/>
            <a:ext cx="7467600" cy="1231106"/>
          </a:xfrm>
        </p:spPr>
        <p:txBody>
          <a:bodyPr/>
          <a:lstStyle/>
          <a:p>
            <a:pPr algn="ctr"/>
            <a:r>
              <a:rPr lang="el-GR" sz="4000" dirty="0"/>
              <a:t>Τέλος Μαθήματος 8 – </a:t>
            </a:r>
            <a:br>
              <a:rPr lang="el-GR" sz="4000" dirty="0"/>
            </a:br>
            <a:r>
              <a:rPr lang="el-GR" sz="4000" dirty="0"/>
              <a:t>Κατηγοριοποίηση </a:t>
            </a:r>
            <a:r>
              <a:rPr lang="en-US" sz="4000" dirty="0"/>
              <a:t>RADAR</a:t>
            </a:r>
          </a:p>
        </p:txBody>
      </p:sp>
      <p:sp>
        <p:nvSpPr>
          <p:cNvPr id="35" name="Slide Number Placeholder 34">
            <a:extLst>
              <a:ext uri="{FF2B5EF4-FFF2-40B4-BE49-F238E27FC236}">
                <a16:creationId xmlns:a16="http://schemas.microsoft.com/office/drawing/2014/main" id="{9CA45C28-36F0-4441-9B7A-93CA001595CE}"/>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46</a:t>
            </a:fld>
            <a:endParaRPr lang="en-US" spc="-60" dirty="0">
              <a:solidFill>
                <a:srgbClr val="000000"/>
              </a:solidFill>
            </a:endParaRPr>
          </a:p>
        </p:txBody>
      </p:sp>
      <p:pic>
        <p:nvPicPr>
          <p:cNvPr id="6" name="Picture 5" descr="A close up of a logo&#10;&#10;Description automatically generated">
            <a:extLst>
              <a:ext uri="{FF2B5EF4-FFF2-40B4-BE49-F238E27FC236}">
                <a16:creationId xmlns:a16="http://schemas.microsoft.com/office/drawing/2014/main" id="{D552FEAA-A372-48BF-9169-F22639138F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5054" y="2344521"/>
            <a:ext cx="3810000" cy="3810000"/>
          </a:xfrm>
          <a:prstGeom prst="rect">
            <a:avLst/>
          </a:prstGeom>
        </p:spPr>
      </p:pic>
    </p:spTree>
    <p:extLst>
      <p:ext uri="{BB962C8B-B14F-4D97-AF65-F5344CB8AC3E}">
        <p14:creationId xmlns:p14="http://schemas.microsoft.com/office/powerpoint/2010/main" val="31118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a:extLst>
              <a:ext uri="{FF2B5EF4-FFF2-40B4-BE49-F238E27FC236}">
                <a16:creationId xmlns:a16="http://schemas.microsoft.com/office/drawing/2014/main" id="{BD7AB580-3F65-4987-B2BD-E2FBFC6B70AC}"/>
              </a:ext>
            </a:extLst>
          </p:cNvPr>
          <p:cNvSpPr>
            <a:spLocks noGrp="1"/>
          </p:cNvSpPr>
          <p:nvPr>
            <p:ph type="title"/>
          </p:nvPr>
        </p:nvSpPr>
        <p:spPr>
          <a:xfrm>
            <a:off x="1935956" y="457200"/>
            <a:ext cx="5272087" cy="792162"/>
          </a:xfrm>
        </p:spPr>
        <p:txBody>
          <a:bodyPr/>
          <a:lstStyle/>
          <a:p>
            <a:pPr eaLnBrk="1" hangingPunct="1"/>
            <a:r>
              <a:rPr lang="el-GR" altLang="en-US" dirty="0">
                <a:latin typeface="Arial Narrow" panose="020B0606020202030204" pitchFamily="34" charset="0"/>
              </a:rPr>
              <a:t>Ανάλυση Η/Μ φάσματος</a:t>
            </a:r>
            <a:endParaRPr lang="en-US" altLang="en-US" dirty="0"/>
          </a:p>
        </p:txBody>
      </p:sp>
      <p:sp>
        <p:nvSpPr>
          <p:cNvPr id="2051" name="2 - Θέση περιεχομένου">
            <a:extLst>
              <a:ext uri="{FF2B5EF4-FFF2-40B4-BE49-F238E27FC236}">
                <a16:creationId xmlns:a16="http://schemas.microsoft.com/office/drawing/2014/main" id="{F1299EE3-416A-4919-BDA4-B44DFCE9CE18}"/>
              </a:ext>
            </a:extLst>
          </p:cNvPr>
          <p:cNvSpPr>
            <a:spLocks noGrp="1"/>
          </p:cNvSpPr>
          <p:nvPr>
            <p:ph idx="1"/>
          </p:nvPr>
        </p:nvSpPr>
        <p:spPr>
          <a:xfrm>
            <a:off x="214313" y="1714500"/>
            <a:ext cx="8572500" cy="4411663"/>
          </a:xfrm>
        </p:spPr>
        <p:txBody>
          <a:bodyPr/>
          <a:lstStyle/>
          <a:p>
            <a:pPr algn="just" eaLnBrk="1" hangingPunct="1">
              <a:buFont typeface="Arial" panose="020B0604020202020204" pitchFamily="34" charset="0"/>
              <a:buNone/>
            </a:pPr>
            <a:r>
              <a:rPr lang="el-GR" altLang="el-GR" b="1">
                <a:latin typeface="Arial Narrow" panose="020B0606020202030204" pitchFamily="34" charset="0"/>
              </a:rPr>
              <a:t>	</a:t>
            </a:r>
            <a:endParaRPr lang="en-US" altLang="el-GR" sz="3000">
              <a:latin typeface="Arial Narrow" panose="020B0606020202030204" pitchFamily="34" charset="0"/>
            </a:endParaRPr>
          </a:p>
        </p:txBody>
      </p:sp>
      <p:pic>
        <p:nvPicPr>
          <p:cNvPr id="4" name="Picture 3" descr="Timeline&#10;&#10;Description automatically generated">
            <a:extLst>
              <a:ext uri="{FF2B5EF4-FFF2-40B4-BE49-F238E27FC236}">
                <a16:creationId xmlns:a16="http://schemas.microsoft.com/office/drawing/2014/main" id="{9A7EB824-4F47-45EA-BDD8-E5F41ED00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3" y="1719968"/>
            <a:ext cx="8966808" cy="3614032"/>
          </a:xfrm>
          <a:prstGeom prst="rect">
            <a:avLst/>
          </a:prstGeom>
        </p:spPr>
      </p:pic>
    </p:spTree>
    <p:extLst>
      <p:ext uri="{BB962C8B-B14F-4D97-AF65-F5344CB8AC3E}">
        <p14:creationId xmlns:p14="http://schemas.microsoft.com/office/powerpoint/2010/main" val="31062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6</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152400" y="1463794"/>
            <a:ext cx="8991600" cy="923330"/>
          </a:xfrm>
        </p:spPr>
        <p:txBody>
          <a:bodyPr/>
          <a:lstStyle/>
          <a:p>
            <a:r>
              <a:rPr lang="el-GR" sz="2000" dirty="0"/>
              <a:t>Στον κατωτέρω πίνακα περιγράφονται οι περιοχές συχνοτήτων οι οποίες έχουν αποδοθεί για χρήση ραντάρ από την Διεθνή Ένωση Τηλεπικοινωνιών (ITU). </a:t>
            </a:r>
            <a:endParaRPr lang="en-US" sz="2000" dirty="0"/>
          </a:p>
        </p:txBody>
      </p:sp>
      <p:grpSp>
        <p:nvGrpSpPr>
          <p:cNvPr id="10" name="Group 9">
            <a:extLst>
              <a:ext uri="{FF2B5EF4-FFF2-40B4-BE49-F238E27FC236}">
                <a16:creationId xmlns:a16="http://schemas.microsoft.com/office/drawing/2014/main" id="{6D0F2D86-3FC8-4F67-810B-5B5B4A3B1E17}"/>
              </a:ext>
            </a:extLst>
          </p:cNvPr>
          <p:cNvGrpSpPr/>
          <p:nvPr/>
        </p:nvGrpSpPr>
        <p:grpSpPr>
          <a:xfrm>
            <a:off x="2336736" y="2387124"/>
            <a:ext cx="3990975" cy="4223127"/>
            <a:chOff x="2336736" y="2387124"/>
            <a:chExt cx="3990975" cy="4223127"/>
          </a:xfrm>
        </p:grpSpPr>
        <p:pic>
          <p:nvPicPr>
            <p:cNvPr id="3" name="Picture 2">
              <a:extLst>
                <a:ext uri="{FF2B5EF4-FFF2-40B4-BE49-F238E27FC236}">
                  <a16:creationId xmlns:a16="http://schemas.microsoft.com/office/drawing/2014/main" id="{83CFA477-B459-4AEE-BEDE-128A69287113}"/>
                </a:ext>
              </a:extLst>
            </p:cNvPr>
            <p:cNvPicPr>
              <a:picLocks noChangeAspect="1"/>
            </p:cNvPicPr>
            <p:nvPr/>
          </p:nvPicPr>
          <p:blipFill>
            <a:blip r:embed="rId2"/>
            <a:stretch>
              <a:fillRect/>
            </a:stretch>
          </p:blipFill>
          <p:spPr>
            <a:xfrm>
              <a:off x="2336736" y="3009801"/>
              <a:ext cx="3990975" cy="3600450"/>
            </a:xfrm>
            <a:prstGeom prst="rect">
              <a:avLst/>
            </a:prstGeom>
          </p:spPr>
        </p:pic>
        <p:pic>
          <p:nvPicPr>
            <p:cNvPr id="8" name="Picture 7">
              <a:extLst>
                <a:ext uri="{FF2B5EF4-FFF2-40B4-BE49-F238E27FC236}">
                  <a16:creationId xmlns:a16="http://schemas.microsoft.com/office/drawing/2014/main" id="{79C54C61-E12F-46E8-8FCD-84DD3D8ED00E}"/>
                </a:ext>
              </a:extLst>
            </p:cNvPr>
            <p:cNvPicPr>
              <a:picLocks noChangeAspect="1"/>
            </p:cNvPicPr>
            <p:nvPr/>
          </p:nvPicPr>
          <p:blipFill>
            <a:blip r:embed="rId3"/>
            <a:stretch>
              <a:fillRect/>
            </a:stretch>
          </p:blipFill>
          <p:spPr>
            <a:xfrm>
              <a:off x="2351023" y="2387124"/>
              <a:ext cx="3962400" cy="666750"/>
            </a:xfrm>
            <a:prstGeom prst="rect">
              <a:avLst/>
            </a:prstGeom>
          </p:spPr>
        </p:pic>
      </p:grpSp>
    </p:spTree>
    <p:extLst>
      <p:ext uri="{BB962C8B-B14F-4D97-AF65-F5344CB8AC3E}">
        <p14:creationId xmlns:p14="http://schemas.microsoft.com/office/powerpoint/2010/main" val="28220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7</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152400" y="1297160"/>
            <a:ext cx="8763000" cy="923330"/>
          </a:xfrm>
        </p:spPr>
        <p:txBody>
          <a:bodyPr/>
          <a:lstStyle/>
          <a:p>
            <a:pPr algn="just"/>
            <a:r>
              <a:rPr lang="el-GR" sz="2000" dirty="0"/>
              <a:t>Στην επαγγελματική κοινότητα των σχεδιαστών </a:t>
            </a:r>
            <a:r>
              <a:rPr lang="en-US" sz="2000" dirty="0"/>
              <a:t>RADAR</a:t>
            </a:r>
            <a:r>
              <a:rPr lang="el-GR" sz="2000" dirty="0"/>
              <a:t> έχουν θεσπισθεί άλλες ονομασίες, με τα γράμματα του λατινικού αλφαβήτου, οι οποίες παρουσιάζονται στον ακόλουθο πίνακα :</a:t>
            </a:r>
            <a:endParaRPr lang="en-US" sz="2000" dirty="0"/>
          </a:p>
        </p:txBody>
      </p:sp>
      <p:pic>
        <p:nvPicPr>
          <p:cNvPr id="13" name="Picture 12">
            <a:extLst>
              <a:ext uri="{FF2B5EF4-FFF2-40B4-BE49-F238E27FC236}">
                <a16:creationId xmlns:a16="http://schemas.microsoft.com/office/drawing/2014/main" id="{4517BB51-723D-4140-B93C-591487FEA5CA}"/>
              </a:ext>
            </a:extLst>
          </p:cNvPr>
          <p:cNvPicPr>
            <a:picLocks noChangeAspect="1"/>
          </p:cNvPicPr>
          <p:nvPr/>
        </p:nvPicPr>
        <p:blipFill>
          <a:blip r:embed="rId2"/>
          <a:stretch>
            <a:fillRect/>
          </a:stretch>
        </p:blipFill>
        <p:spPr>
          <a:xfrm>
            <a:off x="2624035" y="2276499"/>
            <a:ext cx="3594432" cy="4368165"/>
          </a:xfrm>
          <a:prstGeom prst="rect">
            <a:avLst/>
          </a:prstGeom>
        </p:spPr>
      </p:pic>
    </p:spTree>
    <p:extLst>
      <p:ext uri="{BB962C8B-B14F-4D97-AF65-F5344CB8AC3E}">
        <p14:creationId xmlns:p14="http://schemas.microsoft.com/office/powerpoint/2010/main" val="384267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8</a:t>
            </a:fld>
            <a:endParaRPr lang="en-US" spc="-60" dirty="0">
              <a:solidFill>
                <a:srgbClr val="000000"/>
              </a:solidFill>
            </a:endParaRPr>
          </a:p>
        </p:txBody>
      </p:sp>
      <p:pic>
        <p:nvPicPr>
          <p:cNvPr id="5" name="Picture 4">
            <a:extLst>
              <a:ext uri="{FF2B5EF4-FFF2-40B4-BE49-F238E27FC236}">
                <a16:creationId xmlns:a16="http://schemas.microsoft.com/office/drawing/2014/main" id="{8F432693-0B01-4648-AF41-716070C7E907}"/>
              </a:ext>
            </a:extLst>
          </p:cNvPr>
          <p:cNvPicPr>
            <a:picLocks noChangeAspect="1"/>
          </p:cNvPicPr>
          <p:nvPr/>
        </p:nvPicPr>
        <p:blipFill>
          <a:blip r:embed="rId2"/>
          <a:stretch>
            <a:fillRect/>
          </a:stretch>
        </p:blipFill>
        <p:spPr>
          <a:xfrm>
            <a:off x="1555895" y="0"/>
            <a:ext cx="6032209" cy="6858000"/>
          </a:xfrm>
          <a:prstGeom prst="rect">
            <a:avLst/>
          </a:prstGeom>
        </p:spPr>
      </p:pic>
    </p:spTree>
    <p:extLst>
      <p:ext uri="{BB962C8B-B14F-4D97-AF65-F5344CB8AC3E}">
        <p14:creationId xmlns:p14="http://schemas.microsoft.com/office/powerpoint/2010/main" val="314790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01655-3D19-435C-85EA-A991657F2480}"/>
              </a:ext>
            </a:extLst>
          </p:cNvPr>
          <p:cNvSpPr>
            <a:spLocks noGrp="1"/>
          </p:cNvSpPr>
          <p:nvPr>
            <p:ph type="sldNum" sz="quarter" idx="7"/>
          </p:nvPr>
        </p:nvSpPr>
        <p:spPr/>
        <p:txBody>
          <a:bodyPr/>
          <a:lstStyle/>
          <a:p>
            <a:pPr marL="114300">
              <a:lnSpc>
                <a:spcPts val="1240"/>
              </a:lnSpc>
            </a:pPr>
            <a:fld id="{81D60167-4931-47E6-BA6A-407CBD079E47}" type="slidenum">
              <a:rPr lang="en-US" spc="-60" smtClean="0">
                <a:solidFill>
                  <a:srgbClr val="000000"/>
                </a:solidFill>
              </a:rPr>
              <a:t>9</a:t>
            </a:fld>
            <a:endParaRPr lang="en-US" spc="-60" dirty="0">
              <a:solidFill>
                <a:srgbClr val="000000"/>
              </a:solidFill>
            </a:endParaRPr>
          </a:p>
        </p:txBody>
      </p:sp>
      <p:sp>
        <p:nvSpPr>
          <p:cNvPr id="6" name="TextBox 5">
            <a:extLst>
              <a:ext uri="{FF2B5EF4-FFF2-40B4-BE49-F238E27FC236}">
                <a16:creationId xmlns:a16="http://schemas.microsoft.com/office/drawing/2014/main" id="{E41A6E4B-D70E-4B03-8AA4-3428A003EBB2}"/>
              </a:ext>
            </a:extLst>
          </p:cNvPr>
          <p:cNvSpPr txBox="1"/>
          <p:nvPr/>
        </p:nvSpPr>
        <p:spPr>
          <a:xfrm>
            <a:off x="1638300" y="40822"/>
            <a:ext cx="5867400" cy="1200329"/>
          </a:xfrm>
          <a:prstGeom prst="rect">
            <a:avLst/>
          </a:prstGeom>
          <a:noFill/>
        </p:spPr>
        <p:txBody>
          <a:bodyPr wrap="square" rtlCol="0">
            <a:spAutoFit/>
          </a:bodyPr>
          <a:lstStyle/>
          <a:p>
            <a:pPr algn="ctr"/>
            <a:r>
              <a:rPr lang="el-GR" sz="3600" b="1" dirty="0"/>
              <a:t>Κατηγοριοποίηση ως προς </a:t>
            </a:r>
          </a:p>
          <a:p>
            <a:pPr algn="ctr"/>
            <a:r>
              <a:rPr lang="el-GR" sz="3600" b="1" dirty="0"/>
              <a:t>την συχνότητα λειτουργίας</a:t>
            </a:r>
            <a:endParaRPr lang="en-US" sz="3600" b="1" dirty="0"/>
          </a:p>
        </p:txBody>
      </p:sp>
      <p:sp>
        <p:nvSpPr>
          <p:cNvPr id="7" name="Text Placeholder 6">
            <a:extLst>
              <a:ext uri="{FF2B5EF4-FFF2-40B4-BE49-F238E27FC236}">
                <a16:creationId xmlns:a16="http://schemas.microsoft.com/office/drawing/2014/main" id="{6F443919-C469-41E9-AA6C-D4614BFAFF57}"/>
              </a:ext>
            </a:extLst>
          </p:cNvPr>
          <p:cNvSpPr>
            <a:spLocks noGrp="1"/>
          </p:cNvSpPr>
          <p:nvPr>
            <p:ph type="body" idx="1"/>
          </p:nvPr>
        </p:nvSpPr>
        <p:spPr>
          <a:xfrm>
            <a:off x="572770" y="1890117"/>
            <a:ext cx="7998460" cy="3693319"/>
          </a:xfrm>
        </p:spPr>
        <p:txBody>
          <a:bodyPr/>
          <a:lstStyle/>
          <a:p>
            <a:pPr algn="just"/>
            <a:r>
              <a:rPr lang="en-US" sz="2000" b="1" dirty="0"/>
              <a:t>1. </a:t>
            </a:r>
            <a:r>
              <a:rPr lang="el-GR" sz="2000" b="1" dirty="0"/>
              <a:t>Χαμηλές συχνότητες </a:t>
            </a:r>
            <a:r>
              <a:rPr lang="en-US" sz="2000" b="1" dirty="0"/>
              <a:t>(</a:t>
            </a:r>
            <a:r>
              <a:rPr lang="el-GR" sz="2000" b="1" dirty="0"/>
              <a:t>έως</a:t>
            </a:r>
            <a:r>
              <a:rPr lang="en-US" sz="2000" b="1" dirty="0"/>
              <a:t> 30 MHz / A-Band): </a:t>
            </a:r>
            <a:r>
              <a:rPr lang="el-GR" sz="2000" dirty="0"/>
              <a:t>Τα ραντάρ σε αυτές τις ζώνες είναι εκείνα που χρησιμοποιούν την ιονόσφαιρα ως ανακλαστήρα και δύναται να εντοπίσουν στόχους πέρα από τον ορίζοντα.</a:t>
            </a:r>
            <a:endParaRPr lang="en-US" sz="2000" dirty="0"/>
          </a:p>
          <a:p>
            <a:pPr algn="just"/>
            <a:endParaRPr lang="en-US" sz="2000" dirty="0"/>
          </a:p>
          <a:p>
            <a:pPr algn="just"/>
            <a:r>
              <a:rPr lang="en-US" sz="2000" b="1" dirty="0"/>
              <a:t>2. VHF </a:t>
            </a:r>
            <a:r>
              <a:rPr lang="el-GR" sz="2000" b="1" dirty="0"/>
              <a:t>και</a:t>
            </a:r>
            <a:r>
              <a:rPr lang="en-US" sz="2000" b="1" dirty="0"/>
              <a:t> UHF</a:t>
            </a:r>
            <a:r>
              <a:rPr lang="el-GR" sz="2000" b="1" dirty="0"/>
              <a:t> </a:t>
            </a:r>
            <a:r>
              <a:rPr lang="en-US" sz="2000" b="1" dirty="0"/>
              <a:t>(A/B/C- Band</a:t>
            </a:r>
            <a:r>
              <a:rPr lang="el-GR" sz="2000" b="1" dirty="0"/>
              <a:t>)</a:t>
            </a:r>
            <a:r>
              <a:rPr lang="en-US" sz="2000" b="1" dirty="0"/>
              <a:t>: </a:t>
            </a:r>
            <a:r>
              <a:rPr lang="el-GR" sz="2000" dirty="0"/>
              <a:t>Σε αυτές τις ζώνες βρίσκονται </a:t>
            </a:r>
            <a:r>
              <a:rPr lang="en-US" sz="2000" dirty="0"/>
              <a:t>RADAR </a:t>
            </a:r>
            <a:r>
              <a:rPr lang="el-GR" sz="2000" dirty="0"/>
              <a:t>πολύ μεγάλης εμβέλειας έγκαιρης προειδοποίησης, μαζί με συστήματα ανίχνευσης και ταξινόμησης διαστημικών σκαφών. </a:t>
            </a:r>
          </a:p>
          <a:p>
            <a:pPr algn="just"/>
            <a:endParaRPr lang="el-GR" sz="2000" dirty="0"/>
          </a:p>
          <a:p>
            <a:pPr algn="just"/>
            <a:r>
              <a:rPr lang="el-GR" sz="2000" dirty="0"/>
              <a:t>Δεδομένου ότι η διάδοση είναι κατά κύριο λόγο </a:t>
            </a:r>
            <a:r>
              <a:rPr lang="en-US" sz="2000" dirty="0"/>
              <a:t>line of sight</a:t>
            </a:r>
            <a:r>
              <a:rPr lang="el-GR" sz="2000" dirty="0"/>
              <a:t>, μόνο οι στόχοι σε μεγάλο υψόμετρο μπορούν να εντοπιστούν σε πολύ μεγάλες αποστάσεις.</a:t>
            </a:r>
            <a:endParaRPr lang="en-US" sz="2000" dirty="0"/>
          </a:p>
        </p:txBody>
      </p:sp>
    </p:spTree>
    <p:extLst>
      <p:ext uri="{BB962C8B-B14F-4D97-AF65-F5344CB8AC3E}">
        <p14:creationId xmlns:p14="http://schemas.microsoft.com/office/powerpoint/2010/main" val="29925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3601</TotalTime>
  <Words>2523</Words>
  <Application>Microsoft Office PowerPoint</Application>
  <PresentationFormat>On-screen Show (4:3)</PresentationFormat>
  <Paragraphs>245</Paragraphs>
  <Slides>46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vt:lpstr>
      <vt:lpstr>Arial Narrow</vt:lpstr>
      <vt:lpstr>Calibri</vt:lpstr>
      <vt:lpstr>Times New Roman</vt:lpstr>
      <vt:lpstr>Office Theme</vt:lpstr>
      <vt:lpstr>Κατηγοριοποίηση RADAR </vt:lpstr>
      <vt:lpstr>PowerPoint Presentation</vt:lpstr>
      <vt:lpstr>PowerPoint Presentation</vt:lpstr>
      <vt:lpstr>PowerPoint Presentation</vt:lpstr>
      <vt:lpstr>Ανάλυση Η/Μ φάσματος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Μαθήματος 8 –  Κατηγοριοποίηση RADAR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Muad</dc:creator>
  <cp:lastModifiedBy>Christos Bolakis</cp:lastModifiedBy>
  <cp:revision>241</cp:revision>
  <dcterms:created xsi:type="dcterms:W3CDTF">2019-12-26T19:21:22Z</dcterms:created>
  <dcterms:modified xsi:type="dcterms:W3CDTF">2023-01-23T06:51:38Z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2014-07-03T00:00:00Z</vt:filetime>
  </property>
  <property fmtid="{D5CDD505-2E9C-101B-9397-08002B2CF9AE}" pid="3" name="Creator">
    <vt:lpwstr>Microsoft® Office PowerPoint® 2007</vt:lpwstr>
  </property>
  <property fmtid="{D5CDD505-2E9C-101B-9397-08002B2CF9AE}" pid="4" name="LastSaved">
    <vt:filetime>2019-12-26T00:00:00Z</vt:filetime>
  </property>
</Properties>
</file>