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413" r:id="rId3"/>
    <p:sldId id="409" r:id="rId4"/>
    <p:sldId id="410" r:id="rId5"/>
    <p:sldId id="365" r:id="rId6"/>
    <p:sldId id="259" r:id="rId7"/>
    <p:sldId id="388" r:id="rId8"/>
    <p:sldId id="367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9" r:id="rId19"/>
    <p:sldId id="397" r:id="rId20"/>
    <p:sldId id="392" r:id="rId21"/>
    <p:sldId id="393" r:id="rId22"/>
    <p:sldId id="394" r:id="rId23"/>
    <p:sldId id="395" r:id="rId24"/>
    <p:sldId id="396" r:id="rId25"/>
    <p:sldId id="398" r:id="rId26"/>
    <p:sldId id="399" r:id="rId27"/>
    <p:sldId id="412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11" r:id="rId37"/>
    <p:sldId id="366" r:id="rId38"/>
  </p:sldIdLst>
  <p:sldSz cx="4321175" cy="3240088"/>
  <p:notesSz cx="6858000" cy="9144000"/>
  <p:defaultTextStyle>
    <a:defPPr>
      <a:defRPr lang="el-GR"/>
    </a:defPPr>
    <a:lvl1pPr marL="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2" autoAdjust="0"/>
  </p:normalViewPr>
  <p:slideViewPr>
    <p:cSldViewPr snapToObjects="1">
      <p:cViewPr varScale="1">
        <p:scale>
          <a:sx n="157" d="100"/>
          <a:sy n="157" d="100"/>
        </p:scale>
        <p:origin x="-1398" y="-84"/>
      </p:cViewPr>
      <p:guideLst>
        <p:guide orient="horz" pos="1021"/>
        <p:guide pos="1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26/1/2014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7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7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26/1/2014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7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7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9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bg1"/>
                </a:solidFill>
              </a:rPr>
              <a:t>Άρα, 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=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dirty="0" smtClean="0">
                <a:solidFill>
                  <a:schemeClr val="bg1"/>
                </a:solidFill>
              </a:rPr>
              <a:t>	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bg1"/>
                </a:solidFill>
              </a:rPr>
              <a:t>Άρα, 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=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dirty="0" smtClean="0">
                <a:solidFill>
                  <a:schemeClr val="bg1"/>
                </a:solidFill>
              </a:rPr>
              <a:t>	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853983" y="2252593"/>
            <a:ext cx="2286016" cy="879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Άρα,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ν	</a:t>
            </a:r>
            <a:r>
              <a:rPr lang="el-GR" sz="800" dirty="0" err="1" smtClean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75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46"/>
          <p:cNvCxnSpPr/>
          <p:nvPr/>
        </p:nvCxnSpPr>
        <p:spPr>
          <a:xfrm>
            <a:off x="4032795" y="2734834"/>
            <a:ext cx="0" cy="1509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/>
          <p:cNvSpPr txBox="1">
            <a:spLocks/>
          </p:cNvSpPr>
          <p:nvPr/>
        </p:nvSpPr>
        <p:spPr>
          <a:xfrm>
            <a:off x="1853983" y="2252593"/>
            <a:ext cx="2286016" cy="879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Άρα, 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	</a:t>
            </a:r>
            <a:r>
              <a:rPr lang="el-GR" sz="800" dirty="0" err="1" smtClean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 &gt; ρ</a:t>
            </a:r>
            <a:r>
              <a:rPr lang="el-GR" sz="800" baseline="-25000" dirty="0" smtClean="0">
                <a:solidFill>
                  <a:schemeClr val="accent1">
                    <a:lumMod val="75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bg1"/>
                </a:solidFill>
              </a:rPr>
              <a:t>αν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sz="800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&lt; 0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46"/>
          <p:cNvCxnSpPr/>
          <p:nvPr/>
        </p:nvCxnSpPr>
        <p:spPr>
          <a:xfrm flipV="1">
            <a:off x="4033427" y="2951121"/>
            <a:ext cx="0" cy="150984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Θέση περιεχομένου 2"/>
          <p:cNvSpPr txBox="1">
            <a:spLocks/>
          </p:cNvSpPr>
          <p:nvPr/>
        </p:nvSpPr>
        <p:spPr>
          <a:xfrm>
            <a:off x="1853983" y="2252593"/>
            <a:ext cx="2286016" cy="8796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Άρα, 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&gt; ρ</a:t>
            </a:r>
            <a:r>
              <a:rPr lang="el-GR" sz="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	</a:t>
            </a:r>
            <a:r>
              <a:rPr lang="el-GR" sz="800" dirty="0" err="1" smtClean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75000"/>
                  </a:schemeClr>
                </a:solidFill>
              </a:rPr>
              <a:t>υγρ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	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F &lt; 0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853983" y="2252593"/>
            <a:ext cx="2286016" cy="879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Άρα, 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 err="1" smtClean="0">
                <a:solidFill>
                  <a:schemeClr val="accent2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2"/>
                </a:solidFill>
              </a:rPr>
              <a:t>σωμ</a:t>
            </a:r>
            <a:r>
              <a:rPr lang="el-GR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smtClean="0">
                <a:solidFill>
                  <a:schemeClr val="accent2"/>
                </a:solidFill>
              </a:rPr>
              <a:t>=</a:t>
            </a:r>
            <a:r>
              <a:rPr lang="el-GR" sz="800" dirty="0" smtClean="0">
                <a:solidFill>
                  <a:schemeClr val="accent2"/>
                </a:solidFill>
              </a:rPr>
              <a:t> ρ</a:t>
            </a:r>
            <a:r>
              <a:rPr lang="el-GR" sz="800" baseline="-25000" dirty="0" smtClean="0">
                <a:solidFill>
                  <a:schemeClr val="accent2"/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	</a:t>
            </a:r>
            <a:r>
              <a:rPr lang="el-GR" sz="800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&gt; ρ</a:t>
            </a:r>
            <a:r>
              <a:rPr lang="el-GR" sz="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 0</a:t>
            </a: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119"/>
          <p:cNvSpPr txBox="1">
            <a:spLocks noChangeArrowheads="1"/>
          </p:cNvSpPr>
          <p:nvPr/>
        </p:nvSpPr>
        <p:spPr bwMode="auto">
          <a:xfrm>
            <a:off x="285512" y="2494005"/>
            <a:ext cx="146405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853983" y="2252593"/>
            <a:ext cx="2286016" cy="879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Άρα, 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ν	</a:t>
            </a:r>
            <a:r>
              <a:rPr lang="el-GR" sz="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αν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 err="1">
                <a:solidFill>
                  <a:schemeClr val="accent2"/>
                </a:solidFill>
              </a:rPr>
              <a:t>ρ</a:t>
            </a:r>
            <a:r>
              <a:rPr lang="el-GR" sz="800" baseline="-25000" dirty="0" err="1">
                <a:solidFill>
                  <a:schemeClr val="accent2"/>
                </a:solidFill>
              </a:rPr>
              <a:t>σωμ</a:t>
            </a:r>
            <a:r>
              <a:rPr lang="el-GR" sz="800" dirty="0">
                <a:solidFill>
                  <a:schemeClr val="accent2"/>
                </a:solidFill>
              </a:rPr>
              <a:t> &gt; ρ</a:t>
            </a:r>
            <a:r>
              <a:rPr lang="el-GR" sz="800" baseline="-25000" dirty="0">
                <a:solidFill>
                  <a:schemeClr val="accent2"/>
                </a:solidFill>
              </a:rPr>
              <a:t>υγρ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 0</a:t>
            </a: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5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119"/>
          <p:cNvSpPr txBox="1">
            <a:spLocks noChangeArrowheads="1"/>
          </p:cNvSpPr>
          <p:nvPr/>
        </p:nvSpPr>
        <p:spPr bwMode="auto">
          <a:xfrm>
            <a:off x="285511" y="2738805"/>
            <a:ext cx="1464051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119"/>
          <p:cNvSpPr txBox="1">
            <a:spLocks noChangeArrowheads="1"/>
          </p:cNvSpPr>
          <p:nvPr/>
        </p:nvSpPr>
        <p:spPr bwMode="auto">
          <a:xfrm>
            <a:off x="285512" y="2494005"/>
            <a:ext cx="146405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853983" y="2252593"/>
            <a:ext cx="2286016" cy="879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Άρα, 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ν	</a:t>
            </a:r>
            <a:r>
              <a:rPr lang="el-GR" sz="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ρ</a:t>
            </a:r>
            <a:r>
              <a:rPr lang="el-GR" sz="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είναι	</a:t>
            </a:r>
            <a:r>
              <a:rPr lang="el-GR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	</a:t>
            </a:r>
            <a:r>
              <a:rPr lang="el-GR" sz="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</a:t>
            </a:r>
            <a:r>
              <a:rPr lang="el-GR" sz="8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σωμ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&gt; ρ</a:t>
            </a:r>
            <a:r>
              <a:rPr lang="el-GR" sz="8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υγρ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αν	</a:t>
            </a:r>
            <a:r>
              <a:rPr lang="el-GR" sz="800" dirty="0" err="1">
                <a:solidFill>
                  <a:schemeClr val="accent2"/>
                </a:solidFill>
              </a:rPr>
              <a:t>ρ</a:t>
            </a:r>
            <a:r>
              <a:rPr lang="el-GR" sz="800" baseline="-25000" dirty="0" err="1">
                <a:solidFill>
                  <a:schemeClr val="accent2"/>
                </a:solidFill>
              </a:rPr>
              <a:t>σωμ</a:t>
            </a:r>
            <a:r>
              <a:rPr lang="el-GR" sz="800" dirty="0">
                <a:solidFill>
                  <a:schemeClr val="accent2"/>
                </a:solidFill>
              </a:rPr>
              <a:t> </a:t>
            </a:r>
            <a:r>
              <a:rPr lang="en-US" sz="800" dirty="0" smtClean="0">
                <a:solidFill>
                  <a:schemeClr val="accent2"/>
                </a:solidFill>
              </a:rPr>
              <a:t>&lt;</a:t>
            </a:r>
            <a:r>
              <a:rPr lang="el-GR" sz="800" dirty="0" smtClean="0">
                <a:solidFill>
                  <a:schemeClr val="accent2"/>
                </a:solidFill>
              </a:rPr>
              <a:t> </a:t>
            </a:r>
            <a:r>
              <a:rPr lang="el-GR" sz="800" dirty="0">
                <a:solidFill>
                  <a:schemeClr val="accent2"/>
                </a:solidFill>
              </a:rPr>
              <a:t>ρ</a:t>
            </a:r>
            <a:r>
              <a:rPr lang="el-GR" sz="800" baseline="-25000" dirty="0">
                <a:solidFill>
                  <a:schemeClr val="accent2"/>
                </a:solidFill>
              </a:rPr>
              <a:t>υγρ</a:t>
            </a:r>
            <a:r>
              <a:rPr lang="el-GR" sz="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είναι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sz="800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&lt; 0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285512" y="2976405"/>
            <a:ext cx="146405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θετική πλευστότητα</a:t>
            </a:r>
            <a:endParaRPr lang="en-US" sz="7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285511" y="2738805"/>
            <a:ext cx="1464051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285512" y="2494005"/>
            <a:ext cx="146405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28533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28533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47069"/>
                <a:ext cx="1174296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ναυπηγικός χάλυβας έχει πολύ μεγαλύτερη </a:t>
            </a:r>
            <a:br>
              <a:rPr lang="el-GR" dirty="0" smtClean="0"/>
            </a:br>
            <a:r>
              <a:rPr lang="el-GR" dirty="0" smtClean="0"/>
              <a:t>πυκνότητα από το θαλασσινό νερό.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8626" y="1260004"/>
                <a:ext cx="1151621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ναυπ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χαλ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 78,480  </m:t>
                      </m:r>
                      <m:f>
                        <m:fPr>
                          <m:ctrlPr>
                            <a:rPr lang="el-GR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800" b="0" i="0" baseline="30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26" y="1260004"/>
                <a:ext cx="1151621" cy="357236"/>
              </a:xfrm>
              <a:prstGeom prst="rect">
                <a:avLst/>
              </a:prstGeom>
              <a:blipFill rotWithShape="1"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5191" y="1260004"/>
                <a:ext cx="1151620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θαλ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νερού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   1,025 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l-GR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800" b="0" i="0" baseline="30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191" y="1260004"/>
                <a:ext cx="1151620" cy="357236"/>
              </a:xfrm>
              <a:prstGeom prst="rect">
                <a:avLst/>
              </a:prstGeom>
              <a:blipFill rotWithShape="1">
                <a:blip r:embed="rId3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0247" y="1260004"/>
                <a:ext cx="222428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247" y="1260004"/>
                <a:ext cx="222428" cy="3572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1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ναυπηγικός χάλυβας έχει πολύ μεγαλύτερη </a:t>
            </a:r>
            <a:br>
              <a:rPr lang="el-GR" dirty="0" smtClean="0"/>
            </a:br>
            <a:r>
              <a:rPr lang="el-GR" dirty="0" smtClean="0"/>
              <a:t>πυκνότητα από το θαλασσινό νερό.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80000" y="1224000"/>
            <a:ext cx="972475" cy="6840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Άρα, τα ναυπηγήματα θα έπρεπε να έχουν </a:t>
            </a:r>
            <a:r>
              <a:rPr lang="el-GR" dirty="0" smtClean="0">
                <a:solidFill>
                  <a:schemeClr val="accent2"/>
                </a:solidFill>
              </a:rPr>
              <a:t>αρνητική πλευστότητα !</a:t>
            </a:r>
            <a:endParaRPr lang="el-G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8626" y="1260004"/>
                <a:ext cx="1151621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ναυπ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χαλ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 78,480  </m:t>
                      </m:r>
                      <m:f>
                        <m:fPr>
                          <m:ctrlPr>
                            <a:rPr lang="el-GR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800" b="0" i="0" baseline="30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26" y="1260004"/>
                <a:ext cx="1151621" cy="357236"/>
              </a:xfrm>
              <a:prstGeom prst="rect">
                <a:avLst/>
              </a:prstGeom>
              <a:blipFill rotWithShape="1"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5191" y="1260004"/>
                <a:ext cx="1151620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θαλ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νερού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=    1,025 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l-GR" sz="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800" b="0" i="0" baseline="30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191" y="1260004"/>
                <a:ext cx="1151620" cy="357236"/>
              </a:xfrm>
              <a:prstGeom prst="rect">
                <a:avLst/>
              </a:prstGeom>
              <a:blipFill rotWithShape="1">
                <a:blip r:embed="rId3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0247" y="1260004"/>
                <a:ext cx="222428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247" y="1260004"/>
                <a:ext cx="222428" cy="3572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7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</a:rPr>
              <a:t>Πόσο θα δείξει η ζυγαριά, </a:t>
            </a:r>
            <a:br>
              <a:rPr lang="el-GR" dirty="0">
                <a:latin typeface="Arial" pitchFamily="34" charset="0"/>
              </a:rPr>
            </a:br>
            <a:r>
              <a:rPr lang="el-GR" dirty="0">
                <a:latin typeface="Arial" pitchFamily="34" charset="0"/>
              </a:rPr>
              <a:t>αφού βυθιστεί το σώμα στο νερό 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4"/>
          <p:cNvSpPr/>
          <p:nvPr/>
        </p:nvSpPr>
        <p:spPr bwMode="auto">
          <a:xfrm>
            <a:off x="268742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 bwMode="auto">
          <a:xfrm>
            <a:off x="268742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6"/>
          <p:cNvCxnSpPr/>
          <p:nvPr/>
        </p:nvCxnSpPr>
        <p:spPr bwMode="auto">
          <a:xfrm>
            <a:off x="3410261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/>
          <p:cNvCxnSpPr/>
          <p:nvPr/>
        </p:nvCxnSpPr>
        <p:spPr bwMode="auto">
          <a:xfrm>
            <a:off x="3398931" y="1853750"/>
            <a:ext cx="237925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nip Same Side Corner Rectangle 19"/>
          <p:cNvSpPr/>
          <p:nvPr/>
        </p:nvSpPr>
        <p:spPr bwMode="auto">
          <a:xfrm>
            <a:off x="2880028" y="1964928"/>
            <a:ext cx="351223" cy="242781"/>
          </a:xfrm>
          <a:prstGeom prst="snip2SameRect">
            <a:avLst/>
          </a:prstGeom>
          <a:solidFill>
            <a:srgbClr val="BFBFB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20"/>
          <p:cNvCxnSpPr/>
          <p:nvPr/>
        </p:nvCxnSpPr>
        <p:spPr bwMode="auto">
          <a:xfrm>
            <a:off x="3398931" y="1756183"/>
            <a:ext cx="237925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1"/>
          <p:cNvSpPr/>
          <p:nvPr/>
        </p:nvSpPr>
        <p:spPr bwMode="auto">
          <a:xfrm>
            <a:off x="153405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2"/>
          <p:cNvSpPr/>
          <p:nvPr/>
        </p:nvSpPr>
        <p:spPr bwMode="auto">
          <a:xfrm>
            <a:off x="153405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23"/>
          <p:cNvCxnSpPr/>
          <p:nvPr/>
        </p:nvCxnSpPr>
        <p:spPr bwMode="auto">
          <a:xfrm>
            <a:off x="2254625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/>
          <p:cNvCxnSpPr/>
          <p:nvPr/>
        </p:nvCxnSpPr>
        <p:spPr bwMode="auto">
          <a:xfrm>
            <a:off x="2247826" y="1856019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5"/>
          <p:cNvCxnSpPr/>
          <p:nvPr/>
        </p:nvCxnSpPr>
        <p:spPr bwMode="auto">
          <a:xfrm>
            <a:off x="2247826" y="1756183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6"/>
          <p:cNvCxnSpPr/>
          <p:nvPr/>
        </p:nvCxnSpPr>
        <p:spPr bwMode="auto">
          <a:xfrm>
            <a:off x="1398094" y="1581474"/>
            <a:ext cx="2059752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nip Same Side Corner Rectangle 27"/>
          <p:cNvSpPr/>
          <p:nvPr/>
        </p:nvSpPr>
        <p:spPr bwMode="auto">
          <a:xfrm>
            <a:off x="1719860" y="1561052"/>
            <a:ext cx="351223" cy="245049"/>
          </a:xfrm>
          <a:prstGeom prst="snip2SameRect">
            <a:avLst/>
          </a:prstGeom>
          <a:solidFill>
            <a:srgbClr val="BFBFB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80"/>
          <p:cNvSpPr>
            <a:spLocks noChangeArrowheads="1"/>
          </p:cNvSpPr>
          <p:nvPr/>
        </p:nvSpPr>
        <p:spPr bwMode="auto">
          <a:xfrm>
            <a:off x="1778775" y="1082300"/>
            <a:ext cx="310435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2071082" y="1239947"/>
            <a:ext cx="31043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>
              <a:defRPr/>
            </a:pPr>
            <a:r>
              <a:rPr lang="el-GR" dirty="0">
                <a:latin typeface="Arial"/>
                <a:ea typeface="MS PGothic" charset="0"/>
                <a:cs typeface="Arial"/>
              </a:rPr>
              <a:t>4.5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9" name="Arc 30"/>
          <p:cNvSpPr/>
          <p:nvPr/>
        </p:nvSpPr>
        <p:spPr bwMode="auto">
          <a:xfrm>
            <a:off x="1851285" y="1506596"/>
            <a:ext cx="88371" cy="108911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c 31"/>
          <p:cNvSpPr/>
          <p:nvPr/>
        </p:nvSpPr>
        <p:spPr bwMode="auto">
          <a:xfrm>
            <a:off x="3015985" y="1910473"/>
            <a:ext cx="90638" cy="106643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1844265" y="1363340"/>
            <a:ext cx="90016" cy="177094"/>
            <a:chOff x="1611953" y="978266"/>
            <a:chExt cx="72564" cy="145523"/>
          </a:xfrm>
        </p:grpSpPr>
        <p:cxnSp>
          <p:nvCxnSpPr>
            <p:cNvPr id="22" name="Straight Connector 39"/>
            <p:cNvCxnSpPr/>
            <p:nvPr/>
          </p:nvCxnSpPr>
          <p:spPr>
            <a:xfrm>
              <a:off x="1685197" y="978522"/>
              <a:ext cx="0" cy="1006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40"/>
            <p:cNvSpPr/>
            <p:nvPr/>
          </p:nvSpPr>
          <p:spPr>
            <a:xfrm flipV="1">
              <a:off x="1612131" y="1034456"/>
              <a:ext cx="73066" cy="89495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Connector 33"/>
          <p:cNvCxnSpPr>
            <a:stCxn id="17" idx="5"/>
          </p:cNvCxnSpPr>
          <p:nvPr/>
        </p:nvCxnSpPr>
        <p:spPr bwMode="auto">
          <a:xfrm flipH="1" flipV="1">
            <a:off x="1935124" y="1227514"/>
            <a:ext cx="108766" cy="102102"/>
          </a:xfrm>
          <a:prstGeom prst="line">
            <a:avLst/>
          </a:prstGeom>
          <a:ln w="15875">
            <a:solidFill>
              <a:schemeClr val="tx1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80"/>
          <p:cNvSpPr>
            <a:spLocks noChangeArrowheads="1"/>
          </p:cNvSpPr>
          <p:nvPr/>
        </p:nvSpPr>
        <p:spPr bwMode="auto">
          <a:xfrm>
            <a:off x="2950272" y="1481639"/>
            <a:ext cx="310436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6" name="Rectangle 81"/>
          <p:cNvSpPr>
            <a:spLocks noChangeArrowheads="1"/>
          </p:cNvSpPr>
          <p:nvPr/>
        </p:nvSpPr>
        <p:spPr bwMode="auto">
          <a:xfrm>
            <a:off x="2950272" y="1530869"/>
            <a:ext cx="31270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>
              <a:defRPr/>
            </a:pPr>
            <a:r>
              <a:rPr lang="el-GR" sz="1100" dirty="0">
                <a:latin typeface="Helvetica"/>
                <a:ea typeface="MS PGothic" charset="0"/>
                <a:cs typeface="Helvetica"/>
              </a:rPr>
              <a:t>?</a:t>
            </a:r>
            <a:endParaRPr lang="en-US" sz="1100" dirty="0">
              <a:latin typeface="Helvetica"/>
              <a:ea typeface="MS PGothic" charset="0"/>
              <a:cs typeface="Helvetica"/>
            </a:endParaRPr>
          </a:p>
        </p:txBody>
      </p: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3018395" y="1763727"/>
            <a:ext cx="88061" cy="175169"/>
            <a:chOff x="1611953" y="978266"/>
            <a:chExt cx="72564" cy="145523"/>
          </a:xfrm>
        </p:grpSpPr>
        <p:cxnSp>
          <p:nvCxnSpPr>
            <p:cNvPr id="28" name="Straight Connector 37"/>
            <p:cNvCxnSpPr/>
            <p:nvPr/>
          </p:nvCxnSpPr>
          <p:spPr>
            <a:xfrm>
              <a:off x="1684656" y="977654"/>
              <a:ext cx="0" cy="1017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38"/>
            <p:cNvSpPr/>
            <p:nvPr/>
          </p:nvSpPr>
          <p:spPr>
            <a:xfrm flipV="1">
              <a:off x="1611834" y="1034204"/>
              <a:ext cx="72822" cy="90478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3469176" y="2014846"/>
            <a:ext cx="611808" cy="667077"/>
            <a:chOff x="3469176" y="2014846"/>
            <a:chExt cx="611808" cy="667077"/>
          </a:xfrm>
        </p:grpSpPr>
        <p:sp>
          <p:nvSpPr>
            <p:cNvPr id="31" name="Ορθογώνιο 30"/>
            <p:cNvSpPr/>
            <p:nvPr/>
          </p:nvSpPr>
          <p:spPr>
            <a:xfrm>
              <a:off x="3586170" y="2086317"/>
              <a:ext cx="370707" cy="1097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Rectangle 95"/>
            <p:cNvSpPr>
              <a:spLocks noChangeArrowheads="1"/>
            </p:cNvSpPr>
            <p:nvPr/>
          </p:nvSpPr>
          <p:spPr bwMode="auto">
            <a:xfrm>
              <a:off x="3745623" y="2244013"/>
              <a:ext cx="70244" cy="154290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33" name="Oval 86"/>
            <p:cNvSpPr>
              <a:spLocks noChangeArrowheads="1"/>
            </p:cNvSpPr>
            <p:nvPr/>
          </p:nvSpPr>
          <p:spPr bwMode="auto">
            <a:xfrm>
              <a:off x="3469176" y="2216785"/>
              <a:ext cx="611808" cy="86221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3498632" y="2536709"/>
              <a:ext cx="573287" cy="145214"/>
            </a:xfrm>
            <a:custGeom>
              <a:avLst/>
              <a:gdLst>
                <a:gd name="T0" fmla="*/ 0 w 842"/>
                <a:gd name="T1" fmla="*/ 288 h 289"/>
                <a:gd name="T2" fmla="*/ 841 w 842"/>
                <a:gd name="T3" fmla="*/ 288 h 289"/>
                <a:gd name="T4" fmla="*/ 700 w 842"/>
                <a:gd name="T5" fmla="*/ 0 h 289"/>
                <a:gd name="T6" fmla="*/ 140 w 842"/>
                <a:gd name="T7" fmla="*/ 0 h 289"/>
                <a:gd name="T8" fmla="*/ 0 w 842"/>
                <a:gd name="T9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289">
                  <a:moveTo>
                    <a:pt x="0" y="288"/>
                  </a:moveTo>
                  <a:lnTo>
                    <a:pt x="841" y="288"/>
                  </a:lnTo>
                  <a:lnTo>
                    <a:pt x="700" y="0"/>
                  </a:lnTo>
                  <a:lnTo>
                    <a:pt x="140" y="0"/>
                  </a:lnTo>
                  <a:lnTo>
                    <a:pt x="0" y="28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35" name="Oval 80"/>
            <p:cNvSpPr>
              <a:spLocks noChangeArrowheads="1"/>
            </p:cNvSpPr>
            <p:nvPr/>
          </p:nvSpPr>
          <p:spPr bwMode="auto">
            <a:xfrm>
              <a:off x="3627793" y="2368805"/>
              <a:ext cx="312701" cy="238243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36" name="Rectangle 81"/>
            <p:cNvSpPr>
              <a:spLocks noChangeArrowheads="1"/>
            </p:cNvSpPr>
            <p:nvPr/>
          </p:nvSpPr>
          <p:spPr bwMode="auto">
            <a:xfrm>
              <a:off x="3627793" y="2417543"/>
              <a:ext cx="312701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l-GR" dirty="0">
                  <a:latin typeface="Arial"/>
                  <a:ea typeface="MS PGothic" charset="0"/>
                  <a:cs typeface="Arial"/>
                </a:rPr>
                <a:t>2.5</a:t>
              </a:r>
              <a:endParaRPr lang="en-US" dirty="0"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3584422" y="2196108"/>
              <a:ext cx="376465" cy="86532"/>
            </a:xfrm>
            <a:custGeom>
              <a:avLst/>
              <a:gdLst>
                <a:gd name="T0" fmla="*/ 571 w 572"/>
                <a:gd name="T1" fmla="*/ 1 h 141"/>
                <a:gd name="T2" fmla="*/ 571 w 572"/>
                <a:gd name="T3" fmla="*/ 3 h 141"/>
                <a:gd name="T4" fmla="*/ 571 w 572"/>
                <a:gd name="T5" fmla="*/ 14 h 141"/>
                <a:gd name="T6" fmla="*/ 570 w 572"/>
                <a:gd name="T7" fmla="*/ 29 h 141"/>
                <a:gd name="T8" fmla="*/ 569 w 572"/>
                <a:gd name="T9" fmla="*/ 47 h 141"/>
                <a:gd name="T10" fmla="*/ 569 w 572"/>
                <a:gd name="T11" fmla="*/ 65 h 141"/>
                <a:gd name="T12" fmla="*/ 568 w 572"/>
                <a:gd name="T13" fmla="*/ 77 h 141"/>
                <a:gd name="T14" fmla="*/ 568 w 572"/>
                <a:gd name="T15" fmla="*/ 83 h 141"/>
                <a:gd name="T16" fmla="*/ 563 w 572"/>
                <a:gd name="T17" fmla="*/ 90 h 141"/>
                <a:gd name="T18" fmla="*/ 557 w 572"/>
                <a:gd name="T19" fmla="*/ 95 h 141"/>
                <a:gd name="T20" fmla="*/ 549 w 572"/>
                <a:gd name="T21" fmla="*/ 100 h 141"/>
                <a:gd name="T22" fmla="*/ 540 w 572"/>
                <a:gd name="T23" fmla="*/ 105 h 141"/>
                <a:gd name="T24" fmla="*/ 529 w 572"/>
                <a:gd name="T25" fmla="*/ 110 h 141"/>
                <a:gd name="T26" fmla="*/ 515 w 572"/>
                <a:gd name="T27" fmla="*/ 114 h 141"/>
                <a:gd name="T28" fmla="*/ 501 w 572"/>
                <a:gd name="T29" fmla="*/ 118 h 141"/>
                <a:gd name="T30" fmla="*/ 479 w 572"/>
                <a:gd name="T31" fmla="*/ 123 h 141"/>
                <a:gd name="T32" fmla="*/ 458 w 572"/>
                <a:gd name="T33" fmla="*/ 127 h 141"/>
                <a:gd name="T34" fmla="*/ 435 w 572"/>
                <a:gd name="T35" fmla="*/ 131 h 141"/>
                <a:gd name="T36" fmla="*/ 411 w 572"/>
                <a:gd name="T37" fmla="*/ 133 h 141"/>
                <a:gd name="T38" fmla="*/ 386 w 572"/>
                <a:gd name="T39" fmla="*/ 136 h 141"/>
                <a:gd name="T40" fmla="*/ 360 w 572"/>
                <a:gd name="T41" fmla="*/ 138 h 141"/>
                <a:gd name="T42" fmla="*/ 332 w 572"/>
                <a:gd name="T43" fmla="*/ 139 h 141"/>
                <a:gd name="T44" fmla="*/ 303 w 572"/>
                <a:gd name="T45" fmla="*/ 140 h 141"/>
                <a:gd name="T46" fmla="*/ 267 w 572"/>
                <a:gd name="T47" fmla="*/ 140 h 141"/>
                <a:gd name="T48" fmla="*/ 238 w 572"/>
                <a:gd name="T49" fmla="*/ 139 h 141"/>
                <a:gd name="T50" fmla="*/ 210 w 572"/>
                <a:gd name="T51" fmla="*/ 137 h 141"/>
                <a:gd name="T52" fmla="*/ 183 w 572"/>
                <a:gd name="T53" fmla="*/ 135 h 141"/>
                <a:gd name="T54" fmla="*/ 158 w 572"/>
                <a:gd name="T55" fmla="*/ 133 h 141"/>
                <a:gd name="T56" fmla="*/ 134 w 572"/>
                <a:gd name="T57" fmla="*/ 130 h 141"/>
                <a:gd name="T58" fmla="*/ 111 w 572"/>
                <a:gd name="T59" fmla="*/ 126 h 141"/>
                <a:gd name="T60" fmla="*/ 90 w 572"/>
                <a:gd name="T61" fmla="*/ 122 h 141"/>
                <a:gd name="T62" fmla="*/ 77 w 572"/>
                <a:gd name="T63" fmla="*/ 119 h 141"/>
                <a:gd name="T64" fmla="*/ 70 w 572"/>
                <a:gd name="T65" fmla="*/ 117 h 141"/>
                <a:gd name="T66" fmla="*/ 62 w 572"/>
                <a:gd name="T67" fmla="*/ 115 h 141"/>
                <a:gd name="T68" fmla="*/ 55 w 572"/>
                <a:gd name="T69" fmla="*/ 113 h 141"/>
                <a:gd name="T70" fmla="*/ 47 w 572"/>
                <a:gd name="T71" fmla="*/ 110 h 141"/>
                <a:gd name="T72" fmla="*/ 41 w 572"/>
                <a:gd name="T73" fmla="*/ 107 h 141"/>
                <a:gd name="T74" fmla="*/ 35 w 572"/>
                <a:gd name="T75" fmla="*/ 105 h 141"/>
                <a:gd name="T76" fmla="*/ 29 w 572"/>
                <a:gd name="T77" fmla="*/ 103 h 141"/>
                <a:gd name="T78" fmla="*/ 23 w 572"/>
                <a:gd name="T79" fmla="*/ 99 h 141"/>
                <a:gd name="T80" fmla="*/ 18 w 572"/>
                <a:gd name="T81" fmla="*/ 97 h 141"/>
                <a:gd name="T82" fmla="*/ 14 w 572"/>
                <a:gd name="T83" fmla="*/ 94 h 141"/>
                <a:gd name="T84" fmla="*/ 11 w 572"/>
                <a:gd name="T85" fmla="*/ 91 h 141"/>
                <a:gd name="T86" fmla="*/ 8 w 572"/>
                <a:gd name="T87" fmla="*/ 89 h 141"/>
                <a:gd name="T88" fmla="*/ 6 w 572"/>
                <a:gd name="T89" fmla="*/ 87 h 141"/>
                <a:gd name="T90" fmla="*/ 4 w 572"/>
                <a:gd name="T91" fmla="*/ 84 h 141"/>
                <a:gd name="T92" fmla="*/ 2 w 572"/>
                <a:gd name="T93" fmla="*/ 81 h 141"/>
                <a:gd name="T94" fmla="*/ 1 w 572"/>
                <a:gd name="T95" fmla="*/ 72 h 141"/>
                <a:gd name="T96" fmla="*/ 0 w 572"/>
                <a:gd name="T97" fmla="*/ 59 h 141"/>
                <a:gd name="T98" fmla="*/ 0 w 572"/>
                <a:gd name="T99" fmla="*/ 43 h 141"/>
                <a:gd name="T100" fmla="*/ 0 w 572"/>
                <a:gd name="T101" fmla="*/ 28 h 141"/>
                <a:gd name="T102" fmla="*/ 0 w 572"/>
                <a:gd name="T103" fmla="*/ 15 h 141"/>
                <a:gd name="T104" fmla="*/ 0 w 572"/>
                <a:gd name="T105" fmla="*/ 6 h 141"/>
                <a:gd name="T106" fmla="*/ 0 w 572"/>
                <a:gd name="T107" fmla="*/ 5 h 141"/>
                <a:gd name="T108" fmla="*/ 53 w 572"/>
                <a:gd name="T109" fmla="*/ 7 h 141"/>
                <a:gd name="T110" fmla="*/ 125 w 572"/>
                <a:gd name="T111" fmla="*/ 7 h 141"/>
                <a:gd name="T112" fmla="*/ 196 w 572"/>
                <a:gd name="T113" fmla="*/ 8 h 141"/>
                <a:gd name="T114" fmla="*/ 267 w 572"/>
                <a:gd name="T115" fmla="*/ 8 h 141"/>
                <a:gd name="T116" fmla="*/ 339 w 572"/>
                <a:gd name="T117" fmla="*/ 9 h 141"/>
                <a:gd name="T118" fmla="*/ 410 w 572"/>
                <a:gd name="T119" fmla="*/ 9 h 141"/>
                <a:gd name="T120" fmla="*/ 482 w 572"/>
                <a:gd name="T121" fmla="*/ 9 h 141"/>
                <a:gd name="T122" fmla="*/ 553 w 572"/>
                <a:gd name="T123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41">
                  <a:moveTo>
                    <a:pt x="571" y="10"/>
                  </a:moveTo>
                  <a:lnTo>
                    <a:pt x="571" y="3"/>
                  </a:lnTo>
                  <a:lnTo>
                    <a:pt x="571" y="2"/>
                  </a:lnTo>
                  <a:lnTo>
                    <a:pt x="571" y="1"/>
                  </a:lnTo>
                  <a:lnTo>
                    <a:pt x="571" y="0"/>
                  </a:lnTo>
                  <a:lnTo>
                    <a:pt x="571" y="1"/>
                  </a:lnTo>
                  <a:lnTo>
                    <a:pt x="571" y="1"/>
                  </a:lnTo>
                  <a:lnTo>
                    <a:pt x="571" y="3"/>
                  </a:lnTo>
                  <a:lnTo>
                    <a:pt x="571" y="5"/>
                  </a:lnTo>
                  <a:lnTo>
                    <a:pt x="571" y="7"/>
                  </a:lnTo>
                  <a:lnTo>
                    <a:pt x="571" y="10"/>
                  </a:lnTo>
                  <a:lnTo>
                    <a:pt x="571" y="14"/>
                  </a:lnTo>
                  <a:lnTo>
                    <a:pt x="571" y="17"/>
                  </a:lnTo>
                  <a:lnTo>
                    <a:pt x="570" y="21"/>
                  </a:lnTo>
                  <a:lnTo>
                    <a:pt x="570" y="25"/>
                  </a:lnTo>
                  <a:lnTo>
                    <a:pt x="570" y="29"/>
                  </a:lnTo>
                  <a:lnTo>
                    <a:pt x="570" y="34"/>
                  </a:lnTo>
                  <a:lnTo>
                    <a:pt x="570" y="39"/>
                  </a:lnTo>
                  <a:lnTo>
                    <a:pt x="570" y="43"/>
                  </a:lnTo>
                  <a:lnTo>
                    <a:pt x="569" y="47"/>
                  </a:lnTo>
                  <a:lnTo>
                    <a:pt x="569" y="52"/>
                  </a:lnTo>
                  <a:lnTo>
                    <a:pt x="569" y="56"/>
                  </a:lnTo>
                  <a:lnTo>
                    <a:pt x="569" y="61"/>
                  </a:lnTo>
                  <a:lnTo>
                    <a:pt x="569" y="65"/>
                  </a:lnTo>
                  <a:lnTo>
                    <a:pt x="569" y="68"/>
                  </a:lnTo>
                  <a:lnTo>
                    <a:pt x="569" y="71"/>
                  </a:lnTo>
                  <a:lnTo>
                    <a:pt x="568" y="75"/>
                  </a:lnTo>
                  <a:lnTo>
                    <a:pt x="568" y="77"/>
                  </a:lnTo>
                  <a:lnTo>
                    <a:pt x="568" y="79"/>
                  </a:lnTo>
                  <a:lnTo>
                    <a:pt x="568" y="81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5"/>
                  </a:lnTo>
                  <a:lnTo>
                    <a:pt x="565" y="87"/>
                  </a:lnTo>
                  <a:lnTo>
                    <a:pt x="564" y="88"/>
                  </a:lnTo>
                  <a:lnTo>
                    <a:pt x="563" y="90"/>
                  </a:lnTo>
                  <a:lnTo>
                    <a:pt x="561" y="91"/>
                  </a:lnTo>
                  <a:lnTo>
                    <a:pt x="560" y="92"/>
                  </a:lnTo>
                  <a:lnTo>
                    <a:pt x="558" y="94"/>
                  </a:lnTo>
                  <a:lnTo>
                    <a:pt x="557" y="95"/>
                  </a:lnTo>
                  <a:lnTo>
                    <a:pt x="555" y="96"/>
                  </a:lnTo>
                  <a:lnTo>
                    <a:pt x="553" y="97"/>
                  </a:lnTo>
                  <a:lnTo>
                    <a:pt x="551" y="99"/>
                  </a:lnTo>
                  <a:lnTo>
                    <a:pt x="549" y="100"/>
                  </a:lnTo>
                  <a:lnTo>
                    <a:pt x="547" y="101"/>
                  </a:lnTo>
                  <a:lnTo>
                    <a:pt x="545" y="103"/>
                  </a:lnTo>
                  <a:lnTo>
                    <a:pt x="542" y="104"/>
                  </a:lnTo>
                  <a:lnTo>
                    <a:pt x="540" y="105"/>
                  </a:lnTo>
                  <a:lnTo>
                    <a:pt x="537" y="106"/>
                  </a:lnTo>
                  <a:lnTo>
                    <a:pt x="534" y="107"/>
                  </a:lnTo>
                  <a:lnTo>
                    <a:pt x="531" y="109"/>
                  </a:lnTo>
                  <a:lnTo>
                    <a:pt x="529" y="110"/>
                  </a:lnTo>
                  <a:lnTo>
                    <a:pt x="525" y="111"/>
                  </a:lnTo>
                  <a:lnTo>
                    <a:pt x="522" y="112"/>
                  </a:lnTo>
                  <a:lnTo>
                    <a:pt x="519" y="113"/>
                  </a:lnTo>
                  <a:lnTo>
                    <a:pt x="515" y="114"/>
                  </a:lnTo>
                  <a:lnTo>
                    <a:pt x="512" y="115"/>
                  </a:lnTo>
                  <a:lnTo>
                    <a:pt x="509" y="116"/>
                  </a:lnTo>
                  <a:lnTo>
                    <a:pt x="505" y="117"/>
                  </a:lnTo>
                  <a:lnTo>
                    <a:pt x="501" y="118"/>
                  </a:lnTo>
                  <a:lnTo>
                    <a:pt x="497" y="119"/>
                  </a:lnTo>
                  <a:lnTo>
                    <a:pt x="493" y="120"/>
                  </a:lnTo>
                  <a:lnTo>
                    <a:pt x="489" y="121"/>
                  </a:lnTo>
                  <a:lnTo>
                    <a:pt x="479" y="123"/>
                  </a:lnTo>
                  <a:lnTo>
                    <a:pt x="474" y="124"/>
                  </a:lnTo>
                  <a:lnTo>
                    <a:pt x="469" y="125"/>
                  </a:lnTo>
                  <a:lnTo>
                    <a:pt x="463" y="126"/>
                  </a:lnTo>
                  <a:lnTo>
                    <a:pt x="458" y="127"/>
                  </a:lnTo>
                  <a:lnTo>
                    <a:pt x="453" y="128"/>
                  </a:lnTo>
                  <a:lnTo>
                    <a:pt x="447" y="129"/>
                  </a:lnTo>
                  <a:lnTo>
                    <a:pt x="441" y="130"/>
                  </a:lnTo>
                  <a:lnTo>
                    <a:pt x="435" y="131"/>
                  </a:lnTo>
                  <a:lnTo>
                    <a:pt x="430" y="131"/>
                  </a:lnTo>
                  <a:lnTo>
                    <a:pt x="424" y="132"/>
                  </a:lnTo>
                  <a:lnTo>
                    <a:pt x="418" y="133"/>
                  </a:lnTo>
                  <a:lnTo>
                    <a:pt x="411" y="133"/>
                  </a:lnTo>
                  <a:lnTo>
                    <a:pt x="405" y="134"/>
                  </a:lnTo>
                  <a:lnTo>
                    <a:pt x="399" y="135"/>
                  </a:lnTo>
                  <a:lnTo>
                    <a:pt x="393" y="135"/>
                  </a:lnTo>
                  <a:lnTo>
                    <a:pt x="386" y="136"/>
                  </a:lnTo>
                  <a:lnTo>
                    <a:pt x="380" y="137"/>
                  </a:lnTo>
                  <a:lnTo>
                    <a:pt x="373" y="137"/>
                  </a:lnTo>
                  <a:lnTo>
                    <a:pt x="367" y="137"/>
                  </a:lnTo>
                  <a:lnTo>
                    <a:pt x="360" y="138"/>
                  </a:lnTo>
                  <a:lnTo>
                    <a:pt x="353" y="138"/>
                  </a:lnTo>
                  <a:lnTo>
                    <a:pt x="346" y="139"/>
                  </a:lnTo>
                  <a:lnTo>
                    <a:pt x="339" y="139"/>
                  </a:lnTo>
                  <a:lnTo>
                    <a:pt x="332" y="139"/>
                  </a:lnTo>
                  <a:lnTo>
                    <a:pt x="325" y="139"/>
                  </a:lnTo>
                  <a:lnTo>
                    <a:pt x="318" y="140"/>
                  </a:lnTo>
                  <a:lnTo>
                    <a:pt x="311" y="140"/>
                  </a:lnTo>
                  <a:lnTo>
                    <a:pt x="303" y="140"/>
                  </a:lnTo>
                  <a:lnTo>
                    <a:pt x="296" y="140"/>
                  </a:lnTo>
                  <a:lnTo>
                    <a:pt x="289" y="140"/>
                  </a:lnTo>
                  <a:lnTo>
                    <a:pt x="274" y="140"/>
                  </a:lnTo>
                  <a:lnTo>
                    <a:pt x="267" y="140"/>
                  </a:lnTo>
                  <a:lnTo>
                    <a:pt x="259" y="140"/>
                  </a:lnTo>
                  <a:lnTo>
                    <a:pt x="252" y="139"/>
                  </a:lnTo>
                  <a:lnTo>
                    <a:pt x="245" y="139"/>
                  </a:lnTo>
                  <a:lnTo>
                    <a:pt x="238" y="139"/>
                  </a:lnTo>
                  <a:lnTo>
                    <a:pt x="231" y="139"/>
                  </a:lnTo>
                  <a:lnTo>
                    <a:pt x="224" y="138"/>
                  </a:lnTo>
                  <a:lnTo>
                    <a:pt x="217" y="138"/>
                  </a:lnTo>
                  <a:lnTo>
                    <a:pt x="210" y="137"/>
                  </a:lnTo>
                  <a:lnTo>
                    <a:pt x="203" y="137"/>
                  </a:lnTo>
                  <a:lnTo>
                    <a:pt x="197" y="137"/>
                  </a:lnTo>
                  <a:lnTo>
                    <a:pt x="190" y="136"/>
                  </a:lnTo>
                  <a:lnTo>
                    <a:pt x="183" y="135"/>
                  </a:lnTo>
                  <a:lnTo>
                    <a:pt x="177" y="135"/>
                  </a:lnTo>
                  <a:lnTo>
                    <a:pt x="171" y="134"/>
                  </a:lnTo>
                  <a:lnTo>
                    <a:pt x="164" y="133"/>
                  </a:lnTo>
                  <a:lnTo>
                    <a:pt x="158" y="133"/>
                  </a:lnTo>
                  <a:lnTo>
                    <a:pt x="152" y="132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4" y="130"/>
                  </a:lnTo>
                  <a:lnTo>
                    <a:pt x="128" y="129"/>
                  </a:lnTo>
                  <a:lnTo>
                    <a:pt x="122" y="128"/>
                  </a:lnTo>
                  <a:lnTo>
                    <a:pt x="117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0" y="124"/>
                  </a:lnTo>
                  <a:lnTo>
                    <a:pt x="95" y="123"/>
                  </a:lnTo>
                  <a:lnTo>
                    <a:pt x="90" y="122"/>
                  </a:lnTo>
                  <a:lnTo>
                    <a:pt x="85" y="121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8" y="117"/>
                  </a:lnTo>
                  <a:lnTo>
                    <a:pt x="66" y="116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0" y="114"/>
                  </a:lnTo>
                  <a:lnTo>
                    <a:pt x="58" y="114"/>
                  </a:lnTo>
                  <a:lnTo>
                    <a:pt x="57" y="113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36" y="105"/>
                  </a:lnTo>
                  <a:lnTo>
                    <a:pt x="35" y="105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1" y="98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7" y="96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4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11" y="91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7"/>
                  </a:lnTo>
                  <a:lnTo>
                    <a:pt x="53" y="7"/>
                  </a:lnTo>
                  <a:lnTo>
                    <a:pt x="71" y="7"/>
                  </a:lnTo>
                  <a:lnTo>
                    <a:pt x="89" y="7"/>
                  </a:lnTo>
                  <a:lnTo>
                    <a:pt x="107" y="7"/>
                  </a:lnTo>
                  <a:lnTo>
                    <a:pt x="125" y="7"/>
                  </a:lnTo>
                  <a:lnTo>
                    <a:pt x="143" y="8"/>
                  </a:lnTo>
                  <a:lnTo>
                    <a:pt x="160" y="8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8"/>
                  </a:lnTo>
                  <a:lnTo>
                    <a:pt x="232" y="8"/>
                  </a:lnTo>
                  <a:lnTo>
                    <a:pt x="249" y="8"/>
                  </a:lnTo>
                  <a:lnTo>
                    <a:pt x="267" y="8"/>
                  </a:lnTo>
                  <a:lnTo>
                    <a:pt x="285" y="9"/>
                  </a:lnTo>
                  <a:lnTo>
                    <a:pt x="303" y="9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7" y="9"/>
                  </a:lnTo>
                  <a:lnTo>
                    <a:pt x="375" y="9"/>
                  </a:lnTo>
                  <a:lnTo>
                    <a:pt x="392" y="9"/>
                  </a:lnTo>
                  <a:lnTo>
                    <a:pt x="410" y="9"/>
                  </a:lnTo>
                  <a:lnTo>
                    <a:pt x="428" y="9"/>
                  </a:lnTo>
                  <a:lnTo>
                    <a:pt x="446" y="9"/>
                  </a:lnTo>
                  <a:lnTo>
                    <a:pt x="464" y="9"/>
                  </a:lnTo>
                  <a:lnTo>
                    <a:pt x="482" y="9"/>
                  </a:lnTo>
                  <a:lnTo>
                    <a:pt x="499" y="9"/>
                  </a:lnTo>
                  <a:lnTo>
                    <a:pt x="517" y="9"/>
                  </a:lnTo>
                  <a:lnTo>
                    <a:pt x="535" y="10"/>
                  </a:lnTo>
                  <a:lnTo>
                    <a:pt x="553" y="10"/>
                  </a:lnTo>
                  <a:lnTo>
                    <a:pt x="571" y="1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3584423" y="2136490"/>
              <a:ext cx="372454" cy="1028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3586396" y="2058623"/>
              <a:ext cx="372455" cy="82027"/>
            </a:xfrm>
            <a:custGeom>
              <a:avLst/>
              <a:gdLst>
                <a:gd name="T0" fmla="*/ 315 w 573"/>
                <a:gd name="T1" fmla="*/ 126 h 127"/>
                <a:gd name="T2" fmla="*/ 344 w 573"/>
                <a:gd name="T3" fmla="*/ 125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2 h 127"/>
                <a:gd name="T14" fmla="*/ 488 w 573"/>
                <a:gd name="T15" fmla="*/ 108 h 127"/>
                <a:gd name="T16" fmla="*/ 511 w 573"/>
                <a:gd name="T17" fmla="*/ 102 h 127"/>
                <a:gd name="T18" fmla="*/ 527 w 573"/>
                <a:gd name="T19" fmla="*/ 97 h 127"/>
                <a:gd name="T20" fmla="*/ 540 w 573"/>
                <a:gd name="T21" fmla="*/ 92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8 h 127"/>
                <a:gd name="T30" fmla="*/ 572 w 573"/>
                <a:gd name="T31" fmla="*/ 60 h 127"/>
                <a:gd name="T32" fmla="*/ 568 w 573"/>
                <a:gd name="T33" fmla="*/ 54 h 127"/>
                <a:gd name="T34" fmla="*/ 563 w 573"/>
                <a:gd name="T35" fmla="*/ 47 h 127"/>
                <a:gd name="T36" fmla="*/ 554 w 573"/>
                <a:gd name="T37" fmla="*/ 41 h 127"/>
                <a:gd name="T38" fmla="*/ 544 w 573"/>
                <a:gd name="T39" fmla="*/ 36 h 127"/>
                <a:gd name="T40" fmla="*/ 530 w 573"/>
                <a:gd name="T41" fmla="*/ 30 h 127"/>
                <a:gd name="T42" fmla="*/ 515 w 573"/>
                <a:gd name="T43" fmla="*/ 25 h 127"/>
                <a:gd name="T44" fmla="*/ 498 w 573"/>
                <a:gd name="T45" fmla="*/ 21 h 127"/>
                <a:gd name="T46" fmla="*/ 473 w 573"/>
                <a:gd name="T47" fmla="*/ 15 h 127"/>
                <a:gd name="T48" fmla="*/ 452 w 573"/>
                <a:gd name="T49" fmla="*/ 12 h 127"/>
                <a:gd name="T50" fmla="*/ 428 w 573"/>
                <a:gd name="T51" fmla="*/ 8 h 127"/>
                <a:gd name="T52" fmla="*/ 404 w 573"/>
                <a:gd name="T53" fmla="*/ 6 h 127"/>
                <a:gd name="T54" fmla="*/ 378 w 573"/>
                <a:gd name="T55" fmla="*/ 3 h 127"/>
                <a:gd name="T56" fmla="*/ 350 w 573"/>
                <a:gd name="T57" fmla="*/ 2 h 127"/>
                <a:gd name="T58" fmla="*/ 322 w 573"/>
                <a:gd name="T59" fmla="*/ 1 h 127"/>
                <a:gd name="T60" fmla="*/ 293 w 573"/>
                <a:gd name="T61" fmla="*/ 0 h 127"/>
                <a:gd name="T62" fmla="*/ 257 w 573"/>
                <a:gd name="T63" fmla="*/ 0 h 127"/>
                <a:gd name="T64" fmla="*/ 228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8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9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4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3 h 127"/>
                <a:gd name="T96" fmla="*/ 9 w 573"/>
                <a:gd name="T97" fmla="*/ 79 h 127"/>
                <a:gd name="T98" fmla="*/ 17 w 573"/>
                <a:gd name="T99" fmla="*/ 85 h 127"/>
                <a:gd name="T100" fmla="*/ 28 w 573"/>
                <a:gd name="T101" fmla="*/ 90 h 127"/>
                <a:gd name="T102" fmla="*/ 42 w 573"/>
                <a:gd name="T103" fmla="*/ 96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1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3 h 127"/>
                <a:gd name="T118" fmla="*/ 221 w 573"/>
                <a:gd name="T119" fmla="*/ 124 h 127"/>
                <a:gd name="T120" fmla="*/ 250 w 573"/>
                <a:gd name="T121" fmla="*/ 125 h 127"/>
                <a:gd name="T122" fmla="*/ 278 w 573"/>
                <a:gd name="T1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0" y="126"/>
                  </a:lnTo>
                  <a:lnTo>
                    <a:pt x="308" y="126"/>
                  </a:lnTo>
                  <a:lnTo>
                    <a:pt x="315" y="126"/>
                  </a:lnTo>
                  <a:lnTo>
                    <a:pt x="322" y="125"/>
                  </a:lnTo>
                  <a:lnTo>
                    <a:pt x="330" y="125"/>
                  </a:lnTo>
                  <a:lnTo>
                    <a:pt x="336" y="125"/>
                  </a:lnTo>
                  <a:lnTo>
                    <a:pt x="344" y="125"/>
                  </a:lnTo>
                  <a:lnTo>
                    <a:pt x="350" y="124"/>
                  </a:lnTo>
                  <a:lnTo>
                    <a:pt x="357" y="124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3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20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2" y="114"/>
                  </a:lnTo>
                  <a:lnTo>
                    <a:pt x="457" y="113"/>
                  </a:lnTo>
                  <a:lnTo>
                    <a:pt x="462" y="113"/>
                  </a:lnTo>
                  <a:lnTo>
                    <a:pt x="468" y="112"/>
                  </a:lnTo>
                  <a:lnTo>
                    <a:pt x="473" y="111"/>
                  </a:lnTo>
                  <a:lnTo>
                    <a:pt x="478" y="110"/>
                  </a:lnTo>
                  <a:lnTo>
                    <a:pt x="483" y="109"/>
                  </a:lnTo>
                  <a:lnTo>
                    <a:pt x="488" y="108"/>
                  </a:lnTo>
                  <a:lnTo>
                    <a:pt x="498" y="105"/>
                  </a:lnTo>
                  <a:lnTo>
                    <a:pt x="502" y="104"/>
                  </a:lnTo>
                  <a:lnTo>
                    <a:pt x="506" y="103"/>
                  </a:lnTo>
                  <a:lnTo>
                    <a:pt x="511" y="102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0" y="96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0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4" y="85"/>
                  </a:lnTo>
                  <a:lnTo>
                    <a:pt x="557" y="83"/>
                  </a:lnTo>
                  <a:lnTo>
                    <a:pt x="559" y="82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4" y="77"/>
                  </a:lnTo>
                  <a:lnTo>
                    <a:pt x="566" y="76"/>
                  </a:lnTo>
                  <a:lnTo>
                    <a:pt x="567" y="74"/>
                  </a:lnTo>
                  <a:lnTo>
                    <a:pt x="568" y="73"/>
                  </a:lnTo>
                  <a:lnTo>
                    <a:pt x="570" y="71"/>
                  </a:lnTo>
                  <a:lnTo>
                    <a:pt x="570" y="69"/>
                  </a:lnTo>
                  <a:lnTo>
                    <a:pt x="571" y="68"/>
                  </a:lnTo>
                  <a:lnTo>
                    <a:pt x="572" y="66"/>
                  </a:lnTo>
                  <a:lnTo>
                    <a:pt x="572" y="65"/>
                  </a:lnTo>
                  <a:lnTo>
                    <a:pt x="572" y="63"/>
                  </a:lnTo>
                  <a:lnTo>
                    <a:pt x="572" y="60"/>
                  </a:lnTo>
                  <a:lnTo>
                    <a:pt x="571" y="58"/>
                  </a:lnTo>
                  <a:lnTo>
                    <a:pt x="570" y="57"/>
                  </a:lnTo>
                  <a:lnTo>
                    <a:pt x="570" y="55"/>
                  </a:lnTo>
                  <a:lnTo>
                    <a:pt x="568" y="54"/>
                  </a:lnTo>
                  <a:lnTo>
                    <a:pt x="567" y="52"/>
                  </a:lnTo>
                  <a:lnTo>
                    <a:pt x="566" y="51"/>
                  </a:lnTo>
                  <a:lnTo>
                    <a:pt x="564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5"/>
                  </a:lnTo>
                  <a:lnTo>
                    <a:pt x="557" y="43"/>
                  </a:lnTo>
                  <a:lnTo>
                    <a:pt x="554" y="41"/>
                  </a:lnTo>
                  <a:lnTo>
                    <a:pt x="552" y="40"/>
                  </a:lnTo>
                  <a:lnTo>
                    <a:pt x="549" y="39"/>
                  </a:lnTo>
                  <a:lnTo>
                    <a:pt x="546" y="37"/>
                  </a:lnTo>
                  <a:lnTo>
                    <a:pt x="544" y="36"/>
                  </a:lnTo>
                  <a:lnTo>
                    <a:pt x="540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0" y="30"/>
                  </a:lnTo>
                  <a:lnTo>
                    <a:pt x="527" y="29"/>
                  </a:lnTo>
                  <a:lnTo>
                    <a:pt x="523" y="28"/>
                  </a:lnTo>
                  <a:lnTo>
                    <a:pt x="519" y="27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6" y="23"/>
                  </a:lnTo>
                  <a:lnTo>
                    <a:pt x="502" y="22"/>
                  </a:lnTo>
                  <a:lnTo>
                    <a:pt x="498" y="21"/>
                  </a:lnTo>
                  <a:lnTo>
                    <a:pt x="493" y="19"/>
                  </a:lnTo>
                  <a:lnTo>
                    <a:pt x="488" y="19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3"/>
                  </a:lnTo>
                  <a:lnTo>
                    <a:pt x="452" y="12"/>
                  </a:lnTo>
                  <a:lnTo>
                    <a:pt x="446" y="11"/>
                  </a:lnTo>
                  <a:lnTo>
                    <a:pt x="440" y="10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6"/>
                  </a:lnTo>
                  <a:lnTo>
                    <a:pt x="397" y="5"/>
                  </a:lnTo>
                  <a:lnTo>
                    <a:pt x="391" y="5"/>
                  </a:lnTo>
                  <a:lnTo>
                    <a:pt x="384" y="4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3"/>
                  </a:lnTo>
                  <a:lnTo>
                    <a:pt x="357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6" y="1"/>
                  </a:lnTo>
                  <a:lnTo>
                    <a:pt x="330" y="1"/>
                  </a:lnTo>
                  <a:lnTo>
                    <a:pt x="322" y="1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1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8" y="1"/>
                  </a:lnTo>
                  <a:lnTo>
                    <a:pt x="221" y="2"/>
                  </a:lnTo>
                  <a:lnTo>
                    <a:pt x="214" y="2"/>
                  </a:lnTo>
                  <a:lnTo>
                    <a:pt x="208" y="3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4"/>
                  </a:lnTo>
                  <a:lnTo>
                    <a:pt x="181" y="5"/>
                  </a:lnTo>
                  <a:lnTo>
                    <a:pt x="175" y="5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8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10"/>
                  </a:lnTo>
                  <a:lnTo>
                    <a:pt x="126" y="11"/>
                  </a:lnTo>
                  <a:lnTo>
                    <a:pt x="120" y="12"/>
                  </a:lnTo>
                  <a:lnTo>
                    <a:pt x="115" y="13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4" y="16"/>
                  </a:lnTo>
                  <a:lnTo>
                    <a:pt x="89" y="17"/>
                  </a:lnTo>
                  <a:lnTo>
                    <a:pt x="84" y="19"/>
                  </a:lnTo>
                  <a:lnTo>
                    <a:pt x="74" y="21"/>
                  </a:lnTo>
                  <a:lnTo>
                    <a:pt x="70" y="22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38" y="31"/>
                  </a:lnTo>
                  <a:lnTo>
                    <a:pt x="34" y="33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4" y="93"/>
                  </a:lnTo>
                  <a:lnTo>
                    <a:pt x="38" y="94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2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7"/>
                  </a:lnTo>
                  <a:lnTo>
                    <a:pt x="84" y="108"/>
                  </a:lnTo>
                  <a:lnTo>
                    <a:pt x="94" y="110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3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4" y="124"/>
                  </a:lnTo>
                  <a:lnTo>
                    <a:pt x="221" y="124"/>
                  </a:lnTo>
                  <a:lnTo>
                    <a:pt x="228" y="125"/>
                  </a:lnTo>
                  <a:lnTo>
                    <a:pt x="235" y="125"/>
                  </a:lnTo>
                  <a:lnTo>
                    <a:pt x="242" y="125"/>
                  </a:lnTo>
                  <a:lnTo>
                    <a:pt x="250" y="125"/>
                  </a:lnTo>
                  <a:lnTo>
                    <a:pt x="257" y="126"/>
                  </a:lnTo>
                  <a:lnTo>
                    <a:pt x="264" y="126"/>
                  </a:lnTo>
                  <a:lnTo>
                    <a:pt x="271" y="126"/>
                  </a:lnTo>
                  <a:lnTo>
                    <a:pt x="278" y="126"/>
                  </a:lnTo>
                  <a:lnTo>
                    <a:pt x="286" y="12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3584739" y="2014846"/>
              <a:ext cx="376149" cy="71472"/>
            </a:xfrm>
            <a:custGeom>
              <a:avLst/>
              <a:gdLst>
                <a:gd name="T0" fmla="*/ 177225 w 573"/>
                <a:gd name="T1" fmla="*/ 45910 h 127"/>
                <a:gd name="T2" fmla="*/ 193541 w 573"/>
                <a:gd name="T3" fmla="*/ 45543 h 127"/>
                <a:gd name="T4" fmla="*/ 208731 w 573"/>
                <a:gd name="T5" fmla="*/ 45176 h 127"/>
                <a:gd name="T6" fmla="*/ 223359 w 573"/>
                <a:gd name="T7" fmla="*/ 44441 h 127"/>
                <a:gd name="T8" fmla="*/ 237425 w 573"/>
                <a:gd name="T9" fmla="*/ 43339 h 127"/>
                <a:gd name="T10" fmla="*/ 250928 w 573"/>
                <a:gd name="T11" fmla="*/ 42238 h 127"/>
                <a:gd name="T12" fmla="*/ 263305 w 573"/>
                <a:gd name="T13" fmla="*/ 40768 h 127"/>
                <a:gd name="T14" fmla="*/ 274557 w 573"/>
                <a:gd name="T15" fmla="*/ 39299 h 127"/>
                <a:gd name="T16" fmla="*/ 287498 w 573"/>
                <a:gd name="T17" fmla="*/ 37096 h 127"/>
                <a:gd name="T18" fmla="*/ 296500 w 573"/>
                <a:gd name="T19" fmla="*/ 35626 h 127"/>
                <a:gd name="T20" fmla="*/ 304376 w 573"/>
                <a:gd name="T21" fmla="*/ 33423 h 127"/>
                <a:gd name="T22" fmla="*/ 310565 w 573"/>
                <a:gd name="T23" fmla="*/ 31586 h 127"/>
                <a:gd name="T24" fmla="*/ 315629 w 573"/>
                <a:gd name="T25" fmla="*/ 29383 h 127"/>
                <a:gd name="T26" fmla="*/ 319004 w 573"/>
                <a:gd name="T27" fmla="*/ 27179 h 127"/>
                <a:gd name="T28" fmla="*/ 321255 w 573"/>
                <a:gd name="T29" fmla="*/ 24608 h 127"/>
                <a:gd name="T30" fmla="*/ 321817 w 573"/>
                <a:gd name="T31" fmla="*/ 21670 h 127"/>
                <a:gd name="T32" fmla="*/ 320130 w 573"/>
                <a:gd name="T33" fmla="*/ 19466 h 127"/>
                <a:gd name="T34" fmla="*/ 316754 w 573"/>
                <a:gd name="T35" fmla="*/ 17262 h 127"/>
                <a:gd name="T36" fmla="*/ 312253 w 573"/>
                <a:gd name="T37" fmla="*/ 15059 h 127"/>
                <a:gd name="T38" fmla="*/ 306064 w 573"/>
                <a:gd name="T39" fmla="*/ 12855 h 127"/>
                <a:gd name="T40" fmla="*/ 298750 w 573"/>
                <a:gd name="T41" fmla="*/ 11019 h 127"/>
                <a:gd name="T42" fmla="*/ 289748 w 573"/>
                <a:gd name="T43" fmla="*/ 9182 h 127"/>
                <a:gd name="T44" fmla="*/ 279621 w 573"/>
                <a:gd name="T45" fmla="*/ 7346 h 127"/>
                <a:gd name="T46" fmla="*/ 266118 w 573"/>
                <a:gd name="T47" fmla="*/ 5509 h 127"/>
                <a:gd name="T48" fmla="*/ 253741 w 573"/>
                <a:gd name="T49" fmla="*/ 4040 h 127"/>
                <a:gd name="T50" fmla="*/ 240800 w 573"/>
                <a:gd name="T51" fmla="*/ 2938 h 127"/>
                <a:gd name="T52" fmla="*/ 227298 w 573"/>
                <a:gd name="T53" fmla="*/ 1836 h 127"/>
                <a:gd name="T54" fmla="*/ 212670 w 573"/>
                <a:gd name="T55" fmla="*/ 1102 h 127"/>
                <a:gd name="T56" fmla="*/ 197479 w 573"/>
                <a:gd name="T57" fmla="*/ 367 h 127"/>
                <a:gd name="T58" fmla="*/ 181726 w 573"/>
                <a:gd name="T59" fmla="*/ 0 h 127"/>
                <a:gd name="T60" fmla="*/ 164847 w 573"/>
                <a:gd name="T61" fmla="*/ 0 h 127"/>
                <a:gd name="T62" fmla="*/ 144593 w 573"/>
                <a:gd name="T63" fmla="*/ 0 h 127"/>
                <a:gd name="T64" fmla="*/ 128839 w 573"/>
                <a:gd name="T65" fmla="*/ 367 h 127"/>
                <a:gd name="T66" fmla="*/ 113086 w 573"/>
                <a:gd name="T67" fmla="*/ 1102 h 127"/>
                <a:gd name="T68" fmla="*/ 98458 w 573"/>
                <a:gd name="T69" fmla="*/ 1836 h 127"/>
                <a:gd name="T70" fmla="*/ 84393 w 573"/>
                <a:gd name="T71" fmla="*/ 2571 h 127"/>
                <a:gd name="T72" fmla="*/ 70890 w 573"/>
                <a:gd name="T73" fmla="*/ 4040 h 127"/>
                <a:gd name="T74" fmla="*/ 58512 w 573"/>
                <a:gd name="T75" fmla="*/ 5142 h 127"/>
                <a:gd name="T76" fmla="*/ 47260 w 573"/>
                <a:gd name="T77" fmla="*/ 6611 h 127"/>
                <a:gd name="T78" fmla="*/ 34320 w 573"/>
                <a:gd name="T79" fmla="*/ 8815 h 127"/>
                <a:gd name="T80" fmla="*/ 25318 w 573"/>
                <a:gd name="T81" fmla="*/ 10651 h 127"/>
                <a:gd name="T82" fmla="*/ 17441 w 573"/>
                <a:gd name="T83" fmla="*/ 12488 h 127"/>
                <a:gd name="T84" fmla="*/ 11252 w 573"/>
                <a:gd name="T85" fmla="*/ 14691 h 127"/>
                <a:gd name="T86" fmla="*/ 6189 w 573"/>
                <a:gd name="T87" fmla="*/ 16895 h 127"/>
                <a:gd name="T88" fmla="*/ 2813 w 573"/>
                <a:gd name="T89" fmla="*/ 19099 h 127"/>
                <a:gd name="T90" fmla="*/ 563 w 573"/>
                <a:gd name="T91" fmla="*/ 21302 h 127"/>
                <a:gd name="T92" fmla="*/ 0 w 573"/>
                <a:gd name="T93" fmla="*/ 24241 h 127"/>
                <a:gd name="T94" fmla="*/ 1688 w 573"/>
                <a:gd name="T95" fmla="*/ 26444 h 127"/>
                <a:gd name="T96" fmla="*/ 5064 w 573"/>
                <a:gd name="T97" fmla="*/ 29015 h 127"/>
                <a:gd name="T98" fmla="*/ 9565 w 573"/>
                <a:gd name="T99" fmla="*/ 30852 h 127"/>
                <a:gd name="T100" fmla="*/ 15753 w 573"/>
                <a:gd name="T101" fmla="*/ 33056 h 127"/>
                <a:gd name="T102" fmla="*/ 23067 w 573"/>
                <a:gd name="T103" fmla="*/ 34892 h 127"/>
                <a:gd name="T104" fmla="*/ 32069 w 573"/>
                <a:gd name="T105" fmla="*/ 37096 h 127"/>
                <a:gd name="T106" fmla="*/ 41634 w 573"/>
                <a:gd name="T107" fmla="*/ 38565 h 127"/>
                <a:gd name="T108" fmla="*/ 55699 w 573"/>
                <a:gd name="T109" fmla="*/ 40401 h 127"/>
                <a:gd name="T110" fmla="*/ 67514 w 573"/>
                <a:gd name="T111" fmla="*/ 41870 h 127"/>
                <a:gd name="T112" fmla="*/ 81017 w 573"/>
                <a:gd name="T113" fmla="*/ 42972 h 127"/>
                <a:gd name="T114" fmla="*/ 94520 w 573"/>
                <a:gd name="T115" fmla="*/ 44074 h 127"/>
                <a:gd name="T116" fmla="*/ 109148 w 573"/>
                <a:gd name="T117" fmla="*/ 44809 h 127"/>
                <a:gd name="T118" fmla="*/ 124339 w 573"/>
                <a:gd name="T119" fmla="*/ 45543 h 127"/>
                <a:gd name="T120" fmla="*/ 140654 w 573"/>
                <a:gd name="T121" fmla="*/ 45910 h 127"/>
                <a:gd name="T122" fmla="*/ 156970 w 573"/>
                <a:gd name="T123" fmla="*/ 45910 h 1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endParaRPr lang="el-GR"/>
            </a:p>
          </p:txBody>
        </p:sp>
        <p:cxnSp>
          <p:nvCxnSpPr>
            <p:cNvPr id="41" name="Straight Connector 17"/>
            <p:cNvCxnSpPr/>
            <p:nvPr/>
          </p:nvCxnSpPr>
          <p:spPr bwMode="auto">
            <a:xfrm>
              <a:off x="3960888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7"/>
            <p:cNvCxnSpPr/>
            <p:nvPr/>
          </p:nvCxnSpPr>
          <p:spPr bwMode="auto">
            <a:xfrm>
              <a:off x="3584423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7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«επίκτητη» πλευστότητα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«επίκτητη» πλευστότητα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«επίκτητη» πλευστότητα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«επίκτητη» πλευστότητα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321563" y="2807904"/>
                <a:ext cx="30168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>
                          <a:solidFill>
                            <a:schemeClr val="accent1"/>
                          </a:solidFill>
                          <a:cs typeface="Arial" pitchFamily="34" charset="0"/>
                        </a:rPr>
                        <m:t>≫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63" y="2807904"/>
                <a:ext cx="301685" cy="215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«επίκτητη» πλευστότητα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Αλλάζοντας το σχήμα του βυθισμένου όγκου,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αλλάζει η «μέση» πυκνότητα ενός υλικού !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7106" name="Group 5"/>
          <p:cNvGrpSpPr>
            <a:grpSpLocks noChangeAspect="1"/>
          </p:cNvGrpSpPr>
          <p:nvPr/>
        </p:nvGrpSpPr>
        <p:grpSpPr bwMode="auto">
          <a:xfrm>
            <a:off x="2420698" y="1193478"/>
            <a:ext cx="1719858" cy="401608"/>
            <a:chOff x="422275" y="434218"/>
            <a:chExt cx="3978275" cy="933898"/>
          </a:xfrm>
        </p:grpSpPr>
        <p:grpSp>
          <p:nvGrpSpPr>
            <p:cNvPr id="47123" name="Group 6"/>
            <p:cNvGrpSpPr>
              <a:grpSpLocks/>
            </p:cNvGrpSpPr>
            <p:nvPr/>
          </p:nvGrpSpPr>
          <p:grpSpPr bwMode="auto">
            <a:xfrm>
              <a:off x="435600" y="1105730"/>
              <a:ext cx="93600" cy="214313"/>
              <a:chOff x="435600" y="982662"/>
              <a:chExt cx="93600" cy="2143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43240" y="981236"/>
                <a:ext cx="0" cy="21632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7103" y="1023446"/>
                <a:ext cx="0" cy="17411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7997" y="1197560"/>
                <a:ext cx="89106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4" name="Group 7"/>
            <p:cNvGrpSpPr>
              <a:grpSpLocks/>
            </p:cNvGrpSpPr>
            <p:nvPr/>
          </p:nvGrpSpPr>
          <p:grpSpPr bwMode="auto">
            <a:xfrm>
              <a:off x="422275" y="1069868"/>
              <a:ext cx="3896041" cy="298248"/>
              <a:chOff x="422275" y="946800"/>
              <a:chExt cx="3896041" cy="298248"/>
            </a:xfrm>
          </p:grpSpPr>
          <p:cxnSp>
            <p:nvCxnSpPr>
              <p:cNvPr id="40" name="Straight Connector 39"/>
              <p:cNvCxnSpPr>
                <a:stCxn id="41" idx="16"/>
                <a:endCxn id="44" idx="0"/>
              </p:cNvCxnSpPr>
              <p:nvPr/>
            </p:nvCxnSpPr>
            <p:spPr>
              <a:xfrm>
                <a:off x="726280" y="1239770"/>
                <a:ext cx="3464609" cy="5278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422275" y="970684"/>
                <a:ext cx="304005" cy="269087"/>
              </a:xfrm>
              <a:custGeom>
                <a:avLst/>
                <a:gdLst>
                  <a:gd name="connsiteX0" fmla="*/ 0 w 304800"/>
                  <a:gd name="connsiteY0" fmla="*/ 0 h 270580"/>
                  <a:gd name="connsiteX1" fmla="*/ 60325 w 304800"/>
                  <a:gd name="connsiteY1" fmla="*/ 31750 h 270580"/>
                  <a:gd name="connsiteX2" fmla="*/ 92075 w 304800"/>
                  <a:gd name="connsiteY2" fmla="*/ 44450 h 270580"/>
                  <a:gd name="connsiteX3" fmla="*/ 130175 w 304800"/>
                  <a:gd name="connsiteY3" fmla="*/ 57150 h 270580"/>
                  <a:gd name="connsiteX4" fmla="*/ 165100 w 304800"/>
                  <a:gd name="connsiteY4" fmla="*/ 69850 h 270580"/>
                  <a:gd name="connsiteX5" fmla="*/ 190500 w 304800"/>
                  <a:gd name="connsiteY5" fmla="*/ 88900 h 270580"/>
                  <a:gd name="connsiteX6" fmla="*/ 206375 w 304800"/>
                  <a:gd name="connsiteY6" fmla="*/ 111125 h 270580"/>
                  <a:gd name="connsiteX7" fmla="*/ 215900 w 304800"/>
                  <a:gd name="connsiteY7" fmla="*/ 133350 h 270580"/>
                  <a:gd name="connsiteX8" fmla="*/ 209550 w 304800"/>
                  <a:gd name="connsiteY8" fmla="*/ 161925 h 270580"/>
                  <a:gd name="connsiteX9" fmla="*/ 184150 w 304800"/>
                  <a:gd name="connsiteY9" fmla="*/ 177800 h 270580"/>
                  <a:gd name="connsiteX10" fmla="*/ 187325 w 304800"/>
                  <a:gd name="connsiteY10" fmla="*/ 203200 h 270580"/>
                  <a:gd name="connsiteX11" fmla="*/ 190500 w 304800"/>
                  <a:gd name="connsiteY11" fmla="*/ 219075 h 270580"/>
                  <a:gd name="connsiteX12" fmla="*/ 206375 w 304800"/>
                  <a:gd name="connsiteY12" fmla="*/ 241300 h 270580"/>
                  <a:gd name="connsiteX13" fmla="*/ 225425 w 304800"/>
                  <a:gd name="connsiteY13" fmla="*/ 254000 h 270580"/>
                  <a:gd name="connsiteX14" fmla="*/ 247650 w 304800"/>
                  <a:gd name="connsiteY14" fmla="*/ 260350 h 270580"/>
                  <a:gd name="connsiteX15" fmla="*/ 282575 w 304800"/>
                  <a:gd name="connsiteY15" fmla="*/ 269875 h 270580"/>
                  <a:gd name="connsiteX16" fmla="*/ 304800 w 304800"/>
                  <a:gd name="connsiteY16" fmla="*/ 269875 h 27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4800" h="270580">
                    <a:moveTo>
                      <a:pt x="0" y="0"/>
                    </a:moveTo>
                    <a:cubicBezTo>
                      <a:pt x="22489" y="12171"/>
                      <a:pt x="44979" y="24342"/>
                      <a:pt x="60325" y="31750"/>
                    </a:cubicBezTo>
                    <a:cubicBezTo>
                      <a:pt x="75671" y="39158"/>
                      <a:pt x="80433" y="40217"/>
                      <a:pt x="92075" y="44450"/>
                    </a:cubicBezTo>
                    <a:cubicBezTo>
                      <a:pt x="103717" y="48683"/>
                      <a:pt x="118004" y="52917"/>
                      <a:pt x="130175" y="57150"/>
                    </a:cubicBezTo>
                    <a:cubicBezTo>
                      <a:pt x="142346" y="61383"/>
                      <a:pt x="155046" y="64558"/>
                      <a:pt x="165100" y="69850"/>
                    </a:cubicBezTo>
                    <a:cubicBezTo>
                      <a:pt x="175154" y="75142"/>
                      <a:pt x="183621" y="82021"/>
                      <a:pt x="190500" y="88900"/>
                    </a:cubicBezTo>
                    <a:cubicBezTo>
                      <a:pt x="197379" y="95779"/>
                      <a:pt x="202142" y="103717"/>
                      <a:pt x="206375" y="111125"/>
                    </a:cubicBezTo>
                    <a:cubicBezTo>
                      <a:pt x="210608" y="118533"/>
                      <a:pt x="215371" y="124883"/>
                      <a:pt x="215900" y="133350"/>
                    </a:cubicBezTo>
                    <a:cubicBezTo>
                      <a:pt x="216429" y="141817"/>
                      <a:pt x="214842" y="154517"/>
                      <a:pt x="209550" y="161925"/>
                    </a:cubicBezTo>
                    <a:cubicBezTo>
                      <a:pt x="204258" y="169333"/>
                      <a:pt x="187854" y="170921"/>
                      <a:pt x="184150" y="177800"/>
                    </a:cubicBezTo>
                    <a:cubicBezTo>
                      <a:pt x="180446" y="184679"/>
                      <a:pt x="186267" y="196321"/>
                      <a:pt x="187325" y="203200"/>
                    </a:cubicBezTo>
                    <a:cubicBezTo>
                      <a:pt x="188383" y="210079"/>
                      <a:pt x="187325" y="212725"/>
                      <a:pt x="190500" y="219075"/>
                    </a:cubicBezTo>
                    <a:cubicBezTo>
                      <a:pt x="193675" y="225425"/>
                      <a:pt x="200554" y="235479"/>
                      <a:pt x="206375" y="241300"/>
                    </a:cubicBezTo>
                    <a:cubicBezTo>
                      <a:pt x="212196" y="247121"/>
                      <a:pt x="218546" y="250825"/>
                      <a:pt x="225425" y="254000"/>
                    </a:cubicBezTo>
                    <a:cubicBezTo>
                      <a:pt x="232304" y="257175"/>
                      <a:pt x="247650" y="260350"/>
                      <a:pt x="247650" y="260350"/>
                    </a:cubicBezTo>
                    <a:cubicBezTo>
                      <a:pt x="257175" y="262996"/>
                      <a:pt x="273050" y="268288"/>
                      <a:pt x="282575" y="269875"/>
                    </a:cubicBezTo>
                    <a:cubicBezTo>
                      <a:pt x="292100" y="271463"/>
                      <a:pt x="304800" y="269875"/>
                      <a:pt x="304800" y="269875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2275" y="944301"/>
                <a:ext cx="0" cy="3165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44" idx="6"/>
              </p:cNvCxnSpPr>
              <p:nvPr/>
            </p:nvCxnSpPr>
            <p:spPr>
              <a:xfrm>
                <a:off x="422275" y="949579"/>
                <a:ext cx="38839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190890" y="949579"/>
                <a:ext cx="125795" cy="295469"/>
              </a:xfrm>
              <a:custGeom>
                <a:avLst/>
                <a:gdLst>
                  <a:gd name="connsiteX0" fmla="*/ 0 w 127632"/>
                  <a:gd name="connsiteY0" fmla="*/ 292100 h 292100"/>
                  <a:gd name="connsiteX1" fmla="*/ 63500 w 127632"/>
                  <a:gd name="connsiteY1" fmla="*/ 279400 h 292100"/>
                  <a:gd name="connsiteX2" fmla="*/ 104775 w 127632"/>
                  <a:gd name="connsiteY2" fmla="*/ 231775 h 292100"/>
                  <a:gd name="connsiteX3" fmla="*/ 127000 w 127632"/>
                  <a:gd name="connsiteY3" fmla="*/ 152400 h 292100"/>
                  <a:gd name="connsiteX4" fmla="*/ 120650 w 127632"/>
                  <a:gd name="connsiteY4" fmla="*/ 76200 h 292100"/>
                  <a:gd name="connsiteX5" fmla="*/ 111125 w 127632"/>
                  <a:gd name="connsiteY5" fmla="*/ 38100 h 292100"/>
                  <a:gd name="connsiteX6" fmla="*/ 120650 w 127632"/>
                  <a:gd name="connsiteY6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32" h="292100">
                    <a:moveTo>
                      <a:pt x="0" y="292100"/>
                    </a:moveTo>
                    <a:cubicBezTo>
                      <a:pt x="23019" y="290777"/>
                      <a:pt x="46038" y="289454"/>
                      <a:pt x="63500" y="279400"/>
                    </a:cubicBezTo>
                    <a:cubicBezTo>
                      <a:pt x="80962" y="269346"/>
                      <a:pt x="94192" y="252942"/>
                      <a:pt x="104775" y="231775"/>
                    </a:cubicBezTo>
                    <a:cubicBezTo>
                      <a:pt x="115358" y="210608"/>
                      <a:pt x="124354" y="178329"/>
                      <a:pt x="127000" y="152400"/>
                    </a:cubicBezTo>
                    <a:cubicBezTo>
                      <a:pt x="129646" y="126471"/>
                      <a:pt x="123296" y="95250"/>
                      <a:pt x="120650" y="76200"/>
                    </a:cubicBezTo>
                    <a:cubicBezTo>
                      <a:pt x="118004" y="57150"/>
                      <a:pt x="111125" y="50800"/>
                      <a:pt x="111125" y="38100"/>
                    </a:cubicBezTo>
                    <a:cubicBezTo>
                      <a:pt x="111125" y="25400"/>
                      <a:pt x="120650" y="0"/>
                      <a:pt x="120650" y="0"/>
                    </a:cubicBezTo>
                  </a:path>
                </a:pathLst>
              </a:cu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7125" name="Group 8"/>
            <p:cNvGrpSpPr>
              <a:grpSpLocks/>
            </p:cNvGrpSpPr>
            <p:nvPr/>
          </p:nvGrpSpPr>
          <p:grpSpPr bwMode="auto">
            <a:xfrm>
              <a:off x="422275" y="434218"/>
              <a:ext cx="3978275" cy="644217"/>
              <a:chOff x="422275" y="311150"/>
              <a:chExt cx="3978275" cy="64421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75992" y="727975"/>
                <a:ext cx="42455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7599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124632" y="775460"/>
                <a:ext cx="2851360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275" y="701592"/>
                <a:ext cx="702357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2275" y="696318"/>
                <a:ext cx="0" cy="25326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24632" y="727975"/>
                <a:ext cx="0" cy="5276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93183" y="490542"/>
                <a:ext cx="0" cy="23743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110" y="485268"/>
                <a:ext cx="0" cy="23742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5867" y="485268"/>
                <a:ext cx="272557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5867" y="638277"/>
                <a:ext cx="27255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26691" y="638277"/>
                <a:ext cx="16248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83935" y="316428"/>
                <a:ext cx="10483" cy="406269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7174" y="638277"/>
                <a:ext cx="0" cy="7914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37174" y="337533"/>
                <a:ext cx="26209" cy="300744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63383" y="337533"/>
                <a:ext cx="120552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1451" y="311150"/>
                <a:ext cx="167727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21451" y="311150"/>
                <a:ext cx="41932" cy="26383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5867" y="337533"/>
                <a:ext cx="241108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1110" y="337533"/>
                <a:ext cx="0" cy="14773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286" y="411400"/>
                <a:ext cx="0" cy="79142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5867" y="411400"/>
                <a:ext cx="204419" cy="5275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030286" y="342807"/>
                <a:ext cx="31449" cy="7386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20213" y="363912"/>
                <a:ext cx="73381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98837" y="363912"/>
                <a:ext cx="52415" cy="0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16686" y="727975"/>
                <a:ext cx="83864" cy="226877"/>
              </a:xfrm>
              <a:prstGeom prst="line">
                <a:avLst/>
              </a:prstGeom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6" name="Group 9"/>
            <p:cNvGrpSpPr>
              <a:grpSpLocks/>
            </p:cNvGrpSpPr>
            <p:nvPr/>
          </p:nvGrpSpPr>
          <p:grpSpPr bwMode="auto">
            <a:xfrm>
              <a:off x="559074" y="1231143"/>
              <a:ext cx="64800" cy="124275"/>
              <a:chOff x="559074" y="1108075"/>
              <a:chExt cx="64800" cy="124275"/>
            </a:xfrm>
          </p:grpSpPr>
          <p:sp>
            <p:nvSpPr>
              <p:cNvPr id="11" name="Snip Same Side Corner Rectangle 10"/>
              <p:cNvSpPr/>
              <p:nvPr/>
            </p:nvSpPr>
            <p:spPr>
              <a:xfrm rot="16200000">
                <a:off x="568827" y="1160730"/>
                <a:ext cx="63316" cy="3144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8552" y="1176456"/>
                <a:ext cx="26206" cy="580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558552" y="1155351"/>
                <a:ext cx="62898" cy="36936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8552" y="1107866"/>
                <a:ext cx="26206" cy="58038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7107" name="Group 54"/>
          <p:cNvGrpSpPr>
            <a:grpSpLocks/>
          </p:cNvGrpSpPr>
          <p:nvPr/>
        </p:nvGrpSpPr>
        <p:grpSpPr bwMode="auto">
          <a:xfrm>
            <a:off x="2873892" y="2119215"/>
            <a:ext cx="810000" cy="567242"/>
            <a:chOff x="1986495" y="1316844"/>
            <a:chExt cx="566947" cy="3960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86495" y="1316844"/>
              <a:ext cx="56694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89666" y="1316844"/>
              <a:ext cx="0" cy="296259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52702" y="1316844"/>
              <a:ext cx="1" cy="29309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95929" y="1712913"/>
              <a:ext cx="34892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/>
            <p:cNvSpPr/>
            <p:nvPr/>
          </p:nvSpPr>
          <p:spPr>
            <a:xfrm rot="5400000">
              <a:off x="235139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 flipH="1">
              <a:off x="1985021" y="1511602"/>
              <a:ext cx="205956" cy="19666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663211" y="2312081"/>
            <a:ext cx="185808" cy="158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extBox 64"/>
          <p:cNvSpPr txBox="1">
            <a:spLocks noChangeArrowheads="1"/>
          </p:cNvSpPr>
          <p:nvPr/>
        </p:nvSpPr>
        <p:spPr bwMode="auto">
          <a:xfrm>
            <a:off x="2871622" y="1713072"/>
            <a:ext cx="890521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σχήμα «πλοίου»)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180000" y="2777219"/>
            <a:ext cx="1087658" cy="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 anchor="ctr"/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επίκτητη </a:t>
            </a:r>
            <a:r>
              <a:rPr lang="el-GR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πλευστότητα</a:t>
            </a:r>
            <a:endParaRPr lang="en-US" sz="7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61" descr="steel_bil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3" y="1204824"/>
            <a:ext cx="561957" cy="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57"/>
          <p:cNvSpPr txBox="1">
            <a:spLocks noChangeArrowheads="1"/>
          </p:cNvSpPr>
          <p:nvPr/>
        </p:nvSpPr>
        <p:spPr bwMode="auto">
          <a:xfrm>
            <a:off x="1443414" y="1713072"/>
            <a:ext cx="786285" cy="3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5.000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τόννοι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χάλυβας</a:t>
            </a:r>
          </a:p>
          <a:p>
            <a:pPr eaLnBrk="1" hangingPunct="1">
              <a:lnSpc>
                <a:spcPct val="130000"/>
              </a:lnSpc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(σε μορφή ράβδων)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≫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ρθαλ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νερό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≥ 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572" y="2772172"/>
                <a:ext cx="2012167" cy="32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6"/>
          <p:cNvSpPr/>
          <p:nvPr/>
        </p:nvSpPr>
        <p:spPr bwMode="auto">
          <a:xfrm>
            <a:off x="2336199" y="1578587"/>
            <a:ext cx="1121647" cy="209361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34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0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106"/>
          <p:cNvSpPr/>
          <p:nvPr/>
        </p:nvSpPr>
        <p:spPr bwMode="auto">
          <a:xfrm>
            <a:off x="2474422" y="1526400"/>
            <a:ext cx="847467" cy="52187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Το τελευταίο, αλλά και το πιο «χρήσιμο είδος» πλευστότητας: </a:t>
            </a:r>
            <a:r>
              <a:rPr lang="el-GR" dirty="0" smtClean="0">
                <a:solidFill>
                  <a:schemeClr val="accent2"/>
                </a:solidFill>
                <a:latin typeface="Arial" pitchFamily="34" charset="0"/>
              </a:rPr>
              <a:t>Εφεδρική Πλευστότητα</a:t>
            </a:r>
            <a:endParaRPr lang="en-US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2775600" y="2026191"/>
            <a:ext cx="251520" cy="437910"/>
          </a:xfrm>
          <a:prstGeom prst="downArrow">
            <a:avLst>
              <a:gd name="adj1" fmla="val 50000"/>
              <a:gd name="adj2" fmla="val 72653"/>
            </a:avLst>
          </a:prstGeom>
          <a:solidFill>
            <a:srgbClr val="0070C0"/>
          </a:solidFill>
          <a:ln w="95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48"/>
          <p:cNvSpPr/>
          <p:nvPr/>
        </p:nvSpPr>
        <p:spPr>
          <a:xfrm>
            <a:off x="2873230" y="1960390"/>
            <a:ext cx="49851" cy="52187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TextBox 23"/>
          <p:cNvSpPr txBox="1">
            <a:spLocks noChangeArrowheads="1"/>
          </p:cNvSpPr>
          <p:nvPr/>
        </p:nvSpPr>
        <p:spPr bwMode="auto">
          <a:xfrm>
            <a:off x="2986528" y="1858997"/>
            <a:ext cx="371616" cy="2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Ευθεία γραμμή σύνδεσης 3"/>
          <p:cNvCxnSpPr>
            <a:endCxn id="51" idx="21"/>
          </p:cNvCxnSpPr>
          <p:nvPr/>
        </p:nvCxnSpPr>
        <p:spPr>
          <a:xfrm>
            <a:off x="2336199" y="1787948"/>
            <a:ext cx="1121263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 </a:t>
            </a:r>
            <a:br>
              <a:rPr lang="el-GR" dirty="0" smtClean="0"/>
            </a:br>
            <a:r>
              <a:rPr lang="el-GR" dirty="0" smtClean="0"/>
              <a:t>στα υποβρύχια: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187996"/>
            <a:ext cx="2700000" cy="7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 </a:t>
            </a:r>
            <a:br>
              <a:rPr lang="el-GR" dirty="0" smtClean="0"/>
            </a:br>
            <a:r>
              <a:rPr lang="el-GR" dirty="0" smtClean="0"/>
              <a:t>στα υποβρύχια: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187996"/>
            <a:ext cx="2700000" cy="7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36" y="2268116"/>
            <a:ext cx="26556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4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Πόσο θα δείξει η ζυγαριά,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αφού βυθιστεί το σώμα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 bwMode="auto">
          <a:xfrm>
            <a:off x="268742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68742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410261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398931" y="1853750"/>
            <a:ext cx="237925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nip Same Side Corner Rectangle 19"/>
          <p:cNvSpPr/>
          <p:nvPr/>
        </p:nvSpPr>
        <p:spPr bwMode="auto">
          <a:xfrm>
            <a:off x="2880028" y="1964928"/>
            <a:ext cx="351223" cy="242781"/>
          </a:xfrm>
          <a:prstGeom prst="snip2SameRect">
            <a:avLst/>
          </a:prstGeom>
          <a:solidFill>
            <a:srgbClr val="BFBFB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98931" y="1756183"/>
            <a:ext cx="237925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53405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153405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54625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2247826" y="1856019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247826" y="1756183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1398094" y="1581474"/>
            <a:ext cx="2059752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nip Same Side Corner Rectangle 27"/>
          <p:cNvSpPr/>
          <p:nvPr/>
        </p:nvSpPr>
        <p:spPr bwMode="auto">
          <a:xfrm>
            <a:off x="1719860" y="1561052"/>
            <a:ext cx="351223" cy="245049"/>
          </a:xfrm>
          <a:prstGeom prst="snip2SameRect">
            <a:avLst/>
          </a:prstGeom>
          <a:solidFill>
            <a:srgbClr val="BFBFB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80"/>
          <p:cNvSpPr>
            <a:spLocks noChangeArrowheads="1"/>
          </p:cNvSpPr>
          <p:nvPr/>
        </p:nvSpPr>
        <p:spPr bwMode="auto">
          <a:xfrm>
            <a:off x="1778775" y="1082300"/>
            <a:ext cx="310435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" name="Rectangle 81"/>
          <p:cNvSpPr>
            <a:spLocks noChangeArrowheads="1"/>
          </p:cNvSpPr>
          <p:nvPr/>
        </p:nvSpPr>
        <p:spPr bwMode="auto">
          <a:xfrm>
            <a:off x="2071082" y="1239947"/>
            <a:ext cx="31043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>
              <a:defRPr/>
            </a:pPr>
            <a:r>
              <a:rPr lang="el-GR" dirty="0">
                <a:latin typeface="Arial"/>
                <a:ea typeface="MS PGothic" charset="0"/>
                <a:cs typeface="Arial"/>
              </a:rPr>
              <a:t>4.5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1851285" y="1506596"/>
            <a:ext cx="88371" cy="108911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Arc 31"/>
          <p:cNvSpPr/>
          <p:nvPr/>
        </p:nvSpPr>
        <p:spPr bwMode="auto">
          <a:xfrm>
            <a:off x="3015985" y="1910473"/>
            <a:ext cx="90638" cy="106643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3281" name="Group 30"/>
          <p:cNvGrpSpPr>
            <a:grpSpLocks/>
          </p:cNvGrpSpPr>
          <p:nvPr/>
        </p:nvGrpSpPr>
        <p:grpSpPr bwMode="auto">
          <a:xfrm>
            <a:off x="1844265" y="1363340"/>
            <a:ext cx="90016" cy="177094"/>
            <a:chOff x="1611953" y="978266"/>
            <a:chExt cx="72564" cy="1455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85197" y="978522"/>
              <a:ext cx="0" cy="1006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>
            <a:xfrm flipV="1">
              <a:off x="1612131" y="1034456"/>
              <a:ext cx="73066" cy="89495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4" name="Straight Connector 33"/>
          <p:cNvCxnSpPr>
            <a:stCxn id="29" idx="5"/>
          </p:cNvCxnSpPr>
          <p:nvPr/>
        </p:nvCxnSpPr>
        <p:spPr bwMode="auto">
          <a:xfrm flipH="1" flipV="1">
            <a:off x="1935124" y="1227514"/>
            <a:ext cx="108766" cy="102102"/>
          </a:xfrm>
          <a:prstGeom prst="line">
            <a:avLst/>
          </a:prstGeom>
          <a:ln w="15875">
            <a:solidFill>
              <a:schemeClr val="tx1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80"/>
          <p:cNvSpPr>
            <a:spLocks noChangeArrowheads="1"/>
          </p:cNvSpPr>
          <p:nvPr/>
        </p:nvSpPr>
        <p:spPr bwMode="auto">
          <a:xfrm>
            <a:off x="2950272" y="1481639"/>
            <a:ext cx="310436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grpSp>
        <p:nvGrpSpPr>
          <p:cNvPr id="53284" name="Group 67"/>
          <p:cNvGrpSpPr>
            <a:grpSpLocks/>
          </p:cNvGrpSpPr>
          <p:nvPr/>
        </p:nvGrpSpPr>
        <p:grpSpPr bwMode="auto">
          <a:xfrm>
            <a:off x="3018395" y="1763727"/>
            <a:ext cx="88061" cy="175169"/>
            <a:chOff x="1611953" y="978266"/>
            <a:chExt cx="72564" cy="14552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684656" y="977654"/>
              <a:ext cx="0" cy="1017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flipV="1">
              <a:off x="1611834" y="1034204"/>
              <a:ext cx="72822" cy="90478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81"/>
          <p:cNvSpPr>
            <a:spLocks noChangeArrowheads="1"/>
          </p:cNvSpPr>
          <p:nvPr/>
        </p:nvSpPr>
        <p:spPr bwMode="auto">
          <a:xfrm>
            <a:off x="3115688" y="1371547"/>
            <a:ext cx="3806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>
              <a:defRPr/>
            </a:pPr>
            <a:r>
              <a:rPr lang="el-GR" dirty="0">
                <a:latin typeface="Arial"/>
                <a:ea typeface="MS PGothic" charset="0"/>
                <a:cs typeface="Arial"/>
              </a:rPr>
              <a:t>2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099825" y="1520210"/>
            <a:ext cx="108766" cy="124794"/>
          </a:xfrm>
          <a:prstGeom prst="line">
            <a:avLst/>
          </a:prstGeom>
          <a:ln w="15875">
            <a:solidFill>
              <a:schemeClr val="tx1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Ομάδα 73"/>
          <p:cNvGrpSpPr/>
          <p:nvPr/>
        </p:nvGrpSpPr>
        <p:grpSpPr>
          <a:xfrm>
            <a:off x="3469176" y="2014846"/>
            <a:ext cx="611808" cy="667077"/>
            <a:chOff x="3469176" y="2014846"/>
            <a:chExt cx="611808" cy="667077"/>
          </a:xfrm>
        </p:grpSpPr>
        <p:sp>
          <p:nvSpPr>
            <p:cNvPr id="75" name="Ορθογώνιο 74"/>
            <p:cNvSpPr/>
            <p:nvPr/>
          </p:nvSpPr>
          <p:spPr>
            <a:xfrm>
              <a:off x="3586170" y="2086317"/>
              <a:ext cx="370707" cy="1097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Rectangle 95"/>
            <p:cNvSpPr>
              <a:spLocks noChangeArrowheads="1"/>
            </p:cNvSpPr>
            <p:nvPr/>
          </p:nvSpPr>
          <p:spPr bwMode="auto">
            <a:xfrm>
              <a:off x="3745623" y="2244013"/>
              <a:ext cx="70244" cy="154290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77" name="Oval 86"/>
            <p:cNvSpPr>
              <a:spLocks noChangeArrowheads="1"/>
            </p:cNvSpPr>
            <p:nvPr/>
          </p:nvSpPr>
          <p:spPr bwMode="auto">
            <a:xfrm>
              <a:off x="3469176" y="2216785"/>
              <a:ext cx="611808" cy="86221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3498632" y="2536709"/>
              <a:ext cx="573287" cy="145214"/>
            </a:xfrm>
            <a:custGeom>
              <a:avLst/>
              <a:gdLst>
                <a:gd name="T0" fmla="*/ 0 w 842"/>
                <a:gd name="T1" fmla="*/ 288 h 289"/>
                <a:gd name="T2" fmla="*/ 841 w 842"/>
                <a:gd name="T3" fmla="*/ 288 h 289"/>
                <a:gd name="T4" fmla="*/ 700 w 842"/>
                <a:gd name="T5" fmla="*/ 0 h 289"/>
                <a:gd name="T6" fmla="*/ 140 w 842"/>
                <a:gd name="T7" fmla="*/ 0 h 289"/>
                <a:gd name="T8" fmla="*/ 0 w 842"/>
                <a:gd name="T9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289">
                  <a:moveTo>
                    <a:pt x="0" y="288"/>
                  </a:moveTo>
                  <a:lnTo>
                    <a:pt x="841" y="288"/>
                  </a:lnTo>
                  <a:lnTo>
                    <a:pt x="700" y="0"/>
                  </a:lnTo>
                  <a:lnTo>
                    <a:pt x="140" y="0"/>
                  </a:lnTo>
                  <a:lnTo>
                    <a:pt x="0" y="28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79" name="Oval 80"/>
            <p:cNvSpPr>
              <a:spLocks noChangeArrowheads="1"/>
            </p:cNvSpPr>
            <p:nvPr/>
          </p:nvSpPr>
          <p:spPr bwMode="auto">
            <a:xfrm>
              <a:off x="3627793" y="2368805"/>
              <a:ext cx="312701" cy="238243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3627793" y="2417543"/>
              <a:ext cx="312701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l-GR" dirty="0">
                  <a:latin typeface="Arial"/>
                  <a:ea typeface="MS PGothic" charset="0"/>
                  <a:cs typeface="Arial"/>
                </a:rPr>
                <a:t>2.5</a:t>
              </a:r>
              <a:endParaRPr lang="en-US" dirty="0"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3584422" y="2196108"/>
              <a:ext cx="376465" cy="86532"/>
            </a:xfrm>
            <a:custGeom>
              <a:avLst/>
              <a:gdLst>
                <a:gd name="T0" fmla="*/ 571 w 572"/>
                <a:gd name="T1" fmla="*/ 1 h 141"/>
                <a:gd name="T2" fmla="*/ 571 w 572"/>
                <a:gd name="T3" fmla="*/ 3 h 141"/>
                <a:gd name="T4" fmla="*/ 571 w 572"/>
                <a:gd name="T5" fmla="*/ 14 h 141"/>
                <a:gd name="T6" fmla="*/ 570 w 572"/>
                <a:gd name="T7" fmla="*/ 29 h 141"/>
                <a:gd name="T8" fmla="*/ 569 w 572"/>
                <a:gd name="T9" fmla="*/ 47 h 141"/>
                <a:gd name="T10" fmla="*/ 569 w 572"/>
                <a:gd name="T11" fmla="*/ 65 h 141"/>
                <a:gd name="T12" fmla="*/ 568 w 572"/>
                <a:gd name="T13" fmla="*/ 77 h 141"/>
                <a:gd name="T14" fmla="*/ 568 w 572"/>
                <a:gd name="T15" fmla="*/ 83 h 141"/>
                <a:gd name="T16" fmla="*/ 563 w 572"/>
                <a:gd name="T17" fmla="*/ 90 h 141"/>
                <a:gd name="T18" fmla="*/ 557 w 572"/>
                <a:gd name="T19" fmla="*/ 95 h 141"/>
                <a:gd name="T20" fmla="*/ 549 w 572"/>
                <a:gd name="T21" fmla="*/ 100 h 141"/>
                <a:gd name="T22" fmla="*/ 540 w 572"/>
                <a:gd name="T23" fmla="*/ 105 h 141"/>
                <a:gd name="T24" fmla="*/ 529 w 572"/>
                <a:gd name="T25" fmla="*/ 110 h 141"/>
                <a:gd name="T26" fmla="*/ 515 w 572"/>
                <a:gd name="T27" fmla="*/ 114 h 141"/>
                <a:gd name="T28" fmla="*/ 501 w 572"/>
                <a:gd name="T29" fmla="*/ 118 h 141"/>
                <a:gd name="T30" fmla="*/ 479 w 572"/>
                <a:gd name="T31" fmla="*/ 123 h 141"/>
                <a:gd name="T32" fmla="*/ 458 w 572"/>
                <a:gd name="T33" fmla="*/ 127 h 141"/>
                <a:gd name="T34" fmla="*/ 435 w 572"/>
                <a:gd name="T35" fmla="*/ 131 h 141"/>
                <a:gd name="T36" fmla="*/ 411 w 572"/>
                <a:gd name="T37" fmla="*/ 133 h 141"/>
                <a:gd name="T38" fmla="*/ 386 w 572"/>
                <a:gd name="T39" fmla="*/ 136 h 141"/>
                <a:gd name="T40" fmla="*/ 360 w 572"/>
                <a:gd name="T41" fmla="*/ 138 h 141"/>
                <a:gd name="T42" fmla="*/ 332 w 572"/>
                <a:gd name="T43" fmla="*/ 139 h 141"/>
                <a:gd name="T44" fmla="*/ 303 w 572"/>
                <a:gd name="T45" fmla="*/ 140 h 141"/>
                <a:gd name="T46" fmla="*/ 267 w 572"/>
                <a:gd name="T47" fmla="*/ 140 h 141"/>
                <a:gd name="T48" fmla="*/ 238 w 572"/>
                <a:gd name="T49" fmla="*/ 139 h 141"/>
                <a:gd name="T50" fmla="*/ 210 w 572"/>
                <a:gd name="T51" fmla="*/ 137 h 141"/>
                <a:gd name="T52" fmla="*/ 183 w 572"/>
                <a:gd name="T53" fmla="*/ 135 h 141"/>
                <a:gd name="T54" fmla="*/ 158 w 572"/>
                <a:gd name="T55" fmla="*/ 133 h 141"/>
                <a:gd name="T56" fmla="*/ 134 w 572"/>
                <a:gd name="T57" fmla="*/ 130 h 141"/>
                <a:gd name="T58" fmla="*/ 111 w 572"/>
                <a:gd name="T59" fmla="*/ 126 h 141"/>
                <a:gd name="T60" fmla="*/ 90 w 572"/>
                <a:gd name="T61" fmla="*/ 122 h 141"/>
                <a:gd name="T62" fmla="*/ 77 w 572"/>
                <a:gd name="T63" fmla="*/ 119 h 141"/>
                <a:gd name="T64" fmla="*/ 70 w 572"/>
                <a:gd name="T65" fmla="*/ 117 h 141"/>
                <a:gd name="T66" fmla="*/ 62 w 572"/>
                <a:gd name="T67" fmla="*/ 115 h 141"/>
                <a:gd name="T68" fmla="*/ 55 w 572"/>
                <a:gd name="T69" fmla="*/ 113 h 141"/>
                <a:gd name="T70" fmla="*/ 47 w 572"/>
                <a:gd name="T71" fmla="*/ 110 h 141"/>
                <a:gd name="T72" fmla="*/ 41 w 572"/>
                <a:gd name="T73" fmla="*/ 107 h 141"/>
                <a:gd name="T74" fmla="*/ 35 w 572"/>
                <a:gd name="T75" fmla="*/ 105 h 141"/>
                <a:gd name="T76" fmla="*/ 29 w 572"/>
                <a:gd name="T77" fmla="*/ 103 h 141"/>
                <a:gd name="T78" fmla="*/ 23 w 572"/>
                <a:gd name="T79" fmla="*/ 99 h 141"/>
                <a:gd name="T80" fmla="*/ 18 w 572"/>
                <a:gd name="T81" fmla="*/ 97 h 141"/>
                <a:gd name="T82" fmla="*/ 14 w 572"/>
                <a:gd name="T83" fmla="*/ 94 h 141"/>
                <a:gd name="T84" fmla="*/ 11 w 572"/>
                <a:gd name="T85" fmla="*/ 91 h 141"/>
                <a:gd name="T86" fmla="*/ 8 w 572"/>
                <a:gd name="T87" fmla="*/ 89 h 141"/>
                <a:gd name="T88" fmla="*/ 6 w 572"/>
                <a:gd name="T89" fmla="*/ 87 h 141"/>
                <a:gd name="T90" fmla="*/ 4 w 572"/>
                <a:gd name="T91" fmla="*/ 84 h 141"/>
                <a:gd name="T92" fmla="*/ 2 w 572"/>
                <a:gd name="T93" fmla="*/ 81 h 141"/>
                <a:gd name="T94" fmla="*/ 1 w 572"/>
                <a:gd name="T95" fmla="*/ 72 h 141"/>
                <a:gd name="T96" fmla="*/ 0 w 572"/>
                <a:gd name="T97" fmla="*/ 59 h 141"/>
                <a:gd name="T98" fmla="*/ 0 w 572"/>
                <a:gd name="T99" fmla="*/ 43 h 141"/>
                <a:gd name="T100" fmla="*/ 0 w 572"/>
                <a:gd name="T101" fmla="*/ 28 h 141"/>
                <a:gd name="T102" fmla="*/ 0 w 572"/>
                <a:gd name="T103" fmla="*/ 15 h 141"/>
                <a:gd name="T104" fmla="*/ 0 w 572"/>
                <a:gd name="T105" fmla="*/ 6 h 141"/>
                <a:gd name="T106" fmla="*/ 0 w 572"/>
                <a:gd name="T107" fmla="*/ 5 h 141"/>
                <a:gd name="T108" fmla="*/ 53 w 572"/>
                <a:gd name="T109" fmla="*/ 7 h 141"/>
                <a:gd name="T110" fmla="*/ 125 w 572"/>
                <a:gd name="T111" fmla="*/ 7 h 141"/>
                <a:gd name="T112" fmla="*/ 196 w 572"/>
                <a:gd name="T113" fmla="*/ 8 h 141"/>
                <a:gd name="T114" fmla="*/ 267 w 572"/>
                <a:gd name="T115" fmla="*/ 8 h 141"/>
                <a:gd name="T116" fmla="*/ 339 w 572"/>
                <a:gd name="T117" fmla="*/ 9 h 141"/>
                <a:gd name="T118" fmla="*/ 410 w 572"/>
                <a:gd name="T119" fmla="*/ 9 h 141"/>
                <a:gd name="T120" fmla="*/ 482 w 572"/>
                <a:gd name="T121" fmla="*/ 9 h 141"/>
                <a:gd name="T122" fmla="*/ 553 w 572"/>
                <a:gd name="T123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41">
                  <a:moveTo>
                    <a:pt x="571" y="10"/>
                  </a:moveTo>
                  <a:lnTo>
                    <a:pt x="571" y="3"/>
                  </a:lnTo>
                  <a:lnTo>
                    <a:pt x="571" y="2"/>
                  </a:lnTo>
                  <a:lnTo>
                    <a:pt x="571" y="1"/>
                  </a:lnTo>
                  <a:lnTo>
                    <a:pt x="571" y="0"/>
                  </a:lnTo>
                  <a:lnTo>
                    <a:pt x="571" y="1"/>
                  </a:lnTo>
                  <a:lnTo>
                    <a:pt x="571" y="1"/>
                  </a:lnTo>
                  <a:lnTo>
                    <a:pt x="571" y="3"/>
                  </a:lnTo>
                  <a:lnTo>
                    <a:pt x="571" y="5"/>
                  </a:lnTo>
                  <a:lnTo>
                    <a:pt x="571" y="7"/>
                  </a:lnTo>
                  <a:lnTo>
                    <a:pt x="571" y="10"/>
                  </a:lnTo>
                  <a:lnTo>
                    <a:pt x="571" y="14"/>
                  </a:lnTo>
                  <a:lnTo>
                    <a:pt x="571" y="17"/>
                  </a:lnTo>
                  <a:lnTo>
                    <a:pt x="570" y="21"/>
                  </a:lnTo>
                  <a:lnTo>
                    <a:pt x="570" y="25"/>
                  </a:lnTo>
                  <a:lnTo>
                    <a:pt x="570" y="29"/>
                  </a:lnTo>
                  <a:lnTo>
                    <a:pt x="570" y="34"/>
                  </a:lnTo>
                  <a:lnTo>
                    <a:pt x="570" y="39"/>
                  </a:lnTo>
                  <a:lnTo>
                    <a:pt x="570" y="43"/>
                  </a:lnTo>
                  <a:lnTo>
                    <a:pt x="569" y="47"/>
                  </a:lnTo>
                  <a:lnTo>
                    <a:pt x="569" y="52"/>
                  </a:lnTo>
                  <a:lnTo>
                    <a:pt x="569" y="56"/>
                  </a:lnTo>
                  <a:lnTo>
                    <a:pt x="569" y="61"/>
                  </a:lnTo>
                  <a:lnTo>
                    <a:pt x="569" y="65"/>
                  </a:lnTo>
                  <a:lnTo>
                    <a:pt x="569" y="68"/>
                  </a:lnTo>
                  <a:lnTo>
                    <a:pt x="569" y="71"/>
                  </a:lnTo>
                  <a:lnTo>
                    <a:pt x="568" y="75"/>
                  </a:lnTo>
                  <a:lnTo>
                    <a:pt x="568" y="77"/>
                  </a:lnTo>
                  <a:lnTo>
                    <a:pt x="568" y="79"/>
                  </a:lnTo>
                  <a:lnTo>
                    <a:pt x="568" y="81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5"/>
                  </a:lnTo>
                  <a:lnTo>
                    <a:pt x="565" y="87"/>
                  </a:lnTo>
                  <a:lnTo>
                    <a:pt x="564" y="88"/>
                  </a:lnTo>
                  <a:lnTo>
                    <a:pt x="563" y="90"/>
                  </a:lnTo>
                  <a:lnTo>
                    <a:pt x="561" y="91"/>
                  </a:lnTo>
                  <a:lnTo>
                    <a:pt x="560" y="92"/>
                  </a:lnTo>
                  <a:lnTo>
                    <a:pt x="558" y="94"/>
                  </a:lnTo>
                  <a:lnTo>
                    <a:pt x="557" y="95"/>
                  </a:lnTo>
                  <a:lnTo>
                    <a:pt x="555" y="96"/>
                  </a:lnTo>
                  <a:lnTo>
                    <a:pt x="553" y="97"/>
                  </a:lnTo>
                  <a:lnTo>
                    <a:pt x="551" y="99"/>
                  </a:lnTo>
                  <a:lnTo>
                    <a:pt x="549" y="100"/>
                  </a:lnTo>
                  <a:lnTo>
                    <a:pt x="547" y="101"/>
                  </a:lnTo>
                  <a:lnTo>
                    <a:pt x="545" y="103"/>
                  </a:lnTo>
                  <a:lnTo>
                    <a:pt x="542" y="104"/>
                  </a:lnTo>
                  <a:lnTo>
                    <a:pt x="540" y="105"/>
                  </a:lnTo>
                  <a:lnTo>
                    <a:pt x="537" y="106"/>
                  </a:lnTo>
                  <a:lnTo>
                    <a:pt x="534" y="107"/>
                  </a:lnTo>
                  <a:lnTo>
                    <a:pt x="531" y="109"/>
                  </a:lnTo>
                  <a:lnTo>
                    <a:pt x="529" y="110"/>
                  </a:lnTo>
                  <a:lnTo>
                    <a:pt x="525" y="111"/>
                  </a:lnTo>
                  <a:lnTo>
                    <a:pt x="522" y="112"/>
                  </a:lnTo>
                  <a:lnTo>
                    <a:pt x="519" y="113"/>
                  </a:lnTo>
                  <a:lnTo>
                    <a:pt x="515" y="114"/>
                  </a:lnTo>
                  <a:lnTo>
                    <a:pt x="512" y="115"/>
                  </a:lnTo>
                  <a:lnTo>
                    <a:pt x="509" y="116"/>
                  </a:lnTo>
                  <a:lnTo>
                    <a:pt x="505" y="117"/>
                  </a:lnTo>
                  <a:lnTo>
                    <a:pt x="501" y="118"/>
                  </a:lnTo>
                  <a:lnTo>
                    <a:pt x="497" y="119"/>
                  </a:lnTo>
                  <a:lnTo>
                    <a:pt x="493" y="120"/>
                  </a:lnTo>
                  <a:lnTo>
                    <a:pt x="489" y="121"/>
                  </a:lnTo>
                  <a:lnTo>
                    <a:pt x="479" y="123"/>
                  </a:lnTo>
                  <a:lnTo>
                    <a:pt x="474" y="124"/>
                  </a:lnTo>
                  <a:lnTo>
                    <a:pt x="469" y="125"/>
                  </a:lnTo>
                  <a:lnTo>
                    <a:pt x="463" y="126"/>
                  </a:lnTo>
                  <a:lnTo>
                    <a:pt x="458" y="127"/>
                  </a:lnTo>
                  <a:lnTo>
                    <a:pt x="453" y="128"/>
                  </a:lnTo>
                  <a:lnTo>
                    <a:pt x="447" y="129"/>
                  </a:lnTo>
                  <a:lnTo>
                    <a:pt x="441" y="130"/>
                  </a:lnTo>
                  <a:lnTo>
                    <a:pt x="435" y="131"/>
                  </a:lnTo>
                  <a:lnTo>
                    <a:pt x="430" y="131"/>
                  </a:lnTo>
                  <a:lnTo>
                    <a:pt x="424" y="132"/>
                  </a:lnTo>
                  <a:lnTo>
                    <a:pt x="418" y="133"/>
                  </a:lnTo>
                  <a:lnTo>
                    <a:pt x="411" y="133"/>
                  </a:lnTo>
                  <a:lnTo>
                    <a:pt x="405" y="134"/>
                  </a:lnTo>
                  <a:lnTo>
                    <a:pt x="399" y="135"/>
                  </a:lnTo>
                  <a:lnTo>
                    <a:pt x="393" y="135"/>
                  </a:lnTo>
                  <a:lnTo>
                    <a:pt x="386" y="136"/>
                  </a:lnTo>
                  <a:lnTo>
                    <a:pt x="380" y="137"/>
                  </a:lnTo>
                  <a:lnTo>
                    <a:pt x="373" y="137"/>
                  </a:lnTo>
                  <a:lnTo>
                    <a:pt x="367" y="137"/>
                  </a:lnTo>
                  <a:lnTo>
                    <a:pt x="360" y="138"/>
                  </a:lnTo>
                  <a:lnTo>
                    <a:pt x="353" y="138"/>
                  </a:lnTo>
                  <a:lnTo>
                    <a:pt x="346" y="139"/>
                  </a:lnTo>
                  <a:lnTo>
                    <a:pt x="339" y="139"/>
                  </a:lnTo>
                  <a:lnTo>
                    <a:pt x="332" y="139"/>
                  </a:lnTo>
                  <a:lnTo>
                    <a:pt x="325" y="139"/>
                  </a:lnTo>
                  <a:lnTo>
                    <a:pt x="318" y="140"/>
                  </a:lnTo>
                  <a:lnTo>
                    <a:pt x="311" y="140"/>
                  </a:lnTo>
                  <a:lnTo>
                    <a:pt x="303" y="140"/>
                  </a:lnTo>
                  <a:lnTo>
                    <a:pt x="296" y="140"/>
                  </a:lnTo>
                  <a:lnTo>
                    <a:pt x="289" y="140"/>
                  </a:lnTo>
                  <a:lnTo>
                    <a:pt x="274" y="140"/>
                  </a:lnTo>
                  <a:lnTo>
                    <a:pt x="267" y="140"/>
                  </a:lnTo>
                  <a:lnTo>
                    <a:pt x="259" y="140"/>
                  </a:lnTo>
                  <a:lnTo>
                    <a:pt x="252" y="139"/>
                  </a:lnTo>
                  <a:lnTo>
                    <a:pt x="245" y="139"/>
                  </a:lnTo>
                  <a:lnTo>
                    <a:pt x="238" y="139"/>
                  </a:lnTo>
                  <a:lnTo>
                    <a:pt x="231" y="139"/>
                  </a:lnTo>
                  <a:lnTo>
                    <a:pt x="224" y="138"/>
                  </a:lnTo>
                  <a:lnTo>
                    <a:pt x="217" y="138"/>
                  </a:lnTo>
                  <a:lnTo>
                    <a:pt x="210" y="137"/>
                  </a:lnTo>
                  <a:lnTo>
                    <a:pt x="203" y="137"/>
                  </a:lnTo>
                  <a:lnTo>
                    <a:pt x="197" y="137"/>
                  </a:lnTo>
                  <a:lnTo>
                    <a:pt x="190" y="136"/>
                  </a:lnTo>
                  <a:lnTo>
                    <a:pt x="183" y="135"/>
                  </a:lnTo>
                  <a:lnTo>
                    <a:pt x="177" y="135"/>
                  </a:lnTo>
                  <a:lnTo>
                    <a:pt x="171" y="134"/>
                  </a:lnTo>
                  <a:lnTo>
                    <a:pt x="164" y="133"/>
                  </a:lnTo>
                  <a:lnTo>
                    <a:pt x="158" y="133"/>
                  </a:lnTo>
                  <a:lnTo>
                    <a:pt x="152" y="132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4" y="130"/>
                  </a:lnTo>
                  <a:lnTo>
                    <a:pt x="128" y="129"/>
                  </a:lnTo>
                  <a:lnTo>
                    <a:pt x="122" y="128"/>
                  </a:lnTo>
                  <a:lnTo>
                    <a:pt x="117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0" y="124"/>
                  </a:lnTo>
                  <a:lnTo>
                    <a:pt x="95" y="123"/>
                  </a:lnTo>
                  <a:lnTo>
                    <a:pt x="90" y="122"/>
                  </a:lnTo>
                  <a:lnTo>
                    <a:pt x="85" y="121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8" y="117"/>
                  </a:lnTo>
                  <a:lnTo>
                    <a:pt x="66" y="116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0" y="114"/>
                  </a:lnTo>
                  <a:lnTo>
                    <a:pt x="58" y="114"/>
                  </a:lnTo>
                  <a:lnTo>
                    <a:pt x="57" y="113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36" y="105"/>
                  </a:lnTo>
                  <a:lnTo>
                    <a:pt x="35" y="105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1" y="98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7" y="96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4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11" y="91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7"/>
                  </a:lnTo>
                  <a:lnTo>
                    <a:pt x="53" y="7"/>
                  </a:lnTo>
                  <a:lnTo>
                    <a:pt x="71" y="7"/>
                  </a:lnTo>
                  <a:lnTo>
                    <a:pt x="89" y="7"/>
                  </a:lnTo>
                  <a:lnTo>
                    <a:pt x="107" y="7"/>
                  </a:lnTo>
                  <a:lnTo>
                    <a:pt x="125" y="7"/>
                  </a:lnTo>
                  <a:lnTo>
                    <a:pt x="143" y="8"/>
                  </a:lnTo>
                  <a:lnTo>
                    <a:pt x="160" y="8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8"/>
                  </a:lnTo>
                  <a:lnTo>
                    <a:pt x="232" y="8"/>
                  </a:lnTo>
                  <a:lnTo>
                    <a:pt x="249" y="8"/>
                  </a:lnTo>
                  <a:lnTo>
                    <a:pt x="267" y="8"/>
                  </a:lnTo>
                  <a:lnTo>
                    <a:pt x="285" y="9"/>
                  </a:lnTo>
                  <a:lnTo>
                    <a:pt x="303" y="9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7" y="9"/>
                  </a:lnTo>
                  <a:lnTo>
                    <a:pt x="375" y="9"/>
                  </a:lnTo>
                  <a:lnTo>
                    <a:pt x="392" y="9"/>
                  </a:lnTo>
                  <a:lnTo>
                    <a:pt x="410" y="9"/>
                  </a:lnTo>
                  <a:lnTo>
                    <a:pt x="428" y="9"/>
                  </a:lnTo>
                  <a:lnTo>
                    <a:pt x="446" y="9"/>
                  </a:lnTo>
                  <a:lnTo>
                    <a:pt x="464" y="9"/>
                  </a:lnTo>
                  <a:lnTo>
                    <a:pt x="482" y="9"/>
                  </a:lnTo>
                  <a:lnTo>
                    <a:pt x="499" y="9"/>
                  </a:lnTo>
                  <a:lnTo>
                    <a:pt x="517" y="9"/>
                  </a:lnTo>
                  <a:lnTo>
                    <a:pt x="535" y="10"/>
                  </a:lnTo>
                  <a:lnTo>
                    <a:pt x="553" y="10"/>
                  </a:lnTo>
                  <a:lnTo>
                    <a:pt x="571" y="1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82" name="Ορθογώνιο 81"/>
            <p:cNvSpPr/>
            <p:nvPr/>
          </p:nvSpPr>
          <p:spPr>
            <a:xfrm>
              <a:off x="3584423" y="2136490"/>
              <a:ext cx="372454" cy="1028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586396" y="2058623"/>
              <a:ext cx="372455" cy="82027"/>
            </a:xfrm>
            <a:custGeom>
              <a:avLst/>
              <a:gdLst>
                <a:gd name="T0" fmla="*/ 315 w 573"/>
                <a:gd name="T1" fmla="*/ 126 h 127"/>
                <a:gd name="T2" fmla="*/ 344 w 573"/>
                <a:gd name="T3" fmla="*/ 125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2 h 127"/>
                <a:gd name="T14" fmla="*/ 488 w 573"/>
                <a:gd name="T15" fmla="*/ 108 h 127"/>
                <a:gd name="T16" fmla="*/ 511 w 573"/>
                <a:gd name="T17" fmla="*/ 102 h 127"/>
                <a:gd name="T18" fmla="*/ 527 w 573"/>
                <a:gd name="T19" fmla="*/ 97 h 127"/>
                <a:gd name="T20" fmla="*/ 540 w 573"/>
                <a:gd name="T21" fmla="*/ 92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8 h 127"/>
                <a:gd name="T30" fmla="*/ 572 w 573"/>
                <a:gd name="T31" fmla="*/ 60 h 127"/>
                <a:gd name="T32" fmla="*/ 568 w 573"/>
                <a:gd name="T33" fmla="*/ 54 h 127"/>
                <a:gd name="T34" fmla="*/ 563 w 573"/>
                <a:gd name="T35" fmla="*/ 47 h 127"/>
                <a:gd name="T36" fmla="*/ 554 w 573"/>
                <a:gd name="T37" fmla="*/ 41 h 127"/>
                <a:gd name="T38" fmla="*/ 544 w 573"/>
                <a:gd name="T39" fmla="*/ 36 h 127"/>
                <a:gd name="T40" fmla="*/ 530 w 573"/>
                <a:gd name="T41" fmla="*/ 30 h 127"/>
                <a:gd name="T42" fmla="*/ 515 w 573"/>
                <a:gd name="T43" fmla="*/ 25 h 127"/>
                <a:gd name="T44" fmla="*/ 498 w 573"/>
                <a:gd name="T45" fmla="*/ 21 h 127"/>
                <a:gd name="T46" fmla="*/ 473 w 573"/>
                <a:gd name="T47" fmla="*/ 15 h 127"/>
                <a:gd name="T48" fmla="*/ 452 w 573"/>
                <a:gd name="T49" fmla="*/ 12 h 127"/>
                <a:gd name="T50" fmla="*/ 428 w 573"/>
                <a:gd name="T51" fmla="*/ 8 h 127"/>
                <a:gd name="T52" fmla="*/ 404 w 573"/>
                <a:gd name="T53" fmla="*/ 6 h 127"/>
                <a:gd name="T54" fmla="*/ 378 w 573"/>
                <a:gd name="T55" fmla="*/ 3 h 127"/>
                <a:gd name="T56" fmla="*/ 350 w 573"/>
                <a:gd name="T57" fmla="*/ 2 h 127"/>
                <a:gd name="T58" fmla="*/ 322 w 573"/>
                <a:gd name="T59" fmla="*/ 1 h 127"/>
                <a:gd name="T60" fmla="*/ 293 w 573"/>
                <a:gd name="T61" fmla="*/ 0 h 127"/>
                <a:gd name="T62" fmla="*/ 257 w 573"/>
                <a:gd name="T63" fmla="*/ 0 h 127"/>
                <a:gd name="T64" fmla="*/ 228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8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9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4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3 h 127"/>
                <a:gd name="T96" fmla="*/ 9 w 573"/>
                <a:gd name="T97" fmla="*/ 79 h 127"/>
                <a:gd name="T98" fmla="*/ 17 w 573"/>
                <a:gd name="T99" fmla="*/ 85 h 127"/>
                <a:gd name="T100" fmla="*/ 28 w 573"/>
                <a:gd name="T101" fmla="*/ 90 h 127"/>
                <a:gd name="T102" fmla="*/ 42 w 573"/>
                <a:gd name="T103" fmla="*/ 96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1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3 h 127"/>
                <a:gd name="T118" fmla="*/ 221 w 573"/>
                <a:gd name="T119" fmla="*/ 124 h 127"/>
                <a:gd name="T120" fmla="*/ 250 w 573"/>
                <a:gd name="T121" fmla="*/ 125 h 127"/>
                <a:gd name="T122" fmla="*/ 278 w 573"/>
                <a:gd name="T1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0" y="126"/>
                  </a:lnTo>
                  <a:lnTo>
                    <a:pt x="308" y="126"/>
                  </a:lnTo>
                  <a:lnTo>
                    <a:pt x="315" y="126"/>
                  </a:lnTo>
                  <a:lnTo>
                    <a:pt x="322" y="125"/>
                  </a:lnTo>
                  <a:lnTo>
                    <a:pt x="330" y="125"/>
                  </a:lnTo>
                  <a:lnTo>
                    <a:pt x="336" y="125"/>
                  </a:lnTo>
                  <a:lnTo>
                    <a:pt x="344" y="125"/>
                  </a:lnTo>
                  <a:lnTo>
                    <a:pt x="350" y="124"/>
                  </a:lnTo>
                  <a:lnTo>
                    <a:pt x="357" y="124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3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20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2" y="114"/>
                  </a:lnTo>
                  <a:lnTo>
                    <a:pt x="457" y="113"/>
                  </a:lnTo>
                  <a:lnTo>
                    <a:pt x="462" y="113"/>
                  </a:lnTo>
                  <a:lnTo>
                    <a:pt x="468" y="112"/>
                  </a:lnTo>
                  <a:lnTo>
                    <a:pt x="473" y="111"/>
                  </a:lnTo>
                  <a:lnTo>
                    <a:pt x="478" y="110"/>
                  </a:lnTo>
                  <a:lnTo>
                    <a:pt x="483" y="109"/>
                  </a:lnTo>
                  <a:lnTo>
                    <a:pt x="488" y="108"/>
                  </a:lnTo>
                  <a:lnTo>
                    <a:pt x="498" y="105"/>
                  </a:lnTo>
                  <a:lnTo>
                    <a:pt x="502" y="104"/>
                  </a:lnTo>
                  <a:lnTo>
                    <a:pt x="506" y="103"/>
                  </a:lnTo>
                  <a:lnTo>
                    <a:pt x="511" y="102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0" y="96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0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4" y="85"/>
                  </a:lnTo>
                  <a:lnTo>
                    <a:pt x="557" y="83"/>
                  </a:lnTo>
                  <a:lnTo>
                    <a:pt x="559" y="82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4" y="77"/>
                  </a:lnTo>
                  <a:lnTo>
                    <a:pt x="566" y="76"/>
                  </a:lnTo>
                  <a:lnTo>
                    <a:pt x="567" y="74"/>
                  </a:lnTo>
                  <a:lnTo>
                    <a:pt x="568" y="73"/>
                  </a:lnTo>
                  <a:lnTo>
                    <a:pt x="570" y="71"/>
                  </a:lnTo>
                  <a:lnTo>
                    <a:pt x="570" y="69"/>
                  </a:lnTo>
                  <a:lnTo>
                    <a:pt x="571" y="68"/>
                  </a:lnTo>
                  <a:lnTo>
                    <a:pt x="572" y="66"/>
                  </a:lnTo>
                  <a:lnTo>
                    <a:pt x="572" y="65"/>
                  </a:lnTo>
                  <a:lnTo>
                    <a:pt x="572" y="63"/>
                  </a:lnTo>
                  <a:lnTo>
                    <a:pt x="572" y="60"/>
                  </a:lnTo>
                  <a:lnTo>
                    <a:pt x="571" y="58"/>
                  </a:lnTo>
                  <a:lnTo>
                    <a:pt x="570" y="57"/>
                  </a:lnTo>
                  <a:lnTo>
                    <a:pt x="570" y="55"/>
                  </a:lnTo>
                  <a:lnTo>
                    <a:pt x="568" y="54"/>
                  </a:lnTo>
                  <a:lnTo>
                    <a:pt x="567" y="52"/>
                  </a:lnTo>
                  <a:lnTo>
                    <a:pt x="566" y="51"/>
                  </a:lnTo>
                  <a:lnTo>
                    <a:pt x="564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5"/>
                  </a:lnTo>
                  <a:lnTo>
                    <a:pt x="557" y="43"/>
                  </a:lnTo>
                  <a:lnTo>
                    <a:pt x="554" y="41"/>
                  </a:lnTo>
                  <a:lnTo>
                    <a:pt x="552" y="40"/>
                  </a:lnTo>
                  <a:lnTo>
                    <a:pt x="549" y="39"/>
                  </a:lnTo>
                  <a:lnTo>
                    <a:pt x="546" y="37"/>
                  </a:lnTo>
                  <a:lnTo>
                    <a:pt x="544" y="36"/>
                  </a:lnTo>
                  <a:lnTo>
                    <a:pt x="540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0" y="30"/>
                  </a:lnTo>
                  <a:lnTo>
                    <a:pt x="527" y="29"/>
                  </a:lnTo>
                  <a:lnTo>
                    <a:pt x="523" y="28"/>
                  </a:lnTo>
                  <a:lnTo>
                    <a:pt x="519" y="27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6" y="23"/>
                  </a:lnTo>
                  <a:lnTo>
                    <a:pt x="502" y="22"/>
                  </a:lnTo>
                  <a:lnTo>
                    <a:pt x="498" y="21"/>
                  </a:lnTo>
                  <a:lnTo>
                    <a:pt x="493" y="19"/>
                  </a:lnTo>
                  <a:lnTo>
                    <a:pt x="488" y="19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3"/>
                  </a:lnTo>
                  <a:lnTo>
                    <a:pt x="452" y="12"/>
                  </a:lnTo>
                  <a:lnTo>
                    <a:pt x="446" y="11"/>
                  </a:lnTo>
                  <a:lnTo>
                    <a:pt x="440" y="10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6"/>
                  </a:lnTo>
                  <a:lnTo>
                    <a:pt x="397" y="5"/>
                  </a:lnTo>
                  <a:lnTo>
                    <a:pt x="391" y="5"/>
                  </a:lnTo>
                  <a:lnTo>
                    <a:pt x="384" y="4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3"/>
                  </a:lnTo>
                  <a:lnTo>
                    <a:pt x="357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6" y="1"/>
                  </a:lnTo>
                  <a:lnTo>
                    <a:pt x="330" y="1"/>
                  </a:lnTo>
                  <a:lnTo>
                    <a:pt x="322" y="1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1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8" y="1"/>
                  </a:lnTo>
                  <a:lnTo>
                    <a:pt x="221" y="2"/>
                  </a:lnTo>
                  <a:lnTo>
                    <a:pt x="214" y="2"/>
                  </a:lnTo>
                  <a:lnTo>
                    <a:pt x="208" y="3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4"/>
                  </a:lnTo>
                  <a:lnTo>
                    <a:pt x="181" y="5"/>
                  </a:lnTo>
                  <a:lnTo>
                    <a:pt x="175" y="5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8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10"/>
                  </a:lnTo>
                  <a:lnTo>
                    <a:pt x="126" y="11"/>
                  </a:lnTo>
                  <a:lnTo>
                    <a:pt x="120" y="12"/>
                  </a:lnTo>
                  <a:lnTo>
                    <a:pt x="115" y="13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4" y="16"/>
                  </a:lnTo>
                  <a:lnTo>
                    <a:pt x="89" y="17"/>
                  </a:lnTo>
                  <a:lnTo>
                    <a:pt x="84" y="19"/>
                  </a:lnTo>
                  <a:lnTo>
                    <a:pt x="74" y="21"/>
                  </a:lnTo>
                  <a:lnTo>
                    <a:pt x="70" y="22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38" y="31"/>
                  </a:lnTo>
                  <a:lnTo>
                    <a:pt x="34" y="33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4" y="93"/>
                  </a:lnTo>
                  <a:lnTo>
                    <a:pt x="38" y="94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2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7"/>
                  </a:lnTo>
                  <a:lnTo>
                    <a:pt x="84" y="108"/>
                  </a:lnTo>
                  <a:lnTo>
                    <a:pt x="94" y="110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3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4" y="124"/>
                  </a:lnTo>
                  <a:lnTo>
                    <a:pt x="221" y="124"/>
                  </a:lnTo>
                  <a:lnTo>
                    <a:pt x="228" y="125"/>
                  </a:lnTo>
                  <a:lnTo>
                    <a:pt x="235" y="125"/>
                  </a:lnTo>
                  <a:lnTo>
                    <a:pt x="242" y="125"/>
                  </a:lnTo>
                  <a:lnTo>
                    <a:pt x="250" y="125"/>
                  </a:lnTo>
                  <a:lnTo>
                    <a:pt x="257" y="126"/>
                  </a:lnTo>
                  <a:lnTo>
                    <a:pt x="264" y="126"/>
                  </a:lnTo>
                  <a:lnTo>
                    <a:pt x="271" y="126"/>
                  </a:lnTo>
                  <a:lnTo>
                    <a:pt x="278" y="126"/>
                  </a:lnTo>
                  <a:lnTo>
                    <a:pt x="286" y="12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3584739" y="2014846"/>
              <a:ext cx="376149" cy="71472"/>
            </a:xfrm>
            <a:custGeom>
              <a:avLst/>
              <a:gdLst>
                <a:gd name="T0" fmla="*/ 177225 w 573"/>
                <a:gd name="T1" fmla="*/ 45910 h 127"/>
                <a:gd name="T2" fmla="*/ 193541 w 573"/>
                <a:gd name="T3" fmla="*/ 45543 h 127"/>
                <a:gd name="T4" fmla="*/ 208731 w 573"/>
                <a:gd name="T5" fmla="*/ 45176 h 127"/>
                <a:gd name="T6" fmla="*/ 223359 w 573"/>
                <a:gd name="T7" fmla="*/ 44441 h 127"/>
                <a:gd name="T8" fmla="*/ 237425 w 573"/>
                <a:gd name="T9" fmla="*/ 43339 h 127"/>
                <a:gd name="T10" fmla="*/ 250928 w 573"/>
                <a:gd name="T11" fmla="*/ 42238 h 127"/>
                <a:gd name="T12" fmla="*/ 263305 w 573"/>
                <a:gd name="T13" fmla="*/ 40768 h 127"/>
                <a:gd name="T14" fmla="*/ 274557 w 573"/>
                <a:gd name="T15" fmla="*/ 39299 h 127"/>
                <a:gd name="T16" fmla="*/ 287498 w 573"/>
                <a:gd name="T17" fmla="*/ 37096 h 127"/>
                <a:gd name="T18" fmla="*/ 296500 w 573"/>
                <a:gd name="T19" fmla="*/ 35626 h 127"/>
                <a:gd name="T20" fmla="*/ 304376 w 573"/>
                <a:gd name="T21" fmla="*/ 33423 h 127"/>
                <a:gd name="T22" fmla="*/ 310565 w 573"/>
                <a:gd name="T23" fmla="*/ 31586 h 127"/>
                <a:gd name="T24" fmla="*/ 315629 w 573"/>
                <a:gd name="T25" fmla="*/ 29383 h 127"/>
                <a:gd name="T26" fmla="*/ 319004 w 573"/>
                <a:gd name="T27" fmla="*/ 27179 h 127"/>
                <a:gd name="T28" fmla="*/ 321255 w 573"/>
                <a:gd name="T29" fmla="*/ 24608 h 127"/>
                <a:gd name="T30" fmla="*/ 321817 w 573"/>
                <a:gd name="T31" fmla="*/ 21670 h 127"/>
                <a:gd name="T32" fmla="*/ 320130 w 573"/>
                <a:gd name="T33" fmla="*/ 19466 h 127"/>
                <a:gd name="T34" fmla="*/ 316754 w 573"/>
                <a:gd name="T35" fmla="*/ 17262 h 127"/>
                <a:gd name="T36" fmla="*/ 312253 w 573"/>
                <a:gd name="T37" fmla="*/ 15059 h 127"/>
                <a:gd name="T38" fmla="*/ 306064 w 573"/>
                <a:gd name="T39" fmla="*/ 12855 h 127"/>
                <a:gd name="T40" fmla="*/ 298750 w 573"/>
                <a:gd name="T41" fmla="*/ 11019 h 127"/>
                <a:gd name="T42" fmla="*/ 289748 w 573"/>
                <a:gd name="T43" fmla="*/ 9182 h 127"/>
                <a:gd name="T44" fmla="*/ 279621 w 573"/>
                <a:gd name="T45" fmla="*/ 7346 h 127"/>
                <a:gd name="T46" fmla="*/ 266118 w 573"/>
                <a:gd name="T47" fmla="*/ 5509 h 127"/>
                <a:gd name="T48" fmla="*/ 253741 w 573"/>
                <a:gd name="T49" fmla="*/ 4040 h 127"/>
                <a:gd name="T50" fmla="*/ 240800 w 573"/>
                <a:gd name="T51" fmla="*/ 2938 h 127"/>
                <a:gd name="T52" fmla="*/ 227298 w 573"/>
                <a:gd name="T53" fmla="*/ 1836 h 127"/>
                <a:gd name="T54" fmla="*/ 212670 w 573"/>
                <a:gd name="T55" fmla="*/ 1102 h 127"/>
                <a:gd name="T56" fmla="*/ 197479 w 573"/>
                <a:gd name="T57" fmla="*/ 367 h 127"/>
                <a:gd name="T58" fmla="*/ 181726 w 573"/>
                <a:gd name="T59" fmla="*/ 0 h 127"/>
                <a:gd name="T60" fmla="*/ 164847 w 573"/>
                <a:gd name="T61" fmla="*/ 0 h 127"/>
                <a:gd name="T62" fmla="*/ 144593 w 573"/>
                <a:gd name="T63" fmla="*/ 0 h 127"/>
                <a:gd name="T64" fmla="*/ 128839 w 573"/>
                <a:gd name="T65" fmla="*/ 367 h 127"/>
                <a:gd name="T66" fmla="*/ 113086 w 573"/>
                <a:gd name="T67" fmla="*/ 1102 h 127"/>
                <a:gd name="T68" fmla="*/ 98458 w 573"/>
                <a:gd name="T69" fmla="*/ 1836 h 127"/>
                <a:gd name="T70" fmla="*/ 84393 w 573"/>
                <a:gd name="T71" fmla="*/ 2571 h 127"/>
                <a:gd name="T72" fmla="*/ 70890 w 573"/>
                <a:gd name="T73" fmla="*/ 4040 h 127"/>
                <a:gd name="T74" fmla="*/ 58512 w 573"/>
                <a:gd name="T75" fmla="*/ 5142 h 127"/>
                <a:gd name="T76" fmla="*/ 47260 w 573"/>
                <a:gd name="T77" fmla="*/ 6611 h 127"/>
                <a:gd name="T78" fmla="*/ 34320 w 573"/>
                <a:gd name="T79" fmla="*/ 8815 h 127"/>
                <a:gd name="T80" fmla="*/ 25318 w 573"/>
                <a:gd name="T81" fmla="*/ 10651 h 127"/>
                <a:gd name="T82" fmla="*/ 17441 w 573"/>
                <a:gd name="T83" fmla="*/ 12488 h 127"/>
                <a:gd name="T84" fmla="*/ 11252 w 573"/>
                <a:gd name="T85" fmla="*/ 14691 h 127"/>
                <a:gd name="T86" fmla="*/ 6189 w 573"/>
                <a:gd name="T87" fmla="*/ 16895 h 127"/>
                <a:gd name="T88" fmla="*/ 2813 w 573"/>
                <a:gd name="T89" fmla="*/ 19099 h 127"/>
                <a:gd name="T90" fmla="*/ 563 w 573"/>
                <a:gd name="T91" fmla="*/ 21302 h 127"/>
                <a:gd name="T92" fmla="*/ 0 w 573"/>
                <a:gd name="T93" fmla="*/ 24241 h 127"/>
                <a:gd name="T94" fmla="*/ 1688 w 573"/>
                <a:gd name="T95" fmla="*/ 26444 h 127"/>
                <a:gd name="T96" fmla="*/ 5064 w 573"/>
                <a:gd name="T97" fmla="*/ 29015 h 127"/>
                <a:gd name="T98" fmla="*/ 9565 w 573"/>
                <a:gd name="T99" fmla="*/ 30852 h 127"/>
                <a:gd name="T100" fmla="*/ 15753 w 573"/>
                <a:gd name="T101" fmla="*/ 33056 h 127"/>
                <a:gd name="T102" fmla="*/ 23067 w 573"/>
                <a:gd name="T103" fmla="*/ 34892 h 127"/>
                <a:gd name="T104" fmla="*/ 32069 w 573"/>
                <a:gd name="T105" fmla="*/ 37096 h 127"/>
                <a:gd name="T106" fmla="*/ 41634 w 573"/>
                <a:gd name="T107" fmla="*/ 38565 h 127"/>
                <a:gd name="T108" fmla="*/ 55699 w 573"/>
                <a:gd name="T109" fmla="*/ 40401 h 127"/>
                <a:gd name="T110" fmla="*/ 67514 w 573"/>
                <a:gd name="T111" fmla="*/ 41870 h 127"/>
                <a:gd name="T112" fmla="*/ 81017 w 573"/>
                <a:gd name="T113" fmla="*/ 42972 h 127"/>
                <a:gd name="T114" fmla="*/ 94520 w 573"/>
                <a:gd name="T115" fmla="*/ 44074 h 127"/>
                <a:gd name="T116" fmla="*/ 109148 w 573"/>
                <a:gd name="T117" fmla="*/ 44809 h 127"/>
                <a:gd name="T118" fmla="*/ 124339 w 573"/>
                <a:gd name="T119" fmla="*/ 45543 h 127"/>
                <a:gd name="T120" fmla="*/ 140654 w 573"/>
                <a:gd name="T121" fmla="*/ 45910 h 127"/>
                <a:gd name="T122" fmla="*/ 156970 w 573"/>
                <a:gd name="T123" fmla="*/ 45910 h 1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endParaRPr lang="el-GR"/>
            </a:p>
          </p:txBody>
        </p:sp>
        <p:cxnSp>
          <p:nvCxnSpPr>
            <p:cNvPr id="85" name="Straight Connector 17"/>
            <p:cNvCxnSpPr/>
            <p:nvPr/>
          </p:nvCxnSpPr>
          <p:spPr bwMode="auto">
            <a:xfrm>
              <a:off x="3960888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7"/>
            <p:cNvCxnSpPr/>
            <p:nvPr/>
          </p:nvCxnSpPr>
          <p:spPr bwMode="auto">
            <a:xfrm>
              <a:off x="3584423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91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 </a:t>
            </a:r>
            <a:br>
              <a:rPr lang="el-GR" dirty="0" smtClean="0"/>
            </a:br>
            <a:r>
              <a:rPr lang="el-GR" dirty="0" smtClean="0"/>
              <a:t>στα υποβρύχια: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31" y="1059076"/>
            <a:ext cx="2483469" cy="204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12515" y="2080798"/>
            <a:ext cx="2627485" cy="1051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4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 </a:t>
            </a:r>
            <a:br>
              <a:rPr lang="el-GR" dirty="0" smtClean="0"/>
            </a:br>
            <a:r>
              <a:rPr lang="el-GR" dirty="0" smtClean="0"/>
              <a:t>στα υποβρύχια: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31" y="1059076"/>
            <a:ext cx="2483469" cy="204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</a:t>
            </a:r>
            <a:br>
              <a:rPr lang="el-GR" dirty="0" smtClean="0"/>
            </a:br>
            <a:r>
              <a:rPr lang="el-GR" dirty="0" smtClean="0"/>
              <a:t>όταν αλλάζει η πυκνότητα της θάλασσας.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2" y="1080001"/>
            <a:ext cx="152272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0000" y="1080001"/>
            <a:ext cx="2268619" cy="8280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Στα πλαίσια πολυεθνικής άσκησης, ένα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αεροπλανοφόρο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πλέει από τη Μεσόγειο στον Ινδικό ωκεανό. Πώς θα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μεταβληθεί  το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βύθισμα του πλοίου,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αν υποθέσουμε      ότι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πλέει και στις δύο θάλασσες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με το ίδιο εκτόπισμα    και σε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ομοιόμορφο βύθισμα ;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rPr>
                      <m:t>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=</m:t>
                    </m:r>
                  </m:oMath>
                </a14:m>
                <a:r>
                  <a:rPr lang="el-GR" sz="700" dirty="0">
                    <a:solidFill>
                      <a:schemeClr val="bg1"/>
                    </a:solidFill>
                    <a:latin typeface="+mj-lt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i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a:rPr lang="el-GR" sz="7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     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=  </m:t>
                    </m:r>
                    <m:f>
                      <m:fPr>
                        <m:ctrlPr>
                          <a:rPr lang="el-GR" sz="7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bg1"/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bg1"/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bg1"/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bg1"/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 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bg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blipFill rotWithShape="1">
                <a:blip r:embed="rId3"/>
                <a:stretch>
                  <a:fillRect l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998" y="2412132"/>
            <a:ext cx="2268619" cy="46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 υποθέσουμε ότι το εμβαδό της ισάλου επιφάνειας δεν έχει μεταβληθεί σημαντικά μεταξύ των δύο βυθισμάτων, είναι: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 =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1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+ </m:t>
                      </m:r>
                      <m:d>
                        <m:d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7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bg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aseline="-25000">
                                  <a:solidFill>
                                    <a:schemeClr val="bg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bg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aseline="-25000">
                                  <a:solidFill>
                                    <a:schemeClr val="bg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1</m:t>
                              </m:r>
                            </m:den>
                          </m:f>
                          <m: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bg1"/>
                              </a:solidFill>
                              <a:latin typeface="+mj-lt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∙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  <a:sym typeface="Symbo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700" i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∇</m:t>
                          </m:r>
                          <m:r>
                            <m:rPr>
                              <m:nor/>
                            </m:rPr>
                            <a:rPr lang="el-GR" sz="700" i="0" baseline="-2500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l-GR" sz="700" b="0" i="0" baseline="-2500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ισάλου</m:t>
                          </m:r>
                        </m:den>
                      </m:f>
                    </m:oMath>
                  </m:oMathPara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blipFill rotWithShape="1">
                <a:blip r:embed="rId4"/>
                <a:stretch>
                  <a:fillRect l="-2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</a:t>
            </a:r>
            <a:br>
              <a:rPr lang="el-GR" dirty="0" smtClean="0"/>
            </a:br>
            <a:r>
              <a:rPr lang="el-GR" dirty="0" smtClean="0"/>
              <a:t>όταν αλλάζει η πυκνότητα της θάλασσας.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2" y="1080001"/>
            <a:ext cx="152272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0000" y="1080001"/>
            <a:ext cx="2268619" cy="8280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Στα πλαίσια πολυεθνικής άσκησης, ένα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αεροπλανοφόρο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από τη Μεσόγειο στον Ινδικό ωκεανό. Πώς θα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μεταβληθεί  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βύθισμα του πλοίου,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αν υποθέσουμε      ότι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και στις δύο θάλασσες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 το ίδιο εκτόπισμα    και σε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ομοιόμορφο βύθισμα ;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</a:rPr>
                      <m:t>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=</m:t>
                    </m:r>
                  </m:oMath>
                </a14:m>
                <a:r>
                  <a:rPr lang="el-GR" sz="700" dirty="0">
                    <a:solidFill>
                      <a:schemeClr val="accent1"/>
                    </a:solidFill>
                    <a:latin typeface="+mj-lt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i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a:rPr lang="el-GR" sz="700" b="0" i="1" smtClean="0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     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=  </m:t>
                    </m:r>
                    <m:f>
                      <m:fPr>
                        <m:ctrlPr>
                          <a:rPr lang="el-GR" sz="7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/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/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/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/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 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</m:oMath>
                </a14:m>
                <a:endParaRPr lang="el-GR" sz="700" baseline="-250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blipFill rotWithShape="1">
                <a:blip r:embed="rId3"/>
                <a:stretch>
                  <a:fillRect l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998" y="2412132"/>
            <a:ext cx="2268619" cy="46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 υποθέσουμε ότι το εμβαδό της ισάλου επιφάνειας δεν έχει μεταβληθεί σημαντικά μεταξύ των δύο βυθισμάτων, είναι:</a:t>
            </a:r>
            <a:endParaRPr 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 =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1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+ </m:t>
                      </m:r>
                      <m:d>
                        <m:d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7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bg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aseline="-25000">
                                  <a:solidFill>
                                    <a:schemeClr val="bg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bg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aseline="-25000">
                                  <a:solidFill>
                                    <a:schemeClr val="bg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1</m:t>
                              </m:r>
                            </m:den>
                          </m:f>
                          <m: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bg1"/>
                              </a:solidFill>
                              <a:latin typeface="+mj-lt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∙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  <a:sym typeface="Symbo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700" i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∇</m:t>
                          </m:r>
                          <m:r>
                            <m:rPr>
                              <m:nor/>
                            </m:rPr>
                            <a:rPr lang="el-GR" sz="700" i="0" baseline="-2500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l-GR" sz="700" b="0" i="0" baseline="-25000" smtClean="0">
                              <a:solidFill>
                                <a:schemeClr val="bg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ισάλου</m:t>
                          </m:r>
                        </m:den>
                      </m:f>
                    </m:oMath>
                  </m:oMathPara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blipFill rotWithShape="1">
                <a:blip r:embed="rId4"/>
                <a:stretch>
                  <a:fillRect l="-2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</a:t>
            </a:r>
            <a:br>
              <a:rPr lang="el-GR" dirty="0" smtClean="0"/>
            </a:br>
            <a:r>
              <a:rPr lang="el-GR" dirty="0" smtClean="0"/>
              <a:t>όταν αλλάζει η πυκνότητα της θάλασσας.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2" y="1080001"/>
            <a:ext cx="152272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0000" y="1080001"/>
            <a:ext cx="2268619" cy="8280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Στα πλαίσια πολυεθνικής άσκησης, ένα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αεροπλανοφόρο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από τη Μεσόγειο στον Ινδικό ωκεανό. Πώς θα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μεταβληθεί  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βύθισμα του πλοίου,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αν υποθέσουμε      ότι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και στις δύο θάλασσες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 το ίδιο εκτόπισμα    και σε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ομοιόμορφο βύθισμα ;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=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a:rPr lang="el-GR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     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=  </m:t>
                    </m:r>
                    <m:f>
                      <m:fPr>
                        <m:ctrlPr>
                          <a:rPr lang="el-GR" sz="7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 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blipFill rotWithShape="1">
                <a:blip r:embed="rId3"/>
                <a:stretch>
                  <a:fillRect l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998" y="2412132"/>
            <a:ext cx="2268619" cy="46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Αν υποθέσουμε ότι το εμβαδό της ισάλου επιφάνειας δεν έχει μεταβληθεί σημαντικά μεταξύ των δύο βυθισμάτων, είναι:</a:t>
            </a:r>
            <a:endParaRPr lang="en-US" sz="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Εφαρμόζοντας την αρχή του Αρχιμήδη</a:t>
            </a:r>
            <a:br>
              <a:rPr lang="el-GR" dirty="0" smtClean="0"/>
            </a:br>
            <a:r>
              <a:rPr lang="el-GR" dirty="0" smtClean="0"/>
              <a:t>όταν αλλάζει η πυκνότητα της θάλασσας.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2" y="1080001"/>
            <a:ext cx="152272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0000" y="1080001"/>
            <a:ext cx="2268619" cy="8280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Στα πλαίσια πολυεθνικής άσκησης, ένα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αεροπλανοφόρο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από τη Μεσόγειο στον Ινδικό ωκεανό. Πώς θα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μεταβληθεί  το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βύθισμα του πλοίου,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αν υποθέσουμε      ότι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πλέει και στις δύο θάλασσες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 το ίδιο εκτόπισμα    και σε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ομοιόμορφο βύθισμα ;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</a:rPr>
                      <m:t>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=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γ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∙∇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2</m:t>
                    </m:r>
                    <m:r>
                      <a:rPr lang="el-GR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     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 =  </m:t>
                    </m:r>
                    <m:f>
                      <m:fPr>
                        <m:ctrlPr>
                          <a:rPr lang="el-GR" sz="7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7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  <a:cs typeface="Arial" pitchFamily="34" charset="0"/>
                            <a:sym typeface="Symbol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l-GR" sz="700" b="0" i="0" baseline="-2500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cs typeface="Arial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cs typeface="Arial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∙ ∇</m:t>
                    </m:r>
                    <m:r>
                      <m:rPr>
                        <m:nor/>
                      </m:rPr>
                      <a:rPr lang="el-GR" sz="7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  <a:cs typeface="Arial" pitchFamily="34" charset="0"/>
                        <a:sym typeface="Symbol"/>
                      </a:rPr>
                      <m:t>1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99" y="2070001"/>
                <a:ext cx="2268619" cy="342131"/>
              </a:xfrm>
              <a:prstGeom prst="rect">
                <a:avLst/>
              </a:prstGeom>
              <a:blipFill rotWithShape="1">
                <a:blip r:embed="rId3"/>
                <a:stretch>
                  <a:fillRect l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179998" y="2412132"/>
            <a:ext cx="2268619" cy="46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Αν υποθέσουμε ότι το εμβαδό της ισάλου επιφάνειας δεν έχει μεταβληθεί σημαντικά μεταξύ των δύο βυθισμάτων, είναι:</a:t>
            </a:r>
            <a:endParaRPr lang="en-US" sz="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 = 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1</m:t>
                      </m:r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  <a:sym typeface="Symbol"/>
                        </a:rPr>
                        <m:t> + </m:t>
                      </m:r>
                      <m:d>
                        <m:dPr>
                          <m:ctrlP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700" i="1">
                                  <a:solidFill>
                                    <a:schemeClr val="accent1"/>
                                  </a:solidFill>
                                  <a:latin typeface="Cambria Math"/>
                                  <a:cs typeface="Arial" pitchFamily="34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="0" i="0" baseline="-25000" smtClean="0">
                                  <a:solidFill>
                                    <a:schemeClr val="accent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/>
                                  </a:solidFill>
                                  <a:latin typeface="+mj-lt"/>
                                  <a:ea typeface="Cambria Math"/>
                                  <a:cs typeface="Arial" pitchFamily="34" charset="0"/>
                                  <a:sym typeface="Symbol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l-GR" sz="700" b="0" i="0" baseline="-25000" smtClean="0">
                                  <a:solidFill>
                                    <a:schemeClr val="accent1"/>
                                  </a:solidFill>
                                  <a:latin typeface="+mj-lt"/>
                                  <a:cs typeface="Arial" pitchFamily="34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  <a:sym typeface="Symbol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accent1"/>
                              </a:solidFill>
                              <a:latin typeface="+mj-lt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l-GR" sz="700" b="0" i="0" smtClean="0">
                          <a:solidFill>
                            <a:schemeClr val="accent1"/>
                          </a:solidFill>
                          <a:latin typeface="+mj-lt"/>
                          <a:ea typeface="Cambria Math"/>
                          <a:cs typeface="Arial" pitchFamily="34" charset="0"/>
                          <a:sym typeface="Symbol"/>
                        </a:rPr>
                        <m:t>∙</m:t>
                      </m:r>
                      <m:f>
                        <m:fPr>
                          <m:ctrlPr>
                            <a:rPr lang="el-GR" sz="7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  <a:sym typeface="Symbo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700" i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∇</m:t>
                          </m:r>
                          <m:r>
                            <m:rPr>
                              <m:nor/>
                            </m:rPr>
                            <a:rPr lang="el-GR" sz="700" i="0" baseline="-2500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700" b="0" i="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el-GR" sz="700" b="0" i="0" baseline="-25000" smtClean="0">
                              <a:solidFill>
                                <a:schemeClr val="accent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  <a:sym typeface="Symbol"/>
                            </a:rPr>
                            <m:t>ισάλου</m:t>
                          </m:r>
                        </m:den>
                      </m:f>
                    </m:oMath>
                  </m:oMathPara>
                </a14:m>
                <a:endParaRPr lang="el-GR" sz="700" baseline="-250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19" y="2700164"/>
                <a:ext cx="1224136" cy="342131"/>
              </a:xfrm>
              <a:prstGeom prst="rect">
                <a:avLst/>
              </a:prstGeom>
              <a:blipFill rotWithShape="1">
                <a:blip r:embed="rId4"/>
                <a:stretch>
                  <a:fillRect l="-2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9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792433" y="611840"/>
            <a:ext cx="3384377" cy="216033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l-GR" dirty="0"/>
              <a:t> Η πλωτή δεξαμενή του παρακάτω σχήματος αποτελείται από τρία ορθογώνια </a:t>
            </a:r>
            <a:r>
              <a:rPr lang="el-GR" dirty="0" err="1" smtClean="0"/>
              <a:t>ποντό</a:t>
            </a:r>
            <a:r>
              <a:rPr lang="el-GR" dirty="0" smtClean="0"/>
              <a:t>-νια</a:t>
            </a:r>
            <a:r>
              <a:rPr lang="el-GR" dirty="0"/>
              <a:t>, </a:t>
            </a:r>
            <a:r>
              <a:rPr lang="el-GR" dirty="0" smtClean="0"/>
              <a:t>διαστάσεων: </a:t>
            </a:r>
            <a:r>
              <a:rPr lang="el-GR" dirty="0" smtClean="0">
                <a:solidFill>
                  <a:schemeClr val="tx1"/>
                </a:solidFill>
              </a:rPr>
              <a:t>μήκος </a:t>
            </a:r>
            <a:r>
              <a:rPr lang="el-GR" dirty="0">
                <a:solidFill>
                  <a:schemeClr val="tx1"/>
                </a:solidFill>
              </a:rPr>
              <a:t>= 35m</a:t>
            </a:r>
            <a:r>
              <a:rPr lang="el-GR" dirty="0"/>
              <a:t>, </a:t>
            </a:r>
            <a:r>
              <a:rPr lang="el-GR" dirty="0">
                <a:solidFill>
                  <a:schemeClr val="tx1"/>
                </a:solidFill>
              </a:rPr>
              <a:t>πλάτος = 25m</a:t>
            </a:r>
            <a:r>
              <a:rPr lang="el-GR" dirty="0"/>
              <a:t>, </a:t>
            </a:r>
            <a:r>
              <a:rPr lang="el-GR" dirty="0">
                <a:solidFill>
                  <a:schemeClr val="tx1"/>
                </a:solidFill>
              </a:rPr>
              <a:t>ύψος = 1.6m</a:t>
            </a:r>
            <a:r>
              <a:rPr lang="el-GR" dirty="0"/>
              <a:t>, και από ένα δάπεδο επί του οποίου δεξαμενίζονται τα </a:t>
            </a:r>
            <a:r>
              <a:rPr lang="el-GR" dirty="0" smtClean="0"/>
              <a:t>πλοία, βάρους 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l-GR" baseline="-25000" dirty="0" err="1" smtClean="0">
                <a:solidFill>
                  <a:schemeClr val="tx1"/>
                </a:solidFill>
              </a:rPr>
              <a:t>δαπ</a:t>
            </a:r>
            <a:r>
              <a:rPr lang="el-GR" dirty="0" smtClean="0">
                <a:solidFill>
                  <a:schemeClr val="tx1"/>
                </a:solidFill>
              </a:rPr>
              <a:t> = </a:t>
            </a:r>
            <a:r>
              <a:rPr lang="el-GR" dirty="0">
                <a:solidFill>
                  <a:schemeClr val="tx1"/>
                </a:solidFill>
              </a:rPr>
              <a:t>565 </a:t>
            </a:r>
            <a:r>
              <a:rPr lang="el-GR" dirty="0" err="1">
                <a:solidFill>
                  <a:schemeClr val="tx1"/>
                </a:solidFill>
              </a:rPr>
              <a:t>MΤ</a:t>
            </a:r>
            <a:r>
              <a:rPr lang="el-GR" dirty="0"/>
              <a:t>. Τα ποντόνια συνδέονται με το δάπεδο με κοχλίες. Στην κατάσταση που </a:t>
            </a:r>
            <a:r>
              <a:rPr lang="el-GR" dirty="0" smtClean="0"/>
              <a:t>φαίνεται στο </a:t>
            </a:r>
            <a:r>
              <a:rPr lang="el-GR" dirty="0"/>
              <a:t>σχήμα, η δεξαμενή πλέει σε ομοιόμορφο βύθισμα </a:t>
            </a:r>
            <a:r>
              <a:rPr lang="el-GR" dirty="0" smtClean="0">
                <a:solidFill>
                  <a:schemeClr val="tx1"/>
                </a:solidFill>
              </a:rPr>
              <a:t>T</a:t>
            </a:r>
            <a:r>
              <a:rPr lang="el-GR" baseline="-25000" dirty="0" smtClean="0">
                <a:solidFill>
                  <a:schemeClr val="tx1"/>
                </a:solidFill>
              </a:rPr>
              <a:t>0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= 1m</a:t>
            </a:r>
            <a:r>
              <a:rPr lang="el-GR" dirty="0"/>
              <a:t>. Για να επιτευχθεί αυτή η κατάσταση </a:t>
            </a:r>
            <a:r>
              <a:rPr lang="el-GR" dirty="0" smtClean="0"/>
              <a:t>το ποντόνι </a:t>
            </a:r>
            <a:r>
              <a:rPr lang="el-GR" dirty="0"/>
              <a:t>Νο2 είναι άδειο, ενώ τα ποντόνια Νο1 και Νο3 έχουν θαλασσινό νερό ύψους </a:t>
            </a:r>
            <a:r>
              <a:rPr lang="el-GR" dirty="0" smtClean="0">
                <a:solidFill>
                  <a:schemeClr val="tx1"/>
                </a:solidFill>
              </a:rPr>
              <a:t>h</a:t>
            </a:r>
            <a:r>
              <a:rPr lang="el-GR" baseline="-25000" dirty="0" smtClean="0">
                <a:solidFill>
                  <a:schemeClr val="tx1"/>
                </a:solidFill>
              </a:rPr>
              <a:t>0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= </a:t>
            </a:r>
            <a:r>
              <a:rPr lang="el-GR" dirty="0" smtClean="0">
                <a:solidFill>
                  <a:schemeClr val="tx1"/>
                </a:solidFill>
              </a:rPr>
              <a:t>0,1m</a:t>
            </a:r>
            <a:r>
              <a:rPr lang="el-GR" dirty="0" smtClean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l-GR" dirty="0" smtClean="0"/>
              <a:t>Για </a:t>
            </a:r>
            <a:r>
              <a:rPr lang="el-GR" dirty="0"/>
              <a:t>λόγους συντήρησης/επιθεώρησης το ποντόνι Νο2 πρέπει να απομακρυνθεί από τη δεξαμενή. </a:t>
            </a:r>
            <a:r>
              <a:rPr lang="el-GR" dirty="0" smtClean="0"/>
              <a:t>Ο υπεύθυνος </a:t>
            </a:r>
            <a:r>
              <a:rPr lang="el-GR" dirty="0"/>
              <a:t>της δεξαμενής προτείνει να μεταφερθεί το θαλασσινό νερό από τα ποντόνια Νο1 και Νο3 </a:t>
            </a:r>
            <a:r>
              <a:rPr lang="el-GR" dirty="0" smtClean="0"/>
              <a:t>στο ποντόνι </a:t>
            </a:r>
            <a:r>
              <a:rPr lang="el-GR" dirty="0"/>
              <a:t>Νο2 και στη συνέχεια να αποσυνδεθεί το ποντόνι Νο2 από το δάπεδο της δεξαμενής. Έτσι, </a:t>
            </a:r>
            <a:r>
              <a:rPr lang="el-GR" dirty="0" smtClean="0"/>
              <a:t>η δεξαμενή </a:t>
            </a:r>
            <a:r>
              <a:rPr lang="el-GR" dirty="0"/>
              <a:t>θα ανυψωθεί </a:t>
            </a:r>
            <a:r>
              <a:rPr lang="el-GR" dirty="0" err="1" smtClean="0"/>
              <a:t>απελευθε</a:t>
            </a:r>
            <a:r>
              <a:rPr lang="el-GR" dirty="0" smtClean="0"/>
              <a:t>-</a:t>
            </a:r>
            <a:r>
              <a:rPr lang="el-GR" dirty="0" err="1" smtClean="0"/>
              <a:t>ρώνοντας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ποντόνι Νο2, το οποίο θα απομακρυνθεί με τη </a:t>
            </a:r>
            <a:r>
              <a:rPr lang="el-GR" dirty="0" smtClean="0"/>
              <a:t>βοήθεια ρυμουλκού</a:t>
            </a:r>
            <a:r>
              <a:rPr lang="el-GR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l-GR" dirty="0">
                <a:solidFill>
                  <a:schemeClr val="tx1"/>
                </a:solidFill>
              </a:rPr>
              <a:t>Υπολογίστε αν είναι επαρκής η ποσότητα του νερού από τα ποντόνια Νο1 και Νο3 </a:t>
            </a:r>
            <a:r>
              <a:rPr lang="el-GR" dirty="0" smtClean="0">
                <a:solidFill>
                  <a:schemeClr val="tx1"/>
                </a:solidFill>
              </a:rPr>
              <a:t> για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l-GR" dirty="0" smtClean="0">
                <a:solidFill>
                  <a:schemeClr val="tx1"/>
                </a:solidFill>
              </a:rPr>
              <a:t>να απελευθερωθεί το </a:t>
            </a:r>
            <a:r>
              <a:rPr lang="el-GR" dirty="0">
                <a:solidFill>
                  <a:schemeClr val="tx1"/>
                </a:solidFill>
              </a:rPr>
              <a:t>ποντόνι Νο2 ή αν απαιτείται περισσότερο νερό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5" y="2628156"/>
            <a:ext cx="2708260" cy="38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1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</a:t>
            </a:r>
            <a:r>
              <a:rPr lang="el-GR" smtClean="0">
                <a:solidFill>
                  <a:srgbClr val="E46C0A"/>
                </a:solidFill>
                <a:latin typeface="Arial" pitchFamily="34" charset="0"/>
              </a:rPr>
              <a:t>δεν</a:t>
            </a:r>
            <a:r>
              <a:rPr lang="el-GR" smtClean="0">
                <a:latin typeface="Arial" pitchFamily="34" charset="0"/>
              </a:rPr>
              <a:t> ισούται πάντα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με το βάρος του σώματος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 bwMode="auto">
          <a:xfrm>
            <a:off x="268742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68742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410261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398931" y="1853750"/>
            <a:ext cx="237925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nip Same Side Corner Rectangle 19"/>
          <p:cNvSpPr/>
          <p:nvPr/>
        </p:nvSpPr>
        <p:spPr bwMode="auto">
          <a:xfrm>
            <a:off x="2880028" y="1964928"/>
            <a:ext cx="351223" cy="242781"/>
          </a:xfrm>
          <a:prstGeom prst="snip2SameRect">
            <a:avLst/>
          </a:prstGeom>
          <a:solidFill>
            <a:srgbClr val="BFBFB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98931" y="1756183"/>
            <a:ext cx="237925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534052" y="1846942"/>
            <a:ext cx="720574" cy="599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1534052" y="1581474"/>
            <a:ext cx="720574" cy="864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54625" y="1756183"/>
            <a:ext cx="0" cy="9075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2247826" y="1856019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247826" y="1756183"/>
            <a:ext cx="235659" cy="7941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1398094" y="1581474"/>
            <a:ext cx="2059752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nip Same Side Corner Rectangle 27"/>
          <p:cNvSpPr/>
          <p:nvPr/>
        </p:nvSpPr>
        <p:spPr bwMode="auto">
          <a:xfrm>
            <a:off x="1719860" y="1561052"/>
            <a:ext cx="351223" cy="245049"/>
          </a:xfrm>
          <a:prstGeom prst="snip2Same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80"/>
          <p:cNvSpPr>
            <a:spLocks noChangeArrowheads="1"/>
          </p:cNvSpPr>
          <p:nvPr/>
        </p:nvSpPr>
        <p:spPr bwMode="auto">
          <a:xfrm>
            <a:off x="1778775" y="1082300"/>
            <a:ext cx="310435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" name="Rectangle 81"/>
          <p:cNvSpPr>
            <a:spLocks noChangeArrowheads="1"/>
          </p:cNvSpPr>
          <p:nvPr/>
        </p:nvSpPr>
        <p:spPr bwMode="auto">
          <a:xfrm>
            <a:off x="2071082" y="1239947"/>
            <a:ext cx="31043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>
              <a:defRPr/>
            </a:pPr>
            <a:r>
              <a:rPr lang="el-GR" dirty="0">
                <a:latin typeface="Arial"/>
                <a:ea typeface="MS PGothic" charset="0"/>
                <a:cs typeface="Arial"/>
              </a:rPr>
              <a:t>4.5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1851285" y="1506596"/>
            <a:ext cx="88371" cy="108911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Arc 31"/>
          <p:cNvSpPr/>
          <p:nvPr/>
        </p:nvSpPr>
        <p:spPr bwMode="auto">
          <a:xfrm>
            <a:off x="3015985" y="1910473"/>
            <a:ext cx="90638" cy="106643"/>
          </a:xfrm>
          <a:prstGeom prst="arc">
            <a:avLst>
              <a:gd name="adj1" fmla="val 11119216"/>
              <a:gd name="adj2" fmla="val 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893" tIns="47947" rIns="95893" bIns="47947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4310" name="Group 30"/>
          <p:cNvGrpSpPr>
            <a:grpSpLocks/>
          </p:cNvGrpSpPr>
          <p:nvPr/>
        </p:nvGrpSpPr>
        <p:grpSpPr bwMode="auto">
          <a:xfrm>
            <a:off x="1844265" y="1363340"/>
            <a:ext cx="90016" cy="177094"/>
            <a:chOff x="1611953" y="978266"/>
            <a:chExt cx="72564" cy="1455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85197" y="978522"/>
              <a:ext cx="0" cy="1006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>
            <a:xfrm flipV="1">
              <a:off x="1612131" y="1034456"/>
              <a:ext cx="73066" cy="89495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4" name="Straight Connector 33"/>
          <p:cNvCxnSpPr>
            <a:stCxn id="29" idx="5"/>
          </p:cNvCxnSpPr>
          <p:nvPr/>
        </p:nvCxnSpPr>
        <p:spPr bwMode="auto">
          <a:xfrm flipH="1" flipV="1">
            <a:off x="1935124" y="1227514"/>
            <a:ext cx="108766" cy="102102"/>
          </a:xfrm>
          <a:prstGeom prst="line">
            <a:avLst/>
          </a:prstGeom>
          <a:ln w="15875">
            <a:solidFill>
              <a:schemeClr val="tx1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80"/>
          <p:cNvSpPr>
            <a:spLocks noChangeArrowheads="1"/>
          </p:cNvSpPr>
          <p:nvPr/>
        </p:nvSpPr>
        <p:spPr bwMode="auto">
          <a:xfrm>
            <a:off x="2950272" y="1481639"/>
            <a:ext cx="310436" cy="290428"/>
          </a:xfrm>
          <a:prstGeom prst="ellipse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5893" tIns="47947" rIns="95893" bIns="47947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grpSp>
        <p:nvGrpSpPr>
          <p:cNvPr id="54313" name="Group 67"/>
          <p:cNvGrpSpPr>
            <a:grpSpLocks/>
          </p:cNvGrpSpPr>
          <p:nvPr/>
        </p:nvGrpSpPr>
        <p:grpSpPr bwMode="auto">
          <a:xfrm>
            <a:off x="3018395" y="1763727"/>
            <a:ext cx="88061" cy="175169"/>
            <a:chOff x="1611953" y="978266"/>
            <a:chExt cx="72564" cy="14552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684656" y="977654"/>
              <a:ext cx="0" cy="1017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flipV="1">
              <a:off x="1611834" y="1034204"/>
              <a:ext cx="72822" cy="90478"/>
            </a:xfrm>
            <a:prstGeom prst="arc">
              <a:avLst>
                <a:gd name="adj1" fmla="val 11119216"/>
                <a:gd name="adj2" fmla="val 0"/>
              </a:avLst>
            </a:prstGeom>
            <a:ln w="158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81"/>
          <p:cNvSpPr>
            <a:spLocks noChangeArrowheads="1"/>
          </p:cNvSpPr>
          <p:nvPr/>
        </p:nvSpPr>
        <p:spPr bwMode="auto">
          <a:xfrm>
            <a:off x="2757667" y="1275756"/>
            <a:ext cx="12508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n-US" sz="700" dirty="0">
                <a:latin typeface="Arial" pitchFamily="34" charset="0"/>
                <a:cs typeface="Arial" pitchFamily="34" charset="0"/>
              </a:rPr>
              <a:t>W – 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= 4.5 – 2.5 = </a:t>
            </a:r>
            <a:r>
              <a:rPr lang="el-GR" sz="7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 TN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099825" y="1520210"/>
            <a:ext cx="108766" cy="124794"/>
          </a:xfrm>
          <a:prstGeom prst="line">
            <a:avLst/>
          </a:prstGeom>
          <a:ln w="15875">
            <a:solidFill>
              <a:schemeClr val="tx1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01136" y="1688114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061305" y="2064762"/>
            <a:ext cx="2265" cy="256394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01377" y="1225244"/>
            <a:ext cx="0" cy="270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0" name="TextBox 1"/>
          <p:cNvSpPr txBox="1">
            <a:spLocks noChangeArrowheads="1"/>
          </p:cNvSpPr>
          <p:nvPr/>
        </p:nvSpPr>
        <p:spPr bwMode="auto">
          <a:xfrm>
            <a:off x="1534052" y="2545784"/>
            <a:ext cx="72057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 = 4.5 </a:t>
            </a: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7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TextBox 51"/>
          <p:cNvSpPr txBox="1">
            <a:spLocks noChangeArrowheads="1"/>
          </p:cNvSpPr>
          <p:nvPr/>
        </p:nvSpPr>
        <p:spPr bwMode="auto">
          <a:xfrm>
            <a:off x="2687422" y="2545784"/>
            <a:ext cx="72057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7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2.5 </a:t>
            </a:r>
            <a:r>
              <a:rPr lang="el-GR" sz="7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7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7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Ομάδα 89"/>
          <p:cNvGrpSpPr/>
          <p:nvPr/>
        </p:nvGrpSpPr>
        <p:grpSpPr>
          <a:xfrm>
            <a:off x="3469176" y="2014846"/>
            <a:ext cx="611808" cy="667077"/>
            <a:chOff x="3469176" y="2014846"/>
            <a:chExt cx="611808" cy="667077"/>
          </a:xfrm>
        </p:grpSpPr>
        <p:sp>
          <p:nvSpPr>
            <p:cNvPr id="91" name="Ορθογώνιο 90"/>
            <p:cNvSpPr/>
            <p:nvPr/>
          </p:nvSpPr>
          <p:spPr>
            <a:xfrm>
              <a:off x="3586170" y="2086317"/>
              <a:ext cx="370707" cy="1097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3745623" y="2244013"/>
              <a:ext cx="70244" cy="154290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3469176" y="2216785"/>
              <a:ext cx="611808" cy="86221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94" name="Freeform 79"/>
            <p:cNvSpPr>
              <a:spLocks/>
            </p:cNvSpPr>
            <p:nvPr/>
          </p:nvSpPr>
          <p:spPr bwMode="auto">
            <a:xfrm>
              <a:off x="3498632" y="2536709"/>
              <a:ext cx="573287" cy="145214"/>
            </a:xfrm>
            <a:custGeom>
              <a:avLst/>
              <a:gdLst>
                <a:gd name="T0" fmla="*/ 0 w 842"/>
                <a:gd name="T1" fmla="*/ 288 h 289"/>
                <a:gd name="T2" fmla="*/ 841 w 842"/>
                <a:gd name="T3" fmla="*/ 288 h 289"/>
                <a:gd name="T4" fmla="*/ 700 w 842"/>
                <a:gd name="T5" fmla="*/ 0 h 289"/>
                <a:gd name="T6" fmla="*/ 140 w 842"/>
                <a:gd name="T7" fmla="*/ 0 h 289"/>
                <a:gd name="T8" fmla="*/ 0 w 842"/>
                <a:gd name="T9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289">
                  <a:moveTo>
                    <a:pt x="0" y="288"/>
                  </a:moveTo>
                  <a:lnTo>
                    <a:pt x="841" y="288"/>
                  </a:lnTo>
                  <a:lnTo>
                    <a:pt x="700" y="0"/>
                  </a:lnTo>
                  <a:lnTo>
                    <a:pt x="140" y="0"/>
                  </a:lnTo>
                  <a:lnTo>
                    <a:pt x="0" y="288"/>
                  </a:lnTo>
                </a:path>
              </a:pathLst>
            </a:custGeom>
            <a:solidFill>
              <a:srgbClr val="FFFFFF"/>
            </a:solidFill>
            <a:ln w="635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95" name="Oval 80"/>
            <p:cNvSpPr>
              <a:spLocks noChangeArrowheads="1"/>
            </p:cNvSpPr>
            <p:nvPr/>
          </p:nvSpPr>
          <p:spPr bwMode="auto">
            <a:xfrm>
              <a:off x="3627793" y="2368805"/>
              <a:ext cx="312701" cy="238243"/>
            </a:xfrm>
            <a:prstGeom prst="ellipse">
              <a:avLst/>
            </a:pr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5893" tIns="47947" rIns="95893" bIns="47947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627793" y="2417543"/>
              <a:ext cx="312701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l-GR" dirty="0">
                  <a:latin typeface="Arial"/>
                  <a:ea typeface="MS PGothic" charset="0"/>
                  <a:cs typeface="Arial"/>
                </a:rPr>
                <a:t>2.5</a:t>
              </a:r>
              <a:endParaRPr lang="en-US" dirty="0">
                <a:latin typeface="Arial"/>
                <a:ea typeface="MS PGothic" charset="0"/>
                <a:cs typeface="Arial"/>
              </a:endParaRPr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3584422" y="2196108"/>
              <a:ext cx="376465" cy="86532"/>
            </a:xfrm>
            <a:custGeom>
              <a:avLst/>
              <a:gdLst>
                <a:gd name="T0" fmla="*/ 571 w 572"/>
                <a:gd name="T1" fmla="*/ 1 h 141"/>
                <a:gd name="T2" fmla="*/ 571 w 572"/>
                <a:gd name="T3" fmla="*/ 3 h 141"/>
                <a:gd name="T4" fmla="*/ 571 w 572"/>
                <a:gd name="T5" fmla="*/ 14 h 141"/>
                <a:gd name="T6" fmla="*/ 570 w 572"/>
                <a:gd name="T7" fmla="*/ 29 h 141"/>
                <a:gd name="T8" fmla="*/ 569 w 572"/>
                <a:gd name="T9" fmla="*/ 47 h 141"/>
                <a:gd name="T10" fmla="*/ 569 w 572"/>
                <a:gd name="T11" fmla="*/ 65 h 141"/>
                <a:gd name="T12" fmla="*/ 568 w 572"/>
                <a:gd name="T13" fmla="*/ 77 h 141"/>
                <a:gd name="T14" fmla="*/ 568 w 572"/>
                <a:gd name="T15" fmla="*/ 83 h 141"/>
                <a:gd name="T16" fmla="*/ 563 w 572"/>
                <a:gd name="T17" fmla="*/ 90 h 141"/>
                <a:gd name="T18" fmla="*/ 557 w 572"/>
                <a:gd name="T19" fmla="*/ 95 h 141"/>
                <a:gd name="T20" fmla="*/ 549 w 572"/>
                <a:gd name="T21" fmla="*/ 100 h 141"/>
                <a:gd name="T22" fmla="*/ 540 w 572"/>
                <a:gd name="T23" fmla="*/ 105 h 141"/>
                <a:gd name="T24" fmla="*/ 529 w 572"/>
                <a:gd name="T25" fmla="*/ 110 h 141"/>
                <a:gd name="T26" fmla="*/ 515 w 572"/>
                <a:gd name="T27" fmla="*/ 114 h 141"/>
                <a:gd name="T28" fmla="*/ 501 w 572"/>
                <a:gd name="T29" fmla="*/ 118 h 141"/>
                <a:gd name="T30" fmla="*/ 479 w 572"/>
                <a:gd name="T31" fmla="*/ 123 h 141"/>
                <a:gd name="T32" fmla="*/ 458 w 572"/>
                <a:gd name="T33" fmla="*/ 127 h 141"/>
                <a:gd name="T34" fmla="*/ 435 w 572"/>
                <a:gd name="T35" fmla="*/ 131 h 141"/>
                <a:gd name="T36" fmla="*/ 411 w 572"/>
                <a:gd name="T37" fmla="*/ 133 h 141"/>
                <a:gd name="T38" fmla="*/ 386 w 572"/>
                <a:gd name="T39" fmla="*/ 136 h 141"/>
                <a:gd name="T40" fmla="*/ 360 w 572"/>
                <a:gd name="T41" fmla="*/ 138 h 141"/>
                <a:gd name="T42" fmla="*/ 332 w 572"/>
                <a:gd name="T43" fmla="*/ 139 h 141"/>
                <a:gd name="T44" fmla="*/ 303 w 572"/>
                <a:gd name="T45" fmla="*/ 140 h 141"/>
                <a:gd name="T46" fmla="*/ 267 w 572"/>
                <a:gd name="T47" fmla="*/ 140 h 141"/>
                <a:gd name="T48" fmla="*/ 238 w 572"/>
                <a:gd name="T49" fmla="*/ 139 h 141"/>
                <a:gd name="T50" fmla="*/ 210 w 572"/>
                <a:gd name="T51" fmla="*/ 137 h 141"/>
                <a:gd name="T52" fmla="*/ 183 w 572"/>
                <a:gd name="T53" fmla="*/ 135 h 141"/>
                <a:gd name="T54" fmla="*/ 158 w 572"/>
                <a:gd name="T55" fmla="*/ 133 h 141"/>
                <a:gd name="T56" fmla="*/ 134 w 572"/>
                <a:gd name="T57" fmla="*/ 130 h 141"/>
                <a:gd name="T58" fmla="*/ 111 w 572"/>
                <a:gd name="T59" fmla="*/ 126 h 141"/>
                <a:gd name="T60" fmla="*/ 90 w 572"/>
                <a:gd name="T61" fmla="*/ 122 h 141"/>
                <a:gd name="T62" fmla="*/ 77 w 572"/>
                <a:gd name="T63" fmla="*/ 119 h 141"/>
                <a:gd name="T64" fmla="*/ 70 w 572"/>
                <a:gd name="T65" fmla="*/ 117 h 141"/>
                <a:gd name="T66" fmla="*/ 62 w 572"/>
                <a:gd name="T67" fmla="*/ 115 h 141"/>
                <a:gd name="T68" fmla="*/ 55 w 572"/>
                <a:gd name="T69" fmla="*/ 113 h 141"/>
                <a:gd name="T70" fmla="*/ 47 w 572"/>
                <a:gd name="T71" fmla="*/ 110 h 141"/>
                <a:gd name="T72" fmla="*/ 41 w 572"/>
                <a:gd name="T73" fmla="*/ 107 h 141"/>
                <a:gd name="T74" fmla="*/ 35 w 572"/>
                <a:gd name="T75" fmla="*/ 105 h 141"/>
                <a:gd name="T76" fmla="*/ 29 w 572"/>
                <a:gd name="T77" fmla="*/ 103 h 141"/>
                <a:gd name="T78" fmla="*/ 23 w 572"/>
                <a:gd name="T79" fmla="*/ 99 h 141"/>
                <a:gd name="T80" fmla="*/ 18 w 572"/>
                <a:gd name="T81" fmla="*/ 97 h 141"/>
                <a:gd name="T82" fmla="*/ 14 w 572"/>
                <a:gd name="T83" fmla="*/ 94 h 141"/>
                <a:gd name="T84" fmla="*/ 11 w 572"/>
                <a:gd name="T85" fmla="*/ 91 h 141"/>
                <a:gd name="T86" fmla="*/ 8 w 572"/>
                <a:gd name="T87" fmla="*/ 89 h 141"/>
                <a:gd name="T88" fmla="*/ 6 w 572"/>
                <a:gd name="T89" fmla="*/ 87 h 141"/>
                <a:gd name="T90" fmla="*/ 4 w 572"/>
                <a:gd name="T91" fmla="*/ 84 h 141"/>
                <a:gd name="T92" fmla="*/ 2 w 572"/>
                <a:gd name="T93" fmla="*/ 81 h 141"/>
                <a:gd name="T94" fmla="*/ 1 w 572"/>
                <a:gd name="T95" fmla="*/ 72 h 141"/>
                <a:gd name="T96" fmla="*/ 0 w 572"/>
                <a:gd name="T97" fmla="*/ 59 h 141"/>
                <a:gd name="T98" fmla="*/ 0 w 572"/>
                <a:gd name="T99" fmla="*/ 43 h 141"/>
                <a:gd name="T100" fmla="*/ 0 w 572"/>
                <a:gd name="T101" fmla="*/ 28 h 141"/>
                <a:gd name="T102" fmla="*/ 0 w 572"/>
                <a:gd name="T103" fmla="*/ 15 h 141"/>
                <a:gd name="T104" fmla="*/ 0 w 572"/>
                <a:gd name="T105" fmla="*/ 6 h 141"/>
                <a:gd name="T106" fmla="*/ 0 w 572"/>
                <a:gd name="T107" fmla="*/ 5 h 141"/>
                <a:gd name="T108" fmla="*/ 53 w 572"/>
                <a:gd name="T109" fmla="*/ 7 h 141"/>
                <a:gd name="T110" fmla="*/ 125 w 572"/>
                <a:gd name="T111" fmla="*/ 7 h 141"/>
                <a:gd name="T112" fmla="*/ 196 w 572"/>
                <a:gd name="T113" fmla="*/ 8 h 141"/>
                <a:gd name="T114" fmla="*/ 267 w 572"/>
                <a:gd name="T115" fmla="*/ 8 h 141"/>
                <a:gd name="T116" fmla="*/ 339 w 572"/>
                <a:gd name="T117" fmla="*/ 9 h 141"/>
                <a:gd name="T118" fmla="*/ 410 w 572"/>
                <a:gd name="T119" fmla="*/ 9 h 141"/>
                <a:gd name="T120" fmla="*/ 482 w 572"/>
                <a:gd name="T121" fmla="*/ 9 h 141"/>
                <a:gd name="T122" fmla="*/ 553 w 572"/>
                <a:gd name="T123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41">
                  <a:moveTo>
                    <a:pt x="571" y="10"/>
                  </a:moveTo>
                  <a:lnTo>
                    <a:pt x="571" y="3"/>
                  </a:lnTo>
                  <a:lnTo>
                    <a:pt x="571" y="2"/>
                  </a:lnTo>
                  <a:lnTo>
                    <a:pt x="571" y="1"/>
                  </a:lnTo>
                  <a:lnTo>
                    <a:pt x="571" y="0"/>
                  </a:lnTo>
                  <a:lnTo>
                    <a:pt x="571" y="1"/>
                  </a:lnTo>
                  <a:lnTo>
                    <a:pt x="571" y="1"/>
                  </a:lnTo>
                  <a:lnTo>
                    <a:pt x="571" y="3"/>
                  </a:lnTo>
                  <a:lnTo>
                    <a:pt x="571" y="5"/>
                  </a:lnTo>
                  <a:lnTo>
                    <a:pt x="571" y="7"/>
                  </a:lnTo>
                  <a:lnTo>
                    <a:pt x="571" y="10"/>
                  </a:lnTo>
                  <a:lnTo>
                    <a:pt x="571" y="14"/>
                  </a:lnTo>
                  <a:lnTo>
                    <a:pt x="571" y="17"/>
                  </a:lnTo>
                  <a:lnTo>
                    <a:pt x="570" y="21"/>
                  </a:lnTo>
                  <a:lnTo>
                    <a:pt x="570" y="25"/>
                  </a:lnTo>
                  <a:lnTo>
                    <a:pt x="570" y="29"/>
                  </a:lnTo>
                  <a:lnTo>
                    <a:pt x="570" y="34"/>
                  </a:lnTo>
                  <a:lnTo>
                    <a:pt x="570" y="39"/>
                  </a:lnTo>
                  <a:lnTo>
                    <a:pt x="570" y="43"/>
                  </a:lnTo>
                  <a:lnTo>
                    <a:pt x="569" y="47"/>
                  </a:lnTo>
                  <a:lnTo>
                    <a:pt x="569" y="52"/>
                  </a:lnTo>
                  <a:lnTo>
                    <a:pt x="569" y="56"/>
                  </a:lnTo>
                  <a:lnTo>
                    <a:pt x="569" y="61"/>
                  </a:lnTo>
                  <a:lnTo>
                    <a:pt x="569" y="65"/>
                  </a:lnTo>
                  <a:lnTo>
                    <a:pt x="569" y="68"/>
                  </a:lnTo>
                  <a:lnTo>
                    <a:pt x="569" y="71"/>
                  </a:lnTo>
                  <a:lnTo>
                    <a:pt x="568" y="75"/>
                  </a:lnTo>
                  <a:lnTo>
                    <a:pt x="568" y="77"/>
                  </a:lnTo>
                  <a:lnTo>
                    <a:pt x="568" y="79"/>
                  </a:lnTo>
                  <a:lnTo>
                    <a:pt x="568" y="81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5"/>
                  </a:lnTo>
                  <a:lnTo>
                    <a:pt x="565" y="87"/>
                  </a:lnTo>
                  <a:lnTo>
                    <a:pt x="564" y="88"/>
                  </a:lnTo>
                  <a:lnTo>
                    <a:pt x="563" y="90"/>
                  </a:lnTo>
                  <a:lnTo>
                    <a:pt x="561" y="91"/>
                  </a:lnTo>
                  <a:lnTo>
                    <a:pt x="560" y="92"/>
                  </a:lnTo>
                  <a:lnTo>
                    <a:pt x="558" y="94"/>
                  </a:lnTo>
                  <a:lnTo>
                    <a:pt x="557" y="95"/>
                  </a:lnTo>
                  <a:lnTo>
                    <a:pt x="555" y="96"/>
                  </a:lnTo>
                  <a:lnTo>
                    <a:pt x="553" y="97"/>
                  </a:lnTo>
                  <a:lnTo>
                    <a:pt x="551" y="99"/>
                  </a:lnTo>
                  <a:lnTo>
                    <a:pt x="549" y="100"/>
                  </a:lnTo>
                  <a:lnTo>
                    <a:pt x="547" y="101"/>
                  </a:lnTo>
                  <a:lnTo>
                    <a:pt x="545" y="103"/>
                  </a:lnTo>
                  <a:lnTo>
                    <a:pt x="542" y="104"/>
                  </a:lnTo>
                  <a:lnTo>
                    <a:pt x="540" y="105"/>
                  </a:lnTo>
                  <a:lnTo>
                    <a:pt x="537" y="106"/>
                  </a:lnTo>
                  <a:lnTo>
                    <a:pt x="534" y="107"/>
                  </a:lnTo>
                  <a:lnTo>
                    <a:pt x="531" y="109"/>
                  </a:lnTo>
                  <a:lnTo>
                    <a:pt x="529" y="110"/>
                  </a:lnTo>
                  <a:lnTo>
                    <a:pt x="525" y="111"/>
                  </a:lnTo>
                  <a:lnTo>
                    <a:pt x="522" y="112"/>
                  </a:lnTo>
                  <a:lnTo>
                    <a:pt x="519" y="113"/>
                  </a:lnTo>
                  <a:lnTo>
                    <a:pt x="515" y="114"/>
                  </a:lnTo>
                  <a:lnTo>
                    <a:pt x="512" y="115"/>
                  </a:lnTo>
                  <a:lnTo>
                    <a:pt x="509" y="116"/>
                  </a:lnTo>
                  <a:lnTo>
                    <a:pt x="505" y="117"/>
                  </a:lnTo>
                  <a:lnTo>
                    <a:pt x="501" y="118"/>
                  </a:lnTo>
                  <a:lnTo>
                    <a:pt x="497" y="119"/>
                  </a:lnTo>
                  <a:lnTo>
                    <a:pt x="493" y="120"/>
                  </a:lnTo>
                  <a:lnTo>
                    <a:pt x="489" y="121"/>
                  </a:lnTo>
                  <a:lnTo>
                    <a:pt x="479" y="123"/>
                  </a:lnTo>
                  <a:lnTo>
                    <a:pt x="474" y="124"/>
                  </a:lnTo>
                  <a:lnTo>
                    <a:pt x="469" y="125"/>
                  </a:lnTo>
                  <a:lnTo>
                    <a:pt x="463" y="126"/>
                  </a:lnTo>
                  <a:lnTo>
                    <a:pt x="458" y="127"/>
                  </a:lnTo>
                  <a:lnTo>
                    <a:pt x="453" y="128"/>
                  </a:lnTo>
                  <a:lnTo>
                    <a:pt x="447" y="129"/>
                  </a:lnTo>
                  <a:lnTo>
                    <a:pt x="441" y="130"/>
                  </a:lnTo>
                  <a:lnTo>
                    <a:pt x="435" y="131"/>
                  </a:lnTo>
                  <a:lnTo>
                    <a:pt x="430" y="131"/>
                  </a:lnTo>
                  <a:lnTo>
                    <a:pt x="424" y="132"/>
                  </a:lnTo>
                  <a:lnTo>
                    <a:pt x="418" y="133"/>
                  </a:lnTo>
                  <a:lnTo>
                    <a:pt x="411" y="133"/>
                  </a:lnTo>
                  <a:lnTo>
                    <a:pt x="405" y="134"/>
                  </a:lnTo>
                  <a:lnTo>
                    <a:pt x="399" y="135"/>
                  </a:lnTo>
                  <a:lnTo>
                    <a:pt x="393" y="135"/>
                  </a:lnTo>
                  <a:lnTo>
                    <a:pt x="386" y="136"/>
                  </a:lnTo>
                  <a:lnTo>
                    <a:pt x="380" y="137"/>
                  </a:lnTo>
                  <a:lnTo>
                    <a:pt x="373" y="137"/>
                  </a:lnTo>
                  <a:lnTo>
                    <a:pt x="367" y="137"/>
                  </a:lnTo>
                  <a:lnTo>
                    <a:pt x="360" y="138"/>
                  </a:lnTo>
                  <a:lnTo>
                    <a:pt x="353" y="138"/>
                  </a:lnTo>
                  <a:lnTo>
                    <a:pt x="346" y="139"/>
                  </a:lnTo>
                  <a:lnTo>
                    <a:pt x="339" y="139"/>
                  </a:lnTo>
                  <a:lnTo>
                    <a:pt x="332" y="139"/>
                  </a:lnTo>
                  <a:lnTo>
                    <a:pt x="325" y="139"/>
                  </a:lnTo>
                  <a:lnTo>
                    <a:pt x="318" y="140"/>
                  </a:lnTo>
                  <a:lnTo>
                    <a:pt x="311" y="140"/>
                  </a:lnTo>
                  <a:lnTo>
                    <a:pt x="303" y="140"/>
                  </a:lnTo>
                  <a:lnTo>
                    <a:pt x="296" y="140"/>
                  </a:lnTo>
                  <a:lnTo>
                    <a:pt x="289" y="140"/>
                  </a:lnTo>
                  <a:lnTo>
                    <a:pt x="274" y="140"/>
                  </a:lnTo>
                  <a:lnTo>
                    <a:pt x="267" y="140"/>
                  </a:lnTo>
                  <a:lnTo>
                    <a:pt x="259" y="140"/>
                  </a:lnTo>
                  <a:lnTo>
                    <a:pt x="252" y="139"/>
                  </a:lnTo>
                  <a:lnTo>
                    <a:pt x="245" y="139"/>
                  </a:lnTo>
                  <a:lnTo>
                    <a:pt x="238" y="139"/>
                  </a:lnTo>
                  <a:lnTo>
                    <a:pt x="231" y="139"/>
                  </a:lnTo>
                  <a:lnTo>
                    <a:pt x="224" y="138"/>
                  </a:lnTo>
                  <a:lnTo>
                    <a:pt x="217" y="138"/>
                  </a:lnTo>
                  <a:lnTo>
                    <a:pt x="210" y="137"/>
                  </a:lnTo>
                  <a:lnTo>
                    <a:pt x="203" y="137"/>
                  </a:lnTo>
                  <a:lnTo>
                    <a:pt x="197" y="137"/>
                  </a:lnTo>
                  <a:lnTo>
                    <a:pt x="190" y="136"/>
                  </a:lnTo>
                  <a:lnTo>
                    <a:pt x="183" y="135"/>
                  </a:lnTo>
                  <a:lnTo>
                    <a:pt x="177" y="135"/>
                  </a:lnTo>
                  <a:lnTo>
                    <a:pt x="171" y="134"/>
                  </a:lnTo>
                  <a:lnTo>
                    <a:pt x="164" y="133"/>
                  </a:lnTo>
                  <a:lnTo>
                    <a:pt x="158" y="133"/>
                  </a:lnTo>
                  <a:lnTo>
                    <a:pt x="152" y="132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4" y="130"/>
                  </a:lnTo>
                  <a:lnTo>
                    <a:pt x="128" y="129"/>
                  </a:lnTo>
                  <a:lnTo>
                    <a:pt x="122" y="128"/>
                  </a:lnTo>
                  <a:lnTo>
                    <a:pt x="117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0" y="124"/>
                  </a:lnTo>
                  <a:lnTo>
                    <a:pt x="95" y="123"/>
                  </a:lnTo>
                  <a:lnTo>
                    <a:pt x="90" y="122"/>
                  </a:lnTo>
                  <a:lnTo>
                    <a:pt x="85" y="121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8" y="117"/>
                  </a:lnTo>
                  <a:lnTo>
                    <a:pt x="66" y="116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0" y="114"/>
                  </a:lnTo>
                  <a:lnTo>
                    <a:pt x="58" y="114"/>
                  </a:lnTo>
                  <a:lnTo>
                    <a:pt x="57" y="113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36" y="105"/>
                  </a:lnTo>
                  <a:lnTo>
                    <a:pt x="35" y="105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1" y="98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7" y="96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4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11" y="91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7"/>
                  </a:lnTo>
                  <a:lnTo>
                    <a:pt x="53" y="7"/>
                  </a:lnTo>
                  <a:lnTo>
                    <a:pt x="71" y="7"/>
                  </a:lnTo>
                  <a:lnTo>
                    <a:pt x="89" y="7"/>
                  </a:lnTo>
                  <a:lnTo>
                    <a:pt x="107" y="7"/>
                  </a:lnTo>
                  <a:lnTo>
                    <a:pt x="125" y="7"/>
                  </a:lnTo>
                  <a:lnTo>
                    <a:pt x="143" y="8"/>
                  </a:lnTo>
                  <a:lnTo>
                    <a:pt x="160" y="8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8"/>
                  </a:lnTo>
                  <a:lnTo>
                    <a:pt x="232" y="8"/>
                  </a:lnTo>
                  <a:lnTo>
                    <a:pt x="249" y="8"/>
                  </a:lnTo>
                  <a:lnTo>
                    <a:pt x="267" y="8"/>
                  </a:lnTo>
                  <a:lnTo>
                    <a:pt x="285" y="9"/>
                  </a:lnTo>
                  <a:lnTo>
                    <a:pt x="303" y="9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7" y="9"/>
                  </a:lnTo>
                  <a:lnTo>
                    <a:pt x="375" y="9"/>
                  </a:lnTo>
                  <a:lnTo>
                    <a:pt x="392" y="9"/>
                  </a:lnTo>
                  <a:lnTo>
                    <a:pt x="410" y="9"/>
                  </a:lnTo>
                  <a:lnTo>
                    <a:pt x="428" y="9"/>
                  </a:lnTo>
                  <a:lnTo>
                    <a:pt x="446" y="9"/>
                  </a:lnTo>
                  <a:lnTo>
                    <a:pt x="464" y="9"/>
                  </a:lnTo>
                  <a:lnTo>
                    <a:pt x="482" y="9"/>
                  </a:lnTo>
                  <a:lnTo>
                    <a:pt x="499" y="9"/>
                  </a:lnTo>
                  <a:lnTo>
                    <a:pt x="517" y="9"/>
                  </a:lnTo>
                  <a:lnTo>
                    <a:pt x="535" y="10"/>
                  </a:lnTo>
                  <a:lnTo>
                    <a:pt x="553" y="10"/>
                  </a:lnTo>
                  <a:lnTo>
                    <a:pt x="571" y="1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98" name="Ορθογώνιο 97"/>
            <p:cNvSpPr/>
            <p:nvPr/>
          </p:nvSpPr>
          <p:spPr>
            <a:xfrm>
              <a:off x="3584423" y="2136490"/>
              <a:ext cx="372454" cy="1028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3586396" y="2058623"/>
              <a:ext cx="372455" cy="82027"/>
            </a:xfrm>
            <a:custGeom>
              <a:avLst/>
              <a:gdLst>
                <a:gd name="T0" fmla="*/ 315 w 573"/>
                <a:gd name="T1" fmla="*/ 126 h 127"/>
                <a:gd name="T2" fmla="*/ 344 w 573"/>
                <a:gd name="T3" fmla="*/ 125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2 h 127"/>
                <a:gd name="T14" fmla="*/ 488 w 573"/>
                <a:gd name="T15" fmla="*/ 108 h 127"/>
                <a:gd name="T16" fmla="*/ 511 w 573"/>
                <a:gd name="T17" fmla="*/ 102 h 127"/>
                <a:gd name="T18" fmla="*/ 527 w 573"/>
                <a:gd name="T19" fmla="*/ 97 h 127"/>
                <a:gd name="T20" fmla="*/ 540 w 573"/>
                <a:gd name="T21" fmla="*/ 92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8 h 127"/>
                <a:gd name="T30" fmla="*/ 572 w 573"/>
                <a:gd name="T31" fmla="*/ 60 h 127"/>
                <a:gd name="T32" fmla="*/ 568 w 573"/>
                <a:gd name="T33" fmla="*/ 54 h 127"/>
                <a:gd name="T34" fmla="*/ 563 w 573"/>
                <a:gd name="T35" fmla="*/ 47 h 127"/>
                <a:gd name="T36" fmla="*/ 554 w 573"/>
                <a:gd name="T37" fmla="*/ 41 h 127"/>
                <a:gd name="T38" fmla="*/ 544 w 573"/>
                <a:gd name="T39" fmla="*/ 36 h 127"/>
                <a:gd name="T40" fmla="*/ 530 w 573"/>
                <a:gd name="T41" fmla="*/ 30 h 127"/>
                <a:gd name="T42" fmla="*/ 515 w 573"/>
                <a:gd name="T43" fmla="*/ 25 h 127"/>
                <a:gd name="T44" fmla="*/ 498 w 573"/>
                <a:gd name="T45" fmla="*/ 21 h 127"/>
                <a:gd name="T46" fmla="*/ 473 w 573"/>
                <a:gd name="T47" fmla="*/ 15 h 127"/>
                <a:gd name="T48" fmla="*/ 452 w 573"/>
                <a:gd name="T49" fmla="*/ 12 h 127"/>
                <a:gd name="T50" fmla="*/ 428 w 573"/>
                <a:gd name="T51" fmla="*/ 8 h 127"/>
                <a:gd name="T52" fmla="*/ 404 w 573"/>
                <a:gd name="T53" fmla="*/ 6 h 127"/>
                <a:gd name="T54" fmla="*/ 378 w 573"/>
                <a:gd name="T55" fmla="*/ 3 h 127"/>
                <a:gd name="T56" fmla="*/ 350 w 573"/>
                <a:gd name="T57" fmla="*/ 2 h 127"/>
                <a:gd name="T58" fmla="*/ 322 w 573"/>
                <a:gd name="T59" fmla="*/ 1 h 127"/>
                <a:gd name="T60" fmla="*/ 293 w 573"/>
                <a:gd name="T61" fmla="*/ 0 h 127"/>
                <a:gd name="T62" fmla="*/ 257 w 573"/>
                <a:gd name="T63" fmla="*/ 0 h 127"/>
                <a:gd name="T64" fmla="*/ 228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8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9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4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3 h 127"/>
                <a:gd name="T96" fmla="*/ 9 w 573"/>
                <a:gd name="T97" fmla="*/ 79 h 127"/>
                <a:gd name="T98" fmla="*/ 17 w 573"/>
                <a:gd name="T99" fmla="*/ 85 h 127"/>
                <a:gd name="T100" fmla="*/ 28 w 573"/>
                <a:gd name="T101" fmla="*/ 90 h 127"/>
                <a:gd name="T102" fmla="*/ 42 w 573"/>
                <a:gd name="T103" fmla="*/ 96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1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3 h 127"/>
                <a:gd name="T118" fmla="*/ 221 w 573"/>
                <a:gd name="T119" fmla="*/ 124 h 127"/>
                <a:gd name="T120" fmla="*/ 250 w 573"/>
                <a:gd name="T121" fmla="*/ 125 h 127"/>
                <a:gd name="T122" fmla="*/ 278 w 573"/>
                <a:gd name="T1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0" y="126"/>
                  </a:lnTo>
                  <a:lnTo>
                    <a:pt x="308" y="126"/>
                  </a:lnTo>
                  <a:lnTo>
                    <a:pt x="315" y="126"/>
                  </a:lnTo>
                  <a:lnTo>
                    <a:pt x="322" y="125"/>
                  </a:lnTo>
                  <a:lnTo>
                    <a:pt x="330" y="125"/>
                  </a:lnTo>
                  <a:lnTo>
                    <a:pt x="336" y="125"/>
                  </a:lnTo>
                  <a:lnTo>
                    <a:pt x="344" y="125"/>
                  </a:lnTo>
                  <a:lnTo>
                    <a:pt x="350" y="124"/>
                  </a:lnTo>
                  <a:lnTo>
                    <a:pt x="357" y="124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3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20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2" y="114"/>
                  </a:lnTo>
                  <a:lnTo>
                    <a:pt x="457" y="113"/>
                  </a:lnTo>
                  <a:lnTo>
                    <a:pt x="462" y="113"/>
                  </a:lnTo>
                  <a:lnTo>
                    <a:pt x="468" y="112"/>
                  </a:lnTo>
                  <a:lnTo>
                    <a:pt x="473" y="111"/>
                  </a:lnTo>
                  <a:lnTo>
                    <a:pt x="478" y="110"/>
                  </a:lnTo>
                  <a:lnTo>
                    <a:pt x="483" y="109"/>
                  </a:lnTo>
                  <a:lnTo>
                    <a:pt x="488" y="108"/>
                  </a:lnTo>
                  <a:lnTo>
                    <a:pt x="498" y="105"/>
                  </a:lnTo>
                  <a:lnTo>
                    <a:pt x="502" y="104"/>
                  </a:lnTo>
                  <a:lnTo>
                    <a:pt x="506" y="103"/>
                  </a:lnTo>
                  <a:lnTo>
                    <a:pt x="511" y="102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0" y="96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0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4" y="85"/>
                  </a:lnTo>
                  <a:lnTo>
                    <a:pt x="557" y="83"/>
                  </a:lnTo>
                  <a:lnTo>
                    <a:pt x="559" y="82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4" y="77"/>
                  </a:lnTo>
                  <a:lnTo>
                    <a:pt x="566" y="76"/>
                  </a:lnTo>
                  <a:lnTo>
                    <a:pt x="567" y="74"/>
                  </a:lnTo>
                  <a:lnTo>
                    <a:pt x="568" y="73"/>
                  </a:lnTo>
                  <a:lnTo>
                    <a:pt x="570" y="71"/>
                  </a:lnTo>
                  <a:lnTo>
                    <a:pt x="570" y="69"/>
                  </a:lnTo>
                  <a:lnTo>
                    <a:pt x="571" y="68"/>
                  </a:lnTo>
                  <a:lnTo>
                    <a:pt x="572" y="66"/>
                  </a:lnTo>
                  <a:lnTo>
                    <a:pt x="572" y="65"/>
                  </a:lnTo>
                  <a:lnTo>
                    <a:pt x="572" y="63"/>
                  </a:lnTo>
                  <a:lnTo>
                    <a:pt x="572" y="60"/>
                  </a:lnTo>
                  <a:lnTo>
                    <a:pt x="571" y="58"/>
                  </a:lnTo>
                  <a:lnTo>
                    <a:pt x="570" y="57"/>
                  </a:lnTo>
                  <a:lnTo>
                    <a:pt x="570" y="55"/>
                  </a:lnTo>
                  <a:lnTo>
                    <a:pt x="568" y="54"/>
                  </a:lnTo>
                  <a:lnTo>
                    <a:pt x="567" y="52"/>
                  </a:lnTo>
                  <a:lnTo>
                    <a:pt x="566" y="51"/>
                  </a:lnTo>
                  <a:lnTo>
                    <a:pt x="564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5"/>
                  </a:lnTo>
                  <a:lnTo>
                    <a:pt x="557" y="43"/>
                  </a:lnTo>
                  <a:lnTo>
                    <a:pt x="554" y="41"/>
                  </a:lnTo>
                  <a:lnTo>
                    <a:pt x="552" y="40"/>
                  </a:lnTo>
                  <a:lnTo>
                    <a:pt x="549" y="39"/>
                  </a:lnTo>
                  <a:lnTo>
                    <a:pt x="546" y="37"/>
                  </a:lnTo>
                  <a:lnTo>
                    <a:pt x="544" y="36"/>
                  </a:lnTo>
                  <a:lnTo>
                    <a:pt x="540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0" y="30"/>
                  </a:lnTo>
                  <a:lnTo>
                    <a:pt x="527" y="29"/>
                  </a:lnTo>
                  <a:lnTo>
                    <a:pt x="523" y="28"/>
                  </a:lnTo>
                  <a:lnTo>
                    <a:pt x="519" y="27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6" y="23"/>
                  </a:lnTo>
                  <a:lnTo>
                    <a:pt x="502" y="22"/>
                  </a:lnTo>
                  <a:lnTo>
                    <a:pt x="498" y="21"/>
                  </a:lnTo>
                  <a:lnTo>
                    <a:pt x="493" y="19"/>
                  </a:lnTo>
                  <a:lnTo>
                    <a:pt x="488" y="19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3"/>
                  </a:lnTo>
                  <a:lnTo>
                    <a:pt x="452" y="12"/>
                  </a:lnTo>
                  <a:lnTo>
                    <a:pt x="446" y="11"/>
                  </a:lnTo>
                  <a:lnTo>
                    <a:pt x="440" y="10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6"/>
                  </a:lnTo>
                  <a:lnTo>
                    <a:pt x="397" y="5"/>
                  </a:lnTo>
                  <a:lnTo>
                    <a:pt x="391" y="5"/>
                  </a:lnTo>
                  <a:lnTo>
                    <a:pt x="384" y="4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3"/>
                  </a:lnTo>
                  <a:lnTo>
                    <a:pt x="357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6" y="1"/>
                  </a:lnTo>
                  <a:lnTo>
                    <a:pt x="330" y="1"/>
                  </a:lnTo>
                  <a:lnTo>
                    <a:pt x="322" y="1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1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8" y="1"/>
                  </a:lnTo>
                  <a:lnTo>
                    <a:pt x="221" y="2"/>
                  </a:lnTo>
                  <a:lnTo>
                    <a:pt x="214" y="2"/>
                  </a:lnTo>
                  <a:lnTo>
                    <a:pt x="208" y="3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4"/>
                  </a:lnTo>
                  <a:lnTo>
                    <a:pt x="181" y="5"/>
                  </a:lnTo>
                  <a:lnTo>
                    <a:pt x="175" y="5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8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10"/>
                  </a:lnTo>
                  <a:lnTo>
                    <a:pt x="126" y="11"/>
                  </a:lnTo>
                  <a:lnTo>
                    <a:pt x="120" y="12"/>
                  </a:lnTo>
                  <a:lnTo>
                    <a:pt x="115" y="13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4" y="16"/>
                  </a:lnTo>
                  <a:lnTo>
                    <a:pt x="89" y="17"/>
                  </a:lnTo>
                  <a:lnTo>
                    <a:pt x="84" y="19"/>
                  </a:lnTo>
                  <a:lnTo>
                    <a:pt x="74" y="21"/>
                  </a:lnTo>
                  <a:lnTo>
                    <a:pt x="70" y="22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38" y="31"/>
                  </a:lnTo>
                  <a:lnTo>
                    <a:pt x="34" y="33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4" y="93"/>
                  </a:lnTo>
                  <a:lnTo>
                    <a:pt x="38" y="94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2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7"/>
                  </a:lnTo>
                  <a:lnTo>
                    <a:pt x="84" y="108"/>
                  </a:lnTo>
                  <a:lnTo>
                    <a:pt x="94" y="110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3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4" y="124"/>
                  </a:lnTo>
                  <a:lnTo>
                    <a:pt x="221" y="124"/>
                  </a:lnTo>
                  <a:lnTo>
                    <a:pt x="228" y="125"/>
                  </a:lnTo>
                  <a:lnTo>
                    <a:pt x="235" y="125"/>
                  </a:lnTo>
                  <a:lnTo>
                    <a:pt x="242" y="125"/>
                  </a:lnTo>
                  <a:lnTo>
                    <a:pt x="250" y="125"/>
                  </a:lnTo>
                  <a:lnTo>
                    <a:pt x="257" y="126"/>
                  </a:lnTo>
                  <a:lnTo>
                    <a:pt x="264" y="126"/>
                  </a:lnTo>
                  <a:lnTo>
                    <a:pt x="271" y="126"/>
                  </a:lnTo>
                  <a:lnTo>
                    <a:pt x="278" y="126"/>
                  </a:lnTo>
                  <a:lnTo>
                    <a:pt x="286" y="12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</a:endParaRPr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3584739" y="2014846"/>
              <a:ext cx="376149" cy="71472"/>
            </a:xfrm>
            <a:custGeom>
              <a:avLst/>
              <a:gdLst>
                <a:gd name="T0" fmla="*/ 177225 w 573"/>
                <a:gd name="T1" fmla="*/ 45910 h 127"/>
                <a:gd name="T2" fmla="*/ 193541 w 573"/>
                <a:gd name="T3" fmla="*/ 45543 h 127"/>
                <a:gd name="T4" fmla="*/ 208731 w 573"/>
                <a:gd name="T5" fmla="*/ 45176 h 127"/>
                <a:gd name="T6" fmla="*/ 223359 w 573"/>
                <a:gd name="T7" fmla="*/ 44441 h 127"/>
                <a:gd name="T8" fmla="*/ 237425 w 573"/>
                <a:gd name="T9" fmla="*/ 43339 h 127"/>
                <a:gd name="T10" fmla="*/ 250928 w 573"/>
                <a:gd name="T11" fmla="*/ 42238 h 127"/>
                <a:gd name="T12" fmla="*/ 263305 w 573"/>
                <a:gd name="T13" fmla="*/ 40768 h 127"/>
                <a:gd name="T14" fmla="*/ 274557 w 573"/>
                <a:gd name="T15" fmla="*/ 39299 h 127"/>
                <a:gd name="T16" fmla="*/ 287498 w 573"/>
                <a:gd name="T17" fmla="*/ 37096 h 127"/>
                <a:gd name="T18" fmla="*/ 296500 w 573"/>
                <a:gd name="T19" fmla="*/ 35626 h 127"/>
                <a:gd name="T20" fmla="*/ 304376 w 573"/>
                <a:gd name="T21" fmla="*/ 33423 h 127"/>
                <a:gd name="T22" fmla="*/ 310565 w 573"/>
                <a:gd name="T23" fmla="*/ 31586 h 127"/>
                <a:gd name="T24" fmla="*/ 315629 w 573"/>
                <a:gd name="T25" fmla="*/ 29383 h 127"/>
                <a:gd name="T26" fmla="*/ 319004 w 573"/>
                <a:gd name="T27" fmla="*/ 27179 h 127"/>
                <a:gd name="T28" fmla="*/ 321255 w 573"/>
                <a:gd name="T29" fmla="*/ 24608 h 127"/>
                <a:gd name="T30" fmla="*/ 321817 w 573"/>
                <a:gd name="T31" fmla="*/ 21670 h 127"/>
                <a:gd name="T32" fmla="*/ 320130 w 573"/>
                <a:gd name="T33" fmla="*/ 19466 h 127"/>
                <a:gd name="T34" fmla="*/ 316754 w 573"/>
                <a:gd name="T35" fmla="*/ 17262 h 127"/>
                <a:gd name="T36" fmla="*/ 312253 w 573"/>
                <a:gd name="T37" fmla="*/ 15059 h 127"/>
                <a:gd name="T38" fmla="*/ 306064 w 573"/>
                <a:gd name="T39" fmla="*/ 12855 h 127"/>
                <a:gd name="T40" fmla="*/ 298750 w 573"/>
                <a:gd name="T41" fmla="*/ 11019 h 127"/>
                <a:gd name="T42" fmla="*/ 289748 w 573"/>
                <a:gd name="T43" fmla="*/ 9182 h 127"/>
                <a:gd name="T44" fmla="*/ 279621 w 573"/>
                <a:gd name="T45" fmla="*/ 7346 h 127"/>
                <a:gd name="T46" fmla="*/ 266118 w 573"/>
                <a:gd name="T47" fmla="*/ 5509 h 127"/>
                <a:gd name="T48" fmla="*/ 253741 w 573"/>
                <a:gd name="T49" fmla="*/ 4040 h 127"/>
                <a:gd name="T50" fmla="*/ 240800 w 573"/>
                <a:gd name="T51" fmla="*/ 2938 h 127"/>
                <a:gd name="T52" fmla="*/ 227298 w 573"/>
                <a:gd name="T53" fmla="*/ 1836 h 127"/>
                <a:gd name="T54" fmla="*/ 212670 w 573"/>
                <a:gd name="T55" fmla="*/ 1102 h 127"/>
                <a:gd name="T56" fmla="*/ 197479 w 573"/>
                <a:gd name="T57" fmla="*/ 367 h 127"/>
                <a:gd name="T58" fmla="*/ 181726 w 573"/>
                <a:gd name="T59" fmla="*/ 0 h 127"/>
                <a:gd name="T60" fmla="*/ 164847 w 573"/>
                <a:gd name="T61" fmla="*/ 0 h 127"/>
                <a:gd name="T62" fmla="*/ 144593 w 573"/>
                <a:gd name="T63" fmla="*/ 0 h 127"/>
                <a:gd name="T64" fmla="*/ 128839 w 573"/>
                <a:gd name="T65" fmla="*/ 367 h 127"/>
                <a:gd name="T66" fmla="*/ 113086 w 573"/>
                <a:gd name="T67" fmla="*/ 1102 h 127"/>
                <a:gd name="T68" fmla="*/ 98458 w 573"/>
                <a:gd name="T69" fmla="*/ 1836 h 127"/>
                <a:gd name="T70" fmla="*/ 84393 w 573"/>
                <a:gd name="T71" fmla="*/ 2571 h 127"/>
                <a:gd name="T72" fmla="*/ 70890 w 573"/>
                <a:gd name="T73" fmla="*/ 4040 h 127"/>
                <a:gd name="T74" fmla="*/ 58512 w 573"/>
                <a:gd name="T75" fmla="*/ 5142 h 127"/>
                <a:gd name="T76" fmla="*/ 47260 w 573"/>
                <a:gd name="T77" fmla="*/ 6611 h 127"/>
                <a:gd name="T78" fmla="*/ 34320 w 573"/>
                <a:gd name="T79" fmla="*/ 8815 h 127"/>
                <a:gd name="T80" fmla="*/ 25318 w 573"/>
                <a:gd name="T81" fmla="*/ 10651 h 127"/>
                <a:gd name="T82" fmla="*/ 17441 w 573"/>
                <a:gd name="T83" fmla="*/ 12488 h 127"/>
                <a:gd name="T84" fmla="*/ 11252 w 573"/>
                <a:gd name="T85" fmla="*/ 14691 h 127"/>
                <a:gd name="T86" fmla="*/ 6189 w 573"/>
                <a:gd name="T87" fmla="*/ 16895 h 127"/>
                <a:gd name="T88" fmla="*/ 2813 w 573"/>
                <a:gd name="T89" fmla="*/ 19099 h 127"/>
                <a:gd name="T90" fmla="*/ 563 w 573"/>
                <a:gd name="T91" fmla="*/ 21302 h 127"/>
                <a:gd name="T92" fmla="*/ 0 w 573"/>
                <a:gd name="T93" fmla="*/ 24241 h 127"/>
                <a:gd name="T94" fmla="*/ 1688 w 573"/>
                <a:gd name="T95" fmla="*/ 26444 h 127"/>
                <a:gd name="T96" fmla="*/ 5064 w 573"/>
                <a:gd name="T97" fmla="*/ 29015 h 127"/>
                <a:gd name="T98" fmla="*/ 9565 w 573"/>
                <a:gd name="T99" fmla="*/ 30852 h 127"/>
                <a:gd name="T100" fmla="*/ 15753 w 573"/>
                <a:gd name="T101" fmla="*/ 33056 h 127"/>
                <a:gd name="T102" fmla="*/ 23067 w 573"/>
                <a:gd name="T103" fmla="*/ 34892 h 127"/>
                <a:gd name="T104" fmla="*/ 32069 w 573"/>
                <a:gd name="T105" fmla="*/ 37096 h 127"/>
                <a:gd name="T106" fmla="*/ 41634 w 573"/>
                <a:gd name="T107" fmla="*/ 38565 h 127"/>
                <a:gd name="T108" fmla="*/ 55699 w 573"/>
                <a:gd name="T109" fmla="*/ 40401 h 127"/>
                <a:gd name="T110" fmla="*/ 67514 w 573"/>
                <a:gd name="T111" fmla="*/ 41870 h 127"/>
                <a:gd name="T112" fmla="*/ 81017 w 573"/>
                <a:gd name="T113" fmla="*/ 42972 h 127"/>
                <a:gd name="T114" fmla="*/ 94520 w 573"/>
                <a:gd name="T115" fmla="*/ 44074 h 127"/>
                <a:gd name="T116" fmla="*/ 109148 w 573"/>
                <a:gd name="T117" fmla="*/ 44809 h 127"/>
                <a:gd name="T118" fmla="*/ 124339 w 573"/>
                <a:gd name="T119" fmla="*/ 45543 h 127"/>
                <a:gd name="T120" fmla="*/ 140654 w 573"/>
                <a:gd name="T121" fmla="*/ 45910 h 127"/>
                <a:gd name="T122" fmla="*/ 156970 w 573"/>
                <a:gd name="T123" fmla="*/ 45910 h 1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lIns="95893" tIns="47947" rIns="95893" bIns="47947"/>
            <a:lstStyle/>
            <a:p>
              <a:endParaRPr lang="el-GR"/>
            </a:p>
          </p:txBody>
        </p:sp>
        <p:cxnSp>
          <p:nvCxnSpPr>
            <p:cNvPr id="101" name="Straight Connector 17"/>
            <p:cNvCxnSpPr/>
            <p:nvPr/>
          </p:nvCxnSpPr>
          <p:spPr bwMode="auto">
            <a:xfrm>
              <a:off x="3960888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7"/>
            <p:cNvCxnSpPr/>
            <p:nvPr/>
          </p:nvCxnSpPr>
          <p:spPr bwMode="auto">
            <a:xfrm>
              <a:off x="3584423" y="2046611"/>
              <a:ext cx="0" cy="199669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Για κάθε σώμα </a:t>
            </a:r>
            <a:r>
              <a:rPr lang="el-GR" dirty="0" smtClean="0">
                <a:solidFill>
                  <a:schemeClr val="accent2"/>
                </a:solidFill>
                <a:latin typeface="Arial" pitchFamily="34" charset="0"/>
              </a:rPr>
              <a:t>που ισορροπεί </a:t>
            </a:r>
            <a:r>
              <a:rPr lang="el-GR" dirty="0" smtClean="0">
                <a:latin typeface="Arial" pitchFamily="34" charset="0"/>
              </a:rPr>
              <a:t>στη θάλασσα,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το βάρος του δίνεται από τον τύπο: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198835" y="1313734"/>
            <a:ext cx="1447945" cy="1447603"/>
            <a:chOff x="2080794" y="1313734"/>
            <a:chExt cx="1447945" cy="1447603"/>
          </a:xfrm>
        </p:grpSpPr>
        <p:sp>
          <p:nvSpPr>
            <p:cNvPr id="67" name="Rectangle 171"/>
            <p:cNvSpPr/>
            <p:nvPr/>
          </p:nvSpPr>
          <p:spPr bwMode="auto">
            <a:xfrm>
              <a:off x="2114784" y="1837866"/>
              <a:ext cx="1355040" cy="9234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6945" tIns="68473" rIns="136945" bIns="6847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172"/>
            <p:cNvSpPr/>
            <p:nvPr/>
          </p:nvSpPr>
          <p:spPr bwMode="auto">
            <a:xfrm>
              <a:off x="2114784" y="1313735"/>
              <a:ext cx="1355040" cy="1447602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6945" tIns="68473" rIns="136945" bIns="6847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173"/>
            <p:cNvCxnSpPr/>
            <p:nvPr/>
          </p:nvCxnSpPr>
          <p:spPr bwMode="auto">
            <a:xfrm>
              <a:off x="2080794" y="1313734"/>
              <a:ext cx="1447945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15"/>
            <p:cNvGrpSpPr>
              <a:grpSpLocks/>
            </p:cNvGrpSpPr>
            <p:nvPr/>
          </p:nvGrpSpPr>
          <p:grpSpPr bwMode="auto">
            <a:xfrm>
              <a:off x="2570239" y="1595087"/>
              <a:ext cx="473585" cy="428834"/>
              <a:chOff x="1167645" y="1098293"/>
              <a:chExt cx="380575" cy="350830"/>
            </a:xfrm>
          </p:grpSpPr>
          <p:sp>
            <p:nvSpPr>
              <p:cNvPr id="74" name="Rounded Rectangle 195"/>
              <p:cNvSpPr/>
              <p:nvPr/>
            </p:nvSpPr>
            <p:spPr>
              <a:xfrm>
                <a:off x="1169467" y="1152124"/>
                <a:ext cx="375112" cy="296999"/>
              </a:xfrm>
              <a:prstGeom prst="roundRect">
                <a:avLst>
                  <a:gd name="adj" fmla="val 2860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196"/>
              <p:cNvSpPr/>
              <p:nvPr/>
            </p:nvSpPr>
            <p:spPr>
              <a:xfrm>
                <a:off x="1169467" y="1098293"/>
                <a:ext cx="375112" cy="207900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6" name="Straight Connector 197"/>
              <p:cNvCxnSpPr/>
              <p:nvPr/>
            </p:nvCxnSpPr>
            <p:spPr>
              <a:xfrm flipV="1">
                <a:off x="1544578" y="1168830"/>
                <a:ext cx="0" cy="14293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98"/>
              <p:cNvCxnSpPr/>
              <p:nvPr/>
            </p:nvCxnSpPr>
            <p:spPr>
              <a:xfrm flipV="1">
                <a:off x="1171160" y="1168830"/>
                <a:ext cx="0" cy="209755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99"/>
              <p:cNvCxnSpPr/>
              <p:nvPr/>
            </p:nvCxnSpPr>
            <p:spPr>
              <a:xfrm>
                <a:off x="1167645" y="1172543"/>
                <a:ext cx="38057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Down Arrow 190"/>
            <p:cNvSpPr/>
            <p:nvPr/>
          </p:nvSpPr>
          <p:spPr bwMode="auto">
            <a:xfrm flipV="1">
              <a:off x="2760580" y="1960989"/>
              <a:ext cx="95170" cy="272276"/>
            </a:xfrm>
            <a:prstGeom prst="downArrow">
              <a:avLst>
                <a:gd name="adj1" fmla="val 50000"/>
                <a:gd name="adj2" fmla="val 69354"/>
              </a:avLst>
            </a:prstGeom>
            <a:solidFill>
              <a:srgbClr val="0070C0"/>
            </a:solidFill>
            <a:ln w="63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6945" tIns="68473" rIns="136945" bIns="6847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Down Arrow 37"/>
            <p:cNvSpPr/>
            <p:nvPr/>
          </p:nvSpPr>
          <p:spPr bwMode="auto">
            <a:xfrm>
              <a:off x="2760579" y="1532689"/>
              <a:ext cx="92905" cy="276814"/>
            </a:xfrm>
            <a:prstGeom prst="downArrow">
              <a:avLst>
                <a:gd name="adj1" fmla="val 50000"/>
                <a:gd name="adj2" fmla="val 69354"/>
              </a:avLst>
            </a:prstGeom>
            <a:solidFill>
              <a:schemeClr val="accent2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2889262" y="1489016"/>
              <a:ext cx="144619" cy="15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l-GR" sz="7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Δ</a:t>
              </a:r>
              <a:endPara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15"/>
            <p:cNvSpPr txBox="1">
              <a:spLocks noChangeArrowheads="1"/>
            </p:cNvSpPr>
            <p:nvPr/>
          </p:nvSpPr>
          <p:spPr bwMode="auto">
            <a:xfrm>
              <a:off x="2889263" y="2112490"/>
              <a:ext cx="144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7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l-GR" sz="700" baseline="-25000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sz="700" baseline="-25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7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53"/>
            <p:cNvCxnSpPr/>
            <p:nvPr/>
          </p:nvCxnSpPr>
          <p:spPr bwMode="auto">
            <a:xfrm>
              <a:off x="2574613" y="1837867"/>
              <a:ext cx="469450" cy="0"/>
            </a:xfrm>
            <a:prstGeom prst="line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Έλλειψη 5"/>
            <p:cNvSpPr/>
            <p:nvPr/>
          </p:nvSpPr>
          <p:spPr>
            <a:xfrm>
              <a:off x="2788365" y="1917899"/>
              <a:ext cx="39600" cy="396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2787231" y="1816130"/>
              <a:ext cx="39600" cy="39600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2661005" y="1678174"/>
              <a:ext cx="144619" cy="15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7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2661005" y="1859135"/>
              <a:ext cx="144619" cy="15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7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20627" y="1336682"/>
                <a:ext cx="692359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Δ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l-GR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θαλ</m:t>
                      </m:r>
                      <m:r>
                        <m:rPr>
                          <m:nor/>
                        </m:rPr>
                        <a:rPr lang="el-GR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27" y="1336682"/>
                <a:ext cx="692359" cy="195814"/>
              </a:xfrm>
              <a:prstGeom prst="rect">
                <a:avLst/>
              </a:prstGeom>
              <a:blipFill rotWithShape="1">
                <a:blip r:embed="rId2"/>
                <a:stretch>
                  <a:fillRect l="-6140"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Ορθογώνιο 41"/>
          <p:cNvSpPr/>
          <p:nvPr/>
        </p:nvSpPr>
        <p:spPr>
          <a:xfrm>
            <a:off x="2376611" y="1279851"/>
            <a:ext cx="936104" cy="309476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19"/>
              <p:cNvSpPr txBox="1">
                <a:spLocks noChangeArrowheads="1"/>
              </p:cNvSpPr>
              <p:nvPr/>
            </p:nvSpPr>
            <p:spPr bwMode="auto">
              <a:xfrm>
                <a:off x="2376611" y="1698488"/>
                <a:ext cx="1152128" cy="1129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el-GR" sz="7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όπου:</a:t>
                </a:r>
              </a:p>
              <a:p>
                <a:pPr marL="180975" indent="-180975" eaLnBrk="1" hangingPunct="1">
                  <a:lnSpc>
                    <a:spcPct val="130000"/>
                  </a:lnSpc>
                  <a:spcAft>
                    <a:spcPts val="300"/>
                  </a:spcAft>
                  <a:tabLst>
                    <a:tab pos="180975" algn="l"/>
                  </a:tabLst>
                </a:pPr>
                <a:r>
                  <a:rPr lang="el-GR" sz="7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Δ	το εκτόπισμα (βάρος) του σώματος </a:t>
                </a:r>
              </a:p>
              <a:p>
                <a:pPr marL="180975" indent="-180975" eaLnBrk="1" hangingPunct="1">
                  <a:lnSpc>
                    <a:spcPct val="130000"/>
                  </a:lnSpc>
                  <a:spcAft>
                    <a:spcPts val="300"/>
                  </a:spcAft>
                  <a:tabLst>
                    <a:tab pos="180975" algn="l"/>
                  </a:tabLst>
                </a:pPr>
                <a:r>
                  <a:rPr lang="el-GR" sz="7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γ	το ειδικό βάρος της θάλασσας</a:t>
                </a:r>
              </a:p>
              <a:p>
                <a:pPr marL="180975" indent="-180975" eaLnBrk="1" hangingPunct="1">
                  <a:lnSpc>
                    <a:spcPct val="130000"/>
                  </a:lnSpc>
                  <a:spcAft>
                    <a:spcPts val="300"/>
                  </a:spcAft>
                  <a:tabLst>
                    <a:tab pos="180975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00">
                        <a:solidFill>
                          <a:schemeClr val="accent1"/>
                        </a:solidFill>
                        <a:latin typeface="+mj-lt"/>
                        <a:ea typeface="Cambria Math"/>
                      </a:rPr>
                      <m:t>∇</m:t>
                    </m:r>
                  </m:oMath>
                </a14:m>
                <a:r>
                  <a:rPr lang="el-GR" sz="700" dirty="0" smtClean="0">
                    <a:solidFill>
                      <a:schemeClr val="accent1"/>
                    </a:solidFill>
                    <a:latin typeface="+mj-lt"/>
                    <a:cs typeface="Arial" pitchFamily="34" charset="0"/>
                  </a:rPr>
                  <a:t>	ο βυθισμένος στο υγρό όγκος του σώματος</a:t>
                </a:r>
                <a:endParaRPr lang="en-US" sz="700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611" y="1698488"/>
                <a:ext cx="1152128" cy="1129946"/>
              </a:xfrm>
              <a:prstGeom prst="rect">
                <a:avLst/>
              </a:prstGeom>
              <a:blipFill rotWithShape="1">
                <a:blip r:embed="rId3"/>
                <a:stretch>
                  <a:fillRect l="-5291" t="-1622" r="-15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endParaRPr lang="el-GR" sz="700" dirty="0" smtClean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Οι δυνάμεις που δέχεται ένα σώμα βυθισμένο σε υγρό</a:t>
            </a:r>
          </a:p>
          <a:p>
            <a:pPr indent="219075"/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Περιγραφή Βάρους και Άντωσης</a:t>
            </a:r>
          </a:p>
          <a:p>
            <a:endParaRPr lang="el-GR" sz="700" dirty="0" smtClean="0"/>
          </a:p>
          <a:p>
            <a:endParaRPr lang="el-GR" sz="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2	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bg1">
                    <a:lumMod val="65000"/>
                  </a:schemeClr>
                </a:solidFill>
              </a:rPr>
              <a:t>Πώς συνδέεται το βάρος με το βυθισμένο όγκο</a:t>
            </a:r>
          </a:p>
          <a:p>
            <a:endParaRPr lang="el-GR" sz="7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l-GR" sz="7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3</a:t>
            </a: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2">
                    <a:lumMod val="75000"/>
                  </a:schemeClr>
                </a:solidFill>
              </a:rPr>
              <a:t>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accent2"/>
                </a:solidFill>
              </a:rPr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56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bg1"/>
                </a:solidFill>
              </a:rPr>
              <a:t>Άρα, 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=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dirty="0" smtClean="0">
                <a:solidFill>
                  <a:schemeClr val="bg1"/>
                </a:solidFill>
              </a:rPr>
              <a:t>	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53983" y="1292876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2876"/>
                <a:ext cx="1022652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bg1"/>
                </a:solidFill>
              </a:rPr>
              <a:t>Άρα, 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=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dirty="0" smtClean="0">
                <a:solidFill>
                  <a:schemeClr val="bg1"/>
                </a:solidFill>
              </a:rPr>
              <a:t>	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53983" y="1292876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2876"/>
                <a:ext cx="1022652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45" y="1396062"/>
            <a:ext cx="987956" cy="782794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Πώς θα κινηθεί ένα σώμα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βυθισμένο στο νερό ;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bg1"/>
                </a:solidFill>
              </a:rPr>
              <a:t>Άρα, 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	</a:t>
            </a:r>
            <a:r>
              <a:rPr lang="el-GR" sz="800" dirty="0" err="1" smtClean="0">
                <a:solidFill>
                  <a:schemeClr val="bg1"/>
                </a:solidFill>
              </a:rPr>
              <a:t>ρ</a:t>
            </a:r>
            <a:r>
              <a:rPr lang="el-GR" sz="800" baseline="-25000" dirty="0" err="1" smtClean="0">
                <a:solidFill>
                  <a:schemeClr val="bg1"/>
                </a:solidFill>
              </a:rPr>
              <a:t>σωμ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=</a:t>
            </a:r>
            <a:r>
              <a:rPr lang="el-GR" sz="800" dirty="0" smtClean="0">
                <a:solidFill>
                  <a:schemeClr val="bg1"/>
                </a:solidFill>
              </a:rPr>
              <a:t> ρ</a:t>
            </a:r>
            <a:r>
              <a:rPr lang="el-GR" sz="800" baseline="-25000" dirty="0" smtClean="0">
                <a:solidFill>
                  <a:schemeClr val="bg1"/>
                </a:solidFill>
              </a:rPr>
              <a:t>υγρ</a:t>
            </a:r>
            <a:r>
              <a:rPr lang="el-GR" dirty="0" smtClean="0">
                <a:solidFill>
                  <a:schemeClr val="bg1"/>
                </a:solidFill>
              </a:rPr>
              <a:t>	είναι	</a:t>
            </a:r>
            <a:r>
              <a:rPr lang="el-GR" sz="800" dirty="0" smtClean="0">
                <a:solidFill>
                  <a:schemeClr val="bg1"/>
                </a:solidFill>
              </a:rPr>
              <a:t>Σ</a:t>
            </a:r>
            <a:r>
              <a:rPr lang="en-US" sz="800" dirty="0" smtClean="0">
                <a:solidFill>
                  <a:schemeClr val="bg1"/>
                </a:solidFill>
              </a:rPr>
              <a:t>F =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&gt; 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&gt; 0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bg1"/>
                </a:solidFill>
              </a:rPr>
              <a:t>αν	</a:t>
            </a:r>
            <a:r>
              <a:rPr lang="el-GR" sz="800" dirty="0" err="1">
                <a:solidFill>
                  <a:schemeClr val="bg1"/>
                </a:solidFill>
              </a:rPr>
              <a:t>ρ</a:t>
            </a:r>
            <a:r>
              <a:rPr lang="el-GR" sz="800" baseline="-25000" dirty="0" err="1">
                <a:solidFill>
                  <a:schemeClr val="bg1"/>
                </a:solidFill>
              </a:rPr>
              <a:t>σωμ</a:t>
            </a:r>
            <a:r>
              <a:rPr lang="el-GR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&lt;</a:t>
            </a:r>
            <a:r>
              <a:rPr lang="el-GR" sz="800" dirty="0" smtClean="0">
                <a:solidFill>
                  <a:schemeClr val="bg1"/>
                </a:solidFill>
              </a:rPr>
              <a:t> </a:t>
            </a:r>
            <a:r>
              <a:rPr lang="el-GR" sz="800" dirty="0">
                <a:solidFill>
                  <a:schemeClr val="bg1"/>
                </a:solidFill>
              </a:rPr>
              <a:t>ρ</a:t>
            </a:r>
            <a:r>
              <a:rPr lang="el-GR" sz="800" baseline="-25000" dirty="0">
                <a:solidFill>
                  <a:schemeClr val="bg1"/>
                </a:solidFill>
              </a:rPr>
              <a:t>υγρ</a:t>
            </a:r>
            <a:r>
              <a:rPr lang="el-GR" sz="800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είναι</a:t>
            </a: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sz="800" dirty="0">
                <a:solidFill>
                  <a:schemeClr val="bg1"/>
                </a:solidFill>
              </a:rPr>
              <a:t>Σ</a:t>
            </a:r>
            <a:r>
              <a:rPr lang="en-US" sz="800" dirty="0">
                <a:solidFill>
                  <a:schemeClr val="bg1"/>
                </a:solidFill>
              </a:rPr>
              <a:t>F </a:t>
            </a:r>
            <a:r>
              <a:rPr lang="en-US" sz="800" dirty="0" smtClean="0">
                <a:solidFill>
                  <a:schemeClr val="bg1"/>
                </a:solidFill>
              </a:rPr>
              <a:t>&lt; 0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00" y="1071599"/>
            <a:ext cx="0" cy="110725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5391" y="1071580"/>
            <a:ext cx="0" cy="110880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6400" y="2180380"/>
            <a:ext cx="990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0000" y="1396061"/>
            <a:ext cx="0" cy="20874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613" y="1396061"/>
            <a:ext cx="2152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34529" y="1491357"/>
            <a:ext cx="101967" cy="108911"/>
          </a:xfrm>
          <a:prstGeom prst="rect">
            <a:avLst/>
          </a:prstGeom>
          <a:solidFill>
            <a:srgbClr val="B7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z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279847" y="1234965"/>
            <a:ext cx="154085" cy="1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y</a:t>
            </a:r>
            <a:endParaRPr lang="en-US" sz="7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22" y="1709179"/>
            <a:ext cx="319499" cy="15429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733038" y="1268999"/>
            <a:ext cx="0" cy="44018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3038" y="1863469"/>
            <a:ext cx="0" cy="41522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33038" y="1208332"/>
            <a:ext cx="215265" cy="1077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endParaRPr lang="en-US" sz="700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733038" y="2224830"/>
            <a:ext cx="21526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7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σωμ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bg1"/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571068"/>
                <a:ext cx="1530740" cy="192992"/>
              </a:xfrm>
              <a:prstGeom prst="rect">
                <a:avLst/>
              </a:prstGeom>
              <a:blipFill rotWithShape="1">
                <a:blip r:embed="rId2"/>
                <a:stretch>
                  <a:fillRect l="-2390"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  =  </m:t>
                      </m:r>
                      <m:d>
                        <m:dPr>
                          <m:ctrlPr>
                            <a:rPr lang="el-GR" sz="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σω</m:t>
                          </m:r>
                          <m:r>
                            <m:rPr>
                              <m:nor/>
                            </m:rPr>
                            <a:rPr lang="el-GR" sz="800" baseline="-2500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μ</m:t>
                          </m:r>
                          <m:r>
                            <a:rPr lang="en-US" sz="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sz="8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l-GR" sz="800" baseline="-25000">
                              <a:solidFill>
                                <a:schemeClr val="bg1"/>
                              </a:solidFill>
                              <a:latin typeface="+mj-lt"/>
                            </a:rPr>
                            <m:t>υγρ</m:t>
                          </m:r>
                        </m:e>
                      </m:d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bg1"/>
                          </a:solidFill>
                          <a:latin typeface="+mj-lt"/>
                        </a:rPr>
                        <m:t>g</m:t>
                      </m:r>
                      <m:r>
                        <a:rPr lang="en-US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859100"/>
                <a:ext cx="1174296" cy="192992"/>
              </a:xfrm>
              <a:prstGeom prst="rect">
                <a:avLst/>
              </a:prstGeom>
              <a:blipFill rotWithShape="1">
                <a:blip r:embed="rId3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9"/>
          <p:cNvSpPr txBox="1">
            <a:spLocks noChangeArrowheads="1"/>
          </p:cNvSpPr>
          <p:nvPr/>
        </p:nvSpPr>
        <p:spPr bwMode="auto">
          <a:xfrm>
            <a:off x="395999" y="29126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υσική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119"/>
          <p:cNvSpPr txBox="1">
            <a:spLocks noChangeArrowheads="1"/>
          </p:cNvSpPr>
          <p:nvPr/>
        </p:nvSpPr>
        <p:spPr bwMode="auto">
          <a:xfrm>
            <a:off x="396000" y="2675012"/>
            <a:ext cx="1457982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ρνητική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119"/>
          <p:cNvSpPr txBox="1">
            <a:spLocks noChangeArrowheads="1"/>
          </p:cNvSpPr>
          <p:nvPr/>
        </p:nvSpPr>
        <p:spPr bwMode="auto">
          <a:xfrm>
            <a:off x="395999" y="2430212"/>
            <a:ext cx="1457983" cy="15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300"/>
              </a:spcAf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υδέτερη πλευστότητα</a:t>
            </a:r>
            <a:endParaRPr lang="en-US" sz="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W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FB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043980"/>
                <a:ext cx="704488" cy="192992"/>
              </a:xfrm>
              <a:prstGeom prst="rect">
                <a:avLst/>
              </a:prstGeom>
              <a:blipFill rotWithShape="1">
                <a:blip r:embed="rId4"/>
                <a:stretch>
                  <a:fillRect l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a:rPr lang="en-US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800" b="0" i="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υγρ</m:t>
                      </m:r>
                      <m:r>
                        <a:rPr lang="el-GR" sz="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8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</m:oMath>
                  </m:oMathPara>
                </a14:m>
                <a:endParaRPr lang="el-GR" sz="8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83" y="1298365"/>
                <a:ext cx="1022652" cy="192992"/>
              </a:xfrm>
              <a:prstGeom prst="rect">
                <a:avLst/>
              </a:prstGeom>
              <a:blipFill rotWithShape="1">
                <a:blip r:embed="rId5"/>
                <a:stretch>
                  <a:fillRect l="-3571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>
        <a:noAutofit/>
      </a:bodyPr>
      <a:lstStyle>
        <a:defPPr eaLnBrk="1" hangingPunct="1">
          <a:lnSpc>
            <a:spcPct val="130000"/>
          </a:lnSpc>
          <a:spcAft>
            <a:spcPts val="300"/>
          </a:spcAft>
          <a:defRPr sz="700" dirty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1782</Words>
  <Application>Microsoft Office PowerPoint</Application>
  <PresentationFormat>Προσαρμογή</PresentationFormat>
  <Paragraphs>303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Πρότυπο_2</vt:lpstr>
      <vt:lpstr>Γιατί τα πλοία επιπλέουν; Από τον Νεύτωνα στον Αρχιμήδη</vt:lpstr>
      <vt:lpstr>Πόσο θα δείξει η ζυγαριά,  αφού βυθιστεί το σώμα στο νερό ;</vt:lpstr>
      <vt:lpstr>Πόσο θα δείξει η ζυγαριά,  αφού βυθιστεί το σώμα στο νερό ;</vt:lpstr>
      <vt:lpstr>Η άντωση δεν ισούται πάντα  με το βάρος του σώματος</vt:lpstr>
      <vt:lpstr>Για κάθε σώμα που ισορροπεί στη θάλασσα,  το βάρος του δίνεται από τον τύπο:</vt:lpstr>
      <vt:lpstr>Γιατί τα πλοία επιπλέουν; Από τον Νεύτωνα στον Αρχιμήδη.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Πώς θα κινηθεί ένα σώμα  βυθισμένο στο νερό ;</vt:lpstr>
      <vt:lpstr>Ο ναυπηγικός χάλυβας έχει πολύ μεγαλύτερη  πυκνότητα από το θαλασσινό νερό.</vt:lpstr>
      <vt:lpstr>Ο ναυπηγικός χάλυβας έχει πολύ μεγαλύτερη  πυκνότητα από το θαλασσινό νερό.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Αλλάζοντας το σχήμα του βυθισμένου όγκου,  αλλάζει η «μέση» πυκνότητα ενός υλικού !</vt:lpstr>
      <vt:lpstr>Το τελευταίο, αλλά και το πιο «χρήσιμο είδος» πλευστότητας: Εφεδρική Πλευστότητα</vt:lpstr>
      <vt:lpstr>Εφαρμόζοντας την αρχή του Αρχιμήδη  στα υποβρύχια:</vt:lpstr>
      <vt:lpstr>Εφαρμόζοντας την αρχή του Αρχιμήδη  στα υποβρύχια:</vt:lpstr>
      <vt:lpstr>Εφαρμόζοντας την αρχή του Αρχιμήδη  στα υποβρύχια:</vt:lpstr>
      <vt:lpstr>Εφαρμόζοντας την αρχή του Αρχιμήδη  στα υποβρύχια:</vt:lpstr>
      <vt:lpstr>Εφαρμόζοντας την αρχή του Αρχιμήδη όταν αλλάζει η πυκνότητα της θάλασσας.</vt:lpstr>
      <vt:lpstr>Εφαρμόζοντας την αρχή του Αρχιμήδη όταν αλλάζει η πυκνότητα της θάλασσας.</vt:lpstr>
      <vt:lpstr>Εφαρμόζοντας την αρχή του Αρχιμήδη όταν αλλάζει η πυκνότητα της θάλασσας.</vt:lpstr>
      <vt:lpstr>Εφαρμόζοντας την αρχή του Αρχιμήδη όταν αλλάζει η πυκνότητα της θάλασσας.</vt:lpstr>
      <vt:lpstr>Άσκηση</vt:lpstr>
      <vt:lpstr>Γιατί τα πλοία επιπλέουν; Από τον Νεύτωνα στον Αρχιμήδη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Home</dc:creator>
  <cp:lastModifiedBy>george</cp:lastModifiedBy>
  <cp:revision>79</cp:revision>
  <dcterms:created xsi:type="dcterms:W3CDTF">2013-02-15T07:54:52Z</dcterms:created>
  <dcterms:modified xsi:type="dcterms:W3CDTF">2014-01-26T21:36:26Z</dcterms:modified>
</cp:coreProperties>
</file>