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9"/>
  </p:notesMasterIdLst>
  <p:sldIdLst>
    <p:sldId id="256" r:id="rId2"/>
    <p:sldId id="318" r:id="rId3"/>
    <p:sldId id="257" r:id="rId4"/>
    <p:sldId id="312" r:id="rId5"/>
    <p:sldId id="310" r:id="rId6"/>
    <p:sldId id="314" r:id="rId7"/>
    <p:sldId id="258" r:id="rId8"/>
    <p:sldId id="315" r:id="rId9"/>
    <p:sldId id="308" r:id="rId10"/>
    <p:sldId id="294" r:id="rId11"/>
    <p:sldId id="259" r:id="rId12"/>
    <p:sldId id="260" r:id="rId13"/>
    <p:sldId id="316" r:id="rId14"/>
    <p:sldId id="317" r:id="rId15"/>
    <p:sldId id="261" r:id="rId16"/>
    <p:sldId id="299" r:id="rId17"/>
    <p:sldId id="300" r:id="rId18"/>
    <p:sldId id="295" r:id="rId19"/>
    <p:sldId id="301" r:id="rId20"/>
    <p:sldId id="302" r:id="rId21"/>
    <p:sldId id="303" r:id="rId22"/>
    <p:sldId id="304" r:id="rId23"/>
    <p:sldId id="319" r:id="rId24"/>
    <p:sldId id="320" r:id="rId25"/>
    <p:sldId id="321" r:id="rId26"/>
    <p:sldId id="262" r:id="rId27"/>
    <p:sldId id="263" r:id="rId28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035" y="-8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91108-2C29-4B67-B588-003B3AB25A83}" type="datetimeFigureOut">
              <a:rPr lang="el-GR" smtClean="0"/>
              <a:t>2/11/2023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E8D99-9038-4A1F-9AA3-F62FAF8FF7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909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E8D99-9038-4A1F-9AA3-F62FAF8FF7D4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30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12700">
              <a:lnSpc>
                <a:spcPts val="1190"/>
              </a:lnSpc>
            </a:pPr>
            <a:r>
              <a:rPr lang="en-US" spc="-5" smtClean="0"/>
              <a:t>Electronic Devices, 9th</a:t>
            </a:r>
            <a:r>
              <a:rPr lang="en-US" spc="-10" smtClean="0"/>
              <a:t> </a:t>
            </a:r>
            <a:r>
              <a:rPr lang="en-US" spc="-5" smtClean="0"/>
              <a:t>edition</a:t>
            </a:r>
          </a:p>
          <a:p>
            <a:pPr marL="12700">
              <a:lnSpc>
                <a:spcPct val="100000"/>
              </a:lnSpc>
            </a:pPr>
            <a:r>
              <a:rPr lang="en-US" i="0" spc="-5" smtClean="0">
                <a:latin typeface="Times New Roman"/>
                <a:cs typeface="Times New Roman"/>
              </a:rPr>
              <a:t>Thomas </a:t>
            </a:r>
            <a:r>
              <a:rPr lang="en-US" i="0" spc="-10" smtClean="0">
                <a:latin typeface="Times New Roman"/>
                <a:cs typeface="Times New Roman"/>
              </a:rPr>
              <a:t>L. Floyd</a:t>
            </a:r>
            <a:endParaRPr lang="en-US" i="0" spc="-10" dirty="0">
              <a:latin typeface="Times New Roman"/>
              <a:cs typeface="Times New Roman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12700" marR="5080">
              <a:lnSpc>
                <a:spcPts val="1200"/>
              </a:lnSpc>
              <a:spcBef>
                <a:spcPts val="30"/>
              </a:spcBef>
            </a:pPr>
            <a:r>
              <a:rPr lang="en-US" smtClean="0"/>
              <a:t>© 2012 Pearson </a:t>
            </a:r>
            <a:r>
              <a:rPr lang="en-US" spc="-5" smtClean="0"/>
              <a:t>Education. Upper Saddle River, NJ, </a:t>
            </a:r>
            <a:r>
              <a:rPr lang="en-US" smtClean="0"/>
              <a:t>07458.  </a:t>
            </a:r>
            <a:r>
              <a:rPr lang="en-US" spc="-10" smtClean="0"/>
              <a:t>All </a:t>
            </a:r>
            <a:r>
              <a:rPr lang="en-US" spc="-5" smtClean="0"/>
              <a:t>rights</a:t>
            </a:r>
            <a:r>
              <a:rPr lang="en-US" smtClean="0"/>
              <a:t> </a:t>
            </a:r>
            <a:r>
              <a:rPr lang="en-US" spc="-5" smtClean="0"/>
              <a:t>reserved.</a:t>
            </a:r>
            <a:endParaRPr lang="en-US" spc="-5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" y="6461618"/>
            <a:ext cx="880300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0">
              <a:lnSpc>
                <a:spcPts val="725"/>
              </a:lnSpc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© 2012 Pearson 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Education. Upper Saddle River, NJ,</a:t>
            </a:r>
            <a:r>
              <a:rPr sz="10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07458.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835"/>
              </a:lnSpc>
              <a:tabLst>
                <a:tab pos="5714365" algn="l"/>
              </a:tabLst>
            </a:pPr>
            <a:r>
              <a:rPr sz="1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Electronic Devices,</a:t>
            </a:r>
            <a:r>
              <a:rPr sz="1000" i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9th</a:t>
            </a:r>
            <a:r>
              <a:rPr sz="1000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edition	</a:t>
            </a:r>
            <a:r>
              <a:rPr sz="1500" spc="-15" baseline="-41666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1500" spc="-7" baseline="-41666" dirty="0">
                <a:solidFill>
                  <a:srgbClr val="FFFFFF"/>
                </a:solidFill>
                <a:latin typeface="Times New Roman"/>
                <a:cs typeface="Times New Roman"/>
              </a:rPr>
              <a:t>rights</a:t>
            </a:r>
            <a:r>
              <a:rPr sz="1500" spc="7" baseline="-41666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7" baseline="-41666" dirty="0">
                <a:solidFill>
                  <a:srgbClr val="FFFFFF"/>
                </a:solidFill>
                <a:latin typeface="Times New Roman"/>
                <a:cs typeface="Times New Roman"/>
              </a:rPr>
              <a:t>reserved.</a:t>
            </a:r>
            <a:endParaRPr sz="1500" baseline="-41666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Thomas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L.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Floyd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3271" y="685800"/>
            <a:ext cx="4876800" cy="1936750"/>
          </a:xfrm>
          <a:prstGeom prst="rect">
            <a:avLst/>
          </a:prstGeom>
          <a:solidFill>
            <a:srgbClr val="FFFFFF"/>
          </a:solidFill>
          <a:ln w="25518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sz="4800" spc="-5" dirty="0">
                <a:latin typeface="Times New Roman"/>
                <a:cs typeface="Times New Roman"/>
              </a:rPr>
              <a:t>E</a:t>
            </a:r>
            <a:r>
              <a:rPr sz="4400" spc="-5" dirty="0">
                <a:latin typeface="Times New Roman"/>
                <a:cs typeface="Times New Roman"/>
              </a:rPr>
              <a:t>lectronic</a:t>
            </a:r>
            <a:r>
              <a:rPr sz="4400" spc="20" dirty="0">
                <a:latin typeface="Times New Roman"/>
                <a:cs typeface="Times New Roman"/>
              </a:rPr>
              <a:t> </a:t>
            </a:r>
            <a:r>
              <a:rPr sz="4800" spc="-5" dirty="0">
                <a:latin typeface="Times New Roman"/>
                <a:cs typeface="Times New Roman"/>
              </a:rPr>
              <a:t>D</a:t>
            </a:r>
            <a:r>
              <a:rPr sz="4400" spc="-5" dirty="0">
                <a:latin typeface="Times New Roman"/>
                <a:cs typeface="Times New Roman"/>
              </a:rPr>
              <a:t>evices</a:t>
            </a:r>
            <a:endParaRPr sz="4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</a:pPr>
            <a:r>
              <a:rPr sz="2000" spc="-5" dirty="0">
                <a:latin typeface="Times New Roman"/>
                <a:cs typeface="Times New Roman"/>
              </a:rPr>
              <a:t>Ninth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Edition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750"/>
              </a:spcBef>
            </a:pPr>
            <a:r>
              <a:rPr sz="2800" dirty="0">
                <a:latin typeface="Times New Roman"/>
                <a:cs typeface="Times New Roman"/>
              </a:rPr>
              <a:t>Floyd</a:t>
            </a:r>
          </a:p>
        </p:txBody>
      </p:sp>
      <p:sp>
        <p:nvSpPr>
          <p:cNvPr id="5" name="object 5"/>
          <p:cNvSpPr/>
          <p:nvPr/>
        </p:nvSpPr>
        <p:spPr>
          <a:xfrm>
            <a:off x="2590800" y="4044950"/>
            <a:ext cx="4041140" cy="2051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58071" y="3048000"/>
            <a:ext cx="45720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l-GR" sz="2800" spc="-5" dirty="0" smtClean="0">
                <a:latin typeface="Calibri" pitchFamily="34" charset="0"/>
                <a:cs typeface="Calibri" pitchFamily="34" charset="0"/>
              </a:rPr>
              <a:t>Διόδος </a:t>
            </a:r>
            <a:r>
              <a:rPr lang="en-US" sz="2800" spc="-5" dirty="0" err="1" smtClean="0">
                <a:latin typeface="Calibri" pitchFamily="34" charset="0"/>
                <a:cs typeface="Calibri" pitchFamily="34" charset="0"/>
              </a:rPr>
              <a:t>Zener</a:t>
            </a:r>
            <a:r>
              <a:rPr lang="en-US" sz="2800" spc="-5" dirty="0" smtClean="0">
                <a:latin typeface="Calibri" pitchFamily="34" charset="0"/>
                <a:cs typeface="Calibri" pitchFamily="34" charset="0"/>
              </a:rPr>
              <a:t> </a:t>
            </a:r>
            <a:endParaRPr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2368" y="-152400"/>
            <a:ext cx="6553200" cy="1107996"/>
          </a:xfrm>
        </p:spPr>
        <p:txBody>
          <a:bodyPr>
            <a:normAutofit/>
          </a:bodyPr>
          <a:lstStyle/>
          <a:p>
            <a:pPr algn="ctr"/>
            <a:r>
              <a:rPr lang="el-GR" sz="3200" b="0" dirty="0" smtClean="0">
                <a:effectLst/>
                <a:latin typeface="Calibri" pitchFamily="34" charset="0"/>
                <a:cs typeface="Calibri" pitchFamily="34" charset="0"/>
              </a:rPr>
              <a:t>Ιδανική  μη Ιδανική Ζ</a:t>
            </a:r>
            <a:r>
              <a:rPr lang="en-US" sz="3200" b="0" dirty="0" err="1" smtClean="0">
                <a:effectLst/>
                <a:latin typeface="Calibri" pitchFamily="34" charset="0"/>
                <a:cs typeface="Calibri" pitchFamily="34" charset="0"/>
              </a:rPr>
              <a:t>ener</a:t>
            </a:r>
            <a:r>
              <a:rPr lang="en-US" sz="3200" b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endParaRPr lang="el-GR" sz="32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582"/>
            <a:ext cx="4996876" cy="260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1828800"/>
            <a:ext cx="410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 algn="just"/>
          </a:lstStyle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Στην ιδανική περίπτωση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 αντίσταση της διόδου  θεωρείται  αμελητέα </a:t>
            </a:r>
            <a:r>
              <a:rPr lang="el-G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η</a:t>
            </a:r>
            <a:r>
              <a:rPr lang="el-G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δίοδος Ζ</a:t>
            </a:r>
            <a:r>
              <a:rPr lang="en-US" sz="2000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ener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ισοδυναμεί με μια πηγή τάσης </a:t>
            </a:r>
            <a:endParaRPr lang="el-GR" sz="20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6" y="3505200"/>
            <a:ext cx="4257627" cy="287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4800600" y="3657600"/>
                <a:ext cx="40386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Στην μη ιδανική περίπτωση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η αντίσταση της διόδου  δεν θεωρείται  αμελητέα . Η δίοδος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Zener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ισοδυναμεί με  μια  πηγή  τάσης όσο 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σε  σειρά με μια αντίσταση</a:t>
                </a:r>
                <a:endParaRPr lang="el-GR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657600"/>
                <a:ext cx="4038600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1360" t="-1572" r="-4230" b="-47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71800" y="66675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οντέλα της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Zener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52600" y="2133600"/>
            <a:ext cx="430356" cy="447337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24000" y="2743200"/>
            <a:ext cx="1948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latin typeface="Arial" charset="0"/>
                <a:ea typeface="ＭＳ Ｐゴシック" pitchFamily="1" charset="-128"/>
              </a:rPr>
              <a:t>Προσέξτε την πολικότητα</a:t>
            </a:r>
            <a:r>
              <a:rPr lang="en-US" b="1" dirty="0" smtClean="0">
                <a:latin typeface="Arial" charset="0"/>
                <a:ea typeface="ＭＳ Ｐゴシック" pitchFamily="1" charset="-128"/>
              </a:rPr>
              <a:t>!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682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2000" y="762000"/>
            <a:ext cx="2667000" cy="609600"/>
          </a:xfrm>
          <a:prstGeom prst="rect">
            <a:avLst/>
          </a:prstGeom>
          <a:solidFill>
            <a:srgbClr val="0000F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Zener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Diode</a:t>
            </a:r>
            <a:endParaRPr sz="24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711200" y="1524000"/>
                <a:ext cx="7823200" cy="1610697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O 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θερμοκρασιακός συντελεστής  της   διόδου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Zener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μπορεί  να οριστεί με δύο  τρόπους 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:</a:t>
                </a:r>
                <a:endParaRPr lang="el-GR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12700" marR="5080" algn="r">
                  <a:lnSpc>
                    <a:spcPct val="100000"/>
                  </a:lnSpc>
                  <a:spcBef>
                    <a:spcPts val="100"/>
                  </a:spcBef>
                </a:pPr>
                <a:endParaRPr lang="en-US" sz="24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/>
                      </a:rPr>
                      <m:t>TC</m:t>
                    </m:r>
                    <m:r>
                      <a:rPr lang="en-US" sz="2400" b="0" i="0" smtClean="0">
                        <a:latin typeface="Cambria Math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l-GR" sz="2400" b="0" i="1" smtClean="0">
                            <a:latin typeface="Cambria Math"/>
                            <a:cs typeface="Times New Roman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ar-AE" sz="2400" i="1"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Times New Roman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Times New Roman"/>
                              </a:rPr>
                              <m:t>𝑧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sz="2400" i="1"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 smtClean="0">
                                <a:latin typeface="Cambria Math"/>
                                <a:cs typeface="Times New Roman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ar-AE" sz="2400" i="1"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  <a:cs typeface="Times New Roman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  <a:cs typeface="Times New Roman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/>
                                <a:cs typeface="Times New Roman"/>
                              </a:rPr>
                              <m:t>ΔΤ</m:t>
                            </m:r>
                            <m:r>
                              <m:rPr>
                                <m:nor/>
                              </m:rPr>
                              <a:rPr lang="el-GR" sz="2400" dirty="0">
                                <a:latin typeface="Times New Roman"/>
                                <a:cs typeface="Times New Roman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ar-AE" sz="2400" dirty="0">
                            <a:latin typeface="Times New Roman"/>
                            <a:cs typeface="Times New Roman"/>
                          </a:rPr>
                          <m:t> </m:t>
                        </m:r>
                      </m:e>
                    </m:d>
                  </m:oMath>
                </a14:m>
                <a:r>
                  <a:rPr lang="el-GR" dirty="0" smtClean="0">
                    <a:cs typeface="Times New Roman"/>
                  </a:rPr>
                  <a:t>     </a:t>
                </a:r>
                <a:r>
                  <a:rPr lang="el-GR" dirty="0">
                    <a:cs typeface="Times New Roman"/>
                  </a:rPr>
                  <a:t>Μ</a:t>
                </a:r>
                <a:r>
                  <a:rPr lang="el-GR" dirty="0" smtClean="0">
                    <a:cs typeface="Times New Roman"/>
                  </a:rPr>
                  <a:t>ονάδες </a:t>
                </a:r>
                <a:r>
                  <a:rPr lang="en-US" dirty="0" smtClean="0">
                    <a:latin typeface="Times New Roman"/>
                    <a:cs typeface="Times New Roman"/>
                  </a:rPr>
                  <a:t>%</a:t>
                </a:r>
                <a:r>
                  <a:rPr lang="el-GR" dirty="0" smtClean="0">
                    <a:latin typeface="Times New Roman"/>
                    <a:cs typeface="Times New Roman"/>
                  </a:rPr>
                  <a:t>/ </a:t>
                </a:r>
                <a:r>
                  <a:rPr lang="en-US" sz="1600" baseline="28985" dirty="0" err="1" smtClean="0">
                    <a:latin typeface="Times New Roman"/>
                    <a:cs typeface="Times New Roman"/>
                  </a:rPr>
                  <a:t>o</a:t>
                </a:r>
                <a:r>
                  <a:rPr lang="en-US" dirty="0" err="1" smtClean="0">
                    <a:latin typeface="Times New Roman"/>
                    <a:cs typeface="Times New Roman"/>
                  </a:rPr>
                  <a:t>C</a:t>
                </a:r>
                <a:endParaRPr dirty="0"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1524000"/>
                <a:ext cx="7823200" cy="1610697"/>
              </a:xfrm>
              <a:prstGeom prst="rect">
                <a:avLst/>
              </a:prstGeom>
              <a:blipFill rotWithShape="1">
                <a:blip r:embed="rId2"/>
                <a:stretch>
                  <a:fillRect l="-1871" t="-3788" r="-3196" b="-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7"/>
              <p:cNvSpPr txBox="1"/>
              <p:nvPr/>
            </p:nvSpPr>
            <p:spPr>
              <a:xfrm>
                <a:off x="853440" y="3505200"/>
                <a:ext cx="7299960" cy="2536592"/>
              </a:xfrm>
              <a:prstGeom prst="rect">
                <a:avLst/>
              </a:prstGeom>
            </p:spPr>
            <p:txBody>
              <a:bodyPr vert="horz" wrap="square" lIns="0" tIns="76200" rIns="0" bIns="0" rtlCol="0">
                <a:spAutoFit/>
              </a:bodyPr>
              <a:lstStyle/>
              <a:p>
                <a:pPr marL="38100" marR="30480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l-GR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Εναλλακτικά  ,  μπορεί  να οριστεί   ως   την μεταβολή της τάσης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δια την μεταβολή της θερμοκρασία  </a:t>
                </a:r>
                <a:endParaRPr lang="en-US" sz="20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8100" marR="30480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l-GR" spc="-5" dirty="0" smtClean="0">
                    <a:solidFill>
                      <a:srgbClr val="0000FF"/>
                    </a:solidFill>
                    <a:cs typeface="Times New Roman"/>
                  </a:rPr>
                  <a:t>.</a:t>
                </a:r>
                <a:endParaRPr lang="el-GR" spc="-5" dirty="0">
                  <a:solidFill>
                    <a:srgbClr val="0000FF"/>
                  </a:solidFill>
                  <a:cs typeface="Times New Roman"/>
                </a:endParaRPr>
              </a:p>
              <a:p>
                <a:pPr marL="38100" marR="30480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  <a:cs typeface="Times New Roman"/>
                        </a:rPr>
                        <m:t>TC</m:t>
                      </m:r>
                      <m:r>
                        <a:rPr lang="en-US" smtClean="0">
                          <a:latin typeface="Cambria Math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  <a:cs typeface="Times New Roman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ar-AE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  <a:cs typeface="Times New Roman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  <a:cs typeface="Times New Roman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  <a:cs typeface="Times New Roman"/>
                                </a:rPr>
                                <m:t>ΔΤ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ar-AE" dirty="0">
                              <a:latin typeface="Times New Roman"/>
                              <a:cs typeface="Times New Roman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l-GR" spc="-5" dirty="0" smtClean="0">
                  <a:solidFill>
                    <a:srgbClr val="0000FF"/>
                  </a:solidFill>
                  <a:cs typeface="Times New Roman"/>
                </a:endParaRPr>
              </a:p>
              <a:p>
                <a:pPr marL="38100" marR="30480">
                  <a:spcBef>
                    <a:spcPts val="600"/>
                  </a:spcBef>
                </a:pPr>
                <a:r>
                  <a:rPr lang="el-GR" sz="2000" spc="-5" dirty="0">
                    <a:solidFill>
                      <a:srgbClr val="0000FF"/>
                    </a:solidFill>
                    <a:cs typeface="Times New Roman"/>
                  </a:rPr>
                  <a:t> </a:t>
                </a:r>
                <a:r>
                  <a:rPr lang="el-GR" sz="2000" spc="-5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Σε αυτή ταην περίπτωση οι   μονάδες  είναι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pc="-5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000" b="0" i="1" spc="-5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𝑚𝑉</m:t>
                        </m:r>
                      </m:num>
                      <m:den>
                        <m:r>
                          <a:rPr lang="el-GR" sz="2000" i="1" spc="-5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℃</m:t>
                        </m:r>
                      </m:den>
                    </m:f>
                  </m:oMath>
                </a14:m>
                <a:endParaRPr lang="el-GR" spc="-5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8100" marR="30480">
                  <a:lnSpc>
                    <a:spcPct val="100000"/>
                  </a:lnSpc>
                  <a:spcBef>
                    <a:spcPts val="600"/>
                  </a:spcBef>
                </a:pPr>
                <a:endParaRPr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3505200"/>
                <a:ext cx="7299960" cy="2536592"/>
              </a:xfrm>
              <a:prstGeom prst="rect">
                <a:avLst/>
              </a:prstGeom>
              <a:blipFill rotWithShape="1">
                <a:blip r:embed="rId3"/>
                <a:stretch>
                  <a:fillRect l="-1586" r="-1753" b="-48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04800" y="228600"/>
            <a:ext cx="2667000" cy="609600"/>
          </a:xfrm>
          <a:prstGeom prst="rect">
            <a:avLst/>
          </a:prstGeom>
          <a:solidFill>
            <a:srgbClr val="0000F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Zener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Diode</a:t>
            </a:r>
            <a:endParaRPr sz="24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bject 87"/>
              <p:cNvSpPr txBox="1"/>
              <p:nvPr/>
            </p:nvSpPr>
            <p:spPr>
              <a:xfrm>
                <a:off x="304800" y="914400"/>
                <a:ext cx="8153400" cy="644933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l-GR" sz="2000" dirty="0" smtClean="0">
                    <a:solidFill>
                      <a:srgbClr val="0000FF"/>
                    </a:solidFill>
                    <a:cs typeface="Times New Roman"/>
                  </a:rPr>
                  <a:t>Ο θερμοκρασιακός συνστελεστής της διόδου μπορεί να  είναι θετικός ή αρνητικός.</a:t>
                </a:r>
                <a:r>
                  <a:rPr lang="el-GR" sz="2000" dirty="0">
                    <a:solidFill>
                      <a:srgbClr val="0000FF"/>
                    </a:solidFill>
                    <a:cs typeface="Times New Roman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cs typeface="Times New Roman"/>
                  </a:rPr>
                  <a:t>Εξαρτάται από την  τάση της διόδου  για τάσεις πάνω από τα 5.6V  είναι θετικός  για τάσεις  μικρότερες αρνητικός </a:t>
                </a:r>
                <a:r>
                  <a:rPr lang="el-GR" sz="2400" dirty="0" smtClean="0">
                    <a:solidFill>
                      <a:srgbClr val="0000FF"/>
                    </a:solidFill>
                    <a:cs typeface="Times New Roman"/>
                  </a:rPr>
                  <a:t>.</a:t>
                </a: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2000" dirty="0">
                  <a:solidFill>
                    <a:srgbClr val="0000FF"/>
                  </a:solidFill>
                  <a:cs typeface="Times New Roman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l-GR" sz="24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Εφαρμογή  : </a:t>
                </a: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Μια δίοδος 1N756</a:t>
                </a:r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έχει τάση Zener  </a:t>
                </a:r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8.2 V </a:t>
                </a:r>
                <a:r>
                  <a:rPr lang="el-GR" sz="2000" spc="-5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zener </a:t>
                </a:r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diode (8.2 V at </a:t>
                </a:r>
                <a:r>
                  <a:rPr lang="el-GR" sz="2000" spc="2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25</a:t>
                </a:r>
                <a:r>
                  <a:rPr lang="el-GR" spc="30" baseline="28985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o </a:t>
                </a:r>
                <a:r>
                  <a:rPr lang="el-GR" sz="2000" spc="-5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C) </a:t>
                </a:r>
                <a:r>
                  <a:rPr lang="el-GR" sz="2000" spc="-5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με  θερμοκρασιακό  συντελεστή </a:t>
                </a:r>
                <a:r>
                  <a:rPr lang="el-GR" sz="2000" spc="6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5.4</a:t>
                </a:r>
                <a:r>
                  <a:rPr lang="el-GR" sz="2000" spc="2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mV/</a:t>
                </a:r>
                <a:r>
                  <a:rPr lang="el-GR" baseline="28985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o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C.Ποιά είναι η τάση Zener  αν  η θερμοκρασία γίνει 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/>
                      </a:rPr>
                      <m:t>50</m:t>
                    </m:r>
                    <m:r>
                      <a:rPr lang="el-GR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/>
                      </a:rPr>
                      <m:t>℃</m:t>
                    </m:r>
                  </m:oMath>
                </a14:m>
                <a:endParaRPr lang="el-GR" sz="24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5400" marR="17780" algn="just"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Δ</m:t>
                      </m:r>
                      <m:sSub>
                        <m:sSubPr>
                          <m:ctrlPr>
                            <a:rPr lang="el-GR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TC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ΔΤ</m:t>
                      </m:r>
                      <m:r>
                        <a:rPr lang="el-GR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l-GR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l-GR" sz="24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5</m:t>
                              </m:r>
                              <m:r>
                                <a:rPr lang="el-GR" sz="24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.</m:t>
                              </m:r>
                              <m:r>
                                <a:rPr lang="el-GR" sz="24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4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mV</m:t>
                              </m:r>
                            </m:num>
                            <m:den>
                              <m:r>
                                <a:rPr lang="el-GR" sz="24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l-GR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l-GR" sz="2400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50</m:t>
                          </m:r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℃</m:t>
                          </m:r>
                          <m:r>
                            <a:rPr lang="el-GR" sz="2400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−</m:t>
                          </m:r>
                          <m:r>
                            <a:rPr lang="en-US" sz="2400" b="0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25</m:t>
                          </m:r>
                          <m:r>
                            <a:rPr lang="en-US" sz="2400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℃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189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mV</m:t>
                      </m:r>
                    </m:oMath>
                  </m:oMathPara>
                </a14:m>
                <a:endParaRPr lang="el-GR" sz="24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0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189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8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.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389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𝑉</m:t>
                      </m:r>
                    </m:oMath>
                  </m:oMathPara>
                </a14:m>
                <a:endParaRPr lang="el-GR" sz="24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24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2000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2000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l-GR" sz="200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	</a:t>
                </a:r>
                <a:endParaRPr lang="el-GR" sz="2000" dirty="0" smtClean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2000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2000" dirty="0" smtClean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  <a:p>
                <a:pPr marL="25400" marR="1778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2000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87" name="object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14400"/>
                <a:ext cx="8153400" cy="6449330"/>
              </a:xfrm>
              <a:prstGeom prst="rect">
                <a:avLst/>
              </a:prstGeom>
              <a:blipFill rotWithShape="1">
                <a:blip r:embed="rId2"/>
                <a:stretch>
                  <a:fillRect l="-1943" t="-945" r="-3587" b="-15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Font typeface="Arial" pitchFamily="34" charset="0"/>
                  <a:buChar char="•"/>
                </a:pPr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Ένα  άλλο σημαντικό χαρακτηριστικό είναι η  μέγιστη  ισχύς που καταναλώνει  η δίοδος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D</m:t>
                        </m:r>
                        <m: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max</m:t>
                        </m:r>
                        <m: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 ( Η ισχύς  που καταναλώνει η δίοδος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cs typeface="Calibri" pitchFamily="34" charset="0"/>
                          </a:rPr>
                          <m:t>D</m:t>
                        </m:r>
                      </m:sub>
                    </m:sSub>
                    <m:r>
                      <a:rPr lang="el-GR" sz="24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sub>
                    </m:sSub>
                    <m:sSub>
                      <m:sSubPr>
                        <m:ctrlPr>
                          <a:rPr lang="el-GR" sz="2400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z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).</a:t>
                </a:r>
              </a:p>
              <a:p>
                <a:pPr algn="just">
                  <a:buFont typeface="Arial" pitchFamily="34" charset="0"/>
                  <a:buChar char="•"/>
                </a:pPr>
                <a:r>
                  <a:rPr lang="el-GR" sz="2400" dirty="0" smtClean="0">
                    <a:latin typeface="Arial" pitchFamily="34" charset="0"/>
                    <a:cs typeface="Arial" pitchFamily="34" charset="0"/>
                  </a:rPr>
                  <a:t>Συνήθως δίδεται η    μέγιστη ισχύς  σε μια    ορισμένη θερμοκρασία  και η μέγιστη  ισχύς  σε μια  άλλη θερμοκρασία   προκύπτει από την σχέση  </a:t>
                </a:r>
                <a:endParaRPr lang="en-US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109728" indent="0">
                  <a:buNone/>
                </a:pP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cs typeface="Calibri" pitchFamily="34" charset="0"/>
                          </a:rPr>
                          <m:t>D</m:t>
                        </m:r>
                        <m:r>
                          <a:rPr lang="el-GR" sz="2400" b="0" i="0" smtClean="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derated</m:t>
                        </m:r>
                        <m: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cs typeface="Calibri" pitchFamily="34" charset="0"/>
                          </a:rPr>
                          <m:t>D</m:t>
                        </m:r>
                        <m:r>
                          <a:rPr lang="el-GR" sz="2400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max</m:t>
                        </m:r>
                        <m:r>
                          <a:rPr lang="en-US" sz="240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Calibri" pitchFamily="34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Calibri" pitchFamily="34" charset="0"/>
                              </a:rPr>
                              <m:t>𝑚𝑊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℃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ΔΤ</m:t>
                    </m:r>
                  </m:oMath>
                </a14:m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  <a:cs typeface="Calibri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  <a:cs typeface="Calibri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  <a:cs typeface="Calibri" pitchFamily="34" charset="0"/>
                                </a:rPr>
                                <m:t>𝑚𝑊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  <a:ea typeface="Cambria Math"/>
                                  <a:cs typeface="Calibri" pitchFamily="34" charset="0"/>
                                </a:rPr>
                                <m:t>℃</m:t>
                              </m:r>
                            </m:den>
                          </m:f>
                        </m:e>
                      </m:d>
                      <m:r>
                        <a:rPr lang="en-US" sz="20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derating</m:t>
                      </m:r>
                      <m:r>
                        <a:rPr lang="en-US" sz="20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factor</m:t>
                      </m:r>
                    </m:oMath>
                  </m:oMathPara>
                </a14:m>
                <a:endParaRPr lang="el-GR" sz="2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r="-31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Calibri" pitchFamily="34" charset="0"/>
                <a:cs typeface="Calibri" pitchFamily="34" charset="0"/>
              </a:rPr>
              <a:t>I</a:t>
            </a:r>
            <a:r>
              <a:rPr lang="el-GR" dirty="0" smtClean="0">
                <a:effectLst/>
                <a:latin typeface="Calibri" pitchFamily="34" charset="0"/>
                <a:cs typeface="Calibri" pitchFamily="34" charset="0"/>
              </a:rPr>
              <a:t>σχύ</a:t>
            </a:r>
            <a:r>
              <a:rPr lang="el-GR" dirty="0">
                <a:effectLst/>
                <a:latin typeface="Calibri" pitchFamily="34" charset="0"/>
                <a:cs typeface="Calibri" pitchFamily="34" charset="0"/>
              </a:rPr>
              <a:t>ς</a:t>
            </a:r>
            <a:r>
              <a:rPr lang="el-GR" dirty="0" smtClean="0">
                <a:effectLst/>
                <a:latin typeface="Calibri" pitchFamily="34" charset="0"/>
                <a:cs typeface="Calibri" pitchFamily="34" charset="0"/>
              </a:rPr>
              <a:t> διόδου </a:t>
            </a:r>
            <a:endParaRPr lang="el-GR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Μια  δίοδος έχει ισχύς  400</a:t>
                </a:r>
                <a:r>
                  <a:rPr lang="en-US" sz="2400" dirty="0" err="1" smtClean="0">
                    <a:latin typeface="Calibri" pitchFamily="34" charset="0"/>
                    <a:cs typeface="Calibri" pitchFamily="34" charset="0"/>
                  </a:rPr>
                  <a:t>mW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σε  θερμοκρασία  </a:t>
                </a:r>
                <a14:m>
                  <m:oMath xmlns:m="http://schemas.openxmlformats.org/officeDocument/2006/math">
                    <m:r>
                      <a:rPr lang="el-GR" sz="2400">
                        <a:latin typeface="Cambria Math"/>
                        <a:ea typeface="Cambria Math"/>
                        <a:cs typeface="Calibri" pitchFamily="34" charset="0"/>
                      </a:rPr>
                      <m:t>5</m:t>
                    </m:r>
                    <m:r>
                      <a:rPr lang="el-GR" sz="2400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0</m:t>
                    </m:r>
                    <m:r>
                      <a:rPr lang="el-GR" sz="2400" b="0" i="1" smtClean="0">
                        <a:latin typeface="Cambria Math"/>
                        <a:ea typeface="Cambria Math"/>
                        <a:cs typeface="Calibri" pitchFamily="34" charset="0"/>
                      </a:rPr>
                      <m:t>℃</m:t>
                    </m:r>
                  </m:oMath>
                </a14:m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. Ποια είναι η  ισχύς σε θερμοκρασία </a:t>
                </a:r>
                <a14:m>
                  <m:oMath xmlns:m="http://schemas.openxmlformats.org/officeDocument/2006/math">
                    <m:r>
                      <a:rPr lang="el-GR" sz="2400" dirty="0" smtClean="0">
                        <a:latin typeface="Cambria Math"/>
                        <a:ea typeface="Cambria Math"/>
                        <a:cs typeface="Calibri" pitchFamily="34" charset="0"/>
                      </a:rPr>
                      <m:t>9</m:t>
                    </m:r>
                    <m:r>
                      <a:rPr lang="el-GR" sz="2400">
                        <a:latin typeface="Cambria Math"/>
                        <a:ea typeface="Cambria Math"/>
                        <a:cs typeface="Calibri" pitchFamily="34" charset="0"/>
                      </a:rPr>
                      <m:t>0</m:t>
                    </m:r>
                    <m:r>
                      <a:rPr lang="el-GR" sz="2400" i="1">
                        <a:latin typeface="Cambria Math"/>
                        <a:ea typeface="Cambria Math"/>
                        <a:cs typeface="Calibri" pitchFamily="34" charset="0"/>
                      </a:rPr>
                      <m:t>℃</m:t>
                    </m:r>
                  </m:oMath>
                </a14:m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.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endParaRPr lang="el-GR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15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4108" y="2743200"/>
                <a:ext cx="7006918" cy="1060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Calibri" pitchFamily="34" charset="0"/>
                          </a:rPr>
                          <m:t>D</m:t>
                        </m:r>
                        <m:r>
                          <a:rPr lang="el-GR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Calibri" pitchFamily="34" charset="0"/>
                          </a:rPr>
                          <m:t>derated</m:t>
                        </m:r>
                        <m:r>
                          <a:rPr lang="en-US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>
                        <a:latin typeface="Cambria Math"/>
                        <a:cs typeface="Calibri" pitchFamily="34" charset="0"/>
                      </a:rPr>
                      <m:t>=</m:t>
                    </m:r>
                  </m:oMath>
                </a14:m>
                <a:r>
                  <a:rPr lang="en-US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Calibri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Calibri" pitchFamily="34" charset="0"/>
                          </a:rPr>
                          <m:t>D</m:t>
                        </m:r>
                        <m:r>
                          <a:rPr lang="el-GR">
                            <a:latin typeface="Cambria Math"/>
                            <a:cs typeface="Calibri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Calibri" pitchFamily="34" charset="0"/>
                          </a:rPr>
                          <m:t>max</m:t>
                        </m:r>
                        <m:r>
                          <a:rPr lang="en-US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sub>
                    </m:sSub>
                    <m:r>
                      <a:rPr lang="en-US">
                        <a:latin typeface="Cambria Math"/>
                        <a:cs typeface="Calibri" pitchFamily="34" charset="0"/>
                      </a:rPr>
                      <m:t>−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cs typeface="Calibri" pitchFamily="34" charset="0"/>
                              </a:rPr>
                              <m:t>𝑚𝑊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  <a:cs typeface="Calibri" pitchFamily="34" charset="0"/>
                              </a:rPr>
                              <m:t>℃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l-GR">
                        <a:latin typeface="Cambria Math"/>
                        <a:ea typeface="Cambria Math"/>
                        <a:cs typeface="Calibri" pitchFamily="34" charset="0"/>
                      </a:rPr>
                      <m:t>ΔΤ</m:t>
                    </m:r>
                    <m:r>
                      <a:rPr lang="el-GR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=</m:t>
                    </m:r>
                    <m:r>
                      <a:rPr lang="el-GR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400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mW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−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3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.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Calibri" pitchFamily="34" charset="0"/>
                      </a:rPr>
                      <m:t>2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Calibri" pitchFamily="34" charset="0"/>
                          </a:rPr>
                          <m:t>𝑚𝑊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  <a:cs typeface="Calibri" pitchFamily="34" charset="0"/>
                          </a:rPr>
                          <m:t>℃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90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℃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50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cs typeface="Calibri" pitchFamily="34" charset="0"/>
                          </a:rPr>
                          <m:t>℃</m:t>
                        </m:r>
                      </m:e>
                    </m:d>
                  </m:oMath>
                </a14:m>
                <a:endParaRPr lang="en-US" b="0" i="0" dirty="0" smtClean="0">
                  <a:latin typeface="Cambria Math"/>
                  <a:ea typeface="Cambria Math"/>
                  <a:cs typeface="Calibri" pitchFamily="34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400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mW</m:t>
                      </m:r>
                      <m: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−</m:t>
                      </m:r>
                      <m: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128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mW</m:t>
                      </m:r>
                      <m: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272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  <a:cs typeface="Calibri" pitchFamily="34" charset="0"/>
                        </a:rPr>
                        <m:t>mW</m:t>
                      </m:r>
                    </m:oMath>
                  </m:oMathPara>
                </a14:m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 algn="ctr">
                  <a:buNone/>
                </a:pPr>
                <a:endParaRPr lang="el-GR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8" y="2743200"/>
                <a:ext cx="7006918" cy="1060868"/>
              </a:xfrm>
              <a:prstGeom prst="rect">
                <a:avLst/>
              </a:prstGeom>
              <a:blipFill rotWithShape="1">
                <a:blip r:embed="rId3"/>
                <a:stretch>
                  <a:fillRect r="-957" b="-80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2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1149" y="381000"/>
            <a:ext cx="6680201" cy="861774"/>
          </a:xfrm>
          <a:prstGeom prst="rect">
            <a:avLst/>
          </a:prstGeom>
          <a:solidFill>
            <a:srgbClr val="0000F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0"/>
              </a:spcBef>
            </a:pPr>
            <a:r>
              <a:rPr lang="el-GR"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Εφαρμογές  της διόδου  Ζ</a:t>
            </a:r>
            <a:r>
              <a:rPr lang="en-US" sz="24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ener</a:t>
            </a:r>
            <a:r>
              <a:rPr lang="en-US"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Zener</a:t>
            </a: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Diode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Applications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575" y="1600200"/>
            <a:ext cx="7124700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Σε  χαμηλά ρεύματα η δίοδος  </a:t>
            </a:r>
            <a:r>
              <a:rPr lang="en-US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Zener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μπορεί να χρησιμοποιηθεί σαν  σταθεροποιητής 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τάσης.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el-GR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362200"/>
            <a:ext cx="378496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96" name="TextBox 4095"/>
              <p:cNvSpPr txBox="1"/>
              <p:nvPr/>
            </p:nvSpPr>
            <p:spPr>
              <a:xfrm>
                <a:off x="4495800" y="2584782"/>
                <a:ext cx="426085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Όταν η τάση εισόδου  αυξάνεται  το ρεύμα που διαρρέει την </a:t>
                </a:r>
                <a:r>
                  <a:rPr lang="en-US" sz="16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αυξάνεται  και  η τάση Ζ</a:t>
                </a:r>
                <a:r>
                  <a:rPr lang="en-US" sz="16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ener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μεταβάλεται  λιγο.</a:t>
                </a:r>
              </a:p>
              <a:p>
                <a:pPr algn="just"/>
                <a:endParaRPr lang="el-G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1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Όταν η τάση εισόδου  </a:t>
                </a: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μειώνεται  </a:t>
                </a:r>
                <a:r>
                  <a:rPr lang="el-GR" sz="1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το ρεύμα που διαρρέει την </a:t>
                </a:r>
                <a:r>
                  <a:rPr lang="en-US" sz="1600" dirty="0" err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sz="1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μειώνεται  </a:t>
                </a:r>
                <a:r>
                  <a:rPr lang="el-GR" sz="1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και  η τάση Ζ</a:t>
                </a:r>
                <a:r>
                  <a:rPr lang="en-US" sz="1600" dirty="0" err="1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ener</a:t>
                </a:r>
                <a:r>
                  <a:rPr lang="en-US" sz="1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μεταβάλεται  λιγο</a:t>
                </a: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algn="just"/>
                <a:endParaRPr lang="el-G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Για να  είναι στην περιοχή σταθεροποίησης   το ρεύμα  που  διαρρέει την Ζ</a:t>
                </a:r>
                <a:r>
                  <a:rPr lang="en-US" sz="1600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ener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l-GR" sz="1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θα  πρέπει να είναι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𝑍𝐾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0000FF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𝑍</m:t>
                        </m:r>
                      </m:sub>
                    </m:sSub>
                    <m:r>
                      <a:rPr lang="en-US" sz="1400" b="0" i="0" smtClean="0">
                        <a:solidFill>
                          <a:srgbClr val="0000FF"/>
                        </a:solidFill>
                        <a:latin typeface="Cambria Math"/>
                        <a:cs typeface="Arial" pitchFamily="34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𝑍</m:t>
                        </m:r>
                        <m:r>
                          <a:rPr lang="en-US" sz="14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𝑀</m:t>
                        </m:r>
                      </m:sub>
                    </m:sSub>
                  </m:oMath>
                </a14:m>
                <a:endParaRPr lang="el-GR" sz="14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14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Η αντίσταση  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 </a:t>
                </a:r>
                <a:r>
                  <a:rPr lang="el-GR" sz="14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είναι αντίσταση προστασίας </a:t>
                </a:r>
                <a:endParaRPr lang="el-GR" sz="14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l-G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endParaRPr lang="el-GR" sz="16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l-GR" sz="1600" dirty="0"/>
              </a:p>
            </p:txBody>
          </p:sp>
        </mc:Choice>
        <mc:Fallback xmlns="">
          <p:sp>
            <p:nvSpPr>
              <p:cNvPr id="4096" name="TextBox 40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584782"/>
                <a:ext cx="4260850" cy="3970318"/>
              </a:xfrm>
              <a:prstGeom prst="rect">
                <a:avLst/>
              </a:prstGeom>
              <a:blipFill rotWithShape="1">
                <a:blip r:embed="rId3"/>
                <a:stretch>
                  <a:fillRect l="-860" t="-461" r="-2292" b="-12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524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Παράδειγμα</a:t>
            </a:r>
          </a:p>
          <a:p>
            <a:r>
              <a:rPr lang="el-GR" sz="24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Να  προσδιοριστεί   η μέγιστη και ελάχιστη  τάση εισόδου ώστε η δίοδος να είναι στην περιοχή σταθεροποιήσης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4343400" cy="220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675" y="1310223"/>
                <a:ext cx="7848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dirty="0" smtClean="0">
                    <a:solidFill>
                      <a:srgbClr val="0000FF"/>
                    </a:solidFill>
                    <a:cs typeface="Times New Roman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Από  το  φύλλο κατασκευαστή βρίσκουμε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5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.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1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𝑉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,  </m:t>
                    </m:r>
                  </m:oMath>
                </a14:m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για ρεύμα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T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49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𝑚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A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𝑍𝐾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1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𝑚𝐴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και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7</m:t>
                    </m:r>
                    <m:r>
                      <m:rPr>
                        <m:sty m:val="p"/>
                      </m:rPr>
                      <a:rPr lang="el-GR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Ω</m:t>
                    </m:r>
                  </m:oMath>
                </a14:m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 και  το μέγιστο ρεύμα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Μ</m:t>
                        </m:r>
                      </m:sub>
                    </m:sSub>
                    <m:r>
                      <a:rPr lang="el-GR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el-GR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196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mA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just"/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Γενικά η  τάση  εξόδου μιας μη ιδανική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Zener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είναι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𝑜𝑢𝑡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𝑍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𝑍</m:t>
                            </m:r>
                            <m:r>
                              <a:rPr lang="en-US" sz="2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𝑇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(Ορισμός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)</a:t>
                </a:r>
                <a:endParaRPr lang="en-US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just"/>
                <a:endParaRPr lang="en-US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Για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Κ</m:t>
                        </m:r>
                      </m:sub>
                    </m:sSub>
                  </m:oMath>
                </a14:m>
                <a:endParaRPr lang="en-US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just"/>
                <a:endParaRPr lang="en-US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𝑜𝑢𝑡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𝑍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Κ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𝑍𝑇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</m:sub>
                    </m:sSub>
                    <m:r>
                      <a:rPr lang="el-GR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𝑍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Τ</m:t>
                            </m:r>
                          </m:sub>
                        </m:s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𝑍</m:t>
                            </m:r>
                            <m:r>
                              <m:rPr>
                                <m:sty m:val="p"/>
                              </m:rPr>
                              <a:rPr lang="el-GR" sz="200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/>
                              </a:rPr>
                              <m:t>Κ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𝑟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=5.1</a:t>
                </a:r>
                <a:r>
                  <a:rPr lang="en-US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V-(48mV)(7</a:t>
                </a:r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Ω)=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4.76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V</a:t>
                </a:r>
                <a:endParaRPr lang="el-GR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5" y="1310223"/>
                <a:ext cx="7848600" cy="2862322"/>
              </a:xfrm>
              <a:prstGeom prst="rect">
                <a:avLst/>
              </a:prstGeom>
              <a:blipFill rotWithShape="1">
                <a:blip r:embed="rId4"/>
                <a:stretch>
                  <a:fillRect l="-776" t="-1279" r="-2252" b="-29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295400"/>
                <a:ext cx="7391400" cy="2890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Έτσι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𝑖𝑛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𝑚𝑖𝑛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)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𝑍𝐾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𝑅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𝑜𝑢𝑡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4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.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86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𝑉</m:t>
                    </m:r>
                  </m:oMath>
                </a14:m>
                <a:endParaRPr lang="en-US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l-GR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Για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𝑍𝑀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προκύπτει </a:t>
                </a:r>
                <a:endParaRPr lang="en-US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l-GR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𝑜𝑢𝑡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𝑍</m:t>
                          </m:r>
                        </m:sub>
                      </m:sSub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/>
                                </a:rPr>
                                <m:t>𝑍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/>
                                </a:rPr>
                                <m:t>Μ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Times New Roman"/>
                                </a:rPr>
                                <m:t>𝑍𝑇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5</m:t>
                      </m:r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.</m:t>
                      </m:r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V</m:t>
                      </m:r>
                      <m:r>
                        <a:rPr lang="en-US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147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mA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7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Times New Roman"/>
                            </a:rPr>
                            <m:t>Ω</m:t>
                          </m:r>
                        </m:e>
                      </m:d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6</m:t>
                      </m:r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.</m:t>
                      </m:r>
                      <m:r>
                        <a:rPr lang="el-GR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13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/>
                          <a:cs typeface="Times New Roman"/>
                        </a:rPr>
                        <m:t>V</m:t>
                      </m:r>
                    </m:oMath>
                  </m:oMathPara>
                </a14:m>
                <a:endParaRPr lang="en-US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l-GR" sz="20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Έτσι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𝑖𝑛</m:t>
                        </m:r>
                        <m: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max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)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𝑀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𝑅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𝑜𝑢𝑡</m:t>
                        </m:r>
                      </m:sub>
                    </m:sSub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=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25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.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7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𝑉</m:t>
                    </m:r>
                  </m:oMath>
                </a14:m>
                <a:endParaRPr lang="en-US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l-GR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endParaRPr lang="en-US" dirty="0">
                  <a:solidFill>
                    <a:srgbClr val="0000FF"/>
                  </a:solidFill>
                  <a:cs typeface="Times New Roman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7391400" cy="2890663"/>
              </a:xfrm>
              <a:prstGeom prst="rect">
                <a:avLst/>
              </a:prstGeom>
              <a:blipFill rotWithShape="1">
                <a:blip r:embed="rId2"/>
                <a:stretch>
                  <a:fillRect l="-824" t="-844" b="-23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6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43809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Παράδειγμα  2</a:t>
            </a:r>
            <a:r>
              <a:rPr lang="en-US" sz="2000" b="1" dirty="0" smtClean="0"/>
              <a:t> (</a:t>
            </a:r>
            <a:r>
              <a:rPr lang="el-GR" sz="2000" b="1" dirty="0" smtClean="0"/>
              <a:t>Ιδανική Ζ</a:t>
            </a:r>
            <a:r>
              <a:rPr lang="en-US" sz="2000" b="1" dirty="0" err="1" smtClean="0"/>
              <a:t>ener</a:t>
            </a:r>
            <a:r>
              <a:rPr lang="el-GR" sz="2000" b="1" dirty="0"/>
              <a:t> </a:t>
            </a:r>
            <a:r>
              <a:rPr lang="el-GR" sz="2000" b="1" dirty="0" smtClean="0"/>
              <a:t>με  φορτίο )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8650" y="1066800"/>
                <a:ext cx="7448550" cy="4704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Προσδιορίστε α) το μέγιστο και ελάχιστο ρεύμα  φορτίου ώστε η Ζ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ener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να είναι στην περιοχή σταθεροποίησης β) Ποιό είναι το ελάχιστο φορτίο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12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𝑚𝐴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50</m:t>
                    </m:r>
                    <m:r>
                      <a:rPr lang="en-US" sz="2000" i="1">
                        <a:latin typeface="Cambria Math"/>
                      </a:rPr>
                      <m:t>𝑚𝐴</m:t>
                    </m:r>
                    <m:r>
                      <a:rPr lang="el-GR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/>
                      </a:rPr>
                      <m:t>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l-GR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Χωρίς  φορτιο όλο το ρεύμα θα  διέρχεται από την </a:t>
                </a:r>
                <a:r>
                  <a:rPr lang="en-US" sz="2000" dirty="0" err="1" smtClean="0">
                    <a:latin typeface="Calibri" pitchFamily="34" charset="0"/>
                    <a:cs typeface="Calibri" pitchFamily="34" charset="0"/>
                  </a:rPr>
                  <a:t>Zener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δηλ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𝑚𝑖𝑛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latin typeface="Cambria Math"/>
                      </a:rPr>
                      <m:t>0</m:t>
                    </m:r>
                  </m:oMath>
                </a14:m>
                <a:endParaRPr lang="en-US" sz="20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Άρα  </a:t>
                </a:r>
                <a:endParaRPr lang="en-US" sz="2000" dirty="0" smtClean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𝑍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470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25</m:t>
                      </m:r>
                      <m:r>
                        <a:rPr lang="el-GR" b="0" i="1" smtClean="0">
                          <a:latin typeface="Cambria Math"/>
                        </a:rPr>
                        <m:t>.</m:t>
                      </m:r>
                      <m:r>
                        <a:rPr lang="el-GR" b="0" i="1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  <m:r>
                        <a:rPr lang="el-GR" b="0" i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𝑍𝑀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66800"/>
                <a:ext cx="7448550" cy="4704942"/>
              </a:xfrm>
              <a:prstGeom prst="rect">
                <a:avLst/>
              </a:prstGeom>
              <a:blipFill rotWithShape="1">
                <a:blip r:embed="rId2"/>
                <a:stretch>
                  <a:fillRect l="-818" t="-6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578392" cy="167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68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1219200"/>
                <a:ext cx="7467600" cy="2382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Το μέγιστο ρεύμα  στο  φόρτίο είναι  </a:t>
                </a:r>
                <a:endParaRPr lang="en-US" dirty="0" smtClean="0"/>
              </a:p>
              <a:p>
                <a:endParaRPr lang="el-G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max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ZK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25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a:rPr lang="en-US" b="0" i="0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r>
                        <a:rPr lang="en-US" b="0" i="0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24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a:rPr lang="en-US" b="0" i="0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</m:oMath>
                  </m:oMathPara>
                </a14:m>
                <a:endParaRPr lang="el-GR" dirty="0" smtClean="0"/>
              </a:p>
              <a:p>
                <a:endParaRPr lang="el-GR" dirty="0"/>
              </a:p>
              <a:p>
                <a:r>
                  <a:rPr lang="el-GR" dirty="0" smtClean="0"/>
                  <a:t>Άρα   η ελάχιστη  τιμή της αντίστασης είναι </a:t>
                </a:r>
              </a:p>
              <a:p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L</m:t>
                          </m:r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  <m:r>
                            <a:rPr lang="en-US"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/>
                                </a:rPr>
                                <m:t>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max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490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19200"/>
                <a:ext cx="7467600" cy="2382062"/>
              </a:xfrm>
              <a:prstGeom prst="rect">
                <a:avLst/>
              </a:prstGeom>
              <a:blipFill rotWithShape="1">
                <a:blip r:embed="rId3"/>
                <a:stretch>
                  <a:fillRect l="-653" t="-12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1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l-GR" sz="4000" b="0" dirty="0" smtClean="0">
                <a:effectLst/>
                <a:latin typeface="Calibri" pitchFamily="34" charset="0"/>
                <a:cs typeface="Calibri" pitchFamily="34" charset="0"/>
              </a:rPr>
              <a:t>Βιβλιογραφία  -</a:t>
            </a:r>
            <a:r>
              <a:rPr lang="en-US" sz="4000" b="0" dirty="0" smtClean="0">
                <a:effectLst/>
                <a:latin typeface="Calibri" pitchFamily="34" charset="0"/>
                <a:cs typeface="Calibri" pitchFamily="34" charset="0"/>
              </a:rPr>
              <a:t>X</a:t>
            </a:r>
            <a:r>
              <a:rPr lang="el-GR" sz="4000" b="0" dirty="0" smtClean="0">
                <a:effectLst/>
                <a:latin typeface="Calibri" pitchFamily="34" charset="0"/>
                <a:cs typeface="Calibri" pitchFamily="34" charset="0"/>
              </a:rPr>
              <a:t>ρήσιμες σελίδες</a:t>
            </a:r>
            <a:endParaRPr lang="el-GR" sz="40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https://electronicspost.com/solved-problems-on-zener-diode/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AutoShape 2" descr="PDF] Electronic Devices, Global Edition by Thomas Floyd eBook | Perl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4" descr="PDF] Electronic Devices, Global Edition by Thomas Floyd eBook | Perle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6999"/>
            <a:ext cx="2540647" cy="381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2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6655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Παράδειγμα  3</a:t>
            </a:r>
            <a:endParaRPr lang="el-GR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01703"/>
            <a:ext cx="37147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4824" y="609600"/>
                <a:ext cx="4448175" cy="5804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Προσδιορίστε  α) την τάση εξόδου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για ρεύμα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ΖΚ</m:t>
                        </m:r>
                      </m:sub>
                    </m:sSub>
                    <m:r>
                      <a:rPr lang="el-GR" sz="20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Ζ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Μ</m:t>
                        </m:r>
                      </m:sub>
                    </m:sSub>
                    <m:r>
                      <a:rPr lang="el-GR" sz="2000">
                        <a:latin typeface="Cambria Math"/>
                      </a:rPr>
                      <m:t> </m:t>
                    </m:r>
                  </m:oMath>
                </a14:m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 β)Προσδιορίστε την </a:t>
                </a:r>
                <a:r>
                  <a:rPr lang="en-US" sz="2000" dirty="0" smtClean="0">
                    <a:latin typeface="Calibri" pitchFamily="34" charset="0"/>
                    <a:cs typeface="Calibri" pitchFamily="34" charset="0"/>
                  </a:rPr>
                  <a:t>R </a:t>
                </a:r>
              </a:p>
              <a:p>
                <a:pPr algn="just"/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γ) Προδιορίστε  την ελάχιστη  τιμή της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b="0" dirty="0" smtClean="0"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el-GR" sz="2000" b="0" dirty="0" smtClean="0">
                    <a:latin typeface="Calibri" pitchFamily="34" charset="0"/>
                    <a:cs typeface="Calibri" pitchFamily="34" charset="0"/>
                  </a:rPr>
                  <a:t>ώστε να είναι στην  περιοχή σταθεροποιήσης)</a:t>
                </a:r>
                <a:endParaRPr lang="en-US" sz="2000" b="0" dirty="0" smtClean="0">
                  <a:latin typeface="Calibri" pitchFamily="34" charset="0"/>
                  <a:cs typeface="Calibri" pitchFamily="34" charset="0"/>
                </a:endParaRPr>
              </a:p>
              <a:p>
                <a:pPr algn="just"/>
                <a:r>
                  <a:rPr lang="el-GR" sz="2000" dirty="0" smtClean="0">
                    <a:latin typeface="Calibri" pitchFamily="34" charset="0"/>
                    <a:cs typeface="Calibri" pitchFamily="34" charset="0"/>
                  </a:rPr>
                  <a:t>Από  το φύλλο κατασκευαστή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15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r>
                      <a:rPr lang="el-GR" sz="2000" b="0" i="1" smtClean="0">
                        <a:latin typeface="Cambria Math"/>
                      </a:rPr>
                      <m:t>𝛾𝜄𝛼</m:t>
                    </m:r>
                    <m:r>
                      <a:rPr lang="el-GR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/>
                          </a:rPr>
                          <m:t>Τ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17</m:t>
                    </m:r>
                    <m:r>
                      <a:rPr lang="en-US" sz="2000" b="0" i="1" smtClean="0">
                        <a:latin typeface="Cambria Math"/>
                      </a:rPr>
                      <m:t>𝑚𝐴</m:t>
                    </m:r>
                    <m:r>
                      <a:rPr lang="en-US" sz="2000" b="0" i="1" smtClean="0">
                        <a:latin typeface="Cambria Math"/>
                      </a:rPr>
                      <m:t> ,</m:t>
                    </m:r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0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25</m:t>
                    </m:r>
                    <m:r>
                      <a:rPr lang="en-US" sz="2000" b="0" i="1" smtClean="0">
                        <a:latin typeface="Cambria Math"/>
                      </a:rPr>
                      <m:t>𝑚𝐴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l-GR" sz="20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𝑍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66</m:t>
                    </m:r>
                    <m:r>
                      <a:rPr lang="en-US" sz="2000" b="0" i="1" smtClean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7</m:t>
                    </m:r>
                    <m:r>
                      <a:rPr lang="en-US" sz="2000" i="1"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14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/>
                      </a:rPr>
                      <m:t>Ω</m:t>
                    </m:r>
                    <m:r>
                      <a:rPr lang="el-GR" sz="2000" b="0" i="0" smtClean="0">
                        <a:latin typeface="Cambria Math"/>
                      </a:rPr>
                      <m:t>.</m:t>
                    </m:r>
                  </m:oMath>
                </a14:m>
                <a:endParaRPr lang="el-GR" sz="20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el-GR" sz="1600" dirty="0"/>
              </a:p>
              <a:p>
                <a:endParaRPr lang="el-GR" sz="1600" dirty="0" smtClean="0"/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1600" dirty="0" smtClean="0">
                    <a:solidFill>
                      <a:schemeClr val="tx1"/>
                    </a:solidFill>
                    <a:cs typeface="Times New Roman"/>
                  </a:rPr>
                  <a:t>Για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l-GR" sz="1600">
                            <a:solidFill>
                              <a:schemeClr val="tx1"/>
                            </a:solidFill>
                            <a:latin typeface="Cambria Math"/>
                            <a:cs typeface="Times New Roman"/>
                          </a:rPr>
                          <m:t>Κ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cs typeface="Times New Roman"/>
                </a:endParaRPr>
              </a:p>
              <a:p>
                <a:pPr algn="just"/>
                <a:endParaRPr lang="en-US" sz="1600" dirty="0">
                  <a:solidFill>
                    <a:schemeClr val="tx1"/>
                  </a:solidFill>
                  <a:cs typeface="Times New Roma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𝑜𝑢𝑡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≈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𝑍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𝑍</m:t>
                              </m:r>
                              <m:r>
                                <m:rPr>
                                  <m:sty m:val="p"/>
                                </m:rPr>
                                <a:rPr lang="el-GR" sz="160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Κ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/>
                                </a:rPr>
                                <m:t>𝑍𝑇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l-GR" sz="16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𝑍</m:t>
                          </m:r>
                        </m:sub>
                      </m:sSub>
                      <m:r>
                        <a:rPr lang="el-GR" sz="1600" b="0" i="1" smtClean="0">
                          <a:latin typeface="Cambria Math"/>
                          <a:cs typeface="Times New Roman"/>
                        </a:rPr>
                        <m:t>−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𝑍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0" smtClean="0">
                                  <a:latin typeface="Cambria Math"/>
                                  <a:cs typeface="Times New Roman"/>
                                </a:rPr>
                                <m:t>Τ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𝑍</m:t>
                              </m:r>
                              <m:r>
                                <m:rPr>
                                  <m:sty m:val="p"/>
                                </m:rPr>
                                <a:rPr lang="el-GR" sz="1600" b="0" i="0" smtClean="0">
                                  <a:latin typeface="Cambria Math"/>
                                  <a:cs typeface="Times New Roman"/>
                                </a:rPr>
                                <m:t>Κ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l-GR" sz="1600" b="0" i="0" smtClean="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l-GR" sz="1600" b="0" i="0" smtClean="0">
                          <a:latin typeface="Cambria Math"/>
                          <a:cs typeface="Times New Roman"/>
                        </a:rPr>
                        <m:t>14</m:t>
                      </m:r>
                      <m:r>
                        <a:rPr lang="el-GR" sz="1600" b="0" i="0" smtClean="0">
                          <a:latin typeface="Cambria Math"/>
                          <a:cs typeface="Times New Roman"/>
                        </a:rPr>
                        <m:t>.</m:t>
                      </m:r>
                      <m:r>
                        <a:rPr lang="el-GR" sz="1600" b="0" i="0" smtClean="0">
                          <a:latin typeface="Cambria Math"/>
                          <a:cs typeface="Times New Roman"/>
                        </a:rPr>
                        <m:t>76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  <a:cs typeface="Times New Roman"/>
                        </a:rPr>
                        <m:t>V</m:t>
                      </m:r>
                    </m:oMath>
                  </m:oMathPara>
                </a14:m>
                <a:endParaRPr lang="el-GR" sz="1600" dirty="0">
                  <a:solidFill>
                    <a:schemeClr val="tx1"/>
                  </a:solidFill>
                </a:endParaRPr>
              </a:p>
              <a:p>
                <a:endParaRPr lang="el-GR" sz="1600" dirty="0" smtClean="0">
                  <a:solidFill>
                    <a:schemeClr val="tx1"/>
                  </a:solidFill>
                </a:endParaRPr>
              </a:p>
              <a:p>
                <a:pPr marL="285750" indent="-285750" algn="just">
                  <a:buFont typeface="Arial" pitchFamily="34" charset="0"/>
                  <a:buChar char="•"/>
                </a:pPr>
                <a:r>
                  <a:rPr lang="el-GR" sz="1600" dirty="0">
                    <a:cs typeface="Times New Roman"/>
                  </a:rPr>
                  <a:t>Για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cs typeface="Times New Roman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cs typeface="Times New Roman"/>
                          </a:rPr>
                          <m:t>𝑍</m:t>
                        </m:r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/>
                            <a:cs typeface="Times New Roman"/>
                          </a:rPr>
                          <m:t>M</m:t>
                        </m:r>
                      </m:sub>
                    </m:sSub>
                  </m:oMath>
                </a14:m>
                <a:endParaRPr lang="en-US" sz="1600" dirty="0">
                  <a:cs typeface="Times New Roman"/>
                </a:endParaRPr>
              </a:p>
              <a:p>
                <a:pPr algn="just"/>
                <a:endParaRPr lang="en-US" sz="1600" dirty="0">
                  <a:cs typeface="Times New Roman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𝑜𝑢𝑡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  <a:cs typeface="Times New Roman"/>
                        </a:rPr>
                        <m:t>≈</m:t>
                      </m:r>
                      <m:sSub>
                        <m:sSubPr>
                          <m:ctrlPr>
                            <a:rPr lang="en-US" sz="16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𝑉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𝑍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cs typeface="Times New Roman"/>
                        </a:rPr>
                        <m:t>+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  <a:cs typeface="Times New Roman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𝑍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  <a:cs typeface="Times New Roman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  <a:cs typeface="Times New Roman"/>
                                </a:rPr>
                                <m:t>𝑍𝑇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600" i="1">
                              <a:latin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𝑟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  <a:cs typeface="Times New Roman"/>
                            </a:rPr>
                            <m:t>𝑧</m:t>
                          </m:r>
                        </m:sub>
                      </m:sSub>
                      <m:r>
                        <a:rPr lang="el-GR" sz="1600">
                          <a:latin typeface="Cambria Math"/>
                          <a:cs typeface="Times New Roman"/>
                        </a:rPr>
                        <m:t>=</m:t>
                      </m:r>
                      <m:r>
                        <a:rPr lang="el-GR" sz="1600">
                          <a:latin typeface="Cambria Math"/>
                          <a:cs typeface="Times New Roman"/>
                        </a:rPr>
                        <m:t>1</m:t>
                      </m:r>
                      <m:r>
                        <a:rPr lang="en-US" sz="1600" b="0" i="0" smtClean="0">
                          <a:latin typeface="Cambria Math"/>
                          <a:cs typeface="Times New Roman"/>
                        </a:rPr>
                        <m:t>5</m:t>
                      </m:r>
                      <m:r>
                        <a:rPr lang="en-US" sz="1600" b="0" i="0" smtClean="0">
                          <a:latin typeface="Cambria Math"/>
                          <a:cs typeface="Times New Roman"/>
                        </a:rPr>
                        <m:t>.</m:t>
                      </m:r>
                      <m:r>
                        <a:rPr lang="en-US" sz="1600" b="0" i="0" smtClean="0">
                          <a:latin typeface="Cambria Math"/>
                          <a:cs typeface="Times New Roman"/>
                        </a:rPr>
                        <m:t>7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/>
                          <a:cs typeface="Times New Roman"/>
                        </a:rPr>
                        <m:t>V</m:t>
                      </m:r>
                    </m:oMath>
                  </m:oMathPara>
                </a14:m>
                <a:endParaRPr lang="el-GR" sz="1600" dirty="0">
                  <a:solidFill>
                    <a:schemeClr val="tx1"/>
                  </a:solidFill>
                </a:endParaRPr>
              </a:p>
              <a:p>
                <a:endParaRPr lang="el-GR" sz="1600" dirty="0"/>
              </a:p>
              <a:p>
                <a:endParaRPr lang="el-GR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609600"/>
                <a:ext cx="4448175" cy="5804218"/>
              </a:xfrm>
              <a:prstGeom prst="rect">
                <a:avLst/>
              </a:prstGeom>
              <a:blipFill rotWithShape="1">
                <a:blip r:embed="rId3"/>
                <a:stretch>
                  <a:fillRect l="-1509" t="-525" r="-3978" b="-4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81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219200"/>
                <a:ext cx="7391400" cy="1771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Β) Το  μέγιστο ρεύμα   διαρρεέι την </a:t>
                </a:r>
                <a:r>
                  <a:rPr lang="en-US" dirty="0" err="1" smtClean="0"/>
                  <a:t>Zener</a:t>
                </a:r>
                <a:r>
                  <a:rPr lang="en-US" dirty="0" smtClean="0"/>
                  <a:t> </a:t>
                </a:r>
                <a:r>
                  <a:rPr lang="el-GR" dirty="0" smtClean="0"/>
                  <a:t>όταν δεν υπάρχει  φορτίο</a:t>
                </a:r>
              </a:p>
              <a:p>
                <a:endParaRPr lang="el-GR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𝑂𝑈𝑇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𝑍𝑀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Α</m:t>
                          </m:r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124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l-GR" b="0" dirty="0" smtClean="0"/>
              </a:p>
              <a:p>
                <a:endParaRPr lang="el-GR" dirty="0" smtClean="0"/>
              </a:p>
              <a:p>
                <a:r>
                  <a:rPr lang="el-GR" dirty="0" smtClean="0"/>
                  <a:t>Στην πράξη την επιλέγουμε  λίγο μεγαλύτερη 130Ω</a:t>
                </a:r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19200"/>
                <a:ext cx="7391400" cy="1771639"/>
              </a:xfrm>
              <a:prstGeom prst="rect">
                <a:avLst/>
              </a:prstGeom>
              <a:blipFill rotWithShape="1">
                <a:blip r:embed="rId3"/>
                <a:stretch>
                  <a:fillRect l="-743" t="-1718" b="-44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429000"/>
            <a:ext cx="67373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6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066800"/>
                <a:ext cx="6705600" cy="3418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γ) Για  την  ελάχιστη  αντίσταση φορτίου   το ρεύμα  που διαρρέει την Ζ</a:t>
                </a:r>
                <a:r>
                  <a:rPr lang="en-US" dirty="0" err="1" smtClean="0"/>
                  <a:t>ener</a:t>
                </a:r>
                <a:r>
                  <a:rPr lang="en-US" dirty="0" smtClean="0"/>
                  <a:t> </a:t>
                </a:r>
                <a:r>
                  <a:rPr lang="el-GR" dirty="0" smtClean="0"/>
                  <a:t>θα  πρέπει αν είναι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ZK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0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  <m:r>
                      <a:rPr lang="en-US" b="0" i="0" smtClean="0">
                        <a:latin typeface="Cambria Math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mA</m:t>
                    </m:r>
                    <m:r>
                      <a:rPr lang="en-US" b="0" i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l-GR" dirty="0" smtClean="0"/>
                  <a:t>Άρα το συνολικό ρεύμα είναι </a:t>
                </a:r>
              </a:p>
              <a:p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76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130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Ω</m:t>
                          </m:r>
                        </m:den>
                      </m:f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71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ZK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71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  <m:r>
                        <a:rPr lang="en-US" b="0" i="0" smtClean="0">
                          <a:latin typeface="Cambria Math"/>
                        </a:rPr>
                        <m:t>−</m:t>
                      </m:r>
                      <m:r>
                        <a:rPr lang="en-US" b="0" i="0" smtClean="0">
                          <a:latin typeface="Cambria Math"/>
                        </a:rPr>
                        <m:t>0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a:rPr lang="en-US" b="0" i="0" smtClean="0">
                          <a:latin typeface="Cambria Math"/>
                        </a:rPr>
                        <m:t>25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</a:rPr>
                        <m:t>70</m:t>
                      </m:r>
                      <m:r>
                        <a:rPr lang="en-US" b="0" i="0" smtClean="0">
                          <a:latin typeface="Cambria Math"/>
                        </a:rPr>
                        <m:t>.</m:t>
                      </m:r>
                      <m:r>
                        <a:rPr lang="en-US" b="0" i="0" smtClean="0">
                          <a:latin typeface="Cambria Math"/>
                        </a:rPr>
                        <m:t>75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mA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Άρα </a:t>
                </a:r>
              </a:p>
              <a:p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L</m:t>
                          </m:r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𝑚𝑖𝑛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14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76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70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75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Α</m:t>
                          </m:r>
                        </m:den>
                      </m:f>
                      <m:r>
                        <a:rPr lang="el-G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209</m:t>
                      </m:r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prstClr val="black"/>
                          </a:solidFill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66800"/>
                <a:ext cx="6705600" cy="3418308"/>
              </a:xfrm>
              <a:prstGeom prst="rect">
                <a:avLst/>
              </a:prstGeom>
              <a:blipFill rotWithShape="1">
                <a:blip r:embed="rId3"/>
                <a:stretch>
                  <a:fillRect l="-818" t="-891" r="-11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3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Στο  παρακάτω κύκλωμα  να  βρεθεί   ο λόγος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0" i="1" smtClean="0">
                              <a:latin typeface="Cambria Math"/>
                              <a:cs typeface="Calibri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>
                              <a:latin typeface="Cambria Math"/>
                              <a:cs typeface="Calibri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i="1" smtClean="0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l-GR" sz="2400" dirty="0">
                              <a:latin typeface="Calibri" pitchFamily="34" charset="0"/>
                              <a:cs typeface="Calibri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cs typeface="Calibri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400" b="0" i="1" smtClean="0">
                                  <a:latin typeface="Cambria Math"/>
                                  <a:cs typeface="Calibri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Calibri" pitchFamily="34" charset="0"/>
                                </a:rPr>
                                <m:t>𝐼𝑁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endParaRPr lang="el-GR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endParaRPr lang="el-GR" sz="2400" dirty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H  </a:t>
                </a:r>
                <a:r>
                  <a:rPr lang="en-US" sz="2400" dirty="0" err="1" smtClean="0">
                    <a:latin typeface="Calibri" pitchFamily="34" charset="0"/>
                    <a:cs typeface="Calibri" pitchFamily="34" charset="0"/>
                  </a:rPr>
                  <a:t>Zener</a:t>
                </a: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έχει  τα   εξής  χαρακτηριστικά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7</m:t>
                    </m:r>
                    <m:r>
                      <m:rPr>
                        <m:sty m:val="p"/>
                      </m:rPr>
                      <a:rPr lang="el-GR" sz="2400" b="0" i="0" smtClean="0">
                        <a:latin typeface="Cambria Math"/>
                        <a:cs typeface="Calibri" pitchFamily="34" charset="0"/>
                      </a:rPr>
                      <m:t>Ω</m:t>
                    </m:r>
                    <m:r>
                      <a:rPr lang="el-GR" sz="2400" b="0" i="0" smtClean="0">
                        <a:latin typeface="Cambria Math"/>
                        <a:cs typeface="Calibri" pitchFamily="34" charset="0"/>
                      </a:rPr>
                      <m:t>,</m:t>
                    </m:r>
                  </m:oMath>
                </a14:m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  <a:cs typeface="Calibri" pitchFamily="34" charset="0"/>
                          </a:rPr>
                          <m:t>ZT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Calibri" pitchFamily="34" charset="0"/>
                      </a:rPr>
                      <m:t>49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Calibri" pitchFamily="34" charset="0"/>
                      </a:rPr>
                      <m:t>mA</m:t>
                    </m:r>
                  </m:oMath>
                </a14:m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,</a:t>
                </a:r>
                <a:r>
                  <a:rPr lang="en-US" sz="2400" dirty="0"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cs typeface="Calibri" pitchFamily="34" charset="0"/>
                          </a:rPr>
                          <m:t>𝑍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  <a:cs typeface="Calibri" pitchFamily="34" charset="0"/>
                      </a:rPr>
                      <m:t>𝑉</m:t>
                    </m:r>
                  </m:oMath>
                </a14:m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 r="-148" b="-22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0" dirty="0" smtClean="0">
                <a:effectLst/>
                <a:latin typeface="Calibri" pitchFamily="34" charset="0"/>
                <a:cs typeface="Calibri" pitchFamily="34" charset="0"/>
              </a:rPr>
              <a:t>Εφαρμογή  </a:t>
            </a:r>
            <a:endParaRPr lang="el-GR" sz="4000" b="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848100" cy="235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2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92167" cy="266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229600" cy="9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67437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800600"/>
            <a:ext cx="6572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3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7405" y="281226"/>
            <a:ext cx="4941570" cy="861774"/>
          </a:xfrm>
          <a:prstGeom prst="rect">
            <a:avLst/>
          </a:prstGeom>
          <a:solidFill>
            <a:srgbClr val="0000F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0"/>
              </a:spcBef>
            </a:pPr>
            <a:r>
              <a:rPr lang="el-GR"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Εφαρμογή της διόδου Ζ</a:t>
            </a:r>
            <a:r>
              <a:rPr lang="en-US" sz="24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aener</a:t>
            </a:r>
            <a:r>
              <a:rPr lang="en-US"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Zener</a:t>
            </a: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Diode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Applications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6795" y="1600200"/>
            <a:ext cx="731900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  </a:t>
            </a:r>
            <a:r>
              <a:rPr lang="el-GR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δίοδος  </a:t>
            </a:r>
            <a:r>
              <a:rPr lang="en-US" spc="-5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Zener</a:t>
            </a:r>
            <a:r>
              <a:rPr lang="en-US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l-GR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χρησιμοποιείται  ως τάσης αναφοράς  σε ολοκληρωμένα   που ονομάζονται </a:t>
            </a:r>
            <a:r>
              <a:rPr lang="en-US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σταθεροποιητές</a:t>
            </a:r>
            <a:r>
              <a:rPr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l-G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Τα  ολοκληρωμένα αυτά  μπορούν  να κάνουν σταθεροποίηση   πιο αποτελεσματικά από την </a:t>
            </a:r>
            <a:r>
              <a:rPr lang="el-GR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την</a:t>
            </a:r>
            <a:r>
              <a:rPr lang="el-G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διόδο</a:t>
            </a:r>
            <a:r>
              <a:rPr lang="el-GR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Zener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" y="2971800"/>
            <a:ext cx="7531100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38200" y="1447800"/>
            <a:ext cx="3352800" cy="609600"/>
          </a:xfrm>
          <a:prstGeom prst="rect">
            <a:avLst/>
          </a:prstGeom>
          <a:solidFill>
            <a:srgbClr val="0000F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60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Zener Diode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Applications</a:t>
            </a:r>
            <a:endParaRPr sz="24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1068069" y="2167890"/>
                <a:ext cx="7413625" cy="1256754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l-GR" sz="2000" spc="-5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Η δίοδος </a:t>
                </a:r>
                <a:r>
                  <a:rPr lang="en-US" sz="2000" spc="-5" dirty="0" err="1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Zener</a:t>
                </a:r>
                <a:r>
                  <a:rPr lang="en-US" sz="2000" spc="-5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l-GR" sz="2000" spc="-5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μπορεί να  χρησιμοποιηθεί σαν περιοριστής</a:t>
                </a:r>
                <a:r>
                  <a:rPr lang="en-US" sz="2000" spc="-5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 (</a:t>
                </a:r>
                <a:r>
                  <a:rPr lang="el-GR" sz="2000" spc="-5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ψαλιδιστής) τάσης </a:t>
                </a:r>
              </a:p>
              <a:p>
                <a:pPr marL="12700" marR="508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l-GR" sz="2000" spc="-5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Η σύνδεση πλάτη  με πλάτη  των διόδων  περιορίζει την τάση εξόδου  στην τάση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pc="-5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pc="-5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±(</m:t>
                        </m:r>
                        <m:r>
                          <a:rPr lang="en-US" sz="2000" b="0" i="1" spc="-5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𝑉</m:t>
                        </m:r>
                      </m:e>
                      <m:sub>
                        <m:r>
                          <a:rPr lang="en-US" sz="2000" b="0" i="1" spc="-5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/>
                          </a:rPr>
                          <m:t>𝑍</m:t>
                        </m:r>
                      </m:sub>
                    </m:sSub>
                    <m:r>
                      <a:rPr lang="en-US" sz="2000" b="0" i="1" spc="-5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+</m:t>
                    </m:r>
                    <m:r>
                      <a:rPr lang="en-US" sz="2000" b="0" i="1" spc="-5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0</m:t>
                    </m:r>
                    <m:r>
                      <a:rPr lang="en-US" sz="2000" b="0" i="1" spc="-5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.</m:t>
                    </m:r>
                    <m:r>
                      <a:rPr lang="en-US" sz="2000" b="0" i="1" spc="-5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7</m:t>
                    </m:r>
                    <m:r>
                      <a:rPr lang="en-US" sz="2000" b="0" i="1" spc="-5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)</m:t>
                    </m:r>
                    <m:r>
                      <a:rPr lang="en-US" sz="2000" b="0" i="1" spc="-5" smtClean="0">
                        <a:solidFill>
                          <a:srgbClr val="0000FF"/>
                        </a:solidFill>
                        <a:latin typeface="Cambria Math"/>
                        <a:cs typeface="Times New Roman"/>
                      </a:rPr>
                      <m:t>𝑉</m:t>
                    </m:r>
                  </m:oMath>
                </a14:m>
                <a:endParaRPr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69" y="2167890"/>
                <a:ext cx="7413625" cy="1256754"/>
              </a:xfrm>
              <a:prstGeom prst="rect">
                <a:avLst/>
              </a:prstGeom>
              <a:blipFill rotWithShape="1">
                <a:blip r:embed="rId2"/>
                <a:stretch>
                  <a:fillRect l="-1891" t="-5340" r="-3701" b="-111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ject 7"/>
          <p:cNvSpPr/>
          <p:nvPr/>
        </p:nvSpPr>
        <p:spPr>
          <a:xfrm>
            <a:off x="4343400" y="3429000"/>
            <a:ext cx="4267200" cy="1905000"/>
          </a:xfrm>
          <a:custGeom>
            <a:avLst/>
            <a:gdLst/>
            <a:ahLst/>
            <a:cxnLst/>
            <a:rect l="l" t="t" r="r" b="b"/>
            <a:pathLst>
              <a:path w="4267200" h="1905000">
                <a:moveTo>
                  <a:pt x="4267200" y="0"/>
                </a:moveTo>
                <a:lnTo>
                  <a:pt x="0" y="0"/>
                </a:lnTo>
                <a:lnTo>
                  <a:pt x="0" y="1905000"/>
                </a:lnTo>
                <a:lnTo>
                  <a:pt x="4267200" y="1905000"/>
                </a:lnTo>
                <a:lnTo>
                  <a:pt x="426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3400" y="3429000"/>
            <a:ext cx="4267200" cy="1905000"/>
          </a:xfrm>
          <a:custGeom>
            <a:avLst/>
            <a:gdLst/>
            <a:ahLst/>
            <a:cxnLst/>
            <a:rect l="l" t="t" r="r" b="b"/>
            <a:pathLst>
              <a:path w="4267200" h="1905000">
                <a:moveTo>
                  <a:pt x="2133600" y="1905000"/>
                </a:moveTo>
                <a:lnTo>
                  <a:pt x="0" y="1905000"/>
                </a:lnTo>
                <a:lnTo>
                  <a:pt x="0" y="0"/>
                </a:lnTo>
                <a:lnTo>
                  <a:pt x="4267200" y="0"/>
                </a:lnTo>
                <a:lnTo>
                  <a:pt x="4267200" y="1905000"/>
                </a:lnTo>
                <a:lnTo>
                  <a:pt x="2133600" y="1905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1830" y="4110990"/>
            <a:ext cx="933450" cy="453390"/>
          </a:xfrm>
          <a:custGeom>
            <a:avLst/>
            <a:gdLst/>
            <a:ahLst/>
            <a:cxnLst/>
            <a:rect l="l" t="t" r="r" b="b"/>
            <a:pathLst>
              <a:path w="933450" h="453389">
                <a:moveTo>
                  <a:pt x="0" y="219710"/>
                </a:moveTo>
                <a:lnTo>
                  <a:pt x="16631" y="170403"/>
                </a:lnTo>
                <a:lnTo>
                  <a:pt x="33080" y="122438"/>
                </a:lnTo>
                <a:lnTo>
                  <a:pt x="49469" y="77155"/>
                </a:lnTo>
                <a:lnTo>
                  <a:pt x="65918" y="35895"/>
                </a:lnTo>
                <a:lnTo>
                  <a:pt x="82550" y="0"/>
                </a:lnTo>
                <a:lnTo>
                  <a:pt x="370840" y="0"/>
                </a:lnTo>
                <a:lnTo>
                  <a:pt x="387471" y="35895"/>
                </a:lnTo>
                <a:lnTo>
                  <a:pt x="403920" y="77155"/>
                </a:lnTo>
                <a:lnTo>
                  <a:pt x="420309" y="122438"/>
                </a:lnTo>
                <a:lnTo>
                  <a:pt x="436758" y="170403"/>
                </a:lnTo>
                <a:lnTo>
                  <a:pt x="453390" y="219710"/>
                </a:lnTo>
                <a:lnTo>
                  <a:pt x="476453" y="275833"/>
                </a:lnTo>
                <a:lnTo>
                  <a:pt x="497687" y="327934"/>
                </a:lnTo>
                <a:lnTo>
                  <a:pt x="518312" y="375340"/>
                </a:lnTo>
                <a:lnTo>
                  <a:pt x="539546" y="417382"/>
                </a:lnTo>
                <a:lnTo>
                  <a:pt x="562610" y="453390"/>
                </a:lnTo>
                <a:lnTo>
                  <a:pt x="838200" y="453390"/>
                </a:lnTo>
                <a:lnTo>
                  <a:pt x="854445" y="417382"/>
                </a:lnTo>
                <a:lnTo>
                  <a:pt x="871545" y="375340"/>
                </a:lnTo>
                <a:lnTo>
                  <a:pt x="890046" y="327934"/>
                </a:lnTo>
                <a:lnTo>
                  <a:pt x="910498" y="275833"/>
                </a:lnTo>
                <a:lnTo>
                  <a:pt x="933450" y="219710"/>
                </a:lnTo>
              </a:path>
            </a:pathLst>
          </a:custGeom>
          <a:ln w="3175">
            <a:solidFill>
              <a:srgbClr val="008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48780" y="3892550"/>
            <a:ext cx="78168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050" spc="10" dirty="0">
                <a:solidFill>
                  <a:srgbClr val="23201C"/>
                </a:solidFill>
                <a:latin typeface="Times New Roman"/>
                <a:cs typeface="Times New Roman"/>
              </a:rPr>
              <a:t>+</a:t>
            </a:r>
            <a:r>
              <a:rPr sz="1050" i="1" spc="10" dirty="0">
                <a:solidFill>
                  <a:srgbClr val="23201C"/>
                </a:solidFill>
                <a:latin typeface="Times New Roman"/>
                <a:cs typeface="Times New Roman"/>
              </a:rPr>
              <a:t>V</a:t>
            </a:r>
            <a:r>
              <a:rPr sz="1125" spc="15" baseline="-14814" dirty="0">
                <a:solidFill>
                  <a:srgbClr val="23201C"/>
                </a:solidFill>
                <a:latin typeface="Times New Roman"/>
                <a:cs typeface="Times New Roman"/>
              </a:rPr>
              <a:t>Z1 </a:t>
            </a:r>
            <a:r>
              <a:rPr sz="1050" spc="20" dirty="0">
                <a:solidFill>
                  <a:srgbClr val="23201C"/>
                </a:solidFill>
                <a:latin typeface="Times New Roman"/>
                <a:cs typeface="Times New Roman"/>
              </a:rPr>
              <a:t>+ </a:t>
            </a:r>
            <a:r>
              <a:rPr sz="1050" spc="-10" dirty="0">
                <a:solidFill>
                  <a:srgbClr val="23201C"/>
                </a:solidFill>
                <a:latin typeface="Times New Roman"/>
                <a:cs typeface="Times New Roman"/>
              </a:rPr>
              <a:t>0.7</a:t>
            </a:r>
            <a:r>
              <a:rPr sz="1050" spc="30" dirty="0">
                <a:solidFill>
                  <a:srgbClr val="23201C"/>
                </a:solidFill>
                <a:latin typeface="Times New Roman"/>
                <a:cs typeface="Times New Roman"/>
              </a:rPr>
              <a:t> </a:t>
            </a:r>
            <a:r>
              <a:rPr sz="1050" spc="25" dirty="0">
                <a:solidFill>
                  <a:srgbClr val="23201C"/>
                </a:solidFill>
                <a:latin typeface="Times New Roman"/>
                <a:cs typeface="Times New Roman"/>
              </a:rPr>
              <a:t>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14919" y="4556760"/>
            <a:ext cx="75374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575" spc="-44" baseline="2645" dirty="0">
                <a:solidFill>
                  <a:srgbClr val="23201C"/>
                </a:solidFill>
                <a:latin typeface="Times New Roman"/>
                <a:cs typeface="Times New Roman"/>
              </a:rPr>
              <a:t>–</a:t>
            </a:r>
            <a:r>
              <a:rPr sz="1050" i="1" spc="-30" dirty="0">
                <a:solidFill>
                  <a:srgbClr val="23201C"/>
                </a:solidFill>
                <a:latin typeface="Times New Roman"/>
                <a:cs typeface="Times New Roman"/>
              </a:rPr>
              <a:t>V</a:t>
            </a:r>
            <a:r>
              <a:rPr sz="1125" spc="-44" baseline="-22222" dirty="0">
                <a:solidFill>
                  <a:srgbClr val="23201C"/>
                </a:solidFill>
                <a:latin typeface="Times New Roman"/>
                <a:cs typeface="Times New Roman"/>
              </a:rPr>
              <a:t>Z1 </a:t>
            </a:r>
            <a:r>
              <a:rPr sz="1575" spc="22" baseline="2645" dirty="0">
                <a:solidFill>
                  <a:srgbClr val="23201C"/>
                </a:solidFill>
                <a:latin typeface="Times New Roman"/>
                <a:cs typeface="Times New Roman"/>
              </a:rPr>
              <a:t>– </a:t>
            </a:r>
            <a:r>
              <a:rPr sz="1575" spc="-7" baseline="2645" dirty="0">
                <a:solidFill>
                  <a:srgbClr val="23201C"/>
                </a:solidFill>
                <a:latin typeface="Times New Roman"/>
                <a:cs typeface="Times New Roman"/>
              </a:rPr>
              <a:t>0.7</a:t>
            </a:r>
            <a:r>
              <a:rPr sz="1575" spc="-22" baseline="2645" dirty="0">
                <a:solidFill>
                  <a:srgbClr val="23201C"/>
                </a:solidFill>
                <a:latin typeface="Times New Roman"/>
                <a:cs typeface="Times New Roman"/>
              </a:rPr>
              <a:t> </a:t>
            </a:r>
            <a:r>
              <a:rPr sz="1575" spc="37" baseline="2645" dirty="0">
                <a:solidFill>
                  <a:srgbClr val="23201C"/>
                </a:solidFill>
                <a:latin typeface="Times New Roman"/>
                <a:cs typeface="Times New Roman"/>
              </a:rPr>
              <a:t>V</a:t>
            </a:r>
            <a:endParaRPr sz="1575" baseline="2645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93309" y="3891279"/>
            <a:ext cx="1908810" cy="782320"/>
          </a:xfrm>
          <a:custGeom>
            <a:avLst/>
            <a:gdLst/>
            <a:ahLst/>
            <a:cxnLst/>
            <a:rect l="l" t="t" r="r" b="b"/>
            <a:pathLst>
              <a:path w="1908809" h="782320">
                <a:moveTo>
                  <a:pt x="1908810" y="0"/>
                </a:moveTo>
                <a:lnTo>
                  <a:pt x="0" y="0"/>
                </a:lnTo>
                <a:lnTo>
                  <a:pt x="0" y="782320"/>
                </a:lnTo>
                <a:lnTo>
                  <a:pt x="1908810" y="782320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48095" y="4055745"/>
            <a:ext cx="152400" cy="138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8579" y="3891279"/>
            <a:ext cx="0" cy="1003300"/>
          </a:xfrm>
          <a:custGeom>
            <a:avLst/>
            <a:gdLst/>
            <a:ahLst/>
            <a:cxnLst/>
            <a:rect l="l" t="t" r="r" b="b"/>
            <a:pathLst>
              <a:path h="1003300">
                <a:moveTo>
                  <a:pt x="0" y="0"/>
                </a:moveTo>
                <a:lnTo>
                  <a:pt x="0" y="1003300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94120" y="4152900"/>
            <a:ext cx="247650" cy="95250"/>
          </a:xfrm>
          <a:custGeom>
            <a:avLst/>
            <a:gdLst/>
            <a:ahLst/>
            <a:cxnLst/>
            <a:rect l="l" t="t" r="r" b="b"/>
            <a:pathLst>
              <a:path w="247650" h="95250">
                <a:moveTo>
                  <a:pt x="0" y="95250"/>
                </a:moveTo>
                <a:lnTo>
                  <a:pt x="40639" y="54610"/>
                </a:lnTo>
                <a:lnTo>
                  <a:pt x="191769" y="54610"/>
                </a:lnTo>
                <a:lnTo>
                  <a:pt x="247650" y="0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90004" y="3848734"/>
            <a:ext cx="69850" cy="71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2059" y="489457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40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48729" y="493522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30" y="0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0640" y="4977129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80" y="0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5770" y="388429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10">
                <a:moveTo>
                  <a:pt x="0" y="0"/>
                </a:moveTo>
                <a:lnTo>
                  <a:pt x="219709" y="0"/>
                </a:lnTo>
              </a:path>
            </a:pathLst>
          </a:custGeom>
          <a:ln w="698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11800" y="3836670"/>
            <a:ext cx="246379" cy="109220"/>
          </a:xfrm>
          <a:custGeom>
            <a:avLst/>
            <a:gdLst/>
            <a:ahLst/>
            <a:cxnLst/>
            <a:rect l="l" t="t" r="r" b="b"/>
            <a:pathLst>
              <a:path w="246379" h="109220">
                <a:moveTo>
                  <a:pt x="246379" y="54609"/>
                </a:moveTo>
                <a:lnTo>
                  <a:pt x="233679" y="109219"/>
                </a:lnTo>
                <a:lnTo>
                  <a:pt x="191770" y="0"/>
                </a:lnTo>
                <a:lnTo>
                  <a:pt x="151129" y="109219"/>
                </a:lnTo>
                <a:lnTo>
                  <a:pt x="109220" y="0"/>
                </a:lnTo>
                <a:lnTo>
                  <a:pt x="68579" y="109219"/>
                </a:lnTo>
                <a:lnTo>
                  <a:pt x="27939" y="0"/>
                </a:lnTo>
                <a:lnTo>
                  <a:pt x="0" y="54609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98159" y="3613150"/>
            <a:ext cx="971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50" i="1" spc="20" dirty="0">
                <a:solidFill>
                  <a:srgbClr val="23201C"/>
                </a:solidFill>
                <a:latin typeface="Times New Roman"/>
                <a:cs typeface="Times New Roman"/>
              </a:rPr>
              <a:t>R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74180" y="4646929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27940" y="0"/>
                </a:moveTo>
                <a:lnTo>
                  <a:pt x="17680" y="2381"/>
                </a:lnTo>
                <a:lnTo>
                  <a:pt x="8731" y="8572"/>
                </a:lnTo>
                <a:lnTo>
                  <a:pt x="2401" y="17145"/>
                </a:lnTo>
                <a:lnTo>
                  <a:pt x="0" y="26670"/>
                </a:lnTo>
                <a:lnTo>
                  <a:pt x="2401" y="36929"/>
                </a:lnTo>
                <a:lnTo>
                  <a:pt x="8731" y="45878"/>
                </a:lnTo>
                <a:lnTo>
                  <a:pt x="17680" y="52208"/>
                </a:lnTo>
                <a:lnTo>
                  <a:pt x="27940" y="54610"/>
                </a:lnTo>
                <a:lnTo>
                  <a:pt x="46275" y="52208"/>
                </a:lnTo>
                <a:lnTo>
                  <a:pt x="59372" y="45878"/>
                </a:lnTo>
                <a:lnTo>
                  <a:pt x="67230" y="36929"/>
                </a:lnTo>
                <a:lnTo>
                  <a:pt x="69850" y="26670"/>
                </a:lnTo>
                <a:lnTo>
                  <a:pt x="67230" y="17145"/>
                </a:lnTo>
                <a:lnTo>
                  <a:pt x="59372" y="8572"/>
                </a:lnTo>
                <a:lnTo>
                  <a:pt x="46275" y="2381"/>
                </a:lnTo>
                <a:lnTo>
                  <a:pt x="279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74180" y="4646929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0" y="26670"/>
                </a:moveTo>
                <a:lnTo>
                  <a:pt x="2401" y="17145"/>
                </a:lnTo>
                <a:lnTo>
                  <a:pt x="8731" y="8572"/>
                </a:lnTo>
                <a:lnTo>
                  <a:pt x="17680" y="2381"/>
                </a:lnTo>
                <a:lnTo>
                  <a:pt x="27940" y="0"/>
                </a:lnTo>
                <a:lnTo>
                  <a:pt x="46275" y="2381"/>
                </a:lnTo>
                <a:lnTo>
                  <a:pt x="59372" y="8572"/>
                </a:lnTo>
                <a:lnTo>
                  <a:pt x="67230" y="17145"/>
                </a:lnTo>
                <a:lnTo>
                  <a:pt x="69850" y="26670"/>
                </a:lnTo>
                <a:lnTo>
                  <a:pt x="67230" y="36929"/>
                </a:lnTo>
                <a:lnTo>
                  <a:pt x="59372" y="45878"/>
                </a:lnTo>
                <a:lnTo>
                  <a:pt x="46275" y="52208"/>
                </a:lnTo>
                <a:lnTo>
                  <a:pt x="27940" y="54610"/>
                </a:lnTo>
                <a:lnTo>
                  <a:pt x="17680" y="52208"/>
                </a:lnTo>
                <a:lnTo>
                  <a:pt x="8731" y="45878"/>
                </a:lnTo>
                <a:lnTo>
                  <a:pt x="2401" y="36929"/>
                </a:lnTo>
                <a:lnTo>
                  <a:pt x="0" y="26670"/>
                </a:lnTo>
                <a:close/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73544" y="3848734"/>
            <a:ext cx="71119" cy="71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88179" y="4187190"/>
            <a:ext cx="220979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575" i="1" baseline="13227" dirty="0">
                <a:solidFill>
                  <a:srgbClr val="23201C"/>
                </a:solidFill>
                <a:latin typeface="Times New Roman"/>
                <a:cs typeface="Times New Roman"/>
              </a:rPr>
              <a:t>V</a:t>
            </a:r>
            <a:r>
              <a:rPr sz="750" i="1" dirty="0">
                <a:solidFill>
                  <a:srgbClr val="23201C"/>
                </a:solidFill>
                <a:latin typeface="Times New Roman"/>
                <a:cs typeface="Times New Roman"/>
              </a:rPr>
              <a:t>in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884669" y="4344670"/>
            <a:ext cx="1195070" cy="0"/>
          </a:xfrm>
          <a:custGeom>
            <a:avLst/>
            <a:gdLst/>
            <a:ahLst/>
            <a:cxnLst/>
            <a:rect l="l" t="t" r="r" b="b"/>
            <a:pathLst>
              <a:path w="1195070">
                <a:moveTo>
                  <a:pt x="119507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90004" y="4646295"/>
            <a:ext cx="69850" cy="69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74180" y="4235450"/>
            <a:ext cx="8191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050" spc="15" dirty="0">
                <a:solidFill>
                  <a:srgbClr val="23201C"/>
                </a:solidFill>
                <a:latin typeface="Times New Roman"/>
                <a:cs typeface="Times New Roman"/>
              </a:rPr>
              <a:t>0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93484" y="4316095"/>
            <a:ext cx="248919" cy="208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101079" y="4009390"/>
            <a:ext cx="210820" cy="4660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050" i="1" spc="10" dirty="0">
                <a:solidFill>
                  <a:srgbClr val="23201C"/>
                </a:solidFill>
                <a:latin typeface="Times New Roman"/>
                <a:cs typeface="Times New Roman"/>
              </a:rPr>
              <a:t>D</a:t>
            </a:r>
            <a:r>
              <a:rPr sz="1125" spc="15" baseline="-18518" dirty="0">
                <a:solidFill>
                  <a:srgbClr val="23201C"/>
                </a:solidFill>
                <a:latin typeface="Times New Roman"/>
                <a:cs typeface="Times New Roman"/>
              </a:rPr>
              <a:t>1</a:t>
            </a:r>
            <a:endParaRPr sz="1125" baseline="-18518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910"/>
              </a:spcBef>
            </a:pPr>
            <a:r>
              <a:rPr sz="1050" i="1" spc="10" dirty="0">
                <a:solidFill>
                  <a:srgbClr val="23201C"/>
                </a:solidFill>
                <a:latin typeface="Times New Roman"/>
                <a:cs typeface="Times New Roman"/>
              </a:rPr>
              <a:t>D</a:t>
            </a:r>
            <a:r>
              <a:rPr sz="1125" spc="15" baseline="-18518" dirty="0">
                <a:solidFill>
                  <a:srgbClr val="23201C"/>
                </a:solidFill>
                <a:latin typeface="Times New Roman"/>
                <a:cs typeface="Times New Roman"/>
              </a:rPr>
              <a:t>2</a:t>
            </a:r>
            <a:endParaRPr sz="1125" baseline="-18518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715509" y="4097020"/>
            <a:ext cx="356870" cy="356870"/>
          </a:xfrm>
          <a:custGeom>
            <a:avLst/>
            <a:gdLst/>
            <a:ahLst/>
            <a:cxnLst/>
            <a:rect l="l" t="t" r="r" b="b"/>
            <a:pathLst>
              <a:path w="356870" h="356870">
                <a:moveTo>
                  <a:pt x="177800" y="0"/>
                </a:moveTo>
                <a:lnTo>
                  <a:pt x="131556" y="6561"/>
                </a:lnTo>
                <a:lnTo>
                  <a:pt x="89370" y="24976"/>
                </a:lnTo>
                <a:lnTo>
                  <a:pt x="53181" y="53339"/>
                </a:lnTo>
                <a:lnTo>
                  <a:pt x="24929" y="89746"/>
                </a:lnTo>
                <a:lnTo>
                  <a:pt x="6555" y="132291"/>
                </a:lnTo>
                <a:lnTo>
                  <a:pt x="0" y="179069"/>
                </a:lnTo>
                <a:lnTo>
                  <a:pt x="6555" y="230163"/>
                </a:lnTo>
                <a:lnTo>
                  <a:pt x="24929" y="273708"/>
                </a:lnTo>
                <a:lnTo>
                  <a:pt x="53181" y="308927"/>
                </a:lnTo>
                <a:lnTo>
                  <a:pt x="89370" y="335044"/>
                </a:lnTo>
                <a:lnTo>
                  <a:pt x="131556" y="351284"/>
                </a:lnTo>
                <a:lnTo>
                  <a:pt x="177800" y="356869"/>
                </a:lnTo>
                <a:lnTo>
                  <a:pt x="224578" y="351284"/>
                </a:lnTo>
                <a:lnTo>
                  <a:pt x="267123" y="335044"/>
                </a:lnTo>
                <a:lnTo>
                  <a:pt x="303529" y="308927"/>
                </a:lnTo>
                <a:lnTo>
                  <a:pt x="331893" y="273708"/>
                </a:lnTo>
                <a:lnTo>
                  <a:pt x="350308" y="230163"/>
                </a:lnTo>
                <a:lnTo>
                  <a:pt x="356869" y="179069"/>
                </a:lnTo>
                <a:lnTo>
                  <a:pt x="350308" y="132291"/>
                </a:lnTo>
                <a:lnTo>
                  <a:pt x="331893" y="89746"/>
                </a:lnTo>
                <a:lnTo>
                  <a:pt x="303529" y="53339"/>
                </a:lnTo>
                <a:lnTo>
                  <a:pt x="267123" y="24976"/>
                </a:lnTo>
                <a:lnTo>
                  <a:pt x="224578" y="6561"/>
                </a:lnTo>
                <a:lnTo>
                  <a:pt x="177800" y="0"/>
                </a:lnTo>
                <a:close/>
              </a:path>
            </a:pathLst>
          </a:custGeom>
          <a:solidFill>
            <a:srgbClr val="A9D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15509" y="4097020"/>
            <a:ext cx="356870" cy="356870"/>
          </a:xfrm>
          <a:custGeom>
            <a:avLst/>
            <a:gdLst/>
            <a:ahLst/>
            <a:cxnLst/>
            <a:rect l="l" t="t" r="r" b="b"/>
            <a:pathLst>
              <a:path w="356870" h="356870">
                <a:moveTo>
                  <a:pt x="0" y="179069"/>
                </a:moveTo>
                <a:lnTo>
                  <a:pt x="6555" y="132291"/>
                </a:lnTo>
                <a:lnTo>
                  <a:pt x="24929" y="89746"/>
                </a:lnTo>
                <a:lnTo>
                  <a:pt x="53181" y="53339"/>
                </a:lnTo>
                <a:lnTo>
                  <a:pt x="89370" y="24976"/>
                </a:lnTo>
                <a:lnTo>
                  <a:pt x="131556" y="6561"/>
                </a:lnTo>
                <a:lnTo>
                  <a:pt x="177800" y="0"/>
                </a:lnTo>
                <a:lnTo>
                  <a:pt x="224578" y="6561"/>
                </a:lnTo>
                <a:lnTo>
                  <a:pt x="267123" y="24976"/>
                </a:lnTo>
                <a:lnTo>
                  <a:pt x="303529" y="53339"/>
                </a:lnTo>
                <a:lnTo>
                  <a:pt x="331893" y="89746"/>
                </a:lnTo>
                <a:lnTo>
                  <a:pt x="350308" y="132291"/>
                </a:lnTo>
                <a:lnTo>
                  <a:pt x="356869" y="179069"/>
                </a:lnTo>
                <a:lnTo>
                  <a:pt x="350308" y="230163"/>
                </a:lnTo>
                <a:lnTo>
                  <a:pt x="331893" y="273708"/>
                </a:lnTo>
                <a:lnTo>
                  <a:pt x="303529" y="308927"/>
                </a:lnTo>
                <a:lnTo>
                  <a:pt x="267123" y="335044"/>
                </a:lnTo>
                <a:lnTo>
                  <a:pt x="224578" y="351284"/>
                </a:lnTo>
                <a:lnTo>
                  <a:pt x="177800" y="356869"/>
                </a:lnTo>
                <a:lnTo>
                  <a:pt x="131556" y="351284"/>
                </a:lnTo>
                <a:lnTo>
                  <a:pt x="89370" y="335044"/>
                </a:lnTo>
                <a:lnTo>
                  <a:pt x="53181" y="308927"/>
                </a:lnTo>
                <a:lnTo>
                  <a:pt x="24929" y="273708"/>
                </a:lnTo>
                <a:lnTo>
                  <a:pt x="6555" y="230163"/>
                </a:lnTo>
                <a:lnTo>
                  <a:pt x="0" y="179069"/>
                </a:lnTo>
                <a:close/>
              </a:path>
            </a:pathLst>
          </a:custGeom>
          <a:ln w="3175">
            <a:solidFill>
              <a:srgbClr val="2320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69484" y="4247515"/>
            <a:ext cx="248920" cy="69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533400" y="3755725"/>
            <a:ext cx="3429000" cy="1577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l-GR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Ποια είναι η μέγισυή και  ελάχιστη τάση αν  η δίοδος 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Zener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lang="el-GR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έχει τάση  5.6 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±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6.3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3400" y="712113"/>
            <a:ext cx="3352800" cy="861774"/>
          </a:xfrm>
          <a:prstGeom prst="rect">
            <a:avLst/>
          </a:prstGeom>
          <a:solidFill>
            <a:srgbClr val="0000F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960"/>
              </a:spcBef>
            </a:pPr>
            <a:r>
              <a:rPr lang="el-GR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Η δίοδος Ζ</a:t>
            </a:r>
            <a:r>
              <a:rPr lang="en-US" sz="24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ener</a:t>
            </a:r>
            <a:r>
              <a:rPr lang="en-US"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4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 err="1">
                <a:solidFill>
                  <a:srgbClr val="FFFFFF"/>
                </a:solidFill>
                <a:latin typeface="Times New Roman"/>
                <a:cs typeface="Times New Roman"/>
              </a:rPr>
              <a:t>Zener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Diode</a:t>
            </a:r>
            <a:r>
              <a:rPr lang="en-US" sz="24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069" y="2320290"/>
            <a:ext cx="64420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627227"/>
            <a:ext cx="754380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l-GR" sz="2000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Είναι σχεδιασμένη να λειτουργεί  στην  περιοχή κατάρρευσης  εκεί που  δεν επιτρέπεται να λειτουργεί μια  </a:t>
            </a:r>
            <a:r>
              <a:rPr lang="el-GR" sz="2000" spc="-5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συνηθισμένη δίοδος</a:t>
            </a:r>
            <a:r>
              <a:rPr lang="el-GR" sz="2000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000" dirty="0"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00183" y="2548657"/>
            <a:ext cx="5662692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l-GR" sz="2000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Ιδανικά,</a:t>
            </a:r>
            <a:r>
              <a:rPr lang="en-US" sz="2000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στην περιοχή κατάρρευσης  η τάση Ζ</a:t>
            </a:r>
            <a:r>
              <a:rPr lang="en-US" sz="2000" spc="-5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ener</a:t>
            </a:r>
            <a:r>
              <a:rPr lang="en-US" sz="2000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spc="-5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είναι σταθερή  και αυτό την    κάνει  ιδανική σαν σταθεροποιητή ή ταση σαν τάση αναφοράς.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66" y="3574696"/>
            <a:ext cx="3276600" cy="305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4038600" y="2971800"/>
            <a:ext cx="1524000" cy="2209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030" name="Picture 6" descr="https://upload.wikimedia.org/wikipedia/commons/e/e9/Zener_3D_and_ck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1610020" cy="26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73840" y="68700"/>
            <a:ext cx="7772400" cy="52194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altLang="en-US" sz="2000" dirty="0" smtClean="0">
                <a:latin typeface="Arial" pitchFamily="34" charset="0"/>
                <a:cs typeface="Arial" pitchFamily="34" charset="0"/>
              </a:rPr>
              <a:t>Λειτουργία της  δίοδου  </a:t>
            </a: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Zener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6 - TextBox"/>
              <p:cNvSpPr txBox="1"/>
              <p:nvPr/>
            </p:nvSpPr>
            <p:spPr>
              <a:xfrm>
                <a:off x="428596" y="590640"/>
                <a:ext cx="8429684" cy="2741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Συμβαίνει στη </a:t>
                </a:r>
                <a:r>
                  <a:rPr lang="en-US" sz="1700" dirty="0" err="1" smtClean="0"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σε χαμηλές ανάστροφες τάσεις.  Η </a:t>
                </a:r>
                <a:r>
                  <a:rPr lang="en-US" sz="1700" dirty="0" err="1" smtClean="0"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είναι έντονα νοθευμένη για να μειωθεί η τάση κατάρρευσης. Αυτό προκαλεί μια πολύ λεπτή περιοχή απογύμνωσης.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7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Γενικά το πάχος της περιοχής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απογύμνωσης 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W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εξαρτάται  από τις προσμίξεις  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δοτών και αποδεκτών   με  βάση την  σχέση 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Arial" pitchFamily="34" charset="0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/>
                                      <a:cs typeface="Arial" pitchFamily="34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cs typeface="Arial" pitchFamily="34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𝑞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  <a:cs typeface="Arial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𝑏𝑖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l-GR" sz="1700" dirty="0" smtClean="0">
                  <a:latin typeface="Arial" pitchFamily="34" charset="0"/>
                  <a:cs typeface="Arial" pitchFamily="34" charset="0"/>
                </a:endParaRPr>
              </a:p>
              <a:p>
                <a:pPr algn="just"/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Σαν αποτέλεσμα, υπάρχει ένα ισχυρό ηλεκτρικό πεδίο μέσα στην περιοχή απογύμνωσης. Κοντά στην τάση κατάρρευσης </a:t>
                </a:r>
                <a:r>
                  <a:rPr lang="en-US" sz="1700" dirty="0" err="1" smtClean="0"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 (V</a:t>
                </a:r>
                <a:r>
                  <a:rPr lang="en-US" sz="1700" baseline="-25000" dirty="0" smtClean="0"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en-US" sz="1700" dirty="0" smtClean="0">
                    <a:latin typeface="Arial" pitchFamily="34" charset="0"/>
                    <a:cs typeface="Arial" pitchFamily="34" charset="0"/>
                  </a:rPr>
                  <a:t>), </a:t>
                </a:r>
                <a:r>
                  <a:rPr lang="el-GR" sz="1700" dirty="0" smtClean="0">
                    <a:latin typeface="Arial" pitchFamily="34" charset="0"/>
                    <a:cs typeface="Arial" pitchFamily="34" charset="0"/>
                  </a:rPr>
                  <a:t>το πεδίο είναι αρκετά ισχυρό ώστε να διεγείρει ηλεκτρόνια από τη ζώνη σθένους και να δημιουργηθεί ρεύμα.</a:t>
                </a:r>
                <a:endParaRPr lang="el-GR" sz="17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7" name="6 - TextBo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590640"/>
                <a:ext cx="8429684" cy="2741969"/>
              </a:xfrm>
              <a:prstGeom prst="rect">
                <a:avLst/>
              </a:prstGeom>
              <a:blipFill rotWithShape="1">
                <a:blip r:embed="rId2"/>
                <a:stretch>
                  <a:fillRect l="-434" t="-667" r="-1302" b="-2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- TextBox"/>
          <p:cNvSpPr txBox="1"/>
          <p:nvPr/>
        </p:nvSpPr>
        <p:spPr>
          <a:xfrm>
            <a:off x="526228" y="3355201"/>
            <a:ext cx="842968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700" dirty="0" smtClean="0">
                <a:latin typeface="Arial" pitchFamily="34" charset="0"/>
                <a:cs typeface="Arial" pitchFamily="34" charset="0"/>
              </a:rPr>
              <a:t>Οι δίοδοι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Zener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που έχουν τάσεις κατάρρευσης περίπου 5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ή λιγότερο λειτουργούν κυρίως στη λεγόμενη περιοχή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Zener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Αυτές που έχουν τάσεις κατάρρευσης μεγαλύτερες από 5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λειτουργούν στη λεγόμενη </a:t>
            </a:r>
            <a:r>
              <a:rPr lang="el-GR" sz="1700" b="1" dirty="0" smtClean="0">
                <a:latin typeface="Arial" pitchFamily="34" charset="0"/>
                <a:cs typeface="Arial" pitchFamily="34" charset="0"/>
              </a:rPr>
              <a:t>περιοχή </a:t>
            </a:r>
            <a:r>
              <a:rPr lang="el-GR" sz="1700" b="1" dirty="0" err="1" smtClean="0">
                <a:latin typeface="Arial" pitchFamily="34" charset="0"/>
                <a:cs typeface="Arial" pitchFamily="34" charset="0"/>
              </a:rPr>
              <a:t>χιονοστοιβάδας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. Και οι δύο τύποι ονομάζονται </a:t>
            </a:r>
            <a:r>
              <a:rPr lang="el-GR" sz="1700" b="1" i="1" dirty="0" smtClean="0">
                <a:latin typeface="Arial" pitchFamily="34" charset="0"/>
                <a:cs typeface="Arial" pitchFamily="34" charset="0"/>
              </a:rPr>
              <a:t>δίοδοι </a:t>
            </a:r>
            <a:r>
              <a:rPr lang="en-US" sz="1700" b="1" i="1" dirty="0" err="1" smtClean="0">
                <a:latin typeface="Arial" pitchFamily="34" charset="0"/>
                <a:cs typeface="Arial" pitchFamily="34" charset="0"/>
              </a:rPr>
              <a:t>Zener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Οι εμπορικά διαθέσιμες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Zener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έχουν τάσεις κατάρρευσης από 1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έως 250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με ανοχές της τάξης του 1% έως 20%.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26228" y="4876800"/>
            <a:ext cx="85011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Σταθεροποίηση με </a:t>
            </a:r>
            <a:r>
              <a:rPr lang="en-US" sz="17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Zener</a:t>
            </a:r>
            <a:r>
              <a:rPr lang="en-US" sz="17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Η ικανότητα της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Zener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να κρατάει σταθερή την τάση στα άκρα της είναι η πιο σημαντική της ιδιότητα. Λειτουργώντας στην περιοχή κατάρρευσής της η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Zener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1700" dirty="0" smtClean="0">
                <a:latin typeface="Arial" pitchFamily="34" charset="0"/>
                <a:cs typeface="Arial" pitchFamily="34" charset="0"/>
              </a:rPr>
              <a:t>λειτουργεί σαν σταθεροποιητής διότι διατηρεί την τάση σταθερή σε μια ευρεία περιοχή ρεύματος στην ανάστροφη πόλωση.</a:t>
            </a:r>
          </a:p>
        </p:txBody>
      </p:sp>
    </p:spTree>
    <p:extLst>
      <p:ext uri="{BB962C8B-B14F-4D97-AF65-F5344CB8AC3E}">
        <p14:creationId xmlns:p14="http://schemas.microsoft.com/office/powerpoint/2010/main" val="21713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0" y="468021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l-GR" sz="3600" b="1" dirty="0" smtClean="0"/>
              <a:t>Δίοδος </a:t>
            </a:r>
            <a:r>
              <a:rPr lang="en-CA" sz="3600" b="1" dirty="0" err="1" smtClean="0"/>
              <a:t>Zener</a:t>
            </a:r>
            <a:endParaRPr lang="en-CA" sz="3600" b="1" dirty="0"/>
          </a:p>
        </p:txBody>
      </p:sp>
      <p:pic>
        <p:nvPicPr>
          <p:cNvPr id="4710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661567"/>
            <a:ext cx="3040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15"/>
          <p:cNvSpPr>
            <a:spLocks noChangeArrowheads="1"/>
          </p:cNvSpPr>
          <p:nvPr/>
        </p:nvSpPr>
        <p:spPr bwMode="auto">
          <a:xfrm>
            <a:off x="762000" y="1500174"/>
            <a:ext cx="45958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l-GR" altLang="en-US" sz="2400" i="1" dirty="0" smtClean="0">
                <a:solidFill>
                  <a:srgbClr val="CC0000"/>
                </a:solidFill>
                <a:cs typeface="Arial" panose="020B0604020202020204" pitchFamily="34" charset="0"/>
              </a:rPr>
              <a:t>Η </a:t>
            </a:r>
            <a:r>
              <a:rPr lang="el-GR" altLang="en-US" sz="2400" i="1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Zener</a:t>
            </a:r>
            <a:r>
              <a:rPr lang="el-GR" altLang="en-US" sz="2400" i="1" dirty="0" smtClean="0">
                <a:solidFill>
                  <a:srgbClr val="CC0000"/>
                </a:solidFill>
                <a:cs typeface="Arial" panose="020B0604020202020204" pitchFamily="34" charset="0"/>
              </a:rPr>
              <a:t> είναι μια δίοδος που λειτουργεί με αντίστροφη πόλωση στην τάση </a:t>
            </a:r>
            <a:r>
              <a:rPr lang="el-GR" altLang="en-US" sz="2400" i="1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Zener</a:t>
            </a:r>
            <a:r>
              <a:rPr lang="el-GR" altLang="en-US" sz="2400" i="1" dirty="0" smtClean="0">
                <a:solidFill>
                  <a:srgbClr val="CC0000"/>
                </a:solidFill>
                <a:cs typeface="Arial" panose="020B0604020202020204" pitchFamily="34" charset="0"/>
              </a:rPr>
              <a:t> (</a:t>
            </a:r>
            <a:r>
              <a:rPr lang="el-GR" altLang="en-US" sz="2400" i="1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V</a:t>
            </a:r>
            <a:r>
              <a:rPr lang="el-GR" altLang="en-US" sz="2400" i="1" baseline="-25000" dirty="0" err="1" smtClean="0">
                <a:solidFill>
                  <a:srgbClr val="CC0000"/>
                </a:solidFill>
                <a:cs typeface="Arial" panose="020B0604020202020204" pitchFamily="34" charset="0"/>
              </a:rPr>
              <a:t>z</a:t>
            </a:r>
            <a:r>
              <a:rPr lang="el-GR" altLang="en-US" sz="2400" i="1" dirty="0" smtClean="0">
                <a:solidFill>
                  <a:srgbClr val="CC0000"/>
                </a:solidFill>
                <a:cs typeface="Arial" panose="020B0604020202020204" pitchFamily="34" charset="0"/>
              </a:rPr>
              <a:t>).</a:t>
            </a:r>
            <a:endParaRPr lang="en-US" altLang="en-US" sz="2400" i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  <p:sp>
        <p:nvSpPr>
          <p:cNvPr id="47109" name="Rectangle 18"/>
          <p:cNvSpPr txBox="1">
            <a:spLocks noChangeArrowheads="1"/>
          </p:cNvSpPr>
          <p:nvPr/>
        </p:nvSpPr>
        <p:spPr bwMode="auto">
          <a:xfrm>
            <a:off x="768350" y="2858542"/>
            <a:ext cx="52832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buFontTx/>
              <a:buNone/>
            </a:pPr>
            <a:r>
              <a:rPr lang="el-GR" altLang="en-US" sz="2000" b="1" dirty="0" smtClean="0">
                <a:cs typeface="Arial" panose="020B0604020202020204" pitchFamily="34" charset="0"/>
              </a:rPr>
              <a:t>Όταν</a:t>
            </a:r>
            <a:r>
              <a:rPr lang="en-US" altLang="en-US" sz="2000" b="1" dirty="0" smtClean="0">
                <a:cs typeface="Arial" panose="020B0604020202020204" pitchFamily="34" charset="0"/>
              </a:rPr>
              <a:t>  </a:t>
            </a:r>
            <a:r>
              <a:rPr lang="en-US" altLang="en-US" sz="2000" b="1" i="1" dirty="0">
                <a:cs typeface="Arial" panose="020B0604020202020204" pitchFamily="34" charset="0"/>
              </a:rPr>
              <a:t>V</a:t>
            </a:r>
            <a:r>
              <a:rPr lang="en-US" altLang="en-US" sz="2000" b="1" i="1" baseline="-25000" dirty="0">
                <a:cs typeface="Arial" panose="020B0604020202020204" pitchFamily="34" charset="0"/>
              </a:rPr>
              <a:t>i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cs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altLang="en-US" sz="2000" b="1" dirty="0"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cs typeface="Arial" panose="020B0604020202020204" pitchFamily="34" charset="0"/>
              </a:rPr>
              <a:t>V</a:t>
            </a:r>
            <a:r>
              <a:rPr lang="en-US" altLang="en-US" sz="2000" b="1" i="1" baseline="-25000" dirty="0">
                <a:cs typeface="Arial" panose="020B0604020202020204" pitchFamily="34" charset="0"/>
              </a:rPr>
              <a:t>Z</a:t>
            </a:r>
          </a:p>
          <a:p>
            <a:pPr lvl="1" algn="l">
              <a:lnSpc>
                <a:spcPct val="90000"/>
              </a:lnSpc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Η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Zener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είναι ΟΝ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Η τάση πάνω στη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Zener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είναι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i="1" dirty="0" smtClean="0">
                <a:cs typeface="Arial" panose="020B0604020202020204" pitchFamily="34" charset="0"/>
              </a:rPr>
              <a:t>V</a:t>
            </a:r>
            <a:r>
              <a:rPr lang="en-US" altLang="en-US" sz="2000" i="1" baseline="-25000" dirty="0" smtClean="0">
                <a:cs typeface="Arial" panose="020B0604020202020204" pitchFamily="34" charset="0"/>
              </a:rPr>
              <a:t>Z</a:t>
            </a:r>
            <a:endParaRPr lang="en-US" altLang="en-US" sz="2000" i="1" dirty="0" smtClean="0">
              <a:cs typeface="Arial" panose="020B0604020202020204" pitchFamily="34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Ρεύμα </a:t>
            </a:r>
            <a:r>
              <a:rPr lang="en-US" altLang="en-US" sz="2000" dirty="0" err="1" smtClean="0">
                <a:cs typeface="Arial" panose="020B0604020202020204" pitchFamily="34" charset="0"/>
              </a:rPr>
              <a:t>Zener</a:t>
            </a:r>
            <a:r>
              <a:rPr lang="en-US" altLang="en-US" sz="2000" dirty="0" smtClean="0">
                <a:cs typeface="Arial" panose="020B0604020202020204" pitchFamily="34" charset="0"/>
              </a:rPr>
              <a:t>: </a:t>
            </a:r>
            <a:r>
              <a:rPr lang="en-US" altLang="en-US" sz="2000" i="1" dirty="0">
                <a:cs typeface="Arial" panose="020B0604020202020204" pitchFamily="34" charset="0"/>
              </a:rPr>
              <a:t>I</a:t>
            </a:r>
            <a:r>
              <a:rPr lang="en-US" altLang="en-US" sz="2000" i="1" baseline="-25000" dirty="0">
                <a:cs typeface="Arial" panose="020B0604020202020204" pitchFamily="34" charset="0"/>
              </a:rPr>
              <a:t>Z</a:t>
            </a:r>
            <a:r>
              <a:rPr lang="en-US" altLang="en-US" sz="2000" i="1" dirty="0">
                <a:cs typeface="Arial" panose="020B0604020202020204" pitchFamily="34" charset="0"/>
              </a:rPr>
              <a:t> </a:t>
            </a:r>
            <a:r>
              <a:rPr lang="en-US" altLang="en-US" sz="2000" dirty="0">
                <a:cs typeface="Arial" panose="020B0604020202020204" pitchFamily="34" charset="0"/>
              </a:rPr>
              <a:t>= </a:t>
            </a:r>
            <a:r>
              <a:rPr lang="en-US" altLang="en-US" sz="2000" i="1" dirty="0">
                <a:cs typeface="Arial" panose="020B0604020202020204" pitchFamily="34" charset="0"/>
              </a:rPr>
              <a:t>I</a:t>
            </a:r>
            <a:r>
              <a:rPr lang="en-US" altLang="en-US" sz="2000" i="1" baseline="-25000" dirty="0">
                <a:cs typeface="Arial" panose="020B0604020202020204" pitchFamily="34" charset="0"/>
              </a:rPr>
              <a:t>R</a:t>
            </a:r>
            <a:r>
              <a:rPr lang="en-US" altLang="en-US" sz="2000" dirty="0">
                <a:cs typeface="Arial" panose="020B0604020202020204" pitchFamily="34" charset="0"/>
              </a:rPr>
              <a:t> – </a:t>
            </a:r>
            <a:r>
              <a:rPr lang="en-US" altLang="en-US" sz="2000" i="1" dirty="0">
                <a:cs typeface="Arial" panose="020B0604020202020204" pitchFamily="34" charset="0"/>
              </a:rPr>
              <a:t>I</a:t>
            </a:r>
            <a:r>
              <a:rPr lang="en-US" altLang="en-US" sz="2000" i="1" baseline="-25000" dirty="0">
                <a:cs typeface="Arial" panose="020B0604020202020204" pitchFamily="34" charset="0"/>
              </a:rPr>
              <a:t>RL</a:t>
            </a:r>
          </a:p>
          <a:p>
            <a:pPr lvl="1" algn="l">
              <a:lnSpc>
                <a:spcPct val="90000"/>
              </a:lnSpc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Ισχύς στη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cs typeface="Arial" panose="020B0604020202020204" pitchFamily="34" charset="0"/>
              </a:rPr>
              <a:t>Zener</a:t>
            </a:r>
            <a:r>
              <a:rPr lang="en-US" altLang="en-US" sz="2000" dirty="0" smtClean="0">
                <a:cs typeface="Arial" panose="020B0604020202020204" pitchFamily="34" charset="0"/>
              </a:rPr>
              <a:t>: </a:t>
            </a:r>
            <a:r>
              <a:rPr lang="en-US" altLang="en-US" sz="2000" i="1" dirty="0">
                <a:cs typeface="Arial" panose="020B0604020202020204" pitchFamily="34" charset="0"/>
              </a:rPr>
              <a:t>P</a:t>
            </a:r>
            <a:r>
              <a:rPr lang="en-US" altLang="en-US" sz="2000" i="1" baseline="-25000" dirty="0">
                <a:cs typeface="Arial" panose="020B0604020202020204" pitchFamily="34" charset="0"/>
              </a:rPr>
              <a:t>Z</a:t>
            </a:r>
            <a:r>
              <a:rPr lang="en-US" altLang="en-US" sz="2000" dirty="0">
                <a:cs typeface="Arial" panose="020B0604020202020204" pitchFamily="34" charset="0"/>
              </a:rPr>
              <a:t> = </a:t>
            </a:r>
            <a:r>
              <a:rPr lang="en-US" altLang="en-US" sz="2000" i="1" dirty="0">
                <a:cs typeface="Arial" panose="020B0604020202020204" pitchFamily="34" charset="0"/>
              </a:rPr>
              <a:t>V</a:t>
            </a:r>
            <a:r>
              <a:rPr lang="en-US" altLang="en-US" sz="2000" i="1" baseline="-25000" dirty="0">
                <a:cs typeface="Arial" panose="020B0604020202020204" pitchFamily="34" charset="0"/>
              </a:rPr>
              <a:t>Z</a:t>
            </a:r>
            <a:r>
              <a:rPr lang="en-US" altLang="en-US" sz="2000" i="1" dirty="0">
                <a:cs typeface="Arial" panose="020B0604020202020204" pitchFamily="34" charset="0"/>
              </a:rPr>
              <a:t>I</a:t>
            </a:r>
            <a:r>
              <a:rPr lang="en-US" altLang="en-US" sz="2000" i="1" baseline="-25000" dirty="0">
                <a:cs typeface="Arial" panose="020B0604020202020204" pitchFamily="34" charset="0"/>
              </a:rPr>
              <a:t>Z</a:t>
            </a:r>
          </a:p>
          <a:p>
            <a:pPr lvl="1" algn="l">
              <a:lnSpc>
                <a:spcPct val="90000"/>
              </a:lnSpc>
              <a:buFontTx/>
              <a:buNone/>
            </a:pPr>
            <a:endParaRPr lang="en-US" altLang="en-US" sz="2000" i="1" baseline="-25000" dirty="0"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buFontTx/>
              <a:buNone/>
            </a:pPr>
            <a:r>
              <a:rPr lang="el-GR" altLang="en-US" sz="2000" b="1" dirty="0" smtClean="0">
                <a:cs typeface="Arial" panose="020B0604020202020204" pitchFamily="34" charset="0"/>
              </a:rPr>
              <a:t>Όταν</a:t>
            </a:r>
            <a:r>
              <a:rPr lang="en-US" altLang="en-US" sz="2000" b="1" dirty="0" smtClean="0">
                <a:cs typeface="Arial" panose="020B0604020202020204" pitchFamily="34" charset="0"/>
              </a:rPr>
              <a:t> </a:t>
            </a:r>
            <a:r>
              <a:rPr lang="en-US" altLang="en-US" sz="2000" b="1" i="1" dirty="0">
                <a:cs typeface="Arial" panose="020B0604020202020204" pitchFamily="34" charset="0"/>
              </a:rPr>
              <a:t>V</a:t>
            </a:r>
            <a:r>
              <a:rPr lang="en-US" altLang="en-US" sz="2000" b="1" i="1" baseline="-25000" dirty="0">
                <a:cs typeface="Arial" panose="020B0604020202020204" pitchFamily="34" charset="0"/>
              </a:rPr>
              <a:t>i</a:t>
            </a:r>
            <a:r>
              <a:rPr lang="en-US" altLang="en-US" sz="2000" b="1" i="1" dirty="0"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cs typeface="Arial" panose="020B0604020202020204" pitchFamily="34" charset="0"/>
              </a:rPr>
              <a:t>&lt; </a:t>
            </a:r>
            <a:r>
              <a:rPr lang="en-US" altLang="en-US" sz="2000" b="1" i="1" dirty="0">
                <a:cs typeface="Arial" panose="020B0604020202020204" pitchFamily="34" charset="0"/>
              </a:rPr>
              <a:t>V</a:t>
            </a:r>
            <a:r>
              <a:rPr lang="en-US" altLang="en-US" sz="2000" b="1" i="1" baseline="-25000" dirty="0">
                <a:cs typeface="Arial" panose="020B0604020202020204" pitchFamily="34" charset="0"/>
              </a:rPr>
              <a:t>Z</a:t>
            </a:r>
          </a:p>
          <a:p>
            <a:pPr lvl="1" algn="l">
              <a:lnSpc>
                <a:spcPct val="90000"/>
              </a:lnSpc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Η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Zener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είναι </a:t>
            </a:r>
            <a:r>
              <a:rPr lang="en-US" altLang="en-US" sz="2000" dirty="0" smtClean="0">
                <a:cs typeface="Arial" panose="020B0604020202020204" pitchFamily="34" charset="0"/>
              </a:rPr>
              <a:t>OFF</a:t>
            </a:r>
            <a:endParaRPr lang="en-US" altLang="en-US" sz="2000" dirty="0">
              <a:cs typeface="Arial" panose="020B0604020202020204" pitchFamily="34" charset="0"/>
            </a:endParaRPr>
          </a:p>
          <a:p>
            <a:pPr lvl="1" algn="l">
              <a:lnSpc>
                <a:spcPct val="90000"/>
              </a:lnSpc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Η</a:t>
            </a:r>
            <a:r>
              <a:rPr lang="en-US" altLang="en-US" sz="2000" dirty="0" smtClean="0"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cs typeface="Arial" panose="020B0604020202020204" pitchFamily="34" charset="0"/>
              </a:rPr>
              <a:t>Zener</a:t>
            </a:r>
            <a:r>
              <a:rPr lang="en-US" altLang="en-US" sz="2000" dirty="0">
                <a:cs typeface="Arial" panose="020B0604020202020204" pitchFamily="34" charset="0"/>
              </a:rPr>
              <a:t> </a:t>
            </a:r>
            <a:r>
              <a:rPr lang="el-GR" altLang="en-US" sz="2000" dirty="0" smtClean="0">
                <a:cs typeface="Arial" panose="020B0604020202020204" pitchFamily="34" charset="0"/>
              </a:rPr>
              <a:t>είναι </a:t>
            </a:r>
            <a:r>
              <a:rPr lang="el-GR" altLang="en-US" sz="2000" dirty="0" err="1" smtClean="0">
                <a:cs typeface="Arial" panose="020B0604020202020204" pitchFamily="34" charset="0"/>
              </a:rPr>
              <a:t>ανοικτοκύκλωμα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pic>
        <p:nvPicPr>
          <p:cNvPr id="47110" name="Picture 9" descr="fg02_112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66592"/>
            <a:ext cx="3078163" cy="2060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92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83835"/>
            <a:ext cx="4346924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Ορθογώνιο 4"/>
              <p:cNvSpPr/>
              <p:nvPr/>
            </p:nvSpPr>
            <p:spPr>
              <a:xfrm>
                <a:off x="609600" y="152400"/>
                <a:ext cx="8305800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l-GR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Συνήθως  η τάση  </a:t>
                </a:r>
                <a:r>
                  <a:rPr lang="en-US" dirty="0" err="1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Zener</a:t>
                </a: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l-GR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προσδιορίζεται  σε ένα ρεύμα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itchFamily="34" charset="0"/>
                          </a:rPr>
                          <m:t>ΖΤ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( Test  current)</a:t>
                </a:r>
                <a:r>
                  <a:rPr lang="el-GR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που ονομάζεται  ρεύμα δοκιμής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l-GR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Αλλα  χαρακτηριστικά ρεύματα  είναι  είναι  το ρεύμα  κατωφλίου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l-GR" b="0" i="0" smtClean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ΖΚ</m:t>
                        </m:r>
                      </m:sub>
                    </m:sSub>
                  </m:oMath>
                </a14:m>
                <a:r>
                  <a:rPr lang="el-GR" b="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l-GR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δηλαδή  </a:t>
                </a:r>
                <a:r>
                  <a:rPr lang="el-GR" b="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 το ελάχιατο   ρεύμα  που απαιτείται   για να μεταβεί  η  δίοδος στην περιοχή  αγωγιμότητας-σταθεροποιήσης  και </a:t>
                </a:r>
                <a:r>
                  <a:rPr lang="el-GR" b="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το μέγιστο ρεύμα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0000FF"/>
                            </a:solidFill>
                            <a:latin typeface="Cambria Math"/>
                            <a:cs typeface="Calibri" pitchFamily="34" charset="0"/>
                          </a:rPr>
                          <m:t>ΖΜ</m:t>
                        </m:r>
                      </m:sub>
                    </m:sSub>
                    <m:r>
                      <a:rPr lang="el-GR" b="0" i="0" smtClean="0">
                        <a:solidFill>
                          <a:srgbClr val="0000FF"/>
                        </a:solidFill>
                        <a:latin typeface="Cambria Math"/>
                        <a:cs typeface="Calibri" pitchFamily="34" charset="0"/>
                      </a:rPr>
                      <m:t>.</m:t>
                    </m:r>
                  </m:oMath>
                </a14:m>
                <a:endParaRPr lang="el-GR" b="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el-GR" sz="2000" dirty="0" smtClean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l-GR" sz="20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endParaRPr lang="el-GR" sz="20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6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"/>
                <a:ext cx="8305800" cy="2431435"/>
              </a:xfrm>
              <a:prstGeom prst="rect">
                <a:avLst/>
              </a:prstGeom>
              <a:blipFill rotWithShape="1">
                <a:blip r:embed="rId3"/>
                <a:stretch>
                  <a:fillRect l="-734" t="-1003" r="-3155" b="-35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1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381000"/>
            <a:ext cx="2667000" cy="609600"/>
          </a:xfrm>
          <a:prstGeom prst="rect">
            <a:avLst/>
          </a:prstGeom>
          <a:solidFill>
            <a:srgbClr val="0000FF"/>
          </a:solidFill>
          <a:ln w="9344">
            <a:solidFill>
              <a:srgbClr val="000000"/>
            </a:solidFill>
          </a:ln>
        </p:spPr>
        <p:txBody>
          <a:bodyPr vert="horz" wrap="square" lIns="0" tIns="121920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96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Zener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Diode</a:t>
            </a:r>
            <a:endParaRPr sz="2400">
              <a:latin typeface="Times New Roman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/>
              <p:cNvSpPr txBox="1"/>
              <p:nvPr/>
            </p:nvSpPr>
            <p:spPr>
              <a:xfrm>
                <a:off x="817244" y="1143000"/>
                <a:ext cx="7640955" cy="1631152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38100" marR="30480">
                  <a:lnSpc>
                    <a:spcPct val="106800"/>
                  </a:lnSpc>
                  <a:spcBef>
                    <a:spcPts val="295"/>
                  </a:spcBef>
                </a:pPr>
                <a:r>
                  <a:rPr lang="el-GR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Η αντίσταση Zener  </a:t>
                </a:r>
                <a:r>
                  <a:rPr lang="el-GR" sz="2000" spc="-5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l-GR" sz="2000" i="1" spc="-5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el-GR" sz="2000" i="1" spc="-7" baseline="-23809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el-GR" sz="2000" spc="-5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,(ή </a:t>
                </a:r>
                <a:r>
                  <a:rPr lang="en-US" sz="2000" i="1" spc="-5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l-GR" sz="2000" i="1" spc="-7" baseline="-23809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Z</a:t>
                </a:r>
                <a:r>
                  <a:rPr lang="el-GR" sz="2000" spc="-5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l-GR" sz="20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είναι  ο λόγος της  μεταβολής της τάσης προς   την αντίστοιχη μεταβολή του ρεύματος  στη  περιοχή κατάρρευσης.</a:t>
                </a:r>
              </a:p>
              <a:p>
                <a:pPr marL="38100" marR="30480">
                  <a:lnSpc>
                    <a:spcPct val="106800"/>
                  </a:lnSpc>
                  <a:spcBef>
                    <a:spcPts val="295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cs typeface="Arial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cs typeface="Arial" pitchFamily="34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  <a:cs typeface="Arial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  <a:cs typeface="Arial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cs typeface="Arial" pitchFamily="34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4" y="1143000"/>
                <a:ext cx="7640955" cy="1631152"/>
              </a:xfrm>
              <a:prstGeom prst="rect">
                <a:avLst/>
              </a:prstGeom>
              <a:blipFill rotWithShape="1">
                <a:blip r:embed="rId2"/>
                <a:stretch>
                  <a:fillRect l="-1516" t="-2622" r="-239" b="-3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5486400" cy="350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l-GR" spc="-5" dirty="0">
                    <a:solidFill>
                      <a:srgbClr val="0000FF"/>
                    </a:solidFill>
                    <a:cs typeface="Times New Roman"/>
                  </a:rPr>
                  <a:t>Ποια  είναι η αντίσταση  της  Ζ</a:t>
                </a:r>
                <a:r>
                  <a:rPr lang="en-US" spc="-5" dirty="0" err="1">
                    <a:solidFill>
                      <a:srgbClr val="0000FF"/>
                    </a:solidFill>
                    <a:cs typeface="Times New Roman"/>
                  </a:rPr>
                  <a:t>ener</a:t>
                </a:r>
                <a:r>
                  <a:rPr lang="en-US" spc="-5" dirty="0">
                    <a:solidFill>
                      <a:srgbClr val="0000FF"/>
                    </a:solidFill>
                    <a:cs typeface="Times New Roman"/>
                  </a:rPr>
                  <a:t> </a:t>
                </a:r>
                <a:r>
                  <a:rPr lang="el-GR" spc="-5" dirty="0">
                    <a:solidFill>
                      <a:srgbClr val="0000FF"/>
                    </a:solidFill>
                    <a:cs typeface="Times New Roman"/>
                  </a:rPr>
                  <a:t>αν   η  τάση της   μεταβάλλεται από  </a:t>
                </a:r>
                <a:r>
                  <a:rPr lang="el-GR" dirty="0">
                    <a:solidFill>
                      <a:srgbClr val="0000FF"/>
                    </a:solidFill>
                    <a:cs typeface="Times New Roman"/>
                  </a:rPr>
                  <a:t>4.79</a:t>
                </a:r>
                <a:r>
                  <a:rPr lang="en-US" dirty="0">
                    <a:solidFill>
                      <a:srgbClr val="0000FF"/>
                    </a:solidFill>
                    <a:cs typeface="Times New Roman"/>
                  </a:rPr>
                  <a:t>V </a:t>
                </a:r>
                <a:r>
                  <a:rPr lang="el-GR" dirty="0">
                    <a:solidFill>
                      <a:srgbClr val="0000FF"/>
                    </a:solidFill>
                    <a:cs typeface="Times New Roman"/>
                  </a:rPr>
                  <a:t>σε 4.94</a:t>
                </a:r>
                <a:r>
                  <a:rPr lang="en-US" dirty="0">
                    <a:solidFill>
                      <a:srgbClr val="0000FF"/>
                    </a:solidFill>
                    <a:cs typeface="Times New Roman"/>
                  </a:rPr>
                  <a:t>V   </a:t>
                </a:r>
                <a:r>
                  <a:rPr lang="el-GR" dirty="0">
                    <a:solidFill>
                      <a:srgbClr val="0000FF"/>
                    </a:solidFill>
                    <a:cs typeface="Times New Roman"/>
                  </a:rPr>
                  <a:t>και  το ρεύμα   από  5</a:t>
                </a:r>
                <a:r>
                  <a:rPr lang="en-US" dirty="0">
                    <a:solidFill>
                      <a:srgbClr val="0000FF"/>
                    </a:solidFill>
                    <a:cs typeface="Times New Roman"/>
                  </a:rPr>
                  <a:t>mA </a:t>
                </a:r>
                <a:r>
                  <a:rPr lang="el-GR" dirty="0">
                    <a:solidFill>
                      <a:srgbClr val="0000FF"/>
                    </a:solidFill>
                    <a:cs typeface="Times New Roman"/>
                  </a:rPr>
                  <a:t>σε 10</a:t>
                </a:r>
                <a:r>
                  <a:rPr lang="en-US" dirty="0">
                    <a:solidFill>
                      <a:srgbClr val="0000FF"/>
                    </a:solidFill>
                    <a:cs typeface="Times New Roman"/>
                  </a:rPr>
                  <a:t>mA</a:t>
                </a:r>
                <a:r>
                  <a:rPr lang="en-US" dirty="0" smtClean="0">
                    <a:solidFill>
                      <a:srgbClr val="0000FF"/>
                    </a:solidFill>
                    <a:cs typeface="Times New Roman"/>
                  </a:rPr>
                  <a:t>.</a:t>
                </a:r>
                <a:r>
                  <a:rPr lang="en-US" sz="3200" spc="-10" dirty="0" smtClean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?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100"/>
                  </a:spcBef>
                  <a:buNone/>
                </a:pPr>
                <a:endParaRPr lang="en-US" sz="3200" spc="-10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  <a:p>
                <a:pPr marL="0" indent="0" algn="just">
                  <a:lnSpc>
                    <a:spcPct val="100000"/>
                  </a:lnSpc>
                  <a:spcBef>
                    <a:spcPts val="1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3200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l-GR" sz="3200" i="1">
                              <a:latin typeface="Cambria Math"/>
                              <a:cs typeface="Arial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l-GR" sz="3200" i="1">
                              <a:latin typeface="Cambria Math"/>
                              <a:cs typeface="Arial" pitchFamily="34" charset="0"/>
                            </a:rPr>
                            <m:t>𝑧</m:t>
                          </m:r>
                        </m:sub>
                      </m:sSub>
                      <m:r>
                        <a:rPr lang="ar-AE" sz="3200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ar-AE" sz="3200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>
                              <a:latin typeface="Cambria Math"/>
                              <a:cs typeface="Arial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ar-AE" sz="32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latin typeface="Cambria Math"/>
                                  <a:cs typeface="Arial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sz="3200" i="1">
                                  <a:latin typeface="Cambria Math"/>
                                  <a:cs typeface="Arial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l-GR" sz="3200">
                              <a:latin typeface="Cambria Math"/>
                              <a:cs typeface="Arial" pitchFamily="34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ar-AE" sz="3200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l-GR" sz="3200" i="1">
                                  <a:latin typeface="Cambria Math"/>
                                  <a:cs typeface="Arial" pitchFamily="34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l-GR" sz="3200" i="1">
                                  <a:latin typeface="Cambria Math"/>
                                  <a:cs typeface="Arial" pitchFamily="34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ar-AE" sz="3200" i="1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ar-AE" sz="3200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ar-AE" sz="3200" i="1">
                              <a:latin typeface="Cambria Math"/>
                              <a:cs typeface="Arial" pitchFamily="34" charset="0"/>
                            </a:rPr>
                            <m:t>0</m:t>
                          </m:r>
                          <m:r>
                            <a:rPr lang="ar-AE" sz="3200" i="1">
                              <a:latin typeface="Cambria Math"/>
                              <a:cs typeface="Arial" pitchFamily="34" charset="0"/>
                            </a:rPr>
                            <m:t>.</m:t>
                          </m:r>
                          <m:r>
                            <a:rPr lang="ar-AE" sz="3200" i="1">
                              <a:latin typeface="Cambria Math"/>
                              <a:cs typeface="Arial" pitchFamily="34" charset="0"/>
                            </a:rPr>
                            <m:t>15</m:t>
                          </m:r>
                          <m:r>
                            <a:rPr lang="el-GR" sz="3200" i="1">
                              <a:latin typeface="Cambria Math"/>
                              <a:cs typeface="Arial" pitchFamily="34" charset="0"/>
                            </a:rPr>
                            <m:t>𝑉</m:t>
                          </m:r>
                        </m:num>
                        <m:den>
                          <m:r>
                            <a:rPr lang="ar-AE" sz="3200" i="1">
                              <a:latin typeface="Cambria Math"/>
                              <a:cs typeface="Arial" pitchFamily="34" charset="0"/>
                            </a:rPr>
                            <m:t>5</m:t>
                          </m:r>
                          <m:r>
                            <a:rPr lang="ar-AE" sz="3200" i="1"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32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ar-AE" sz="32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32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−</m:t>
                              </m:r>
                              <m:r>
                                <a:rPr lang="ar-AE" sz="3200" i="1"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l-GR" sz="3200">
                          <a:latin typeface="Cambria Math"/>
                          <a:cs typeface="Arial" pitchFamily="34" charset="0"/>
                        </a:rPr>
                        <m:t>Ω</m:t>
                      </m:r>
                      <m:r>
                        <a:rPr lang="el-GR" sz="320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l-GR" sz="3200">
                          <a:latin typeface="Cambria Math"/>
                          <a:cs typeface="Arial" pitchFamily="34" charset="0"/>
                        </a:rPr>
                        <m:t>30</m:t>
                      </m:r>
                      <m:r>
                        <m:rPr>
                          <m:sty m:val="p"/>
                        </m:rPr>
                        <a:rPr lang="el-GR" sz="3200">
                          <a:latin typeface="Cambria Math"/>
                          <a:cs typeface="Arial" pitchFamily="34" charset="0"/>
                        </a:rPr>
                        <m:t>Ω</m:t>
                      </m:r>
                    </m:oMath>
                  </m:oMathPara>
                </a14:m>
                <a:endParaRPr lang="el-GR" sz="3200" spc="-10" dirty="0">
                  <a:solidFill>
                    <a:srgbClr val="0000FF"/>
                  </a:solidFill>
                  <a:latin typeface="Times New Roman"/>
                  <a:cs typeface="Times New Roman"/>
                </a:endParaRPr>
              </a:p>
              <a:p>
                <a:pPr marL="12700" algn="just">
                  <a:lnSpc>
                    <a:spcPct val="100000"/>
                  </a:lnSpc>
                  <a:spcBef>
                    <a:spcPts val="100"/>
                  </a:spcBef>
                </a:pPr>
                <a:endParaRPr lang="el-GR" sz="3200" dirty="0">
                  <a:latin typeface="Times New Roman"/>
                  <a:cs typeface="Times New Roman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943" r="-24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36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ρείτε την αντίσταση της διόδου  Ζ</a:t>
                </a:r>
                <a:r>
                  <a:rPr lang="en-US" sz="2400" dirty="0" err="1" smtClean="0">
                    <a:latin typeface="Calibri" pitchFamily="34" charset="0"/>
                    <a:cs typeface="Calibri" pitchFamily="34" charset="0"/>
                  </a:rPr>
                  <a:t>ener</a:t>
                </a:r>
                <a:endParaRPr lang="en-US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l-GR" sz="2400" dirty="0" smtClean="0">
                    <a:latin typeface="Calibri" pitchFamily="34" charset="0"/>
                    <a:cs typeface="Calibri" pitchFamily="34" charset="0"/>
                  </a:rPr>
                  <a:t>πό τον ορισμό  </a:t>
                </a:r>
              </a:p>
              <a:p>
                <a:pPr marL="109728" indent="0">
                  <a:buNone/>
                </a:pPr>
                <a:endParaRPr lang="el-GR" sz="2400" dirty="0">
                  <a:latin typeface="Calibri" pitchFamily="34" charset="0"/>
                  <a:cs typeface="Calibri" pitchFamily="34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𝑧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  <a:cs typeface="Calibri" pitchFamily="34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800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Calibri" pitchFamily="34" charset="0"/>
                              </a:rPr>
                              <m:t>V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𝑍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sz="2800" b="0" i="0" smtClean="0">
                            <a:latin typeface="Cambria Math"/>
                            <a:cs typeface="Calibri" pitchFamily="34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sz="2800" b="0" i="1" smtClean="0"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  <a:cs typeface="Calibri" pitchFamily="34" charset="0"/>
                              </a:rPr>
                              <m:t>𝑍</m:t>
                            </m:r>
                          </m:sub>
                        </m:sSub>
                      </m:den>
                    </m:f>
                    <m:r>
                      <a:rPr lang="en-US" sz="2800" b="0" i="0" smtClean="0">
                        <a:latin typeface="Cambria Math"/>
                        <a:cs typeface="Calibri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50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𝑚𝑉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  <a:cs typeface="Calibri" pitchFamily="34" charset="0"/>
                          </a:rPr>
                          <m:t>𝑚𝐴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Calibri" pitchFamily="34" charset="0"/>
                      </a:rPr>
                      <m:t>10</m:t>
                    </m:r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  <a:cs typeface="Calibri" pitchFamily="34" charset="0"/>
                      </a:rPr>
                      <m:t>Ω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l-GR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endParaRPr lang="el-GR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3840163" cy="357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9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1650</TotalTime>
  <Words>2004</Words>
  <Application>Microsoft Office PowerPoint</Application>
  <PresentationFormat>On-screen Show (4:3)</PresentationFormat>
  <Paragraphs>174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PowerPoint Presentation</vt:lpstr>
      <vt:lpstr> Βιβλιογραφία  -Xρήσιμες σελίδες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Ιδανική  μη Ιδανική Ζener </vt:lpstr>
      <vt:lpstr>PowerPoint Presentation</vt:lpstr>
      <vt:lpstr>PowerPoint Presentation</vt:lpstr>
      <vt:lpstr>Iσχύς διόδου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Εφαρμογή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γεωργιος βεροπουλος</dc:creator>
  <cp:lastModifiedBy>george</cp:lastModifiedBy>
  <cp:revision>134</cp:revision>
  <dcterms:created xsi:type="dcterms:W3CDTF">2020-01-31T13:04:59Z</dcterms:created>
  <dcterms:modified xsi:type="dcterms:W3CDTF">2023-11-02T06:14:47Z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2020-01-31T00:00:00Z</vt:filetime>
  </property>
</Properties>
</file>