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3" r:id="rId7"/>
    <p:sldId id="274" r:id="rId8"/>
    <p:sldId id="265" r:id="rId9"/>
    <p:sldId id="266" r:id="rId10"/>
    <p:sldId id="276" r:id="rId11"/>
    <p:sldId id="277" r:id="rId12"/>
    <p:sldId id="278" r:id="rId13"/>
    <p:sldId id="275" r:id="rId14"/>
    <p:sldId id="267" r:id="rId15"/>
    <p:sldId id="268" r:id="rId16"/>
    <p:sldId id="269" r:id="rId17"/>
    <p:sldId id="279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dirty="0" smtClean="0"/>
              <a:t>ΕΛΕΥΘΕΡΕΣ ΕΠΙΦΑΝΕΙΕΣ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8681-F430-470A-9861-0DA7BE0EC057}" type="datetimeFigureOut">
              <a:rPr lang="el-GR" smtClean="0"/>
              <a:t>15/12/2016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EFD5B-8CE4-46AE-AEB2-E0458BFC99D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96981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dirty="0" smtClean="0"/>
              <a:t>ΕΛΕΥΘΕΡΕΣ ΕΠΙΦΑΝΕΙΕΣ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68F93-10AD-46DB-B0C9-E75915A5BBA3}" type="datetimeFigureOut">
              <a:rPr lang="el-GR" smtClean="0"/>
              <a:t>15/12/2016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10237-C531-448B-BE83-66214FA54B4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24621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10237-C531-448B-BE83-66214FA54B41}" type="slidenum">
              <a:rPr lang="el-GR" smtClean="0"/>
              <a:t>1</a:t>
            </a:fld>
            <a:endParaRPr lang="el-GR" dirty="0"/>
          </a:p>
        </p:txBody>
      </p:sp>
      <p:sp>
        <p:nvSpPr>
          <p:cNvPr id="5" name="Θέση κεφαλίδας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dirty="0" smtClean="0"/>
              <a:t>ΕΛΕΥΘΕΡΕΣ ΕΠΙΦΑΝΕΙΕΣ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484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A301-6C99-4C0D-87C8-A4EA7D6522F4}" type="datetime1">
              <a:rPr lang="el-GR" smtClean="0"/>
              <a:t>15/12/2016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705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563C-8EB4-44EA-A56B-92343297CBB1}" type="datetime1">
              <a:rPr lang="el-GR" smtClean="0"/>
              <a:t>15/12/2016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567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9016-5EE9-4622-BE06-E42CFC1AE761}" type="datetime1">
              <a:rPr lang="el-GR" smtClean="0"/>
              <a:t>15/12/2016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276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26B9-9291-4CFC-98B7-B0EF61E1A4D8}" type="datetime1">
              <a:rPr lang="el-GR" smtClean="0"/>
              <a:t>15/12/2016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912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06C-6F9A-4263-9CA9-6E9BF0FB2E43}" type="datetime1">
              <a:rPr lang="el-GR" smtClean="0"/>
              <a:t>15/12/2016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58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F914-857D-4BF5-A85D-2668B513BBBE}" type="datetime1">
              <a:rPr lang="el-GR" smtClean="0"/>
              <a:t>15/12/2016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61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A959-02C9-45EC-AB4C-96C534216324}" type="datetime1">
              <a:rPr lang="el-GR" smtClean="0"/>
              <a:t>15/12/2016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724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792E-0F88-4EB1-9E9D-6B14284AE850}" type="datetime1">
              <a:rPr lang="el-GR" smtClean="0"/>
              <a:t>15/12/2016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654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44D-406B-4DD8-9A2B-3CB9B8F81557}" type="datetime1">
              <a:rPr lang="el-GR" smtClean="0"/>
              <a:t>15/12/2016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255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DE25-A63C-4DFC-BADF-BABC2CDF48B6}" type="datetime1">
              <a:rPr lang="el-GR" smtClean="0"/>
              <a:t>15/12/2016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448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8D72-F03A-40D5-AF06-F9A35DA9FB1B}" type="datetime1">
              <a:rPr lang="el-GR" smtClean="0"/>
              <a:t>15/12/2016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804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09A3-42BA-4064-82F5-331E7CC0AE8D}" type="datetime1">
              <a:rPr lang="el-GR" smtClean="0"/>
              <a:t>15/12/2016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255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1600" y="311340"/>
            <a:ext cx="745232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7B8BD"/>
              </a:clrFrom>
              <a:clrTo>
                <a:srgbClr val="B7B8B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239158" cy="516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126876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(FREE SURFACE EFFECT, FCE)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2753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620689"/>
            <a:ext cx="91440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Πλοίο με Δ=650</a:t>
            </a:r>
            <a:r>
              <a:rPr lang="en-US" sz="2400" dirty="0" smtClean="0"/>
              <a:t> </a:t>
            </a:r>
            <a:r>
              <a:rPr lang="en-US" sz="2400" dirty="0" err="1" smtClean="0"/>
              <a:t>tns</a:t>
            </a:r>
            <a:r>
              <a:rPr lang="en-US" sz="2400" dirty="0" smtClean="0"/>
              <a:t> </a:t>
            </a:r>
            <a:r>
              <a:rPr lang="el-GR" sz="2400" dirty="0" smtClean="0"/>
              <a:t>έχει </a:t>
            </a:r>
            <a:r>
              <a:rPr lang="en-US" sz="2400" dirty="0" smtClean="0"/>
              <a:t>GM=0,414 m.</a:t>
            </a:r>
            <a:r>
              <a:rPr lang="el-GR" sz="2400" dirty="0" smtClean="0"/>
              <a:t> Να βρεθεί η επίδραση της ελεύθερης επιφάνειας των παρακάτω δεξαμενών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86684"/>
              </p:ext>
            </p:extLst>
          </p:nvPr>
        </p:nvGraphicFramePr>
        <p:xfrm>
          <a:off x="1043608" y="1412776"/>
          <a:ext cx="6533726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706"/>
                <a:gridCol w="1438862"/>
                <a:gridCol w="1004871"/>
                <a:gridCol w="1296144"/>
                <a:gridCol w="1296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Είδος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Αριθμός</a:t>
                      </a:r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Διάσταση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Ειδικό βάρος</a:t>
                      </a:r>
                      <a:r>
                        <a:rPr lang="en-US" dirty="0" smtClean="0"/>
                        <a:t> </a:t>
                      </a:r>
                      <a:r>
                        <a:rPr lang="el-G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el-G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Μήκος (</a:t>
                      </a:r>
                      <a:r>
                        <a:rPr lang="en-US" dirty="0" smtClean="0"/>
                        <a:t>m)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Πλάτος</a:t>
                      </a:r>
                      <a:r>
                        <a:rPr lang="en-US" dirty="0" smtClean="0"/>
                        <a:t> (m)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tn</a:t>
                      </a:r>
                      <a:r>
                        <a:rPr lang="en-US" dirty="0" smtClean="0"/>
                        <a:t>/m</a:t>
                      </a:r>
                      <a:r>
                        <a:rPr lang="en-US" baseline="30000" dirty="0" smtClean="0"/>
                        <a:t>3</a:t>
                      </a:r>
                      <a:endParaRPr lang="el-GR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Καυσίμου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3,65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0,92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Έρματος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4,57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3,65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1,025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Ποσίμου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2,44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1,22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0093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Επειδή έχω περισσότερες από 1 δεξαμενές θα πρέπει να υπολογίσω την επίδραση καθεμίας και στο τέλος να αθροίσω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1680" y="4797152"/>
                <a:ext cx="5184576" cy="85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𝜃𝛼𝜆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97152"/>
                <a:ext cx="5184576" cy="8569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1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620689"/>
            <a:ext cx="91440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 Δ=650</a:t>
            </a:r>
            <a:r>
              <a:rPr lang="en-US" sz="2400" dirty="0" smtClean="0"/>
              <a:t> </a:t>
            </a:r>
            <a:r>
              <a:rPr lang="en-US" sz="2400" dirty="0" err="1" smtClean="0"/>
              <a:t>tns</a:t>
            </a:r>
            <a:r>
              <a:rPr lang="en-US" sz="2400" dirty="0" smtClean="0"/>
              <a:t> 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 </a:t>
            </a:r>
            <a:r>
              <a:rPr lang="en-US" sz="2400" dirty="0" smtClean="0"/>
              <a:t>GM=0,414 m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4286"/>
              </p:ext>
            </p:extLst>
          </p:nvPr>
        </p:nvGraphicFramePr>
        <p:xfrm>
          <a:off x="2195736" y="620688"/>
          <a:ext cx="6533726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706"/>
                <a:gridCol w="1438862"/>
                <a:gridCol w="1004871"/>
                <a:gridCol w="1296144"/>
                <a:gridCol w="1296143"/>
              </a:tblGrid>
              <a:tr h="136024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Είδος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Αριθμός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Διάσταση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Ειδικό βάρος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-GR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el-GR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Μήκος 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Πλάτος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(m)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/m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l-GR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Καυσίμου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3,65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1,83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0,92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Έρματος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4,57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3,65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1,025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Ποσίμου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2,44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1,22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3150421"/>
                <a:ext cx="5184576" cy="82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0,92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1,025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1,864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634,146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=0,0026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50421"/>
                <a:ext cx="5184576" cy="8252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4239295"/>
                <a:ext cx="5184576" cy="83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1,025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1,025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18,5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634,146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=0,029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39295"/>
                <a:ext cx="5184576" cy="8327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512" y="5301208"/>
                <a:ext cx="5616624" cy="82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1,025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0,37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634,146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=0,0011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01208"/>
                <a:ext cx="5616624" cy="8252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8768" y="3152459"/>
                <a:ext cx="5184576" cy="85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  <a:ea typeface="Cambria Math"/>
                                </a:rPr>
                                <m:t>𝜃𝛼𝜆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768" y="3152459"/>
                <a:ext cx="5184576" cy="8569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620689"/>
            <a:ext cx="9144000" cy="12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 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 </a:t>
            </a:r>
            <a:r>
              <a:rPr lang="en-US" sz="2400" dirty="0" smtClean="0"/>
              <a:t>GM=0,414 m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  <p:grpSp>
        <p:nvGrpSpPr>
          <p:cNvPr id="2" name="Ομάδα 1"/>
          <p:cNvGrpSpPr/>
          <p:nvPr/>
        </p:nvGrpSpPr>
        <p:grpSpPr>
          <a:xfrm>
            <a:off x="2627784" y="1412776"/>
            <a:ext cx="2736304" cy="1391622"/>
            <a:chOff x="-140468" y="3150421"/>
            <a:chExt cx="5616624" cy="13916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9512" y="3150421"/>
                  <a:ext cx="51845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l-GR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0,0026 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3150421"/>
                  <a:ext cx="5184576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888" y="3618713"/>
                  <a:ext cx="51845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0,029 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8" y="3618713"/>
                  <a:ext cx="5184576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-140468" y="4080378"/>
                  <a:ext cx="56166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0,0011 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0468" y="4080378"/>
                  <a:ext cx="561662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Πίνακας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0328498"/>
                  </p:ext>
                </p:extLst>
              </p:nvPr>
            </p:nvGraphicFramePr>
            <p:xfrm>
              <a:off x="1763688" y="2840196"/>
              <a:ext cx="4968552" cy="38752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4057"/>
                    <a:gridCol w="2434495"/>
                  </a:tblGrid>
                  <a:tr h="638489">
                    <a:tc>
                      <a:txBody>
                        <a:bodyPr/>
                        <a:lstStyle/>
                        <a:p>
                          <a:pPr algn="ctr"/>
                          <a:endParaRPr lang="el-G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47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GM</a:t>
                          </a:r>
                          <a:endParaRPr lang="el-GR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0,414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6473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𝑮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l-GR" sz="18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-0,0026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6473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𝑮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-0,029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6473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𝑮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-0,0011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647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GM </a:t>
                          </a:r>
                          <a:r>
                            <a:rPr lang="en-US" b="1" i="1" baseline="-25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final</a:t>
                          </a:r>
                          <a:endParaRPr lang="el-GR" b="1" i="1" baseline="-25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</a:rPr>
                            <a:t>0,3813</a:t>
                          </a:r>
                          <a:endParaRPr lang="el-GR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Πίνακας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0328498"/>
                  </p:ext>
                </p:extLst>
              </p:nvPr>
            </p:nvGraphicFramePr>
            <p:xfrm>
              <a:off x="1763688" y="2840196"/>
              <a:ext cx="4968552" cy="38752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4057"/>
                    <a:gridCol w="2434495"/>
                  </a:tblGrid>
                  <a:tr h="638489">
                    <a:tc>
                      <a:txBody>
                        <a:bodyPr/>
                        <a:lstStyle/>
                        <a:p>
                          <a:pPr algn="ctr"/>
                          <a:endParaRPr lang="el-G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647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GM</a:t>
                          </a:r>
                          <a:endParaRPr lang="el-GR" b="1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0,414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64735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00000" r="-96154" b="-3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-0,0026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64735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297196" r="-96154" b="-198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-0,029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64735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400943" r="-9615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-0,0011</a:t>
                          </a:r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647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GM </a:t>
                          </a:r>
                          <a:r>
                            <a:rPr lang="en-US" b="1" i="1" baseline="-25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final</a:t>
                          </a:r>
                          <a:endParaRPr lang="el-GR" b="1" i="1" baseline="-25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1" dirty="0" smtClean="0">
                              <a:solidFill>
                                <a:schemeClr val="tx1"/>
                              </a:solidFill>
                            </a:rPr>
                            <a:t>0,3813</a:t>
                          </a:r>
                          <a:endParaRPr lang="el-GR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92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712" y="1844824"/>
            <a:ext cx="9144000" cy="34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Επίδραση Ελεύθερων Επιφανειών:</a:t>
            </a:r>
            <a:endParaRPr lang="en-US" altLang="el-GR" sz="2800" dirty="0" smtClean="0"/>
          </a:p>
          <a:p>
            <a:pPr marL="457200" lvl="1" indent="0">
              <a:buNone/>
            </a:pPr>
            <a:r>
              <a:rPr lang="el-GR" altLang="el-GR" dirty="0" smtClean="0">
                <a:solidFill>
                  <a:srgbClr val="000000"/>
                </a:solidFill>
              </a:rPr>
              <a:t>Μεγαλύτερη με αύξηση του μήκους</a:t>
            </a:r>
            <a:r>
              <a:rPr lang="en-US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και πλάτους διαμερίσματος</a:t>
            </a:r>
            <a:endParaRPr lang="en-US" altLang="el-GR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l-GR" altLang="el-GR" dirty="0" smtClean="0">
                <a:solidFill>
                  <a:srgbClr val="000000"/>
                </a:solidFill>
              </a:rPr>
              <a:t>Αυξάνεται όσο μειώνεται το βύθισμα </a:t>
            </a:r>
            <a:r>
              <a:rPr lang="en-US" altLang="el-GR" dirty="0" smtClean="0">
                <a:solidFill>
                  <a:srgbClr val="000000"/>
                </a:solidFill>
              </a:rPr>
              <a:t>(de-ballasting)</a:t>
            </a:r>
            <a:r>
              <a:rPr lang="el-GR" altLang="el-GR" dirty="0" smtClean="0">
                <a:solidFill>
                  <a:srgbClr val="000000"/>
                </a:solidFill>
              </a:rPr>
              <a:t> του πλοίου (εκτόπισμα)</a:t>
            </a:r>
            <a:endParaRPr lang="en-US" altLang="el-GR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l-GR" altLang="el-GR" dirty="0" smtClean="0">
                <a:solidFill>
                  <a:srgbClr val="000000"/>
                </a:solidFill>
              </a:rPr>
              <a:t>Ανεξάρτητο από το βάθος του υγρού στο χώρο</a:t>
            </a:r>
            <a:endParaRPr lang="en-US" altLang="el-GR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endParaRPr lang="el-GR" altLang="el-GR" sz="2800" dirty="0" smtClean="0"/>
          </a:p>
          <a:p>
            <a:pPr>
              <a:buFont typeface="Arial" charset="0"/>
              <a:buNone/>
            </a:pPr>
            <a:r>
              <a:rPr lang="el-GR" altLang="el-GR" sz="2800" dirty="0" smtClean="0"/>
              <a:t>	</a:t>
            </a:r>
            <a:r>
              <a:rPr lang="el-GR" altLang="el-GR" sz="2800" dirty="0" smtClean="0">
                <a:solidFill>
                  <a:srgbClr val="000000"/>
                </a:solidFill>
              </a:rPr>
              <a:t>	</a:t>
            </a:r>
          </a:p>
          <a:p>
            <a:pPr>
              <a:buFont typeface="Arial" charset="0"/>
              <a:buNone/>
            </a:pPr>
            <a:endParaRPr lang="el-GR" altLang="el-GR" sz="2800" dirty="0" smtClean="0"/>
          </a:p>
          <a:p>
            <a:endParaRPr lang="el-GR" altLang="el-GR" sz="2800" dirty="0" smtClean="0"/>
          </a:p>
          <a:p>
            <a:endParaRPr lang="el-GR" altLang="el-GR" sz="2800" u="sng" dirty="0" smtClean="0"/>
          </a:p>
          <a:p>
            <a:endParaRPr lang="el-GR" altLang="el-GR" sz="2800" u="sng" dirty="0" smtClean="0"/>
          </a:p>
          <a:p>
            <a:endParaRPr lang="el-GR" altLang="el-GR" sz="2800" u="sng" dirty="0" smtClean="0"/>
          </a:p>
          <a:p>
            <a:endParaRPr lang="el-GR" altLang="el-GR" sz="2800" dirty="0" smtClean="0"/>
          </a:p>
          <a:p>
            <a:endParaRPr lang="el-GR" altLang="el-GR" sz="2800" dirty="0" smtClean="0"/>
          </a:p>
          <a:p>
            <a:endParaRPr lang="en-US" altLang="el-GR" sz="2800" dirty="0" smtClean="0"/>
          </a:p>
          <a:p>
            <a:pPr>
              <a:buFont typeface="Arial" charset="0"/>
              <a:buNone/>
            </a:pPr>
            <a:endParaRPr lang="el-GR" altLang="el-GR" sz="2800" dirty="0" smtClean="0"/>
          </a:p>
          <a:p>
            <a:pPr>
              <a:buFont typeface="Arial" charset="0"/>
              <a:buNone/>
            </a:pPr>
            <a:r>
              <a:rPr lang="en-US" altLang="el-GR" sz="2800" dirty="0" smtClean="0"/>
              <a:t>		</a:t>
            </a:r>
          </a:p>
          <a:p>
            <a:pPr>
              <a:buFont typeface="Arial" charset="0"/>
              <a:buNone/>
            </a:pPr>
            <a:endParaRPr lang="en-US" altLang="el-GR" sz="28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</p:spTree>
    <p:extLst>
      <p:ext uri="{BB962C8B-B14F-4D97-AF65-F5344CB8AC3E}">
        <p14:creationId xmlns:p14="http://schemas.microsoft.com/office/powerpoint/2010/main" val="37526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  <p:sp>
        <p:nvSpPr>
          <p:cNvPr id="41" name="Content Placeholder 39"/>
          <p:cNvSpPr txBox="1">
            <a:spLocks/>
          </p:cNvSpPr>
          <p:nvPr/>
        </p:nvSpPr>
        <p:spPr>
          <a:xfrm>
            <a:off x="0" y="4267200"/>
            <a:ext cx="9144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altLang="el-GR" sz="2800" dirty="0" smtClean="0"/>
              <a:t>Μικρότερη επίδραση όταν</a:t>
            </a:r>
            <a:r>
              <a:rPr lang="en-US" altLang="el-GR" sz="2800" dirty="0" smtClean="0"/>
              <a:t>:</a:t>
            </a:r>
            <a:endParaRPr lang="el-GR" altLang="el-GR" sz="2800" dirty="0" smtClean="0"/>
          </a:p>
          <a:p>
            <a:pPr marL="457200" lvl="1" indent="0">
              <a:buNone/>
            </a:pPr>
            <a:r>
              <a:rPr lang="el-GR" altLang="el-GR" sz="2400" dirty="0" smtClean="0"/>
              <a:t>Συμπίεση Επιφάνειας (α, β)</a:t>
            </a:r>
          </a:p>
          <a:p>
            <a:pPr marL="457200" lvl="1" indent="0">
              <a:buNone/>
            </a:pPr>
            <a:r>
              <a:rPr lang="el-GR" altLang="el-GR" sz="2400" dirty="0" smtClean="0"/>
              <a:t>Διαπερατότητα Επιφάνειας (γ)</a:t>
            </a:r>
          </a:p>
          <a:p>
            <a:pPr marL="457200" lvl="1" indent="0">
              <a:buNone/>
            </a:pPr>
            <a:r>
              <a:rPr lang="el-GR" altLang="el-GR" sz="2400" dirty="0" smtClean="0"/>
              <a:t>Διαπερατότητα Όγκου (γ)</a:t>
            </a:r>
            <a:endParaRPr lang="en-US" altLang="el-GR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" y="764704"/>
            <a:ext cx="90582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2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  <p:pic>
        <p:nvPicPr>
          <p:cNvPr id="5122" name="Picture 2" descr="bow view of a vessel with two partially filled compartment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50889"/>
            <a:ext cx="2971800" cy="29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ow view of a vessel with a partially filled tank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889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206084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VS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40707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164" y="692696"/>
            <a:ext cx="91440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Από </a:t>
            </a:r>
            <a:r>
              <a:rPr lang="en-US" dirty="0"/>
              <a:t>CROSS </a:t>
            </a:r>
            <a:r>
              <a:rPr lang="en-US" dirty="0" smtClean="0"/>
              <a:t>CURVES:</a:t>
            </a:r>
            <a:r>
              <a:rPr lang="el-GR" dirty="0" smtClean="0"/>
              <a:t>Υπολογισμός </a:t>
            </a:r>
            <a:r>
              <a:rPr lang="en-US" dirty="0" smtClean="0"/>
              <a:t>GZ-</a:t>
            </a:r>
            <a:r>
              <a:rPr lang="el-GR" dirty="0" smtClean="0"/>
              <a:t>Κατασκευή καμπύλης στατικής ευστάθειας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Διόρθωση καμπύλης στατικής ευστάθειας για πραγματική θέση </a:t>
            </a:r>
            <a:r>
              <a:rPr lang="en-US" dirty="0" smtClean="0"/>
              <a:t>G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Διόρθωση καμπύλης στατικής ευστάθειας λόγω ύπαρξης </a:t>
            </a:r>
            <a:r>
              <a:rPr lang="en-US" dirty="0" smtClean="0"/>
              <a:t>FREE SURFACE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</p:spTree>
    <p:extLst>
      <p:ext uri="{BB962C8B-B14F-4D97-AF65-F5344CB8AC3E}">
        <p14:creationId xmlns:p14="http://schemas.microsoft.com/office/powerpoint/2010/main" val="18804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l-GR" dirty="0"/>
              <a:t>Από Υδροστατικό</a:t>
            </a:r>
            <a:r>
              <a:rPr lang="en-US" dirty="0"/>
              <a:t>: </a:t>
            </a:r>
            <a:r>
              <a:rPr lang="el-GR" dirty="0"/>
              <a:t>Εύρεση</a:t>
            </a:r>
            <a:r>
              <a:rPr lang="en-US" dirty="0"/>
              <a:t> </a:t>
            </a:r>
            <a:r>
              <a:rPr lang="en-US" dirty="0" smtClean="0"/>
              <a:t>KM,BM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/>
              <a:t>Από Πείραμα Ευστάθειας</a:t>
            </a:r>
            <a:r>
              <a:rPr lang="en-US" dirty="0"/>
              <a:t>:</a:t>
            </a:r>
            <a:r>
              <a:rPr lang="el-GR" dirty="0"/>
              <a:t>Υπολογισμός </a:t>
            </a:r>
            <a:r>
              <a:rPr lang="en-US" dirty="0"/>
              <a:t>KG</a:t>
            </a:r>
            <a:r>
              <a:rPr lang="en-US" dirty="0" smtClean="0"/>
              <a:t>.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/>
              <a:t>(</a:t>
            </a:r>
            <a:r>
              <a:rPr lang="el-GR" dirty="0" smtClean="0"/>
              <a:t>Διόρθωση </a:t>
            </a:r>
            <a:r>
              <a:rPr lang="el-GR" dirty="0"/>
              <a:t>λόγω ύπαρξης </a:t>
            </a:r>
            <a:r>
              <a:rPr lang="en-US" dirty="0"/>
              <a:t>FREE </a:t>
            </a:r>
            <a:r>
              <a:rPr lang="en-US" dirty="0" smtClean="0"/>
              <a:t>SURFACE</a:t>
            </a:r>
            <a:r>
              <a:rPr lang="el-GR" dirty="0" smtClean="0"/>
              <a:t>)</a:t>
            </a:r>
            <a:endParaRPr lang="en-US" dirty="0"/>
          </a:p>
          <a:p>
            <a:r>
              <a:rPr lang="el-GR" dirty="0" smtClean="0"/>
              <a:t>Υπολογισμός </a:t>
            </a:r>
            <a:r>
              <a:rPr lang="en-US" dirty="0" smtClean="0"/>
              <a:t>GM.</a:t>
            </a:r>
            <a:endParaRPr lang="el-GR" dirty="0" smtClean="0"/>
          </a:p>
          <a:p>
            <a:r>
              <a:rPr lang="el-GR" dirty="0"/>
              <a:t>Διόρθωση </a:t>
            </a:r>
            <a:r>
              <a:rPr lang="el-GR" dirty="0" smtClean="0"/>
              <a:t>λόγω </a:t>
            </a:r>
            <a:r>
              <a:rPr lang="el-GR" dirty="0"/>
              <a:t>ύπαρξης </a:t>
            </a:r>
            <a:r>
              <a:rPr lang="en-US" dirty="0"/>
              <a:t>FREE SURFACE</a:t>
            </a:r>
            <a:endParaRPr lang="en-US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</p:spTree>
    <p:extLst>
      <p:ext uri="{BB962C8B-B14F-4D97-AF65-F5344CB8AC3E}">
        <p14:creationId xmlns:p14="http://schemas.microsoft.com/office/powerpoint/2010/main" val="27658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 smtClean="0"/>
              <a:t>Μέχρι τώρα</a:t>
            </a:r>
            <a:r>
              <a:rPr lang="en-US" sz="2800" dirty="0" smtClean="0"/>
              <a:t>: </a:t>
            </a:r>
            <a:r>
              <a:rPr lang="el-GR" sz="2800" dirty="0" smtClean="0"/>
              <a:t>Προσθαφαιρούμενα- μετακινούμενα βάρη 		     είχαν σταθερό κ.β. (στερεά)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Τι συμβαίνει στην περίπτωση που το μετακινούμενο βάρος είναι υγρό </a:t>
            </a:r>
            <a:r>
              <a:rPr lang="en-US" sz="2800" dirty="0" smtClean="0"/>
              <a:t>;</a:t>
            </a:r>
            <a:endParaRPr lang="el-GR" sz="2800" dirty="0" smtClean="0"/>
          </a:p>
          <a:p>
            <a:pPr marL="514350" indent="-514350">
              <a:buAutoNum type="arabicPeriod"/>
            </a:pPr>
            <a:r>
              <a:rPr lang="el-GR" sz="2800" dirty="0" smtClean="0"/>
              <a:t>Πλήρως γεμάτη δεξαμενή= σταθερό κ.β.</a:t>
            </a:r>
          </a:p>
          <a:p>
            <a:pPr marL="514350" indent="-514350">
              <a:buAutoNum type="arabicPeriod"/>
            </a:pPr>
            <a:r>
              <a:rPr lang="el-GR" sz="2800" dirty="0"/>
              <a:t> </a:t>
            </a:r>
            <a:r>
              <a:rPr lang="el-GR" sz="2800" dirty="0" smtClean="0"/>
              <a:t>Μισογεμάτη δεξαμενή</a:t>
            </a:r>
            <a:r>
              <a:rPr lang="en-US" sz="2800" dirty="0" smtClean="0"/>
              <a:t>: </a:t>
            </a:r>
            <a:r>
              <a:rPr lang="el-GR" sz="2800" dirty="0" smtClean="0"/>
              <a:t>το υγρό μετακινείται λόγω κίνησης πλοίου (κλίση)</a:t>
            </a:r>
          </a:p>
          <a:p>
            <a:pPr marL="0" indent="0">
              <a:buNone/>
            </a:pPr>
            <a:r>
              <a:rPr lang="el-GR" sz="2800" dirty="0" smtClean="0"/>
              <a:t>Η περίπτωση βάρους σε υγρή μορφή σχετίζεται με τις δεξαμενές υγρών ενός πλοίου (καυσίμων,νερού,λαδιού)</a:t>
            </a:r>
            <a:endParaRPr lang="el-GR" sz="28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</p:spTree>
    <p:extLst>
      <p:ext uri="{BB962C8B-B14F-4D97-AF65-F5344CB8AC3E}">
        <p14:creationId xmlns:p14="http://schemas.microsoft.com/office/powerpoint/2010/main" val="267802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 smtClean="0"/>
              <a:t>Ελεύθερη επιφάνεια= η επιφάνεια υγρού μέσα σε μια </a:t>
            </a:r>
            <a:r>
              <a:rPr lang="el-GR" sz="2800" u="sng" dirty="0" smtClean="0"/>
              <a:t>μερικώς</a:t>
            </a:r>
            <a:r>
              <a:rPr lang="el-GR" sz="2800" dirty="0" smtClean="0"/>
              <a:t> γεμάτη δεξαμενή ή σε ένα </a:t>
            </a:r>
            <a:r>
              <a:rPr lang="el-GR" sz="2800" u="sng" dirty="0" smtClean="0"/>
              <a:t>μερικώς</a:t>
            </a:r>
            <a:r>
              <a:rPr lang="el-GR" sz="2800" dirty="0" smtClean="0"/>
              <a:t> γεμάτο χώρο.</a:t>
            </a:r>
          </a:p>
          <a:p>
            <a:endParaRPr lang="el-GR" sz="2800" dirty="0"/>
          </a:p>
          <a:p>
            <a:pPr marL="0" indent="0" algn="just">
              <a:buNone/>
            </a:pPr>
            <a:r>
              <a:rPr lang="el-GR" sz="2800" dirty="0" smtClean="0"/>
              <a:t>Όταν το πλοίο λάβει κλίση, το υγρό μετατοπίζεται, άρα η θέση του κ.β του υγρού αλλάζει.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sz="2800" dirty="0" smtClean="0"/>
              <a:t>Αποτέλεσμα</a:t>
            </a:r>
            <a:r>
              <a:rPr lang="en-US" sz="2800" dirty="0" smtClean="0"/>
              <a:t>: </a:t>
            </a:r>
            <a:r>
              <a:rPr lang="el-GR" sz="2800" dirty="0" smtClean="0"/>
              <a:t>Αλλαγή στη θέση του κ.β. του πλοίου.</a:t>
            </a:r>
            <a:endParaRPr lang="en-US" sz="2800" dirty="0" smtClean="0"/>
          </a:p>
          <a:p>
            <a:pPr marL="0" indent="0" algn="ctr">
              <a:buNone/>
            </a:pPr>
            <a:r>
              <a:rPr lang="el-GR" sz="2800" dirty="0" smtClean="0"/>
              <a:t>(Επίδραση στην ευστάθεια πλοίου)</a:t>
            </a:r>
            <a:endParaRPr lang="el-GR" sz="28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7228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</p:spTree>
    <p:extLst>
      <p:ext uri="{BB962C8B-B14F-4D97-AF65-F5344CB8AC3E}">
        <p14:creationId xmlns:p14="http://schemas.microsoft.com/office/powerpoint/2010/main" val="363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26260" y="747861"/>
            <a:ext cx="9144000" cy="59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Συνηθισμένες περιπτώσεις ελεύθερης</a:t>
            </a:r>
            <a:r>
              <a:rPr lang="en-US" sz="2800" dirty="0" smtClean="0"/>
              <a:t> </a:t>
            </a:r>
            <a:r>
              <a:rPr lang="el-GR" sz="2800" dirty="0" smtClean="0"/>
              <a:t>επιφάνειας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Κύτη στα Μηχανοστάσια.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Μισογεμάτες δεξαμενές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n-US" sz="2800" dirty="0" smtClean="0"/>
              <a:t>Water on deck.</a:t>
            </a:r>
            <a:endParaRPr lang="el-GR" sz="28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60" y="1268760"/>
            <a:ext cx="3007221" cy="206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60" y="3345166"/>
            <a:ext cx="3007221" cy="240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8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04056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ΣΚΕΠΤΙΚΟ </a:t>
            </a:r>
          </a:p>
          <a:p>
            <a:pPr marL="0" indent="0" algn="just">
              <a:buNone/>
            </a:pPr>
            <a:r>
              <a:rPr lang="el-GR" altLang="el-GR" sz="2800" dirty="0" smtClean="0"/>
              <a:t>Κατά τη</a:t>
            </a:r>
            <a:r>
              <a:rPr lang="el-GR" altLang="el-GR" sz="2800" dirty="0"/>
              <a:t>ν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εγκάρσια μετακίνηση του πλοίου, το υγρό </a:t>
            </a:r>
            <a:r>
              <a:rPr lang="el-GR" altLang="el-GR" sz="2800" dirty="0" smtClean="0"/>
              <a:t>μετακινείται</a:t>
            </a:r>
            <a:r>
              <a:rPr lang="el-GR" altLang="el-GR" sz="2800" dirty="0"/>
              <a:t>, διατηρώντας την επιφάνειά του οριζόντια. </a:t>
            </a:r>
            <a:endParaRPr lang="el-GR" altLang="el-GR" sz="2800" dirty="0" smtClean="0"/>
          </a:p>
          <a:p>
            <a:pPr marL="0" indent="0" algn="just">
              <a:buNone/>
            </a:pPr>
            <a:r>
              <a:rPr lang="el-GR" altLang="el-GR" sz="2800" dirty="0" smtClean="0"/>
              <a:t>Η </a:t>
            </a:r>
            <a:r>
              <a:rPr lang="el-GR" altLang="el-GR" sz="2800" dirty="0"/>
              <a:t>κίνηση του υγρού μέσα στη δεξαμενή είναι παρόμοια με μετακίνηση βάρους κατά το εγκάρσιο. </a:t>
            </a:r>
            <a:endParaRPr lang="el-GR" altLang="el-GR" sz="2800" dirty="0" smtClean="0"/>
          </a:p>
          <a:p>
            <a:pPr marL="0" indent="0" algn="just">
              <a:buNone/>
            </a:pPr>
            <a:r>
              <a:rPr lang="el-GR" altLang="el-GR" sz="2800" dirty="0" smtClean="0"/>
              <a:t>Το </a:t>
            </a:r>
            <a:r>
              <a:rPr lang="el-GR" altLang="el-GR" sz="2800" dirty="0"/>
              <a:t>κέντρο βάρος του πλοίου μετακινείται </a:t>
            </a:r>
            <a:r>
              <a:rPr lang="el-GR" altLang="el-GR" sz="2800" dirty="0" smtClean="0"/>
              <a:t>κι </a:t>
            </a:r>
            <a:r>
              <a:rPr lang="el-GR" altLang="el-GR" sz="2800" dirty="0"/>
              <a:t>αυτό προς την ίδια κατεύθυνση, μειώνοντας έτσι τον μοχλοβραχίονα επαναφοράς. </a:t>
            </a:r>
            <a:endParaRPr lang="el-GR" altLang="el-GR" sz="2800" dirty="0" smtClean="0"/>
          </a:p>
          <a:p>
            <a:pPr marL="0" indent="0" algn="just">
              <a:buNone/>
            </a:pPr>
            <a:r>
              <a:rPr lang="el-GR" altLang="el-GR" sz="2800" dirty="0" smtClean="0"/>
              <a:t>Η μετακίνηση </a:t>
            </a:r>
            <a:r>
              <a:rPr lang="el-GR" altLang="el-GR" sz="2800" dirty="0"/>
              <a:t>του υγρού ισοδυναμεί με </a:t>
            </a:r>
            <a:r>
              <a:rPr lang="el-GR" altLang="el-GR" sz="2800" dirty="0" smtClean="0"/>
              <a:t>φαινομενική </a:t>
            </a:r>
            <a:r>
              <a:rPr lang="el-GR" altLang="el-GR" sz="2800" dirty="0"/>
              <a:t>ανύψωση του κέντρου βάρους του πλοίου. </a:t>
            </a:r>
            <a:endParaRPr lang="en-US" altLang="el-GR" sz="28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  <p:pic>
        <p:nvPicPr>
          <p:cNvPr id="7" name="Picture 6" descr="scan0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6548"/>
            <a:ext cx="1979710" cy="139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  <p:sp>
        <p:nvSpPr>
          <p:cNvPr id="25" name="Rectangle 115"/>
          <p:cNvSpPr>
            <a:spLocks noChangeArrowheads="1"/>
          </p:cNvSpPr>
          <p:nvPr/>
        </p:nvSpPr>
        <p:spPr bwMode="auto">
          <a:xfrm flipV="1">
            <a:off x="1187624" y="3358205"/>
            <a:ext cx="6505062" cy="2530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rgbClr val="008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" name="Ομάδα 5"/>
          <p:cNvGrpSpPr/>
          <p:nvPr/>
        </p:nvGrpSpPr>
        <p:grpSpPr>
          <a:xfrm>
            <a:off x="1556703" y="1314580"/>
            <a:ext cx="6030593" cy="4335780"/>
            <a:chOff x="0" y="0"/>
            <a:chExt cx="6030638" cy="4335854"/>
          </a:xfrm>
        </p:grpSpPr>
        <p:sp>
          <p:nvSpPr>
            <p:cNvPr id="15" name="Freeform 116"/>
            <p:cNvSpPr>
              <a:spLocks/>
            </p:cNvSpPr>
            <p:nvPr/>
          </p:nvSpPr>
          <p:spPr bwMode="white">
            <a:xfrm>
              <a:off x="0" y="47625"/>
              <a:ext cx="6030638" cy="4016329"/>
            </a:xfrm>
            <a:custGeom>
              <a:avLst/>
              <a:gdLst>
                <a:gd name="T0" fmla="*/ 439 w 3949"/>
                <a:gd name="T1" fmla="*/ 0 h 3067"/>
                <a:gd name="T2" fmla="*/ 8 w 3949"/>
                <a:gd name="T3" fmla="*/ 1564 h 3067"/>
                <a:gd name="T4" fmla="*/ 0 w 3949"/>
                <a:gd name="T5" fmla="*/ 1768 h 3067"/>
                <a:gd name="T6" fmla="*/ 26 w 3949"/>
                <a:gd name="T7" fmla="*/ 1882 h 3067"/>
                <a:gd name="T8" fmla="*/ 85 w 3949"/>
                <a:gd name="T9" fmla="*/ 2047 h 3067"/>
                <a:gd name="T10" fmla="*/ 174 w 3949"/>
                <a:gd name="T11" fmla="*/ 2196 h 3067"/>
                <a:gd name="T12" fmla="*/ 332 w 3949"/>
                <a:gd name="T13" fmla="*/ 2357 h 3067"/>
                <a:gd name="T14" fmla="*/ 539 w 3949"/>
                <a:gd name="T15" fmla="*/ 2490 h 3067"/>
                <a:gd name="T16" fmla="*/ 802 w 3949"/>
                <a:gd name="T17" fmla="*/ 2623 h 3067"/>
                <a:gd name="T18" fmla="*/ 1170 w 3949"/>
                <a:gd name="T19" fmla="*/ 2762 h 3067"/>
                <a:gd name="T20" fmla="*/ 1906 w 3949"/>
                <a:gd name="T21" fmla="*/ 2973 h 3067"/>
                <a:gd name="T22" fmla="*/ 2284 w 3949"/>
                <a:gd name="T23" fmla="*/ 3040 h 3067"/>
                <a:gd name="T24" fmla="*/ 2577 w 3949"/>
                <a:gd name="T25" fmla="*/ 3066 h 3067"/>
                <a:gd name="T26" fmla="*/ 2871 w 3949"/>
                <a:gd name="T27" fmla="*/ 3060 h 3067"/>
                <a:gd name="T28" fmla="*/ 3121 w 3949"/>
                <a:gd name="T29" fmla="*/ 2975 h 3067"/>
                <a:gd name="T30" fmla="*/ 3258 w 3949"/>
                <a:gd name="T31" fmla="*/ 2891 h 3067"/>
                <a:gd name="T32" fmla="*/ 3392 w 3949"/>
                <a:gd name="T33" fmla="*/ 2757 h 3067"/>
                <a:gd name="T34" fmla="*/ 3487 w 3949"/>
                <a:gd name="T35" fmla="*/ 2619 h 3067"/>
                <a:gd name="T36" fmla="*/ 3552 w 3949"/>
                <a:gd name="T37" fmla="*/ 2440 h 3067"/>
                <a:gd name="T38" fmla="*/ 3580 w 3949"/>
                <a:gd name="T39" fmla="*/ 2341 h 3067"/>
                <a:gd name="T40" fmla="*/ 3948 w 3949"/>
                <a:gd name="T41" fmla="*/ 1006 h 3067"/>
                <a:gd name="T42" fmla="*/ 439 w 3949"/>
                <a:gd name="T43" fmla="*/ 0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49" h="3067">
                  <a:moveTo>
                    <a:pt x="439" y="0"/>
                  </a:moveTo>
                  <a:lnTo>
                    <a:pt x="8" y="1564"/>
                  </a:lnTo>
                  <a:lnTo>
                    <a:pt x="0" y="1768"/>
                  </a:lnTo>
                  <a:lnTo>
                    <a:pt x="26" y="1882"/>
                  </a:lnTo>
                  <a:lnTo>
                    <a:pt x="85" y="2047"/>
                  </a:lnTo>
                  <a:lnTo>
                    <a:pt x="174" y="2196"/>
                  </a:lnTo>
                  <a:lnTo>
                    <a:pt x="332" y="2357"/>
                  </a:lnTo>
                  <a:lnTo>
                    <a:pt x="539" y="2490"/>
                  </a:lnTo>
                  <a:lnTo>
                    <a:pt x="802" y="2623"/>
                  </a:lnTo>
                  <a:lnTo>
                    <a:pt x="1170" y="2762"/>
                  </a:lnTo>
                  <a:lnTo>
                    <a:pt x="1906" y="2973"/>
                  </a:lnTo>
                  <a:lnTo>
                    <a:pt x="2284" y="3040"/>
                  </a:lnTo>
                  <a:lnTo>
                    <a:pt x="2577" y="3066"/>
                  </a:lnTo>
                  <a:lnTo>
                    <a:pt x="2871" y="3060"/>
                  </a:lnTo>
                  <a:lnTo>
                    <a:pt x="3121" y="2975"/>
                  </a:lnTo>
                  <a:lnTo>
                    <a:pt x="3258" y="2891"/>
                  </a:lnTo>
                  <a:lnTo>
                    <a:pt x="3392" y="2757"/>
                  </a:lnTo>
                  <a:lnTo>
                    <a:pt x="3487" y="2619"/>
                  </a:lnTo>
                  <a:lnTo>
                    <a:pt x="3552" y="2440"/>
                  </a:lnTo>
                  <a:lnTo>
                    <a:pt x="3580" y="2341"/>
                  </a:lnTo>
                  <a:lnTo>
                    <a:pt x="3948" y="1006"/>
                  </a:lnTo>
                  <a:lnTo>
                    <a:pt x="439" y="0"/>
                  </a:lnTo>
                </a:path>
              </a:pathLst>
            </a:custGeom>
            <a:solidFill>
              <a:srgbClr val="FFFF00"/>
            </a:solidFill>
            <a:ln w="679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8"/>
            <p:cNvSpPr>
              <a:spLocks/>
            </p:cNvSpPr>
            <p:nvPr/>
          </p:nvSpPr>
          <p:spPr bwMode="auto">
            <a:xfrm>
              <a:off x="95250" y="1838325"/>
              <a:ext cx="2191432" cy="1760008"/>
            </a:xfrm>
            <a:custGeom>
              <a:avLst/>
              <a:gdLst>
                <a:gd name="T0" fmla="*/ 162 w 1435"/>
                <a:gd name="T1" fmla="*/ 0 h 1344"/>
                <a:gd name="T2" fmla="*/ 1434 w 1435"/>
                <a:gd name="T3" fmla="*/ 0 h 1344"/>
                <a:gd name="T4" fmla="*/ 1054 w 1435"/>
                <a:gd name="T5" fmla="*/ 1343 h 1344"/>
                <a:gd name="T6" fmla="*/ 880 w 1435"/>
                <a:gd name="T7" fmla="*/ 1283 h 1344"/>
                <a:gd name="T8" fmla="*/ 748 w 1435"/>
                <a:gd name="T9" fmla="*/ 1228 h 1344"/>
                <a:gd name="T10" fmla="*/ 594 w 1435"/>
                <a:gd name="T11" fmla="*/ 1154 h 1344"/>
                <a:gd name="T12" fmla="*/ 431 w 1435"/>
                <a:gd name="T13" fmla="*/ 1067 h 1344"/>
                <a:gd name="T14" fmla="*/ 300 w 1435"/>
                <a:gd name="T15" fmla="*/ 975 h 1344"/>
                <a:gd name="T16" fmla="*/ 213 w 1435"/>
                <a:gd name="T17" fmla="*/ 890 h 1344"/>
                <a:gd name="T18" fmla="*/ 134 w 1435"/>
                <a:gd name="T19" fmla="*/ 803 h 1344"/>
                <a:gd name="T20" fmla="*/ 50 w 1435"/>
                <a:gd name="T21" fmla="*/ 672 h 1344"/>
                <a:gd name="T22" fmla="*/ 0 w 1435"/>
                <a:gd name="T23" fmla="*/ 556 h 1344"/>
                <a:gd name="T24" fmla="*/ 162 w 1435"/>
                <a:gd name="T25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5" h="1344">
                  <a:moveTo>
                    <a:pt x="162" y="0"/>
                  </a:moveTo>
                  <a:lnTo>
                    <a:pt x="1434" y="0"/>
                  </a:lnTo>
                  <a:lnTo>
                    <a:pt x="1054" y="1343"/>
                  </a:lnTo>
                  <a:lnTo>
                    <a:pt x="880" y="1283"/>
                  </a:lnTo>
                  <a:lnTo>
                    <a:pt x="748" y="1228"/>
                  </a:lnTo>
                  <a:lnTo>
                    <a:pt x="594" y="1154"/>
                  </a:lnTo>
                  <a:lnTo>
                    <a:pt x="431" y="1067"/>
                  </a:lnTo>
                  <a:lnTo>
                    <a:pt x="300" y="975"/>
                  </a:lnTo>
                  <a:lnTo>
                    <a:pt x="213" y="890"/>
                  </a:lnTo>
                  <a:lnTo>
                    <a:pt x="134" y="803"/>
                  </a:lnTo>
                  <a:lnTo>
                    <a:pt x="50" y="672"/>
                  </a:lnTo>
                  <a:lnTo>
                    <a:pt x="0" y="556"/>
                  </a:lnTo>
                  <a:lnTo>
                    <a:pt x="162" y="0"/>
                  </a:lnTo>
                </a:path>
              </a:pathLst>
            </a:custGeom>
            <a:solidFill>
              <a:srgbClr val="0080FF"/>
            </a:solidFill>
            <a:ln w="0" cap="flat" cmpd="sng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8" name="Line 119"/>
            <p:cNvCxnSpPr/>
            <p:nvPr/>
          </p:nvCxnSpPr>
          <p:spPr bwMode="auto">
            <a:xfrm flipH="1">
              <a:off x="2152650" y="0"/>
              <a:ext cx="1449247" cy="4335854"/>
            </a:xfrm>
            <a:prstGeom prst="line">
              <a:avLst/>
            </a:prstGeom>
            <a:noFill/>
            <a:ln w="203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" name="Group 120"/>
            <p:cNvGrpSpPr>
              <a:grpSpLocks/>
            </p:cNvGrpSpPr>
            <p:nvPr/>
          </p:nvGrpSpPr>
          <p:grpSpPr bwMode="auto">
            <a:xfrm>
              <a:off x="2590805" y="1438275"/>
              <a:ext cx="525334" cy="483217"/>
              <a:chOff x="1880" y="1338"/>
              <a:chExt cx="344" cy="369"/>
            </a:xfrm>
          </p:grpSpPr>
          <p:sp>
            <p:nvSpPr>
              <p:cNvPr id="22" name="Oval 121"/>
              <p:cNvSpPr>
                <a:spLocks noChangeArrowheads="1"/>
              </p:cNvSpPr>
              <p:nvPr/>
            </p:nvSpPr>
            <p:spPr bwMode="auto">
              <a:xfrm rot="960000" flipV="1">
                <a:off x="2120" y="1445"/>
                <a:ext cx="104" cy="124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" name="Text Box 122"/>
              <p:cNvSpPr txBox="1">
                <a:spLocks noChangeArrowheads="1"/>
              </p:cNvSpPr>
              <p:nvPr/>
            </p:nvSpPr>
            <p:spPr bwMode="auto">
              <a:xfrm rot="960000">
                <a:off x="1880" y="1338"/>
                <a:ext cx="240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ts val="790"/>
                  </a:spcBef>
                  <a:spcAft>
                    <a:spcPts val="0"/>
                  </a:spcAft>
                </a:pPr>
                <a:r>
                  <a:rPr lang="en-US" sz="2200" kern="1200">
                    <a:solidFill>
                      <a:srgbClr val="0000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G</a:t>
                </a:r>
                <a:endParaRPr lang="el-G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0" name="Freeform 123"/>
            <p:cNvSpPr>
              <a:spLocks/>
            </p:cNvSpPr>
            <p:nvPr/>
          </p:nvSpPr>
          <p:spPr bwMode="auto">
            <a:xfrm>
              <a:off x="76200" y="866775"/>
              <a:ext cx="2380796" cy="2729061"/>
            </a:xfrm>
            <a:custGeom>
              <a:avLst/>
              <a:gdLst>
                <a:gd name="T0" fmla="*/ 0 w 1559"/>
                <a:gd name="T1" fmla="*/ 1335 h 2084"/>
                <a:gd name="T2" fmla="*/ 382 w 1559"/>
                <a:gd name="T3" fmla="*/ 0 h 2084"/>
                <a:gd name="T4" fmla="*/ 1558 w 1559"/>
                <a:gd name="T5" fmla="*/ 337 h 2084"/>
                <a:gd name="T6" fmla="*/ 1057 w 1559"/>
                <a:gd name="T7" fmla="*/ 2083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9" h="2084">
                  <a:moveTo>
                    <a:pt x="0" y="1335"/>
                  </a:moveTo>
                  <a:lnTo>
                    <a:pt x="382" y="0"/>
                  </a:lnTo>
                  <a:lnTo>
                    <a:pt x="1558" y="337"/>
                  </a:lnTo>
                  <a:lnTo>
                    <a:pt x="1057" y="2083"/>
                  </a:lnTo>
                </a:path>
              </a:pathLst>
            </a:custGeom>
            <a:noFill/>
            <a:ln w="2032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" name="Group 124"/>
            <p:cNvGrpSpPr>
              <a:grpSpLocks/>
            </p:cNvGrpSpPr>
            <p:nvPr/>
          </p:nvGrpSpPr>
          <p:grpSpPr bwMode="auto">
            <a:xfrm>
              <a:off x="2314581" y="2457457"/>
              <a:ext cx="448977" cy="398098"/>
              <a:chOff x="1699" y="2116"/>
              <a:chExt cx="294" cy="304"/>
            </a:xfrm>
          </p:grpSpPr>
          <p:sp>
            <p:nvSpPr>
              <p:cNvPr id="20" name="Oval 125"/>
              <p:cNvSpPr>
                <a:spLocks noChangeArrowheads="1"/>
              </p:cNvSpPr>
              <p:nvPr/>
            </p:nvSpPr>
            <p:spPr bwMode="auto">
              <a:xfrm rot="960000" flipV="1">
                <a:off x="1888" y="2235"/>
                <a:ext cx="105" cy="1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" name="Text Box 126"/>
              <p:cNvSpPr txBox="1">
                <a:spLocks noChangeArrowheads="1"/>
              </p:cNvSpPr>
              <p:nvPr/>
            </p:nvSpPr>
            <p:spPr bwMode="auto">
              <a:xfrm rot="960000">
                <a:off x="1699" y="2116"/>
                <a:ext cx="156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ts val="790"/>
                  </a:spcBef>
                  <a:spcAft>
                    <a:spcPts val="0"/>
                  </a:spcAft>
                </a:pPr>
                <a:r>
                  <a:rPr lang="en-US" sz="2200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B</a:t>
                </a:r>
                <a:endParaRPr lang="el-G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2" name="Group 127"/>
            <p:cNvGrpSpPr>
              <a:grpSpLocks/>
            </p:cNvGrpSpPr>
            <p:nvPr/>
          </p:nvGrpSpPr>
          <p:grpSpPr bwMode="auto">
            <a:xfrm>
              <a:off x="3086107" y="95251"/>
              <a:ext cx="479520" cy="398098"/>
              <a:chOff x="2208" y="313"/>
              <a:chExt cx="314" cy="304"/>
            </a:xfrm>
          </p:grpSpPr>
          <p:sp>
            <p:nvSpPr>
              <p:cNvPr id="18" name="Oval 128"/>
              <p:cNvSpPr>
                <a:spLocks noChangeArrowheads="1"/>
              </p:cNvSpPr>
              <p:nvPr/>
            </p:nvSpPr>
            <p:spPr bwMode="auto">
              <a:xfrm rot="960000" flipV="1">
                <a:off x="2417" y="431"/>
                <a:ext cx="105" cy="124"/>
              </a:xfrm>
              <a:prstGeom prst="ellipse">
                <a:avLst/>
              </a:prstGeom>
              <a:solidFill>
                <a:srgbClr val="FF00FF"/>
              </a:solidFill>
              <a:ln w="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" name="Text Box 129"/>
              <p:cNvSpPr txBox="1">
                <a:spLocks noChangeArrowheads="1"/>
              </p:cNvSpPr>
              <p:nvPr/>
            </p:nvSpPr>
            <p:spPr bwMode="auto">
              <a:xfrm rot="960000">
                <a:off x="2208" y="313"/>
                <a:ext cx="197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ts val="790"/>
                  </a:spcBef>
                  <a:spcAft>
                    <a:spcPts val="0"/>
                  </a:spcAft>
                </a:pPr>
                <a:r>
                  <a:rPr lang="en-US" sz="2200" kern="1200">
                    <a:solidFill>
                      <a:srgbClr val="FF00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M</a:t>
                </a:r>
                <a:endParaRPr lang="el-G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3" name="Group 130"/>
            <p:cNvGrpSpPr>
              <a:grpSpLocks/>
            </p:cNvGrpSpPr>
            <p:nvPr/>
          </p:nvGrpSpPr>
          <p:grpSpPr bwMode="auto">
            <a:xfrm>
              <a:off x="3409955" y="2552706"/>
              <a:ext cx="723861" cy="550004"/>
              <a:chOff x="2421" y="2191"/>
              <a:chExt cx="474" cy="420"/>
            </a:xfrm>
          </p:grpSpPr>
          <p:sp>
            <p:nvSpPr>
              <p:cNvPr id="16" name="Oval 131"/>
              <p:cNvSpPr>
                <a:spLocks noChangeArrowheads="1"/>
              </p:cNvSpPr>
              <p:nvPr/>
            </p:nvSpPr>
            <p:spPr bwMode="auto">
              <a:xfrm flipV="1">
                <a:off x="2421" y="2245"/>
                <a:ext cx="105" cy="1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" name="Text Box 132"/>
              <p:cNvSpPr txBox="1">
                <a:spLocks noChangeArrowheads="1"/>
              </p:cNvSpPr>
              <p:nvPr/>
            </p:nvSpPr>
            <p:spPr bwMode="auto">
              <a:xfrm>
                <a:off x="2490" y="2191"/>
                <a:ext cx="405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ts val="790"/>
                  </a:spcBef>
                  <a:spcAft>
                    <a:spcPts val="0"/>
                  </a:spcAft>
                </a:pPr>
                <a:r>
                  <a:rPr lang="en-US" sz="2200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B</a:t>
                </a:r>
                <a:r>
                  <a:rPr lang="en-US" sz="2200" kern="1200" baseline="-25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l-G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4" name="Line 135"/>
            <p:cNvCxnSpPr/>
            <p:nvPr/>
          </p:nvCxnSpPr>
          <p:spPr bwMode="auto">
            <a:xfrm>
              <a:off x="409575" y="1657350"/>
              <a:ext cx="1805068" cy="3863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120"/>
          <p:cNvGrpSpPr>
            <a:grpSpLocks/>
          </p:cNvGrpSpPr>
          <p:nvPr/>
        </p:nvGrpSpPr>
        <p:grpSpPr bwMode="auto">
          <a:xfrm>
            <a:off x="4593749" y="3061494"/>
            <a:ext cx="2479" cy="1438677"/>
            <a:chOff x="3003" y="1941"/>
            <a:chExt cx="1" cy="745"/>
          </a:xfrm>
        </p:grpSpPr>
        <p:sp>
          <p:nvSpPr>
            <p:cNvPr id="28" name="Line 121"/>
            <p:cNvSpPr>
              <a:spLocks noChangeShapeType="1"/>
            </p:cNvSpPr>
            <p:nvPr/>
          </p:nvSpPr>
          <p:spPr bwMode="auto">
            <a:xfrm>
              <a:off x="3003" y="1941"/>
              <a:ext cx="0" cy="74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9" name="Line 122"/>
            <p:cNvSpPr>
              <a:spLocks noChangeShapeType="1"/>
            </p:cNvSpPr>
            <p:nvPr/>
          </p:nvSpPr>
          <p:spPr bwMode="auto">
            <a:xfrm>
              <a:off x="3004" y="2130"/>
              <a:ext cx="0" cy="556"/>
            </a:xfrm>
            <a:prstGeom prst="line">
              <a:avLst/>
            </a:prstGeom>
            <a:noFill/>
            <a:ln w="20574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0" name="Group 117"/>
          <p:cNvGrpSpPr>
            <a:grpSpLocks/>
          </p:cNvGrpSpPr>
          <p:nvPr/>
        </p:nvGrpSpPr>
        <p:grpSpPr bwMode="auto">
          <a:xfrm>
            <a:off x="5046807" y="1314580"/>
            <a:ext cx="0" cy="4205960"/>
            <a:chOff x="3193" y="1053"/>
            <a:chExt cx="0" cy="2178"/>
          </a:xfrm>
        </p:grpSpPr>
        <p:sp>
          <p:nvSpPr>
            <p:cNvPr id="31" name="Line 118"/>
            <p:cNvSpPr>
              <a:spLocks noChangeShapeType="1"/>
            </p:cNvSpPr>
            <p:nvPr/>
          </p:nvSpPr>
          <p:spPr bwMode="auto">
            <a:xfrm flipV="1">
              <a:off x="3193" y="1053"/>
              <a:ext cx="0" cy="215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Line 119"/>
            <p:cNvSpPr>
              <a:spLocks noChangeShapeType="1"/>
            </p:cNvSpPr>
            <p:nvPr/>
          </p:nvSpPr>
          <p:spPr bwMode="auto">
            <a:xfrm flipV="1">
              <a:off x="3193" y="2639"/>
              <a:ext cx="0" cy="592"/>
            </a:xfrm>
            <a:prstGeom prst="line">
              <a:avLst/>
            </a:prstGeom>
            <a:noFill/>
            <a:ln w="2057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3" name="Text Box 125"/>
          <p:cNvSpPr txBox="1">
            <a:spLocks noChangeArrowheads="1"/>
          </p:cNvSpPr>
          <p:nvPr/>
        </p:nvSpPr>
        <p:spPr bwMode="auto">
          <a:xfrm>
            <a:off x="5051425" y="2873375"/>
            <a:ext cx="355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altLang="el-GR" sz="2200" b="0" u="none" dirty="0">
                <a:solidFill>
                  <a:srgbClr val="000000"/>
                </a:solidFill>
                <a:effectLst/>
              </a:rPr>
              <a:t>Z</a:t>
            </a:r>
            <a:endParaRPr lang="en-US" altLang="el-GR" sz="2400" b="0" u="none" dirty="0">
              <a:effectLst/>
              <a:latin typeface="Times New Roman" pitchFamily="18" charset="0"/>
            </a:endParaRPr>
          </a:p>
        </p:txBody>
      </p:sp>
      <p:sp>
        <p:nvSpPr>
          <p:cNvPr id="34" name="Line 124"/>
          <p:cNvSpPr>
            <a:spLocks noChangeShapeType="1"/>
          </p:cNvSpPr>
          <p:nvPr/>
        </p:nvSpPr>
        <p:spPr bwMode="auto">
          <a:xfrm>
            <a:off x="4631527" y="2971902"/>
            <a:ext cx="41060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6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  <p:sp>
        <p:nvSpPr>
          <p:cNvPr id="25" name="Rectangle 115"/>
          <p:cNvSpPr>
            <a:spLocks noChangeArrowheads="1"/>
          </p:cNvSpPr>
          <p:nvPr/>
        </p:nvSpPr>
        <p:spPr bwMode="auto">
          <a:xfrm flipV="1">
            <a:off x="1187624" y="3358205"/>
            <a:ext cx="6505062" cy="25307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rgbClr val="008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" name="Ομάδα 5"/>
          <p:cNvGrpSpPr/>
          <p:nvPr/>
        </p:nvGrpSpPr>
        <p:grpSpPr>
          <a:xfrm>
            <a:off x="1556703" y="1314580"/>
            <a:ext cx="6030593" cy="4335780"/>
            <a:chOff x="0" y="0"/>
            <a:chExt cx="6030638" cy="4335854"/>
          </a:xfrm>
        </p:grpSpPr>
        <p:sp>
          <p:nvSpPr>
            <p:cNvPr id="15" name="Freeform 116"/>
            <p:cNvSpPr>
              <a:spLocks/>
            </p:cNvSpPr>
            <p:nvPr/>
          </p:nvSpPr>
          <p:spPr bwMode="white">
            <a:xfrm>
              <a:off x="0" y="47625"/>
              <a:ext cx="6030638" cy="4016329"/>
            </a:xfrm>
            <a:custGeom>
              <a:avLst/>
              <a:gdLst>
                <a:gd name="T0" fmla="*/ 439 w 3949"/>
                <a:gd name="T1" fmla="*/ 0 h 3067"/>
                <a:gd name="T2" fmla="*/ 8 w 3949"/>
                <a:gd name="T3" fmla="*/ 1564 h 3067"/>
                <a:gd name="T4" fmla="*/ 0 w 3949"/>
                <a:gd name="T5" fmla="*/ 1768 h 3067"/>
                <a:gd name="T6" fmla="*/ 26 w 3949"/>
                <a:gd name="T7" fmla="*/ 1882 h 3067"/>
                <a:gd name="T8" fmla="*/ 85 w 3949"/>
                <a:gd name="T9" fmla="*/ 2047 h 3067"/>
                <a:gd name="T10" fmla="*/ 174 w 3949"/>
                <a:gd name="T11" fmla="*/ 2196 h 3067"/>
                <a:gd name="T12" fmla="*/ 332 w 3949"/>
                <a:gd name="T13" fmla="*/ 2357 h 3067"/>
                <a:gd name="T14" fmla="*/ 539 w 3949"/>
                <a:gd name="T15" fmla="*/ 2490 h 3067"/>
                <a:gd name="T16" fmla="*/ 802 w 3949"/>
                <a:gd name="T17" fmla="*/ 2623 h 3067"/>
                <a:gd name="T18" fmla="*/ 1170 w 3949"/>
                <a:gd name="T19" fmla="*/ 2762 h 3067"/>
                <a:gd name="T20" fmla="*/ 1906 w 3949"/>
                <a:gd name="T21" fmla="*/ 2973 h 3067"/>
                <a:gd name="T22" fmla="*/ 2284 w 3949"/>
                <a:gd name="T23" fmla="*/ 3040 h 3067"/>
                <a:gd name="T24" fmla="*/ 2577 w 3949"/>
                <a:gd name="T25" fmla="*/ 3066 h 3067"/>
                <a:gd name="T26" fmla="*/ 2871 w 3949"/>
                <a:gd name="T27" fmla="*/ 3060 h 3067"/>
                <a:gd name="T28" fmla="*/ 3121 w 3949"/>
                <a:gd name="T29" fmla="*/ 2975 h 3067"/>
                <a:gd name="T30" fmla="*/ 3258 w 3949"/>
                <a:gd name="T31" fmla="*/ 2891 h 3067"/>
                <a:gd name="T32" fmla="*/ 3392 w 3949"/>
                <a:gd name="T33" fmla="*/ 2757 h 3067"/>
                <a:gd name="T34" fmla="*/ 3487 w 3949"/>
                <a:gd name="T35" fmla="*/ 2619 h 3067"/>
                <a:gd name="T36" fmla="*/ 3552 w 3949"/>
                <a:gd name="T37" fmla="*/ 2440 h 3067"/>
                <a:gd name="T38" fmla="*/ 3580 w 3949"/>
                <a:gd name="T39" fmla="*/ 2341 h 3067"/>
                <a:gd name="T40" fmla="*/ 3948 w 3949"/>
                <a:gd name="T41" fmla="*/ 1006 h 3067"/>
                <a:gd name="T42" fmla="*/ 439 w 3949"/>
                <a:gd name="T43" fmla="*/ 0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49" h="3067">
                  <a:moveTo>
                    <a:pt x="439" y="0"/>
                  </a:moveTo>
                  <a:lnTo>
                    <a:pt x="8" y="1564"/>
                  </a:lnTo>
                  <a:lnTo>
                    <a:pt x="0" y="1768"/>
                  </a:lnTo>
                  <a:lnTo>
                    <a:pt x="26" y="1882"/>
                  </a:lnTo>
                  <a:lnTo>
                    <a:pt x="85" y="2047"/>
                  </a:lnTo>
                  <a:lnTo>
                    <a:pt x="174" y="2196"/>
                  </a:lnTo>
                  <a:lnTo>
                    <a:pt x="332" y="2357"/>
                  </a:lnTo>
                  <a:lnTo>
                    <a:pt x="539" y="2490"/>
                  </a:lnTo>
                  <a:lnTo>
                    <a:pt x="802" y="2623"/>
                  </a:lnTo>
                  <a:lnTo>
                    <a:pt x="1170" y="2762"/>
                  </a:lnTo>
                  <a:lnTo>
                    <a:pt x="1906" y="2973"/>
                  </a:lnTo>
                  <a:lnTo>
                    <a:pt x="2284" y="3040"/>
                  </a:lnTo>
                  <a:lnTo>
                    <a:pt x="2577" y="3066"/>
                  </a:lnTo>
                  <a:lnTo>
                    <a:pt x="2871" y="3060"/>
                  </a:lnTo>
                  <a:lnTo>
                    <a:pt x="3121" y="2975"/>
                  </a:lnTo>
                  <a:lnTo>
                    <a:pt x="3258" y="2891"/>
                  </a:lnTo>
                  <a:lnTo>
                    <a:pt x="3392" y="2757"/>
                  </a:lnTo>
                  <a:lnTo>
                    <a:pt x="3487" y="2619"/>
                  </a:lnTo>
                  <a:lnTo>
                    <a:pt x="3552" y="2440"/>
                  </a:lnTo>
                  <a:lnTo>
                    <a:pt x="3580" y="2341"/>
                  </a:lnTo>
                  <a:lnTo>
                    <a:pt x="3948" y="1006"/>
                  </a:lnTo>
                  <a:lnTo>
                    <a:pt x="439" y="0"/>
                  </a:lnTo>
                </a:path>
              </a:pathLst>
            </a:custGeom>
            <a:solidFill>
              <a:srgbClr val="FFFF00"/>
            </a:solidFill>
            <a:ln w="6794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8"/>
            <p:cNvSpPr>
              <a:spLocks/>
            </p:cNvSpPr>
            <p:nvPr/>
          </p:nvSpPr>
          <p:spPr bwMode="auto">
            <a:xfrm>
              <a:off x="95250" y="1838325"/>
              <a:ext cx="2191432" cy="1760008"/>
            </a:xfrm>
            <a:custGeom>
              <a:avLst/>
              <a:gdLst>
                <a:gd name="T0" fmla="*/ 162 w 1435"/>
                <a:gd name="T1" fmla="*/ 0 h 1344"/>
                <a:gd name="T2" fmla="*/ 1434 w 1435"/>
                <a:gd name="T3" fmla="*/ 0 h 1344"/>
                <a:gd name="T4" fmla="*/ 1054 w 1435"/>
                <a:gd name="T5" fmla="*/ 1343 h 1344"/>
                <a:gd name="T6" fmla="*/ 880 w 1435"/>
                <a:gd name="T7" fmla="*/ 1283 h 1344"/>
                <a:gd name="T8" fmla="*/ 748 w 1435"/>
                <a:gd name="T9" fmla="*/ 1228 h 1344"/>
                <a:gd name="T10" fmla="*/ 594 w 1435"/>
                <a:gd name="T11" fmla="*/ 1154 h 1344"/>
                <a:gd name="T12" fmla="*/ 431 w 1435"/>
                <a:gd name="T13" fmla="*/ 1067 h 1344"/>
                <a:gd name="T14" fmla="*/ 300 w 1435"/>
                <a:gd name="T15" fmla="*/ 975 h 1344"/>
                <a:gd name="T16" fmla="*/ 213 w 1435"/>
                <a:gd name="T17" fmla="*/ 890 h 1344"/>
                <a:gd name="T18" fmla="*/ 134 w 1435"/>
                <a:gd name="T19" fmla="*/ 803 h 1344"/>
                <a:gd name="T20" fmla="*/ 50 w 1435"/>
                <a:gd name="T21" fmla="*/ 672 h 1344"/>
                <a:gd name="T22" fmla="*/ 0 w 1435"/>
                <a:gd name="T23" fmla="*/ 556 h 1344"/>
                <a:gd name="T24" fmla="*/ 162 w 1435"/>
                <a:gd name="T25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5" h="1344">
                  <a:moveTo>
                    <a:pt x="162" y="0"/>
                  </a:moveTo>
                  <a:lnTo>
                    <a:pt x="1434" y="0"/>
                  </a:lnTo>
                  <a:lnTo>
                    <a:pt x="1054" y="1343"/>
                  </a:lnTo>
                  <a:lnTo>
                    <a:pt x="880" y="1283"/>
                  </a:lnTo>
                  <a:lnTo>
                    <a:pt x="748" y="1228"/>
                  </a:lnTo>
                  <a:lnTo>
                    <a:pt x="594" y="1154"/>
                  </a:lnTo>
                  <a:lnTo>
                    <a:pt x="431" y="1067"/>
                  </a:lnTo>
                  <a:lnTo>
                    <a:pt x="300" y="975"/>
                  </a:lnTo>
                  <a:lnTo>
                    <a:pt x="213" y="890"/>
                  </a:lnTo>
                  <a:lnTo>
                    <a:pt x="134" y="803"/>
                  </a:lnTo>
                  <a:lnTo>
                    <a:pt x="50" y="672"/>
                  </a:lnTo>
                  <a:lnTo>
                    <a:pt x="0" y="556"/>
                  </a:lnTo>
                  <a:lnTo>
                    <a:pt x="162" y="0"/>
                  </a:lnTo>
                </a:path>
              </a:pathLst>
            </a:custGeom>
            <a:solidFill>
              <a:srgbClr val="0080FF"/>
            </a:solidFill>
            <a:ln w="0" cap="flat" cmpd="sng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8" name="Line 119"/>
            <p:cNvCxnSpPr/>
            <p:nvPr/>
          </p:nvCxnSpPr>
          <p:spPr bwMode="auto">
            <a:xfrm flipH="1">
              <a:off x="2152650" y="0"/>
              <a:ext cx="1449247" cy="4335854"/>
            </a:xfrm>
            <a:prstGeom prst="line">
              <a:avLst/>
            </a:prstGeom>
            <a:noFill/>
            <a:ln w="203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" name="Group 120"/>
            <p:cNvGrpSpPr>
              <a:grpSpLocks/>
            </p:cNvGrpSpPr>
            <p:nvPr/>
          </p:nvGrpSpPr>
          <p:grpSpPr bwMode="auto">
            <a:xfrm>
              <a:off x="2590805" y="1438275"/>
              <a:ext cx="525334" cy="483217"/>
              <a:chOff x="1880" y="1338"/>
              <a:chExt cx="344" cy="369"/>
            </a:xfrm>
          </p:grpSpPr>
          <p:sp>
            <p:nvSpPr>
              <p:cNvPr id="22" name="Oval 121"/>
              <p:cNvSpPr>
                <a:spLocks noChangeArrowheads="1"/>
              </p:cNvSpPr>
              <p:nvPr/>
            </p:nvSpPr>
            <p:spPr bwMode="auto">
              <a:xfrm rot="960000" flipV="1">
                <a:off x="2120" y="1445"/>
                <a:ext cx="104" cy="124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" name="Text Box 122"/>
              <p:cNvSpPr txBox="1">
                <a:spLocks noChangeArrowheads="1"/>
              </p:cNvSpPr>
              <p:nvPr/>
            </p:nvSpPr>
            <p:spPr bwMode="auto">
              <a:xfrm rot="960000">
                <a:off x="1880" y="1338"/>
                <a:ext cx="240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ts val="790"/>
                  </a:spcBef>
                  <a:spcAft>
                    <a:spcPts val="0"/>
                  </a:spcAft>
                </a:pPr>
                <a:r>
                  <a:rPr lang="en-US" sz="2200" kern="1200">
                    <a:solidFill>
                      <a:srgbClr val="0000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G</a:t>
                </a:r>
                <a:endParaRPr lang="el-G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0" name="Freeform 123"/>
            <p:cNvSpPr>
              <a:spLocks/>
            </p:cNvSpPr>
            <p:nvPr/>
          </p:nvSpPr>
          <p:spPr bwMode="auto">
            <a:xfrm>
              <a:off x="76200" y="866775"/>
              <a:ext cx="2380796" cy="2729061"/>
            </a:xfrm>
            <a:custGeom>
              <a:avLst/>
              <a:gdLst>
                <a:gd name="T0" fmla="*/ 0 w 1559"/>
                <a:gd name="T1" fmla="*/ 1335 h 2084"/>
                <a:gd name="T2" fmla="*/ 382 w 1559"/>
                <a:gd name="T3" fmla="*/ 0 h 2084"/>
                <a:gd name="T4" fmla="*/ 1558 w 1559"/>
                <a:gd name="T5" fmla="*/ 337 h 2084"/>
                <a:gd name="T6" fmla="*/ 1057 w 1559"/>
                <a:gd name="T7" fmla="*/ 2083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9" h="2084">
                  <a:moveTo>
                    <a:pt x="0" y="1335"/>
                  </a:moveTo>
                  <a:lnTo>
                    <a:pt x="382" y="0"/>
                  </a:lnTo>
                  <a:lnTo>
                    <a:pt x="1558" y="337"/>
                  </a:lnTo>
                  <a:lnTo>
                    <a:pt x="1057" y="2083"/>
                  </a:lnTo>
                </a:path>
              </a:pathLst>
            </a:custGeom>
            <a:noFill/>
            <a:ln w="2032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" name="Group 124"/>
            <p:cNvGrpSpPr>
              <a:grpSpLocks/>
            </p:cNvGrpSpPr>
            <p:nvPr/>
          </p:nvGrpSpPr>
          <p:grpSpPr bwMode="auto">
            <a:xfrm>
              <a:off x="2314581" y="2457457"/>
              <a:ext cx="448977" cy="398098"/>
              <a:chOff x="1699" y="2116"/>
              <a:chExt cx="294" cy="304"/>
            </a:xfrm>
          </p:grpSpPr>
          <p:sp>
            <p:nvSpPr>
              <p:cNvPr id="20" name="Oval 125"/>
              <p:cNvSpPr>
                <a:spLocks noChangeArrowheads="1"/>
              </p:cNvSpPr>
              <p:nvPr/>
            </p:nvSpPr>
            <p:spPr bwMode="auto">
              <a:xfrm rot="960000" flipV="1">
                <a:off x="1888" y="2235"/>
                <a:ext cx="105" cy="1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" name="Text Box 126"/>
              <p:cNvSpPr txBox="1">
                <a:spLocks noChangeArrowheads="1"/>
              </p:cNvSpPr>
              <p:nvPr/>
            </p:nvSpPr>
            <p:spPr bwMode="auto">
              <a:xfrm rot="960000">
                <a:off x="1699" y="2116"/>
                <a:ext cx="156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ts val="790"/>
                  </a:spcBef>
                  <a:spcAft>
                    <a:spcPts val="0"/>
                  </a:spcAft>
                </a:pPr>
                <a:r>
                  <a:rPr lang="en-US" sz="2200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B</a:t>
                </a:r>
                <a:endParaRPr lang="el-G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2" name="Group 127"/>
            <p:cNvGrpSpPr>
              <a:grpSpLocks/>
            </p:cNvGrpSpPr>
            <p:nvPr/>
          </p:nvGrpSpPr>
          <p:grpSpPr bwMode="auto">
            <a:xfrm>
              <a:off x="3086107" y="95251"/>
              <a:ext cx="479520" cy="398098"/>
              <a:chOff x="2208" y="313"/>
              <a:chExt cx="314" cy="304"/>
            </a:xfrm>
          </p:grpSpPr>
          <p:sp>
            <p:nvSpPr>
              <p:cNvPr id="18" name="Oval 128"/>
              <p:cNvSpPr>
                <a:spLocks noChangeArrowheads="1"/>
              </p:cNvSpPr>
              <p:nvPr/>
            </p:nvSpPr>
            <p:spPr bwMode="auto">
              <a:xfrm rot="960000" flipV="1">
                <a:off x="2417" y="431"/>
                <a:ext cx="105" cy="124"/>
              </a:xfrm>
              <a:prstGeom prst="ellipse">
                <a:avLst/>
              </a:prstGeom>
              <a:solidFill>
                <a:srgbClr val="FF00FF"/>
              </a:solidFill>
              <a:ln w="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" name="Text Box 129"/>
              <p:cNvSpPr txBox="1">
                <a:spLocks noChangeArrowheads="1"/>
              </p:cNvSpPr>
              <p:nvPr/>
            </p:nvSpPr>
            <p:spPr bwMode="auto">
              <a:xfrm rot="960000">
                <a:off x="2208" y="313"/>
                <a:ext cx="197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ts val="790"/>
                  </a:spcBef>
                  <a:spcAft>
                    <a:spcPts val="0"/>
                  </a:spcAft>
                </a:pPr>
                <a:r>
                  <a:rPr lang="en-US" sz="2200" kern="1200">
                    <a:solidFill>
                      <a:srgbClr val="FF00FF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M</a:t>
                </a:r>
                <a:endParaRPr lang="el-G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3" name="Group 130"/>
            <p:cNvGrpSpPr>
              <a:grpSpLocks/>
            </p:cNvGrpSpPr>
            <p:nvPr/>
          </p:nvGrpSpPr>
          <p:grpSpPr bwMode="auto">
            <a:xfrm>
              <a:off x="3409955" y="2552706"/>
              <a:ext cx="723861" cy="550004"/>
              <a:chOff x="2421" y="2191"/>
              <a:chExt cx="474" cy="420"/>
            </a:xfrm>
          </p:grpSpPr>
          <p:sp>
            <p:nvSpPr>
              <p:cNvPr id="16" name="Oval 131"/>
              <p:cNvSpPr>
                <a:spLocks noChangeArrowheads="1"/>
              </p:cNvSpPr>
              <p:nvPr/>
            </p:nvSpPr>
            <p:spPr bwMode="auto">
              <a:xfrm flipV="1">
                <a:off x="2421" y="2245"/>
                <a:ext cx="105" cy="124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" name="Text Box 132"/>
              <p:cNvSpPr txBox="1">
                <a:spLocks noChangeArrowheads="1"/>
              </p:cNvSpPr>
              <p:nvPr/>
            </p:nvSpPr>
            <p:spPr bwMode="auto">
              <a:xfrm>
                <a:off x="2490" y="2191"/>
                <a:ext cx="405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ts val="790"/>
                  </a:spcBef>
                  <a:spcAft>
                    <a:spcPts val="0"/>
                  </a:spcAft>
                </a:pPr>
                <a:r>
                  <a:rPr lang="en-US" sz="2200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B</a:t>
                </a:r>
                <a:r>
                  <a:rPr lang="en-US" sz="2200" kern="1200" baseline="-25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l-G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4" name="Line 135"/>
            <p:cNvCxnSpPr/>
            <p:nvPr/>
          </p:nvCxnSpPr>
          <p:spPr bwMode="auto">
            <a:xfrm>
              <a:off x="409575" y="1657350"/>
              <a:ext cx="1805068" cy="3863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120"/>
          <p:cNvGrpSpPr>
            <a:grpSpLocks/>
          </p:cNvGrpSpPr>
          <p:nvPr/>
        </p:nvGrpSpPr>
        <p:grpSpPr bwMode="auto">
          <a:xfrm>
            <a:off x="4593749" y="3088470"/>
            <a:ext cx="2479" cy="1438677"/>
            <a:chOff x="3003" y="1941"/>
            <a:chExt cx="1" cy="745"/>
          </a:xfrm>
        </p:grpSpPr>
        <p:sp>
          <p:nvSpPr>
            <p:cNvPr id="28" name="Line 121"/>
            <p:cNvSpPr>
              <a:spLocks noChangeShapeType="1"/>
            </p:cNvSpPr>
            <p:nvPr/>
          </p:nvSpPr>
          <p:spPr bwMode="auto">
            <a:xfrm>
              <a:off x="3003" y="1941"/>
              <a:ext cx="0" cy="74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9" name="Line 122"/>
            <p:cNvSpPr>
              <a:spLocks noChangeShapeType="1"/>
            </p:cNvSpPr>
            <p:nvPr/>
          </p:nvSpPr>
          <p:spPr bwMode="auto">
            <a:xfrm>
              <a:off x="3004" y="2130"/>
              <a:ext cx="0" cy="556"/>
            </a:xfrm>
            <a:prstGeom prst="line">
              <a:avLst/>
            </a:prstGeom>
            <a:noFill/>
            <a:ln w="20574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0" name="Group 117"/>
          <p:cNvGrpSpPr>
            <a:grpSpLocks/>
          </p:cNvGrpSpPr>
          <p:nvPr/>
        </p:nvGrpSpPr>
        <p:grpSpPr bwMode="auto">
          <a:xfrm>
            <a:off x="5046807" y="1314580"/>
            <a:ext cx="0" cy="4205960"/>
            <a:chOff x="3193" y="1053"/>
            <a:chExt cx="0" cy="2178"/>
          </a:xfrm>
        </p:grpSpPr>
        <p:sp>
          <p:nvSpPr>
            <p:cNvPr id="31" name="Line 118"/>
            <p:cNvSpPr>
              <a:spLocks noChangeShapeType="1"/>
            </p:cNvSpPr>
            <p:nvPr/>
          </p:nvSpPr>
          <p:spPr bwMode="auto">
            <a:xfrm flipV="1">
              <a:off x="3193" y="1053"/>
              <a:ext cx="0" cy="215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Line 119"/>
            <p:cNvSpPr>
              <a:spLocks noChangeShapeType="1"/>
            </p:cNvSpPr>
            <p:nvPr/>
          </p:nvSpPr>
          <p:spPr bwMode="auto">
            <a:xfrm flipV="1">
              <a:off x="3193" y="2639"/>
              <a:ext cx="0" cy="592"/>
            </a:xfrm>
            <a:prstGeom prst="line">
              <a:avLst/>
            </a:prstGeom>
            <a:noFill/>
            <a:ln w="20574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3" name="Text Box 125"/>
          <p:cNvSpPr txBox="1">
            <a:spLocks noChangeArrowheads="1"/>
          </p:cNvSpPr>
          <p:nvPr/>
        </p:nvSpPr>
        <p:spPr bwMode="auto">
          <a:xfrm>
            <a:off x="5051425" y="2783783"/>
            <a:ext cx="355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altLang="el-GR" sz="2200" b="0" u="none" dirty="0">
                <a:solidFill>
                  <a:srgbClr val="000000"/>
                </a:solidFill>
                <a:effectLst/>
              </a:rPr>
              <a:t>Z</a:t>
            </a:r>
            <a:endParaRPr lang="en-US" altLang="el-GR" sz="2400" b="0" u="none" dirty="0">
              <a:effectLst/>
              <a:latin typeface="Times New Roman" pitchFamily="18" charset="0"/>
            </a:endParaRPr>
          </a:p>
        </p:txBody>
      </p:sp>
      <p:sp>
        <p:nvSpPr>
          <p:cNvPr id="34" name="Line 124"/>
          <p:cNvSpPr>
            <a:spLocks noChangeShapeType="1"/>
          </p:cNvSpPr>
          <p:nvPr/>
        </p:nvSpPr>
        <p:spPr bwMode="auto">
          <a:xfrm>
            <a:off x="4631527" y="2971902"/>
            <a:ext cx="41060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Text Box 134"/>
          <p:cNvSpPr txBox="1">
            <a:spLocks noChangeArrowheads="1"/>
          </p:cNvSpPr>
          <p:nvPr/>
        </p:nvSpPr>
        <p:spPr bwMode="auto">
          <a:xfrm>
            <a:off x="4514602" y="3206267"/>
            <a:ext cx="5080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altLang="el-GR" sz="2200" b="0" u="none" dirty="0">
                <a:solidFill>
                  <a:srgbClr val="0000FF"/>
                </a:solidFill>
                <a:effectLst/>
              </a:rPr>
              <a:t>G</a:t>
            </a:r>
            <a:r>
              <a:rPr lang="en-US" altLang="el-GR" sz="2200" b="0" u="none" baseline="-25000" dirty="0">
                <a:solidFill>
                  <a:srgbClr val="0000FF"/>
                </a:solidFill>
                <a:effectLst/>
              </a:rPr>
              <a:t>2</a:t>
            </a:r>
            <a:endParaRPr lang="en-US" altLang="el-GR" sz="2400" b="0" u="none" dirty="0">
              <a:effectLst/>
              <a:latin typeface="Times New Roman" pitchFamily="18" charset="0"/>
            </a:endParaRPr>
          </a:p>
        </p:txBody>
      </p:sp>
      <p:sp>
        <p:nvSpPr>
          <p:cNvPr id="36" name="Oval 133"/>
          <p:cNvSpPr>
            <a:spLocks noChangeArrowheads="1"/>
          </p:cNvSpPr>
          <p:nvPr/>
        </p:nvSpPr>
        <p:spPr bwMode="auto">
          <a:xfrm flipV="1">
            <a:off x="4709864" y="3024031"/>
            <a:ext cx="166688" cy="196850"/>
          </a:xfrm>
          <a:prstGeom prst="ellipse">
            <a:avLst/>
          </a:pr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7" name="Group 142"/>
          <p:cNvGrpSpPr>
            <a:grpSpLocks/>
          </p:cNvGrpSpPr>
          <p:nvPr/>
        </p:nvGrpSpPr>
        <p:grpSpPr bwMode="auto">
          <a:xfrm>
            <a:off x="4803761" y="3015071"/>
            <a:ext cx="669925" cy="376238"/>
            <a:chOff x="3134" y="1993"/>
            <a:chExt cx="422" cy="237"/>
          </a:xfrm>
        </p:grpSpPr>
        <p:sp>
          <p:nvSpPr>
            <p:cNvPr id="38" name="Line 143"/>
            <p:cNvSpPr>
              <a:spLocks noChangeShapeType="1"/>
            </p:cNvSpPr>
            <p:nvPr/>
          </p:nvSpPr>
          <p:spPr bwMode="auto">
            <a:xfrm>
              <a:off x="3134" y="2083"/>
              <a:ext cx="154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" name="Text Box 144"/>
            <p:cNvSpPr txBox="1">
              <a:spLocks noChangeArrowheads="1"/>
            </p:cNvSpPr>
            <p:nvPr/>
          </p:nvSpPr>
          <p:spPr bwMode="auto">
            <a:xfrm>
              <a:off x="3265" y="1993"/>
              <a:ext cx="29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l-GR" sz="2200" b="0" u="none" dirty="0">
                  <a:solidFill>
                    <a:srgbClr val="000000"/>
                  </a:solidFill>
                  <a:effectLst/>
                </a:rPr>
                <a:t>Z</a:t>
              </a:r>
              <a:r>
                <a:rPr lang="en-US" altLang="el-GR" sz="2200" b="0" u="none" baseline="-25000" dirty="0">
                  <a:solidFill>
                    <a:srgbClr val="000000"/>
                  </a:solidFill>
                  <a:effectLst/>
                </a:rPr>
                <a:t>2</a:t>
              </a:r>
              <a:endParaRPr lang="en-US" altLang="el-GR" sz="2400" b="0" u="none" dirty="0">
                <a:effectLst/>
                <a:latin typeface="Times New Roman" pitchFamily="18" charset="0"/>
              </a:endParaRPr>
            </a:p>
          </p:txBody>
        </p:sp>
      </p:grpSp>
      <p:sp>
        <p:nvSpPr>
          <p:cNvPr id="40" name="Line 145"/>
          <p:cNvSpPr>
            <a:spLocks noChangeShapeType="1"/>
          </p:cNvSpPr>
          <p:nvPr/>
        </p:nvSpPr>
        <p:spPr bwMode="auto">
          <a:xfrm>
            <a:off x="4793208" y="997080"/>
            <a:ext cx="0" cy="3738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" name="Group 149"/>
          <p:cNvGrpSpPr>
            <a:grpSpLocks/>
          </p:cNvGrpSpPr>
          <p:nvPr/>
        </p:nvGrpSpPr>
        <p:grpSpPr bwMode="auto">
          <a:xfrm>
            <a:off x="4260047" y="2209918"/>
            <a:ext cx="563563" cy="366713"/>
            <a:chOff x="2817" y="1427"/>
            <a:chExt cx="355" cy="231"/>
          </a:xfrm>
        </p:grpSpPr>
        <p:sp>
          <p:nvSpPr>
            <p:cNvPr id="42" name="Oval 150"/>
            <p:cNvSpPr>
              <a:spLocks noChangeArrowheads="1"/>
            </p:cNvSpPr>
            <p:nvPr/>
          </p:nvSpPr>
          <p:spPr bwMode="auto">
            <a:xfrm flipV="1">
              <a:off x="3086" y="1511"/>
              <a:ext cx="86" cy="102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" name="Text Box 151"/>
            <p:cNvSpPr txBox="1">
              <a:spLocks noChangeArrowheads="1"/>
            </p:cNvSpPr>
            <p:nvPr/>
          </p:nvSpPr>
          <p:spPr bwMode="auto">
            <a:xfrm>
              <a:off x="2817" y="1427"/>
              <a:ext cx="3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l-GR" sz="2100" b="1" i="1" u="none" dirty="0" err="1" smtClean="0">
                  <a:solidFill>
                    <a:srgbClr val="0000FF"/>
                  </a:solidFill>
                  <a:effectLst/>
                  <a:latin typeface="Book Antiqua" panose="0204060205030503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el-GR" sz="2100" b="1" i="1" dirty="0" err="1" smtClean="0">
                  <a:solidFill>
                    <a:srgbClr val="0000FF"/>
                  </a:solidFill>
                  <a:latin typeface="Book Antiqua" panose="02040602050305030304" pitchFamily="18" charset="0"/>
                  <a:cs typeface="Times New Roman" panose="02020603050405020304" pitchFamily="18" charset="0"/>
                </a:rPr>
                <a:t>i</a:t>
              </a:r>
              <a:endParaRPr lang="en-US" altLang="el-GR" sz="2400" b="1" i="1" u="none" dirty="0">
                <a:effectLst/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46"/>
          <p:cNvGrpSpPr>
            <a:grpSpLocks/>
          </p:cNvGrpSpPr>
          <p:nvPr/>
        </p:nvGrpSpPr>
        <p:grpSpPr bwMode="auto">
          <a:xfrm>
            <a:off x="4800593" y="2234523"/>
            <a:ext cx="692151" cy="379413"/>
            <a:chOff x="3136" y="1432"/>
            <a:chExt cx="436" cy="239"/>
          </a:xfrm>
        </p:grpSpPr>
        <p:sp>
          <p:nvSpPr>
            <p:cNvPr id="45" name="Line 147"/>
            <p:cNvSpPr>
              <a:spLocks noChangeShapeType="1"/>
            </p:cNvSpPr>
            <p:nvPr/>
          </p:nvSpPr>
          <p:spPr bwMode="auto">
            <a:xfrm>
              <a:off x="3136" y="1553"/>
              <a:ext cx="154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latin typeface="Bookman Old Style" panose="02050604050505020204" pitchFamily="18" charset="0"/>
              </a:endParaRPr>
            </a:p>
          </p:txBody>
        </p:sp>
        <p:sp>
          <p:nvSpPr>
            <p:cNvPr id="46" name="Text Box 148"/>
            <p:cNvSpPr txBox="1">
              <a:spLocks noChangeArrowheads="1"/>
            </p:cNvSpPr>
            <p:nvPr/>
          </p:nvSpPr>
          <p:spPr bwMode="auto">
            <a:xfrm>
              <a:off x="3268" y="1432"/>
              <a:ext cx="30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en-US" altLang="el-GR" sz="2200" b="0" u="none" dirty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Z</a:t>
              </a:r>
              <a:r>
                <a:rPr lang="en-US" altLang="el-GR" sz="2200" b="0" u="none" baseline="-25000" dirty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3</a:t>
              </a:r>
              <a:endParaRPr lang="en-US" altLang="el-GR" sz="2400" b="0" u="none" dirty="0">
                <a:effectLst/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5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  <p:pic>
        <p:nvPicPr>
          <p:cNvPr id="6" name="Picture 6" descr="scan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8200"/>
            <a:ext cx="65881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1108" y="4043288"/>
                <a:ext cx="3842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W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x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GGi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w x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</a:t>
                </a:r>
                <a:endParaRPr lang="el-G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08" y="4043288"/>
                <a:ext cx="384294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6576" y="4641219"/>
                <a:ext cx="1707232" cy="101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𝑏𝑚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6" y="4641219"/>
                <a:ext cx="1707232" cy="10111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92581" y="5652330"/>
                <a:ext cx="6442405" cy="984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GG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/>
                            </a:rPr>
                            <m:t>Δ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𝜃𝛼𝜆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𝜃𝛼𝜆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den>
                      </m:f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581" y="5652330"/>
                <a:ext cx="6442405" cy="9843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9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17884" y="47667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Παρατήρηση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bm</a:t>
            </a:r>
            <a:r>
              <a:rPr lang="en-US" sz="2800" dirty="0" smtClean="0"/>
              <a:t>: </a:t>
            </a:r>
            <a:r>
              <a:rPr lang="el-GR" sz="2800" dirty="0" smtClean="0"/>
              <a:t>Αναλογία με τη μετακεντρική ακτίνα</a:t>
            </a:r>
          </a:p>
          <a:p>
            <a:pPr marL="0" indent="0">
              <a:buNone/>
            </a:pPr>
            <a:r>
              <a:rPr lang="el-GR" sz="2800" dirty="0" smtClean="0"/>
              <a:t>Το</a:t>
            </a:r>
            <a:r>
              <a:rPr lang="en-US" sz="2800" dirty="0" smtClean="0"/>
              <a:t> </a:t>
            </a:r>
            <a:r>
              <a:rPr lang="el-GR" sz="2800" dirty="0" smtClean="0"/>
              <a:t>βάρος του υγρού  μοιάζει να είναι αναρτημένο από το </a:t>
            </a:r>
            <a:r>
              <a:rPr lang="en-US" sz="2800" dirty="0" smtClean="0"/>
              <a:t>m. </a:t>
            </a:r>
            <a:r>
              <a:rPr lang="el-GR" sz="2800" dirty="0" smtClean="0"/>
              <a:t>Άρα το κ.β. του πλοίου φαινομενικά ανυψώνεται.</a:t>
            </a:r>
          </a:p>
          <a:p>
            <a:pPr marL="0" indent="0">
              <a:buNone/>
            </a:pPr>
            <a:r>
              <a:rPr lang="el-GR" sz="2800" dirty="0" smtClean="0"/>
              <a:t>Αν η ελεύθερη επιφάνεια δημιουργείται από δεξαμενή με </a:t>
            </a:r>
            <a:r>
              <a:rPr lang="el-GR" sz="2800" dirty="0" err="1" smtClean="0"/>
              <a:t>θαλ</a:t>
            </a:r>
            <a:r>
              <a:rPr lang="el-GR" sz="2800" dirty="0" smtClean="0"/>
              <a:t>.</a:t>
            </a:r>
            <a:r>
              <a:rPr lang="en-US" sz="2800" dirty="0" smtClean="0"/>
              <a:t> </a:t>
            </a:r>
            <a:r>
              <a:rPr lang="el-GR" sz="2800" dirty="0" smtClean="0"/>
              <a:t>νερό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Αντιπλοίαρχος (Μ) Γ. Πετρόπουλος Π.Ν.</a:t>
            </a:r>
            <a:endParaRPr lang="el-G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7624" y="36679"/>
            <a:ext cx="7452320" cy="43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dirty="0" smtClean="0"/>
              <a:t>ΕΛΕΥΘΕΡΕΣ ΕΠΙΦΑΝΕΙΕΣ</a:t>
            </a:r>
            <a:endParaRPr lang="en-US" altLang="el-GR" sz="4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93976" y="2996952"/>
                <a:ext cx="1536190" cy="893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GG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den>
                      </m:f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976" y="2996952"/>
                <a:ext cx="1536190" cy="8933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26680" y="4941168"/>
                <a:ext cx="3672408" cy="896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𝐺𝑍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el-GR" sz="28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680" y="4941168"/>
                <a:ext cx="3672408" cy="8960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6148" y="440993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Διόρθωση Ημιτόνου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778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852</Words>
  <Application>Microsoft Office PowerPoint</Application>
  <PresentationFormat>Προβολή στην οθόνη (4:3)</PresentationFormat>
  <Paragraphs>188</Paragraphs>
  <Slides>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28</cp:revision>
  <dcterms:created xsi:type="dcterms:W3CDTF">2016-03-12T15:28:18Z</dcterms:created>
  <dcterms:modified xsi:type="dcterms:W3CDTF">2016-12-15T20:14:06Z</dcterms:modified>
</cp:coreProperties>
</file>