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80" r:id="rId2"/>
    <p:sldId id="33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321" r:id="rId15"/>
    <p:sldId id="320" r:id="rId16"/>
    <p:sldId id="295" r:id="rId17"/>
    <p:sldId id="322" r:id="rId18"/>
    <p:sldId id="323" r:id="rId19"/>
    <p:sldId id="298" r:id="rId20"/>
    <p:sldId id="299" r:id="rId21"/>
    <p:sldId id="300" r:id="rId22"/>
    <p:sldId id="33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24" r:id="rId41"/>
    <p:sldId id="325" r:id="rId42"/>
    <p:sldId id="326" r:id="rId43"/>
    <p:sldId id="327" r:id="rId44"/>
    <p:sldId id="328" r:id="rId45"/>
    <p:sldId id="329" r:id="rId46"/>
    <p:sldId id="332" r:id="rId47"/>
  </p:sldIdLst>
  <p:sldSz cx="4321175" cy="3240088"/>
  <p:notesSz cx="6858000" cy="9144000"/>
  <p:defaultTextStyle>
    <a:defPPr>
      <a:defRPr lang="el-GR"/>
    </a:defPPr>
    <a:lvl1pPr marL="0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15933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31868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47802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863737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079670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295605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11538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727472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22" autoAdjust="0"/>
  </p:normalViewPr>
  <p:slideViewPr>
    <p:cSldViewPr snapToObjects="1">
      <p:cViewPr varScale="1">
        <p:scale>
          <a:sx n="157" d="100"/>
          <a:sy n="157" d="100"/>
        </p:scale>
        <p:origin x="-1398" y="-84"/>
      </p:cViewPr>
      <p:guideLst>
        <p:guide orient="horz" pos="1021"/>
        <p:guide pos="13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6" d="100"/>
          <a:sy n="56" d="100"/>
        </p:scale>
        <p:origin x="-25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308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9FD2E-AFD8-4BEA-B76A-F7FF7FE36414}" type="datetimeFigureOut">
              <a:rPr lang="el-GR" smtClean="0"/>
              <a:t>26/1/2014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5FE94-7209-4942-A447-6DB7E20D2D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88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15933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31868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47802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63737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79670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95605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511538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727472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5FE94-7209-4942-A447-6DB7E20D2D81}" type="slidenum">
              <a:rPr lang="el-GR" smtClean="0"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05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5FE94-7209-4942-A447-6DB7E20D2D81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05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τίτλου 1"/>
          <p:cNvSpPr>
            <a:spLocks noGrp="1"/>
          </p:cNvSpPr>
          <p:nvPr>
            <p:ph type="title" hasCustomPrompt="1"/>
          </p:nvPr>
        </p:nvSpPr>
        <p:spPr>
          <a:xfrm>
            <a:off x="180000" y="179884"/>
            <a:ext cx="3960000" cy="4319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125000"/>
              </a:lnSpc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l-GR" dirty="0" smtClean="0"/>
              <a:t>Στυλ κύριου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quarter" idx="13"/>
          </p:nvPr>
        </p:nvSpPr>
        <p:spPr>
          <a:xfrm>
            <a:off x="1440000" y="1080000"/>
            <a:ext cx="2700000" cy="1980000"/>
          </a:xfrm>
        </p:spPr>
        <p:txBody>
          <a:bodyPr wrap="square">
            <a:noAutofit/>
          </a:bodyPr>
          <a:lstStyle>
            <a:lvl1pPr marL="0">
              <a:lnSpc>
                <a:spcPct val="125000"/>
              </a:lnSpc>
              <a:spcBef>
                <a:spcPts val="0"/>
              </a:spcBef>
              <a:defRPr sz="800">
                <a:solidFill>
                  <a:schemeClr val="accent1"/>
                </a:solidFill>
                <a:latin typeface="+mj-lt"/>
              </a:defRPr>
            </a:lvl1pPr>
            <a:lvl2pPr marL="0" indent="-159961">
              <a:defRPr sz="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47467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13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216058" y="324007"/>
            <a:ext cx="3889059" cy="648019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300">
                <a:solidFill>
                  <a:schemeClr val="accent2"/>
                </a:solidFill>
              </a:defRPr>
            </a:lvl1pPr>
          </a:lstStyle>
          <a:p>
            <a:r>
              <a:rPr lang="el-GR" dirty="0" smtClean="0"/>
              <a:t>Στυλ κύριου </a:t>
            </a:r>
            <a:br>
              <a:rPr lang="el-GR" dirty="0" smtClean="0"/>
            </a:b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16058" y="972037"/>
            <a:ext cx="3889059" cy="42629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  <a:lvl2pPr marL="215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0"/>
          </p:nvPr>
        </p:nvSpPr>
        <p:spPr>
          <a:xfrm>
            <a:off x="216251" y="1620044"/>
            <a:ext cx="1728278" cy="1295850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1"/>
          </p:nvPr>
        </p:nvSpPr>
        <p:spPr>
          <a:xfrm>
            <a:off x="2592707" y="1620045"/>
            <a:ext cx="1512410" cy="323819"/>
          </a:xfrm>
        </p:spPr>
        <p:txBody>
          <a:bodyPr wrap="none" anchor="ctr">
            <a:noAutofit/>
          </a:bodyPr>
          <a:lstStyle>
            <a:lvl1pPr>
              <a:defRPr sz="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Θέση κειμένου 9"/>
          <p:cNvSpPr>
            <a:spLocks noGrp="1"/>
          </p:cNvSpPr>
          <p:nvPr>
            <p:ph type="body" sz="quarter" idx="12"/>
          </p:nvPr>
        </p:nvSpPr>
        <p:spPr>
          <a:xfrm>
            <a:off x="2592896" y="1943866"/>
            <a:ext cx="1512410" cy="215817"/>
          </a:xfrm>
        </p:spPr>
        <p:txBody>
          <a:bodyPr wrap="none" anchor="t">
            <a:noAutofit/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Θέση κειμένου 9"/>
          <p:cNvSpPr>
            <a:spLocks noGrp="1"/>
          </p:cNvSpPr>
          <p:nvPr>
            <p:ph type="body" sz="quarter" idx="13"/>
          </p:nvPr>
        </p:nvSpPr>
        <p:spPr>
          <a:xfrm>
            <a:off x="2592707" y="2376068"/>
            <a:ext cx="1512410" cy="323819"/>
          </a:xfrm>
        </p:spPr>
        <p:txBody>
          <a:bodyPr wrap="none" anchor="ctr">
            <a:noAutofit/>
          </a:bodyPr>
          <a:lstStyle>
            <a:lvl1pPr>
              <a:defRPr sz="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3" name="Θέση κειμένου 9"/>
          <p:cNvSpPr>
            <a:spLocks noGrp="1"/>
          </p:cNvSpPr>
          <p:nvPr>
            <p:ph type="body" sz="quarter" idx="14"/>
          </p:nvPr>
        </p:nvSpPr>
        <p:spPr>
          <a:xfrm>
            <a:off x="2592896" y="2699887"/>
            <a:ext cx="1512410" cy="215817"/>
          </a:xfrm>
        </p:spPr>
        <p:txBody>
          <a:bodyPr wrap="none" anchor="t">
            <a:noAutofit/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88887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80000" y="179883"/>
            <a:ext cx="3960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l-GR" dirty="0" smtClean="0"/>
              <a:t>Στυλ κύριου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440506" y="1080000"/>
            <a:ext cx="2699493" cy="198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12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44363" y="3059965"/>
            <a:ext cx="568156" cy="179720"/>
          </a:xfrm>
          <a:prstGeom prst="rect">
            <a:avLst/>
          </a:prstGeom>
        </p:spPr>
        <p:txBody>
          <a:bodyPr lIns="54844" tIns="27423" rIns="54844" bIns="27423" anchor="ctr"/>
          <a:lstStyle>
            <a:lvl1pPr>
              <a:defRPr sz="6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fld id="{DCF93EC2-2C65-4816-AFCB-B95CF5168883}" type="datetimeFigureOut">
              <a:rPr lang="el-GR" smtClean="0"/>
              <a:pPr/>
              <a:t>26/1/2014</a:t>
            </a:fld>
            <a:endParaRPr lang="el-GR" dirty="0"/>
          </a:p>
        </p:txBody>
      </p:sp>
      <p:sp>
        <p:nvSpPr>
          <p:cNvPr id="13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712519" y="3059965"/>
            <a:ext cx="2888228" cy="180125"/>
          </a:xfrm>
          <a:prstGeom prst="rect">
            <a:avLst/>
          </a:prstGeom>
        </p:spPr>
        <p:txBody>
          <a:bodyPr lIns="54844" tIns="27423" rIns="54844" bIns="27423" anchor="ctr"/>
          <a:lstStyle>
            <a:lvl1pPr>
              <a:defRPr sz="6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l-GR" dirty="0"/>
          </a:p>
        </p:txBody>
      </p:sp>
      <p:sp>
        <p:nvSpPr>
          <p:cNvPr id="14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3600747" y="3059965"/>
            <a:ext cx="539252" cy="17972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fld id="{7232725A-D351-4C5C-8DAE-8259515468C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941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49" r:id="rId3"/>
  </p:sldLayoutIdLst>
  <p:timing>
    <p:tnLst>
      <p:par>
        <p:cTn id="1" dur="indefinite" restart="never" nodeType="tmRoot"/>
      </p:par>
    </p:tnLst>
  </p:timing>
  <p:txStyles>
    <p:titleStyle>
      <a:lvl1pPr algn="l" defTabSz="431868" rtl="0" eaLnBrk="1" latinLnBrk="0" hangingPunct="1">
        <a:lnSpc>
          <a:spcPct val="125000"/>
        </a:lnSpc>
        <a:spcBef>
          <a:spcPct val="0"/>
        </a:spcBef>
        <a:buNone/>
        <a:defRPr sz="1200" kern="1200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31868" rtl="0" eaLnBrk="1" latinLnBrk="0" hangingPunct="1">
        <a:lnSpc>
          <a:spcPct val="125000"/>
        </a:lnSpc>
        <a:spcBef>
          <a:spcPts val="0"/>
        </a:spcBef>
        <a:buFont typeface="Wingdings" pitchFamily="2" charset="2"/>
        <a:buNone/>
        <a:defRPr sz="800" kern="1200" baseline="0">
          <a:solidFill>
            <a:schemeClr val="accent1"/>
          </a:solidFill>
          <a:latin typeface="+mj-lt"/>
          <a:ea typeface="+mn-ea"/>
          <a:cs typeface="+mn-cs"/>
        </a:defRPr>
      </a:lvl1pPr>
      <a:lvl2pPr marL="0" indent="-160915" algn="l" defTabSz="431868" rtl="0" eaLnBrk="1" latinLnBrk="0" hangingPunct="1">
        <a:lnSpc>
          <a:spcPct val="125000"/>
        </a:lnSpc>
        <a:spcBef>
          <a:spcPts val="0"/>
        </a:spcBef>
        <a:buFont typeface="Wingdings" pitchFamily="2" charset="2"/>
        <a:buChar char="§"/>
        <a:defRPr sz="800" kern="1200">
          <a:solidFill>
            <a:schemeClr val="accent1"/>
          </a:solidFill>
          <a:latin typeface="+mj-lt"/>
          <a:ea typeface="+mn-ea"/>
          <a:cs typeface="+mn-cs"/>
        </a:defRPr>
      </a:lvl2pPr>
      <a:lvl3pPr marL="539835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755768" indent="-107967" algn="l" defTabSz="431868" rtl="0" eaLnBrk="1" latinLnBrk="0" hangingPunct="1">
        <a:spcBef>
          <a:spcPct val="20000"/>
        </a:spcBef>
        <a:buFont typeface="Arial" pitchFamily="34" charset="0"/>
        <a:buChar char="–"/>
        <a:defRPr sz="900" kern="1200">
          <a:solidFill>
            <a:schemeClr val="tx1"/>
          </a:solidFill>
          <a:latin typeface="+mj-lt"/>
          <a:ea typeface="+mn-ea"/>
          <a:cs typeface="+mn-cs"/>
        </a:defRPr>
      </a:lvl4pPr>
      <a:lvl5pPr marL="971703" indent="-107967" algn="l" defTabSz="431868" rtl="0" eaLnBrk="1" latinLnBrk="0" hangingPunct="1">
        <a:spcBef>
          <a:spcPct val="20000"/>
        </a:spcBef>
        <a:buFont typeface="Arial" pitchFamily="34" charset="0"/>
        <a:buChar char="»"/>
        <a:defRPr sz="900" kern="1200">
          <a:solidFill>
            <a:schemeClr val="tx1"/>
          </a:solidFill>
          <a:latin typeface="+mj-lt"/>
          <a:ea typeface="+mn-ea"/>
          <a:cs typeface="+mn-cs"/>
        </a:defRPr>
      </a:lvl5pPr>
      <a:lvl6pPr marL="1187637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572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505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438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33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1868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47802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63737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670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605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538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472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Μία πέτρα και ένα πλοίο</a:t>
            </a:r>
            <a:br>
              <a:rPr lang="el-GR" dirty="0" smtClean="0"/>
            </a:br>
            <a:r>
              <a:rPr lang="el-GR" dirty="0" smtClean="0"/>
              <a:t>«ρίχνονται» στη θάλασσα.</a:t>
            </a:r>
            <a:endParaRPr lang="el-GR" dirty="0"/>
          </a:p>
        </p:txBody>
      </p:sp>
      <p:sp>
        <p:nvSpPr>
          <p:cNvPr id="10" name="Θέση περιεχομένου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Γιατί μία πέτρα 1 κιλού που ρίχνεται </a:t>
            </a:r>
            <a:r>
              <a:rPr lang="el-GR" dirty="0">
                <a:solidFill>
                  <a:schemeClr val="bg1"/>
                </a:solidFill>
              </a:rPr>
              <a:t>στη θάλασσα </a:t>
            </a:r>
            <a:r>
              <a:rPr lang="el-GR" dirty="0" smtClean="0">
                <a:solidFill>
                  <a:schemeClr val="bg1"/>
                </a:solidFill>
              </a:rPr>
              <a:t>βυθίζεται, ενώ ένα πλοίο βάρους 10.000 τόνων επιπλέει;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Picture Placeholder 4" descr="cathy_jo_laun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 r="21783"/>
          <a:stretch>
            <a:fillRect/>
          </a:stretch>
        </p:blipFill>
        <p:spPr bwMode="auto">
          <a:xfrm>
            <a:off x="2491803" y="1493830"/>
            <a:ext cx="1440442" cy="151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3" descr="throwing a stone in the se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0" t="456" b="2872"/>
          <a:stretch>
            <a:fillRect/>
          </a:stretch>
        </p:blipFill>
        <p:spPr bwMode="auto">
          <a:xfrm>
            <a:off x="1512410" y="1490442"/>
            <a:ext cx="898669" cy="151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3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δυνάμεις που ασκούνται σε</a:t>
            </a:r>
            <a:br>
              <a:rPr lang="el-GR" dirty="0" smtClean="0"/>
            </a:br>
            <a:r>
              <a:rPr lang="el-GR" dirty="0" smtClean="0"/>
              <a:t>σώμα βυθισμένο στη θάλασσα:</a:t>
            </a:r>
            <a:endParaRPr lang="el-GR" dirty="0"/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1512410" y="971905"/>
            <a:ext cx="2592707" cy="20517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8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73380" algn="l"/>
                <a:tab pos="1669733" algn="l"/>
              </a:tabLst>
            </a:pPr>
            <a:r>
              <a:rPr lang="el-GR" sz="700" dirty="0" smtClean="0"/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Βάρος	Άντωση</a:t>
            </a:r>
          </a:p>
          <a:p>
            <a:pPr>
              <a:tabLst>
                <a:tab pos="427673" algn="l"/>
                <a:tab pos="1724025" algn="l"/>
              </a:tabLst>
            </a:pPr>
            <a:endParaRPr lang="el-GR" sz="700" dirty="0" smtClean="0"/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Δύναμη πεδιακή (οφείλεται 	Δύναμη πίεσης (οφείλεται στην</a:t>
            </a: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στο βαρυτικό πεδίο της Γης)	πίεση από το περιβάλλον υγρό)</a:t>
            </a: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Από τη μάζα του σώματος	Από το υγρό και τον </a:t>
            </a: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βυθισμένο όγκο</a:t>
            </a: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n-US" sz="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endParaRPr lang="el-GR" sz="7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Κέντρο βάρους	Κέντρο άντωσης</a:t>
            </a:r>
            <a:endParaRPr lang="el-GR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000" y="12708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Πού οφείλεται;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0000" y="18000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Από τι εξαρτάται;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0000" y="2382247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Πώς υπολογίζεται;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0000" y="28692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Πού εφαρμόζεται;</a:t>
            </a:r>
          </a:p>
        </p:txBody>
      </p:sp>
    </p:spTree>
    <p:extLst>
      <p:ext uri="{BB962C8B-B14F-4D97-AF65-F5344CB8AC3E}">
        <p14:creationId xmlns:p14="http://schemas.microsoft.com/office/powerpoint/2010/main" val="23972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δυνάμεις που ασκούνται σε</a:t>
            </a:r>
            <a:br>
              <a:rPr lang="el-GR" dirty="0" smtClean="0"/>
            </a:br>
            <a:r>
              <a:rPr lang="el-GR" dirty="0" smtClean="0"/>
              <a:t>σώμα βυθισμένο στη θάλασσα:</a:t>
            </a:r>
            <a:endParaRPr lang="el-GR" dirty="0"/>
          </a:p>
        </p:txBody>
      </p:sp>
      <p:sp>
        <p:nvSpPr>
          <p:cNvPr id="13" name="Θέση περιεχομένου 2"/>
          <p:cNvSpPr txBox="1">
            <a:spLocks/>
          </p:cNvSpPr>
          <p:nvPr/>
        </p:nvSpPr>
        <p:spPr>
          <a:xfrm>
            <a:off x="1512410" y="971905"/>
            <a:ext cx="2592707" cy="20517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8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73380" algn="l"/>
                <a:tab pos="1669733" algn="l"/>
              </a:tabLst>
            </a:pPr>
            <a:r>
              <a:rPr lang="el-GR" sz="700" dirty="0" smtClean="0"/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Βάρος	Άντωση</a:t>
            </a:r>
          </a:p>
          <a:p>
            <a:pPr>
              <a:tabLst>
                <a:tab pos="427673" algn="l"/>
                <a:tab pos="1724025" algn="l"/>
              </a:tabLst>
            </a:pPr>
            <a:endParaRPr lang="el-GR" sz="700" dirty="0" smtClean="0"/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Δύναμη πεδιακή (οφείλεται 	Δύναμη πίεσης (οφείλεται στην</a:t>
            </a: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στο βαρυτικό πεδίο της Γης)	πίεση από το περιβάλλον υγρό)</a:t>
            </a: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Από τη μάζα του σώματος	Από το υγρό και τον </a:t>
            </a: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	βυθισμένο όγκο</a:t>
            </a: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n-US" sz="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endParaRPr lang="el-GR" sz="7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Κέντρο βάρους	Κέντρο άντωσης</a:t>
            </a:r>
            <a:endParaRPr lang="el-GR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000" y="12708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Πού οφείλεται;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000" y="18000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Από τι εξαρτάται;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0000" y="2382247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Πώς υπολογίζεται;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000" y="28692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Πού εφαρμόζεται;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43092" y="2354454"/>
                <a:ext cx="484050" cy="166183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g</m:t>
                      </m:r>
                    </m:oMath>
                  </m:oMathPara>
                </a14:m>
                <a:endParaRPr lang="el-GR" sz="7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92" y="2354454"/>
                <a:ext cx="484050" cy="1661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32801" y="2272097"/>
                <a:ext cx="593173" cy="313633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m:t> =</m:t>
                      </m:r>
                      <m:nary>
                        <m:naryPr>
                          <m:ctrlPr>
                            <a:rPr lang="en-US" sz="7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3"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cs typeface="Arial" pitchFamily="34" charset="0"/>
                            </a:rPr>
                            <m:t>A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cs typeface="Arial" pitchFamily="34" charset="0"/>
                            </a:rPr>
                            <m:t>pdA</m:t>
                          </m:r>
                        </m:e>
                      </m:nary>
                    </m:oMath>
                  </m:oMathPara>
                </a14:m>
                <a:endParaRPr lang="el-GR" sz="7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801" y="2272097"/>
                <a:ext cx="593173" cy="313633"/>
              </a:xfrm>
              <a:prstGeom prst="rect">
                <a:avLst/>
              </a:prstGeom>
              <a:blipFill rotWithShape="1">
                <a:blip r:embed="rId3"/>
                <a:stretch>
                  <a:fillRect l="-27551" t="-137255" r="-48980" b="-2039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4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δυνάμεις που ασκούνται σε</a:t>
            </a:r>
            <a:br>
              <a:rPr lang="el-GR" dirty="0" smtClean="0"/>
            </a:br>
            <a:r>
              <a:rPr lang="el-GR" dirty="0" smtClean="0"/>
              <a:t>σώμα βυθισμένο στη θάλασσα: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1512410" y="971905"/>
            <a:ext cx="2592707" cy="2051799"/>
          </a:xfrm>
        </p:spPr>
        <p:txBody>
          <a:bodyPr/>
          <a:lstStyle/>
          <a:p>
            <a:pPr>
              <a:tabLst>
                <a:tab pos="373380" algn="l"/>
                <a:tab pos="1669733" algn="l"/>
              </a:tabLst>
            </a:pPr>
            <a:r>
              <a:rPr lang="el-GR" sz="700" dirty="0" smtClean="0"/>
              <a:t>	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Βάρος	Άντωση</a:t>
            </a:r>
          </a:p>
          <a:p>
            <a:pPr>
              <a:tabLst>
                <a:tab pos="427673" algn="l"/>
                <a:tab pos="1724025" algn="l"/>
              </a:tabLst>
            </a:pPr>
            <a:endParaRPr lang="el-GR" sz="700" dirty="0" smtClean="0"/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Δύναμη πεδιακή (οφείλεται 	Δύναμη πίεσης (οφείλεται στην</a:t>
            </a: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στο βαρυτικό πεδίο της Γης)	πίεση από το περιβάλλον υγρό)</a:t>
            </a: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Από τη μάζα του σώματος	Από το υγρό και τον </a:t>
            </a: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βυθισμένο όγκο</a:t>
            </a: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n-US" sz="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endParaRPr lang="el-GR" sz="7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Κέντρο βάρους	Κέντρο άντωσης</a:t>
            </a:r>
            <a:endParaRPr lang="el-GR" sz="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000" y="12708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Πού οφείλεται;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000" y="18000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Από τι εξαρτάται;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0000" y="2382247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Πώς υπολογίζεται;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0000" y="28692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latin typeface="+mj-lt"/>
              </a:rPr>
              <a:t>Πού εφαρμόζεται;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43092" y="2354454"/>
                <a:ext cx="484050" cy="166183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g</m:t>
                      </m:r>
                    </m:oMath>
                  </m:oMathPara>
                </a14:m>
                <a:endParaRPr lang="el-GR" sz="7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92" y="2354454"/>
                <a:ext cx="484050" cy="1661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32801" y="2272097"/>
                <a:ext cx="593173" cy="313633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m:t> =</m:t>
                      </m:r>
                      <m:nary>
                        <m:naryPr>
                          <m:ctrlPr>
                            <a:rPr lang="en-US" sz="7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3"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  <a:cs typeface="Arial" pitchFamily="34" charset="0"/>
                            </a:rPr>
                            <m:t>A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  <a:cs typeface="Arial" pitchFamily="34" charset="0"/>
                            </a:rPr>
                            <m:t>pdA</m:t>
                          </m:r>
                        </m:e>
                      </m:nary>
                    </m:oMath>
                  </m:oMathPara>
                </a14:m>
                <a:endParaRPr lang="el-GR" sz="7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801" y="2272097"/>
                <a:ext cx="593173" cy="313633"/>
              </a:xfrm>
              <a:prstGeom prst="rect">
                <a:avLst/>
              </a:prstGeom>
              <a:blipFill rotWithShape="1">
                <a:blip r:embed="rId3"/>
                <a:stretch>
                  <a:fillRect l="-27551" t="-137255" r="-48980" b="-2039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9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δυνάμεις που ασκούνται σε</a:t>
            </a:r>
            <a:br>
              <a:rPr lang="el-GR" dirty="0" smtClean="0"/>
            </a:br>
            <a:r>
              <a:rPr lang="el-GR" dirty="0" smtClean="0"/>
              <a:t>σώμα βυθισμένο στη θάλασσα: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389912" y="885634"/>
            <a:ext cx="1289209" cy="224657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tIns="27432" rIns="54864" bIns="27432" rtlCol="0" anchor="ctr"/>
          <a:lstStyle/>
          <a:p>
            <a:pPr algn="ctr"/>
            <a:endParaRPr lang="el-GR"/>
          </a:p>
        </p:txBody>
      </p:sp>
      <p:sp>
        <p:nvSpPr>
          <p:cNvPr id="16" name="Θέση περιεχομένου 2"/>
          <p:cNvSpPr txBox="1">
            <a:spLocks/>
          </p:cNvSpPr>
          <p:nvPr/>
        </p:nvSpPr>
        <p:spPr>
          <a:xfrm>
            <a:off x="1512410" y="971905"/>
            <a:ext cx="2592707" cy="20517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8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73380" algn="l"/>
                <a:tab pos="1669733" algn="l"/>
              </a:tabLst>
            </a:pPr>
            <a:r>
              <a:rPr lang="el-GR" sz="700" dirty="0" smtClean="0"/>
              <a:t>	</a:t>
            </a:r>
            <a:r>
              <a:rPr lang="el-GR" dirty="0" smtClean="0">
                <a:solidFill>
                  <a:schemeClr val="accent2"/>
                </a:solidFill>
              </a:rPr>
              <a:t>Βάρος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Άντωση</a:t>
            </a:r>
          </a:p>
          <a:p>
            <a:pPr>
              <a:tabLst>
                <a:tab pos="427673" algn="l"/>
                <a:tab pos="1724025" algn="l"/>
              </a:tabLst>
            </a:pPr>
            <a:endParaRPr lang="el-GR" sz="700" dirty="0" smtClean="0"/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Δύναμη πεδιακή (οφείλεται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Δύναμη πίεσης (οφείλεται στην</a:t>
            </a: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στο βαρυτικό πεδίο της Γης)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πίεση από το περιβάλλον υγρό)</a:t>
            </a: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Από τη μάζα του σώματος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Από το υγρό και τον </a:t>
            </a: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	βυθισμένο όγκο</a:t>
            </a: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n-US" sz="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endParaRPr lang="el-GR" sz="7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Κέντρο βάρους	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Κέντρο άντωσης</a:t>
            </a:r>
            <a:endParaRPr lang="el-GR" sz="7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000" y="12708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Πού οφείλεται;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000" y="18000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Από τι εξαρτάται;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0000" y="2382247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Πώς υπολογίζεται;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000" y="28692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Πού εφαρμόζεται;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43092" y="2354454"/>
                <a:ext cx="484050" cy="166183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g</m:t>
                      </m:r>
                    </m:oMath>
                  </m:oMathPara>
                </a14:m>
                <a:endParaRPr lang="el-GR" sz="7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92" y="2354454"/>
                <a:ext cx="484050" cy="1661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32801" y="2272097"/>
                <a:ext cx="593173" cy="313633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m:t> =</m:t>
                      </m:r>
                      <m:nary>
                        <m:naryPr>
                          <m:ctrlPr>
                            <a:rPr lang="en-US" sz="7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3"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  <a:cs typeface="Arial" pitchFamily="34" charset="0"/>
                            </a:rPr>
                            <m:t>A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  <a:cs typeface="Arial" pitchFamily="34" charset="0"/>
                            </a:rPr>
                            <m:t>pdA</m:t>
                          </m:r>
                        </m:e>
                      </m:nary>
                    </m:oMath>
                  </m:oMathPara>
                </a14:m>
                <a:endParaRPr lang="el-GR" sz="7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801" y="2272097"/>
                <a:ext cx="593173" cy="313633"/>
              </a:xfrm>
              <a:prstGeom prst="rect">
                <a:avLst/>
              </a:prstGeom>
              <a:blipFill rotWithShape="1">
                <a:blip r:embed="rId3"/>
                <a:stretch>
                  <a:fillRect l="-27551" t="-137255" r="-48980" b="-2039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8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υπολογίζεται το </a:t>
            </a:r>
            <a:br>
              <a:rPr lang="el-GR" dirty="0" smtClean="0"/>
            </a:br>
            <a:r>
              <a:rPr lang="el-GR" dirty="0" smtClean="0"/>
              <a:t>βάρος ενός πλοίου;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sz="700" dirty="0" smtClean="0"/>
              <a:t>Συνολικό βάρος  </a:t>
            </a:r>
            <a:r>
              <a:rPr lang="en-US" sz="700" dirty="0" smtClean="0"/>
              <a:t> </a:t>
            </a:r>
            <a:r>
              <a:rPr lang="el-GR" sz="700" dirty="0" smtClean="0"/>
              <a:t> </a:t>
            </a:r>
            <a:r>
              <a:rPr lang="en-US" sz="700" dirty="0" smtClean="0"/>
              <a:t> </a:t>
            </a:r>
            <a:r>
              <a:rPr lang="el-GR" sz="700" dirty="0" smtClean="0"/>
              <a:t>=</a:t>
            </a:r>
            <a:r>
              <a:rPr lang="en-US" sz="700" dirty="0" smtClean="0"/>
              <a:t> </a:t>
            </a:r>
            <a:r>
              <a:rPr lang="el-GR" sz="700" dirty="0" smtClean="0"/>
              <a:t> </a:t>
            </a:r>
            <a:r>
              <a:rPr lang="en-US" sz="700" dirty="0" smtClean="0"/>
              <a:t> </a:t>
            </a:r>
            <a:r>
              <a:rPr lang="el-GR" sz="700" dirty="0" smtClean="0"/>
              <a:t>   Μόνιμο βάρος  </a:t>
            </a:r>
            <a:r>
              <a:rPr lang="en-US" sz="700" dirty="0" smtClean="0"/>
              <a:t>  </a:t>
            </a:r>
            <a:r>
              <a:rPr lang="el-GR" sz="700" dirty="0" smtClean="0"/>
              <a:t> </a:t>
            </a:r>
            <a:r>
              <a:rPr lang="en-US" sz="700" dirty="0" smtClean="0"/>
              <a:t> </a:t>
            </a:r>
            <a:r>
              <a:rPr lang="el-GR" sz="700" dirty="0" smtClean="0"/>
              <a:t> + </a:t>
            </a:r>
            <a:r>
              <a:rPr lang="en-US" sz="700" dirty="0" smtClean="0"/>
              <a:t>  </a:t>
            </a:r>
            <a:r>
              <a:rPr lang="el-GR" sz="700" dirty="0" smtClean="0"/>
              <a:t>   Πρόσθετο βάρος</a:t>
            </a:r>
            <a:endParaRPr lang="en-US" sz="700" dirty="0" smtClean="0"/>
          </a:p>
          <a:p>
            <a:endParaRPr lang="en-US" sz="700" dirty="0"/>
          </a:p>
          <a:p>
            <a:endParaRPr lang="en-US" sz="700" dirty="0"/>
          </a:p>
          <a:p>
            <a:endParaRPr lang="en-US" sz="700" dirty="0" smtClean="0"/>
          </a:p>
          <a:p>
            <a:pPr marL="1180148">
              <a:lnSpc>
                <a:spcPct val="200000"/>
              </a:lnSpc>
              <a:buClr>
                <a:schemeClr val="accent2"/>
              </a:buClr>
            </a:pPr>
            <a:r>
              <a:rPr lang="en-US" sz="700" dirty="0" smtClean="0">
                <a:solidFill>
                  <a:schemeClr val="bg1"/>
                </a:solidFill>
              </a:rPr>
              <a:t>  Steel Weight (W</a:t>
            </a:r>
            <a:r>
              <a:rPr lang="en-US" sz="700" baseline="-25000" dirty="0" smtClean="0">
                <a:solidFill>
                  <a:schemeClr val="bg1"/>
                </a:solidFill>
              </a:rPr>
              <a:t>ST</a:t>
            </a:r>
            <a:r>
              <a:rPr lang="en-US" sz="700" dirty="0" smtClean="0">
                <a:solidFill>
                  <a:schemeClr val="bg1"/>
                </a:solidFill>
              </a:rPr>
              <a:t>)</a:t>
            </a:r>
          </a:p>
          <a:p>
            <a:pPr marL="1180148">
              <a:lnSpc>
                <a:spcPct val="200000"/>
              </a:lnSpc>
              <a:buClr>
                <a:schemeClr val="accent2"/>
              </a:buClr>
            </a:pPr>
            <a:r>
              <a:rPr lang="en-US" sz="700" dirty="0" smtClean="0">
                <a:solidFill>
                  <a:schemeClr val="bg1"/>
                </a:solidFill>
              </a:rPr>
              <a:t>  Outfit Weight (W</a:t>
            </a:r>
            <a:r>
              <a:rPr lang="en-US" sz="700" baseline="-25000" dirty="0" smtClean="0">
                <a:solidFill>
                  <a:schemeClr val="bg1"/>
                </a:solidFill>
              </a:rPr>
              <a:t>OT</a:t>
            </a:r>
            <a:r>
              <a:rPr lang="en-US" sz="700" dirty="0" smtClean="0">
                <a:solidFill>
                  <a:schemeClr val="bg1"/>
                </a:solidFill>
              </a:rPr>
              <a:t>)</a:t>
            </a:r>
          </a:p>
          <a:p>
            <a:pPr marL="1180148">
              <a:lnSpc>
                <a:spcPct val="200000"/>
              </a:lnSpc>
              <a:buClr>
                <a:schemeClr val="accent2"/>
              </a:buClr>
            </a:pPr>
            <a:r>
              <a:rPr lang="en-US" sz="700" dirty="0" smtClean="0">
                <a:solidFill>
                  <a:schemeClr val="bg1"/>
                </a:solidFill>
              </a:rPr>
              <a:t>  Machinery Weight (W</a:t>
            </a:r>
            <a:r>
              <a:rPr lang="en-US" sz="700" baseline="-25000" dirty="0" smtClean="0">
                <a:solidFill>
                  <a:schemeClr val="bg1"/>
                </a:solidFill>
              </a:rPr>
              <a:t>M</a:t>
            </a:r>
            <a:r>
              <a:rPr lang="en-US" sz="700" dirty="0" smtClean="0">
                <a:solidFill>
                  <a:schemeClr val="bg1"/>
                </a:solidFill>
              </a:rPr>
              <a:t>)</a:t>
            </a:r>
          </a:p>
          <a:p>
            <a:pPr marL="1180148">
              <a:lnSpc>
                <a:spcPct val="200000"/>
              </a:lnSpc>
              <a:buClr>
                <a:schemeClr val="accent2"/>
              </a:buClr>
            </a:pPr>
            <a:r>
              <a:rPr lang="en-US" sz="700" dirty="0" smtClean="0">
                <a:solidFill>
                  <a:schemeClr val="bg1"/>
                </a:solidFill>
              </a:rPr>
              <a:t>  Weight Margin (R)</a:t>
            </a:r>
            <a:endParaRPr lang="el-GR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υπολογίζεται το </a:t>
            </a:r>
            <a:br>
              <a:rPr lang="el-GR" dirty="0" smtClean="0"/>
            </a:br>
            <a:r>
              <a:rPr lang="el-GR" dirty="0" smtClean="0"/>
              <a:t>βάρος ενός πλοίου;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Συνολικό βάρος  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=</a:t>
            </a:r>
            <a:r>
              <a:rPr lang="en-US" sz="7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7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7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</a:rPr>
              <a:t> Μόνιμο βάρος</a:t>
            </a:r>
            <a:r>
              <a:rPr lang="el-GR" sz="700" dirty="0" smtClean="0"/>
              <a:t>  </a:t>
            </a:r>
            <a:r>
              <a:rPr lang="en-US" sz="700" dirty="0" smtClean="0"/>
              <a:t>  </a:t>
            </a:r>
            <a:r>
              <a:rPr lang="el-GR" sz="700" dirty="0" smtClean="0"/>
              <a:t> </a:t>
            </a:r>
            <a:r>
              <a:rPr lang="en-US" sz="700" dirty="0" smtClean="0"/>
              <a:t> </a:t>
            </a:r>
            <a:r>
              <a:rPr lang="el-GR" sz="700" dirty="0" smtClean="0"/>
              <a:t>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Πρόσθετο βάρος</a:t>
            </a:r>
            <a:endParaRPr lang="en-US" sz="7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700" dirty="0"/>
          </a:p>
          <a:p>
            <a:endParaRPr lang="en-US" sz="700" dirty="0"/>
          </a:p>
          <a:p>
            <a:endParaRPr lang="en-US" sz="700" dirty="0" smtClean="0"/>
          </a:p>
          <a:p>
            <a:pPr marL="1180148">
              <a:lnSpc>
                <a:spcPct val="200000"/>
              </a:lnSpc>
              <a:buClr>
                <a:schemeClr val="accent2"/>
              </a:buClr>
            </a:pPr>
            <a:r>
              <a:rPr lang="en-US" sz="700" dirty="0" smtClean="0"/>
              <a:t>  </a:t>
            </a:r>
            <a:r>
              <a:rPr lang="en-US" sz="700" dirty="0" smtClean="0">
                <a:solidFill>
                  <a:schemeClr val="bg1"/>
                </a:solidFill>
              </a:rPr>
              <a:t>Steel Weight (W</a:t>
            </a:r>
            <a:r>
              <a:rPr lang="en-US" sz="700" baseline="-25000" dirty="0" smtClean="0">
                <a:solidFill>
                  <a:schemeClr val="bg1"/>
                </a:solidFill>
              </a:rPr>
              <a:t>ST</a:t>
            </a:r>
            <a:r>
              <a:rPr lang="en-US" sz="700" dirty="0" smtClean="0">
                <a:solidFill>
                  <a:schemeClr val="bg1"/>
                </a:solidFill>
              </a:rPr>
              <a:t>)</a:t>
            </a:r>
          </a:p>
          <a:p>
            <a:pPr marL="1180148">
              <a:lnSpc>
                <a:spcPct val="200000"/>
              </a:lnSpc>
              <a:buClr>
                <a:schemeClr val="accent2"/>
              </a:buClr>
            </a:pPr>
            <a:r>
              <a:rPr lang="en-US" sz="700" dirty="0" smtClean="0">
                <a:solidFill>
                  <a:schemeClr val="bg1"/>
                </a:solidFill>
              </a:rPr>
              <a:t>  Outfit Weight (W</a:t>
            </a:r>
            <a:r>
              <a:rPr lang="en-US" sz="700" baseline="-25000" dirty="0" smtClean="0">
                <a:solidFill>
                  <a:schemeClr val="bg1"/>
                </a:solidFill>
              </a:rPr>
              <a:t>OT</a:t>
            </a:r>
            <a:r>
              <a:rPr lang="en-US" sz="700" dirty="0" smtClean="0">
                <a:solidFill>
                  <a:schemeClr val="bg1"/>
                </a:solidFill>
              </a:rPr>
              <a:t>)</a:t>
            </a:r>
          </a:p>
          <a:p>
            <a:pPr marL="1180148">
              <a:lnSpc>
                <a:spcPct val="200000"/>
              </a:lnSpc>
              <a:buClr>
                <a:schemeClr val="accent2"/>
              </a:buClr>
            </a:pPr>
            <a:r>
              <a:rPr lang="en-US" sz="700" dirty="0" smtClean="0">
                <a:solidFill>
                  <a:schemeClr val="bg1"/>
                </a:solidFill>
              </a:rPr>
              <a:t>  Machinery Weight (W</a:t>
            </a:r>
            <a:r>
              <a:rPr lang="en-US" sz="700" baseline="-25000" dirty="0" smtClean="0">
                <a:solidFill>
                  <a:schemeClr val="bg1"/>
                </a:solidFill>
              </a:rPr>
              <a:t>M</a:t>
            </a:r>
            <a:r>
              <a:rPr lang="en-US" sz="700" dirty="0" smtClean="0">
                <a:solidFill>
                  <a:schemeClr val="bg1"/>
                </a:solidFill>
              </a:rPr>
              <a:t>)</a:t>
            </a:r>
          </a:p>
          <a:p>
            <a:pPr marL="1180148">
              <a:lnSpc>
                <a:spcPct val="200000"/>
              </a:lnSpc>
              <a:buClr>
                <a:schemeClr val="accent2"/>
              </a:buClr>
            </a:pPr>
            <a:r>
              <a:rPr lang="en-US" sz="700" dirty="0" smtClean="0">
                <a:solidFill>
                  <a:schemeClr val="bg1"/>
                </a:solidFill>
              </a:rPr>
              <a:t>  Weight Margin (R)</a:t>
            </a:r>
            <a:endParaRPr lang="el-GR" sz="700" dirty="0">
              <a:solidFill>
                <a:schemeClr val="bg1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2304603" y="1015236"/>
            <a:ext cx="763259" cy="30240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tIns="27432" rIns="54864" bIns="27432"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9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υπολογίζεται το </a:t>
            </a:r>
            <a:br>
              <a:rPr lang="el-GR" dirty="0" smtClean="0"/>
            </a:br>
            <a:r>
              <a:rPr lang="el-GR" dirty="0" smtClean="0"/>
              <a:t>βάρος ενός πλοίου;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Συνολικό βάρος  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=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</a:rPr>
              <a:t> Μόνιμο βάρος  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Πρόσθετο βάρος</a:t>
            </a:r>
            <a:endParaRPr lang="en-US" sz="7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700" dirty="0"/>
          </a:p>
          <a:p>
            <a:endParaRPr lang="en-US" sz="700" dirty="0"/>
          </a:p>
          <a:p>
            <a:endParaRPr lang="en-US" sz="700" dirty="0" smtClean="0"/>
          </a:p>
          <a:p>
            <a:pPr marL="1180148">
              <a:lnSpc>
                <a:spcPct val="200000"/>
              </a:lnSpc>
              <a:buClr>
                <a:schemeClr val="accent2"/>
              </a:buClr>
            </a:pPr>
            <a:r>
              <a:rPr lang="en-US" sz="700" dirty="0" smtClean="0"/>
              <a:t>  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Steel Weight (W</a:t>
            </a:r>
            <a:r>
              <a:rPr lang="en-US" sz="700" baseline="-25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1180148">
              <a:lnSpc>
                <a:spcPct val="200000"/>
              </a:lnSpc>
              <a:buClr>
                <a:schemeClr val="accent2"/>
              </a:buClr>
            </a:pP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  Outfit Weight (W</a:t>
            </a:r>
            <a:r>
              <a:rPr lang="en-US" sz="700" baseline="-25000" dirty="0" smtClean="0">
                <a:solidFill>
                  <a:schemeClr val="accent1">
                    <a:lumMod val="75000"/>
                  </a:schemeClr>
                </a:solidFill>
              </a:rPr>
              <a:t>OT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1180148">
              <a:lnSpc>
                <a:spcPct val="200000"/>
              </a:lnSpc>
              <a:buClr>
                <a:schemeClr val="accent2"/>
              </a:buClr>
            </a:pP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  Machinery Weight (W</a:t>
            </a:r>
            <a:r>
              <a:rPr lang="en-US" sz="700" baseline="-25000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1180148">
              <a:lnSpc>
                <a:spcPct val="200000"/>
              </a:lnSpc>
              <a:buClr>
                <a:schemeClr val="accent2"/>
              </a:buClr>
            </a:pP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  Weight Margin (R)</a:t>
            </a:r>
            <a:endParaRPr lang="el-GR" sz="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304603" y="1015236"/>
            <a:ext cx="763259" cy="30240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tIns="27432" rIns="54864" bIns="27432"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666018" y="1490442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700" u="sng" dirty="0">
                <a:solidFill>
                  <a:schemeClr val="accent2"/>
                </a:solidFill>
                <a:latin typeface="+mj-lt"/>
              </a:rPr>
              <a:t>Light Ship Displacement</a:t>
            </a:r>
            <a:endParaRPr lang="el-GR" sz="700" u="sng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2376643" y="1317640"/>
            <a:ext cx="0" cy="1062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 flipH="1">
            <a:off x="2376643" y="1746000"/>
            <a:ext cx="216056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 flipH="1">
            <a:off x="2376643" y="1954800"/>
            <a:ext cx="216056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/>
          <p:cNvCxnSpPr/>
          <p:nvPr/>
        </p:nvCxnSpPr>
        <p:spPr>
          <a:xfrm flipH="1">
            <a:off x="2376643" y="2167200"/>
            <a:ext cx="216056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 flipH="1">
            <a:off x="2376643" y="2379600"/>
            <a:ext cx="216056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6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υπολογίζεται το </a:t>
            </a:r>
            <a:br>
              <a:rPr lang="el-GR" dirty="0" smtClean="0"/>
            </a:br>
            <a:r>
              <a:rPr lang="el-GR" dirty="0" smtClean="0"/>
              <a:t>βάρος ενός πλοίου;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Συνολικό βάρος 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=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Μόνιμο βάρος 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+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r>
              <a:rPr lang="el-GR" sz="700" dirty="0">
                <a:solidFill>
                  <a:schemeClr val="accent1">
                    <a:lumMod val="75000"/>
                  </a:schemeClr>
                </a:solidFill>
              </a:rPr>
              <a:t>Πρόσθετο βάρος</a:t>
            </a:r>
            <a:endParaRPr lang="en-US" sz="700" dirty="0">
              <a:solidFill>
                <a:schemeClr val="accent1">
                  <a:lumMod val="75000"/>
                </a:schemeClr>
              </a:solidFill>
            </a:endParaRPr>
          </a:p>
          <a:p>
            <a:pPr marL="1080135">
              <a:lnSpc>
                <a:spcPct val="200000"/>
              </a:lnSpc>
              <a:buClr>
                <a:schemeClr val="accent2"/>
              </a:buClr>
            </a:pPr>
            <a:endParaRPr lang="en-US" sz="700" dirty="0" smtClean="0"/>
          </a:p>
          <a:p>
            <a:pPr marL="1080135">
              <a:lnSpc>
                <a:spcPct val="200000"/>
              </a:lnSpc>
              <a:buClr>
                <a:schemeClr val="accent2"/>
              </a:buClr>
            </a:pPr>
            <a:endParaRPr lang="en-US" sz="700" dirty="0"/>
          </a:p>
          <a:p>
            <a:pPr marL="1169988">
              <a:lnSpc>
                <a:spcPct val="200000"/>
              </a:lnSpc>
              <a:buClr>
                <a:schemeClr val="accent2"/>
              </a:buClr>
            </a:pPr>
            <a:r>
              <a:rPr lang="en-US" sz="700" dirty="0" smtClean="0">
                <a:solidFill>
                  <a:schemeClr val="bg1"/>
                </a:solidFill>
              </a:rPr>
              <a:t>Payload (</a:t>
            </a:r>
            <a:r>
              <a:rPr lang="en-US" sz="700" dirty="0" err="1" smtClean="0">
                <a:solidFill>
                  <a:schemeClr val="bg1"/>
                </a:solidFill>
              </a:rPr>
              <a:t>W</a:t>
            </a:r>
            <a:r>
              <a:rPr lang="en-US" sz="700" baseline="-25000" dirty="0" err="1" smtClean="0">
                <a:solidFill>
                  <a:schemeClr val="bg1"/>
                </a:solidFill>
              </a:rPr>
              <a:t>LO</a:t>
            </a:r>
            <a:r>
              <a:rPr lang="en-US" sz="700" dirty="0" smtClean="0">
                <a:solidFill>
                  <a:schemeClr val="bg1"/>
                </a:solidFill>
              </a:rPr>
              <a:t>)</a:t>
            </a:r>
          </a:p>
          <a:p>
            <a:pPr marL="1169988">
              <a:lnSpc>
                <a:spcPct val="200000"/>
              </a:lnSpc>
              <a:buClr>
                <a:schemeClr val="accent2"/>
              </a:buClr>
            </a:pPr>
            <a:r>
              <a:rPr lang="en-US" sz="700" dirty="0" smtClean="0">
                <a:solidFill>
                  <a:schemeClr val="bg1"/>
                </a:solidFill>
              </a:rPr>
              <a:t>Fuel Weight (</a:t>
            </a:r>
            <a:r>
              <a:rPr lang="en-US" sz="700" dirty="0" err="1" smtClean="0">
                <a:solidFill>
                  <a:schemeClr val="bg1"/>
                </a:solidFill>
              </a:rPr>
              <a:t>W</a:t>
            </a:r>
            <a:r>
              <a:rPr lang="en-US" sz="700" baseline="-25000" dirty="0" err="1" smtClean="0">
                <a:solidFill>
                  <a:schemeClr val="bg1"/>
                </a:solidFill>
              </a:rPr>
              <a:t>F</a:t>
            </a:r>
            <a:r>
              <a:rPr lang="en-US" sz="700" dirty="0" smtClean="0">
                <a:solidFill>
                  <a:schemeClr val="bg1"/>
                </a:solidFill>
              </a:rPr>
              <a:t>)</a:t>
            </a:r>
          </a:p>
          <a:p>
            <a:pPr marL="1169988">
              <a:lnSpc>
                <a:spcPct val="200000"/>
              </a:lnSpc>
              <a:buClr>
                <a:schemeClr val="accent2"/>
              </a:buClr>
            </a:pPr>
            <a:r>
              <a:rPr lang="en-US" sz="700" dirty="0" smtClean="0">
                <a:solidFill>
                  <a:schemeClr val="bg1"/>
                </a:solidFill>
              </a:rPr>
              <a:t>Provision Weight (</a:t>
            </a:r>
            <a:r>
              <a:rPr lang="en-US" sz="700" dirty="0" err="1" smtClean="0">
                <a:solidFill>
                  <a:schemeClr val="bg1"/>
                </a:solidFill>
              </a:rPr>
              <a:t>W</a:t>
            </a:r>
            <a:r>
              <a:rPr lang="en-US" sz="700" baseline="-25000" dirty="0" err="1" smtClean="0">
                <a:solidFill>
                  <a:schemeClr val="bg1"/>
                </a:solidFill>
              </a:rPr>
              <a:t>PR</a:t>
            </a:r>
            <a:r>
              <a:rPr lang="en-US" sz="700" dirty="0" smtClean="0">
                <a:solidFill>
                  <a:schemeClr val="bg1"/>
                </a:solidFill>
              </a:rPr>
              <a:t>)</a:t>
            </a:r>
          </a:p>
          <a:p>
            <a:pPr marL="1169988">
              <a:lnSpc>
                <a:spcPct val="200000"/>
              </a:lnSpc>
              <a:buClr>
                <a:schemeClr val="accent2"/>
              </a:buClr>
            </a:pPr>
            <a:r>
              <a:rPr lang="en-US" sz="700" dirty="0" smtClean="0">
                <a:solidFill>
                  <a:schemeClr val="bg1"/>
                </a:solidFill>
              </a:rPr>
              <a:t>Crew Weight (</a:t>
            </a:r>
            <a:r>
              <a:rPr lang="en-US" sz="700" dirty="0" err="1" smtClean="0">
                <a:solidFill>
                  <a:schemeClr val="bg1"/>
                </a:solidFill>
              </a:rPr>
              <a:t>W</a:t>
            </a:r>
            <a:r>
              <a:rPr lang="en-US" sz="700" baseline="-25000" dirty="0" err="1" smtClean="0">
                <a:solidFill>
                  <a:schemeClr val="bg1"/>
                </a:solidFill>
              </a:rPr>
              <a:t>CR</a:t>
            </a:r>
            <a:r>
              <a:rPr lang="en-US" sz="700" dirty="0" smtClean="0">
                <a:solidFill>
                  <a:schemeClr val="bg1"/>
                </a:solidFill>
              </a:rPr>
              <a:t>)</a:t>
            </a:r>
          </a:p>
          <a:p>
            <a:pPr marL="1169988">
              <a:lnSpc>
                <a:spcPct val="200000"/>
              </a:lnSpc>
              <a:buClr>
                <a:schemeClr val="accent2"/>
              </a:buClr>
            </a:pPr>
            <a:r>
              <a:rPr lang="en-US" sz="700" dirty="0" smtClean="0">
                <a:solidFill>
                  <a:schemeClr val="bg1"/>
                </a:solidFill>
              </a:rPr>
              <a:t>Ballast Water (BL)</a:t>
            </a:r>
            <a:endParaRPr lang="el-GR" sz="700" dirty="0">
              <a:solidFill>
                <a:schemeClr val="bg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254056" y="1015236"/>
            <a:ext cx="864097" cy="30240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tIns="27432" rIns="54864" bIns="27432"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80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υπολογίζεται το </a:t>
            </a:r>
            <a:br>
              <a:rPr lang="el-GR" dirty="0" smtClean="0"/>
            </a:br>
            <a:r>
              <a:rPr lang="el-GR" dirty="0" smtClean="0"/>
              <a:t>βάρος ενός πλοίου;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ln>
            <a:noFill/>
          </a:ln>
        </p:spPr>
        <p:txBody>
          <a:bodyPr/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Συνολικό βάρος 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=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Μόνιμο βάρος 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+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r>
              <a:rPr lang="el-GR" sz="700" dirty="0">
                <a:solidFill>
                  <a:schemeClr val="accent1">
                    <a:lumMod val="75000"/>
                  </a:schemeClr>
                </a:solidFill>
              </a:rPr>
              <a:t>Πρόσθετο βάρος</a:t>
            </a:r>
            <a:endParaRPr lang="en-US" sz="700" dirty="0">
              <a:solidFill>
                <a:schemeClr val="accent1">
                  <a:lumMod val="75000"/>
                </a:schemeClr>
              </a:solidFill>
            </a:endParaRPr>
          </a:p>
          <a:p>
            <a:pPr marL="1080135">
              <a:lnSpc>
                <a:spcPct val="200000"/>
              </a:lnSpc>
              <a:buClr>
                <a:schemeClr val="accent2"/>
              </a:buClr>
            </a:pPr>
            <a:endParaRPr lang="en-US" sz="700" dirty="0" smtClean="0"/>
          </a:p>
          <a:p>
            <a:pPr marL="1080135">
              <a:lnSpc>
                <a:spcPct val="200000"/>
              </a:lnSpc>
              <a:buClr>
                <a:schemeClr val="accent2"/>
              </a:buClr>
            </a:pPr>
            <a:endParaRPr lang="en-US" sz="700" dirty="0"/>
          </a:p>
          <a:p>
            <a:pPr marL="1169988">
              <a:lnSpc>
                <a:spcPct val="200000"/>
              </a:lnSpc>
              <a:buClr>
                <a:schemeClr val="accent2"/>
              </a:buClr>
            </a:pPr>
            <a:r>
              <a:rPr lang="en-US" sz="700" dirty="0" smtClean="0"/>
              <a:t>Payload (</a:t>
            </a:r>
            <a:r>
              <a:rPr lang="en-US" sz="700" dirty="0" err="1" smtClean="0"/>
              <a:t>W</a:t>
            </a:r>
            <a:r>
              <a:rPr lang="en-US" sz="700" baseline="-25000" dirty="0" err="1" smtClean="0"/>
              <a:t>LO</a:t>
            </a:r>
            <a:r>
              <a:rPr lang="en-US" sz="700" dirty="0" smtClean="0"/>
              <a:t>)</a:t>
            </a:r>
          </a:p>
          <a:p>
            <a:pPr marL="1169988">
              <a:lnSpc>
                <a:spcPct val="200000"/>
              </a:lnSpc>
              <a:buClr>
                <a:schemeClr val="accent2"/>
              </a:buClr>
            </a:pPr>
            <a:r>
              <a:rPr lang="en-US" sz="700" dirty="0" smtClean="0"/>
              <a:t>Fuel Weight (</a:t>
            </a:r>
            <a:r>
              <a:rPr lang="en-US" sz="700" dirty="0" err="1" smtClean="0"/>
              <a:t>W</a:t>
            </a:r>
            <a:r>
              <a:rPr lang="en-US" sz="700" baseline="-25000" dirty="0" err="1" smtClean="0"/>
              <a:t>F</a:t>
            </a:r>
            <a:r>
              <a:rPr lang="en-US" sz="700" dirty="0" smtClean="0"/>
              <a:t>)</a:t>
            </a:r>
          </a:p>
          <a:p>
            <a:pPr marL="1169988">
              <a:lnSpc>
                <a:spcPct val="200000"/>
              </a:lnSpc>
              <a:buClr>
                <a:schemeClr val="accent2"/>
              </a:buClr>
            </a:pPr>
            <a:r>
              <a:rPr lang="en-US" sz="700" dirty="0" smtClean="0"/>
              <a:t>Provision Weight (</a:t>
            </a:r>
            <a:r>
              <a:rPr lang="en-US" sz="700" dirty="0" err="1" smtClean="0"/>
              <a:t>W</a:t>
            </a:r>
            <a:r>
              <a:rPr lang="en-US" sz="700" baseline="-25000" dirty="0" err="1" smtClean="0"/>
              <a:t>PR</a:t>
            </a:r>
            <a:r>
              <a:rPr lang="en-US" sz="700" dirty="0" smtClean="0"/>
              <a:t>)</a:t>
            </a:r>
          </a:p>
          <a:p>
            <a:pPr marL="1169988">
              <a:lnSpc>
                <a:spcPct val="200000"/>
              </a:lnSpc>
              <a:buClr>
                <a:schemeClr val="accent2"/>
              </a:buClr>
            </a:pPr>
            <a:r>
              <a:rPr lang="en-US" sz="700" dirty="0" smtClean="0"/>
              <a:t>Crew Weight (</a:t>
            </a:r>
            <a:r>
              <a:rPr lang="en-US" sz="700" dirty="0" err="1" smtClean="0"/>
              <a:t>W</a:t>
            </a:r>
            <a:r>
              <a:rPr lang="en-US" sz="700" baseline="-25000" dirty="0" err="1" smtClean="0"/>
              <a:t>CR</a:t>
            </a:r>
            <a:r>
              <a:rPr lang="en-US" sz="700" dirty="0" smtClean="0"/>
              <a:t>)</a:t>
            </a:r>
          </a:p>
          <a:p>
            <a:pPr marL="1169988">
              <a:lnSpc>
                <a:spcPct val="200000"/>
              </a:lnSpc>
              <a:buClr>
                <a:schemeClr val="accent2"/>
              </a:buClr>
            </a:pPr>
            <a:r>
              <a:rPr lang="en-US" sz="700" dirty="0" smtClean="0"/>
              <a:t>Ballast Water (BL)</a:t>
            </a:r>
            <a:endParaRPr lang="el-GR" sz="700" dirty="0"/>
          </a:p>
        </p:txBody>
      </p:sp>
      <p:sp>
        <p:nvSpPr>
          <p:cNvPr id="4" name="Ορθογώνιο 3"/>
          <p:cNvSpPr/>
          <p:nvPr/>
        </p:nvSpPr>
        <p:spPr>
          <a:xfrm>
            <a:off x="3254056" y="1015236"/>
            <a:ext cx="864097" cy="30240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tIns="27432" rIns="54864" bIns="27432"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606859" y="1490442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700" u="sng" dirty="0">
                <a:solidFill>
                  <a:schemeClr val="accent2"/>
                </a:solidFill>
                <a:latin typeface="+mj-lt"/>
              </a:rPr>
              <a:t>Deadweight (</a:t>
            </a:r>
            <a:r>
              <a:rPr lang="en-US" sz="700" u="sng" dirty="0" err="1">
                <a:solidFill>
                  <a:schemeClr val="accent2"/>
                </a:solidFill>
                <a:latin typeface="+mj-lt"/>
              </a:rPr>
              <a:t>DWT</a:t>
            </a:r>
            <a:r>
              <a:rPr lang="en-US" sz="700" u="sng" dirty="0">
                <a:solidFill>
                  <a:schemeClr val="accent2"/>
                </a:solidFill>
                <a:latin typeface="+mj-lt"/>
              </a:rPr>
              <a:t>)</a:t>
            </a:r>
            <a:endParaRPr lang="el-GR" sz="700" u="sng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3889033" y="1317640"/>
            <a:ext cx="0" cy="1314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 flipH="1">
            <a:off x="3672978" y="1764000"/>
            <a:ext cx="216056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 flipH="1">
            <a:off x="3672978" y="1980000"/>
            <a:ext cx="216056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/>
          <p:cNvCxnSpPr/>
          <p:nvPr/>
        </p:nvCxnSpPr>
        <p:spPr>
          <a:xfrm flipH="1">
            <a:off x="3672978" y="2196000"/>
            <a:ext cx="216056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 flipH="1">
            <a:off x="3672978" y="2412000"/>
            <a:ext cx="216056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 flipH="1">
            <a:off x="3672978" y="2628000"/>
            <a:ext cx="216056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0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μονάδες (μάζας και) βάρους</a:t>
            </a:r>
            <a:br>
              <a:rPr lang="el-GR" dirty="0" smtClean="0"/>
            </a:br>
            <a:r>
              <a:rPr lang="el-GR" dirty="0" smtClean="0"/>
              <a:t>που συναντάμε στη ναυπηγία: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z="700" dirty="0" smtClean="0"/>
          </a:p>
          <a:p>
            <a:pPr>
              <a:spcAft>
                <a:spcPts val="360"/>
              </a:spcAft>
            </a:pPr>
            <a:r>
              <a:rPr lang="el-GR" sz="700" dirty="0" smtClean="0"/>
              <a:t>Μονάδες Μάζας</a:t>
            </a:r>
            <a:r>
              <a:rPr lang="en-US" sz="700" dirty="0"/>
              <a:t>:</a:t>
            </a:r>
            <a:endParaRPr lang="el-GR" sz="700" dirty="0" smtClean="0"/>
          </a:p>
          <a:p>
            <a:pPr marL="102870" indent="-102870">
              <a:buClr>
                <a:schemeClr val="accent2"/>
              </a:buClr>
              <a:buFont typeface="Wingdings" pitchFamily="2" charset="2"/>
              <a:buChar char="§"/>
              <a:tabLst>
                <a:tab pos="539115" algn="l"/>
                <a:tab pos="749618" algn="l"/>
              </a:tabLst>
            </a:pPr>
            <a:r>
              <a:rPr lang="en-US" sz="700" dirty="0" smtClean="0"/>
              <a:t>1 [</a:t>
            </a:r>
            <a:r>
              <a:rPr lang="en-US" sz="700" dirty="0" err="1" smtClean="0"/>
              <a:t>tonne</a:t>
            </a:r>
            <a:r>
              <a:rPr lang="en-US" sz="700" dirty="0" smtClean="0"/>
              <a:t>]	=	1000 [kg]</a:t>
            </a:r>
          </a:p>
          <a:p>
            <a:pPr marL="102870" indent="-102870">
              <a:buClr>
                <a:schemeClr val="accent2"/>
              </a:buClr>
              <a:buFont typeface="Wingdings" pitchFamily="2" charset="2"/>
              <a:buChar char="§"/>
              <a:tabLst>
                <a:tab pos="539115" algn="l"/>
                <a:tab pos="749618" algn="l"/>
              </a:tabLst>
            </a:pPr>
            <a:r>
              <a:rPr lang="en-US" sz="700" dirty="0" smtClean="0"/>
              <a:t>1 [</a:t>
            </a:r>
            <a:r>
              <a:rPr lang="en-US" sz="700" dirty="0" err="1" smtClean="0"/>
              <a:t>lbm</a:t>
            </a:r>
            <a:r>
              <a:rPr lang="en-US" sz="700" dirty="0" smtClean="0"/>
              <a:t>]	=	0,454 [kg]</a:t>
            </a:r>
          </a:p>
          <a:p>
            <a:pPr>
              <a:buClr>
                <a:schemeClr val="accent2"/>
              </a:buClr>
              <a:tabLst>
                <a:tab pos="539115" algn="l"/>
                <a:tab pos="749618" algn="l"/>
              </a:tabLst>
            </a:pPr>
            <a:endParaRPr lang="en-US" sz="700" dirty="0" smtClean="0"/>
          </a:p>
          <a:p>
            <a:pPr>
              <a:buClr>
                <a:schemeClr val="accent2"/>
              </a:buClr>
              <a:tabLst>
                <a:tab pos="539115" algn="l"/>
                <a:tab pos="749618" algn="l"/>
              </a:tabLst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751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Μία πέτρα και ένα πλοίο</a:t>
            </a:r>
            <a:br>
              <a:rPr lang="el-GR" dirty="0" smtClean="0"/>
            </a:br>
            <a:r>
              <a:rPr lang="el-GR" dirty="0" smtClean="0"/>
              <a:t>«ρίχνονται» στη θάλασσα.</a:t>
            </a:r>
            <a:endParaRPr lang="el-GR" dirty="0"/>
          </a:p>
        </p:txBody>
      </p:sp>
      <p:sp>
        <p:nvSpPr>
          <p:cNvPr id="10" name="Θέση περιεχομένου 9"/>
          <p:cNvSpPr>
            <a:spLocks noGrp="1"/>
          </p:cNvSpPr>
          <p:nvPr>
            <p:ph sz="quarter" idx="13"/>
          </p:nvPr>
        </p:nvSpPr>
        <p:spPr>
          <a:xfrm>
            <a:off x="1512514" y="1080000"/>
            <a:ext cx="2627485" cy="1980000"/>
          </a:xfrm>
        </p:spPr>
        <p:txBody>
          <a:bodyPr/>
          <a:lstStyle/>
          <a:p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</a:rPr>
              <a:t>Γιατί μία πέτρα 1 κιλού που ρίχνεται </a:t>
            </a:r>
            <a:r>
              <a:rPr lang="el-GR" sz="700" dirty="0">
                <a:solidFill>
                  <a:schemeClr val="accent1">
                    <a:lumMod val="75000"/>
                  </a:schemeClr>
                </a:solidFill>
              </a:rPr>
              <a:t>στη θάλασσα 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</a:rPr>
              <a:t>βυθίζεται, </a:t>
            </a:r>
            <a:endParaRPr lang="en-US" sz="7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</a:rPr>
              <a:t>ενώ ένα πλοίο βάρους 10.000 τόνων επιπλέει;</a:t>
            </a:r>
            <a:endParaRPr lang="el-GR" sz="7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Placeholder 4" descr="cathy_jo_laun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 r="21783"/>
          <a:stretch>
            <a:fillRect/>
          </a:stretch>
        </p:blipFill>
        <p:spPr bwMode="auto">
          <a:xfrm>
            <a:off x="2491803" y="1493830"/>
            <a:ext cx="1440442" cy="151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3" descr="throwing a stone in the se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0" t="456" b="2872"/>
          <a:stretch>
            <a:fillRect/>
          </a:stretch>
        </p:blipFill>
        <p:spPr bwMode="auto">
          <a:xfrm>
            <a:off x="1512410" y="1490442"/>
            <a:ext cx="898669" cy="151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6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μονάδες (μάζας και) βάρους</a:t>
            </a:r>
            <a:br>
              <a:rPr lang="el-GR" dirty="0" smtClean="0"/>
            </a:br>
            <a:r>
              <a:rPr lang="el-GR" dirty="0" smtClean="0"/>
              <a:t>που συναντάμε στη ναυπηγία: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z="700" dirty="0" smtClean="0"/>
          </a:p>
          <a:p>
            <a:pPr>
              <a:spcAft>
                <a:spcPts val="360"/>
              </a:spcAf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Μονάδες Μάζας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02870" indent="-102870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  <a:tabLst>
                <a:tab pos="539115" algn="l"/>
                <a:tab pos="749618" algn="l"/>
              </a:tabLst>
            </a:pP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 [</a:t>
            </a:r>
            <a:r>
              <a:rPr lang="en-US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tonne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]	=	1000 [kg]</a:t>
            </a:r>
          </a:p>
          <a:p>
            <a:pPr marL="102870" indent="-102870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  <a:tabLst>
                <a:tab pos="539115" algn="l"/>
                <a:tab pos="749618" algn="l"/>
              </a:tabLst>
            </a:pP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 [</a:t>
            </a:r>
            <a:r>
              <a:rPr lang="en-US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lbm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]	=	0,454 [kg]</a:t>
            </a:r>
          </a:p>
          <a:p>
            <a:pPr>
              <a:buClr>
                <a:schemeClr val="accent2"/>
              </a:buClr>
              <a:tabLst>
                <a:tab pos="539115" algn="l"/>
                <a:tab pos="749618" algn="l"/>
              </a:tabLst>
            </a:pPr>
            <a:endParaRPr lang="en-US" sz="700" dirty="0" smtClean="0"/>
          </a:p>
          <a:p>
            <a:pPr>
              <a:buClr>
                <a:schemeClr val="accent2"/>
              </a:buClr>
              <a:tabLst>
                <a:tab pos="539115" algn="l"/>
                <a:tab pos="749618" algn="l"/>
              </a:tabLst>
            </a:pPr>
            <a:endParaRPr lang="en-US" sz="700" dirty="0"/>
          </a:p>
          <a:p>
            <a:pPr>
              <a:spcAft>
                <a:spcPts val="360"/>
              </a:spcAft>
              <a:buClr>
                <a:schemeClr val="accent2"/>
              </a:buClr>
              <a:tabLst>
                <a:tab pos="539115" algn="l"/>
                <a:tab pos="749618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</a:rPr>
              <a:t>Μονάδες Βάρους (δύναμης):</a:t>
            </a:r>
          </a:p>
          <a:p>
            <a:pPr marL="102870" indent="-102870">
              <a:buClr>
                <a:schemeClr val="accent2"/>
              </a:buClr>
              <a:buFont typeface="Wingdings" pitchFamily="2" charset="2"/>
              <a:buChar char="§"/>
              <a:tabLst>
                <a:tab pos="539115" algn="l"/>
                <a:tab pos="749618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</a:rPr>
              <a:t>Ν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</a:rPr>
              <a:t>	=	1 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[kg m/sec</a:t>
            </a:r>
            <a:r>
              <a:rPr lang="en-US" sz="700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</a:p>
          <a:p>
            <a:pPr marL="102870" indent="-102870">
              <a:buClr>
                <a:schemeClr val="accent2"/>
              </a:buClr>
              <a:buFont typeface="Wingdings" pitchFamily="2" charset="2"/>
              <a:buChar char="§"/>
              <a:tabLst>
                <a:tab pos="539115" algn="l"/>
                <a:tab pos="749618" algn="l"/>
              </a:tabLst>
            </a:pP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1 [</a:t>
            </a:r>
            <a:r>
              <a:rPr lang="en-US" sz="700" dirty="0" err="1" smtClean="0">
                <a:solidFill>
                  <a:schemeClr val="accent1">
                    <a:lumMod val="75000"/>
                  </a:schemeClr>
                </a:solidFill>
              </a:rPr>
              <a:t>lbf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]	=	4,448 [N]</a:t>
            </a:r>
          </a:p>
          <a:p>
            <a:pPr marL="102870" indent="-102870">
              <a:buClr>
                <a:schemeClr val="accent2"/>
              </a:buClr>
              <a:buFont typeface="Wingdings" pitchFamily="2" charset="2"/>
              <a:buChar char="§"/>
              <a:tabLst>
                <a:tab pos="539115" algn="l"/>
                <a:tab pos="749618" algn="l"/>
              </a:tabLst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9858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μονάδες (μάζας και) βάρους</a:t>
            </a:r>
            <a:br>
              <a:rPr lang="el-GR" dirty="0" smtClean="0"/>
            </a:br>
            <a:r>
              <a:rPr lang="el-GR" dirty="0" smtClean="0"/>
              <a:t>που συναντάμε στη ναυπηγία: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z="700" dirty="0" smtClean="0"/>
          </a:p>
          <a:p>
            <a:pPr>
              <a:spcAft>
                <a:spcPts val="360"/>
              </a:spcAf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Μονάδες Μάζας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02870" indent="-102870">
              <a:buClr>
                <a:schemeClr val="accent1"/>
              </a:buClr>
              <a:buFont typeface="Wingdings" pitchFamily="2" charset="2"/>
              <a:buChar char="§"/>
              <a:tabLst>
                <a:tab pos="539115" algn="l"/>
                <a:tab pos="749618" algn="l"/>
              </a:tabLst>
            </a:pP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 [</a:t>
            </a:r>
            <a:r>
              <a:rPr lang="en-US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tonne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]	=	1000 [kg]</a:t>
            </a:r>
          </a:p>
          <a:p>
            <a:pPr marL="102870" indent="-102870">
              <a:buClr>
                <a:schemeClr val="accent1"/>
              </a:buClr>
              <a:buFont typeface="Wingdings" pitchFamily="2" charset="2"/>
              <a:buChar char="§"/>
              <a:tabLst>
                <a:tab pos="539115" algn="l"/>
                <a:tab pos="749618" algn="l"/>
              </a:tabLst>
            </a:pP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 [</a:t>
            </a:r>
            <a:r>
              <a:rPr lang="en-US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lbm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]	=	0,454 [kg]</a:t>
            </a:r>
          </a:p>
          <a:p>
            <a:pPr>
              <a:buClr>
                <a:schemeClr val="accent2"/>
              </a:buClr>
              <a:tabLst>
                <a:tab pos="539115" algn="l"/>
                <a:tab pos="749618" algn="l"/>
              </a:tabLst>
            </a:pPr>
            <a:endParaRPr lang="en-US" sz="7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2"/>
              </a:buClr>
              <a:tabLst>
                <a:tab pos="539115" algn="l"/>
                <a:tab pos="749618" algn="l"/>
              </a:tabLst>
            </a:pP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360"/>
              </a:spcAft>
              <a:buClr>
                <a:schemeClr val="accent2"/>
              </a:buClr>
              <a:tabLst>
                <a:tab pos="539115" algn="l"/>
                <a:tab pos="749618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Μονάδες Βάρους (δύναμης):</a:t>
            </a:r>
          </a:p>
          <a:p>
            <a:pPr marL="102870" indent="-102870">
              <a:buClr>
                <a:schemeClr val="accent1"/>
              </a:buClr>
              <a:buFont typeface="Wingdings" pitchFamily="2" charset="2"/>
              <a:buChar char="§"/>
              <a:tabLst>
                <a:tab pos="539115" algn="l"/>
                <a:tab pos="749618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 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[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Ν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]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=	1 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[kg m/sec</a:t>
            </a:r>
            <a:r>
              <a:rPr lang="en-US" sz="7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]</a:t>
            </a:r>
          </a:p>
          <a:p>
            <a:pPr marL="102870" indent="-102870">
              <a:buClr>
                <a:schemeClr val="accent1"/>
              </a:buClr>
              <a:buFont typeface="Wingdings" pitchFamily="2" charset="2"/>
              <a:buChar char="§"/>
              <a:tabLst>
                <a:tab pos="539115" algn="l"/>
                <a:tab pos="749618" algn="l"/>
              </a:tabLst>
            </a:pP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 [</a:t>
            </a:r>
            <a:r>
              <a:rPr lang="en-US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lbf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]	=	4,448 [N]</a:t>
            </a:r>
          </a:p>
          <a:p>
            <a:pPr marL="102870" indent="-102870">
              <a:buClr>
                <a:schemeClr val="accent2"/>
              </a:buClr>
              <a:buFont typeface="Wingdings" pitchFamily="2" charset="2"/>
              <a:buChar char="§"/>
              <a:tabLst>
                <a:tab pos="539115" algn="l"/>
                <a:tab pos="749618" algn="l"/>
              </a:tabLst>
            </a:pPr>
            <a:endParaRPr lang="en-US" sz="700" dirty="0"/>
          </a:p>
          <a:p>
            <a:pPr marL="102870" indent="-102870">
              <a:spcAft>
                <a:spcPts val="36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539115" algn="l"/>
                <a:tab pos="749618" algn="l"/>
              </a:tabLst>
            </a:pP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1 [MT]	=	9806,7 [N]</a:t>
            </a:r>
          </a:p>
          <a:p>
            <a:pPr marL="102870" indent="-102870">
              <a:buClr>
                <a:schemeClr val="accent2"/>
              </a:buClr>
              <a:buFont typeface="Wingdings" pitchFamily="2" charset="2"/>
              <a:buChar char="§"/>
              <a:tabLst>
                <a:tab pos="539115" algn="l"/>
                <a:tab pos="749618" algn="l"/>
                <a:tab pos="1289685" algn="l"/>
                <a:tab pos="1508760" algn="l"/>
              </a:tabLst>
            </a:pP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1 [LT]	=	2240 [</a:t>
            </a:r>
            <a:r>
              <a:rPr lang="en-US" sz="700" dirty="0" err="1" smtClean="0">
                <a:solidFill>
                  <a:schemeClr val="accent1">
                    <a:lumMod val="75000"/>
                  </a:schemeClr>
                </a:solidFill>
              </a:rPr>
              <a:t>lbf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]	=	1,016 [MT]</a:t>
            </a:r>
            <a:endParaRPr lang="el-GR" sz="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197" y="2539534"/>
            <a:ext cx="648167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700" dirty="0">
                <a:solidFill>
                  <a:schemeClr val="accent2"/>
                </a:solidFill>
                <a:latin typeface="+mj-lt"/>
              </a:rPr>
              <a:t>metric ton</a:t>
            </a:r>
            <a:endParaRPr lang="el-GR" sz="7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197" y="2718484"/>
            <a:ext cx="648167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700" dirty="0">
                <a:solidFill>
                  <a:schemeClr val="accent2"/>
                </a:solidFill>
                <a:latin typeface="+mj-lt"/>
              </a:rPr>
              <a:t>long ton</a:t>
            </a:r>
            <a:endParaRPr lang="el-GR" sz="7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36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δυνάμεις που ασκούνται σε</a:t>
            </a:r>
            <a:br>
              <a:rPr lang="el-GR" dirty="0" smtClean="0"/>
            </a:br>
            <a:r>
              <a:rPr lang="el-GR" dirty="0" smtClean="0"/>
              <a:t>σώμα βυθισμένο στη θάλασσα: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389912" y="885634"/>
            <a:ext cx="1289209" cy="224657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tIns="27432" rIns="54864" bIns="27432" rtlCol="0" anchor="ctr"/>
          <a:lstStyle/>
          <a:p>
            <a:pPr algn="ctr"/>
            <a:endParaRPr lang="el-GR"/>
          </a:p>
        </p:txBody>
      </p:sp>
      <p:sp>
        <p:nvSpPr>
          <p:cNvPr id="16" name="Θέση περιεχομένου 2"/>
          <p:cNvSpPr txBox="1">
            <a:spLocks/>
          </p:cNvSpPr>
          <p:nvPr/>
        </p:nvSpPr>
        <p:spPr>
          <a:xfrm>
            <a:off x="1512410" y="971905"/>
            <a:ext cx="2592707" cy="20517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8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73380" algn="l"/>
                <a:tab pos="1669733" algn="l"/>
              </a:tabLst>
            </a:pPr>
            <a:r>
              <a:rPr lang="el-GR" sz="700" dirty="0" smtClean="0"/>
              <a:t>	</a:t>
            </a:r>
            <a:r>
              <a:rPr lang="el-GR" dirty="0" smtClean="0">
                <a:solidFill>
                  <a:schemeClr val="accent2"/>
                </a:solidFill>
              </a:rPr>
              <a:t>Βάρος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Άντωση</a:t>
            </a:r>
          </a:p>
          <a:p>
            <a:pPr>
              <a:tabLst>
                <a:tab pos="427673" algn="l"/>
                <a:tab pos="1724025" algn="l"/>
              </a:tabLst>
            </a:pPr>
            <a:endParaRPr lang="el-GR" sz="700" dirty="0" smtClean="0"/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Δύναμη πεδιακή (οφείλεται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Δύναμη πίεσης (οφείλεται στην</a:t>
            </a: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στο βαρυτικό πεδίο της Γης)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πίεση από το περιβάλλον υγρό)</a:t>
            </a: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Από τη μάζα του σώματος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Από το υγρό και τον </a:t>
            </a: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	βυθισμένο όγκο</a:t>
            </a: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n-US" sz="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endParaRPr lang="el-GR" sz="7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Κέντρο βάρους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Κέντρο άντωσης</a:t>
            </a:r>
            <a:endParaRPr lang="el-GR" sz="7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000" y="12708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Πού οφείλεται;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000" y="18000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Από τι εξαρτάται;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0000" y="2382247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Πώς υπολογίζεται;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000" y="28692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Πού εφαρμόζεται;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43092" y="2354454"/>
                <a:ext cx="484050" cy="166183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g</m:t>
                      </m:r>
                    </m:oMath>
                  </m:oMathPara>
                </a14:m>
                <a:endParaRPr lang="el-GR" sz="7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92" y="2354454"/>
                <a:ext cx="484050" cy="1661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32801" y="2272097"/>
                <a:ext cx="593173" cy="313633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m:t> =</m:t>
                      </m:r>
                      <m:nary>
                        <m:naryPr>
                          <m:ctrlPr>
                            <a:rPr lang="en-US" sz="7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3"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  <a:cs typeface="Arial" pitchFamily="34" charset="0"/>
                            </a:rPr>
                            <m:t>A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  <a:cs typeface="Arial" pitchFamily="34" charset="0"/>
                            </a:rPr>
                            <m:t>pdA</m:t>
                          </m:r>
                        </m:e>
                      </m:nary>
                    </m:oMath>
                  </m:oMathPara>
                </a14:m>
                <a:endParaRPr lang="el-GR" sz="7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801" y="2272097"/>
                <a:ext cx="593173" cy="313633"/>
              </a:xfrm>
              <a:prstGeom prst="rect">
                <a:avLst/>
              </a:prstGeom>
              <a:blipFill rotWithShape="1">
                <a:blip r:embed="rId3"/>
                <a:stretch>
                  <a:fillRect l="-27551" t="-137255" r="-48980" b="-2039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0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Πού είναι το κέντρο βάρους ενός σώματος;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 sz="700" dirty="0" smtClean="0"/>
          </a:p>
          <a:p>
            <a:pPr>
              <a:tabLst>
                <a:tab pos="320040" algn="l"/>
              </a:tabLst>
            </a:pPr>
            <a:r>
              <a:rPr lang="el-GR" sz="700" dirty="0" smtClean="0">
                <a:solidFill>
                  <a:schemeClr val="accent2"/>
                </a:solidFill>
              </a:rPr>
              <a:t>1</a:t>
            </a:r>
            <a:r>
              <a:rPr lang="el-GR" sz="700" dirty="0" smtClean="0"/>
              <a:t>	Για ομογενή σώματα, το κέντρο βάρους</a:t>
            </a:r>
          </a:p>
          <a:p>
            <a:pPr>
              <a:tabLst>
                <a:tab pos="320040" algn="l"/>
              </a:tabLst>
            </a:pPr>
            <a:r>
              <a:rPr lang="el-GR" sz="700" dirty="0" smtClean="0"/>
              <a:t>	ταυτίζεται με το γεωμετρικό κέντρο τους.</a:t>
            </a:r>
          </a:p>
          <a:p>
            <a:pPr>
              <a:tabLst>
                <a:tab pos="320040" algn="l"/>
              </a:tabLst>
            </a:pPr>
            <a:endParaRPr lang="el-GR" sz="700" dirty="0"/>
          </a:p>
          <a:p>
            <a:pPr>
              <a:tabLst>
                <a:tab pos="320040" algn="l"/>
              </a:tabLst>
            </a:pPr>
            <a:endParaRPr lang="el-GR" sz="700" dirty="0" smtClean="0"/>
          </a:p>
          <a:p>
            <a:pPr>
              <a:tabLst>
                <a:tab pos="320040" algn="l"/>
              </a:tabLst>
            </a:pPr>
            <a:endParaRPr lang="el-GR" sz="700" dirty="0"/>
          </a:p>
        </p:txBody>
      </p:sp>
    </p:spTree>
    <p:extLst>
      <p:ext uri="{BB962C8B-B14F-4D97-AF65-F5344CB8AC3E}">
        <p14:creationId xmlns:p14="http://schemas.microsoft.com/office/powerpoint/2010/main" val="26867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Πού είναι το κέντρο βάρους ενός σώματος;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 sz="700" dirty="0" smtClean="0"/>
          </a:p>
          <a:p>
            <a:pPr>
              <a:tabLst>
                <a:tab pos="320040" algn="l"/>
              </a:tabLst>
            </a:pPr>
            <a:r>
              <a:rPr lang="el-GR" sz="700" dirty="0" smtClean="0">
                <a:solidFill>
                  <a:schemeClr val="accent2"/>
                </a:solidFill>
              </a:rPr>
              <a:t>1</a:t>
            </a:r>
            <a:r>
              <a:rPr lang="el-GR" sz="700" dirty="0" smtClean="0"/>
              <a:t>	Για ομογενή σώματα, το κέντρο βάρους</a:t>
            </a:r>
          </a:p>
          <a:p>
            <a:pPr>
              <a:tabLst>
                <a:tab pos="320040" algn="l"/>
              </a:tabLst>
            </a:pPr>
            <a:r>
              <a:rPr lang="el-GR" sz="700" dirty="0" smtClean="0"/>
              <a:t>	ταυτίζεται με το γεωμετρικό κέντρο τους.</a:t>
            </a:r>
          </a:p>
          <a:p>
            <a:pPr>
              <a:tabLst>
                <a:tab pos="320040" algn="l"/>
              </a:tabLst>
            </a:pPr>
            <a:endParaRPr lang="el-GR" sz="700" dirty="0"/>
          </a:p>
          <a:p>
            <a:pPr>
              <a:tabLst>
                <a:tab pos="320040" algn="l"/>
              </a:tabLst>
            </a:pPr>
            <a:endParaRPr lang="el-GR" sz="700" dirty="0" smtClean="0"/>
          </a:p>
          <a:p>
            <a:pPr>
              <a:tabLst>
                <a:tab pos="320040" algn="l"/>
              </a:tabLst>
            </a:pPr>
            <a:endParaRPr lang="el-GR" sz="700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866337" y="1836046"/>
            <a:ext cx="601210" cy="43200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miter lim="800000"/>
            <a:headEnd/>
            <a:tailEnd/>
          </a:ln>
          <a:effectLst/>
          <a:scene3d>
            <a:camera prst="legacyObliqueTopRight"/>
            <a:lightRig rig="balanced" dir="b"/>
          </a:scene3d>
          <a:sp3d extrusionH="317500" contourW="10160">
            <a:extrusionClr>
              <a:schemeClr val="bg1">
                <a:lumMod val="50000"/>
              </a:schemeClr>
            </a:extrusionClr>
            <a:contourClr>
              <a:srgbClr val="FF8000"/>
            </a:contourClr>
          </a:sp3d>
        </p:spPr>
        <p:txBody>
          <a:bodyPr wrap="none" lIns="75230" tIns="37615" rIns="75230" bIns="37615" anchor="ctr">
            <a:flatTx/>
          </a:bodyPr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Πού είναι το κέντρο βάρους ενός σώματος;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 sz="700" dirty="0" smtClean="0"/>
          </a:p>
          <a:p>
            <a:pPr>
              <a:tabLst>
                <a:tab pos="320040" algn="l"/>
              </a:tabLst>
            </a:pPr>
            <a:r>
              <a:rPr lang="el-GR" sz="700" dirty="0" smtClean="0">
                <a:solidFill>
                  <a:schemeClr val="accent2"/>
                </a:solidFill>
              </a:rPr>
              <a:t>1</a:t>
            </a:r>
            <a:r>
              <a:rPr lang="el-GR" sz="700" dirty="0" smtClean="0"/>
              <a:t>	Για ομογενή σώματα, το κέντρο βάρους</a:t>
            </a:r>
          </a:p>
          <a:p>
            <a:pPr>
              <a:tabLst>
                <a:tab pos="320040" algn="l"/>
              </a:tabLst>
            </a:pPr>
            <a:r>
              <a:rPr lang="el-GR" sz="700" dirty="0" smtClean="0"/>
              <a:t>	ταυτίζεται με το γεωμετρικό κέντρο τους.</a:t>
            </a:r>
          </a:p>
          <a:p>
            <a:pPr>
              <a:tabLst>
                <a:tab pos="320040" algn="l"/>
              </a:tabLst>
            </a:pPr>
            <a:endParaRPr lang="el-GR" sz="700" dirty="0"/>
          </a:p>
          <a:p>
            <a:pPr>
              <a:tabLst>
                <a:tab pos="320040" algn="l"/>
              </a:tabLst>
            </a:pPr>
            <a:endParaRPr lang="el-GR" sz="700" dirty="0" smtClean="0"/>
          </a:p>
          <a:p>
            <a:pPr>
              <a:tabLst>
                <a:tab pos="320040" algn="l"/>
              </a:tabLst>
            </a:pPr>
            <a:endParaRPr lang="el-GR" sz="700" dirty="0"/>
          </a:p>
        </p:txBody>
      </p:sp>
      <p:cxnSp>
        <p:nvCxnSpPr>
          <p:cNvPr id="4" name="Straight Connector 6"/>
          <p:cNvCxnSpPr/>
          <p:nvPr/>
        </p:nvCxnSpPr>
        <p:spPr>
          <a:xfrm flipH="1" flipV="1">
            <a:off x="1928277" y="2484055"/>
            <a:ext cx="539270" cy="496751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 flipV="1">
            <a:off x="1866337" y="2484055"/>
            <a:ext cx="669698" cy="506342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3"/>
          <p:cNvSpPr/>
          <p:nvPr/>
        </p:nvSpPr>
        <p:spPr>
          <a:xfrm>
            <a:off x="2186241" y="2721602"/>
            <a:ext cx="32405" cy="32397"/>
          </a:xfrm>
          <a:prstGeom prst="ellipse">
            <a:avLst/>
          </a:prstGeom>
          <a:solidFill>
            <a:srgbClr val="FF8000"/>
          </a:solidFill>
          <a:ln w="1270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 defTabSz="124057">
              <a:defRPr/>
            </a:pPr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866337" y="1836046"/>
            <a:ext cx="601210" cy="43200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miter lim="800000"/>
            <a:headEnd/>
            <a:tailEnd/>
          </a:ln>
          <a:effectLst/>
          <a:scene3d>
            <a:camera prst="legacyObliqueTopRight"/>
            <a:lightRig rig="balanced" dir="b"/>
          </a:scene3d>
          <a:sp3d extrusionH="317500" contourW="10160">
            <a:extrusionClr>
              <a:schemeClr val="bg1">
                <a:lumMod val="50000"/>
              </a:schemeClr>
            </a:extrusionClr>
            <a:contourClr>
              <a:srgbClr val="FF8000"/>
            </a:contourClr>
          </a:sp3d>
        </p:spPr>
        <p:txBody>
          <a:bodyPr wrap="none" lIns="75230" tIns="37615" rIns="75230" bIns="37615" anchor="ctr">
            <a:flatTx/>
          </a:bodyPr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74175" y="2678403"/>
            <a:ext cx="86413" cy="9133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2962" rIns="0" bIns="2962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 dirty="0">
                <a:solidFill>
                  <a:schemeClr val="accent2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866337" y="2554581"/>
            <a:ext cx="601210" cy="432006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17500" contourW="10160" prstMaterial="legacyWireframe">
            <a:extrusionClr>
              <a:srgbClr val="808080"/>
            </a:extrusionClr>
            <a:contourClr>
              <a:srgbClr val="FF8000"/>
            </a:contourClr>
          </a:sp3d>
        </p:spPr>
        <p:txBody>
          <a:bodyPr wrap="none" lIns="75230" tIns="37615" rIns="75230" bIns="37615" anchor="ctr">
            <a:flatTx/>
          </a:bodyPr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Πού είναι το κέντρο βάρους ενός σώματος;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 sz="700" dirty="0" smtClean="0"/>
          </a:p>
          <a:p>
            <a:pPr>
              <a:tabLst>
                <a:tab pos="320040" algn="l"/>
              </a:tabLst>
            </a:pPr>
            <a:r>
              <a:rPr lang="el-GR" sz="700" dirty="0" smtClean="0">
                <a:solidFill>
                  <a:schemeClr val="accent2"/>
                </a:solidFill>
              </a:rPr>
              <a:t>1</a:t>
            </a:r>
            <a:r>
              <a:rPr lang="el-GR" sz="700" dirty="0" smtClean="0"/>
              <a:t>	Για ομογενή σώματα, το κέντρο βάρους</a:t>
            </a:r>
          </a:p>
          <a:p>
            <a:pPr>
              <a:tabLst>
                <a:tab pos="320040" algn="l"/>
              </a:tabLst>
            </a:pPr>
            <a:r>
              <a:rPr lang="el-GR" sz="700" dirty="0" smtClean="0"/>
              <a:t>	ταυτίζεται με το γεωμετρικό κέντρο τους.</a:t>
            </a:r>
          </a:p>
          <a:p>
            <a:pPr>
              <a:tabLst>
                <a:tab pos="320040" algn="l"/>
              </a:tabLst>
            </a:pPr>
            <a:endParaRPr lang="el-GR" sz="700" dirty="0"/>
          </a:p>
          <a:p>
            <a:pPr>
              <a:tabLst>
                <a:tab pos="320040" algn="l"/>
              </a:tabLst>
            </a:pPr>
            <a:endParaRPr lang="el-GR" sz="700" dirty="0" smtClean="0"/>
          </a:p>
          <a:p>
            <a:pPr>
              <a:tabLst>
                <a:tab pos="320040" algn="l"/>
              </a:tabLst>
            </a:pPr>
            <a:endParaRPr lang="el-GR" sz="700" dirty="0"/>
          </a:p>
        </p:txBody>
      </p:sp>
      <p:sp>
        <p:nvSpPr>
          <p:cNvPr id="18" name="Donut 4"/>
          <p:cNvSpPr>
            <a:spLocks/>
          </p:cNvSpPr>
          <p:nvPr/>
        </p:nvSpPr>
        <p:spPr bwMode="auto">
          <a:xfrm>
            <a:off x="3154444" y="1836047"/>
            <a:ext cx="432063" cy="432006"/>
          </a:xfrm>
          <a:custGeom>
            <a:avLst/>
            <a:gdLst>
              <a:gd name="T0" fmla="*/ 0 w 472347"/>
              <a:gd name="T1" fmla="*/ 262900 h 525799"/>
              <a:gd name="T2" fmla="*/ 236174 w 472347"/>
              <a:gd name="T3" fmla="*/ 0 h 525799"/>
              <a:gd name="T4" fmla="*/ 472348 w 472347"/>
              <a:gd name="T5" fmla="*/ 262900 h 525799"/>
              <a:gd name="T6" fmla="*/ 236174 w 472347"/>
              <a:gd name="T7" fmla="*/ 525800 h 525799"/>
              <a:gd name="T8" fmla="*/ 0 w 472347"/>
              <a:gd name="T9" fmla="*/ 262900 h 525799"/>
              <a:gd name="T10" fmla="*/ 55704 w 472347"/>
              <a:gd name="T11" fmla="*/ 262900 h 525799"/>
              <a:gd name="T12" fmla="*/ 236174 w 472347"/>
              <a:gd name="T13" fmla="*/ 470096 h 525799"/>
              <a:gd name="T14" fmla="*/ 416644 w 472347"/>
              <a:gd name="T15" fmla="*/ 262900 h 525799"/>
              <a:gd name="T16" fmla="*/ 236174 w 472347"/>
              <a:gd name="T17" fmla="*/ 55704 h 525799"/>
              <a:gd name="T18" fmla="*/ 55704 w 472347"/>
              <a:gd name="T19" fmla="*/ 262900 h 5257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72347" h="525799">
                <a:moveTo>
                  <a:pt x="0" y="262900"/>
                </a:moveTo>
                <a:cubicBezTo>
                  <a:pt x="0" y="117704"/>
                  <a:pt x="105739" y="0"/>
                  <a:pt x="236174" y="0"/>
                </a:cubicBezTo>
                <a:cubicBezTo>
                  <a:pt x="366609" y="0"/>
                  <a:pt x="472348" y="117704"/>
                  <a:pt x="472348" y="262900"/>
                </a:cubicBezTo>
                <a:cubicBezTo>
                  <a:pt x="472348" y="408096"/>
                  <a:pt x="366609" y="525800"/>
                  <a:pt x="236174" y="525800"/>
                </a:cubicBezTo>
                <a:cubicBezTo>
                  <a:pt x="105739" y="525800"/>
                  <a:pt x="0" y="408096"/>
                  <a:pt x="0" y="262900"/>
                </a:cubicBezTo>
                <a:close/>
                <a:moveTo>
                  <a:pt x="55704" y="262900"/>
                </a:moveTo>
                <a:cubicBezTo>
                  <a:pt x="55704" y="377331"/>
                  <a:pt x="136503" y="470096"/>
                  <a:pt x="236174" y="470096"/>
                </a:cubicBezTo>
                <a:cubicBezTo>
                  <a:pt x="335845" y="470096"/>
                  <a:pt x="416644" y="377331"/>
                  <a:pt x="416644" y="262900"/>
                </a:cubicBezTo>
                <a:cubicBezTo>
                  <a:pt x="416644" y="148469"/>
                  <a:pt x="335845" y="55704"/>
                  <a:pt x="236174" y="55704"/>
                </a:cubicBezTo>
                <a:cubicBezTo>
                  <a:pt x="136503" y="55704"/>
                  <a:pt x="55704" y="148469"/>
                  <a:pt x="55704" y="2629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 cmpd="sng">
            <a:solidFill>
              <a:schemeClr val="accent2"/>
            </a:solidFill>
            <a:prstDash val="solid"/>
            <a:round/>
            <a:headEnd/>
            <a:tailEnd/>
          </a:ln>
          <a:scene3d>
            <a:camera prst="legacyObliqueTopRight"/>
            <a:lightRig rig="balanced" dir="b">
              <a:rot lat="0" lon="0" rev="0"/>
            </a:lightRig>
          </a:scene3d>
          <a:sp3d extrusionH="317500" contourW="10160" prstMaterial="matte">
            <a:extrusionClr>
              <a:srgbClr val="7F7F7F"/>
            </a:extrusionClr>
            <a:contourClr>
              <a:srgbClr val="FF8000"/>
            </a:contourClr>
          </a:sp3d>
        </p:spPr>
        <p:txBody>
          <a:bodyPr lIns="75230" tIns="37615" rIns="75230" bIns="37615" anchor="ctr">
            <a:flatTx/>
          </a:bodyPr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Πού είναι το κέντρο βάρους ενός σώματος;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 sz="700" dirty="0" smtClean="0"/>
          </a:p>
          <a:p>
            <a:pPr>
              <a:tabLst>
                <a:tab pos="320040" algn="l"/>
              </a:tabLst>
            </a:pPr>
            <a:r>
              <a:rPr lang="el-GR" sz="700" dirty="0" smtClean="0">
                <a:solidFill>
                  <a:schemeClr val="accent2"/>
                </a:solidFill>
              </a:rPr>
              <a:t>1</a:t>
            </a:r>
            <a:r>
              <a:rPr lang="el-GR" sz="700" dirty="0" smtClean="0"/>
              <a:t>	Για ομογενή σώματα, το κέντρο βάρους</a:t>
            </a:r>
          </a:p>
          <a:p>
            <a:pPr>
              <a:tabLst>
                <a:tab pos="320040" algn="l"/>
              </a:tabLst>
            </a:pPr>
            <a:r>
              <a:rPr lang="el-GR" sz="700" dirty="0" smtClean="0"/>
              <a:t>	ταυτίζεται με το γεωμετρικό κέντρο τους.</a:t>
            </a:r>
          </a:p>
          <a:p>
            <a:pPr>
              <a:tabLst>
                <a:tab pos="320040" algn="l"/>
              </a:tabLst>
            </a:pPr>
            <a:endParaRPr lang="el-GR" sz="700" dirty="0"/>
          </a:p>
          <a:p>
            <a:pPr>
              <a:tabLst>
                <a:tab pos="320040" algn="l"/>
              </a:tabLst>
            </a:pPr>
            <a:endParaRPr lang="el-GR" sz="700" dirty="0" smtClean="0"/>
          </a:p>
          <a:p>
            <a:pPr>
              <a:tabLst>
                <a:tab pos="320040" algn="l"/>
              </a:tabLst>
            </a:pPr>
            <a:endParaRPr lang="el-GR" sz="700" dirty="0"/>
          </a:p>
        </p:txBody>
      </p:sp>
      <p:sp>
        <p:nvSpPr>
          <p:cNvPr id="17" name="Donut 4"/>
          <p:cNvSpPr>
            <a:spLocks/>
          </p:cNvSpPr>
          <p:nvPr/>
        </p:nvSpPr>
        <p:spPr bwMode="auto">
          <a:xfrm>
            <a:off x="3154444" y="2548849"/>
            <a:ext cx="432063" cy="431958"/>
          </a:xfrm>
          <a:custGeom>
            <a:avLst/>
            <a:gdLst>
              <a:gd name="T0" fmla="*/ 0 w 472347"/>
              <a:gd name="T1" fmla="*/ 262900 h 525799"/>
              <a:gd name="T2" fmla="*/ 236174 w 472347"/>
              <a:gd name="T3" fmla="*/ 0 h 525799"/>
              <a:gd name="T4" fmla="*/ 472348 w 472347"/>
              <a:gd name="T5" fmla="*/ 262900 h 525799"/>
              <a:gd name="T6" fmla="*/ 236174 w 472347"/>
              <a:gd name="T7" fmla="*/ 525800 h 525799"/>
              <a:gd name="T8" fmla="*/ 0 w 472347"/>
              <a:gd name="T9" fmla="*/ 262900 h 525799"/>
              <a:gd name="T10" fmla="*/ 55704 w 472347"/>
              <a:gd name="T11" fmla="*/ 262900 h 525799"/>
              <a:gd name="T12" fmla="*/ 236174 w 472347"/>
              <a:gd name="T13" fmla="*/ 470096 h 525799"/>
              <a:gd name="T14" fmla="*/ 416644 w 472347"/>
              <a:gd name="T15" fmla="*/ 262900 h 525799"/>
              <a:gd name="T16" fmla="*/ 236174 w 472347"/>
              <a:gd name="T17" fmla="*/ 55704 h 525799"/>
              <a:gd name="T18" fmla="*/ 55704 w 472347"/>
              <a:gd name="T19" fmla="*/ 262900 h 5257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72347" h="525799">
                <a:moveTo>
                  <a:pt x="0" y="262900"/>
                </a:moveTo>
                <a:cubicBezTo>
                  <a:pt x="0" y="117704"/>
                  <a:pt x="105739" y="0"/>
                  <a:pt x="236174" y="0"/>
                </a:cubicBezTo>
                <a:cubicBezTo>
                  <a:pt x="366609" y="0"/>
                  <a:pt x="472348" y="117704"/>
                  <a:pt x="472348" y="262900"/>
                </a:cubicBezTo>
                <a:cubicBezTo>
                  <a:pt x="472348" y="408096"/>
                  <a:pt x="366609" y="525800"/>
                  <a:pt x="236174" y="525800"/>
                </a:cubicBezTo>
                <a:cubicBezTo>
                  <a:pt x="105739" y="525800"/>
                  <a:pt x="0" y="408096"/>
                  <a:pt x="0" y="262900"/>
                </a:cubicBezTo>
                <a:close/>
                <a:moveTo>
                  <a:pt x="55704" y="262900"/>
                </a:moveTo>
                <a:cubicBezTo>
                  <a:pt x="55704" y="377331"/>
                  <a:pt x="136503" y="470096"/>
                  <a:pt x="236174" y="470096"/>
                </a:cubicBezTo>
                <a:cubicBezTo>
                  <a:pt x="335845" y="470096"/>
                  <a:pt x="416644" y="377331"/>
                  <a:pt x="416644" y="262900"/>
                </a:cubicBezTo>
                <a:cubicBezTo>
                  <a:pt x="416644" y="148469"/>
                  <a:pt x="335845" y="55704"/>
                  <a:pt x="236174" y="55704"/>
                </a:cubicBezTo>
                <a:cubicBezTo>
                  <a:pt x="136503" y="55704"/>
                  <a:pt x="55704" y="148469"/>
                  <a:pt x="55704" y="262900"/>
                </a:cubicBezTo>
                <a:close/>
              </a:path>
            </a:pathLst>
          </a:custGeom>
          <a:solidFill>
            <a:srgbClr val="7F7F7F"/>
          </a:solidFill>
          <a:ln w="12700" cap="flat" cmpd="sng">
            <a:solidFill>
              <a:schemeClr val="accent2"/>
            </a:solidFill>
            <a:prstDash val="solid"/>
            <a:round/>
            <a:headEnd/>
            <a:tailEnd/>
          </a:ln>
          <a:scene3d>
            <a:camera prst="legacyObliqueTopRight"/>
            <a:lightRig rig="balanced" dir="b">
              <a:rot lat="0" lon="0" rev="0"/>
            </a:lightRig>
          </a:scene3d>
          <a:sp3d extrusionH="317500" contourW="10160" prstMaterial="legacyWireframe">
            <a:extrusionClr>
              <a:srgbClr val="7F7F7F"/>
            </a:extrusionClr>
            <a:contourClr>
              <a:srgbClr val="FF8000"/>
            </a:contourClr>
          </a:sp3d>
        </p:spPr>
        <p:txBody>
          <a:bodyPr lIns="75230" tIns="37615" rIns="75230" bIns="37615" anchor="ctr">
            <a:flatTx/>
          </a:bodyPr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Donut 4"/>
          <p:cNvSpPr>
            <a:spLocks/>
          </p:cNvSpPr>
          <p:nvPr/>
        </p:nvSpPr>
        <p:spPr bwMode="auto">
          <a:xfrm>
            <a:off x="3154444" y="1836047"/>
            <a:ext cx="432063" cy="432006"/>
          </a:xfrm>
          <a:custGeom>
            <a:avLst/>
            <a:gdLst>
              <a:gd name="T0" fmla="*/ 0 w 472347"/>
              <a:gd name="T1" fmla="*/ 262900 h 525799"/>
              <a:gd name="T2" fmla="*/ 236174 w 472347"/>
              <a:gd name="T3" fmla="*/ 0 h 525799"/>
              <a:gd name="T4" fmla="*/ 472348 w 472347"/>
              <a:gd name="T5" fmla="*/ 262900 h 525799"/>
              <a:gd name="T6" fmla="*/ 236174 w 472347"/>
              <a:gd name="T7" fmla="*/ 525800 h 525799"/>
              <a:gd name="T8" fmla="*/ 0 w 472347"/>
              <a:gd name="T9" fmla="*/ 262900 h 525799"/>
              <a:gd name="T10" fmla="*/ 55704 w 472347"/>
              <a:gd name="T11" fmla="*/ 262900 h 525799"/>
              <a:gd name="T12" fmla="*/ 236174 w 472347"/>
              <a:gd name="T13" fmla="*/ 470096 h 525799"/>
              <a:gd name="T14" fmla="*/ 416644 w 472347"/>
              <a:gd name="T15" fmla="*/ 262900 h 525799"/>
              <a:gd name="T16" fmla="*/ 236174 w 472347"/>
              <a:gd name="T17" fmla="*/ 55704 h 525799"/>
              <a:gd name="T18" fmla="*/ 55704 w 472347"/>
              <a:gd name="T19" fmla="*/ 262900 h 5257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72347" h="525799">
                <a:moveTo>
                  <a:pt x="0" y="262900"/>
                </a:moveTo>
                <a:cubicBezTo>
                  <a:pt x="0" y="117704"/>
                  <a:pt x="105739" y="0"/>
                  <a:pt x="236174" y="0"/>
                </a:cubicBezTo>
                <a:cubicBezTo>
                  <a:pt x="366609" y="0"/>
                  <a:pt x="472348" y="117704"/>
                  <a:pt x="472348" y="262900"/>
                </a:cubicBezTo>
                <a:cubicBezTo>
                  <a:pt x="472348" y="408096"/>
                  <a:pt x="366609" y="525800"/>
                  <a:pt x="236174" y="525800"/>
                </a:cubicBezTo>
                <a:cubicBezTo>
                  <a:pt x="105739" y="525800"/>
                  <a:pt x="0" y="408096"/>
                  <a:pt x="0" y="262900"/>
                </a:cubicBezTo>
                <a:close/>
                <a:moveTo>
                  <a:pt x="55704" y="262900"/>
                </a:moveTo>
                <a:cubicBezTo>
                  <a:pt x="55704" y="377331"/>
                  <a:pt x="136503" y="470096"/>
                  <a:pt x="236174" y="470096"/>
                </a:cubicBezTo>
                <a:cubicBezTo>
                  <a:pt x="335845" y="470096"/>
                  <a:pt x="416644" y="377331"/>
                  <a:pt x="416644" y="262900"/>
                </a:cubicBezTo>
                <a:cubicBezTo>
                  <a:pt x="416644" y="148469"/>
                  <a:pt x="335845" y="55704"/>
                  <a:pt x="236174" y="55704"/>
                </a:cubicBezTo>
                <a:cubicBezTo>
                  <a:pt x="136503" y="55704"/>
                  <a:pt x="55704" y="148469"/>
                  <a:pt x="55704" y="2629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 cmpd="sng">
            <a:solidFill>
              <a:schemeClr val="accent2"/>
            </a:solidFill>
            <a:prstDash val="solid"/>
            <a:round/>
            <a:headEnd/>
            <a:tailEnd/>
          </a:ln>
          <a:scene3d>
            <a:camera prst="legacyObliqueTopRight"/>
            <a:lightRig rig="balanced" dir="b">
              <a:rot lat="0" lon="0" rev="0"/>
            </a:lightRig>
          </a:scene3d>
          <a:sp3d extrusionH="317500" contourW="10160" prstMaterial="matte">
            <a:extrusionClr>
              <a:srgbClr val="7F7F7F"/>
            </a:extrusionClr>
            <a:contourClr>
              <a:srgbClr val="FF8000"/>
            </a:contourClr>
          </a:sp3d>
        </p:spPr>
        <p:txBody>
          <a:bodyPr lIns="75230" tIns="37615" rIns="75230" bIns="37615" anchor="ctr">
            <a:flatTx/>
          </a:bodyPr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Oval 3"/>
          <p:cNvSpPr/>
          <p:nvPr/>
        </p:nvSpPr>
        <p:spPr>
          <a:xfrm>
            <a:off x="3380818" y="2734756"/>
            <a:ext cx="32405" cy="32397"/>
          </a:xfrm>
          <a:prstGeom prst="ellipse">
            <a:avLst/>
          </a:prstGeom>
          <a:solidFill>
            <a:srgbClr val="FF8000"/>
          </a:solidFill>
          <a:ln w="1270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 defTabSz="124057"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84077" y="2695120"/>
            <a:ext cx="86413" cy="913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962" rIns="0" bIns="2962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700" dirty="0">
                <a:solidFill>
                  <a:schemeClr val="accent2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1147" y="2629563"/>
            <a:ext cx="1037068" cy="286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el-GR" sz="700" dirty="0">
                <a:solidFill>
                  <a:schemeClr val="accent2"/>
                </a:solidFill>
                <a:latin typeface="+mj-lt"/>
              </a:rPr>
              <a:t>Το κέντρο βάρους </a:t>
            </a:r>
          </a:p>
          <a:p>
            <a:pPr>
              <a:lnSpc>
                <a:spcPct val="125000"/>
              </a:lnSpc>
            </a:pPr>
            <a:r>
              <a:rPr lang="el-GR" sz="700" dirty="0">
                <a:solidFill>
                  <a:schemeClr val="accent2"/>
                </a:solidFill>
                <a:latin typeface="+mj-lt"/>
              </a:rPr>
              <a:t>ΔΕΝ είναι υλικό σημείο !</a:t>
            </a:r>
          </a:p>
        </p:txBody>
      </p:sp>
    </p:spTree>
    <p:extLst>
      <p:ext uri="{BB962C8B-B14F-4D97-AF65-F5344CB8AC3E}">
        <p14:creationId xmlns:p14="http://schemas.microsoft.com/office/powerpoint/2010/main" val="30472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Πού είναι το κέντρο βάρους ενός σώματος;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 sz="700" dirty="0" smtClean="0"/>
          </a:p>
          <a:p>
            <a:pPr>
              <a:tabLst>
                <a:tab pos="320040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	Για ομογενή σώματα, το κέντρο βάρους</a:t>
            </a:r>
          </a:p>
          <a:p>
            <a:pPr>
              <a:tabLst>
                <a:tab pos="320040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ταυτίζεται με το γεωμετρικό κέντρο τους.</a:t>
            </a:r>
          </a:p>
          <a:p>
            <a:pPr>
              <a:tabLst>
                <a:tab pos="320040" algn="l"/>
              </a:tabLst>
            </a:pPr>
            <a:endParaRPr lang="el-GR" sz="700" dirty="0"/>
          </a:p>
          <a:p>
            <a:pPr>
              <a:tabLst>
                <a:tab pos="320040" algn="l"/>
              </a:tabLst>
            </a:pPr>
            <a:endParaRPr lang="el-GR" sz="700" dirty="0" smtClean="0"/>
          </a:p>
          <a:p>
            <a:pPr>
              <a:tabLst>
                <a:tab pos="320040" algn="l"/>
              </a:tabLst>
            </a:pPr>
            <a:endParaRPr lang="el-GR" sz="700" dirty="0"/>
          </a:p>
          <a:p>
            <a:pPr>
              <a:tabLst>
                <a:tab pos="320040" algn="l"/>
              </a:tabLst>
            </a:pPr>
            <a:r>
              <a:rPr lang="el-GR" sz="700" dirty="0" smtClean="0">
                <a:solidFill>
                  <a:schemeClr val="accent2"/>
                </a:solidFill>
              </a:rPr>
              <a:t>2</a:t>
            </a:r>
            <a:r>
              <a:rPr lang="el-GR" sz="700" dirty="0" smtClean="0"/>
              <a:t>	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</a:rPr>
              <a:t>Για μη ομογενή σώματα (ή για συστήματα σωμάτων),</a:t>
            </a:r>
          </a:p>
          <a:p>
            <a:pPr marL="320040" indent="-320040">
              <a:tabLst>
                <a:tab pos="320040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</a:rPr>
              <a:t>	το κέντρο βάρους υπολογίζεται με χρήση του </a:t>
            </a:r>
            <a:r>
              <a:rPr lang="el-GR" sz="700" dirty="0" smtClean="0">
                <a:solidFill>
                  <a:schemeClr val="accent2"/>
                </a:solidFill>
              </a:rPr>
              <a:t>θεωρήματος ροπών μεταφοράς</a:t>
            </a:r>
            <a:r>
              <a:rPr lang="el-GR" sz="700" dirty="0" smtClean="0"/>
              <a:t>.</a:t>
            </a:r>
            <a:endParaRPr lang="el-GR" sz="700" dirty="0"/>
          </a:p>
        </p:txBody>
      </p:sp>
    </p:spTree>
    <p:extLst>
      <p:ext uri="{BB962C8B-B14F-4D97-AF65-F5344CB8AC3E}">
        <p14:creationId xmlns:p14="http://schemas.microsoft.com/office/powerpoint/2010/main" val="15033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Πού είναι το κέντρο βάρους ενός σώματος;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 sz="700" dirty="0" smtClean="0"/>
          </a:p>
          <a:p>
            <a:pPr>
              <a:tabLst>
                <a:tab pos="320040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	Για ομογενή σώματα, το κέντρο βάρους</a:t>
            </a:r>
          </a:p>
          <a:p>
            <a:pPr>
              <a:tabLst>
                <a:tab pos="320040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ταυτίζεται με το γεωμετρικό κέντρο τους.</a:t>
            </a:r>
          </a:p>
          <a:p>
            <a:pPr>
              <a:tabLst>
                <a:tab pos="320040" algn="l"/>
              </a:tabLst>
            </a:pPr>
            <a:endParaRPr lang="el-GR" sz="700" dirty="0"/>
          </a:p>
          <a:p>
            <a:pPr>
              <a:tabLst>
                <a:tab pos="320040" algn="l"/>
              </a:tabLst>
            </a:pPr>
            <a:endParaRPr lang="el-GR" sz="700" dirty="0" smtClean="0"/>
          </a:p>
          <a:p>
            <a:pPr>
              <a:tabLst>
                <a:tab pos="320040" algn="l"/>
              </a:tabLst>
            </a:pPr>
            <a:endParaRPr lang="el-GR" sz="700" dirty="0"/>
          </a:p>
          <a:p>
            <a:pPr>
              <a:tabLst>
                <a:tab pos="320040" algn="l"/>
              </a:tabLst>
            </a:pPr>
            <a:r>
              <a:rPr lang="el-GR" sz="700" dirty="0" smtClean="0">
                <a:solidFill>
                  <a:schemeClr val="accent2"/>
                </a:solidFill>
              </a:rPr>
              <a:t>2</a:t>
            </a:r>
            <a:r>
              <a:rPr lang="el-GR" sz="700" dirty="0" smtClean="0"/>
              <a:t>	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</a:rPr>
              <a:t>Για μη ομογενή σώματα (ή για συστήματα σωμάτων),</a:t>
            </a:r>
          </a:p>
          <a:p>
            <a:pPr marL="320040" indent="-320040">
              <a:tabLst>
                <a:tab pos="320040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</a:rPr>
              <a:t>	το κέντρο βάρους υπολογίζεται με χρήση του θεωρήματος ροπών μεταφοράς.</a:t>
            </a:r>
            <a:endParaRPr lang="el-GR" sz="7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33433" y="2581403"/>
                <a:ext cx="1041553" cy="323711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2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2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G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700">
                          <a:solidFill>
                            <a:schemeClr val="accent2"/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∙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700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700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2"/>
                                  </a:solidFill>
                                  <a:latin typeface="Arial" pitchFamily="34" charset="0"/>
                                  <a:ea typeface="Cambria Math"/>
                                  <a:cs typeface="Arial" pitchFamily="34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2"/>
                                  </a:solidFill>
                                  <a:latin typeface="Arial" pitchFamily="34" charset="0"/>
                                  <a:ea typeface="Cambria Math"/>
                                  <a:cs typeface="Arial" pitchFamily="34" charset="0"/>
                                </a:rPr>
                                <m:t>i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2"/>
                              </a:solidFill>
                              <a:latin typeface="Arial" pitchFamily="34" charset="0"/>
                              <a:ea typeface="Cambria Math"/>
                              <a:cs typeface="Arial" pitchFamily="34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700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7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700">
                                      <a:solidFill>
                                        <a:schemeClr val="accent2"/>
                                      </a:solidFill>
                                      <a:latin typeface="Arial" pitchFamily="34" charset="0"/>
                                      <a:ea typeface="Cambria Math"/>
                                      <a:cs typeface="Arial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700">
                                      <a:solidFill>
                                        <a:schemeClr val="accent2"/>
                                      </a:solidFill>
                                      <a:latin typeface="Arial" pitchFamily="34" charset="0"/>
                                      <a:ea typeface="Cambria Math"/>
                                      <a:cs typeface="Arial" pitchFamily="34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2"/>
                                  </a:solidFill>
                                  <a:latin typeface="Arial" pitchFamily="34" charset="0"/>
                                  <a:ea typeface="Cambria Math"/>
                                  <a:cs typeface="Arial" pitchFamily="34" charset="0"/>
                                </a:rPr>
                                <m:t>∙</m:t>
                              </m:r>
                              <m:r>
                                <a:rPr lang="en-US" sz="700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7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700">
                                      <a:solidFill>
                                        <a:schemeClr val="accent2"/>
                                      </a:solidFill>
                                      <a:latin typeface="Arial" pitchFamily="34" charset="0"/>
                                      <a:ea typeface="Cambria Math"/>
                                      <a:cs typeface="Arial" pitchFamily="34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700">
                                      <a:solidFill>
                                        <a:schemeClr val="accent2"/>
                                      </a:solidFill>
                                      <a:latin typeface="Arial" pitchFamily="34" charset="0"/>
                                      <a:ea typeface="Cambria Math"/>
                                      <a:cs typeface="Arial" pitchFamily="34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l-GR" sz="70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482" y="4302759"/>
                <a:ext cx="1735667" cy="539571"/>
              </a:xfrm>
              <a:prstGeom prst="rect">
                <a:avLst/>
              </a:prstGeom>
              <a:blipFill rotWithShape="1">
                <a:blip r:embed="rId2"/>
                <a:stretch>
                  <a:fillRect l="-9825" t="-117045" r="-31579" b="-1659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Ορθογώνιο 4"/>
          <p:cNvSpPr/>
          <p:nvPr/>
        </p:nvSpPr>
        <p:spPr>
          <a:xfrm>
            <a:off x="2247010" y="2527256"/>
            <a:ext cx="1209912" cy="432006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tIns="27432" rIns="54864" bIns="27432"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518564" y="2678138"/>
            <a:ext cx="1457164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Σε μία διάσταση (π.χ. άξονας </a:t>
            </a:r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x):</a:t>
            </a:r>
            <a:endParaRPr lang="el-GR" sz="7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38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Γιατί τα πλοία επιπλέουν;</a:t>
            </a:r>
            <a:br>
              <a:rPr lang="el-GR" dirty="0" smtClean="0"/>
            </a:br>
            <a:r>
              <a:rPr lang="el-GR" dirty="0" smtClean="0"/>
              <a:t>Από τον Νεύτωνα στον Αρχιμήδη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Μοντελοποιώντας τις κατανεμημένες δυνάμεις </a:t>
            </a:r>
          </a:p>
          <a:p>
            <a:r>
              <a:rPr lang="el-GR" dirty="0" smtClean="0"/>
              <a:t>που δέχονται τα πλοία ως σημειακές φορτίσεις</a:t>
            </a:r>
            <a:endParaRPr lang="el-GR" dirty="0"/>
          </a:p>
        </p:txBody>
      </p:sp>
      <p:pic>
        <p:nvPicPr>
          <p:cNvPr id="9" name="Picture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51" r="1351"/>
          <a:stretch>
            <a:fillRect/>
          </a:stretch>
        </p:blipFill>
        <p:spPr/>
      </p:pic>
      <p:sp>
        <p:nvSpPr>
          <p:cNvPr id="7" name="Θέση κειμένου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sz="700" dirty="0" smtClean="0"/>
              <a:t>Ναυπηγία –</a:t>
            </a:r>
            <a:r>
              <a:rPr lang="en-US" sz="700" dirty="0" smtClean="0"/>
              <a:t> </a:t>
            </a:r>
            <a:r>
              <a:rPr lang="el-GR" sz="700" dirty="0"/>
              <a:t>ΝΔ Ι</a:t>
            </a:r>
            <a:r>
              <a:rPr lang="en-US" sz="700" dirty="0"/>
              <a:t>V</a:t>
            </a:r>
            <a:r>
              <a:rPr lang="el-GR" sz="700" dirty="0"/>
              <a:t> (</a:t>
            </a:r>
            <a:r>
              <a:rPr lang="el-GR" sz="700" dirty="0" err="1"/>
              <a:t>Μαχ</a:t>
            </a:r>
            <a:r>
              <a:rPr lang="el-GR" sz="700" dirty="0" smtClean="0"/>
              <a:t>) 8ο Εξάμηνο</a:t>
            </a:r>
            <a:endParaRPr lang="el-GR" sz="7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Θέση κειμένου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54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Εφαρμογή του θεωρήματος </a:t>
            </a:r>
            <a:br>
              <a:rPr lang="el-GR" dirty="0" smtClean="0"/>
            </a:br>
            <a:r>
              <a:rPr lang="el-GR" dirty="0" smtClean="0"/>
              <a:t>ροπών μεταφοράς:</a:t>
            </a:r>
            <a:endParaRPr lang="el-GR" dirty="0"/>
          </a:p>
        </p:txBody>
      </p:sp>
      <p:sp>
        <p:nvSpPr>
          <p:cNvPr id="93" name="TextBox 8"/>
          <p:cNvSpPr txBox="1">
            <a:spLocks noChangeArrowheads="1"/>
          </p:cNvSpPr>
          <p:nvPr/>
        </p:nvSpPr>
        <p:spPr bwMode="auto">
          <a:xfrm>
            <a:off x="2604450" y="1858307"/>
            <a:ext cx="279817" cy="12909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W</a:t>
            </a:r>
            <a:r>
              <a:rPr lang="en-US" sz="800" baseline="-25000" dirty="0">
                <a:solidFill>
                  <a:schemeClr val="accent2"/>
                </a:solidFill>
                <a:latin typeface="Arial" charset="0"/>
                <a:cs typeface="Arial" charset="0"/>
              </a:rPr>
              <a:t>ship</a:t>
            </a:r>
          </a:p>
        </p:txBody>
      </p:sp>
      <p:grpSp>
        <p:nvGrpSpPr>
          <p:cNvPr id="94" name="Group 350"/>
          <p:cNvGrpSpPr>
            <a:grpSpLocks noChangeAspect="1"/>
          </p:cNvGrpSpPr>
          <p:nvPr/>
        </p:nvGrpSpPr>
        <p:grpSpPr bwMode="auto">
          <a:xfrm>
            <a:off x="1592740" y="1202570"/>
            <a:ext cx="2322047" cy="498029"/>
            <a:chOff x="1174639" y="900000"/>
            <a:chExt cx="2491051" cy="540000"/>
          </a:xfrm>
        </p:grpSpPr>
        <p:cxnSp>
          <p:nvCxnSpPr>
            <p:cNvPr id="95" name="Straight Connector 48"/>
            <p:cNvCxnSpPr>
              <a:endCxn id="96" idx="0"/>
            </p:cNvCxnSpPr>
            <p:nvPr/>
          </p:nvCxnSpPr>
          <p:spPr bwMode="auto">
            <a:xfrm flipV="1">
              <a:off x="1265318" y="1436715"/>
              <a:ext cx="2360946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Freeform 49"/>
            <p:cNvSpPr/>
            <p:nvPr/>
          </p:nvSpPr>
          <p:spPr>
            <a:xfrm>
              <a:off x="3565811" y="1288905"/>
              <a:ext cx="99879" cy="147810"/>
            </a:xfrm>
            <a:custGeom>
              <a:avLst/>
              <a:gdLst>
                <a:gd name="connsiteX0" fmla="*/ 86269 w 144834"/>
                <a:gd name="connsiteY0" fmla="*/ 215900 h 215900"/>
                <a:gd name="connsiteX1" fmla="*/ 137069 w 144834"/>
                <a:gd name="connsiteY1" fmla="*/ 187325 h 215900"/>
                <a:gd name="connsiteX2" fmla="*/ 133894 w 144834"/>
                <a:gd name="connsiteY2" fmla="*/ 117475 h 215900"/>
                <a:gd name="connsiteX3" fmla="*/ 35469 w 144834"/>
                <a:gd name="connsiteY3" fmla="*/ 95250 h 215900"/>
                <a:gd name="connsiteX4" fmla="*/ 544 w 144834"/>
                <a:gd name="connsiteY4" fmla="*/ 53975 h 215900"/>
                <a:gd name="connsiteX5" fmla="*/ 13244 w 144834"/>
                <a:gd name="connsiteY5" fmla="*/ 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34" h="215900">
                  <a:moveTo>
                    <a:pt x="86269" y="215900"/>
                  </a:moveTo>
                  <a:cubicBezTo>
                    <a:pt x="107700" y="209814"/>
                    <a:pt x="129132" y="203729"/>
                    <a:pt x="137069" y="187325"/>
                  </a:cubicBezTo>
                  <a:cubicBezTo>
                    <a:pt x="145007" y="170921"/>
                    <a:pt x="150827" y="132821"/>
                    <a:pt x="133894" y="117475"/>
                  </a:cubicBezTo>
                  <a:cubicBezTo>
                    <a:pt x="116961" y="102129"/>
                    <a:pt x="57694" y="105833"/>
                    <a:pt x="35469" y="95250"/>
                  </a:cubicBezTo>
                  <a:cubicBezTo>
                    <a:pt x="13244" y="84667"/>
                    <a:pt x="4248" y="69850"/>
                    <a:pt x="544" y="53975"/>
                  </a:cubicBezTo>
                  <a:cubicBezTo>
                    <a:pt x="-3160" y="38100"/>
                    <a:pt x="13244" y="0"/>
                    <a:pt x="13244" y="0"/>
                  </a:cubicBezTo>
                </a:path>
              </a:pathLst>
            </a:cu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7" name="Straight Connector 51"/>
            <p:cNvCxnSpPr>
              <a:endCxn id="96" idx="5"/>
            </p:cNvCxnSpPr>
            <p:nvPr/>
          </p:nvCxnSpPr>
          <p:spPr bwMode="auto">
            <a:xfrm flipH="1">
              <a:off x="3575011" y="1130584"/>
              <a:ext cx="74909" cy="158321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53"/>
            <p:cNvCxnSpPr/>
            <p:nvPr/>
          </p:nvCxnSpPr>
          <p:spPr bwMode="auto">
            <a:xfrm flipH="1">
              <a:off x="3384453" y="1133211"/>
              <a:ext cx="265467" cy="656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55"/>
            <p:cNvCxnSpPr/>
            <p:nvPr/>
          </p:nvCxnSpPr>
          <p:spPr bwMode="auto">
            <a:xfrm flipV="1">
              <a:off x="3384453" y="1138467"/>
              <a:ext cx="0" cy="58467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56"/>
            <p:cNvCxnSpPr/>
            <p:nvPr/>
          </p:nvCxnSpPr>
          <p:spPr bwMode="auto">
            <a:xfrm>
              <a:off x="1720686" y="1195620"/>
              <a:ext cx="1663767" cy="1314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57"/>
            <p:cNvCxnSpPr/>
            <p:nvPr/>
          </p:nvCxnSpPr>
          <p:spPr bwMode="auto">
            <a:xfrm flipV="1">
              <a:off x="1720686" y="1078029"/>
              <a:ext cx="0" cy="12219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58"/>
            <p:cNvCxnSpPr/>
            <p:nvPr/>
          </p:nvCxnSpPr>
          <p:spPr bwMode="auto">
            <a:xfrm flipH="1">
              <a:off x="1419079" y="1076058"/>
              <a:ext cx="191872" cy="1971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59"/>
            <p:cNvCxnSpPr/>
            <p:nvPr/>
          </p:nvCxnSpPr>
          <p:spPr bwMode="auto">
            <a:xfrm flipV="1">
              <a:off x="1419079" y="1076058"/>
              <a:ext cx="0" cy="4007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60"/>
            <p:cNvCxnSpPr/>
            <p:nvPr/>
          </p:nvCxnSpPr>
          <p:spPr bwMode="auto">
            <a:xfrm flipH="1">
              <a:off x="1608322" y="1032044"/>
              <a:ext cx="133391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61"/>
            <p:cNvCxnSpPr/>
            <p:nvPr/>
          </p:nvCxnSpPr>
          <p:spPr bwMode="auto">
            <a:xfrm flipH="1">
              <a:off x="1720686" y="1032044"/>
              <a:ext cx="17741" cy="4729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62"/>
            <p:cNvCxnSpPr/>
            <p:nvPr/>
          </p:nvCxnSpPr>
          <p:spPr bwMode="auto">
            <a:xfrm flipH="1">
              <a:off x="1382939" y="1116131"/>
              <a:ext cx="39426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63"/>
            <p:cNvCxnSpPr/>
            <p:nvPr/>
          </p:nvCxnSpPr>
          <p:spPr bwMode="auto">
            <a:xfrm flipV="1">
              <a:off x="1385567" y="1114161"/>
              <a:ext cx="0" cy="6240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64"/>
            <p:cNvCxnSpPr/>
            <p:nvPr/>
          </p:nvCxnSpPr>
          <p:spPr bwMode="auto">
            <a:xfrm flipH="1">
              <a:off x="1174639" y="1174599"/>
              <a:ext cx="210928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65"/>
            <p:cNvCxnSpPr/>
            <p:nvPr/>
          </p:nvCxnSpPr>
          <p:spPr bwMode="auto">
            <a:xfrm flipH="1">
              <a:off x="1536699" y="900000"/>
              <a:ext cx="74252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67"/>
            <p:cNvCxnSpPr/>
            <p:nvPr/>
          </p:nvCxnSpPr>
          <p:spPr bwMode="auto">
            <a:xfrm flipV="1">
              <a:off x="1608322" y="900000"/>
              <a:ext cx="0" cy="176058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09"/>
            <p:cNvCxnSpPr/>
            <p:nvPr/>
          </p:nvCxnSpPr>
          <p:spPr bwMode="auto">
            <a:xfrm flipV="1">
              <a:off x="1509758" y="900000"/>
              <a:ext cx="30226" cy="176058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Freeform 110"/>
            <p:cNvSpPr/>
            <p:nvPr/>
          </p:nvSpPr>
          <p:spPr>
            <a:xfrm>
              <a:off x="1175953" y="1173285"/>
              <a:ext cx="162303" cy="250949"/>
            </a:xfrm>
            <a:custGeom>
              <a:avLst/>
              <a:gdLst>
                <a:gd name="connsiteX0" fmla="*/ 0 w 234970"/>
                <a:gd name="connsiteY0" fmla="*/ 0 h 365125"/>
                <a:gd name="connsiteX1" fmla="*/ 22225 w 234970"/>
                <a:gd name="connsiteY1" fmla="*/ 117475 h 365125"/>
                <a:gd name="connsiteX2" fmla="*/ 82550 w 234970"/>
                <a:gd name="connsiteY2" fmla="*/ 196850 h 365125"/>
                <a:gd name="connsiteX3" fmla="*/ 187325 w 234970"/>
                <a:gd name="connsiteY3" fmla="*/ 219075 h 365125"/>
                <a:gd name="connsiteX4" fmla="*/ 231775 w 234970"/>
                <a:gd name="connsiteY4" fmla="*/ 244475 h 365125"/>
                <a:gd name="connsiteX5" fmla="*/ 225425 w 234970"/>
                <a:gd name="connsiteY5" fmla="*/ 288925 h 365125"/>
                <a:gd name="connsiteX6" fmla="*/ 203200 w 234970"/>
                <a:gd name="connsiteY6" fmla="*/ 298450 h 365125"/>
                <a:gd name="connsiteX7" fmla="*/ 203200 w 234970"/>
                <a:gd name="connsiteY7" fmla="*/ 311150 h 365125"/>
                <a:gd name="connsiteX8" fmla="*/ 222250 w 234970"/>
                <a:gd name="connsiteY8" fmla="*/ 327025 h 365125"/>
                <a:gd name="connsiteX9" fmla="*/ 234950 w 234970"/>
                <a:gd name="connsiteY9" fmla="*/ 352425 h 365125"/>
                <a:gd name="connsiteX10" fmla="*/ 225425 w 234970"/>
                <a:gd name="connsiteY10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0" h="365125">
                  <a:moveTo>
                    <a:pt x="0" y="0"/>
                  </a:moveTo>
                  <a:cubicBezTo>
                    <a:pt x="4233" y="42333"/>
                    <a:pt x="8467" y="84667"/>
                    <a:pt x="22225" y="117475"/>
                  </a:cubicBezTo>
                  <a:cubicBezTo>
                    <a:pt x="35983" y="150283"/>
                    <a:pt x="55033" y="179917"/>
                    <a:pt x="82550" y="196850"/>
                  </a:cubicBezTo>
                  <a:cubicBezTo>
                    <a:pt x="110067" y="213783"/>
                    <a:pt x="162454" y="211138"/>
                    <a:pt x="187325" y="219075"/>
                  </a:cubicBezTo>
                  <a:cubicBezTo>
                    <a:pt x="212196" y="227012"/>
                    <a:pt x="225425" y="232833"/>
                    <a:pt x="231775" y="244475"/>
                  </a:cubicBezTo>
                  <a:cubicBezTo>
                    <a:pt x="238125" y="256117"/>
                    <a:pt x="230187" y="279929"/>
                    <a:pt x="225425" y="288925"/>
                  </a:cubicBezTo>
                  <a:cubicBezTo>
                    <a:pt x="220663" y="297921"/>
                    <a:pt x="206904" y="294746"/>
                    <a:pt x="203200" y="298450"/>
                  </a:cubicBezTo>
                  <a:cubicBezTo>
                    <a:pt x="199496" y="302154"/>
                    <a:pt x="200025" y="306388"/>
                    <a:pt x="203200" y="311150"/>
                  </a:cubicBezTo>
                  <a:cubicBezTo>
                    <a:pt x="206375" y="315912"/>
                    <a:pt x="216958" y="320146"/>
                    <a:pt x="222250" y="327025"/>
                  </a:cubicBezTo>
                  <a:cubicBezTo>
                    <a:pt x="227542" y="333904"/>
                    <a:pt x="234421" y="346075"/>
                    <a:pt x="234950" y="352425"/>
                  </a:cubicBezTo>
                  <a:cubicBezTo>
                    <a:pt x="235479" y="358775"/>
                    <a:pt x="225425" y="365125"/>
                    <a:pt x="225425" y="365125"/>
                  </a:cubicBezTo>
                </a:path>
              </a:pathLst>
            </a:cu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3" name="Straight Connector 111"/>
            <p:cNvCxnSpPr>
              <a:stCxn id="112" idx="10"/>
            </p:cNvCxnSpPr>
            <p:nvPr/>
          </p:nvCxnSpPr>
          <p:spPr bwMode="auto">
            <a:xfrm flipH="1">
              <a:off x="1265318" y="1424234"/>
              <a:ext cx="66367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2"/>
            <p:cNvCxnSpPr/>
            <p:nvPr/>
          </p:nvCxnSpPr>
          <p:spPr bwMode="auto">
            <a:xfrm flipV="1">
              <a:off x="1265318" y="1422263"/>
              <a:ext cx="0" cy="17737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378"/>
            <p:cNvGrpSpPr>
              <a:grpSpLocks/>
            </p:cNvGrpSpPr>
            <p:nvPr/>
          </p:nvGrpSpPr>
          <p:grpSpPr bwMode="auto">
            <a:xfrm>
              <a:off x="1305923" y="1355780"/>
              <a:ext cx="30264" cy="59305"/>
              <a:chOff x="559074" y="1108075"/>
              <a:chExt cx="64800" cy="124275"/>
            </a:xfrm>
          </p:grpSpPr>
          <p:sp>
            <p:nvSpPr>
              <p:cNvPr id="120" name="Snip Same Side Corner Rectangle 118"/>
              <p:cNvSpPr/>
              <p:nvPr/>
            </p:nvSpPr>
            <p:spPr>
              <a:xfrm rot="16200000">
                <a:off x="572723" y="1156232"/>
                <a:ext cx="63325" cy="28139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1" name="Oval 119"/>
              <p:cNvSpPr/>
              <p:nvPr/>
            </p:nvSpPr>
            <p:spPr>
              <a:xfrm>
                <a:off x="560771" y="1174430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2" name="Chord 120"/>
              <p:cNvSpPr/>
              <p:nvPr/>
            </p:nvSpPr>
            <p:spPr>
              <a:xfrm>
                <a:off x="560771" y="1155158"/>
                <a:ext cx="64719" cy="33039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" name="Oval 121"/>
              <p:cNvSpPr/>
              <p:nvPr/>
            </p:nvSpPr>
            <p:spPr>
              <a:xfrm>
                <a:off x="560771" y="1108352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116" name="Straight Connector 114"/>
            <p:cNvCxnSpPr/>
            <p:nvPr/>
          </p:nvCxnSpPr>
          <p:spPr bwMode="auto">
            <a:xfrm>
              <a:off x="1244291" y="1340146"/>
              <a:ext cx="0" cy="7423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5"/>
            <p:cNvCxnSpPr/>
            <p:nvPr/>
          </p:nvCxnSpPr>
          <p:spPr bwMode="auto">
            <a:xfrm>
              <a:off x="1241006" y="1414379"/>
              <a:ext cx="51253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6"/>
            <p:cNvCxnSpPr/>
            <p:nvPr/>
          </p:nvCxnSpPr>
          <p:spPr bwMode="auto">
            <a:xfrm>
              <a:off x="1241006" y="1340146"/>
              <a:ext cx="51253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7"/>
            <p:cNvCxnSpPr/>
            <p:nvPr/>
          </p:nvCxnSpPr>
          <p:spPr bwMode="auto">
            <a:xfrm>
              <a:off x="1288974" y="1319124"/>
              <a:ext cx="0" cy="10642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8"/>
          <p:cNvSpPr txBox="1">
            <a:spLocks noChangeArrowheads="1"/>
          </p:cNvSpPr>
          <p:nvPr/>
        </p:nvSpPr>
        <p:spPr bwMode="auto">
          <a:xfrm>
            <a:off x="2578934" y="1523374"/>
            <a:ext cx="770687" cy="211166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dirty="0">
                <a:latin typeface="Arial" charset="0"/>
                <a:cs typeface="Arial" charset="0"/>
              </a:rPr>
              <a:t>G</a:t>
            </a:r>
            <a:r>
              <a:rPr lang="en-US" sz="800" baseline="-25000" dirty="0">
                <a:latin typeface="Arial" charset="0"/>
                <a:cs typeface="Arial" charset="0"/>
              </a:rPr>
              <a:t>ship</a:t>
            </a:r>
            <a:r>
              <a:rPr lang="en-US" sz="800" dirty="0">
                <a:latin typeface="Arial" charset="0"/>
                <a:cs typeface="Arial" charset="0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(x</a:t>
            </a:r>
            <a:r>
              <a:rPr lang="en-US" sz="800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ship</a:t>
            </a: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 , z</a:t>
            </a:r>
            <a:r>
              <a:rPr lang="en-US" sz="800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ship</a:t>
            </a: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  <a:endParaRPr lang="en-US" sz="800" baseline="-25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/>
            <a:endParaRPr lang="en-US" sz="800" baseline="-25000" dirty="0">
              <a:latin typeface="Arial" charset="0"/>
              <a:cs typeface="Arial" charset="0"/>
            </a:endParaRPr>
          </a:p>
        </p:txBody>
      </p:sp>
      <p:cxnSp>
        <p:nvCxnSpPr>
          <p:cNvPr id="127" name="Straight Arrow Connector 129"/>
          <p:cNvCxnSpPr/>
          <p:nvPr/>
        </p:nvCxnSpPr>
        <p:spPr>
          <a:xfrm>
            <a:off x="2564773" y="1616957"/>
            <a:ext cx="0" cy="373661"/>
          </a:xfrm>
          <a:prstGeom prst="straightConnector1">
            <a:avLst/>
          </a:prstGeom>
          <a:ln w="9525" cmpd="sng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Oval 123"/>
          <p:cNvSpPr/>
          <p:nvPr/>
        </p:nvSpPr>
        <p:spPr>
          <a:xfrm>
            <a:off x="2548553" y="1599982"/>
            <a:ext cx="31080" cy="31072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 defTabSz="124057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350"/>
          <p:cNvGrpSpPr>
            <a:grpSpLocks noChangeAspect="1"/>
          </p:cNvGrpSpPr>
          <p:nvPr/>
        </p:nvGrpSpPr>
        <p:grpSpPr bwMode="auto">
          <a:xfrm>
            <a:off x="1592740" y="1202570"/>
            <a:ext cx="2322047" cy="498029"/>
            <a:chOff x="1174639" y="900000"/>
            <a:chExt cx="2491051" cy="540000"/>
          </a:xfrm>
        </p:grpSpPr>
        <p:cxnSp>
          <p:nvCxnSpPr>
            <p:cNvPr id="64" name="Straight Connector 48"/>
            <p:cNvCxnSpPr>
              <a:endCxn id="65" idx="0"/>
            </p:cNvCxnSpPr>
            <p:nvPr/>
          </p:nvCxnSpPr>
          <p:spPr bwMode="auto">
            <a:xfrm flipV="1">
              <a:off x="1265318" y="1436715"/>
              <a:ext cx="2360946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reeform 49"/>
            <p:cNvSpPr/>
            <p:nvPr/>
          </p:nvSpPr>
          <p:spPr>
            <a:xfrm>
              <a:off x="3565811" y="1288905"/>
              <a:ext cx="99879" cy="147810"/>
            </a:xfrm>
            <a:custGeom>
              <a:avLst/>
              <a:gdLst>
                <a:gd name="connsiteX0" fmla="*/ 86269 w 144834"/>
                <a:gd name="connsiteY0" fmla="*/ 215900 h 215900"/>
                <a:gd name="connsiteX1" fmla="*/ 137069 w 144834"/>
                <a:gd name="connsiteY1" fmla="*/ 187325 h 215900"/>
                <a:gd name="connsiteX2" fmla="*/ 133894 w 144834"/>
                <a:gd name="connsiteY2" fmla="*/ 117475 h 215900"/>
                <a:gd name="connsiteX3" fmla="*/ 35469 w 144834"/>
                <a:gd name="connsiteY3" fmla="*/ 95250 h 215900"/>
                <a:gd name="connsiteX4" fmla="*/ 544 w 144834"/>
                <a:gd name="connsiteY4" fmla="*/ 53975 h 215900"/>
                <a:gd name="connsiteX5" fmla="*/ 13244 w 144834"/>
                <a:gd name="connsiteY5" fmla="*/ 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34" h="215900">
                  <a:moveTo>
                    <a:pt x="86269" y="215900"/>
                  </a:moveTo>
                  <a:cubicBezTo>
                    <a:pt x="107700" y="209814"/>
                    <a:pt x="129132" y="203729"/>
                    <a:pt x="137069" y="187325"/>
                  </a:cubicBezTo>
                  <a:cubicBezTo>
                    <a:pt x="145007" y="170921"/>
                    <a:pt x="150827" y="132821"/>
                    <a:pt x="133894" y="117475"/>
                  </a:cubicBezTo>
                  <a:cubicBezTo>
                    <a:pt x="116961" y="102129"/>
                    <a:pt x="57694" y="105833"/>
                    <a:pt x="35469" y="95250"/>
                  </a:cubicBezTo>
                  <a:cubicBezTo>
                    <a:pt x="13244" y="84667"/>
                    <a:pt x="4248" y="69850"/>
                    <a:pt x="544" y="53975"/>
                  </a:cubicBezTo>
                  <a:cubicBezTo>
                    <a:pt x="-3160" y="38100"/>
                    <a:pt x="13244" y="0"/>
                    <a:pt x="13244" y="0"/>
                  </a:cubicBezTo>
                </a:path>
              </a:pathLst>
            </a:cu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6" name="Straight Connector 51"/>
            <p:cNvCxnSpPr>
              <a:endCxn id="65" idx="5"/>
            </p:cNvCxnSpPr>
            <p:nvPr/>
          </p:nvCxnSpPr>
          <p:spPr bwMode="auto">
            <a:xfrm flipH="1">
              <a:off x="3575011" y="1130584"/>
              <a:ext cx="74909" cy="158321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53"/>
            <p:cNvCxnSpPr/>
            <p:nvPr/>
          </p:nvCxnSpPr>
          <p:spPr bwMode="auto">
            <a:xfrm flipH="1">
              <a:off x="3384453" y="1133211"/>
              <a:ext cx="265467" cy="656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55"/>
            <p:cNvCxnSpPr/>
            <p:nvPr/>
          </p:nvCxnSpPr>
          <p:spPr bwMode="auto">
            <a:xfrm flipV="1">
              <a:off x="3384453" y="1138467"/>
              <a:ext cx="0" cy="58467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56"/>
            <p:cNvCxnSpPr/>
            <p:nvPr/>
          </p:nvCxnSpPr>
          <p:spPr bwMode="auto">
            <a:xfrm>
              <a:off x="1720686" y="1195620"/>
              <a:ext cx="1663767" cy="1314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57"/>
            <p:cNvCxnSpPr/>
            <p:nvPr/>
          </p:nvCxnSpPr>
          <p:spPr bwMode="auto">
            <a:xfrm flipV="1">
              <a:off x="1720686" y="1078029"/>
              <a:ext cx="0" cy="12219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58"/>
            <p:cNvCxnSpPr/>
            <p:nvPr/>
          </p:nvCxnSpPr>
          <p:spPr bwMode="auto">
            <a:xfrm flipH="1">
              <a:off x="1419079" y="1076058"/>
              <a:ext cx="191872" cy="1971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59"/>
            <p:cNvCxnSpPr/>
            <p:nvPr/>
          </p:nvCxnSpPr>
          <p:spPr bwMode="auto">
            <a:xfrm flipV="1">
              <a:off x="1419079" y="1076058"/>
              <a:ext cx="0" cy="4007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60"/>
            <p:cNvCxnSpPr/>
            <p:nvPr/>
          </p:nvCxnSpPr>
          <p:spPr bwMode="auto">
            <a:xfrm flipH="1">
              <a:off x="1608322" y="1032044"/>
              <a:ext cx="133391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61"/>
            <p:cNvCxnSpPr/>
            <p:nvPr/>
          </p:nvCxnSpPr>
          <p:spPr bwMode="auto">
            <a:xfrm flipH="1">
              <a:off x="1720686" y="1032044"/>
              <a:ext cx="17741" cy="4729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62"/>
            <p:cNvCxnSpPr/>
            <p:nvPr/>
          </p:nvCxnSpPr>
          <p:spPr bwMode="auto">
            <a:xfrm flipH="1">
              <a:off x="1382939" y="1116131"/>
              <a:ext cx="39426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63"/>
            <p:cNvCxnSpPr/>
            <p:nvPr/>
          </p:nvCxnSpPr>
          <p:spPr bwMode="auto">
            <a:xfrm flipV="1">
              <a:off x="1385567" y="1114161"/>
              <a:ext cx="0" cy="6240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64"/>
            <p:cNvCxnSpPr/>
            <p:nvPr/>
          </p:nvCxnSpPr>
          <p:spPr bwMode="auto">
            <a:xfrm flipH="1">
              <a:off x="1174639" y="1174599"/>
              <a:ext cx="210928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65"/>
            <p:cNvCxnSpPr/>
            <p:nvPr/>
          </p:nvCxnSpPr>
          <p:spPr bwMode="auto">
            <a:xfrm flipH="1">
              <a:off x="1536699" y="900000"/>
              <a:ext cx="74252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67"/>
            <p:cNvCxnSpPr/>
            <p:nvPr/>
          </p:nvCxnSpPr>
          <p:spPr bwMode="auto">
            <a:xfrm flipV="1">
              <a:off x="1608322" y="900000"/>
              <a:ext cx="0" cy="176058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109"/>
            <p:cNvCxnSpPr/>
            <p:nvPr/>
          </p:nvCxnSpPr>
          <p:spPr bwMode="auto">
            <a:xfrm flipV="1">
              <a:off x="1509758" y="900000"/>
              <a:ext cx="30226" cy="176058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 110"/>
            <p:cNvSpPr/>
            <p:nvPr/>
          </p:nvSpPr>
          <p:spPr>
            <a:xfrm>
              <a:off x="1175953" y="1173285"/>
              <a:ext cx="162303" cy="250949"/>
            </a:xfrm>
            <a:custGeom>
              <a:avLst/>
              <a:gdLst>
                <a:gd name="connsiteX0" fmla="*/ 0 w 234970"/>
                <a:gd name="connsiteY0" fmla="*/ 0 h 365125"/>
                <a:gd name="connsiteX1" fmla="*/ 22225 w 234970"/>
                <a:gd name="connsiteY1" fmla="*/ 117475 h 365125"/>
                <a:gd name="connsiteX2" fmla="*/ 82550 w 234970"/>
                <a:gd name="connsiteY2" fmla="*/ 196850 h 365125"/>
                <a:gd name="connsiteX3" fmla="*/ 187325 w 234970"/>
                <a:gd name="connsiteY3" fmla="*/ 219075 h 365125"/>
                <a:gd name="connsiteX4" fmla="*/ 231775 w 234970"/>
                <a:gd name="connsiteY4" fmla="*/ 244475 h 365125"/>
                <a:gd name="connsiteX5" fmla="*/ 225425 w 234970"/>
                <a:gd name="connsiteY5" fmla="*/ 288925 h 365125"/>
                <a:gd name="connsiteX6" fmla="*/ 203200 w 234970"/>
                <a:gd name="connsiteY6" fmla="*/ 298450 h 365125"/>
                <a:gd name="connsiteX7" fmla="*/ 203200 w 234970"/>
                <a:gd name="connsiteY7" fmla="*/ 311150 h 365125"/>
                <a:gd name="connsiteX8" fmla="*/ 222250 w 234970"/>
                <a:gd name="connsiteY8" fmla="*/ 327025 h 365125"/>
                <a:gd name="connsiteX9" fmla="*/ 234950 w 234970"/>
                <a:gd name="connsiteY9" fmla="*/ 352425 h 365125"/>
                <a:gd name="connsiteX10" fmla="*/ 225425 w 234970"/>
                <a:gd name="connsiteY10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0" h="365125">
                  <a:moveTo>
                    <a:pt x="0" y="0"/>
                  </a:moveTo>
                  <a:cubicBezTo>
                    <a:pt x="4233" y="42333"/>
                    <a:pt x="8467" y="84667"/>
                    <a:pt x="22225" y="117475"/>
                  </a:cubicBezTo>
                  <a:cubicBezTo>
                    <a:pt x="35983" y="150283"/>
                    <a:pt x="55033" y="179917"/>
                    <a:pt x="82550" y="196850"/>
                  </a:cubicBezTo>
                  <a:cubicBezTo>
                    <a:pt x="110067" y="213783"/>
                    <a:pt x="162454" y="211138"/>
                    <a:pt x="187325" y="219075"/>
                  </a:cubicBezTo>
                  <a:cubicBezTo>
                    <a:pt x="212196" y="227012"/>
                    <a:pt x="225425" y="232833"/>
                    <a:pt x="231775" y="244475"/>
                  </a:cubicBezTo>
                  <a:cubicBezTo>
                    <a:pt x="238125" y="256117"/>
                    <a:pt x="230187" y="279929"/>
                    <a:pt x="225425" y="288925"/>
                  </a:cubicBezTo>
                  <a:cubicBezTo>
                    <a:pt x="220663" y="297921"/>
                    <a:pt x="206904" y="294746"/>
                    <a:pt x="203200" y="298450"/>
                  </a:cubicBezTo>
                  <a:cubicBezTo>
                    <a:pt x="199496" y="302154"/>
                    <a:pt x="200025" y="306388"/>
                    <a:pt x="203200" y="311150"/>
                  </a:cubicBezTo>
                  <a:cubicBezTo>
                    <a:pt x="206375" y="315912"/>
                    <a:pt x="216958" y="320146"/>
                    <a:pt x="222250" y="327025"/>
                  </a:cubicBezTo>
                  <a:cubicBezTo>
                    <a:pt x="227542" y="333904"/>
                    <a:pt x="234421" y="346075"/>
                    <a:pt x="234950" y="352425"/>
                  </a:cubicBezTo>
                  <a:cubicBezTo>
                    <a:pt x="235479" y="358775"/>
                    <a:pt x="225425" y="365125"/>
                    <a:pt x="225425" y="365125"/>
                  </a:cubicBezTo>
                </a:path>
              </a:pathLst>
            </a:cu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2" name="Straight Connector 111"/>
            <p:cNvCxnSpPr>
              <a:stCxn id="81" idx="10"/>
            </p:cNvCxnSpPr>
            <p:nvPr/>
          </p:nvCxnSpPr>
          <p:spPr bwMode="auto">
            <a:xfrm flipH="1">
              <a:off x="1265318" y="1424234"/>
              <a:ext cx="66367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112"/>
            <p:cNvCxnSpPr/>
            <p:nvPr/>
          </p:nvCxnSpPr>
          <p:spPr bwMode="auto">
            <a:xfrm flipV="1">
              <a:off x="1265318" y="1422263"/>
              <a:ext cx="0" cy="17737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378"/>
            <p:cNvGrpSpPr>
              <a:grpSpLocks/>
            </p:cNvGrpSpPr>
            <p:nvPr/>
          </p:nvGrpSpPr>
          <p:grpSpPr bwMode="auto">
            <a:xfrm>
              <a:off x="1305923" y="1355780"/>
              <a:ext cx="30264" cy="59305"/>
              <a:chOff x="559074" y="1108075"/>
              <a:chExt cx="64800" cy="124275"/>
            </a:xfrm>
          </p:grpSpPr>
          <p:sp>
            <p:nvSpPr>
              <p:cNvPr id="89" name="Snip Same Side Corner Rectangle 118"/>
              <p:cNvSpPr/>
              <p:nvPr/>
            </p:nvSpPr>
            <p:spPr>
              <a:xfrm rot="16200000">
                <a:off x="572723" y="1156232"/>
                <a:ext cx="63325" cy="28139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90" name="Oval 119"/>
              <p:cNvSpPr/>
              <p:nvPr/>
            </p:nvSpPr>
            <p:spPr>
              <a:xfrm>
                <a:off x="560771" y="1174430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91" name="Chord 120"/>
              <p:cNvSpPr/>
              <p:nvPr/>
            </p:nvSpPr>
            <p:spPr>
              <a:xfrm>
                <a:off x="560771" y="1155158"/>
                <a:ext cx="64719" cy="33039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92" name="Oval 121"/>
              <p:cNvSpPr/>
              <p:nvPr/>
            </p:nvSpPr>
            <p:spPr>
              <a:xfrm>
                <a:off x="560771" y="1108352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85" name="Straight Connector 114"/>
            <p:cNvCxnSpPr/>
            <p:nvPr/>
          </p:nvCxnSpPr>
          <p:spPr bwMode="auto">
            <a:xfrm>
              <a:off x="1244291" y="1340146"/>
              <a:ext cx="0" cy="7423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115"/>
            <p:cNvCxnSpPr/>
            <p:nvPr/>
          </p:nvCxnSpPr>
          <p:spPr bwMode="auto">
            <a:xfrm>
              <a:off x="1241006" y="1414379"/>
              <a:ext cx="51253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116"/>
            <p:cNvCxnSpPr/>
            <p:nvPr/>
          </p:nvCxnSpPr>
          <p:spPr bwMode="auto">
            <a:xfrm>
              <a:off x="1241006" y="1340146"/>
              <a:ext cx="51253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117"/>
            <p:cNvCxnSpPr/>
            <p:nvPr/>
          </p:nvCxnSpPr>
          <p:spPr bwMode="auto">
            <a:xfrm>
              <a:off x="1288974" y="1319124"/>
              <a:ext cx="0" cy="10642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 του θεωρήματος </a:t>
            </a:r>
            <a:br>
              <a:rPr lang="el-GR" dirty="0"/>
            </a:br>
            <a:r>
              <a:rPr lang="el-GR" dirty="0"/>
              <a:t>ροπών μεταφοράς:</a:t>
            </a:r>
          </a:p>
        </p:txBody>
      </p:sp>
      <p:sp>
        <p:nvSpPr>
          <p:cNvPr id="58" name="Rectangle 131"/>
          <p:cNvSpPr/>
          <p:nvPr/>
        </p:nvSpPr>
        <p:spPr>
          <a:xfrm>
            <a:off x="2187513" y="1404236"/>
            <a:ext cx="208819" cy="7097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TextBox 8"/>
          <p:cNvSpPr txBox="1">
            <a:spLocks noChangeArrowheads="1"/>
          </p:cNvSpPr>
          <p:nvPr/>
        </p:nvSpPr>
        <p:spPr bwMode="auto">
          <a:xfrm>
            <a:off x="2291235" y="1258601"/>
            <a:ext cx="772247" cy="129092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dirty="0">
                <a:latin typeface="Arial" charset="0"/>
                <a:cs typeface="Arial" charset="0"/>
              </a:rPr>
              <a:t>G</a:t>
            </a:r>
            <a:r>
              <a:rPr lang="en-US" sz="800" baseline="-25000" dirty="0">
                <a:latin typeface="Arial" charset="0"/>
                <a:cs typeface="Arial" charset="0"/>
              </a:rPr>
              <a:t>cont</a:t>
            </a:r>
            <a:r>
              <a:rPr lang="en-US" sz="800" dirty="0">
                <a:latin typeface="Arial" charset="0"/>
                <a:cs typeface="Arial" charset="0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(x</a:t>
            </a:r>
            <a:r>
              <a:rPr lang="en-US" sz="800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cont</a:t>
            </a: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 , z</a:t>
            </a:r>
            <a:r>
              <a:rPr lang="en-US" sz="800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cont</a:t>
            </a: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  <a:endParaRPr lang="en-US" sz="800" baseline="-2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TextBox 8"/>
          <p:cNvSpPr txBox="1">
            <a:spLocks noChangeArrowheads="1"/>
          </p:cNvSpPr>
          <p:nvPr/>
        </p:nvSpPr>
        <p:spPr bwMode="auto">
          <a:xfrm>
            <a:off x="1984818" y="1483793"/>
            <a:ext cx="362939" cy="12762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  w</a:t>
            </a:r>
            <a:r>
              <a:rPr lang="en-US" sz="800" baseline="-25000" dirty="0">
                <a:solidFill>
                  <a:schemeClr val="accent2"/>
                </a:solidFill>
                <a:latin typeface="Arial" charset="0"/>
                <a:cs typeface="Arial" charset="0"/>
              </a:rPr>
              <a:t>cont</a:t>
            </a:r>
          </a:p>
        </p:txBody>
      </p:sp>
      <p:sp>
        <p:nvSpPr>
          <p:cNvPr id="62" name="TextBox 8"/>
          <p:cNvSpPr txBox="1">
            <a:spLocks noChangeArrowheads="1"/>
          </p:cNvSpPr>
          <p:nvPr/>
        </p:nvSpPr>
        <p:spPr bwMode="auto">
          <a:xfrm>
            <a:off x="2604450" y="1858307"/>
            <a:ext cx="279817" cy="12909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W</a:t>
            </a:r>
            <a:r>
              <a:rPr lang="en-US" sz="800" baseline="-25000" dirty="0">
                <a:solidFill>
                  <a:schemeClr val="accent2"/>
                </a:solidFill>
                <a:latin typeface="Arial" charset="0"/>
                <a:cs typeface="Arial" charset="0"/>
              </a:rPr>
              <a:t>ship</a:t>
            </a:r>
          </a:p>
        </p:txBody>
      </p:sp>
      <p:sp>
        <p:nvSpPr>
          <p:cNvPr id="93" name="TextBox 8"/>
          <p:cNvSpPr txBox="1">
            <a:spLocks noChangeArrowheads="1"/>
          </p:cNvSpPr>
          <p:nvPr/>
        </p:nvSpPr>
        <p:spPr bwMode="auto">
          <a:xfrm>
            <a:off x="2578934" y="1523374"/>
            <a:ext cx="770687" cy="211166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dirty="0">
                <a:latin typeface="Arial" charset="0"/>
                <a:cs typeface="Arial" charset="0"/>
              </a:rPr>
              <a:t>G</a:t>
            </a:r>
            <a:r>
              <a:rPr lang="en-US" sz="800" baseline="-25000" dirty="0">
                <a:latin typeface="Arial" charset="0"/>
                <a:cs typeface="Arial" charset="0"/>
              </a:rPr>
              <a:t>ship</a:t>
            </a:r>
            <a:r>
              <a:rPr lang="en-US" sz="800" dirty="0">
                <a:latin typeface="Arial" charset="0"/>
                <a:cs typeface="Arial" charset="0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(x</a:t>
            </a:r>
            <a:r>
              <a:rPr lang="en-US" sz="800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ship</a:t>
            </a: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 , z</a:t>
            </a:r>
            <a:r>
              <a:rPr lang="en-US" sz="800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ship</a:t>
            </a: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  <a:endParaRPr lang="en-US" sz="800" baseline="-25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/>
            <a:endParaRPr lang="en-US" sz="800" baseline="-25000" dirty="0">
              <a:latin typeface="Arial" charset="0"/>
              <a:cs typeface="Arial" charset="0"/>
            </a:endParaRPr>
          </a:p>
        </p:txBody>
      </p:sp>
      <p:cxnSp>
        <p:nvCxnSpPr>
          <p:cNvPr id="94" name="Straight Arrow Connector 132"/>
          <p:cNvCxnSpPr/>
          <p:nvPr/>
        </p:nvCxnSpPr>
        <p:spPr>
          <a:xfrm>
            <a:off x="2287776" y="1444223"/>
            <a:ext cx="569" cy="144894"/>
          </a:xfrm>
          <a:prstGeom prst="straightConnector1">
            <a:avLst/>
          </a:prstGeom>
          <a:ln w="9525" cmpd="sng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133"/>
          <p:cNvSpPr/>
          <p:nvPr/>
        </p:nvSpPr>
        <p:spPr>
          <a:xfrm>
            <a:off x="2272654" y="1427620"/>
            <a:ext cx="32405" cy="32397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 defTabSz="124057">
              <a:defRPr/>
            </a:pPr>
            <a:endParaRPr lang="en-US"/>
          </a:p>
        </p:txBody>
      </p:sp>
      <p:cxnSp>
        <p:nvCxnSpPr>
          <p:cNvPr id="96" name="Straight Arrow Connector 129"/>
          <p:cNvCxnSpPr/>
          <p:nvPr/>
        </p:nvCxnSpPr>
        <p:spPr>
          <a:xfrm>
            <a:off x="2564773" y="1616957"/>
            <a:ext cx="0" cy="373661"/>
          </a:xfrm>
          <a:prstGeom prst="straightConnector1">
            <a:avLst/>
          </a:prstGeom>
          <a:ln w="9525" cmpd="sng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Oval 123"/>
          <p:cNvSpPr/>
          <p:nvPr/>
        </p:nvSpPr>
        <p:spPr>
          <a:xfrm>
            <a:off x="2548553" y="1599982"/>
            <a:ext cx="31080" cy="31072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 defTabSz="124057">
              <a:defRPr/>
            </a:pPr>
            <a:endParaRPr lang="en-US"/>
          </a:p>
        </p:txBody>
      </p:sp>
      <p:sp>
        <p:nvSpPr>
          <p:cNvPr id="44" name="Ορθογώνιο 43"/>
          <p:cNvSpPr/>
          <p:nvPr/>
        </p:nvSpPr>
        <p:spPr>
          <a:xfrm>
            <a:off x="180000" y="972035"/>
            <a:ext cx="1329293" cy="658129"/>
          </a:xfrm>
          <a:prstGeom prst="rect">
            <a:avLst/>
          </a:prstGeom>
        </p:spPr>
        <p:txBody>
          <a:bodyPr wrap="square" lIns="0" tIns="27432" rIns="54864" bIns="27432">
            <a:spAutoFit/>
          </a:bodyPr>
          <a:lstStyle/>
          <a:p>
            <a:pPr>
              <a:lnSpc>
                <a:spcPct val="125000"/>
              </a:lnSpc>
              <a:spcAft>
                <a:spcPts val="500"/>
              </a:spcAft>
            </a:pPr>
            <a:r>
              <a:rPr lang="el-GR" sz="700" dirty="0">
                <a:latin typeface="+mj-lt"/>
              </a:rPr>
              <a:t>Σε πλοίο βάρους </a:t>
            </a:r>
            <a:r>
              <a:rPr lang="en-US" sz="700" dirty="0">
                <a:latin typeface="+mj-lt"/>
              </a:rPr>
              <a:t>W</a:t>
            </a:r>
            <a:r>
              <a:rPr lang="en-US" sz="700" baseline="-25000" dirty="0">
                <a:latin typeface="+mj-lt"/>
              </a:rPr>
              <a:t>ship</a:t>
            </a:r>
            <a:r>
              <a:rPr lang="el-GR" sz="700" dirty="0">
                <a:latin typeface="+mj-lt"/>
              </a:rPr>
              <a:t> </a:t>
            </a:r>
            <a:r>
              <a:rPr lang="el-GR" sz="700" dirty="0" err="1" smtClean="0">
                <a:latin typeface="+mj-lt"/>
              </a:rPr>
              <a:t>τοπο</a:t>
            </a:r>
            <a:r>
              <a:rPr lang="en-US" sz="700" dirty="0" smtClean="0">
                <a:latin typeface="+mj-lt"/>
              </a:rPr>
              <a:t>-</a:t>
            </a:r>
            <a:r>
              <a:rPr lang="el-GR" sz="700" dirty="0" err="1" smtClean="0">
                <a:latin typeface="+mj-lt"/>
              </a:rPr>
              <a:t>θετείται</a:t>
            </a:r>
            <a:r>
              <a:rPr lang="el-GR" sz="700" dirty="0" smtClean="0">
                <a:latin typeface="+mj-lt"/>
              </a:rPr>
              <a:t> </a:t>
            </a:r>
            <a:r>
              <a:rPr lang="en-US" sz="700" dirty="0">
                <a:latin typeface="+mj-lt"/>
              </a:rPr>
              <a:t>container </a:t>
            </a:r>
            <a:r>
              <a:rPr lang="el-GR" sz="700" dirty="0">
                <a:latin typeface="+mj-lt"/>
              </a:rPr>
              <a:t>βάρους </a:t>
            </a:r>
            <a:r>
              <a:rPr lang="en-US" sz="700" dirty="0">
                <a:latin typeface="+mj-lt"/>
              </a:rPr>
              <a:t>w</a:t>
            </a:r>
            <a:r>
              <a:rPr lang="en-US" sz="700" baseline="-25000" dirty="0">
                <a:latin typeface="+mj-lt"/>
              </a:rPr>
              <a:t>cont</a:t>
            </a:r>
            <a:r>
              <a:rPr lang="en-US" sz="700" dirty="0">
                <a:latin typeface="+mj-lt"/>
              </a:rPr>
              <a:t>.</a:t>
            </a:r>
            <a:r>
              <a:rPr lang="el-GR" sz="700" dirty="0">
                <a:latin typeface="+mj-lt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l-GR" sz="700" dirty="0">
                <a:latin typeface="+mj-lt"/>
              </a:rPr>
              <a:t>Βρείτε το νέο </a:t>
            </a:r>
            <a:r>
              <a:rPr lang="el-GR" sz="700" dirty="0" smtClean="0">
                <a:latin typeface="+mj-lt"/>
              </a:rPr>
              <a:t>κέντρο </a:t>
            </a:r>
            <a:r>
              <a:rPr lang="el-GR" sz="700" dirty="0">
                <a:latin typeface="+mj-lt"/>
              </a:rPr>
              <a:t>βάρους του συστήματος.</a:t>
            </a:r>
          </a:p>
        </p:txBody>
      </p:sp>
    </p:spTree>
    <p:extLst>
      <p:ext uri="{BB962C8B-B14F-4D97-AF65-F5344CB8AC3E}">
        <p14:creationId xmlns:p14="http://schemas.microsoft.com/office/powerpoint/2010/main" val="41397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350"/>
          <p:cNvGrpSpPr>
            <a:grpSpLocks noChangeAspect="1"/>
          </p:cNvGrpSpPr>
          <p:nvPr/>
        </p:nvGrpSpPr>
        <p:grpSpPr bwMode="auto">
          <a:xfrm>
            <a:off x="1592740" y="1202570"/>
            <a:ext cx="2322047" cy="498029"/>
            <a:chOff x="1174639" y="900000"/>
            <a:chExt cx="2491051" cy="540000"/>
          </a:xfrm>
        </p:grpSpPr>
        <p:cxnSp>
          <p:nvCxnSpPr>
            <p:cNvPr id="108" name="Straight Connector 48"/>
            <p:cNvCxnSpPr>
              <a:endCxn id="109" idx="0"/>
            </p:cNvCxnSpPr>
            <p:nvPr/>
          </p:nvCxnSpPr>
          <p:spPr bwMode="auto">
            <a:xfrm flipV="1">
              <a:off x="1265318" y="1436715"/>
              <a:ext cx="2360946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Freeform 49"/>
            <p:cNvSpPr/>
            <p:nvPr/>
          </p:nvSpPr>
          <p:spPr>
            <a:xfrm>
              <a:off x="3565811" y="1288905"/>
              <a:ext cx="99879" cy="147810"/>
            </a:xfrm>
            <a:custGeom>
              <a:avLst/>
              <a:gdLst>
                <a:gd name="connsiteX0" fmla="*/ 86269 w 144834"/>
                <a:gd name="connsiteY0" fmla="*/ 215900 h 215900"/>
                <a:gd name="connsiteX1" fmla="*/ 137069 w 144834"/>
                <a:gd name="connsiteY1" fmla="*/ 187325 h 215900"/>
                <a:gd name="connsiteX2" fmla="*/ 133894 w 144834"/>
                <a:gd name="connsiteY2" fmla="*/ 117475 h 215900"/>
                <a:gd name="connsiteX3" fmla="*/ 35469 w 144834"/>
                <a:gd name="connsiteY3" fmla="*/ 95250 h 215900"/>
                <a:gd name="connsiteX4" fmla="*/ 544 w 144834"/>
                <a:gd name="connsiteY4" fmla="*/ 53975 h 215900"/>
                <a:gd name="connsiteX5" fmla="*/ 13244 w 144834"/>
                <a:gd name="connsiteY5" fmla="*/ 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34" h="215900">
                  <a:moveTo>
                    <a:pt x="86269" y="215900"/>
                  </a:moveTo>
                  <a:cubicBezTo>
                    <a:pt x="107700" y="209814"/>
                    <a:pt x="129132" y="203729"/>
                    <a:pt x="137069" y="187325"/>
                  </a:cubicBezTo>
                  <a:cubicBezTo>
                    <a:pt x="145007" y="170921"/>
                    <a:pt x="150827" y="132821"/>
                    <a:pt x="133894" y="117475"/>
                  </a:cubicBezTo>
                  <a:cubicBezTo>
                    <a:pt x="116961" y="102129"/>
                    <a:pt x="57694" y="105833"/>
                    <a:pt x="35469" y="95250"/>
                  </a:cubicBezTo>
                  <a:cubicBezTo>
                    <a:pt x="13244" y="84667"/>
                    <a:pt x="4248" y="69850"/>
                    <a:pt x="544" y="53975"/>
                  </a:cubicBezTo>
                  <a:cubicBezTo>
                    <a:pt x="-3160" y="38100"/>
                    <a:pt x="13244" y="0"/>
                    <a:pt x="13244" y="0"/>
                  </a:cubicBezTo>
                </a:path>
              </a:pathLst>
            </a:cu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0" name="Straight Connector 51"/>
            <p:cNvCxnSpPr>
              <a:endCxn id="109" idx="5"/>
            </p:cNvCxnSpPr>
            <p:nvPr/>
          </p:nvCxnSpPr>
          <p:spPr bwMode="auto">
            <a:xfrm flipH="1">
              <a:off x="3575011" y="1130584"/>
              <a:ext cx="74909" cy="158321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53"/>
            <p:cNvCxnSpPr/>
            <p:nvPr/>
          </p:nvCxnSpPr>
          <p:spPr bwMode="auto">
            <a:xfrm flipH="1">
              <a:off x="3384453" y="1133211"/>
              <a:ext cx="265467" cy="656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55"/>
            <p:cNvCxnSpPr/>
            <p:nvPr/>
          </p:nvCxnSpPr>
          <p:spPr bwMode="auto">
            <a:xfrm flipV="1">
              <a:off x="3384453" y="1138467"/>
              <a:ext cx="0" cy="58467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56"/>
            <p:cNvCxnSpPr/>
            <p:nvPr/>
          </p:nvCxnSpPr>
          <p:spPr bwMode="auto">
            <a:xfrm>
              <a:off x="1720686" y="1195620"/>
              <a:ext cx="1663767" cy="1314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57"/>
            <p:cNvCxnSpPr/>
            <p:nvPr/>
          </p:nvCxnSpPr>
          <p:spPr bwMode="auto">
            <a:xfrm flipV="1">
              <a:off x="1720686" y="1078029"/>
              <a:ext cx="0" cy="12219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58"/>
            <p:cNvCxnSpPr/>
            <p:nvPr/>
          </p:nvCxnSpPr>
          <p:spPr bwMode="auto">
            <a:xfrm flipH="1">
              <a:off x="1419079" y="1076058"/>
              <a:ext cx="191872" cy="1971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59"/>
            <p:cNvCxnSpPr/>
            <p:nvPr/>
          </p:nvCxnSpPr>
          <p:spPr bwMode="auto">
            <a:xfrm flipV="1">
              <a:off x="1419079" y="1076058"/>
              <a:ext cx="0" cy="4007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60"/>
            <p:cNvCxnSpPr/>
            <p:nvPr/>
          </p:nvCxnSpPr>
          <p:spPr bwMode="auto">
            <a:xfrm flipH="1">
              <a:off x="1608322" y="1032044"/>
              <a:ext cx="133391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61"/>
            <p:cNvCxnSpPr/>
            <p:nvPr/>
          </p:nvCxnSpPr>
          <p:spPr bwMode="auto">
            <a:xfrm flipH="1">
              <a:off x="1720686" y="1032044"/>
              <a:ext cx="17741" cy="4729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62"/>
            <p:cNvCxnSpPr/>
            <p:nvPr/>
          </p:nvCxnSpPr>
          <p:spPr bwMode="auto">
            <a:xfrm flipH="1">
              <a:off x="1382939" y="1116131"/>
              <a:ext cx="39426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63"/>
            <p:cNvCxnSpPr/>
            <p:nvPr/>
          </p:nvCxnSpPr>
          <p:spPr bwMode="auto">
            <a:xfrm flipV="1">
              <a:off x="1385567" y="1114161"/>
              <a:ext cx="0" cy="6240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64"/>
            <p:cNvCxnSpPr/>
            <p:nvPr/>
          </p:nvCxnSpPr>
          <p:spPr bwMode="auto">
            <a:xfrm flipH="1">
              <a:off x="1174639" y="1174599"/>
              <a:ext cx="210928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65"/>
            <p:cNvCxnSpPr/>
            <p:nvPr/>
          </p:nvCxnSpPr>
          <p:spPr bwMode="auto">
            <a:xfrm flipH="1">
              <a:off x="1536699" y="900000"/>
              <a:ext cx="74252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67"/>
            <p:cNvCxnSpPr/>
            <p:nvPr/>
          </p:nvCxnSpPr>
          <p:spPr bwMode="auto">
            <a:xfrm flipV="1">
              <a:off x="1608322" y="900000"/>
              <a:ext cx="0" cy="176058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09"/>
            <p:cNvCxnSpPr/>
            <p:nvPr/>
          </p:nvCxnSpPr>
          <p:spPr bwMode="auto">
            <a:xfrm flipV="1">
              <a:off x="1509758" y="900000"/>
              <a:ext cx="30226" cy="176058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Freeform 110"/>
            <p:cNvSpPr/>
            <p:nvPr/>
          </p:nvSpPr>
          <p:spPr>
            <a:xfrm>
              <a:off x="1175953" y="1173285"/>
              <a:ext cx="162303" cy="250949"/>
            </a:xfrm>
            <a:custGeom>
              <a:avLst/>
              <a:gdLst>
                <a:gd name="connsiteX0" fmla="*/ 0 w 234970"/>
                <a:gd name="connsiteY0" fmla="*/ 0 h 365125"/>
                <a:gd name="connsiteX1" fmla="*/ 22225 w 234970"/>
                <a:gd name="connsiteY1" fmla="*/ 117475 h 365125"/>
                <a:gd name="connsiteX2" fmla="*/ 82550 w 234970"/>
                <a:gd name="connsiteY2" fmla="*/ 196850 h 365125"/>
                <a:gd name="connsiteX3" fmla="*/ 187325 w 234970"/>
                <a:gd name="connsiteY3" fmla="*/ 219075 h 365125"/>
                <a:gd name="connsiteX4" fmla="*/ 231775 w 234970"/>
                <a:gd name="connsiteY4" fmla="*/ 244475 h 365125"/>
                <a:gd name="connsiteX5" fmla="*/ 225425 w 234970"/>
                <a:gd name="connsiteY5" fmla="*/ 288925 h 365125"/>
                <a:gd name="connsiteX6" fmla="*/ 203200 w 234970"/>
                <a:gd name="connsiteY6" fmla="*/ 298450 h 365125"/>
                <a:gd name="connsiteX7" fmla="*/ 203200 w 234970"/>
                <a:gd name="connsiteY7" fmla="*/ 311150 h 365125"/>
                <a:gd name="connsiteX8" fmla="*/ 222250 w 234970"/>
                <a:gd name="connsiteY8" fmla="*/ 327025 h 365125"/>
                <a:gd name="connsiteX9" fmla="*/ 234950 w 234970"/>
                <a:gd name="connsiteY9" fmla="*/ 352425 h 365125"/>
                <a:gd name="connsiteX10" fmla="*/ 225425 w 234970"/>
                <a:gd name="connsiteY10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0" h="365125">
                  <a:moveTo>
                    <a:pt x="0" y="0"/>
                  </a:moveTo>
                  <a:cubicBezTo>
                    <a:pt x="4233" y="42333"/>
                    <a:pt x="8467" y="84667"/>
                    <a:pt x="22225" y="117475"/>
                  </a:cubicBezTo>
                  <a:cubicBezTo>
                    <a:pt x="35983" y="150283"/>
                    <a:pt x="55033" y="179917"/>
                    <a:pt x="82550" y="196850"/>
                  </a:cubicBezTo>
                  <a:cubicBezTo>
                    <a:pt x="110067" y="213783"/>
                    <a:pt x="162454" y="211138"/>
                    <a:pt x="187325" y="219075"/>
                  </a:cubicBezTo>
                  <a:cubicBezTo>
                    <a:pt x="212196" y="227012"/>
                    <a:pt x="225425" y="232833"/>
                    <a:pt x="231775" y="244475"/>
                  </a:cubicBezTo>
                  <a:cubicBezTo>
                    <a:pt x="238125" y="256117"/>
                    <a:pt x="230187" y="279929"/>
                    <a:pt x="225425" y="288925"/>
                  </a:cubicBezTo>
                  <a:cubicBezTo>
                    <a:pt x="220663" y="297921"/>
                    <a:pt x="206904" y="294746"/>
                    <a:pt x="203200" y="298450"/>
                  </a:cubicBezTo>
                  <a:cubicBezTo>
                    <a:pt x="199496" y="302154"/>
                    <a:pt x="200025" y="306388"/>
                    <a:pt x="203200" y="311150"/>
                  </a:cubicBezTo>
                  <a:cubicBezTo>
                    <a:pt x="206375" y="315912"/>
                    <a:pt x="216958" y="320146"/>
                    <a:pt x="222250" y="327025"/>
                  </a:cubicBezTo>
                  <a:cubicBezTo>
                    <a:pt x="227542" y="333904"/>
                    <a:pt x="234421" y="346075"/>
                    <a:pt x="234950" y="352425"/>
                  </a:cubicBezTo>
                  <a:cubicBezTo>
                    <a:pt x="235479" y="358775"/>
                    <a:pt x="225425" y="365125"/>
                    <a:pt x="225425" y="365125"/>
                  </a:cubicBezTo>
                </a:path>
              </a:pathLst>
            </a:cu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6" name="Straight Connector 111"/>
            <p:cNvCxnSpPr>
              <a:stCxn id="125" idx="10"/>
            </p:cNvCxnSpPr>
            <p:nvPr/>
          </p:nvCxnSpPr>
          <p:spPr bwMode="auto">
            <a:xfrm flipH="1">
              <a:off x="1265318" y="1424234"/>
              <a:ext cx="66367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12"/>
            <p:cNvCxnSpPr/>
            <p:nvPr/>
          </p:nvCxnSpPr>
          <p:spPr bwMode="auto">
            <a:xfrm flipV="1">
              <a:off x="1265318" y="1422263"/>
              <a:ext cx="0" cy="17737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378"/>
            <p:cNvGrpSpPr>
              <a:grpSpLocks/>
            </p:cNvGrpSpPr>
            <p:nvPr/>
          </p:nvGrpSpPr>
          <p:grpSpPr bwMode="auto">
            <a:xfrm>
              <a:off x="1305923" y="1355780"/>
              <a:ext cx="30264" cy="59305"/>
              <a:chOff x="559074" y="1108075"/>
              <a:chExt cx="64800" cy="124275"/>
            </a:xfrm>
          </p:grpSpPr>
          <p:sp>
            <p:nvSpPr>
              <p:cNvPr id="133" name="Snip Same Side Corner Rectangle 118"/>
              <p:cNvSpPr/>
              <p:nvPr/>
            </p:nvSpPr>
            <p:spPr>
              <a:xfrm rot="16200000">
                <a:off x="572723" y="1156232"/>
                <a:ext cx="63325" cy="28139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4" name="Oval 119"/>
              <p:cNvSpPr/>
              <p:nvPr/>
            </p:nvSpPr>
            <p:spPr>
              <a:xfrm>
                <a:off x="560771" y="1174430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5" name="Chord 120"/>
              <p:cNvSpPr/>
              <p:nvPr/>
            </p:nvSpPr>
            <p:spPr>
              <a:xfrm>
                <a:off x="560771" y="1155158"/>
                <a:ext cx="64719" cy="33039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6" name="Oval 121"/>
              <p:cNvSpPr/>
              <p:nvPr/>
            </p:nvSpPr>
            <p:spPr>
              <a:xfrm>
                <a:off x="560771" y="1108352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129" name="Straight Connector 114"/>
            <p:cNvCxnSpPr/>
            <p:nvPr/>
          </p:nvCxnSpPr>
          <p:spPr bwMode="auto">
            <a:xfrm>
              <a:off x="1244291" y="1340146"/>
              <a:ext cx="0" cy="7423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15"/>
            <p:cNvCxnSpPr/>
            <p:nvPr/>
          </p:nvCxnSpPr>
          <p:spPr bwMode="auto">
            <a:xfrm>
              <a:off x="1241006" y="1414379"/>
              <a:ext cx="51253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16"/>
            <p:cNvCxnSpPr/>
            <p:nvPr/>
          </p:nvCxnSpPr>
          <p:spPr bwMode="auto">
            <a:xfrm>
              <a:off x="1241006" y="1340146"/>
              <a:ext cx="51253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17"/>
            <p:cNvCxnSpPr/>
            <p:nvPr/>
          </p:nvCxnSpPr>
          <p:spPr bwMode="auto">
            <a:xfrm>
              <a:off x="1288974" y="1319124"/>
              <a:ext cx="0" cy="10642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 του θεωρήματος </a:t>
            </a:r>
            <a:br>
              <a:rPr lang="el-GR" dirty="0"/>
            </a:br>
            <a:r>
              <a:rPr lang="el-GR" dirty="0"/>
              <a:t>ροπών μεταφοράς: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16059" y="1859852"/>
                <a:ext cx="995611" cy="193303"/>
              </a:xfrm>
              <a:prstGeom prst="rect">
                <a:avLst/>
              </a:prstGeom>
              <a:noFill/>
            </p:spPr>
            <p:txBody>
              <a:bodyPr wrap="none" lIns="0" tIns="27432" rIns="0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7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latin typeface="+mj-lt"/>
                            </a:rPr>
                            <m:t>new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700">
                          <a:latin typeface="+mj-lt"/>
                        </a:rPr>
                        <m:t> = </m:t>
                      </m:r>
                      <m:sSub>
                        <m:sSubPr>
                          <m:ctrlPr>
                            <a:rPr lang="en-US" sz="7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latin typeface="+mj-lt"/>
                            </a:rPr>
                            <m:t>ship</m:t>
                          </m:r>
                        </m:sub>
                      </m:sSub>
                      <m:r>
                        <a:rPr lang="en-US" sz="700" i="1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>
                          <a:latin typeface="+mj-lt"/>
                        </a:rPr>
                        <m:t>+ </m:t>
                      </m:r>
                      <m:sSub>
                        <m:sSubPr>
                          <m:ctrlPr>
                            <a:rPr lang="en-US" sz="7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latin typeface="+mj-lt"/>
                            </a:rPr>
                            <m:t>cont</m:t>
                          </m:r>
                        </m:sub>
                      </m:sSub>
                    </m:oMath>
                  </m:oMathPara>
                </a14:m>
                <a:endParaRPr lang="el-GR" sz="700" dirty="0">
                  <a:latin typeface="+mj-lt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6" y="3100057"/>
                <a:ext cx="1659108" cy="322204"/>
              </a:xfrm>
              <a:prstGeom prst="rect">
                <a:avLst/>
              </a:prstGeom>
              <a:blipFill rotWithShape="1">
                <a:blip r:embed="rId2"/>
                <a:stretch>
                  <a:fillRect l="-1471" r="-1838" b="-96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Rectangle 131"/>
          <p:cNvSpPr/>
          <p:nvPr/>
        </p:nvSpPr>
        <p:spPr>
          <a:xfrm>
            <a:off x="2187513" y="1404236"/>
            <a:ext cx="208819" cy="7097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TextBox 8"/>
          <p:cNvSpPr txBox="1">
            <a:spLocks noChangeArrowheads="1"/>
          </p:cNvSpPr>
          <p:nvPr/>
        </p:nvSpPr>
        <p:spPr bwMode="auto">
          <a:xfrm>
            <a:off x="2291235" y="1258601"/>
            <a:ext cx="772247" cy="129092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dirty="0">
                <a:latin typeface="Arial" charset="0"/>
                <a:cs typeface="Arial" charset="0"/>
              </a:rPr>
              <a:t>G</a:t>
            </a:r>
            <a:r>
              <a:rPr lang="en-US" sz="800" baseline="-25000" dirty="0">
                <a:latin typeface="Arial" charset="0"/>
                <a:cs typeface="Arial" charset="0"/>
              </a:rPr>
              <a:t>cont</a:t>
            </a:r>
            <a:r>
              <a:rPr lang="en-US" sz="800" dirty="0">
                <a:latin typeface="Arial" charset="0"/>
                <a:cs typeface="Arial" charset="0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(x</a:t>
            </a:r>
            <a:r>
              <a:rPr lang="en-US" sz="800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cont</a:t>
            </a: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 , z</a:t>
            </a:r>
            <a:r>
              <a:rPr lang="en-US" sz="800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cont</a:t>
            </a: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  <a:endParaRPr lang="en-US" sz="800" baseline="-2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5" name="TextBox 8"/>
          <p:cNvSpPr txBox="1">
            <a:spLocks noChangeArrowheads="1"/>
          </p:cNvSpPr>
          <p:nvPr/>
        </p:nvSpPr>
        <p:spPr bwMode="auto">
          <a:xfrm>
            <a:off x="1984818" y="1483793"/>
            <a:ext cx="362939" cy="12762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  w</a:t>
            </a:r>
            <a:r>
              <a:rPr lang="en-US" sz="800" baseline="-25000" dirty="0">
                <a:solidFill>
                  <a:schemeClr val="accent2"/>
                </a:solidFill>
                <a:latin typeface="Arial" charset="0"/>
                <a:cs typeface="Arial" charset="0"/>
              </a:rPr>
              <a:t>cont</a:t>
            </a:r>
          </a:p>
        </p:txBody>
      </p:sp>
      <p:sp>
        <p:nvSpPr>
          <p:cNvPr id="106" name="TextBox 8"/>
          <p:cNvSpPr txBox="1">
            <a:spLocks noChangeArrowheads="1"/>
          </p:cNvSpPr>
          <p:nvPr/>
        </p:nvSpPr>
        <p:spPr bwMode="auto">
          <a:xfrm>
            <a:off x="2604450" y="1858307"/>
            <a:ext cx="279817" cy="12909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W</a:t>
            </a:r>
            <a:r>
              <a:rPr lang="en-US" sz="800" baseline="-25000" dirty="0">
                <a:solidFill>
                  <a:schemeClr val="accent2"/>
                </a:solidFill>
                <a:latin typeface="Arial" charset="0"/>
                <a:cs typeface="Arial" charset="0"/>
              </a:rPr>
              <a:t>ship</a:t>
            </a:r>
          </a:p>
        </p:txBody>
      </p:sp>
      <p:sp>
        <p:nvSpPr>
          <p:cNvPr id="137" name="TextBox 8"/>
          <p:cNvSpPr txBox="1">
            <a:spLocks noChangeArrowheads="1"/>
          </p:cNvSpPr>
          <p:nvPr/>
        </p:nvSpPr>
        <p:spPr bwMode="auto">
          <a:xfrm>
            <a:off x="2578934" y="1523374"/>
            <a:ext cx="770687" cy="211166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dirty="0">
                <a:latin typeface="Arial" charset="0"/>
                <a:cs typeface="Arial" charset="0"/>
              </a:rPr>
              <a:t>G</a:t>
            </a:r>
            <a:r>
              <a:rPr lang="en-US" sz="800" baseline="-25000" dirty="0">
                <a:latin typeface="Arial" charset="0"/>
                <a:cs typeface="Arial" charset="0"/>
              </a:rPr>
              <a:t>ship</a:t>
            </a:r>
            <a:r>
              <a:rPr lang="en-US" sz="800" dirty="0">
                <a:latin typeface="Arial" charset="0"/>
                <a:cs typeface="Arial" charset="0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(x</a:t>
            </a:r>
            <a:r>
              <a:rPr lang="en-US" sz="800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ship</a:t>
            </a: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 , z</a:t>
            </a:r>
            <a:r>
              <a:rPr lang="en-US" sz="800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ship</a:t>
            </a: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  <a:endParaRPr lang="en-US" sz="800" baseline="-25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/>
            <a:endParaRPr lang="en-US" sz="800" baseline="-25000" dirty="0">
              <a:latin typeface="Arial" charset="0"/>
              <a:cs typeface="Arial" charset="0"/>
            </a:endParaRPr>
          </a:p>
        </p:txBody>
      </p:sp>
      <p:cxnSp>
        <p:nvCxnSpPr>
          <p:cNvPr id="138" name="Straight Arrow Connector 132"/>
          <p:cNvCxnSpPr/>
          <p:nvPr/>
        </p:nvCxnSpPr>
        <p:spPr>
          <a:xfrm>
            <a:off x="2287776" y="1444223"/>
            <a:ext cx="569" cy="144894"/>
          </a:xfrm>
          <a:prstGeom prst="straightConnector1">
            <a:avLst/>
          </a:prstGeom>
          <a:ln w="9525" cmpd="sng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Oval 133"/>
          <p:cNvSpPr/>
          <p:nvPr/>
        </p:nvSpPr>
        <p:spPr>
          <a:xfrm>
            <a:off x="2272654" y="1427620"/>
            <a:ext cx="32405" cy="32397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 defTabSz="124057">
              <a:defRPr/>
            </a:pPr>
            <a:endParaRPr lang="en-US"/>
          </a:p>
        </p:txBody>
      </p:sp>
      <p:cxnSp>
        <p:nvCxnSpPr>
          <p:cNvPr id="140" name="Straight Arrow Connector 129"/>
          <p:cNvCxnSpPr/>
          <p:nvPr/>
        </p:nvCxnSpPr>
        <p:spPr>
          <a:xfrm>
            <a:off x="2564773" y="1616957"/>
            <a:ext cx="0" cy="373661"/>
          </a:xfrm>
          <a:prstGeom prst="straightConnector1">
            <a:avLst/>
          </a:prstGeom>
          <a:ln w="9525" cmpd="sng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Oval 123"/>
          <p:cNvSpPr/>
          <p:nvPr/>
        </p:nvSpPr>
        <p:spPr>
          <a:xfrm>
            <a:off x="2548553" y="1599982"/>
            <a:ext cx="31080" cy="31072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 defTabSz="124057">
              <a:defRPr/>
            </a:pPr>
            <a:endParaRPr lang="en-US"/>
          </a:p>
        </p:txBody>
      </p:sp>
      <p:sp>
        <p:nvSpPr>
          <p:cNvPr id="45" name="Ορθογώνιο 44"/>
          <p:cNvSpPr/>
          <p:nvPr/>
        </p:nvSpPr>
        <p:spPr>
          <a:xfrm>
            <a:off x="180000" y="972035"/>
            <a:ext cx="1329293" cy="658129"/>
          </a:xfrm>
          <a:prstGeom prst="rect">
            <a:avLst/>
          </a:prstGeom>
        </p:spPr>
        <p:txBody>
          <a:bodyPr wrap="square" lIns="0" tIns="27432" rIns="54864" bIns="27432">
            <a:spAutoFit/>
          </a:bodyPr>
          <a:lstStyle/>
          <a:p>
            <a:pPr>
              <a:lnSpc>
                <a:spcPct val="125000"/>
              </a:lnSpc>
              <a:spcAft>
                <a:spcPts val="500"/>
              </a:spcAft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Σε πλοίο βάρους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W</a:t>
            </a:r>
            <a:r>
              <a:rPr lang="en-US" sz="7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ship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l-GR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τοπο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-</a:t>
            </a:r>
            <a:r>
              <a:rPr lang="el-GR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θετείται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container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βάρους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w</a:t>
            </a:r>
            <a:r>
              <a:rPr lang="en-US" sz="7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cont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.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Βρείτε το νέο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κέντρο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βάρους του συστήματος.</a:t>
            </a:r>
          </a:p>
        </p:txBody>
      </p:sp>
    </p:spTree>
    <p:extLst>
      <p:ext uri="{BB962C8B-B14F-4D97-AF65-F5344CB8AC3E}">
        <p14:creationId xmlns:p14="http://schemas.microsoft.com/office/powerpoint/2010/main" val="38328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350"/>
          <p:cNvGrpSpPr>
            <a:grpSpLocks noChangeAspect="1"/>
          </p:cNvGrpSpPr>
          <p:nvPr/>
        </p:nvGrpSpPr>
        <p:grpSpPr bwMode="auto">
          <a:xfrm>
            <a:off x="1592740" y="1202570"/>
            <a:ext cx="2322047" cy="498029"/>
            <a:chOff x="1174639" y="900000"/>
            <a:chExt cx="2491051" cy="540000"/>
          </a:xfrm>
        </p:grpSpPr>
        <p:cxnSp>
          <p:nvCxnSpPr>
            <p:cNvPr id="101" name="Straight Connector 48"/>
            <p:cNvCxnSpPr>
              <a:endCxn id="102" idx="0"/>
            </p:cNvCxnSpPr>
            <p:nvPr/>
          </p:nvCxnSpPr>
          <p:spPr bwMode="auto">
            <a:xfrm flipV="1">
              <a:off x="1265318" y="1436715"/>
              <a:ext cx="2360946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Freeform 49"/>
            <p:cNvSpPr/>
            <p:nvPr/>
          </p:nvSpPr>
          <p:spPr>
            <a:xfrm>
              <a:off x="3565811" y="1288905"/>
              <a:ext cx="99879" cy="147810"/>
            </a:xfrm>
            <a:custGeom>
              <a:avLst/>
              <a:gdLst>
                <a:gd name="connsiteX0" fmla="*/ 86269 w 144834"/>
                <a:gd name="connsiteY0" fmla="*/ 215900 h 215900"/>
                <a:gd name="connsiteX1" fmla="*/ 137069 w 144834"/>
                <a:gd name="connsiteY1" fmla="*/ 187325 h 215900"/>
                <a:gd name="connsiteX2" fmla="*/ 133894 w 144834"/>
                <a:gd name="connsiteY2" fmla="*/ 117475 h 215900"/>
                <a:gd name="connsiteX3" fmla="*/ 35469 w 144834"/>
                <a:gd name="connsiteY3" fmla="*/ 95250 h 215900"/>
                <a:gd name="connsiteX4" fmla="*/ 544 w 144834"/>
                <a:gd name="connsiteY4" fmla="*/ 53975 h 215900"/>
                <a:gd name="connsiteX5" fmla="*/ 13244 w 144834"/>
                <a:gd name="connsiteY5" fmla="*/ 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34" h="215900">
                  <a:moveTo>
                    <a:pt x="86269" y="215900"/>
                  </a:moveTo>
                  <a:cubicBezTo>
                    <a:pt x="107700" y="209814"/>
                    <a:pt x="129132" y="203729"/>
                    <a:pt x="137069" y="187325"/>
                  </a:cubicBezTo>
                  <a:cubicBezTo>
                    <a:pt x="145007" y="170921"/>
                    <a:pt x="150827" y="132821"/>
                    <a:pt x="133894" y="117475"/>
                  </a:cubicBezTo>
                  <a:cubicBezTo>
                    <a:pt x="116961" y="102129"/>
                    <a:pt x="57694" y="105833"/>
                    <a:pt x="35469" y="95250"/>
                  </a:cubicBezTo>
                  <a:cubicBezTo>
                    <a:pt x="13244" y="84667"/>
                    <a:pt x="4248" y="69850"/>
                    <a:pt x="544" y="53975"/>
                  </a:cubicBezTo>
                  <a:cubicBezTo>
                    <a:pt x="-3160" y="38100"/>
                    <a:pt x="13244" y="0"/>
                    <a:pt x="13244" y="0"/>
                  </a:cubicBezTo>
                </a:path>
              </a:pathLst>
            </a:cu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3" name="Straight Connector 51"/>
            <p:cNvCxnSpPr>
              <a:endCxn id="102" idx="5"/>
            </p:cNvCxnSpPr>
            <p:nvPr/>
          </p:nvCxnSpPr>
          <p:spPr bwMode="auto">
            <a:xfrm flipH="1">
              <a:off x="3575011" y="1130584"/>
              <a:ext cx="74909" cy="158321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53"/>
            <p:cNvCxnSpPr/>
            <p:nvPr/>
          </p:nvCxnSpPr>
          <p:spPr bwMode="auto">
            <a:xfrm flipH="1">
              <a:off x="3384453" y="1133211"/>
              <a:ext cx="265467" cy="656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55"/>
            <p:cNvCxnSpPr/>
            <p:nvPr/>
          </p:nvCxnSpPr>
          <p:spPr bwMode="auto">
            <a:xfrm flipV="1">
              <a:off x="3384453" y="1138467"/>
              <a:ext cx="0" cy="58467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56"/>
            <p:cNvCxnSpPr/>
            <p:nvPr/>
          </p:nvCxnSpPr>
          <p:spPr bwMode="auto">
            <a:xfrm>
              <a:off x="1720686" y="1195620"/>
              <a:ext cx="1663767" cy="1314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57"/>
            <p:cNvCxnSpPr/>
            <p:nvPr/>
          </p:nvCxnSpPr>
          <p:spPr bwMode="auto">
            <a:xfrm flipV="1">
              <a:off x="1720686" y="1078029"/>
              <a:ext cx="0" cy="12219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58"/>
            <p:cNvCxnSpPr/>
            <p:nvPr/>
          </p:nvCxnSpPr>
          <p:spPr bwMode="auto">
            <a:xfrm flipH="1">
              <a:off x="1419079" y="1076058"/>
              <a:ext cx="191872" cy="1971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59"/>
            <p:cNvCxnSpPr/>
            <p:nvPr/>
          </p:nvCxnSpPr>
          <p:spPr bwMode="auto">
            <a:xfrm flipV="1">
              <a:off x="1419079" y="1076058"/>
              <a:ext cx="0" cy="4007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60"/>
            <p:cNvCxnSpPr/>
            <p:nvPr/>
          </p:nvCxnSpPr>
          <p:spPr bwMode="auto">
            <a:xfrm flipH="1">
              <a:off x="1608322" y="1032044"/>
              <a:ext cx="133391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61"/>
            <p:cNvCxnSpPr/>
            <p:nvPr/>
          </p:nvCxnSpPr>
          <p:spPr bwMode="auto">
            <a:xfrm flipH="1">
              <a:off x="1720686" y="1032044"/>
              <a:ext cx="17741" cy="4729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62"/>
            <p:cNvCxnSpPr/>
            <p:nvPr/>
          </p:nvCxnSpPr>
          <p:spPr bwMode="auto">
            <a:xfrm flipH="1">
              <a:off x="1382939" y="1116131"/>
              <a:ext cx="39426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63"/>
            <p:cNvCxnSpPr/>
            <p:nvPr/>
          </p:nvCxnSpPr>
          <p:spPr bwMode="auto">
            <a:xfrm flipV="1">
              <a:off x="1385567" y="1114161"/>
              <a:ext cx="0" cy="6240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64"/>
            <p:cNvCxnSpPr/>
            <p:nvPr/>
          </p:nvCxnSpPr>
          <p:spPr bwMode="auto">
            <a:xfrm flipH="1">
              <a:off x="1174639" y="1174599"/>
              <a:ext cx="210928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65"/>
            <p:cNvCxnSpPr/>
            <p:nvPr/>
          </p:nvCxnSpPr>
          <p:spPr bwMode="auto">
            <a:xfrm flipH="1">
              <a:off x="1536699" y="900000"/>
              <a:ext cx="74252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67"/>
            <p:cNvCxnSpPr/>
            <p:nvPr/>
          </p:nvCxnSpPr>
          <p:spPr bwMode="auto">
            <a:xfrm flipV="1">
              <a:off x="1608322" y="900000"/>
              <a:ext cx="0" cy="176058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09"/>
            <p:cNvCxnSpPr/>
            <p:nvPr/>
          </p:nvCxnSpPr>
          <p:spPr bwMode="auto">
            <a:xfrm flipV="1">
              <a:off x="1509758" y="900000"/>
              <a:ext cx="30226" cy="176058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Freeform 110"/>
            <p:cNvSpPr/>
            <p:nvPr/>
          </p:nvSpPr>
          <p:spPr>
            <a:xfrm>
              <a:off x="1175953" y="1173285"/>
              <a:ext cx="162303" cy="250949"/>
            </a:xfrm>
            <a:custGeom>
              <a:avLst/>
              <a:gdLst>
                <a:gd name="connsiteX0" fmla="*/ 0 w 234970"/>
                <a:gd name="connsiteY0" fmla="*/ 0 h 365125"/>
                <a:gd name="connsiteX1" fmla="*/ 22225 w 234970"/>
                <a:gd name="connsiteY1" fmla="*/ 117475 h 365125"/>
                <a:gd name="connsiteX2" fmla="*/ 82550 w 234970"/>
                <a:gd name="connsiteY2" fmla="*/ 196850 h 365125"/>
                <a:gd name="connsiteX3" fmla="*/ 187325 w 234970"/>
                <a:gd name="connsiteY3" fmla="*/ 219075 h 365125"/>
                <a:gd name="connsiteX4" fmla="*/ 231775 w 234970"/>
                <a:gd name="connsiteY4" fmla="*/ 244475 h 365125"/>
                <a:gd name="connsiteX5" fmla="*/ 225425 w 234970"/>
                <a:gd name="connsiteY5" fmla="*/ 288925 h 365125"/>
                <a:gd name="connsiteX6" fmla="*/ 203200 w 234970"/>
                <a:gd name="connsiteY6" fmla="*/ 298450 h 365125"/>
                <a:gd name="connsiteX7" fmla="*/ 203200 w 234970"/>
                <a:gd name="connsiteY7" fmla="*/ 311150 h 365125"/>
                <a:gd name="connsiteX8" fmla="*/ 222250 w 234970"/>
                <a:gd name="connsiteY8" fmla="*/ 327025 h 365125"/>
                <a:gd name="connsiteX9" fmla="*/ 234950 w 234970"/>
                <a:gd name="connsiteY9" fmla="*/ 352425 h 365125"/>
                <a:gd name="connsiteX10" fmla="*/ 225425 w 234970"/>
                <a:gd name="connsiteY10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0" h="365125">
                  <a:moveTo>
                    <a:pt x="0" y="0"/>
                  </a:moveTo>
                  <a:cubicBezTo>
                    <a:pt x="4233" y="42333"/>
                    <a:pt x="8467" y="84667"/>
                    <a:pt x="22225" y="117475"/>
                  </a:cubicBezTo>
                  <a:cubicBezTo>
                    <a:pt x="35983" y="150283"/>
                    <a:pt x="55033" y="179917"/>
                    <a:pt x="82550" y="196850"/>
                  </a:cubicBezTo>
                  <a:cubicBezTo>
                    <a:pt x="110067" y="213783"/>
                    <a:pt x="162454" y="211138"/>
                    <a:pt x="187325" y="219075"/>
                  </a:cubicBezTo>
                  <a:cubicBezTo>
                    <a:pt x="212196" y="227012"/>
                    <a:pt x="225425" y="232833"/>
                    <a:pt x="231775" y="244475"/>
                  </a:cubicBezTo>
                  <a:cubicBezTo>
                    <a:pt x="238125" y="256117"/>
                    <a:pt x="230187" y="279929"/>
                    <a:pt x="225425" y="288925"/>
                  </a:cubicBezTo>
                  <a:cubicBezTo>
                    <a:pt x="220663" y="297921"/>
                    <a:pt x="206904" y="294746"/>
                    <a:pt x="203200" y="298450"/>
                  </a:cubicBezTo>
                  <a:cubicBezTo>
                    <a:pt x="199496" y="302154"/>
                    <a:pt x="200025" y="306388"/>
                    <a:pt x="203200" y="311150"/>
                  </a:cubicBezTo>
                  <a:cubicBezTo>
                    <a:pt x="206375" y="315912"/>
                    <a:pt x="216958" y="320146"/>
                    <a:pt x="222250" y="327025"/>
                  </a:cubicBezTo>
                  <a:cubicBezTo>
                    <a:pt x="227542" y="333904"/>
                    <a:pt x="234421" y="346075"/>
                    <a:pt x="234950" y="352425"/>
                  </a:cubicBezTo>
                  <a:cubicBezTo>
                    <a:pt x="235479" y="358775"/>
                    <a:pt x="225425" y="365125"/>
                    <a:pt x="225425" y="365125"/>
                  </a:cubicBezTo>
                </a:path>
              </a:pathLst>
            </a:cu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9" name="Straight Connector 111"/>
            <p:cNvCxnSpPr>
              <a:stCxn id="118" idx="10"/>
            </p:cNvCxnSpPr>
            <p:nvPr/>
          </p:nvCxnSpPr>
          <p:spPr bwMode="auto">
            <a:xfrm flipH="1">
              <a:off x="1265318" y="1424234"/>
              <a:ext cx="66367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2"/>
            <p:cNvCxnSpPr/>
            <p:nvPr/>
          </p:nvCxnSpPr>
          <p:spPr bwMode="auto">
            <a:xfrm flipV="1">
              <a:off x="1265318" y="1422263"/>
              <a:ext cx="0" cy="17737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378"/>
            <p:cNvGrpSpPr>
              <a:grpSpLocks/>
            </p:cNvGrpSpPr>
            <p:nvPr/>
          </p:nvGrpSpPr>
          <p:grpSpPr bwMode="auto">
            <a:xfrm>
              <a:off x="1305923" y="1355780"/>
              <a:ext cx="30264" cy="59305"/>
              <a:chOff x="559074" y="1108075"/>
              <a:chExt cx="64800" cy="124275"/>
            </a:xfrm>
          </p:grpSpPr>
          <p:sp>
            <p:nvSpPr>
              <p:cNvPr id="126" name="Snip Same Side Corner Rectangle 118"/>
              <p:cNvSpPr/>
              <p:nvPr/>
            </p:nvSpPr>
            <p:spPr>
              <a:xfrm rot="16200000">
                <a:off x="572723" y="1156232"/>
                <a:ext cx="63325" cy="28139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7" name="Oval 119"/>
              <p:cNvSpPr/>
              <p:nvPr/>
            </p:nvSpPr>
            <p:spPr>
              <a:xfrm>
                <a:off x="560771" y="1174430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8" name="Chord 120"/>
              <p:cNvSpPr/>
              <p:nvPr/>
            </p:nvSpPr>
            <p:spPr>
              <a:xfrm>
                <a:off x="560771" y="1155158"/>
                <a:ext cx="64719" cy="33039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9" name="Oval 121"/>
              <p:cNvSpPr/>
              <p:nvPr/>
            </p:nvSpPr>
            <p:spPr>
              <a:xfrm>
                <a:off x="560771" y="1108352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122" name="Straight Connector 114"/>
            <p:cNvCxnSpPr/>
            <p:nvPr/>
          </p:nvCxnSpPr>
          <p:spPr bwMode="auto">
            <a:xfrm>
              <a:off x="1244291" y="1340146"/>
              <a:ext cx="0" cy="7423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15"/>
            <p:cNvCxnSpPr/>
            <p:nvPr/>
          </p:nvCxnSpPr>
          <p:spPr bwMode="auto">
            <a:xfrm>
              <a:off x="1241006" y="1414379"/>
              <a:ext cx="51253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16"/>
            <p:cNvCxnSpPr/>
            <p:nvPr/>
          </p:nvCxnSpPr>
          <p:spPr bwMode="auto">
            <a:xfrm>
              <a:off x="1241006" y="1340146"/>
              <a:ext cx="51253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17"/>
            <p:cNvCxnSpPr/>
            <p:nvPr/>
          </p:nvCxnSpPr>
          <p:spPr bwMode="auto">
            <a:xfrm>
              <a:off x="1288974" y="1319124"/>
              <a:ext cx="0" cy="10642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 του θεωρήματος </a:t>
            </a:r>
            <a:br>
              <a:rPr lang="el-GR" dirty="0"/>
            </a:br>
            <a:r>
              <a:rPr lang="el-GR" dirty="0"/>
              <a:t>ροπών μεταφοράς: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16059" y="1859852"/>
                <a:ext cx="995611" cy="193303"/>
              </a:xfrm>
              <a:prstGeom prst="rect">
                <a:avLst/>
              </a:prstGeom>
              <a:noFill/>
            </p:spPr>
            <p:txBody>
              <a:bodyPr wrap="none" lIns="0" tIns="27432" rIns="0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7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latin typeface="+mj-lt"/>
                            </a:rPr>
                            <m:t>new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700">
                          <a:latin typeface="+mj-lt"/>
                        </a:rPr>
                        <m:t> = </m:t>
                      </m:r>
                      <m:sSub>
                        <m:sSubPr>
                          <m:ctrlPr>
                            <a:rPr lang="en-US" sz="7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latin typeface="+mj-lt"/>
                            </a:rPr>
                            <m:t>ship</m:t>
                          </m:r>
                        </m:sub>
                      </m:sSub>
                      <m:r>
                        <a:rPr lang="en-US" sz="700" i="1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>
                          <a:latin typeface="+mj-lt"/>
                        </a:rPr>
                        <m:t>+ </m:t>
                      </m:r>
                      <m:sSub>
                        <m:sSubPr>
                          <m:ctrlPr>
                            <a:rPr lang="en-US" sz="7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latin typeface="+mj-lt"/>
                            </a:rPr>
                            <m:t>cont</m:t>
                          </m:r>
                        </m:sub>
                      </m:sSub>
                    </m:oMath>
                  </m:oMathPara>
                </a14:m>
                <a:endParaRPr lang="el-GR" sz="700" dirty="0">
                  <a:latin typeface="+mj-lt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6" y="3100057"/>
                <a:ext cx="1659108" cy="322204"/>
              </a:xfrm>
              <a:prstGeom prst="rect">
                <a:avLst/>
              </a:prstGeom>
              <a:blipFill rotWithShape="1">
                <a:blip r:embed="rId2"/>
                <a:stretch>
                  <a:fillRect l="-1471" r="-1838" b="-96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131"/>
          <p:cNvSpPr/>
          <p:nvPr/>
        </p:nvSpPr>
        <p:spPr>
          <a:xfrm>
            <a:off x="2187513" y="1404236"/>
            <a:ext cx="208819" cy="7097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TextBox 8"/>
          <p:cNvSpPr txBox="1">
            <a:spLocks noChangeArrowheads="1"/>
          </p:cNvSpPr>
          <p:nvPr/>
        </p:nvSpPr>
        <p:spPr bwMode="auto">
          <a:xfrm>
            <a:off x="2291235" y="1258601"/>
            <a:ext cx="772247" cy="129092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dirty="0">
                <a:latin typeface="Arial" charset="0"/>
                <a:cs typeface="Arial" charset="0"/>
              </a:rPr>
              <a:t>G</a:t>
            </a:r>
            <a:r>
              <a:rPr lang="en-US" sz="800" baseline="-25000" dirty="0">
                <a:latin typeface="Arial" charset="0"/>
                <a:cs typeface="Arial" charset="0"/>
              </a:rPr>
              <a:t>cont</a:t>
            </a:r>
            <a:r>
              <a:rPr lang="en-US" sz="800" dirty="0">
                <a:latin typeface="Arial" charset="0"/>
                <a:cs typeface="Arial" charset="0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(x</a:t>
            </a:r>
            <a:r>
              <a:rPr lang="en-US" sz="800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cont</a:t>
            </a: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 , z</a:t>
            </a:r>
            <a:r>
              <a:rPr lang="en-US" sz="800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cont</a:t>
            </a: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  <a:endParaRPr lang="en-US" sz="800" baseline="-25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TextBox 8"/>
          <p:cNvSpPr txBox="1">
            <a:spLocks noChangeArrowheads="1"/>
          </p:cNvSpPr>
          <p:nvPr/>
        </p:nvSpPr>
        <p:spPr bwMode="auto">
          <a:xfrm>
            <a:off x="1984818" y="1483793"/>
            <a:ext cx="362939" cy="12762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  w</a:t>
            </a:r>
            <a:r>
              <a:rPr lang="en-US" sz="800" baseline="-25000" dirty="0">
                <a:solidFill>
                  <a:schemeClr val="accent2"/>
                </a:solidFill>
                <a:latin typeface="Arial" charset="0"/>
                <a:cs typeface="Arial" charset="0"/>
              </a:rPr>
              <a:t>cont</a:t>
            </a:r>
          </a:p>
        </p:txBody>
      </p:sp>
      <p:sp>
        <p:nvSpPr>
          <p:cNvPr id="95" name="TextBox 8"/>
          <p:cNvSpPr txBox="1">
            <a:spLocks noChangeArrowheads="1"/>
          </p:cNvSpPr>
          <p:nvPr/>
        </p:nvSpPr>
        <p:spPr bwMode="auto">
          <a:xfrm>
            <a:off x="2604450" y="1858307"/>
            <a:ext cx="279817" cy="12909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W</a:t>
            </a:r>
            <a:r>
              <a:rPr lang="en-US" sz="800" baseline="-25000" dirty="0">
                <a:solidFill>
                  <a:schemeClr val="accent2"/>
                </a:solidFill>
                <a:latin typeface="Arial" charset="0"/>
                <a:cs typeface="Arial" charset="0"/>
              </a:rPr>
              <a:t>ship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1509293" y="962575"/>
            <a:ext cx="141996" cy="116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700" dirty="0">
                <a:latin typeface="Arial" charset="0"/>
                <a:cs typeface="Arial" charset="0"/>
              </a:rPr>
              <a:t>z</a:t>
            </a:r>
            <a:endParaRPr lang="en-US" sz="700" baseline="-25000" dirty="0">
              <a:latin typeface="Arial" charset="0"/>
              <a:cs typeface="Arial" charset="0"/>
            </a:endParaRPr>
          </a:p>
        </p:txBody>
      </p:sp>
      <p:sp>
        <p:nvSpPr>
          <p:cNvPr id="99" name="TextBox 8"/>
          <p:cNvSpPr txBox="1">
            <a:spLocks noChangeArrowheads="1"/>
          </p:cNvSpPr>
          <p:nvPr/>
        </p:nvSpPr>
        <p:spPr bwMode="auto">
          <a:xfrm>
            <a:off x="3949013" y="1725657"/>
            <a:ext cx="141996" cy="116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700" dirty="0">
                <a:latin typeface="Arial" charset="0"/>
                <a:cs typeface="Arial" charset="0"/>
              </a:rPr>
              <a:t>x</a:t>
            </a:r>
            <a:endParaRPr lang="en-US" sz="700" baseline="-25000" dirty="0">
              <a:latin typeface="Arial" charset="0"/>
              <a:cs typeface="Arial" charset="0"/>
            </a:endParaRPr>
          </a:p>
        </p:txBody>
      </p:sp>
      <p:sp>
        <p:nvSpPr>
          <p:cNvPr id="130" name="TextBox 8"/>
          <p:cNvSpPr txBox="1">
            <a:spLocks noChangeArrowheads="1"/>
          </p:cNvSpPr>
          <p:nvPr/>
        </p:nvSpPr>
        <p:spPr bwMode="auto">
          <a:xfrm>
            <a:off x="2578934" y="1523374"/>
            <a:ext cx="770687" cy="211166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dirty="0">
                <a:latin typeface="Arial" charset="0"/>
                <a:cs typeface="Arial" charset="0"/>
              </a:rPr>
              <a:t>G</a:t>
            </a:r>
            <a:r>
              <a:rPr lang="en-US" sz="800" baseline="-25000" dirty="0">
                <a:latin typeface="Arial" charset="0"/>
                <a:cs typeface="Arial" charset="0"/>
              </a:rPr>
              <a:t>ship</a:t>
            </a:r>
            <a:r>
              <a:rPr lang="en-US" sz="800" dirty="0">
                <a:latin typeface="Arial" charset="0"/>
                <a:cs typeface="Arial" charset="0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(x</a:t>
            </a:r>
            <a:r>
              <a:rPr lang="en-US" sz="800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ship</a:t>
            </a: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 , z</a:t>
            </a:r>
            <a:r>
              <a:rPr lang="en-US" sz="800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ship</a:t>
            </a: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  <a:endParaRPr lang="en-US" sz="800" baseline="-25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/>
            <a:endParaRPr lang="en-US" sz="800" baseline="-25000" dirty="0">
              <a:latin typeface="Arial" charset="0"/>
              <a:cs typeface="Arial" charset="0"/>
            </a:endParaRPr>
          </a:p>
        </p:txBody>
      </p:sp>
      <p:cxnSp>
        <p:nvCxnSpPr>
          <p:cNvPr id="131" name="Straight Arrow Connector 132"/>
          <p:cNvCxnSpPr/>
          <p:nvPr/>
        </p:nvCxnSpPr>
        <p:spPr>
          <a:xfrm>
            <a:off x="2287776" y="1444223"/>
            <a:ext cx="569" cy="144894"/>
          </a:xfrm>
          <a:prstGeom prst="straightConnector1">
            <a:avLst/>
          </a:prstGeom>
          <a:ln w="9525" cmpd="sng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Oval 133"/>
          <p:cNvSpPr/>
          <p:nvPr/>
        </p:nvSpPr>
        <p:spPr>
          <a:xfrm>
            <a:off x="2272654" y="1427620"/>
            <a:ext cx="32405" cy="32397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 defTabSz="124057">
              <a:defRPr/>
            </a:pPr>
            <a:endParaRPr lang="en-US"/>
          </a:p>
        </p:txBody>
      </p:sp>
      <p:cxnSp>
        <p:nvCxnSpPr>
          <p:cNvPr id="133" name="Straight Arrow Connector 125"/>
          <p:cNvCxnSpPr/>
          <p:nvPr/>
        </p:nvCxnSpPr>
        <p:spPr>
          <a:xfrm>
            <a:off x="1699317" y="1696524"/>
            <a:ext cx="2405772" cy="2087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26"/>
          <p:cNvCxnSpPr/>
          <p:nvPr/>
        </p:nvCxnSpPr>
        <p:spPr>
          <a:xfrm flipV="1">
            <a:off x="1699318" y="1011825"/>
            <a:ext cx="0" cy="686786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29"/>
          <p:cNvCxnSpPr/>
          <p:nvPr/>
        </p:nvCxnSpPr>
        <p:spPr>
          <a:xfrm>
            <a:off x="2564773" y="1616957"/>
            <a:ext cx="0" cy="373661"/>
          </a:xfrm>
          <a:prstGeom prst="straightConnector1">
            <a:avLst/>
          </a:prstGeom>
          <a:ln w="9525" cmpd="sng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Oval 123"/>
          <p:cNvSpPr/>
          <p:nvPr/>
        </p:nvSpPr>
        <p:spPr>
          <a:xfrm>
            <a:off x="2548553" y="1599982"/>
            <a:ext cx="31080" cy="31072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 defTabSz="124057">
              <a:defRPr/>
            </a:pPr>
            <a:endParaRPr lang="en-US"/>
          </a:p>
        </p:txBody>
      </p:sp>
      <p:sp>
        <p:nvSpPr>
          <p:cNvPr id="51" name="Ορθογώνιο 50"/>
          <p:cNvSpPr/>
          <p:nvPr/>
        </p:nvSpPr>
        <p:spPr>
          <a:xfrm>
            <a:off x="180000" y="972035"/>
            <a:ext cx="1329293" cy="658129"/>
          </a:xfrm>
          <a:prstGeom prst="rect">
            <a:avLst/>
          </a:prstGeom>
        </p:spPr>
        <p:txBody>
          <a:bodyPr wrap="square" lIns="0" tIns="27432" rIns="54864" bIns="27432">
            <a:spAutoFit/>
          </a:bodyPr>
          <a:lstStyle/>
          <a:p>
            <a:pPr>
              <a:lnSpc>
                <a:spcPct val="125000"/>
              </a:lnSpc>
              <a:spcAft>
                <a:spcPts val="500"/>
              </a:spcAft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Σε πλοίο βάρους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W</a:t>
            </a:r>
            <a:r>
              <a:rPr lang="en-US" sz="7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ship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l-GR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τοπο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-</a:t>
            </a:r>
            <a:r>
              <a:rPr lang="el-GR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θετείται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container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βάρους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w</a:t>
            </a:r>
            <a:r>
              <a:rPr lang="en-US" sz="7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cont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.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Βρείτε το νέο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κέντρο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βάρους του συστήματος.</a:t>
            </a:r>
          </a:p>
        </p:txBody>
      </p:sp>
    </p:spTree>
    <p:extLst>
      <p:ext uri="{BB962C8B-B14F-4D97-AF65-F5344CB8AC3E}">
        <p14:creationId xmlns:p14="http://schemas.microsoft.com/office/powerpoint/2010/main" val="16537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350"/>
          <p:cNvGrpSpPr>
            <a:grpSpLocks noChangeAspect="1"/>
          </p:cNvGrpSpPr>
          <p:nvPr/>
        </p:nvGrpSpPr>
        <p:grpSpPr bwMode="auto">
          <a:xfrm>
            <a:off x="1592740" y="1202570"/>
            <a:ext cx="2322047" cy="498029"/>
            <a:chOff x="1174639" y="900000"/>
            <a:chExt cx="2491051" cy="540000"/>
          </a:xfrm>
        </p:grpSpPr>
        <p:cxnSp>
          <p:nvCxnSpPr>
            <p:cNvPr id="101" name="Straight Connector 48"/>
            <p:cNvCxnSpPr>
              <a:endCxn id="102" idx="0"/>
            </p:cNvCxnSpPr>
            <p:nvPr/>
          </p:nvCxnSpPr>
          <p:spPr bwMode="auto">
            <a:xfrm flipV="1">
              <a:off x="1265318" y="1436715"/>
              <a:ext cx="2360946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Freeform 49"/>
            <p:cNvSpPr/>
            <p:nvPr/>
          </p:nvSpPr>
          <p:spPr>
            <a:xfrm>
              <a:off x="3565811" y="1288905"/>
              <a:ext cx="99879" cy="147810"/>
            </a:xfrm>
            <a:custGeom>
              <a:avLst/>
              <a:gdLst>
                <a:gd name="connsiteX0" fmla="*/ 86269 w 144834"/>
                <a:gd name="connsiteY0" fmla="*/ 215900 h 215900"/>
                <a:gd name="connsiteX1" fmla="*/ 137069 w 144834"/>
                <a:gd name="connsiteY1" fmla="*/ 187325 h 215900"/>
                <a:gd name="connsiteX2" fmla="*/ 133894 w 144834"/>
                <a:gd name="connsiteY2" fmla="*/ 117475 h 215900"/>
                <a:gd name="connsiteX3" fmla="*/ 35469 w 144834"/>
                <a:gd name="connsiteY3" fmla="*/ 95250 h 215900"/>
                <a:gd name="connsiteX4" fmla="*/ 544 w 144834"/>
                <a:gd name="connsiteY4" fmla="*/ 53975 h 215900"/>
                <a:gd name="connsiteX5" fmla="*/ 13244 w 144834"/>
                <a:gd name="connsiteY5" fmla="*/ 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34" h="215900">
                  <a:moveTo>
                    <a:pt x="86269" y="215900"/>
                  </a:moveTo>
                  <a:cubicBezTo>
                    <a:pt x="107700" y="209814"/>
                    <a:pt x="129132" y="203729"/>
                    <a:pt x="137069" y="187325"/>
                  </a:cubicBezTo>
                  <a:cubicBezTo>
                    <a:pt x="145007" y="170921"/>
                    <a:pt x="150827" y="132821"/>
                    <a:pt x="133894" y="117475"/>
                  </a:cubicBezTo>
                  <a:cubicBezTo>
                    <a:pt x="116961" y="102129"/>
                    <a:pt x="57694" y="105833"/>
                    <a:pt x="35469" y="95250"/>
                  </a:cubicBezTo>
                  <a:cubicBezTo>
                    <a:pt x="13244" y="84667"/>
                    <a:pt x="4248" y="69850"/>
                    <a:pt x="544" y="53975"/>
                  </a:cubicBezTo>
                  <a:cubicBezTo>
                    <a:pt x="-3160" y="38100"/>
                    <a:pt x="13244" y="0"/>
                    <a:pt x="13244" y="0"/>
                  </a:cubicBezTo>
                </a:path>
              </a:pathLst>
            </a:cu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3" name="Straight Connector 51"/>
            <p:cNvCxnSpPr>
              <a:endCxn id="102" idx="5"/>
            </p:cNvCxnSpPr>
            <p:nvPr/>
          </p:nvCxnSpPr>
          <p:spPr bwMode="auto">
            <a:xfrm flipH="1">
              <a:off x="3575011" y="1130584"/>
              <a:ext cx="74909" cy="158321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53"/>
            <p:cNvCxnSpPr/>
            <p:nvPr/>
          </p:nvCxnSpPr>
          <p:spPr bwMode="auto">
            <a:xfrm flipH="1">
              <a:off x="3384453" y="1133211"/>
              <a:ext cx="265467" cy="656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55"/>
            <p:cNvCxnSpPr/>
            <p:nvPr/>
          </p:nvCxnSpPr>
          <p:spPr bwMode="auto">
            <a:xfrm flipV="1">
              <a:off x="3384453" y="1138467"/>
              <a:ext cx="0" cy="58467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56"/>
            <p:cNvCxnSpPr/>
            <p:nvPr/>
          </p:nvCxnSpPr>
          <p:spPr bwMode="auto">
            <a:xfrm>
              <a:off x="1720686" y="1195620"/>
              <a:ext cx="1663767" cy="1314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57"/>
            <p:cNvCxnSpPr/>
            <p:nvPr/>
          </p:nvCxnSpPr>
          <p:spPr bwMode="auto">
            <a:xfrm flipV="1">
              <a:off x="1720686" y="1078029"/>
              <a:ext cx="0" cy="12219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58"/>
            <p:cNvCxnSpPr/>
            <p:nvPr/>
          </p:nvCxnSpPr>
          <p:spPr bwMode="auto">
            <a:xfrm flipH="1">
              <a:off x="1419079" y="1076058"/>
              <a:ext cx="191872" cy="1971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59"/>
            <p:cNvCxnSpPr/>
            <p:nvPr/>
          </p:nvCxnSpPr>
          <p:spPr bwMode="auto">
            <a:xfrm flipV="1">
              <a:off x="1419079" y="1076058"/>
              <a:ext cx="0" cy="4007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60"/>
            <p:cNvCxnSpPr/>
            <p:nvPr/>
          </p:nvCxnSpPr>
          <p:spPr bwMode="auto">
            <a:xfrm flipH="1">
              <a:off x="1608322" y="1032044"/>
              <a:ext cx="133391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61"/>
            <p:cNvCxnSpPr/>
            <p:nvPr/>
          </p:nvCxnSpPr>
          <p:spPr bwMode="auto">
            <a:xfrm flipH="1">
              <a:off x="1720686" y="1032044"/>
              <a:ext cx="17741" cy="4729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62"/>
            <p:cNvCxnSpPr/>
            <p:nvPr/>
          </p:nvCxnSpPr>
          <p:spPr bwMode="auto">
            <a:xfrm flipH="1">
              <a:off x="1382939" y="1116131"/>
              <a:ext cx="39426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63"/>
            <p:cNvCxnSpPr/>
            <p:nvPr/>
          </p:nvCxnSpPr>
          <p:spPr bwMode="auto">
            <a:xfrm flipV="1">
              <a:off x="1385567" y="1114161"/>
              <a:ext cx="0" cy="6240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64"/>
            <p:cNvCxnSpPr/>
            <p:nvPr/>
          </p:nvCxnSpPr>
          <p:spPr bwMode="auto">
            <a:xfrm flipH="1">
              <a:off x="1174639" y="1174599"/>
              <a:ext cx="210928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65"/>
            <p:cNvCxnSpPr/>
            <p:nvPr/>
          </p:nvCxnSpPr>
          <p:spPr bwMode="auto">
            <a:xfrm flipH="1">
              <a:off x="1536699" y="900000"/>
              <a:ext cx="74252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67"/>
            <p:cNvCxnSpPr/>
            <p:nvPr/>
          </p:nvCxnSpPr>
          <p:spPr bwMode="auto">
            <a:xfrm flipV="1">
              <a:off x="1608322" y="900000"/>
              <a:ext cx="0" cy="176058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09"/>
            <p:cNvCxnSpPr/>
            <p:nvPr/>
          </p:nvCxnSpPr>
          <p:spPr bwMode="auto">
            <a:xfrm flipV="1">
              <a:off x="1509758" y="900000"/>
              <a:ext cx="30226" cy="176058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Freeform 110"/>
            <p:cNvSpPr/>
            <p:nvPr/>
          </p:nvSpPr>
          <p:spPr>
            <a:xfrm>
              <a:off x="1175953" y="1173285"/>
              <a:ext cx="162303" cy="250949"/>
            </a:xfrm>
            <a:custGeom>
              <a:avLst/>
              <a:gdLst>
                <a:gd name="connsiteX0" fmla="*/ 0 w 234970"/>
                <a:gd name="connsiteY0" fmla="*/ 0 h 365125"/>
                <a:gd name="connsiteX1" fmla="*/ 22225 w 234970"/>
                <a:gd name="connsiteY1" fmla="*/ 117475 h 365125"/>
                <a:gd name="connsiteX2" fmla="*/ 82550 w 234970"/>
                <a:gd name="connsiteY2" fmla="*/ 196850 h 365125"/>
                <a:gd name="connsiteX3" fmla="*/ 187325 w 234970"/>
                <a:gd name="connsiteY3" fmla="*/ 219075 h 365125"/>
                <a:gd name="connsiteX4" fmla="*/ 231775 w 234970"/>
                <a:gd name="connsiteY4" fmla="*/ 244475 h 365125"/>
                <a:gd name="connsiteX5" fmla="*/ 225425 w 234970"/>
                <a:gd name="connsiteY5" fmla="*/ 288925 h 365125"/>
                <a:gd name="connsiteX6" fmla="*/ 203200 w 234970"/>
                <a:gd name="connsiteY6" fmla="*/ 298450 h 365125"/>
                <a:gd name="connsiteX7" fmla="*/ 203200 w 234970"/>
                <a:gd name="connsiteY7" fmla="*/ 311150 h 365125"/>
                <a:gd name="connsiteX8" fmla="*/ 222250 w 234970"/>
                <a:gd name="connsiteY8" fmla="*/ 327025 h 365125"/>
                <a:gd name="connsiteX9" fmla="*/ 234950 w 234970"/>
                <a:gd name="connsiteY9" fmla="*/ 352425 h 365125"/>
                <a:gd name="connsiteX10" fmla="*/ 225425 w 234970"/>
                <a:gd name="connsiteY10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0" h="365125">
                  <a:moveTo>
                    <a:pt x="0" y="0"/>
                  </a:moveTo>
                  <a:cubicBezTo>
                    <a:pt x="4233" y="42333"/>
                    <a:pt x="8467" y="84667"/>
                    <a:pt x="22225" y="117475"/>
                  </a:cubicBezTo>
                  <a:cubicBezTo>
                    <a:pt x="35983" y="150283"/>
                    <a:pt x="55033" y="179917"/>
                    <a:pt x="82550" y="196850"/>
                  </a:cubicBezTo>
                  <a:cubicBezTo>
                    <a:pt x="110067" y="213783"/>
                    <a:pt x="162454" y="211138"/>
                    <a:pt x="187325" y="219075"/>
                  </a:cubicBezTo>
                  <a:cubicBezTo>
                    <a:pt x="212196" y="227012"/>
                    <a:pt x="225425" y="232833"/>
                    <a:pt x="231775" y="244475"/>
                  </a:cubicBezTo>
                  <a:cubicBezTo>
                    <a:pt x="238125" y="256117"/>
                    <a:pt x="230187" y="279929"/>
                    <a:pt x="225425" y="288925"/>
                  </a:cubicBezTo>
                  <a:cubicBezTo>
                    <a:pt x="220663" y="297921"/>
                    <a:pt x="206904" y="294746"/>
                    <a:pt x="203200" y="298450"/>
                  </a:cubicBezTo>
                  <a:cubicBezTo>
                    <a:pt x="199496" y="302154"/>
                    <a:pt x="200025" y="306388"/>
                    <a:pt x="203200" y="311150"/>
                  </a:cubicBezTo>
                  <a:cubicBezTo>
                    <a:pt x="206375" y="315912"/>
                    <a:pt x="216958" y="320146"/>
                    <a:pt x="222250" y="327025"/>
                  </a:cubicBezTo>
                  <a:cubicBezTo>
                    <a:pt x="227542" y="333904"/>
                    <a:pt x="234421" y="346075"/>
                    <a:pt x="234950" y="352425"/>
                  </a:cubicBezTo>
                  <a:cubicBezTo>
                    <a:pt x="235479" y="358775"/>
                    <a:pt x="225425" y="365125"/>
                    <a:pt x="225425" y="365125"/>
                  </a:cubicBezTo>
                </a:path>
              </a:pathLst>
            </a:cu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9" name="Straight Connector 111"/>
            <p:cNvCxnSpPr>
              <a:stCxn id="118" idx="10"/>
            </p:cNvCxnSpPr>
            <p:nvPr/>
          </p:nvCxnSpPr>
          <p:spPr bwMode="auto">
            <a:xfrm flipH="1">
              <a:off x="1265318" y="1424234"/>
              <a:ext cx="66367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2"/>
            <p:cNvCxnSpPr/>
            <p:nvPr/>
          </p:nvCxnSpPr>
          <p:spPr bwMode="auto">
            <a:xfrm flipV="1">
              <a:off x="1265318" y="1422263"/>
              <a:ext cx="0" cy="17737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378"/>
            <p:cNvGrpSpPr>
              <a:grpSpLocks/>
            </p:cNvGrpSpPr>
            <p:nvPr/>
          </p:nvGrpSpPr>
          <p:grpSpPr bwMode="auto">
            <a:xfrm>
              <a:off x="1305923" y="1355780"/>
              <a:ext cx="30264" cy="59305"/>
              <a:chOff x="559074" y="1108075"/>
              <a:chExt cx="64800" cy="124275"/>
            </a:xfrm>
          </p:grpSpPr>
          <p:sp>
            <p:nvSpPr>
              <p:cNvPr id="126" name="Snip Same Side Corner Rectangle 118"/>
              <p:cNvSpPr/>
              <p:nvPr/>
            </p:nvSpPr>
            <p:spPr>
              <a:xfrm rot="16200000">
                <a:off x="572723" y="1156232"/>
                <a:ext cx="63325" cy="28139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7" name="Oval 119"/>
              <p:cNvSpPr/>
              <p:nvPr/>
            </p:nvSpPr>
            <p:spPr>
              <a:xfrm>
                <a:off x="560771" y="1174430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8" name="Chord 120"/>
              <p:cNvSpPr/>
              <p:nvPr/>
            </p:nvSpPr>
            <p:spPr>
              <a:xfrm>
                <a:off x="560771" y="1155158"/>
                <a:ext cx="64719" cy="33039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9" name="Oval 121"/>
              <p:cNvSpPr/>
              <p:nvPr/>
            </p:nvSpPr>
            <p:spPr>
              <a:xfrm>
                <a:off x="560771" y="1108352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122" name="Straight Connector 114"/>
            <p:cNvCxnSpPr/>
            <p:nvPr/>
          </p:nvCxnSpPr>
          <p:spPr bwMode="auto">
            <a:xfrm>
              <a:off x="1244291" y="1340146"/>
              <a:ext cx="0" cy="7423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15"/>
            <p:cNvCxnSpPr/>
            <p:nvPr/>
          </p:nvCxnSpPr>
          <p:spPr bwMode="auto">
            <a:xfrm>
              <a:off x="1241006" y="1414379"/>
              <a:ext cx="51253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16"/>
            <p:cNvCxnSpPr/>
            <p:nvPr/>
          </p:nvCxnSpPr>
          <p:spPr bwMode="auto">
            <a:xfrm>
              <a:off x="1241006" y="1340146"/>
              <a:ext cx="51253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17"/>
            <p:cNvCxnSpPr/>
            <p:nvPr/>
          </p:nvCxnSpPr>
          <p:spPr bwMode="auto">
            <a:xfrm>
              <a:off x="1288974" y="1319124"/>
              <a:ext cx="0" cy="10642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 του θεωρήματος </a:t>
            </a:r>
            <a:br>
              <a:rPr lang="el-GR" dirty="0"/>
            </a:br>
            <a:r>
              <a:rPr lang="el-GR" dirty="0"/>
              <a:t>ροπών μεταφοράς: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16059" y="1859852"/>
                <a:ext cx="995611" cy="193303"/>
              </a:xfrm>
              <a:prstGeom prst="rect">
                <a:avLst/>
              </a:prstGeom>
              <a:noFill/>
            </p:spPr>
            <p:txBody>
              <a:bodyPr wrap="none" lIns="0" tIns="27432" rIns="0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7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new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= </m:t>
                      </m:r>
                      <m:sSub>
                        <m:sSubPr>
                          <m:ctrlPr>
                            <a:rPr lang="en-US" sz="7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ship</m:t>
                          </m:r>
                        </m:sub>
                      </m:sSub>
                      <m:r>
                        <a:rPr lang="en-US" sz="7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+ </m:t>
                      </m:r>
                      <m:sSub>
                        <m:sSubPr>
                          <m:ctrlPr>
                            <a:rPr lang="en-US" sz="7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cont</m:t>
                          </m:r>
                        </m:sub>
                      </m:sSub>
                    </m:oMath>
                  </m:oMathPara>
                </a14:m>
                <a:endParaRPr lang="el-GR" sz="7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59" y="1859852"/>
                <a:ext cx="995611" cy="193303"/>
              </a:xfrm>
              <a:prstGeom prst="rect">
                <a:avLst/>
              </a:prstGeom>
              <a:blipFill rotWithShape="1">
                <a:blip r:embed="rId2"/>
                <a:stretch>
                  <a:fillRect r="-610" b="-31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131"/>
          <p:cNvSpPr/>
          <p:nvPr/>
        </p:nvSpPr>
        <p:spPr>
          <a:xfrm>
            <a:off x="2187513" y="1404236"/>
            <a:ext cx="208819" cy="7097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TextBox 8"/>
          <p:cNvSpPr txBox="1">
            <a:spLocks noChangeArrowheads="1"/>
          </p:cNvSpPr>
          <p:nvPr/>
        </p:nvSpPr>
        <p:spPr bwMode="auto">
          <a:xfrm>
            <a:off x="2291235" y="1258601"/>
            <a:ext cx="772247" cy="129092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dirty="0">
                <a:latin typeface="Arial" charset="0"/>
                <a:cs typeface="Arial" charset="0"/>
              </a:rPr>
              <a:t>G</a:t>
            </a:r>
            <a:r>
              <a:rPr lang="en-US" sz="800" baseline="-25000" dirty="0">
                <a:latin typeface="Arial" charset="0"/>
                <a:cs typeface="Arial" charset="0"/>
              </a:rPr>
              <a:t>cont</a:t>
            </a:r>
            <a:r>
              <a:rPr lang="en-US" sz="800" dirty="0">
                <a:latin typeface="Arial" charset="0"/>
                <a:cs typeface="Arial" charset="0"/>
              </a:rPr>
              <a:t> (x</a:t>
            </a:r>
            <a:r>
              <a:rPr lang="en-US" sz="800" baseline="-25000" dirty="0">
                <a:latin typeface="Arial" charset="0"/>
                <a:cs typeface="Arial" charset="0"/>
              </a:rPr>
              <a:t>cont</a:t>
            </a:r>
            <a:r>
              <a:rPr lang="en-US" sz="800" dirty="0">
                <a:latin typeface="Arial" charset="0"/>
                <a:cs typeface="Arial" charset="0"/>
              </a:rPr>
              <a:t> , z</a:t>
            </a:r>
            <a:r>
              <a:rPr lang="en-US" sz="800" baseline="-25000" dirty="0">
                <a:latin typeface="Arial" charset="0"/>
                <a:cs typeface="Arial" charset="0"/>
              </a:rPr>
              <a:t>cont</a:t>
            </a:r>
            <a:r>
              <a:rPr lang="en-US" sz="800" dirty="0">
                <a:latin typeface="Arial" charset="0"/>
                <a:cs typeface="Arial" charset="0"/>
              </a:rPr>
              <a:t>)</a:t>
            </a:r>
            <a:endParaRPr lang="en-US" sz="800" baseline="-25000" dirty="0">
              <a:latin typeface="Arial" charset="0"/>
              <a:cs typeface="Arial" charset="0"/>
            </a:endParaRPr>
          </a:p>
        </p:txBody>
      </p:sp>
      <p:sp>
        <p:nvSpPr>
          <p:cNvPr id="96" name="TextBox 8"/>
          <p:cNvSpPr txBox="1">
            <a:spLocks noChangeArrowheads="1"/>
          </p:cNvSpPr>
          <p:nvPr/>
        </p:nvSpPr>
        <p:spPr bwMode="auto">
          <a:xfrm>
            <a:off x="1984818" y="1483793"/>
            <a:ext cx="362939" cy="12762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  w</a:t>
            </a:r>
            <a:r>
              <a:rPr lang="en-US" sz="800" baseline="-25000" dirty="0">
                <a:solidFill>
                  <a:schemeClr val="accent2"/>
                </a:solidFill>
                <a:latin typeface="Arial" charset="0"/>
                <a:cs typeface="Arial" charset="0"/>
              </a:rPr>
              <a:t>cont</a:t>
            </a:r>
          </a:p>
        </p:txBody>
      </p:sp>
      <p:sp>
        <p:nvSpPr>
          <p:cNvPr id="97" name="TextBox 8"/>
          <p:cNvSpPr txBox="1">
            <a:spLocks noChangeArrowheads="1"/>
          </p:cNvSpPr>
          <p:nvPr/>
        </p:nvSpPr>
        <p:spPr bwMode="auto">
          <a:xfrm>
            <a:off x="2604450" y="1858307"/>
            <a:ext cx="279817" cy="12909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W</a:t>
            </a:r>
            <a:r>
              <a:rPr lang="en-US" sz="800" baseline="-25000" dirty="0">
                <a:solidFill>
                  <a:schemeClr val="accent2"/>
                </a:solidFill>
                <a:latin typeface="Arial" charset="0"/>
                <a:cs typeface="Arial" charset="0"/>
              </a:rPr>
              <a:t>ship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1509293" y="962575"/>
            <a:ext cx="141996" cy="116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700" dirty="0">
                <a:latin typeface="Arial" charset="0"/>
                <a:cs typeface="Arial" charset="0"/>
              </a:rPr>
              <a:t>z</a:t>
            </a:r>
            <a:endParaRPr lang="en-US" sz="700" baseline="-25000" dirty="0">
              <a:latin typeface="Arial" charset="0"/>
              <a:cs typeface="Arial" charset="0"/>
            </a:endParaRPr>
          </a:p>
        </p:txBody>
      </p:sp>
      <p:sp>
        <p:nvSpPr>
          <p:cNvPr id="99" name="TextBox 8"/>
          <p:cNvSpPr txBox="1">
            <a:spLocks noChangeArrowheads="1"/>
          </p:cNvSpPr>
          <p:nvPr/>
        </p:nvSpPr>
        <p:spPr bwMode="auto">
          <a:xfrm>
            <a:off x="3949013" y="1725657"/>
            <a:ext cx="141996" cy="116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700" dirty="0">
                <a:latin typeface="Arial" charset="0"/>
                <a:cs typeface="Arial" charset="0"/>
              </a:rPr>
              <a:t>x</a:t>
            </a:r>
            <a:endParaRPr lang="en-US" sz="700" baseline="-25000" dirty="0">
              <a:latin typeface="Arial" charset="0"/>
              <a:cs typeface="Arial" charset="0"/>
            </a:endParaRPr>
          </a:p>
        </p:txBody>
      </p:sp>
      <p:sp>
        <p:nvSpPr>
          <p:cNvPr id="130" name="TextBox 8"/>
          <p:cNvSpPr txBox="1">
            <a:spLocks noChangeArrowheads="1"/>
          </p:cNvSpPr>
          <p:nvPr/>
        </p:nvSpPr>
        <p:spPr bwMode="auto">
          <a:xfrm>
            <a:off x="2578934" y="1523374"/>
            <a:ext cx="770687" cy="211166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dirty="0">
                <a:latin typeface="Arial" charset="0"/>
                <a:cs typeface="Arial" charset="0"/>
              </a:rPr>
              <a:t>G</a:t>
            </a:r>
            <a:r>
              <a:rPr lang="en-US" sz="800" baseline="-25000" dirty="0">
                <a:latin typeface="Arial" charset="0"/>
                <a:cs typeface="Arial" charset="0"/>
              </a:rPr>
              <a:t>ship</a:t>
            </a:r>
            <a:r>
              <a:rPr lang="en-US" sz="800" dirty="0">
                <a:latin typeface="Arial" charset="0"/>
                <a:cs typeface="Arial" charset="0"/>
              </a:rPr>
              <a:t> (x</a:t>
            </a:r>
            <a:r>
              <a:rPr lang="en-US" sz="800" baseline="-25000" dirty="0">
                <a:latin typeface="Arial" charset="0"/>
                <a:cs typeface="Arial" charset="0"/>
              </a:rPr>
              <a:t>ship</a:t>
            </a:r>
            <a:r>
              <a:rPr lang="en-US" sz="800" dirty="0">
                <a:latin typeface="Arial" charset="0"/>
                <a:cs typeface="Arial" charset="0"/>
              </a:rPr>
              <a:t> , z</a:t>
            </a:r>
            <a:r>
              <a:rPr lang="en-US" sz="800" baseline="-25000" dirty="0">
                <a:latin typeface="Arial" charset="0"/>
                <a:cs typeface="Arial" charset="0"/>
              </a:rPr>
              <a:t>ship</a:t>
            </a:r>
            <a:r>
              <a:rPr lang="en-US" sz="800" dirty="0">
                <a:latin typeface="Arial" charset="0"/>
                <a:cs typeface="Arial" charset="0"/>
              </a:rPr>
              <a:t>)</a:t>
            </a:r>
            <a:endParaRPr lang="en-US" sz="800" baseline="-25000" dirty="0">
              <a:latin typeface="Arial" charset="0"/>
              <a:cs typeface="Arial" charset="0"/>
            </a:endParaRPr>
          </a:p>
          <a:p>
            <a:pPr algn="ctr" eaLnBrk="1" hangingPunct="1"/>
            <a:endParaRPr lang="en-US" sz="800" baseline="-25000" dirty="0">
              <a:latin typeface="Arial" charset="0"/>
              <a:cs typeface="Arial" charset="0"/>
            </a:endParaRPr>
          </a:p>
        </p:txBody>
      </p:sp>
      <p:cxnSp>
        <p:nvCxnSpPr>
          <p:cNvPr id="131" name="Straight Arrow Connector 132"/>
          <p:cNvCxnSpPr/>
          <p:nvPr/>
        </p:nvCxnSpPr>
        <p:spPr>
          <a:xfrm>
            <a:off x="2287776" y="1444223"/>
            <a:ext cx="569" cy="144894"/>
          </a:xfrm>
          <a:prstGeom prst="straightConnector1">
            <a:avLst/>
          </a:prstGeom>
          <a:ln w="9525" cmpd="sng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Oval 133"/>
          <p:cNvSpPr/>
          <p:nvPr/>
        </p:nvSpPr>
        <p:spPr>
          <a:xfrm>
            <a:off x="2272654" y="1427620"/>
            <a:ext cx="32405" cy="32397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 defTabSz="124057">
              <a:defRPr/>
            </a:pPr>
            <a:endParaRPr lang="en-US"/>
          </a:p>
        </p:txBody>
      </p:sp>
      <p:cxnSp>
        <p:nvCxnSpPr>
          <p:cNvPr id="133" name="Straight Arrow Connector 125"/>
          <p:cNvCxnSpPr/>
          <p:nvPr/>
        </p:nvCxnSpPr>
        <p:spPr>
          <a:xfrm>
            <a:off x="1699317" y="1696524"/>
            <a:ext cx="2405772" cy="2087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26"/>
          <p:cNvCxnSpPr/>
          <p:nvPr/>
        </p:nvCxnSpPr>
        <p:spPr>
          <a:xfrm flipV="1">
            <a:off x="1699318" y="1011825"/>
            <a:ext cx="0" cy="686786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29"/>
          <p:cNvCxnSpPr/>
          <p:nvPr/>
        </p:nvCxnSpPr>
        <p:spPr>
          <a:xfrm>
            <a:off x="2564773" y="1616957"/>
            <a:ext cx="0" cy="373661"/>
          </a:xfrm>
          <a:prstGeom prst="straightConnector1">
            <a:avLst/>
          </a:prstGeom>
          <a:ln w="9525" cmpd="sng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Oval 123"/>
          <p:cNvSpPr/>
          <p:nvPr/>
        </p:nvSpPr>
        <p:spPr>
          <a:xfrm>
            <a:off x="2548553" y="1599982"/>
            <a:ext cx="31080" cy="31072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 defTabSz="124057">
              <a:defRPr/>
            </a:pPr>
            <a:endParaRPr lang="en-US"/>
          </a:p>
        </p:txBody>
      </p:sp>
      <p:sp>
        <p:nvSpPr>
          <p:cNvPr id="137" name="Ορθογώνιο 136"/>
          <p:cNvSpPr/>
          <p:nvPr/>
        </p:nvSpPr>
        <p:spPr>
          <a:xfrm>
            <a:off x="180000" y="972035"/>
            <a:ext cx="1329293" cy="658129"/>
          </a:xfrm>
          <a:prstGeom prst="rect">
            <a:avLst/>
          </a:prstGeom>
        </p:spPr>
        <p:txBody>
          <a:bodyPr wrap="square" lIns="0" tIns="27432" rIns="54864" bIns="27432">
            <a:spAutoFit/>
          </a:bodyPr>
          <a:lstStyle/>
          <a:p>
            <a:pPr>
              <a:lnSpc>
                <a:spcPct val="125000"/>
              </a:lnSpc>
              <a:spcAft>
                <a:spcPts val="500"/>
              </a:spcAft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Σε πλοίο βάρους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W</a:t>
            </a:r>
            <a:r>
              <a:rPr lang="en-US" sz="7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ship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l-GR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τοπο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-</a:t>
            </a:r>
            <a:r>
              <a:rPr lang="el-GR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θετείται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container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βάρους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w</a:t>
            </a:r>
            <a:r>
              <a:rPr lang="en-US" sz="7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cont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.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Βρείτε το νέο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κέντρο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βάρους του συστήματος.</a:t>
            </a:r>
          </a:p>
        </p:txBody>
      </p:sp>
    </p:spTree>
    <p:extLst>
      <p:ext uri="{BB962C8B-B14F-4D97-AF65-F5344CB8AC3E}">
        <p14:creationId xmlns:p14="http://schemas.microsoft.com/office/powerpoint/2010/main" val="428399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50"/>
          <p:cNvGrpSpPr>
            <a:grpSpLocks noChangeAspect="1"/>
          </p:cNvGrpSpPr>
          <p:nvPr/>
        </p:nvGrpSpPr>
        <p:grpSpPr bwMode="auto">
          <a:xfrm>
            <a:off x="1592740" y="1202570"/>
            <a:ext cx="2322047" cy="498029"/>
            <a:chOff x="1174639" y="900000"/>
            <a:chExt cx="2491051" cy="540000"/>
          </a:xfrm>
        </p:grpSpPr>
        <p:cxnSp>
          <p:nvCxnSpPr>
            <p:cNvPr id="61" name="Straight Connector 48"/>
            <p:cNvCxnSpPr>
              <a:endCxn id="62" idx="0"/>
            </p:cNvCxnSpPr>
            <p:nvPr/>
          </p:nvCxnSpPr>
          <p:spPr bwMode="auto">
            <a:xfrm flipV="1">
              <a:off x="1265318" y="1436715"/>
              <a:ext cx="2360946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 49"/>
            <p:cNvSpPr/>
            <p:nvPr/>
          </p:nvSpPr>
          <p:spPr>
            <a:xfrm>
              <a:off x="3565811" y="1288905"/>
              <a:ext cx="99879" cy="147810"/>
            </a:xfrm>
            <a:custGeom>
              <a:avLst/>
              <a:gdLst>
                <a:gd name="connsiteX0" fmla="*/ 86269 w 144834"/>
                <a:gd name="connsiteY0" fmla="*/ 215900 h 215900"/>
                <a:gd name="connsiteX1" fmla="*/ 137069 w 144834"/>
                <a:gd name="connsiteY1" fmla="*/ 187325 h 215900"/>
                <a:gd name="connsiteX2" fmla="*/ 133894 w 144834"/>
                <a:gd name="connsiteY2" fmla="*/ 117475 h 215900"/>
                <a:gd name="connsiteX3" fmla="*/ 35469 w 144834"/>
                <a:gd name="connsiteY3" fmla="*/ 95250 h 215900"/>
                <a:gd name="connsiteX4" fmla="*/ 544 w 144834"/>
                <a:gd name="connsiteY4" fmla="*/ 53975 h 215900"/>
                <a:gd name="connsiteX5" fmla="*/ 13244 w 144834"/>
                <a:gd name="connsiteY5" fmla="*/ 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34" h="215900">
                  <a:moveTo>
                    <a:pt x="86269" y="215900"/>
                  </a:moveTo>
                  <a:cubicBezTo>
                    <a:pt x="107700" y="209814"/>
                    <a:pt x="129132" y="203729"/>
                    <a:pt x="137069" y="187325"/>
                  </a:cubicBezTo>
                  <a:cubicBezTo>
                    <a:pt x="145007" y="170921"/>
                    <a:pt x="150827" y="132821"/>
                    <a:pt x="133894" y="117475"/>
                  </a:cubicBezTo>
                  <a:cubicBezTo>
                    <a:pt x="116961" y="102129"/>
                    <a:pt x="57694" y="105833"/>
                    <a:pt x="35469" y="95250"/>
                  </a:cubicBezTo>
                  <a:cubicBezTo>
                    <a:pt x="13244" y="84667"/>
                    <a:pt x="4248" y="69850"/>
                    <a:pt x="544" y="53975"/>
                  </a:cubicBezTo>
                  <a:cubicBezTo>
                    <a:pt x="-3160" y="38100"/>
                    <a:pt x="13244" y="0"/>
                    <a:pt x="13244" y="0"/>
                  </a:cubicBezTo>
                </a:path>
              </a:pathLst>
            </a:cu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3" name="Straight Connector 51"/>
            <p:cNvCxnSpPr>
              <a:endCxn id="62" idx="5"/>
            </p:cNvCxnSpPr>
            <p:nvPr/>
          </p:nvCxnSpPr>
          <p:spPr bwMode="auto">
            <a:xfrm flipH="1">
              <a:off x="3575011" y="1130584"/>
              <a:ext cx="74909" cy="158321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53"/>
            <p:cNvCxnSpPr/>
            <p:nvPr/>
          </p:nvCxnSpPr>
          <p:spPr bwMode="auto">
            <a:xfrm flipH="1">
              <a:off x="3384453" y="1133211"/>
              <a:ext cx="265467" cy="656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55"/>
            <p:cNvCxnSpPr/>
            <p:nvPr/>
          </p:nvCxnSpPr>
          <p:spPr bwMode="auto">
            <a:xfrm flipV="1">
              <a:off x="3384453" y="1138467"/>
              <a:ext cx="0" cy="58467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56"/>
            <p:cNvCxnSpPr/>
            <p:nvPr/>
          </p:nvCxnSpPr>
          <p:spPr bwMode="auto">
            <a:xfrm>
              <a:off x="1720686" y="1195620"/>
              <a:ext cx="1663767" cy="1314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57"/>
            <p:cNvCxnSpPr/>
            <p:nvPr/>
          </p:nvCxnSpPr>
          <p:spPr bwMode="auto">
            <a:xfrm flipV="1">
              <a:off x="1720686" y="1078029"/>
              <a:ext cx="0" cy="12219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58"/>
            <p:cNvCxnSpPr/>
            <p:nvPr/>
          </p:nvCxnSpPr>
          <p:spPr bwMode="auto">
            <a:xfrm flipH="1">
              <a:off x="1419079" y="1076058"/>
              <a:ext cx="191872" cy="1971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59"/>
            <p:cNvCxnSpPr/>
            <p:nvPr/>
          </p:nvCxnSpPr>
          <p:spPr bwMode="auto">
            <a:xfrm flipV="1">
              <a:off x="1419079" y="1076058"/>
              <a:ext cx="0" cy="4007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0"/>
            <p:cNvCxnSpPr/>
            <p:nvPr/>
          </p:nvCxnSpPr>
          <p:spPr bwMode="auto">
            <a:xfrm flipH="1">
              <a:off x="1608322" y="1032044"/>
              <a:ext cx="133391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1"/>
            <p:cNvCxnSpPr/>
            <p:nvPr/>
          </p:nvCxnSpPr>
          <p:spPr bwMode="auto">
            <a:xfrm flipH="1">
              <a:off x="1720686" y="1032044"/>
              <a:ext cx="17741" cy="4729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62"/>
            <p:cNvCxnSpPr/>
            <p:nvPr/>
          </p:nvCxnSpPr>
          <p:spPr bwMode="auto">
            <a:xfrm flipH="1">
              <a:off x="1382939" y="1116131"/>
              <a:ext cx="39426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63"/>
            <p:cNvCxnSpPr/>
            <p:nvPr/>
          </p:nvCxnSpPr>
          <p:spPr bwMode="auto">
            <a:xfrm flipV="1">
              <a:off x="1385567" y="1114161"/>
              <a:ext cx="0" cy="6240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64"/>
            <p:cNvCxnSpPr/>
            <p:nvPr/>
          </p:nvCxnSpPr>
          <p:spPr bwMode="auto">
            <a:xfrm flipH="1">
              <a:off x="1174639" y="1174599"/>
              <a:ext cx="210928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65"/>
            <p:cNvCxnSpPr/>
            <p:nvPr/>
          </p:nvCxnSpPr>
          <p:spPr bwMode="auto">
            <a:xfrm flipH="1">
              <a:off x="1536699" y="900000"/>
              <a:ext cx="74252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67"/>
            <p:cNvCxnSpPr/>
            <p:nvPr/>
          </p:nvCxnSpPr>
          <p:spPr bwMode="auto">
            <a:xfrm flipV="1">
              <a:off x="1608322" y="900000"/>
              <a:ext cx="0" cy="176058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109"/>
            <p:cNvCxnSpPr/>
            <p:nvPr/>
          </p:nvCxnSpPr>
          <p:spPr bwMode="auto">
            <a:xfrm flipV="1">
              <a:off x="1509758" y="900000"/>
              <a:ext cx="30226" cy="176058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reeform 110"/>
            <p:cNvSpPr/>
            <p:nvPr/>
          </p:nvSpPr>
          <p:spPr>
            <a:xfrm>
              <a:off x="1175953" y="1173285"/>
              <a:ext cx="162303" cy="250949"/>
            </a:xfrm>
            <a:custGeom>
              <a:avLst/>
              <a:gdLst>
                <a:gd name="connsiteX0" fmla="*/ 0 w 234970"/>
                <a:gd name="connsiteY0" fmla="*/ 0 h 365125"/>
                <a:gd name="connsiteX1" fmla="*/ 22225 w 234970"/>
                <a:gd name="connsiteY1" fmla="*/ 117475 h 365125"/>
                <a:gd name="connsiteX2" fmla="*/ 82550 w 234970"/>
                <a:gd name="connsiteY2" fmla="*/ 196850 h 365125"/>
                <a:gd name="connsiteX3" fmla="*/ 187325 w 234970"/>
                <a:gd name="connsiteY3" fmla="*/ 219075 h 365125"/>
                <a:gd name="connsiteX4" fmla="*/ 231775 w 234970"/>
                <a:gd name="connsiteY4" fmla="*/ 244475 h 365125"/>
                <a:gd name="connsiteX5" fmla="*/ 225425 w 234970"/>
                <a:gd name="connsiteY5" fmla="*/ 288925 h 365125"/>
                <a:gd name="connsiteX6" fmla="*/ 203200 w 234970"/>
                <a:gd name="connsiteY6" fmla="*/ 298450 h 365125"/>
                <a:gd name="connsiteX7" fmla="*/ 203200 w 234970"/>
                <a:gd name="connsiteY7" fmla="*/ 311150 h 365125"/>
                <a:gd name="connsiteX8" fmla="*/ 222250 w 234970"/>
                <a:gd name="connsiteY8" fmla="*/ 327025 h 365125"/>
                <a:gd name="connsiteX9" fmla="*/ 234950 w 234970"/>
                <a:gd name="connsiteY9" fmla="*/ 352425 h 365125"/>
                <a:gd name="connsiteX10" fmla="*/ 225425 w 234970"/>
                <a:gd name="connsiteY10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0" h="365125">
                  <a:moveTo>
                    <a:pt x="0" y="0"/>
                  </a:moveTo>
                  <a:cubicBezTo>
                    <a:pt x="4233" y="42333"/>
                    <a:pt x="8467" y="84667"/>
                    <a:pt x="22225" y="117475"/>
                  </a:cubicBezTo>
                  <a:cubicBezTo>
                    <a:pt x="35983" y="150283"/>
                    <a:pt x="55033" y="179917"/>
                    <a:pt x="82550" y="196850"/>
                  </a:cubicBezTo>
                  <a:cubicBezTo>
                    <a:pt x="110067" y="213783"/>
                    <a:pt x="162454" y="211138"/>
                    <a:pt x="187325" y="219075"/>
                  </a:cubicBezTo>
                  <a:cubicBezTo>
                    <a:pt x="212196" y="227012"/>
                    <a:pt x="225425" y="232833"/>
                    <a:pt x="231775" y="244475"/>
                  </a:cubicBezTo>
                  <a:cubicBezTo>
                    <a:pt x="238125" y="256117"/>
                    <a:pt x="230187" y="279929"/>
                    <a:pt x="225425" y="288925"/>
                  </a:cubicBezTo>
                  <a:cubicBezTo>
                    <a:pt x="220663" y="297921"/>
                    <a:pt x="206904" y="294746"/>
                    <a:pt x="203200" y="298450"/>
                  </a:cubicBezTo>
                  <a:cubicBezTo>
                    <a:pt x="199496" y="302154"/>
                    <a:pt x="200025" y="306388"/>
                    <a:pt x="203200" y="311150"/>
                  </a:cubicBezTo>
                  <a:cubicBezTo>
                    <a:pt x="206375" y="315912"/>
                    <a:pt x="216958" y="320146"/>
                    <a:pt x="222250" y="327025"/>
                  </a:cubicBezTo>
                  <a:cubicBezTo>
                    <a:pt x="227542" y="333904"/>
                    <a:pt x="234421" y="346075"/>
                    <a:pt x="234950" y="352425"/>
                  </a:cubicBezTo>
                  <a:cubicBezTo>
                    <a:pt x="235479" y="358775"/>
                    <a:pt x="225425" y="365125"/>
                    <a:pt x="225425" y="365125"/>
                  </a:cubicBezTo>
                </a:path>
              </a:pathLst>
            </a:cu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9" name="Straight Connector 111"/>
            <p:cNvCxnSpPr>
              <a:stCxn id="78" idx="10"/>
            </p:cNvCxnSpPr>
            <p:nvPr/>
          </p:nvCxnSpPr>
          <p:spPr bwMode="auto">
            <a:xfrm flipH="1">
              <a:off x="1265318" y="1424234"/>
              <a:ext cx="66367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112"/>
            <p:cNvCxnSpPr/>
            <p:nvPr/>
          </p:nvCxnSpPr>
          <p:spPr bwMode="auto">
            <a:xfrm flipV="1">
              <a:off x="1265318" y="1422263"/>
              <a:ext cx="0" cy="17737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378"/>
            <p:cNvGrpSpPr>
              <a:grpSpLocks/>
            </p:cNvGrpSpPr>
            <p:nvPr/>
          </p:nvGrpSpPr>
          <p:grpSpPr bwMode="auto">
            <a:xfrm>
              <a:off x="1305923" y="1355780"/>
              <a:ext cx="30264" cy="59305"/>
              <a:chOff x="559074" y="1108075"/>
              <a:chExt cx="64800" cy="124275"/>
            </a:xfrm>
          </p:grpSpPr>
          <p:sp>
            <p:nvSpPr>
              <p:cNvPr id="86" name="Snip Same Side Corner Rectangle 118"/>
              <p:cNvSpPr/>
              <p:nvPr/>
            </p:nvSpPr>
            <p:spPr>
              <a:xfrm rot="16200000">
                <a:off x="572723" y="1156232"/>
                <a:ext cx="63325" cy="28139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87" name="Oval 119"/>
              <p:cNvSpPr/>
              <p:nvPr/>
            </p:nvSpPr>
            <p:spPr>
              <a:xfrm>
                <a:off x="560771" y="1174430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88" name="Chord 120"/>
              <p:cNvSpPr/>
              <p:nvPr/>
            </p:nvSpPr>
            <p:spPr>
              <a:xfrm>
                <a:off x="560771" y="1155158"/>
                <a:ext cx="64719" cy="33039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89" name="Oval 121"/>
              <p:cNvSpPr/>
              <p:nvPr/>
            </p:nvSpPr>
            <p:spPr>
              <a:xfrm>
                <a:off x="560771" y="1108352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82" name="Straight Connector 114"/>
            <p:cNvCxnSpPr/>
            <p:nvPr/>
          </p:nvCxnSpPr>
          <p:spPr bwMode="auto">
            <a:xfrm>
              <a:off x="1244291" y="1340146"/>
              <a:ext cx="0" cy="7423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115"/>
            <p:cNvCxnSpPr/>
            <p:nvPr/>
          </p:nvCxnSpPr>
          <p:spPr bwMode="auto">
            <a:xfrm>
              <a:off x="1241006" y="1414379"/>
              <a:ext cx="51253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116"/>
            <p:cNvCxnSpPr/>
            <p:nvPr/>
          </p:nvCxnSpPr>
          <p:spPr bwMode="auto">
            <a:xfrm>
              <a:off x="1241006" y="1340146"/>
              <a:ext cx="51253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117"/>
            <p:cNvCxnSpPr/>
            <p:nvPr/>
          </p:nvCxnSpPr>
          <p:spPr bwMode="auto">
            <a:xfrm>
              <a:off x="1288974" y="1319124"/>
              <a:ext cx="0" cy="10642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 του θεωρήματος </a:t>
            </a:r>
            <a:br>
              <a:rPr lang="el-GR" dirty="0"/>
            </a:br>
            <a:r>
              <a:rPr lang="el-GR" dirty="0"/>
              <a:t>ροπών μεταφοράς:</a:t>
            </a:r>
          </a:p>
        </p:txBody>
      </p:sp>
      <p:sp>
        <p:nvSpPr>
          <p:cNvPr id="50" name="Rectangle 131"/>
          <p:cNvSpPr/>
          <p:nvPr/>
        </p:nvSpPr>
        <p:spPr>
          <a:xfrm>
            <a:off x="2187513" y="1404236"/>
            <a:ext cx="208819" cy="7097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TextBox 8"/>
          <p:cNvSpPr txBox="1">
            <a:spLocks noChangeArrowheads="1"/>
          </p:cNvSpPr>
          <p:nvPr/>
        </p:nvSpPr>
        <p:spPr bwMode="auto">
          <a:xfrm>
            <a:off x="2291235" y="1258601"/>
            <a:ext cx="772247" cy="129092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dirty="0">
                <a:latin typeface="Arial" charset="0"/>
                <a:cs typeface="Arial" charset="0"/>
              </a:rPr>
              <a:t>G</a:t>
            </a:r>
            <a:r>
              <a:rPr lang="en-US" sz="800" baseline="-25000" dirty="0">
                <a:latin typeface="Arial" charset="0"/>
                <a:cs typeface="Arial" charset="0"/>
              </a:rPr>
              <a:t>cont</a:t>
            </a:r>
            <a:r>
              <a:rPr lang="en-US" sz="800" dirty="0">
                <a:latin typeface="Arial" charset="0"/>
                <a:cs typeface="Arial" charset="0"/>
              </a:rPr>
              <a:t> (x</a:t>
            </a:r>
            <a:r>
              <a:rPr lang="en-US" sz="800" baseline="-25000" dirty="0">
                <a:latin typeface="Arial" charset="0"/>
                <a:cs typeface="Arial" charset="0"/>
              </a:rPr>
              <a:t>cont</a:t>
            </a:r>
            <a:r>
              <a:rPr lang="en-US" sz="800" dirty="0">
                <a:latin typeface="Arial" charset="0"/>
                <a:cs typeface="Arial" charset="0"/>
              </a:rPr>
              <a:t> , z</a:t>
            </a:r>
            <a:r>
              <a:rPr lang="en-US" sz="800" baseline="-25000" dirty="0">
                <a:latin typeface="Arial" charset="0"/>
                <a:cs typeface="Arial" charset="0"/>
              </a:rPr>
              <a:t>cont</a:t>
            </a:r>
            <a:r>
              <a:rPr lang="en-US" sz="800" dirty="0">
                <a:latin typeface="Arial" charset="0"/>
                <a:cs typeface="Arial" charset="0"/>
              </a:rPr>
              <a:t>)</a:t>
            </a:r>
            <a:endParaRPr lang="en-US" sz="800" baseline="-25000" dirty="0">
              <a:latin typeface="Arial" charset="0"/>
              <a:cs typeface="Arial" charset="0"/>
            </a:endParaRPr>
          </a:p>
        </p:txBody>
      </p:sp>
      <p:sp>
        <p:nvSpPr>
          <p:cNvPr id="52" name="TextBox 8"/>
          <p:cNvSpPr txBox="1">
            <a:spLocks noChangeArrowheads="1"/>
          </p:cNvSpPr>
          <p:nvPr/>
        </p:nvSpPr>
        <p:spPr bwMode="auto">
          <a:xfrm>
            <a:off x="1984818" y="1483793"/>
            <a:ext cx="362939" cy="12762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  w</a:t>
            </a:r>
            <a:r>
              <a:rPr lang="en-US" sz="800" baseline="-25000" dirty="0">
                <a:solidFill>
                  <a:schemeClr val="accent2"/>
                </a:solidFill>
                <a:latin typeface="Arial" charset="0"/>
                <a:cs typeface="Arial" charset="0"/>
              </a:rPr>
              <a:t>cont</a:t>
            </a:r>
          </a:p>
        </p:txBody>
      </p:sp>
      <p:sp>
        <p:nvSpPr>
          <p:cNvPr id="55" name="TextBox 8"/>
          <p:cNvSpPr txBox="1">
            <a:spLocks noChangeArrowheads="1"/>
          </p:cNvSpPr>
          <p:nvPr/>
        </p:nvSpPr>
        <p:spPr bwMode="auto">
          <a:xfrm>
            <a:off x="2604450" y="1858307"/>
            <a:ext cx="279817" cy="12909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W</a:t>
            </a:r>
            <a:r>
              <a:rPr lang="en-US" sz="800" baseline="-25000" dirty="0">
                <a:solidFill>
                  <a:schemeClr val="accent2"/>
                </a:solidFill>
                <a:latin typeface="Arial" charset="0"/>
                <a:cs typeface="Arial" charset="0"/>
              </a:rPr>
              <a:t>ship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509293" y="962575"/>
            <a:ext cx="141996" cy="116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700" dirty="0">
                <a:latin typeface="Arial" charset="0"/>
                <a:cs typeface="Arial" charset="0"/>
              </a:rPr>
              <a:t>z</a:t>
            </a:r>
            <a:endParaRPr lang="en-US" sz="700" baseline="-25000" dirty="0">
              <a:latin typeface="Arial" charset="0"/>
              <a:cs typeface="Arial" charset="0"/>
            </a:endParaRPr>
          </a:p>
        </p:txBody>
      </p:sp>
      <p:sp>
        <p:nvSpPr>
          <p:cNvPr id="59" name="TextBox 8"/>
          <p:cNvSpPr txBox="1">
            <a:spLocks noChangeArrowheads="1"/>
          </p:cNvSpPr>
          <p:nvPr/>
        </p:nvSpPr>
        <p:spPr bwMode="auto">
          <a:xfrm>
            <a:off x="3949013" y="1725657"/>
            <a:ext cx="141996" cy="116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700" dirty="0">
                <a:latin typeface="Arial" charset="0"/>
                <a:cs typeface="Arial" charset="0"/>
              </a:rPr>
              <a:t>x</a:t>
            </a:r>
            <a:endParaRPr lang="en-US" sz="700" baseline="-25000" dirty="0">
              <a:latin typeface="Arial" charset="0"/>
              <a:cs typeface="Arial" charset="0"/>
            </a:endParaRPr>
          </a:p>
        </p:txBody>
      </p:sp>
      <p:sp>
        <p:nvSpPr>
          <p:cNvPr id="92" name="TextBox 8"/>
          <p:cNvSpPr txBox="1">
            <a:spLocks noChangeArrowheads="1"/>
          </p:cNvSpPr>
          <p:nvPr/>
        </p:nvSpPr>
        <p:spPr bwMode="auto">
          <a:xfrm>
            <a:off x="2578934" y="1523374"/>
            <a:ext cx="770687" cy="211166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dirty="0">
                <a:latin typeface="Arial" charset="0"/>
                <a:cs typeface="Arial" charset="0"/>
              </a:rPr>
              <a:t>G</a:t>
            </a:r>
            <a:r>
              <a:rPr lang="en-US" sz="800" baseline="-25000" dirty="0">
                <a:latin typeface="Arial" charset="0"/>
                <a:cs typeface="Arial" charset="0"/>
              </a:rPr>
              <a:t>ship</a:t>
            </a:r>
            <a:r>
              <a:rPr lang="en-US" sz="800" dirty="0">
                <a:latin typeface="Arial" charset="0"/>
                <a:cs typeface="Arial" charset="0"/>
              </a:rPr>
              <a:t> (x</a:t>
            </a:r>
            <a:r>
              <a:rPr lang="en-US" sz="800" baseline="-25000" dirty="0">
                <a:latin typeface="Arial" charset="0"/>
                <a:cs typeface="Arial" charset="0"/>
              </a:rPr>
              <a:t>ship</a:t>
            </a:r>
            <a:r>
              <a:rPr lang="en-US" sz="800" dirty="0">
                <a:latin typeface="Arial" charset="0"/>
                <a:cs typeface="Arial" charset="0"/>
              </a:rPr>
              <a:t> , z</a:t>
            </a:r>
            <a:r>
              <a:rPr lang="en-US" sz="800" baseline="-25000" dirty="0">
                <a:latin typeface="Arial" charset="0"/>
                <a:cs typeface="Arial" charset="0"/>
              </a:rPr>
              <a:t>ship</a:t>
            </a:r>
            <a:r>
              <a:rPr lang="en-US" sz="800" dirty="0">
                <a:latin typeface="Arial" charset="0"/>
                <a:cs typeface="Arial" charset="0"/>
              </a:rPr>
              <a:t>)</a:t>
            </a:r>
            <a:endParaRPr lang="en-US" sz="800" baseline="-25000" dirty="0">
              <a:latin typeface="Arial" charset="0"/>
              <a:cs typeface="Arial" charset="0"/>
            </a:endParaRPr>
          </a:p>
          <a:p>
            <a:pPr algn="ctr" eaLnBrk="1" hangingPunct="1"/>
            <a:endParaRPr lang="en-US" sz="800" baseline="-25000" dirty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16059" y="1859852"/>
                <a:ext cx="995611" cy="193303"/>
              </a:xfrm>
              <a:prstGeom prst="rect">
                <a:avLst/>
              </a:prstGeom>
              <a:noFill/>
            </p:spPr>
            <p:txBody>
              <a:bodyPr wrap="none" lIns="0" tIns="27432" rIns="0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7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new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= </m:t>
                      </m:r>
                      <m:sSub>
                        <m:sSubPr>
                          <m:ctrlPr>
                            <a:rPr lang="en-US" sz="7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ship</m:t>
                          </m:r>
                        </m:sub>
                      </m:sSub>
                      <m:r>
                        <a:rPr lang="en-US" sz="700" i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+ </m:t>
                      </m:r>
                      <m:sSub>
                        <m:sSubPr>
                          <m:ctrlPr>
                            <a:rPr lang="en-US" sz="7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cont</m:t>
                          </m:r>
                        </m:sub>
                      </m:sSub>
                    </m:oMath>
                  </m:oMathPara>
                </a14:m>
                <a:endParaRPr lang="el-GR" sz="7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59" y="1859852"/>
                <a:ext cx="995611" cy="193303"/>
              </a:xfrm>
              <a:prstGeom prst="rect">
                <a:avLst/>
              </a:prstGeom>
              <a:blipFill rotWithShape="1">
                <a:blip r:embed="rId2"/>
                <a:stretch>
                  <a:fillRect r="-610" b="-31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6059" y="2334914"/>
                <a:ext cx="2011193" cy="235542"/>
              </a:xfrm>
              <a:prstGeom prst="rect">
                <a:avLst/>
              </a:prstGeom>
              <a:noFill/>
            </p:spPr>
            <p:txBody>
              <a:bodyPr wrap="none" lIns="0" tIns="27432" rIns="0" bIns="27432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7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latin typeface="+mj-lt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latin typeface="+mj-lt"/>
                              </a:rPr>
                              <m:t>new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latin typeface="+mj-lt"/>
                            <a:ea typeface="Cambria Math"/>
                          </a:rPr>
                          <m:t>new</m:t>
                        </m:r>
                      </m:sub>
                    </m:sSub>
                    <m:r>
                      <m:rPr>
                        <m:nor/>
                      </m:rPr>
                      <a:rPr lang="en-US" sz="700">
                        <a:latin typeface="+mj-lt"/>
                        <a:ea typeface="Cambria Math"/>
                      </a:rPr>
                      <m:t> = </m:t>
                    </m:r>
                    <m:sSub>
                      <m:sSubPr>
                        <m:ctrlPr>
                          <a:rPr lang="el-GR" sz="7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latin typeface="+mj-lt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latin typeface="+mj-lt"/>
                              </a:rPr>
                              <m:t>ship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latin typeface="+mj-lt"/>
                            <a:ea typeface="Cambria Math"/>
                          </a:rPr>
                          <m:t>ship</m:t>
                        </m:r>
                      </m:sub>
                    </m:sSub>
                  </m:oMath>
                </a14:m>
                <a:r>
                  <a:rPr lang="en-US" sz="700" dirty="0">
                    <a:latin typeface="+mj-lt"/>
                  </a:rPr>
                  <a:t> + </a:t>
                </a:r>
                <a:r>
                  <a:rPr lang="el-GR" sz="7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7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latin typeface="+mj-lt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latin typeface="+mj-lt"/>
                              </a:rPr>
                              <m:t>cont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latin typeface="+mj-lt"/>
                            <a:ea typeface="Cambria Math"/>
                          </a:rPr>
                          <m:t>cont</m:t>
                        </m:r>
                      </m:sub>
                    </m:sSub>
                  </m:oMath>
                </a14:m>
                <a:endParaRPr lang="el-GR" sz="7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6" y="3891905"/>
                <a:ext cx="3351495" cy="392608"/>
              </a:xfrm>
              <a:prstGeom prst="rect">
                <a:avLst/>
              </a:prstGeom>
              <a:blipFill rotWithShape="1">
                <a:blip r:embed="rId3"/>
                <a:stretch>
                  <a:fillRect l="-1636" t="-1538" r="-727" b="-46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132"/>
          <p:cNvCxnSpPr/>
          <p:nvPr/>
        </p:nvCxnSpPr>
        <p:spPr>
          <a:xfrm>
            <a:off x="2287776" y="1444223"/>
            <a:ext cx="569" cy="144894"/>
          </a:xfrm>
          <a:prstGeom prst="straightConnector1">
            <a:avLst/>
          </a:prstGeom>
          <a:ln w="9525" cmpd="sng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133"/>
          <p:cNvSpPr/>
          <p:nvPr/>
        </p:nvSpPr>
        <p:spPr>
          <a:xfrm>
            <a:off x="2272654" y="1427620"/>
            <a:ext cx="32405" cy="32397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 defTabSz="124057">
              <a:defRPr/>
            </a:pPr>
            <a:endParaRPr lang="en-US"/>
          </a:p>
        </p:txBody>
      </p:sp>
      <p:cxnSp>
        <p:nvCxnSpPr>
          <p:cNvPr id="98" name="Straight Arrow Connector 125"/>
          <p:cNvCxnSpPr/>
          <p:nvPr/>
        </p:nvCxnSpPr>
        <p:spPr>
          <a:xfrm>
            <a:off x="1699317" y="1696524"/>
            <a:ext cx="2405772" cy="2087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126"/>
          <p:cNvCxnSpPr/>
          <p:nvPr/>
        </p:nvCxnSpPr>
        <p:spPr>
          <a:xfrm flipV="1">
            <a:off x="1699318" y="1011825"/>
            <a:ext cx="0" cy="686786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129"/>
          <p:cNvCxnSpPr/>
          <p:nvPr/>
        </p:nvCxnSpPr>
        <p:spPr>
          <a:xfrm>
            <a:off x="2564773" y="1616957"/>
            <a:ext cx="0" cy="373661"/>
          </a:xfrm>
          <a:prstGeom prst="straightConnector1">
            <a:avLst/>
          </a:prstGeom>
          <a:ln w="9525" cmpd="sng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Oval 123"/>
          <p:cNvSpPr/>
          <p:nvPr/>
        </p:nvSpPr>
        <p:spPr>
          <a:xfrm>
            <a:off x="2548553" y="1599982"/>
            <a:ext cx="31080" cy="31072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 defTabSz="124057">
              <a:defRPr/>
            </a:pPr>
            <a:endParaRPr lang="en-US"/>
          </a:p>
        </p:txBody>
      </p:sp>
      <p:sp>
        <p:nvSpPr>
          <p:cNvPr id="53" name="Ορθογώνιο 52"/>
          <p:cNvSpPr/>
          <p:nvPr/>
        </p:nvSpPr>
        <p:spPr>
          <a:xfrm>
            <a:off x="180000" y="972035"/>
            <a:ext cx="1329293" cy="658129"/>
          </a:xfrm>
          <a:prstGeom prst="rect">
            <a:avLst/>
          </a:prstGeom>
        </p:spPr>
        <p:txBody>
          <a:bodyPr wrap="square" lIns="0" tIns="27432" rIns="54864" bIns="27432">
            <a:spAutoFit/>
          </a:bodyPr>
          <a:lstStyle/>
          <a:p>
            <a:pPr>
              <a:lnSpc>
                <a:spcPct val="125000"/>
              </a:lnSpc>
              <a:spcAft>
                <a:spcPts val="500"/>
              </a:spcAft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Σε πλοίο βάρους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W</a:t>
            </a:r>
            <a:r>
              <a:rPr lang="en-US" sz="7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ship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l-GR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τοπο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-</a:t>
            </a:r>
            <a:r>
              <a:rPr lang="el-GR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θετείται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container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βάρους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w</a:t>
            </a:r>
            <a:r>
              <a:rPr lang="en-US" sz="7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cont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.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Βρείτε το νέο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κέντρο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βάρους του συστήματος.</a:t>
            </a:r>
          </a:p>
        </p:txBody>
      </p:sp>
    </p:spTree>
    <p:extLst>
      <p:ext uri="{BB962C8B-B14F-4D97-AF65-F5344CB8AC3E}">
        <p14:creationId xmlns:p14="http://schemas.microsoft.com/office/powerpoint/2010/main" val="8513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50"/>
          <p:cNvGrpSpPr>
            <a:grpSpLocks noChangeAspect="1"/>
          </p:cNvGrpSpPr>
          <p:nvPr/>
        </p:nvGrpSpPr>
        <p:grpSpPr bwMode="auto">
          <a:xfrm>
            <a:off x="1592740" y="1202570"/>
            <a:ext cx="2322047" cy="498029"/>
            <a:chOff x="1174639" y="900000"/>
            <a:chExt cx="2491051" cy="540000"/>
          </a:xfrm>
        </p:grpSpPr>
        <p:cxnSp>
          <p:nvCxnSpPr>
            <p:cNvPr id="61" name="Straight Connector 48"/>
            <p:cNvCxnSpPr>
              <a:endCxn id="62" idx="0"/>
            </p:cNvCxnSpPr>
            <p:nvPr/>
          </p:nvCxnSpPr>
          <p:spPr bwMode="auto">
            <a:xfrm flipV="1">
              <a:off x="1265318" y="1436715"/>
              <a:ext cx="2360946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 49"/>
            <p:cNvSpPr/>
            <p:nvPr/>
          </p:nvSpPr>
          <p:spPr>
            <a:xfrm>
              <a:off x="3565811" y="1288905"/>
              <a:ext cx="99879" cy="147810"/>
            </a:xfrm>
            <a:custGeom>
              <a:avLst/>
              <a:gdLst>
                <a:gd name="connsiteX0" fmla="*/ 86269 w 144834"/>
                <a:gd name="connsiteY0" fmla="*/ 215900 h 215900"/>
                <a:gd name="connsiteX1" fmla="*/ 137069 w 144834"/>
                <a:gd name="connsiteY1" fmla="*/ 187325 h 215900"/>
                <a:gd name="connsiteX2" fmla="*/ 133894 w 144834"/>
                <a:gd name="connsiteY2" fmla="*/ 117475 h 215900"/>
                <a:gd name="connsiteX3" fmla="*/ 35469 w 144834"/>
                <a:gd name="connsiteY3" fmla="*/ 95250 h 215900"/>
                <a:gd name="connsiteX4" fmla="*/ 544 w 144834"/>
                <a:gd name="connsiteY4" fmla="*/ 53975 h 215900"/>
                <a:gd name="connsiteX5" fmla="*/ 13244 w 144834"/>
                <a:gd name="connsiteY5" fmla="*/ 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34" h="215900">
                  <a:moveTo>
                    <a:pt x="86269" y="215900"/>
                  </a:moveTo>
                  <a:cubicBezTo>
                    <a:pt x="107700" y="209814"/>
                    <a:pt x="129132" y="203729"/>
                    <a:pt x="137069" y="187325"/>
                  </a:cubicBezTo>
                  <a:cubicBezTo>
                    <a:pt x="145007" y="170921"/>
                    <a:pt x="150827" y="132821"/>
                    <a:pt x="133894" y="117475"/>
                  </a:cubicBezTo>
                  <a:cubicBezTo>
                    <a:pt x="116961" y="102129"/>
                    <a:pt x="57694" y="105833"/>
                    <a:pt x="35469" y="95250"/>
                  </a:cubicBezTo>
                  <a:cubicBezTo>
                    <a:pt x="13244" y="84667"/>
                    <a:pt x="4248" y="69850"/>
                    <a:pt x="544" y="53975"/>
                  </a:cubicBezTo>
                  <a:cubicBezTo>
                    <a:pt x="-3160" y="38100"/>
                    <a:pt x="13244" y="0"/>
                    <a:pt x="13244" y="0"/>
                  </a:cubicBezTo>
                </a:path>
              </a:pathLst>
            </a:cu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3" name="Straight Connector 51"/>
            <p:cNvCxnSpPr>
              <a:endCxn id="62" idx="5"/>
            </p:cNvCxnSpPr>
            <p:nvPr/>
          </p:nvCxnSpPr>
          <p:spPr bwMode="auto">
            <a:xfrm flipH="1">
              <a:off x="3575011" y="1130584"/>
              <a:ext cx="74909" cy="158321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53"/>
            <p:cNvCxnSpPr/>
            <p:nvPr/>
          </p:nvCxnSpPr>
          <p:spPr bwMode="auto">
            <a:xfrm flipH="1">
              <a:off x="3384453" y="1133211"/>
              <a:ext cx="265467" cy="656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55"/>
            <p:cNvCxnSpPr/>
            <p:nvPr/>
          </p:nvCxnSpPr>
          <p:spPr bwMode="auto">
            <a:xfrm flipV="1">
              <a:off x="3384453" y="1138467"/>
              <a:ext cx="0" cy="58467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56"/>
            <p:cNvCxnSpPr/>
            <p:nvPr/>
          </p:nvCxnSpPr>
          <p:spPr bwMode="auto">
            <a:xfrm>
              <a:off x="1720686" y="1195620"/>
              <a:ext cx="1663767" cy="1314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57"/>
            <p:cNvCxnSpPr/>
            <p:nvPr/>
          </p:nvCxnSpPr>
          <p:spPr bwMode="auto">
            <a:xfrm flipV="1">
              <a:off x="1720686" y="1078029"/>
              <a:ext cx="0" cy="12219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58"/>
            <p:cNvCxnSpPr/>
            <p:nvPr/>
          </p:nvCxnSpPr>
          <p:spPr bwMode="auto">
            <a:xfrm flipH="1">
              <a:off x="1419079" y="1076058"/>
              <a:ext cx="191872" cy="1971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59"/>
            <p:cNvCxnSpPr/>
            <p:nvPr/>
          </p:nvCxnSpPr>
          <p:spPr bwMode="auto">
            <a:xfrm flipV="1">
              <a:off x="1419079" y="1076058"/>
              <a:ext cx="0" cy="4007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0"/>
            <p:cNvCxnSpPr/>
            <p:nvPr/>
          </p:nvCxnSpPr>
          <p:spPr bwMode="auto">
            <a:xfrm flipH="1">
              <a:off x="1608322" y="1032044"/>
              <a:ext cx="133391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1"/>
            <p:cNvCxnSpPr/>
            <p:nvPr/>
          </p:nvCxnSpPr>
          <p:spPr bwMode="auto">
            <a:xfrm flipH="1">
              <a:off x="1720686" y="1032044"/>
              <a:ext cx="17741" cy="4729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62"/>
            <p:cNvCxnSpPr/>
            <p:nvPr/>
          </p:nvCxnSpPr>
          <p:spPr bwMode="auto">
            <a:xfrm flipH="1">
              <a:off x="1382939" y="1116131"/>
              <a:ext cx="39426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63"/>
            <p:cNvCxnSpPr/>
            <p:nvPr/>
          </p:nvCxnSpPr>
          <p:spPr bwMode="auto">
            <a:xfrm flipV="1">
              <a:off x="1385567" y="1114161"/>
              <a:ext cx="0" cy="6240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64"/>
            <p:cNvCxnSpPr/>
            <p:nvPr/>
          </p:nvCxnSpPr>
          <p:spPr bwMode="auto">
            <a:xfrm flipH="1">
              <a:off x="1174639" y="1174599"/>
              <a:ext cx="210928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65"/>
            <p:cNvCxnSpPr/>
            <p:nvPr/>
          </p:nvCxnSpPr>
          <p:spPr bwMode="auto">
            <a:xfrm flipH="1">
              <a:off x="1536699" y="900000"/>
              <a:ext cx="74252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67"/>
            <p:cNvCxnSpPr/>
            <p:nvPr/>
          </p:nvCxnSpPr>
          <p:spPr bwMode="auto">
            <a:xfrm flipV="1">
              <a:off x="1608322" y="900000"/>
              <a:ext cx="0" cy="176058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109"/>
            <p:cNvCxnSpPr/>
            <p:nvPr/>
          </p:nvCxnSpPr>
          <p:spPr bwMode="auto">
            <a:xfrm flipV="1">
              <a:off x="1509758" y="900000"/>
              <a:ext cx="30226" cy="176058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reeform 110"/>
            <p:cNvSpPr/>
            <p:nvPr/>
          </p:nvSpPr>
          <p:spPr>
            <a:xfrm>
              <a:off x="1175953" y="1173285"/>
              <a:ext cx="162303" cy="250949"/>
            </a:xfrm>
            <a:custGeom>
              <a:avLst/>
              <a:gdLst>
                <a:gd name="connsiteX0" fmla="*/ 0 w 234970"/>
                <a:gd name="connsiteY0" fmla="*/ 0 h 365125"/>
                <a:gd name="connsiteX1" fmla="*/ 22225 w 234970"/>
                <a:gd name="connsiteY1" fmla="*/ 117475 h 365125"/>
                <a:gd name="connsiteX2" fmla="*/ 82550 w 234970"/>
                <a:gd name="connsiteY2" fmla="*/ 196850 h 365125"/>
                <a:gd name="connsiteX3" fmla="*/ 187325 w 234970"/>
                <a:gd name="connsiteY3" fmla="*/ 219075 h 365125"/>
                <a:gd name="connsiteX4" fmla="*/ 231775 w 234970"/>
                <a:gd name="connsiteY4" fmla="*/ 244475 h 365125"/>
                <a:gd name="connsiteX5" fmla="*/ 225425 w 234970"/>
                <a:gd name="connsiteY5" fmla="*/ 288925 h 365125"/>
                <a:gd name="connsiteX6" fmla="*/ 203200 w 234970"/>
                <a:gd name="connsiteY6" fmla="*/ 298450 h 365125"/>
                <a:gd name="connsiteX7" fmla="*/ 203200 w 234970"/>
                <a:gd name="connsiteY7" fmla="*/ 311150 h 365125"/>
                <a:gd name="connsiteX8" fmla="*/ 222250 w 234970"/>
                <a:gd name="connsiteY8" fmla="*/ 327025 h 365125"/>
                <a:gd name="connsiteX9" fmla="*/ 234950 w 234970"/>
                <a:gd name="connsiteY9" fmla="*/ 352425 h 365125"/>
                <a:gd name="connsiteX10" fmla="*/ 225425 w 234970"/>
                <a:gd name="connsiteY10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0" h="365125">
                  <a:moveTo>
                    <a:pt x="0" y="0"/>
                  </a:moveTo>
                  <a:cubicBezTo>
                    <a:pt x="4233" y="42333"/>
                    <a:pt x="8467" y="84667"/>
                    <a:pt x="22225" y="117475"/>
                  </a:cubicBezTo>
                  <a:cubicBezTo>
                    <a:pt x="35983" y="150283"/>
                    <a:pt x="55033" y="179917"/>
                    <a:pt x="82550" y="196850"/>
                  </a:cubicBezTo>
                  <a:cubicBezTo>
                    <a:pt x="110067" y="213783"/>
                    <a:pt x="162454" y="211138"/>
                    <a:pt x="187325" y="219075"/>
                  </a:cubicBezTo>
                  <a:cubicBezTo>
                    <a:pt x="212196" y="227012"/>
                    <a:pt x="225425" y="232833"/>
                    <a:pt x="231775" y="244475"/>
                  </a:cubicBezTo>
                  <a:cubicBezTo>
                    <a:pt x="238125" y="256117"/>
                    <a:pt x="230187" y="279929"/>
                    <a:pt x="225425" y="288925"/>
                  </a:cubicBezTo>
                  <a:cubicBezTo>
                    <a:pt x="220663" y="297921"/>
                    <a:pt x="206904" y="294746"/>
                    <a:pt x="203200" y="298450"/>
                  </a:cubicBezTo>
                  <a:cubicBezTo>
                    <a:pt x="199496" y="302154"/>
                    <a:pt x="200025" y="306388"/>
                    <a:pt x="203200" y="311150"/>
                  </a:cubicBezTo>
                  <a:cubicBezTo>
                    <a:pt x="206375" y="315912"/>
                    <a:pt x="216958" y="320146"/>
                    <a:pt x="222250" y="327025"/>
                  </a:cubicBezTo>
                  <a:cubicBezTo>
                    <a:pt x="227542" y="333904"/>
                    <a:pt x="234421" y="346075"/>
                    <a:pt x="234950" y="352425"/>
                  </a:cubicBezTo>
                  <a:cubicBezTo>
                    <a:pt x="235479" y="358775"/>
                    <a:pt x="225425" y="365125"/>
                    <a:pt x="225425" y="365125"/>
                  </a:cubicBezTo>
                </a:path>
              </a:pathLst>
            </a:cu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9" name="Straight Connector 111"/>
            <p:cNvCxnSpPr>
              <a:stCxn id="78" idx="10"/>
            </p:cNvCxnSpPr>
            <p:nvPr/>
          </p:nvCxnSpPr>
          <p:spPr bwMode="auto">
            <a:xfrm flipH="1">
              <a:off x="1265318" y="1424234"/>
              <a:ext cx="66367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112"/>
            <p:cNvCxnSpPr/>
            <p:nvPr/>
          </p:nvCxnSpPr>
          <p:spPr bwMode="auto">
            <a:xfrm flipV="1">
              <a:off x="1265318" y="1422263"/>
              <a:ext cx="0" cy="17737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378"/>
            <p:cNvGrpSpPr>
              <a:grpSpLocks/>
            </p:cNvGrpSpPr>
            <p:nvPr/>
          </p:nvGrpSpPr>
          <p:grpSpPr bwMode="auto">
            <a:xfrm>
              <a:off x="1305923" y="1355780"/>
              <a:ext cx="30264" cy="59305"/>
              <a:chOff x="559074" y="1108075"/>
              <a:chExt cx="64800" cy="124275"/>
            </a:xfrm>
          </p:grpSpPr>
          <p:sp>
            <p:nvSpPr>
              <p:cNvPr id="86" name="Snip Same Side Corner Rectangle 118"/>
              <p:cNvSpPr/>
              <p:nvPr/>
            </p:nvSpPr>
            <p:spPr>
              <a:xfrm rot="16200000">
                <a:off x="572723" y="1156232"/>
                <a:ext cx="63325" cy="28139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87" name="Oval 119"/>
              <p:cNvSpPr/>
              <p:nvPr/>
            </p:nvSpPr>
            <p:spPr>
              <a:xfrm>
                <a:off x="560771" y="1174430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88" name="Chord 120"/>
              <p:cNvSpPr/>
              <p:nvPr/>
            </p:nvSpPr>
            <p:spPr>
              <a:xfrm>
                <a:off x="560771" y="1155158"/>
                <a:ext cx="64719" cy="33039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89" name="Oval 121"/>
              <p:cNvSpPr/>
              <p:nvPr/>
            </p:nvSpPr>
            <p:spPr>
              <a:xfrm>
                <a:off x="560771" y="1108352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82" name="Straight Connector 114"/>
            <p:cNvCxnSpPr/>
            <p:nvPr/>
          </p:nvCxnSpPr>
          <p:spPr bwMode="auto">
            <a:xfrm>
              <a:off x="1244291" y="1340146"/>
              <a:ext cx="0" cy="7423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115"/>
            <p:cNvCxnSpPr/>
            <p:nvPr/>
          </p:nvCxnSpPr>
          <p:spPr bwMode="auto">
            <a:xfrm>
              <a:off x="1241006" y="1414379"/>
              <a:ext cx="51253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116"/>
            <p:cNvCxnSpPr/>
            <p:nvPr/>
          </p:nvCxnSpPr>
          <p:spPr bwMode="auto">
            <a:xfrm>
              <a:off x="1241006" y="1340146"/>
              <a:ext cx="51253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117"/>
            <p:cNvCxnSpPr/>
            <p:nvPr/>
          </p:nvCxnSpPr>
          <p:spPr bwMode="auto">
            <a:xfrm>
              <a:off x="1288974" y="1319124"/>
              <a:ext cx="0" cy="10642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 του θεωρήματος </a:t>
            </a:r>
            <a:br>
              <a:rPr lang="el-GR" dirty="0"/>
            </a:br>
            <a:r>
              <a:rPr lang="el-GR" dirty="0"/>
              <a:t>ροπών μεταφοράς:</a:t>
            </a:r>
          </a:p>
        </p:txBody>
      </p:sp>
      <p:sp>
        <p:nvSpPr>
          <p:cNvPr id="50" name="Rectangle 131"/>
          <p:cNvSpPr/>
          <p:nvPr/>
        </p:nvSpPr>
        <p:spPr>
          <a:xfrm>
            <a:off x="2187513" y="1404236"/>
            <a:ext cx="208819" cy="7097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TextBox 8"/>
          <p:cNvSpPr txBox="1">
            <a:spLocks noChangeArrowheads="1"/>
          </p:cNvSpPr>
          <p:nvPr/>
        </p:nvSpPr>
        <p:spPr bwMode="auto">
          <a:xfrm>
            <a:off x="2291235" y="1258601"/>
            <a:ext cx="772247" cy="129092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dirty="0">
                <a:latin typeface="Arial" charset="0"/>
                <a:cs typeface="Arial" charset="0"/>
              </a:rPr>
              <a:t>G</a:t>
            </a:r>
            <a:r>
              <a:rPr lang="en-US" sz="800" baseline="-25000" dirty="0">
                <a:latin typeface="Arial" charset="0"/>
                <a:cs typeface="Arial" charset="0"/>
              </a:rPr>
              <a:t>cont</a:t>
            </a:r>
            <a:r>
              <a:rPr lang="en-US" sz="800" dirty="0">
                <a:latin typeface="Arial" charset="0"/>
                <a:cs typeface="Arial" charset="0"/>
              </a:rPr>
              <a:t> (x</a:t>
            </a:r>
            <a:r>
              <a:rPr lang="en-US" sz="800" baseline="-25000" dirty="0">
                <a:latin typeface="Arial" charset="0"/>
                <a:cs typeface="Arial" charset="0"/>
              </a:rPr>
              <a:t>cont</a:t>
            </a:r>
            <a:r>
              <a:rPr lang="en-US" sz="800" dirty="0">
                <a:latin typeface="Arial" charset="0"/>
                <a:cs typeface="Arial" charset="0"/>
              </a:rPr>
              <a:t> , z</a:t>
            </a:r>
            <a:r>
              <a:rPr lang="en-US" sz="800" baseline="-25000" dirty="0">
                <a:latin typeface="Arial" charset="0"/>
                <a:cs typeface="Arial" charset="0"/>
              </a:rPr>
              <a:t>cont</a:t>
            </a:r>
            <a:r>
              <a:rPr lang="en-US" sz="800" dirty="0">
                <a:latin typeface="Arial" charset="0"/>
                <a:cs typeface="Arial" charset="0"/>
              </a:rPr>
              <a:t>)</a:t>
            </a:r>
            <a:endParaRPr lang="en-US" sz="800" baseline="-25000" dirty="0">
              <a:latin typeface="Arial" charset="0"/>
              <a:cs typeface="Arial" charset="0"/>
            </a:endParaRPr>
          </a:p>
        </p:txBody>
      </p:sp>
      <p:sp>
        <p:nvSpPr>
          <p:cNvPr id="52" name="TextBox 8"/>
          <p:cNvSpPr txBox="1">
            <a:spLocks noChangeArrowheads="1"/>
          </p:cNvSpPr>
          <p:nvPr/>
        </p:nvSpPr>
        <p:spPr bwMode="auto">
          <a:xfrm>
            <a:off x="1984818" y="1483793"/>
            <a:ext cx="362939" cy="12762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  w</a:t>
            </a:r>
            <a:r>
              <a:rPr lang="en-US" sz="800" baseline="-25000" dirty="0">
                <a:solidFill>
                  <a:schemeClr val="accent2"/>
                </a:solidFill>
                <a:latin typeface="Arial" charset="0"/>
                <a:cs typeface="Arial" charset="0"/>
              </a:rPr>
              <a:t>cont</a:t>
            </a:r>
          </a:p>
        </p:txBody>
      </p:sp>
      <p:sp>
        <p:nvSpPr>
          <p:cNvPr id="55" name="TextBox 8"/>
          <p:cNvSpPr txBox="1">
            <a:spLocks noChangeArrowheads="1"/>
          </p:cNvSpPr>
          <p:nvPr/>
        </p:nvSpPr>
        <p:spPr bwMode="auto">
          <a:xfrm>
            <a:off x="2604450" y="1858307"/>
            <a:ext cx="279817" cy="12909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W</a:t>
            </a:r>
            <a:r>
              <a:rPr lang="en-US" sz="800" baseline="-25000" dirty="0">
                <a:solidFill>
                  <a:schemeClr val="accent2"/>
                </a:solidFill>
                <a:latin typeface="Arial" charset="0"/>
                <a:cs typeface="Arial" charset="0"/>
              </a:rPr>
              <a:t>ship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509293" y="962575"/>
            <a:ext cx="141996" cy="116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700" dirty="0">
                <a:latin typeface="Arial" charset="0"/>
                <a:cs typeface="Arial" charset="0"/>
              </a:rPr>
              <a:t>z</a:t>
            </a:r>
            <a:endParaRPr lang="en-US" sz="700" baseline="-25000" dirty="0">
              <a:latin typeface="Arial" charset="0"/>
              <a:cs typeface="Arial" charset="0"/>
            </a:endParaRPr>
          </a:p>
        </p:txBody>
      </p:sp>
      <p:sp>
        <p:nvSpPr>
          <p:cNvPr id="59" name="TextBox 8"/>
          <p:cNvSpPr txBox="1">
            <a:spLocks noChangeArrowheads="1"/>
          </p:cNvSpPr>
          <p:nvPr/>
        </p:nvSpPr>
        <p:spPr bwMode="auto">
          <a:xfrm>
            <a:off x="3949013" y="1725657"/>
            <a:ext cx="141996" cy="116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700" dirty="0">
                <a:latin typeface="Arial" charset="0"/>
                <a:cs typeface="Arial" charset="0"/>
              </a:rPr>
              <a:t>x</a:t>
            </a:r>
            <a:endParaRPr lang="en-US" sz="700" baseline="-25000" dirty="0">
              <a:latin typeface="Arial" charset="0"/>
              <a:cs typeface="Arial" charset="0"/>
            </a:endParaRPr>
          </a:p>
        </p:txBody>
      </p:sp>
      <p:sp>
        <p:nvSpPr>
          <p:cNvPr id="92" name="TextBox 8"/>
          <p:cNvSpPr txBox="1">
            <a:spLocks noChangeArrowheads="1"/>
          </p:cNvSpPr>
          <p:nvPr/>
        </p:nvSpPr>
        <p:spPr bwMode="auto">
          <a:xfrm>
            <a:off x="2578934" y="1523374"/>
            <a:ext cx="770687" cy="211166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dirty="0">
                <a:latin typeface="Arial" charset="0"/>
                <a:cs typeface="Arial" charset="0"/>
              </a:rPr>
              <a:t>G</a:t>
            </a:r>
            <a:r>
              <a:rPr lang="en-US" sz="800" baseline="-25000" dirty="0">
                <a:latin typeface="Arial" charset="0"/>
                <a:cs typeface="Arial" charset="0"/>
              </a:rPr>
              <a:t>ship</a:t>
            </a:r>
            <a:r>
              <a:rPr lang="en-US" sz="800" dirty="0">
                <a:latin typeface="Arial" charset="0"/>
                <a:cs typeface="Arial" charset="0"/>
              </a:rPr>
              <a:t> (x</a:t>
            </a:r>
            <a:r>
              <a:rPr lang="en-US" sz="800" baseline="-25000" dirty="0">
                <a:latin typeface="Arial" charset="0"/>
                <a:cs typeface="Arial" charset="0"/>
              </a:rPr>
              <a:t>ship</a:t>
            </a:r>
            <a:r>
              <a:rPr lang="en-US" sz="800" dirty="0">
                <a:latin typeface="Arial" charset="0"/>
                <a:cs typeface="Arial" charset="0"/>
              </a:rPr>
              <a:t> , z</a:t>
            </a:r>
            <a:r>
              <a:rPr lang="en-US" sz="800" baseline="-25000" dirty="0">
                <a:latin typeface="Arial" charset="0"/>
                <a:cs typeface="Arial" charset="0"/>
              </a:rPr>
              <a:t>ship</a:t>
            </a:r>
            <a:r>
              <a:rPr lang="en-US" sz="800" dirty="0">
                <a:latin typeface="Arial" charset="0"/>
                <a:cs typeface="Arial" charset="0"/>
              </a:rPr>
              <a:t>)</a:t>
            </a:r>
            <a:endParaRPr lang="en-US" sz="800" baseline="-25000" dirty="0">
              <a:latin typeface="Arial" charset="0"/>
              <a:cs typeface="Arial" charset="0"/>
            </a:endParaRPr>
          </a:p>
          <a:p>
            <a:pPr algn="ctr" eaLnBrk="1" hangingPunct="1"/>
            <a:endParaRPr lang="en-US" sz="800" baseline="-25000" dirty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16059" y="1859852"/>
                <a:ext cx="995611" cy="193303"/>
              </a:xfrm>
              <a:prstGeom prst="rect">
                <a:avLst/>
              </a:prstGeom>
              <a:noFill/>
            </p:spPr>
            <p:txBody>
              <a:bodyPr wrap="none" lIns="0" tIns="27432" rIns="0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7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new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= </m:t>
                      </m:r>
                      <m:sSub>
                        <m:sSubPr>
                          <m:ctrlPr>
                            <a:rPr lang="en-US" sz="7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ship</m:t>
                          </m:r>
                        </m:sub>
                      </m:sSub>
                      <m:r>
                        <a:rPr lang="en-US" sz="700" i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+ </m:t>
                      </m:r>
                      <m:sSub>
                        <m:sSubPr>
                          <m:ctrlPr>
                            <a:rPr lang="en-US" sz="7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cont</m:t>
                          </m:r>
                        </m:sub>
                      </m:sSub>
                    </m:oMath>
                  </m:oMathPara>
                </a14:m>
                <a:endParaRPr lang="el-GR" sz="7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59" y="1859852"/>
                <a:ext cx="995611" cy="193303"/>
              </a:xfrm>
              <a:prstGeom prst="rect">
                <a:avLst/>
              </a:prstGeom>
              <a:blipFill rotWithShape="1">
                <a:blip r:embed="rId2"/>
                <a:stretch>
                  <a:fillRect r="-610" b="-31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6059" y="2334914"/>
                <a:ext cx="2011193" cy="235542"/>
              </a:xfrm>
              <a:prstGeom prst="rect">
                <a:avLst/>
              </a:prstGeom>
              <a:noFill/>
            </p:spPr>
            <p:txBody>
              <a:bodyPr wrap="none" lIns="0" tIns="27432" rIns="0" bIns="27432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70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new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new</m:t>
                        </m:r>
                      </m:sub>
                    </m:sSub>
                    <m:r>
                      <m:rPr>
                        <m:nor/>
                      </m:rPr>
                      <a:rPr lang="en-US" sz="7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= 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ship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ship</m:t>
                        </m:r>
                      </m:sub>
                    </m:sSub>
                  </m:oMath>
                </a14:m>
                <a:r>
                  <a:rPr lang="en-US" sz="7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 + </a:t>
                </a:r>
                <a:r>
                  <a:rPr lang="el-GR" sz="7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cont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cont</m:t>
                        </m:r>
                      </m:sub>
                    </m:sSub>
                  </m:oMath>
                </a14:m>
                <a:endParaRPr lang="el-GR" sz="7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59" y="2334914"/>
                <a:ext cx="2011193" cy="235542"/>
              </a:xfrm>
              <a:prstGeom prst="rect">
                <a:avLst/>
              </a:prstGeom>
              <a:blipFill rotWithShape="1">
                <a:blip r:embed="rId3"/>
                <a:stretch>
                  <a:fillRect l="-1515" t="-2564" b="-25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16059" y="2829660"/>
                <a:ext cx="2011193" cy="235542"/>
              </a:xfrm>
              <a:prstGeom prst="rect">
                <a:avLst/>
              </a:prstGeom>
              <a:noFill/>
            </p:spPr>
            <p:txBody>
              <a:bodyPr wrap="none" lIns="0" tIns="27432" rIns="0" bIns="27432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7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</a:rPr>
                          <m:t>Z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j-lt"/>
                              </a:rPr>
                              <m:t>new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  <a:ea typeface="Cambria Math"/>
                          </a:rPr>
                          <m:t>new</m:t>
                        </m:r>
                      </m:sub>
                    </m:sSub>
                    <m:r>
                      <m:rPr>
                        <m:nor/>
                      </m:rPr>
                      <a:rPr lang="en-US" sz="70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 = 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</a:rPr>
                          <m:t>Z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j-lt"/>
                              </a:rPr>
                              <m:t>ship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  <a:ea typeface="Cambria Math"/>
                          </a:rPr>
                          <m:t>ship</m:t>
                        </m:r>
                      </m:sub>
                    </m:sSub>
                  </m:oMath>
                </a14:m>
                <a:r>
                  <a:rPr lang="en-US" sz="7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 + </a:t>
                </a:r>
                <a:r>
                  <a:rPr lang="el-GR" sz="7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</a:rPr>
                          <m:t>Z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j-lt"/>
                              </a:rPr>
                              <m:t>cont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  <a:ea typeface="Cambria Math"/>
                          </a:rPr>
                          <m:t>cont</m:t>
                        </m:r>
                      </m:sub>
                    </m:sSub>
                  </m:oMath>
                </a14:m>
                <a:endParaRPr lang="el-GR" sz="7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59" y="2829660"/>
                <a:ext cx="2011193" cy="235542"/>
              </a:xfrm>
              <a:prstGeom prst="rect">
                <a:avLst/>
              </a:prstGeom>
              <a:blipFill rotWithShape="1">
                <a:blip r:embed="rId4"/>
                <a:stretch>
                  <a:fillRect l="-1515" t="-2564" b="-25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132"/>
          <p:cNvCxnSpPr/>
          <p:nvPr/>
        </p:nvCxnSpPr>
        <p:spPr>
          <a:xfrm>
            <a:off x="2287776" y="1444223"/>
            <a:ext cx="569" cy="144894"/>
          </a:xfrm>
          <a:prstGeom prst="straightConnector1">
            <a:avLst/>
          </a:prstGeom>
          <a:ln w="9525" cmpd="sng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Oval 133"/>
          <p:cNvSpPr/>
          <p:nvPr/>
        </p:nvSpPr>
        <p:spPr>
          <a:xfrm>
            <a:off x="2272654" y="1427620"/>
            <a:ext cx="32405" cy="32397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 defTabSz="124057">
              <a:defRPr/>
            </a:pPr>
            <a:endParaRPr lang="en-US"/>
          </a:p>
        </p:txBody>
      </p:sp>
      <p:cxnSp>
        <p:nvCxnSpPr>
          <p:cNvPr id="99" name="Straight Arrow Connector 125"/>
          <p:cNvCxnSpPr/>
          <p:nvPr/>
        </p:nvCxnSpPr>
        <p:spPr>
          <a:xfrm>
            <a:off x="1699317" y="1696524"/>
            <a:ext cx="2405772" cy="2087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126"/>
          <p:cNvCxnSpPr/>
          <p:nvPr/>
        </p:nvCxnSpPr>
        <p:spPr>
          <a:xfrm flipV="1">
            <a:off x="1699318" y="1011825"/>
            <a:ext cx="0" cy="686786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29"/>
          <p:cNvCxnSpPr/>
          <p:nvPr/>
        </p:nvCxnSpPr>
        <p:spPr>
          <a:xfrm>
            <a:off x="2564773" y="1616957"/>
            <a:ext cx="0" cy="373661"/>
          </a:xfrm>
          <a:prstGeom prst="straightConnector1">
            <a:avLst/>
          </a:prstGeom>
          <a:ln w="9525" cmpd="sng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123"/>
          <p:cNvSpPr/>
          <p:nvPr/>
        </p:nvSpPr>
        <p:spPr>
          <a:xfrm>
            <a:off x="2548553" y="1599982"/>
            <a:ext cx="31080" cy="31072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 defTabSz="124057">
              <a:defRPr/>
            </a:pPr>
            <a:endParaRPr lang="en-US"/>
          </a:p>
        </p:txBody>
      </p:sp>
      <p:sp>
        <p:nvSpPr>
          <p:cNvPr id="53" name="Ορθογώνιο 52"/>
          <p:cNvSpPr/>
          <p:nvPr/>
        </p:nvSpPr>
        <p:spPr>
          <a:xfrm>
            <a:off x="180000" y="972035"/>
            <a:ext cx="1329293" cy="658129"/>
          </a:xfrm>
          <a:prstGeom prst="rect">
            <a:avLst/>
          </a:prstGeom>
        </p:spPr>
        <p:txBody>
          <a:bodyPr wrap="square" lIns="0" tIns="27432" rIns="54864" bIns="27432">
            <a:spAutoFit/>
          </a:bodyPr>
          <a:lstStyle/>
          <a:p>
            <a:pPr>
              <a:lnSpc>
                <a:spcPct val="125000"/>
              </a:lnSpc>
              <a:spcAft>
                <a:spcPts val="500"/>
              </a:spcAft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Σε πλοίο βάρους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W</a:t>
            </a:r>
            <a:r>
              <a:rPr lang="en-US" sz="7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ship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l-GR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τοπο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-</a:t>
            </a:r>
            <a:r>
              <a:rPr lang="el-GR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θετείται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container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βάρους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w</a:t>
            </a:r>
            <a:r>
              <a:rPr lang="en-US" sz="7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cont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.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Βρείτε το νέο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κέντρο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βάρους του συστήματος.</a:t>
            </a:r>
          </a:p>
        </p:txBody>
      </p:sp>
    </p:spTree>
    <p:extLst>
      <p:ext uri="{BB962C8B-B14F-4D97-AF65-F5344CB8AC3E}">
        <p14:creationId xmlns:p14="http://schemas.microsoft.com/office/powerpoint/2010/main" val="9111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50"/>
          <p:cNvGrpSpPr>
            <a:grpSpLocks noChangeAspect="1"/>
          </p:cNvGrpSpPr>
          <p:nvPr/>
        </p:nvGrpSpPr>
        <p:grpSpPr bwMode="auto">
          <a:xfrm>
            <a:off x="1592740" y="1202570"/>
            <a:ext cx="2322047" cy="498029"/>
            <a:chOff x="1174639" y="900000"/>
            <a:chExt cx="2491051" cy="540000"/>
          </a:xfrm>
        </p:grpSpPr>
        <p:cxnSp>
          <p:nvCxnSpPr>
            <p:cNvPr id="61" name="Straight Connector 48"/>
            <p:cNvCxnSpPr>
              <a:endCxn id="62" idx="0"/>
            </p:cNvCxnSpPr>
            <p:nvPr/>
          </p:nvCxnSpPr>
          <p:spPr bwMode="auto">
            <a:xfrm flipV="1">
              <a:off x="1265318" y="1436715"/>
              <a:ext cx="2360946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 49"/>
            <p:cNvSpPr/>
            <p:nvPr/>
          </p:nvSpPr>
          <p:spPr>
            <a:xfrm>
              <a:off x="3565811" y="1288905"/>
              <a:ext cx="99879" cy="147810"/>
            </a:xfrm>
            <a:custGeom>
              <a:avLst/>
              <a:gdLst>
                <a:gd name="connsiteX0" fmla="*/ 86269 w 144834"/>
                <a:gd name="connsiteY0" fmla="*/ 215900 h 215900"/>
                <a:gd name="connsiteX1" fmla="*/ 137069 w 144834"/>
                <a:gd name="connsiteY1" fmla="*/ 187325 h 215900"/>
                <a:gd name="connsiteX2" fmla="*/ 133894 w 144834"/>
                <a:gd name="connsiteY2" fmla="*/ 117475 h 215900"/>
                <a:gd name="connsiteX3" fmla="*/ 35469 w 144834"/>
                <a:gd name="connsiteY3" fmla="*/ 95250 h 215900"/>
                <a:gd name="connsiteX4" fmla="*/ 544 w 144834"/>
                <a:gd name="connsiteY4" fmla="*/ 53975 h 215900"/>
                <a:gd name="connsiteX5" fmla="*/ 13244 w 144834"/>
                <a:gd name="connsiteY5" fmla="*/ 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34" h="215900">
                  <a:moveTo>
                    <a:pt x="86269" y="215900"/>
                  </a:moveTo>
                  <a:cubicBezTo>
                    <a:pt x="107700" y="209814"/>
                    <a:pt x="129132" y="203729"/>
                    <a:pt x="137069" y="187325"/>
                  </a:cubicBezTo>
                  <a:cubicBezTo>
                    <a:pt x="145007" y="170921"/>
                    <a:pt x="150827" y="132821"/>
                    <a:pt x="133894" y="117475"/>
                  </a:cubicBezTo>
                  <a:cubicBezTo>
                    <a:pt x="116961" y="102129"/>
                    <a:pt x="57694" y="105833"/>
                    <a:pt x="35469" y="95250"/>
                  </a:cubicBezTo>
                  <a:cubicBezTo>
                    <a:pt x="13244" y="84667"/>
                    <a:pt x="4248" y="69850"/>
                    <a:pt x="544" y="53975"/>
                  </a:cubicBezTo>
                  <a:cubicBezTo>
                    <a:pt x="-3160" y="38100"/>
                    <a:pt x="13244" y="0"/>
                    <a:pt x="13244" y="0"/>
                  </a:cubicBezTo>
                </a:path>
              </a:pathLst>
            </a:cu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3" name="Straight Connector 51"/>
            <p:cNvCxnSpPr>
              <a:endCxn id="62" idx="5"/>
            </p:cNvCxnSpPr>
            <p:nvPr/>
          </p:nvCxnSpPr>
          <p:spPr bwMode="auto">
            <a:xfrm flipH="1">
              <a:off x="3575011" y="1130584"/>
              <a:ext cx="74909" cy="158321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53"/>
            <p:cNvCxnSpPr/>
            <p:nvPr/>
          </p:nvCxnSpPr>
          <p:spPr bwMode="auto">
            <a:xfrm flipH="1">
              <a:off x="3384453" y="1133211"/>
              <a:ext cx="265467" cy="656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55"/>
            <p:cNvCxnSpPr/>
            <p:nvPr/>
          </p:nvCxnSpPr>
          <p:spPr bwMode="auto">
            <a:xfrm flipV="1">
              <a:off x="3384453" y="1138467"/>
              <a:ext cx="0" cy="58467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56"/>
            <p:cNvCxnSpPr/>
            <p:nvPr/>
          </p:nvCxnSpPr>
          <p:spPr bwMode="auto">
            <a:xfrm>
              <a:off x="1720686" y="1195620"/>
              <a:ext cx="1663767" cy="1314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57"/>
            <p:cNvCxnSpPr/>
            <p:nvPr/>
          </p:nvCxnSpPr>
          <p:spPr bwMode="auto">
            <a:xfrm flipV="1">
              <a:off x="1720686" y="1078029"/>
              <a:ext cx="0" cy="12219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58"/>
            <p:cNvCxnSpPr/>
            <p:nvPr/>
          </p:nvCxnSpPr>
          <p:spPr bwMode="auto">
            <a:xfrm flipH="1">
              <a:off x="1419079" y="1076058"/>
              <a:ext cx="191872" cy="1971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59"/>
            <p:cNvCxnSpPr/>
            <p:nvPr/>
          </p:nvCxnSpPr>
          <p:spPr bwMode="auto">
            <a:xfrm flipV="1">
              <a:off x="1419079" y="1076058"/>
              <a:ext cx="0" cy="4007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0"/>
            <p:cNvCxnSpPr/>
            <p:nvPr/>
          </p:nvCxnSpPr>
          <p:spPr bwMode="auto">
            <a:xfrm flipH="1">
              <a:off x="1608322" y="1032044"/>
              <a:ext cx="133391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1"/>
            <p:cNvCxnSpPr/>
            <p:nvPr/>
          </p:nvCxnSpPr>
          <p:spPr bwMode="auto">
            <a:xfrm flipH="1">
              <a:off x="1720686" y="1032044"/>
              <a:ext cx="17741" cy="4729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62"/>
            <p:cNvCxnSpPr/>
            <p:nvPr/>
          </p:nvCxnSpPr>
          <p:spPr bwMode="auto">
            <a:xfrm flipH="1">
              <a:off x="1382939" y="1116131"/>
              <a:ext cx="39426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63"/>
            <p:cNvCxnSpPr/>
            <p:nvPr/>
          </p:nvCxnSpPr>
          <p:spPr bwMode="auto">
            <a:xfrm flipV="1">
              <a:off x="1385567" y="1114161"/>
              <a:ext cx="0" cy="6240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64"/>
            <p:cNvCxnSpPr/>
            <p:nvPr/>
          </p:nvCxnSpPr>
          <p:spPr bwMode="auto">
            <a:xfrm flipH="1">
              <a:off x="1174639" y="1174599"/>
              <a:ext cx="210928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65"/>
            <p:cNvCxnSpPr/>
            <p:nvPr/>
          </p:nvCxnSpPr>
          <p:spPr bwMode="auto">
            <a:xfrm flipH="1">
              <a:off x="1536699" y="900000"/>
              <a:ext cx="74252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67"/>
            <p:cNvCxnSpPr/>
            <p:nvPr/>
          </p:nvCxnSpPr>
          <p:spPr bwMode="auto">
            <a:xfrm flipV="1">
              <a:off x="1608322" y="900000"/>
              <a:ext cx="0" cy="176058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109"/>
            <p:cNvCxnSpPr/>
            <p:nvPr/>
          </p:nvCxnSpPr>
          <p:spPr bwMode="auto">
            <a:xfrm flipV="1">
              <a:off x="1509758" y="900000"/>
              <a:ext cx="30226" cy="176058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reeform 110"/>
            <p:cNvSpPr/>
            <p:nvPr/>
          </p:nvSpPr>
          <p:spPr>
            <a:xfrm>
              <a:off x="1175953" y="1173285"/>
              <a:ext cx="162303" cy="250949"/>
            </a:xfrm>
            <a:custGeom>
              <a:avLst/>
              <a:gdLst>
                <a:gd name="connsiteX0" fmla="*/ 0 w 234970"/>
                <a:gd name="connsiteY0" fmla="*/ 0 h 365125"/>
                <a:gd name="connsiteX1" fmla="*/ 22225 w 234970"/>
                <a:gd name="connsiteY1" fmla="*/ 117475 h 365125"/>
                <a:gd name="connsiteX2" fmla="*/ 82550 w 234970"/>
                <a:gd name="connsiteY2" fmla="*/ 196850 h 365125"/>
                <a:gd name="connsiteX3" fmla="*/ 187325 w 234970"/>
                <a:gd name="connsiteY3" fmla="*/ 219075 h 365125"/>
                <a:gd name="connsiteX4" fmla="*/ 231775 w 234970"/>
                <a:gd name="connsiteY4" fmla="*/ 244475 h 365125"/>
                <a:gd name="connsiteX5" fmla="*/ 225425 w 234970"/>
                <a:gd name="connsiteY5" fmla="*/ 288925 h 365125"/>
                <a:gd name="connsiteX6" fmla="*/ 203200 w 234970"/>
                <a:gd name="connsiteY6" fmla="*/ 298450 h 365125"/>
                <a:gd name="connsiteX7" fmla="*/ 203200 w 234970"/>
                <a:gd name="connsiteY7" fmla="*/ 311150 h 365125"/>
                <a:gd name="connsiteX8" fmla="*/ 222250 w 234970"/>
                <a:gd name="connsiteY8" fmla="*/ 327025 h 365125"/>
                <a:gd name="connsiteX9" fmla="*/ 234950 w 234970"/>
                <a:gd name="connsiteY9" fmla="*/ 352425 h 365125"/>
                <a:gd name="connsiteX10" fmla="*/ 225425 w 234970"/>
                <a:gd name="connsiteY10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0" h="365125">
                  <a:moveTo>
                    <a:pt x="0" y="0"/>
                  </a:moveTo>
                  <a:cubicBezTo>
                    <a:pt x="4233" y="42333"/>
                    <a:pt x="8467" y="84667"/>
                    <a:pt x="22225" y="117475"/>
                  </a:cubicBezTo>
                  <a:cubicBezTo>
                    <a:pt x="35983" y="150283"/>
                    <a:pt x="55033" y="179917"/>
                    <a:pt x="82550" y="196850"/>
                  </a:cubicBezTo>
                  <a:cubicBezTo>
                    <a:pt x="110067" y="213783"/>
                    <a:pt x="162454" y="211138"/>
                    <a:pt x="187325" y="219075"/>
                  </a:cubicBezTo>
                  <a:cubicBezTo>
                    <a:pt x="212196" y="227012"/>
                    <a:pt x="225425" y="232833"/>
                    <a:pt x="231775" y="244475"/>
                  </a:cubicBezTo>
                  <a:cubicBezTo>
                    <a:pt x="238125" y="256117"/>
                    <a:pt x="230187" y="279929"/>
                    <a:pt x="225425" y="288925"/>
                  </a:cubicBezTo>
                  <a:cubicBezTo>
                    <a:pt x="220663" y="297921"/>
                    <a:pt x="206904" y="294746"/>
                    <a:pt x="203200" y="298450"/>
                  </a:cubicBezTo>
                  <a:cubicBezTo>
                    <a:pt x="199496" y="302154"/>
                    <a:pt x="200025" y="306388"/>
                    <a:pt x="203200" y="311150"/>
                  </a:cubicBezTo>
                  <a:cubicBezTo>
                    <a:pt x="206375" y="315912"/>
                    <a:pt x="216958" y="320146"/>
                    <a:pt x="222250" y="327025"/>
                  </a:cubicBezTo>
                  <a:cubicBezTo>
                    <a:pt x="227542" y="333904"/>
                    <a:pt x="234421" y="346075"/>
                    <a:pt x="234950" y="352425"/>
                  </a:cubicBezTo>
                  <a:cubicBezTo>
                    <a:pt x="235479" y="358775"/>
                    <a:pt x="225425" y="365125"/>
                    <a:pt x="225425" y="365125"/>
                  </a:cubicBezTo>
                </a:path>
              </a:pathLst>
            </a:cu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9" name="Straight Connector 111"/>
            <p:cNvCxnSpPr>
              <a:stCxn id="78" idx="10"/>
            </p:cNvCxnSpPr>
            <p:nvPr/>
          </p:nvCxnSpPr>
          <p:spPr bwMode="auto">
            <a:xfrm flipH="1">
              <a:off x="1265318" y="1424234"/>
              <a:ext cx="66367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112"/>
            <p:cNvCxnSpPr/>
            <p:nvPr/>
          </p:nvCxnSpPr>
          <p:spPr bwMode="auto">
            <a:xfrm flipV="1">
              <a:off x="1265318" y="1422263"/>
              <a:ext cx="0" cy="17737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378"/>
            <p:cNvGrpSpPr>
              <a:grpSpLocks/>
            </p:cNvGrpSpPr>
            <p:nvPr/>
          </p:nvGrpSpPr>
          <p:grpSpPr bwMode="auto">
            <a:xfrm>
              <a:off x="1305923" y="1355780"/>
              <a:ext cx="30264" cy="59305"/>
              <a:chOff x="559074" y="1108075"/>
              <a:chExt cx="64800" cy="124275"/>
            </a:xfrm>
          </p:grpSpPr>
          <p:sp>
            <p:nvSpPr>
              <p:cNvPr id="86" name="Snip Same Side Corner Rectangle 118"/>
              <p:cNvSpPr/>
              <p:nvPr/>
            </p:nvSpPr>
            <p:spPr>
              <a:xfrm rot="16200000">
                <a:off x="572723" y="1156232"/>
                <a:ext cx="63325" cy="28139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87" name="Oval 119"/>
              <p:cNvSpPr/>
              <p:nvPr/>
            </p:nvSpPr>
            <p:spPr>
              <a:xfrm>
                <a:off x="560771" y="1174430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88" name="Chord 120"/>
              <p:cNvSpPr/>
              <p:nvPr/>
            </p:nvSpPr>
            <p:spPr>
              <a:xfrm>
                <a:off x="560771" y="1155158"/>
                <a:ext cx="64719" cy="33039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89" name="Oval 121"/>
              <p:cNvSpPr/>
              <p:nvPr/>
            </p:nvSpPr>
            <p:spPr>
              <a:xfrm>
                <a:off x="560771" y="1108352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82" name="Straight Connector 114"/>
            <p:cNvCxnSpPr/>
            <p:nvPr/>
          </p:nvCxnSpPr>
          <p:spPr bwMode="auto">
            <a:xfrm>
              <a:off x="1244291" y="1340146"/>
              <a:ext cx="0" cy="7423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115"/>
            <p:cNvCxnSpPr/>
            <p:nvPr/>
          </p:nvCxnSpPr>
          <p:spPr bwMode="auto">
            <a:xfrm>
              <a:off x="1241006" y="1414379"/>
              <a:ext cx="51253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116"/>
            <p:cNvCxnSpPr/>
            <p:nvPr/>
          </p:nvCxnSpPr>
          <p:spPr bwMode="auto">
            <a:xfrm>
              <a:off x="1241006" y="1340146"/>
              <a:ext cx="51253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117"/>
            <p:cNvCxnSpPr/>
            <p:nvPr/>
          </p:nvCxnSpPr>
          <p:spPr bwMode="auto">
            <a:xfrm>
              <a:off x="1288974" y="1319124"/>
              <a:ext cx="0" cy="10642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 του θεωρήματος </a:t>
            </a:r>
            <a:br>
              <a:rPr lang="el-GR" dirty="0"/>
            </a:br>
            <a:r>
              <a:rPr lang="el-GR" dirty="0"/>
              <a:t>ροπών μεταφοράς:</a:t>
            </a:r>
          </a:p>
        </p:txBody>
      </p:sp>
      <p:sp>
        <p:nvSpPr>
          <p:cNvPr id="50" name="Rectangle 131"/>
          <p:cNvSpPr/>
          <p:nvPr/>
        </p:nvSpPr>
        <p:spPr>
          <a:xfrm>
            <a:off x="2187513" y="1404236"/>
            <a:ext cx="208819" cy="7097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TextBox 8"/>
          <p:cNvSpPr txBox="1">
            <a:spLocks noChangeArrowheads="1"/>
          </p:cNvSpPr>
          <p:nvPr/>
        </p:nvSpPr>
        <p:spPr bwMode="auto">
          <a:xfrm>
            <a:off x="2291235" y="1258601"/>
            <a:ext cx="772247" cy="129092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dirty="0">
                <a:latin typeface="Arial" charset="0"/>
                <a:cs typeface="Arial" charset="0"/>
              </a:rPr>
              <a:t>G</a:t>
            </a:r>
            <a:r>
              <a:rPr lang="en-US" sz="800" baseline="-25000" dirty="0">
                <a:latin typeface="Arial" charset="0"/>
                <a:cs typeface="Arial" charset="0"/>
              </a:rPr>
              <a:t>cont</a:t>
            </a:r>
            <a:r>
              <a:rPr lang="en-US" sz="800" dirty="0">
                <a:latin typeface="Arial" charset="0"/>
                <a:cs typeface="Arial" charset="0"/>
              </a:rPr>
              <a:t> (x</a:t>
            </a:r>
            <a:r>
              <a:rPr lang="en-US" sz="800" baseline="-25000" dirty="0">
                <a:latin typeface="Arial" charset="0"/>
                <a:cs typeface="Arial" charset="0"/>
              </a:rPr>
              <a:t>cont</a:t>
            </a:r>
            <a:r>
              <a:rPr lang="en-US" sz="800" dirty="0">
                <a:latin typeface="Arial" charset="0"/>
                <a:cs typeface="Arial" charset="0"/>
              </a:rPr>
              <a:t> , z</a:t>
            </a:r>
            <a:r>
              <a:rPr lang="en-US" sz="800" baseline="-25000" dirty="0">
                <a:latin typeface="Arial" charset="0"/>
                <a:cs typeface="Arial" charset="0"/>
              </a:rPr>
              <a:t>cont</a:t>
            </a:r>
            <a:r>
              <a:rPr lang="en-US" sz="800" dirty="0">
                <a:latin typeface="Arial" charset="0"/>
                <a:cs typeface="Arial" charset="0"/>
              </a:rPr>
              <a:t>)</a:t>
            </a:r>
            <a:endParaRPr lang="en-US" sz="800" baseline="-25000" dirty="0">
              <a:latin typeface="Arial" charset="0"/>
              <a:cs typeface="Arial" charset="0"/>
            </a:endParaRPr>
          </a:p>
        </p:txBody>
      </p:sp>
      <p:sp>
        <p:nvSpPr>
          <p:cNvPr id="52" name="TextBox 8"/>
          <p:cNvSpPr txBox="1">
            <a:spLocks noChangeArrowheads="1"/>
          </p:cNvSpPr>
          <p:nvPr/>
        </p:nvSpPr>
        <p:spPr bwMode="auto">
          <a:xfrm>
            <a:off x="1984818" y="1483793"/>
            <a:ext cx="362939" cy="12762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  w</a:t>
            </a:r>
            <a:r>
              <a:rPr lang="en-US" sz="800" baseline="-25000" dirty="0">
                <a:solidFill>
                  <a:schemeClr val="accent2"/>
                </a:solidFill>
                <a:latin typeface="Arial" charset="0"/>
                <a:cs typeface="Arial" charset="0"/>
              </a:rPr>
              <a:t>cont</a:t>
            </a:r>
          </a:p>
        </p:txBody>
      </p:sp>
      <p:sp>
        <p:nvSpPr>
          <p:cNvPr id="55" name="TextBox 8"/>
          <p:cNvSpPr txBox="1">
            <a:spLocks noChangeArrowheads="1"/>
          </p:cNvSpPr>
          <p:nvPr/>
        </p:nvSpPr>
        <p:spPr bwMode="auto">
          <a:xfrm>
            <a:off x="2604450" y="1858307"/>
            <a:ext cx="279817" cy="12909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W</a:t>
            </a:r>
            <a:r>
              <a:rPr lang="en-US" sz="800" baseline="-25000" dirty="0">
                <a:solidFill>
                  <a:schemeClr val="accent2"/>
                </a:solidFill>
                <a:latin typeface="Arial" charset="0"/>
                <a:cs typeface="Arial" charset="0"/>
              </a:rPr>
              <a:t>ship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509293" y="962575"/>
            <a:ext cx="141996" cy="116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700" dirty="0">
                <a:latin typeface="Arial" charset="0"/>
                <a:cs typeface="Arial" charset="0"/>
              </a:rPr>
              <a:t>z</a:t>
            </a:r>
            <a:endParaRPr lang="en-US" sz="700" baseline="-25000" dirty="0">
              <a:latin typeface="Arial" charset="0"/>
              <a:cs typeface="Arial" charset="0"/>
            </a:endParaRPr>
          </a:p>
        </p:txBody>
      </p:sp>
      <p:sp>
        <p:nvSpPr>
          <p:cNvPr id="59" name="TextBox 8"/>
          <p:cNvSpPr txBox="1">
            <a:spLocks noChangeArrowheads="1"/>
          </p:cNvSpPr>
          <p:nvPr/>
        </p:nvSpPr>
        <p:spPr bwMode="auto">
          <a:xfrm>
            <a:off x="3949013" y="1725657"/>
            <a:ext cx="141996" cy="116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700" dirty="0">
                <a:latin typeface="Arial" charset="0"/>
                <a:cs typeface="Arial" charset="0"/>
              </a:rPr>
              <a:t>x</a:t>
            </a:r>
            <a:endParaRPr lang="en-US" sz="700" baseline="-25000" dirty="0">
              <a:latin typeface="Arial" charset="0"/>
              <a:cs typeface="Arial" charset="0"/>
            </a:endParaRPr>
          </a:p>
        </p:txBody>
      </p:sp>
      <p:sp>
        <p:nvSpPr>
          <p:cNvPr id="92" name="TextBox 8"/>
          <p:cNvSpPr txBox="1">
            <a:spLocks noChangeArrowheads="1"/>
          </p:cNvSpPr>
          <p:nvPr/>
        </p:nvSpPr>
        <p:spPr bwMode="auto">
          <a:xfrm>
            <a:off x="2578934" y="1523374"/>
            <a:ext cx="770687" cy="211166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dirty="0">
                <a:latin typeface="Arial" charset="0"/>
                <a:cs typeface="Arial" charset="0"/>
              </a:rPr>
              <a:t>G</a:t>
            </a:r>
            <a:r>
              <a:rPr lang="en-US" sz="800" baseline="-25000" dirty="0">
                <a:latin typeface="Arial" charset="0"/>
                <a:cs typeface="Arial" charset="0"/>
              </a:rPr>
              <a:t>ship</a:t>
            </a:r>
            <a:r>
              <a:rPr lang="en-US" sz="800" dirty="0">
                <a:latin typeface="Arial" charset="0"/>
                <a:cs typeface="Arial" charset="0"/>
              </a:rPr>
              <a:t> (x</a:t>
            </a:r>
            <a:r>
              <a:rPr lang="en-US" sz="800" baseline="-25000" dirty="0">
                <a:latin typeface="Arial" charset="0"/>
                <a:cs typeface="Arial" charset="0"/>
              </a:rPr>
              <a:t>ship</a:t>
            </a:r>
            <a:r>
              <a:rPr lang="en-US" sz="800" dirty="0">
                <a:latin typeface="Arial" charset="0"/>
                <a:cs typeface="Arial" charset="0"/>
              </a:rPr>
              <a:t> , z</a:t>
            </a:r>
            <a:r>
              <a:rPr lang="en-US" sz="800" baseline="-25000" dirty="0">
                <a:latin typeface="Arial" charset="0"/>
                <a:cs typeface="Arial" charset="0"/>
              </a:rPr>
              <a:t>ship</a:t>
            </a:r>
            <a:r>
              <a:rPr lang="en-US" sz="800" dirty="0">
                <a:latin typeface="Arial" charset="0"/>
                <a:cs typeface="Arial" charset="0"/>
              </a:rPr>
              <a:t>)</a:t>
            </a:r>
            <a:endParaRPr lang="en-US" sz="800" baseline="-25000" dirty="0">
              <a:latin typeface="Arial" charset="0"/>
              <a:cs typeface="Arial" charset="0"/>
            </a:endParaRPr>
          </a:p>
          <a:p>
            <a:pPr algn="ctr" eaLnBrk="1" hangingPunct="1"/>
            <a:endParaRPr lang="en-US" sz="800" baseline="-25000" dirty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16059" y="1859852"/>
                <a:ext cx="995611" cy="193303"/>
              </a:xfrm>
              <a:prstGeom prst="rect">
                <a:avLst/>
              </a:prstGeom>
              <a:noFill/>
            </p:spPr>
            <p:txBody>
              <a:bodyPr wrap="none" lIns="0" tIns="27432" rIns="0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7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new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= </m:t>
                      </m:r>
                      <m:sSub>
                        <m:sSubPr>
                          <m:ctrlPr>
                            <a:rPr lang="en-US" sz="7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ship</m:t>
                          </m:r>
                        </m:sub>
                      </m:sSub>
                      <m:r>
                        <a:rPr lang="en-US" sz="700" i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+ </m:t>
                      </m:r>
                      <m:sSub>
                        <m:sSubPr>
                          <m:ctrlPr>
                            <a:rPr lang="en-US" sz="7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cont</m:t>
                          </m:r>
                        </m:sub>
                      </m:sSub>
                    </m:oMath>
                  </m:oMathPara>
                </a14:m>
                <a:endParaRPr lang="el-GR" sz="7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59" y="1859852"/>
                <a:ext cx="995611" cy="193303"/>
              </a:xfrm>
              <a:prstGeom prst="rect">
                <a:avLst/>
              </a:prstGeom>
              <a:blipFill rotWithShape="1">
                <a:blip r:embed="rId2"/>
                <a:stretch>
                  <a:fillRect r="-610" b="-31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6059" y="2334914"/>
                <a:ext cx="2011193" cy="235542"/>
              </a:xfrm>
              <a:prstGeom prst="rect">
                <a:avLst/>
              </a:prstGeom>
              <a:noFill/>
            </p:spPr>
            <p:txBody>
              <a:bodyPr wrap="none" lIns="0" tIns="27432" rIns="0" bIns="27432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7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j-lt"/>
                              </a:rPr>
                              <m:t>new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  <a:ea typeface="Cambria Math"/>
                          </a:rPr>
                          <m:t>new</m:t>
                        </m:r>
                      </m:sub>
                    </m:sSub>
                    <m:r>
                      <m:rPr>
                        <m:nor/>
                      </m:rPr>
                      <a:rPr lang="en-US" sz="70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 = 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j-lt"/>
                              </a:rPr>
                              <m:t>ship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  <a:ea typeface="Cambria Math"/>
                          </a:rPr>
                          <m:t>ship</m:t>
                        </m:r>
                      </m:sub>
                    </m:sSub>
                  </m:oMath>
                </a14:m>
                <a:r>
                  <a:rPr lang="en-US" sz="7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 + </a:t>
                </a:r>
                <a:r>
                  <a:rPr lang="el-GR" sz="7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j-lt"/>
                              </a:rPr>
                              <m:t>cont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  <a:ea typeface="Cambria Math"/>
                          </a:rPr>
                          <m:t>cont</m:t>
                        </m:r>
                      </m:sub>
                    </m:sSub>
                  </m:oMath>
                </a14:m>
                <a:endParaRPr lang="el-GR" sz="7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59" y="2334914"/>
                <a:ext cx="2011193" cy="235542"/>
              </a:xfrm>
              <a:prstGeom prst="rect">
                <a:avLst/>
              </a:prstGeom>
              <a:blipFill rotWithShape="1">
                <a:blip r:embed="rId3"/>
                <a:stretch>
                  <a:fillRect l="-1515" t="-2564" b="-25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16059" y="2829660"/>
                <a:ext cx="2011193" cy="235542"/>
              </a:xfrm>
              <a:prstGeom prst="rect">
                <a:avLst/>
              </a:prstGeom>
              <a:noFill/>
            </p:spPr>
            <p:txBody>
              <a:bodyPr wrap="none" lIns="0" tIns="27432" rIns="0" bIns="27432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7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</a:rPr>
                          <m:t>Z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j-lt"/>
                              </a:rPr>
                              <m:t>new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  <a:ea typeface="Cambria Math"/>
                          </a:rPr>
                          <m:t>new</m:t>
                        </m:r>
                      </m:sub>
                    </m:sSub>
                    <m:r>
                      <m:rPr>
                        <m:nor/>
                      </m:rPr>
                      <a:rPr lang="en-US" sz="70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 = 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</a:rPr>
                          <m:t>Z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j-lt"/>
                              </a:rPr>
                              <m:t>ship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  <a:ea typeface="Cambria Math"/>
                          </a:rPr>
                          <m:t>ship</m:t>
                        </m:r>
                      </m:sub>
                    </m:sSub>
                  </m:oMath>
                </a14:m>
                <a:r>
                  <a:rPr lang="en-US" sz="7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 + </a:t>
                </a:r>
                <a:r>
                  <a:rPr lang="el-GR" sz="7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</a:rPr>
                          <m:t>Z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j-lt"/>
                              </a:rPr>
                              <m:t>cont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  <a:ea typeface="Cambria Math"/>
                          </a:rPr>
                          <m:t>cont</m:t>
                        </m:r>
                      </m:sub>
                    </m:sSub>
                  </m:oMath>
                </a14:m>
                <a:endParaRPr lang="el-GR" sz="7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59" y="2829660"/>
                <a:ext cx="2011193" cy="235542"/>
              </a:xfrm>
              <a:prstGeom prst="rect">
                <a:avLst/>
              </a:prstGeom>
              <a:blipFill rotWithShape="1">
                <a:blip r:embed="rId4"/>
                <a:stretch>
                  <a:fillRect l="-1515" t="-2564" b="-25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Δεξιά αγκύλη 4"/>
          <p:cNvSpPr/>
          <p:nvPr/>
        </p:nvSpPr>
        <p:spPr>
          <a:xfrm>
            <a:off x="2203798" y="2268052"/>
            <a:ext cx="63983" cy="820811"/>
          </a:xfrm>
          <a:prstGeom prst="rightBracket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864" tIns="27432" rIns="54864" bIns="27432" rtlCol="0" anchor="ctr"/>
          <a:lstStyle/>
          <a:p>
            <a:pPr algn="ctr"/>
            <a:endParaRPr lang="el-GR"/>
          </a:p>
        </p:txBody>
      </p:sp>
      <p:sp>
        <p:nvSpPr>
          <p:cNvPr id="6" name="Ισοσκελές τρίγωνο 5"/>
          <p:cNvSpPr/>
          <p:nvPr/>
        </p:nvSpPr>
        <p:spPr>
          <a:xfrm>
            <a:off x="2234079" y="2646057"/>
            <a:ext cx="128805" cy="6480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tIns="27432" rIns="54864" bIns="27432" rtlCol="0" anchor="ctr"/>
          <a:lstStyle/>
          <a:p>
            <a:pPr algn="ctr"/>
            <a:endParaRPr lang="el-GR"/>
          </a:p>
        </p:txBody>
      </p:sp>
      <p:cxnSp>
        <p:nvCxnSpPr>
          <p:cNvPr id="95" name="Straight Arrow Connector 132"/>
          <p:cNvCxnSpPr/>
          <p:nvPr/>
        </p:nvCxnSpPr>
        <p:spPr>
          <a:xfrm>
            <a:off x="2287776" y="1444223"/>
            <a:ext cx="569" cy="144894"/>
          </a:xfrm>
          <a:prstGeom prst="straightConnector1">
            <a:avLst/>
          </a:prstGeom>
          <a:ln w="9525" cmpd="sng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133"/>
          <p:cNvSpPr/>
          <p:nvPr/>
        </p:nvSpPr>
        <p:spPr>
          <a:xfrm>
            <a:off x="2272654" y="1427620"/>
            <a:ext cx="32405" cy="32397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 defTabSz="124057">
              <a:defRPr/>
            </a:pPr>
            <a:endParaRPr lang="en-US"/>
          </a:p>
        </p:txBody>
      </p:sp>
      <p:cxnSp>
        <p:nvCxnSpPr>
          <p:cNvPr id="100" name="Straight Arrow Connector 125"/>
          <p:cNvCxnSpPr/>
          <p:nvPr/>
        </p:nvCxnSpPr>
        <p:spPr>
          <a:xfrm>
            <a:off x="1699317" y="1696524"/>
            <a:ext cx="2405772" cy="2087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26"/>
          <p:cNvCxnSpPr/>
          <p:nvPr/>
        </p:nvCxnSpPr>
        <p:spPr>
          <a:xfrm flipV="1">
            <a:off x="1699318" y="1011825"/>
            <a:ext cx="0" cy="686786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129"/>
          <p:cNvCxnSpPr/>
          <p:nvPr/>
        </p:nvCxnSpPr>
        <p:spPr>
          <a:xfrm>
            <a:off x="2564773" y="1616957"/>
            <a:ext cx="0" cy="373661"/>
          </a:xfrm>
          <a:prstGeom prst="straightConnector1">
            <a:avLst/>
          </a:prstGeom>
          <a:ln w="9525" cmpd="sng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123"/>
          <p:cNvSpPr/>
          <p:nvPr/>
        </p:nvSpPr>
        <p:spPr>
          <a:xfrm>
            <a:off x="2548553" y="1599982"/>
            <a:ext cx="31080" cy="31072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 defTabSz="124057">
              <a:defRPr/>
            </a:pPr>
            <a:endParaRPr lang="en-US"/>
          </a:p>
        </p:txBody>
      </p:sp>
      <p:sp>
        <p:nvSpPr>
          <p:cNvPr id="53" name="Ορθογώνιο 52"/>
          <p:cNvSpPr/>
          <p:nvPr/>
        </p:nvSpPr>
        <p:spPr>
          <a:xfrm>
            <a:off x="180000" y="972035"/>
            <a:ext cx="1329293" cy="658129"/>
          </a:xfrm>
          <a:prstGeom prst="rect">
            <a:avLst/>
          </a:prstGeom>
        </p:spPr>
        <p:txBody>
          <a:bodyPr wrap="square" lIns="0" tIns="27432" rIns="54864" bIns="27432">
            <a:spAutoFit/>
          </a:bodyPr>
          <a:lstStyle/>
          <a:p>
            <a:pPr>
              <a:lnSpc>
                <a:spcPct val="125000"/>
              </a:lnSpc>
              <a:spcAft>
                <a:spcPts val="500"/>
              </a:spcAft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Σε πλοίο βάρους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W</a:t>
            </a:r>
            <a:r>
              <a:rPr lang="en-US" sz="7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ship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l-GR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τοπο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-</a:t>
            </a:r>
            <a:r>
              <a:rPr lang="el-GR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θετείται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container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βάρους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w</a:t>
            </a:r>
            <a:r>
              <a:rPr lang="en-US" sz="7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cont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.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Βρείτε το νέο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κέντρο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βάρους του συστήματος.</a:t>
            </a:r>
          </a:p>
        </p:txBody>
      </p:sp>
    </p:spTree>
    <p:extLst>
      <p:ext uri="{BB962C8B-B14F-4D97-AF65-F5344CB8AC3E}">
        <p14:creationId xmlns:p14="http://schemas.microsoft.com/office/powerpoint/2010/main" val="29874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50"/>
          <p:cNvGrpSpPr>
            <a:grpSpLocks noChangeAspect="1"/>
          </p:cNvGrpSpPr>
          <p:nvPr/>
        </p:nvGrpSpPr>
        <p:grpSpPr bwMode="auto">
          <a:xfrm>
            <a:off x="1592740" y="1202570"/>
            <a:ext cx="2322047" cy="498029"/>
            <a:chOff x="1174639" y="900000"/>
            <a:chExt cx="2491051" cy="540000"/>
          </a:xfrm>
        </p:grpSpPr>
        <p:cxnSp>
          <p:nvCxnSpPr>
            <p:cNvPr id="61" name="Straight Connector 48"/>
            <p:cNvCxnSpPr>
              <a:endCxn id="62" idx="0"/>
            </p:cNvCxnSpPr>
            <p:nvPr/>
          </p:nvCxnSpPr>
          <p:spPr bwMode="auto">
            <a:xfrm flipV="1">
              <a:off x="1265318" y="1436715"/>
              <a:ext cx="2360946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 49"/>
            <p:cNvSpPr/>
            <p:nvPr/>
          </p:nvSpPr>
          <p:spPr>
            <a:xfrm>
              <a:off x="3565811" y="1288905"/>
              <a:ext cx="99879" cy="147810"/>
            </a:xfrm>
            <a:custGeom>
              <a:avLst/>
              <a:gdLst>
                <a:gd name="connsiteX0" fmla="*/ 86269 w 144834"/>
                <a:gd name="connsiteY0" fmla="*/ 215900 h 215900"/>
                <a:gd name="connsiteX1" fmla="*/ 137069 w 144834"/>
                <a:gd name="connsiteY1" fmla="*/ 187325 h 215900"/>
                <a:gd name="connsiteX2" fmla="*/ 133894 w 144834"/>
                <a:gd name="connsiteY2" fmla="*/ 117475 h 215900"/>
                <a:gd name="connsiteX3" fmla="*/ 35469 w 144834"/>
                <a:gd name="connsiteY3" fmla="*/ 95250 h 215900"/>
                <a:gd name="connsiteX4" fmla="*/ 544 w 144834"/>
                <a:gd name="connsiteY4" fmla="*/ 53975 h 215900"/>
                <a:gd name="connsiteX5" fmla="*/ 13244 w 144834"/>
                <a:gd name="connsiteY5" fmla="*/ 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34" h="215900">
                  <a:moveTo>
                    <a:pt x="86269" y="215900"/>
                  </a:moveTo>
                  <a:cubicBezTo>
                    <a:pt x="107700" y="209814"/>
                    <a:pt x="129132" y="203729"/>
                    <a:pt x="137069" y="187325"/>
                  </a:cubicBezTo>
                  <a:cubicBezTo>
                    <a:pt x="145007" y="170921"/>
                    <a:pt x="150827" y="132821"/>
                    <a:pt x="133894" y="117475"/>
                  </a:cubicBezTo>
                  <a:cubicBezTo>
                    <a:pt x="116961" y="102129"/>
                    <a:pt x="57694" y="105833"/>
                    <a:pt x="35469" y="95250"/>
                  </a:cubicBezTo>
                  <a:cubicBezTo>
                    <a:pt x="13244" y="84667"/>
                    <a:pt x="4248" y="69850"/>
                    <a:pt x="544" y="53975"/>
                  </a:cubicBezTo>
                  <a:cubicBezTo>
                    <a:pt x="-3160" y="38100"/>
                    <a:pt x="13244" y="0"/>
                    <a:pt x="13244" y="0"/>
                  </a:cubicBezTo>
                </a:path>
              </a:pathLst>
            </a:cu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3" name="Straight Connector 51"/>
            <p:cNvCxnSpPr>
              <a:endCxn id="62" idx="5"/>
            </p:cNvCxnSpPr>
            <p:nvPr/>
          </p:nvCxnSpPr>
          <p:spPr bwMode="auto">
            <a:xfrm flipH="1">
              <a:off x="3575011" y="1130584"/>
              <a:ext cx="74909" cy="158321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53"/>
            <p:cNvCxnSpPr/>
            <p:nvPr/>
          </p:nvCxnSpPr>
          <p:spPr bwMode="auto">
            <a:xfrm flipH="1">
              <a:off x="3384453" y="1133211"/>
              <a:ext cx="265467" cy="656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55"/>
            <p:cNvCxnSpPr/>
            <p:nvPr/>
          </p:nvCxnSpPr>
          <p:spPr bwMode="auto">
            <a:xfrm flipV="1">
              <a:off x="3384453" y="1138467"/>
              <a:ext cx="0" cy="58467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56"/>
            <p:cNvCxnSpPr/>
            <p:nvPr/>
          </p:nvCxnSpPr>
          <p:spPr bwMode="auto">
            <a:xfrm>
              <a:off x="1720686" y="1195620"/>
              <a:ext cx="1663767" cy="1314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57"/>
            <p:cNvCxnSpPr/>
            <p:nvPr/>
          </p:nvCxnSpPr>
          <p:spPr bwMode="auto">
            <a:xfrm flipV="1">
              <a:off x="1720686" y="1078029"/>
              <a:ext cx="0" cy="12219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58"/>
            <p:cNvCxnSpPr/>
            <p:nvPr/>
          </p:nvCxnSpPr>
          <p:spPr bwMode="auto">
            <a:xfrm flipH="1">
              <a:off x="1419079" y="1076058"/>
              <a:ext cx="191872" cy="1971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59"/>
            <p:cNvCxnSpPr/>
            <p:nvPr/>
          </p:nvCxnSpPr>
          <p:spPr bwMode="auto">
            <a:xfrm flipV="1">
              <a:off x="1419079" y="1076058"/>
              <a:ext cx="0" cy="4007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0"/>
            <p:cNvCxnSpPr/>
            <p:nvPr/>
          </p:nvCxnSpPr>
          <p:spPr bwMode="auto">
            <a:xfrm flipH="1">
              <a:off x="1608322" y="1032044"/>
              <a:ext cx="133391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1"/>
            <p:cNvCxnSpPr/>
            <p:nvPr/>
          </p:nvCxnSpPr>
          <p:spPr bwMode="auto">
            <a:xfrm flipH="1">
              <a:off x="1720686" y="1032044"/>
              <a:ext cx="17741" cy="4729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62"/>
            <p:cNvCxnSpPr/>
            <p:nvPr/>
          </p:nvCxnSpPr>
          <p:spPr bwMode="auto">
            <a:xfrm flipH="1">
              <a:off x="1382939" y="1116131"/>
              <a:ext cx="39426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63"/>
            <p:cNvCxnSpPr/>
            <p:nvPr/>
          </p:nvCxnSpPr>
          <p:spPr bwMode="auto">
            <a:xfrm flipV="1">
              <a:off x="1385567" y="1114161"/>
              <a:ext cx="0" cy="62409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64"/>
            <p:cNvCxnSpPr/>
            <p:nvPr/>
          </p:nvCxnSpPr>
          <p:spPr bwMode="auto">
            <a:xfrm flipH="1">
              <a:off x="1174639" y="1174599"/>
              <a:ext cx="210928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65"/>
            <p:cNvCxnSpPr/>
            <p:nvPr/>
          </p:nvCxnSpPr>
          <p:spPr bwMode="auto">
            <a:xfrm flipH="1">
              <a:off x="1536699" y="900000"/>
              <a:ext cx="74252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67"/>
            <p:cNvCxnSpPr/>
            <p:nvPr/>
          </p:nvCxnSpPr>
          <p:spPr bwMode="auto">
            <a:xfrm flipV="1">
              <a:off x="1608322" y="900000"/>
              <a:ext cx="0" cy="176058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109"/>
            <p:cNvCxnSpPr/>
            <p:nvPr/>
          </p:nvCxnSpPr>
          <p:spPr bwMode="auto">
            <a:xfrm flipV="1">
              <a:off x="1509758" y="900000"/>
              <a:ext cx="30226" cy="176058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reeform 110"/>
            <p:cNvSpPr/>
            <p:nvPr/>
          </p:nvSpPr>
          <p:spPr>
            <a:xfrm>
              <a:off x="1175953" y="1173285"/>
              <a:ext cx="162303" cy="250949"/>
            </a:xfrm>
            <a:custGeom>
              <a:avLst/>
              <a:gdLst>
                <a:gd name="connsiteX0" fmla="*/ 0 w 234970"/>
                <a:gd name="connsiteY0" fmla="*/ 0 h 365125"/>
                <a:gd name="connsiteX1" fmla="*/ 22225 w 234970"/>
                <a:gd name="connsiteY1" fmla="*/ 117475 h 365125"/>
                <a:gd name="connsiteX2" fmla="*/ 82550 w 234970"/>
                <a:gd name="connsiteY2" fmla="*/ 196850 h 365125"/>
                <a:gd name="connsiteX3" fmla="*/ 187325 w 234970"/>
                <a:gd name="connsiteY3" fmla="*/ 219075 h 365125"/>
                <a:gd name="connsiteX4" fmla="*/ 231775 w 234970"/>
                <a:gd name="connsiteY4" fmla="*/ 244475 h 365125"/>
                <a:gd name="connsiteX5" fmla="*/ 225425 w 234970"/>
                <a:gd name="connsiteY5" fmla="*/ 288925 h 365125"/>
                <a:gd name="connsiteX6" fmla="*/ 203200 w 234970"/>
                <a:gd name="connsiteY6" fmla="*/ 298450 h 365125"/>
                <a:gd name="connsiteX7" fmla="*/ 203200 w 234970"/>
                <a:gd name="connsiteY7" fmla="*/ 311150 h 365125"/>
                <a:gd name="connsiteX8" fmla="*/ 222250 w 234970"/>
                <a:gd name="connsiteY8" fmla="*/ 327025 h 365125"/>
                <a:gd name="connsiteX9" fmla="*/ 234950 w 234970"/>
                <a:gd name="connsiteY9" fmla="*/ 352425 h 365125"/>
                <a:gd name="connsiteX10" fmla="*/ 225425 w 234970"/>
                <a:gd name="connsiteY10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0" h="365125">
                  <a:moveTo>
                    <a:pt x="0" y="0"/>
                  </a:moveTo>
                  <a:cubicBezTo>
                    <a:pt x="4233" y="42333"/>
                    <a:pt x="8467" y="84667"/>
                    <a:pt x="22225" y="117475"/>
                  </a:cubicBezTo>
                  <a:cubicBezTo>
                    <a:pt x="35983" y="150283"/>
                    <a:pt x="55033" y="179917"/>
                    <a:pt x="82550" y="196850"/>
                  </a:cubicBezTo>
                  <a:cubicBezTo>
                    <a:pt x="110067" y="213783"/>
                    <a:pt x="162454" y="211138"/>
                    <a:pt x="187325" y="219075"/>
                  </a:cubicBezTo>
                  <a:cubicBezTo>
                    <a:pt x="212196" y="227012"/>
                    <a:pt x="225425" y="232833"/>
                    <a:pt x="231775" y="244475"/>
                  </a:cubicBezTo>
                  <a:cubicBezTo>
                    <a:pt x="238125" y="256117"/>
                    <a:pt x="230187" y="279929"/>
                    <a:pt x="225425" y="288925"/>
                  </a:cubicBezTo>
                  <a:cubicBezTo>
                    <a:pt x="220663" y="297921"/>
                    <a:pt x="206904" y="294746"/>
                    <a:pt x="203200" y="298450"/>
                  </a:cubicBezTo>
                  <a:cubicBezTo>
                    <a:pt x="199496" y="302154"/>
                    <a:pt x="200025" y="306388"/>
                    <a:pt x="203200" y="311150"/>
                  </a:cubicBezTo>
                  <a:cubicBezTo>
                    <a:pt x="206375" y="315912"/>
                    <a:pt x="216958" y="320146"/>
                    <a:pt x="222250" y="327025"/>
                  </a:cubicBezTo>
                  <a:cubicBezTo>
                    <a:pt x="227542" y="333904"/>
                    <a:pt x="234421" y="346075"/>
                    <a:pt x="234950" y="352425"/>
                  </a:cubicBezTo>
                  <a:cubicBezTo>
                    <a:pt x="235479" y="358775"/>
                    <a:pt x="225425" y="365125"/>
                    <a:pt x="225425" y="365125"/>
                  </a:cubicBezTo>
                </a:path>
              </a:pathLst>
            </a:cu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9" name="Straight Connector 111"/>
            <p:cNvCxnSpPr>
              <a:stCxn id="78" idx="10"/>
            </p:cNvCxnSpPr>
            <p:nvPr/>
          </p:nvCxnSpPr>
          <p:spPr bwMode="auto">
            <a:xfrm flipH="1">
              <a:off x="1265318" y="1424234"/>
              <a:ext cx="66367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112"/>
            <p:cNvCxnSpPr/>
            <p:nvPr/>
          </p:nvCxnSpPr>
          <p:spPr bwMode="auto">
            <a:xfrm flipV="1">
              <a:off x="1265318" y="1422263"/>
              <a:ext cx="0" cy="17737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378"/>
            <p:cNvGrpSpPr>
              <a:grpSpLocks/>
            </p:cNvGrpSpPr>
            <p:nvPr/>
          </p:nvGrpSpPr>
          <p:grpSpPr bwMode="auto">
            <a:xfrm>
              <a:off x="1305923" y="1355780"/>
              <a:ext cx="30264" cy="59305"/>
              <a:chOff x="559074" y="1108075"/>
              <a:chExt cx="64800" cy="124275"/>
            </a:xfrm>
          </p:grpSpPr>
          <p:sp>
            <p:nvSpPr>
              <p:cNvPr id="86" name="Snip Same Side Corner Rectangle 118"/>
              <p:cNvSpPr/>
              <p:nvPr/>
            </p:nvSpPr>
            <p:spPr>
              <a:xfrm rot="16200000">
                <a:off x="572723" y="1156232"/>
                <a:ext cx="63325" cy="28139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87" name="Oval 119"/>
              <p:cNvSpPr/>
              <p:nvPr/>
            </p:nvSpPr>
            <p:spPr>
              <a:xfrm>
                <a:off x="560771" y="1174430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88" name="Chord 120"/>
              <p:cNvSpPr/>
              <p:nvPr/>
            </p:nvSpPr>
            <p:spPr>
              <a:xfrm>
                <a:off x="560771" y="1155158"/>
                <a:ext cx="64719" cy="33039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89" name="Oval 121"/>
              <p:cNvSpPr/>
              <p:nvPr/>
            </p:nvSpPr>
            <p:spPr>
              <a:xfrm>
                <a:off x="560771" y="1108352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82" name="Straight Connector 114"/>
            <p:cNvCxnSpPr/>
            <p:nvPr/>
          </p:nvCxnSpPr>
          <p:spPr bwMode="auto">
            <a:xfrm>
              <a:off x="1244291" y="1340146"/>
              <a:ext cx="0" cy="7423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115"/>
            <p:cNvCxnSpPr/>
            <p:nvPr/>
          </p:nvCxnSpPr>
          <p:spPr bwMode="auto">
            <a:xfrm>
              <a:off x="1241006" y="1414379"/>
              <a:ext cx="51253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116"/>
            <p:cNvCxnSpPr/>
            <p:nvPr/>
          </p:nvCxnSpPr>
          <p:spPr bwMode="auto">
            <a:xfrm>
              <a:off x="1241006" y="1340146"/>
              <a:ext cx="51253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117"/>
            <p:cNvCxnSpPr/>
            <p:nvPr/>
          </p:nvCxnSpPr>
          <p:spPr bwMode="auto">
            <a:xfrm>
              <a:off x="1288974" y="1319124"/>
              <a:ext cx="0" cy="106423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 του θεωρήματος </a:t>
            </a:r>
            <a:br>
              <a:rPr lang="el-GR" dirty="0"/>
            </a:br>
            <a:r>
              <a:rPr lang="el-GR" dirty="0"/>
              <a:t>ροπών μεταφοράς:</a:t>
            </a:r>
          </a:p>
        </p:txBody>
      </p:sp>
      <p:sp>
        <p:nvSpPr>
          <p:cNvPr id="50" name="Rectangle 131"/>
          <p:cNvSpPr/>
          <p:nvPr/>
        </p:nvSpPr>
        <p:spPr>
          <a:xfrm>
            <a:off x="2187513" y="1404236"/>
            <a:ext cx="208819" cy="7097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TextBox 8"/>
          <p:cNvSpPr txBox="1">
            <a:spLocks noChangeArrowheads="1"/>
          </p:cNvSpPr>
          <p:nvPr/>
        </p:nvSpPr>
        <p:spPr bwMode="auto">
          <a:xfrm>
            <a:off x="2291235" y="1258601"/>
            <a:ext cx="772247" cy="129092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dirty="0">
                <a:latin typeface="Arial" charset="0"/>
                <a:cs typeface="Arial" charset="0"/>
              </a:rPr>
              <a:t>G</a:t>
            </a:r>
            <a:r>
              <a:rPr lang="en-US" sz="800" baseline="-25000" dirty="0">
                <a:latin typeface="Arial" charset="0"/>
                <a:cs typeface="Arial" charset="0"/>
              </a:rPr>
              <a:t>cont</a:t>
            </a:r>
            <a:r>
              <a:rPr lang="en-US" sz="800" dirty="0">
                <a:latin typeface="Arial" charset="0"/>
                <a:cs typeface="Arial" charset="0"/>
              </a:rPr>
              <a:t> (x</a:t>
            </a:r>
            <a:r>
              <a:rPr lang="en-US" sz="800" baseline="-25000" dirty="0">
                <a:latin typeface="Arial" charset="0"/>
                <a:cs typeface="Arial" charset="0"/>
              </a:rPr>
              <a:t>cont</a:t>
            </a:r>
            <a:r>
              <a:rPr lang="en-US" sz="800" dirty="0">
                <a:latin typeface="Arial" charset="0"/>
                <a:cs typeface="Arial" charset="0"/>
              </a:rPr>
              <a:t> , z</a:t>
            </a:r>
            <a:r>
              <a:rPr lang="en-US" sz="800" baseline="-25000" dirty="0">
                <a:latin typeface="Arial" charset="0"/>
                <a:cs typeface="Arial" charset="0"/>
              </a:rPr>
              <a:t>cont</a:t>
            </a:r>
            <a:r>
              <a:rPr lang="en-US" sz="800" dirty="0">
                <a:latin typeface="Arial" charset="0"/>
                <a:cs typeface="Arial" charset="0"/>
              </a:rPr>
              <a:t>)</a:t>
            </a:r>
            <a:endParaRPr lang="en-US" sz="800" baseline="-25000" dirty="0">
              <a:latin typeface="Arial" charset="0"/>
              <a:cs typeface="Arial" charset="0"/>
            </a:endParaRPr>
          </a:p>
        </p:txBody>
      </p:sp>
      <p:sp>
        <p:nvSpPr>
          <p:cNvPr id="52" name="TextBox 8"/>
          <p:cNvSpPr txBox="1">
            <a:spLocks noChangeArrowheads="1"/>
          </p:cNvSpPr>
          <p:nvPr/>
        </p:nvSpPr>
        <p:spPr bwMode="auto">
          <a:xfrm>
            <a:off x="1984818" y="1483793"/>
            <a:ext cx="362939" cy="12762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  w</a:t>
            </a:r>
            <a:r>
              <a:rPr lang="en-US" sz="800" baseline="-25000" dirty="0">
                <a:solidFill>
                  <a:schemeClr val="accent2"/>
                </a:solidFill>
                <a:latin typeface="Arial" charset="0"/>
                <a:cs typeface="Arial" charset="0"/>
              </a:rPr>
              <a:t>cont</a:t>
            </a:r>
          </a:p>
        </p:txBody>
      </p:sp>
      <p:sp>
        <p:nvSpPr>
          <p:cNvPr id="55" name="TextBox 8"/>
          <p:cNvSpPr txBox="1">
            <a:spLocks noChangeArrowheads="1"/>
          </p:cNvSpPr>
          <p:nvPr/>
        </p:nvSpPr>
        <p:spPr bwMode="auto">
          <a:xfrm>
            <a:off x="2604450" y="1858307"/>
            <a:ext cx="279817" cy="12909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W</a:t>
            </a:r>
            <a:r>
              <a:rPr lang="en-US" sz="800" baseline="-25000" dirty="0">
                <a:solidFill>
                  <a:schemeClr val="accent2"/>
                </a:solidFill>
                <a:latin typeface="Arial" charset="0"/>
                <a:cs typeface="Arial" charset="0"/>
              </a:rPr>
              <a:t>ship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509293" y="962575"/>
            <a:ext cx="141996" cy="116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700" dirty="0">
                <a:latin typeface="Arial" charset="0"/>
                <a:cs typeface="Arial" charset="0"/>
              </a:rPr>
              <a:t>z</a:t>
            </a:r>
            <a:endParaRPr lang="en-US" sz="700" baseline="-25000" dirty="0">
              <a:latin typeface="Arial" charset="0"/>
              <a:cs typeface="Arial" charset="0"/>
            </a:endParaRPr>
          </a:p>
        </p:txBody>
      </p:sp>
      <p:sp>
        <p:nvSpPr>
          <p:cNvPr id="59" name="TextBox 8"/>
          <p:cNvSpPr txBox="1">
            <a:spLocks noChangeArrowheads="1"/>
          </p:cNvSpPr>
          <p:nvPr/>
        </p:nvSpPr>
        <p:spPr bwMode="auto">
          <a:xfrm>
            <a:off x="3949013" y="1725657"/>
            <a:ext cx="141996" cy="116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700" dirty="0">
                <a:latin typeface="Arial" charset="0"/>
                <a:cs typeface="Arial" charset="0"/>
              </a:rPr>
              <a:t>x</a:t>
            </a:r>
            <a:endParaRPr lang="en-US" sz="700" baseline="-25000" dirty="0">
              <a:latin typeface="Arial" charset="0"/>
              <a:cs typeface="Arial" charset="0"/>
            </a:endParaRPr>
          </a:p>
        </p:txBody>
      </p:sp>
      <p:sp>
        <p:nvSpPr>
          <p:cNvPr id="92" name="TextBox 8"/>
          <p:cNvSpPr txBox="1">
            <a:spLocks noChangeArrowheads="1"/>
          </p:cNvSpPr>
          <p:nvPr/>
        </p:nvSpPr>
        <p:spPr bwMode="auto">
          <a:xfrm>
            <a:off x="2578934" y="1523374"/>
            <a:ext cx="770687" cy="211166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dirty="0">
                <a:latin typeface="Arial" charset="0"/>
                <a:cs typeface="Arial" charset="0"/>
              </a:rPr>
              <a:t>G</a:t>
            </a:r>
            <a:r>
              <a:rPr lang="en-US" sz="800" baseline="-25000" dirty="0">
                <a:latin typeface="Arial" charset="0"/>
                <a:cs typeface="Arial" charset="0"/>
              </a:rPr>
              <a:t>ship</a:t>
            </a:r>
            <a:r>
              <a:rPr lang="en-US" sz="800" dirty="0">
                <a:latin typeface="Arial" charset="0"/>
                <a:cs typeface="Arial" charset="0"/>
              </a:rPr>
              <a:t> (x</a:t>
            </a:r>
            <a:r>
              <a:rPr lang="en-US" sz="800" baseline="-25000" dirty="0">
                <a:latin typeface="Arial" charset="0"/>
                <a:cs typeface="Arial" charset="0"/>
              </a:rPr>
              <a:t>ship</a:t>
            </a:r>
            <a:r>
              <a:rPr lang="en-US" sz="800" dirty="0">
                <a:latin typeface="Arial" charset="0"/>
                <a:cs typeface="Arial" charset="0"/>
              </a:rPr>
              <a:t> , z</a:t>
            </a:r>
            <a:r>
              <a:rPr lang="en-US" sz="800" baseline="-25000" dirty="0">
                <a:latin typeface="Arial" charset="0"/>
                <a:cs typeface="Arial" charset="0"/>
              </a:rPr>
              <a:t>ship</a:t>
            </a:r>
            <a:r>
              <a:rPr lang="en-US" sz="800" dirty="0">
                <a:latin typeface="Arial" charset="0"/>
                <a:cs typeface="Arial" charset="0"/>
              </a:rPr>
              <a:t>)</a:t>
            </a:r>
            <a:endParaRPr lang="en-US" sz="800" baseline="-25000" dirty="0">
              <a:latin typeface="Arial" charset="0"/>
              <a:cs typeface="Arial" charset="0"/>
            </a:endParaRPr>
          </a:p>
          <a:p>
            <a:pPr algn="ctr" eaLnBrk="1" hangingPunct="1"/>
            <a:endParaRPr lang="en-US" sz="800" baseline="-25000" dirty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16059" y="1859852"/>
                <a:ext cx="995611" cy="193303"/>
              </a:xfrm>
              <a:prstGeom prst="rect">
                <a:avLst/>
              </a:prstGeom>
              <a:noFill/>
            </p:spPr>
            <p:txBody>
              <a:bodyPr wrap="none" lIns="0" tIns="27432" rIns="0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7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new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= </m:t>
                      </m:r>
                      <m:sSub>
                        <m:sSubPr>
                          <m:ctrlPr>
                            <a:rPr lang="en-US" sz="7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ship</m:t>
                          </m:r>
                        </m:sub>
                      </m:sSub>
                      <m:r>
                        <a:rPr lang="en-US" sz="700" i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+ </m:t>
                      </m:r>
                      <m:sSub>
                        <m:sSubPr>
                          <m:ctrlPr>
                            <a:rPr lang="en-US" sz="7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cont</m:t>
                          </m:r>
                        </m:sub>
                      </m:sSub>
                    </m:oMath>
                  </m:oMathPara>
                </a14:m>
                <a:endParaRPr lang="el-GR" sz="7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59" y="1859852"/>
                <a:ext cx="995611" cy="193303"/>
              </a:xfrm>
              <a:prstGeom prst="rect">
                <a:avLst/>
              </a:prstGeom>
              <a:blipFill rotWithShape="1">
                <a:blip r:embed="rId2"/>
                <a:stretch>
                  <a:fillRect r="-610" b="-31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6059" y="2334914"/>
                <a:ext cx="2011193" cy="235542"/>
              </a:xfrm>
              <a:prstGeom prst="rect">
                <a:avLst/>
              </a:prstGeom>
              <a:noFill/>
            </p:spPr>
            <p:txBody>
              <a:bodyPr wrap="none" lIns="0" tIns="27432" rIns="0" bIns="27432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70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new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new</m:t>
                        </m:r>
                      </m:sub>
                    </m:sSub>
                    <m:r>
                      <m:rPr>
                        <m:nor/>
                      </m:rPr>
                      <a:rPr lang="en-US" sz="7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= 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ship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ship</m:t>
                        </m:r>
                      </m:sub>
                    </m:sSub>
                  </m:oMath>
                </a14:m>
                <a:r>
                  <a:rPr lang="en-US" sz="7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 + </a:t>
                </a:r>
                <a:r>
                  <a:rPr lang="el-GR" sz="7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cont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cont</m:t>
                        </m:r>
                      </m:sub>
                    </m:sSub>
                  </m:oMath>
                </a14:m>
                <a:endParaRPr lang="el-GR" sz="7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59" y="2334914"/>
                <a:ext cx="2011193" cy="235542"/>
              </a:xfrm>
              <a:prstGeom prst="rect">
                <a:avLst/>
              </a:prstGeom>
              <a:blipFill rotWithShape="1">
                <a:blip r:embed="rId3"/>
                <a:stretch>
                  <a:fillRect l="-1515" t="-2564" b="-25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16059" y="2829660"/>
                <a:ext cx="2011193" cy="235542"/>
              </a:xfrm>
              <a:prstGeom prst="rect">
                <a:avLst/>
              </a:prstGeom>
              <a:noFill/>
            </p:spPr>
            <p:txBody>
              <a:bodyPr wrap="none" lIns="0" tIns="27432" rIns="0" bIns="27432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70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Z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new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new</m:t>
                        </m:r>
                      </m:sub>
                    </m:sSub>
                    <m:r>
                      <m:rPr>
                        <m:nor/>
                      </m:rPr>
                      <a:rPr lang="en-US" sz="7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= 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Z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ship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ship</m:t>
                        </m:r>
                      </m:sub>
                    </m:sSub>
                  </m:oMath>
                </a14:m>
                <a:r>
                  <a:rPr lang="en-US" sz="7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 + </a:t>
                </a:r>
                <a:r>
                  <a:rPr lang="el-GR" sz="7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Z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cont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cont</m:t>
                        </m:r>
                      </m:sub>
                    </m:sSub>
                  </m:oMath>
                </a14:m>
                <a:endParaRPr lang="el-GR" sz="7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59" y="2829660"/>
                <a:ext cx="2011193" cy="235542"/>
              </a:xfrm>
              <a:prstGeom prst="rect">
                <a:avLst/>
              </a:prstGeom>
              <a:blipFill rotWithShape="1">
                <a:blip r:embed="rId4"/>
                <a:stretch>
                  <a:fillRect l="-1515" t="-2564" b="-25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Δεξιά αγκύλη 4"/>
          <p:cNvSpPr/>
          <p:nvPr/>
        </p:nvSpPr>
        <p:spPr>
          <a:xfrm>
            <a:off x="2203798" y="2268052"/>
            <a:ext cx="63983" cy="820811"/>
          </a:xfrm>
          <a:prstGeom prst="rightBracket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864" tIns="27432" rIns="54864" bIns="27432" rtlCol="0" anchor="ctr"/>
          <a:lstStyle/>
          <a:p>
            <a:pPr algn="ctr"/>
            <a:endParaRPr lang="el-GR"/>
          </a:p>
        </p:txBody>
      </p:sp>
      <p:sp>
        <p:nvSpPr>
          <p:cNvPr id="6" name="Ισοσκελές τρίγωνο 5"/>
          <p:cNvSpPr/>
          <p:nvPr/>
        </p:nvSpPr>
        <p:spPr>
          <a:xfrm>
            <a:off x="2234079" y="2646057"/>
            <a:ext cx="128805" cy="6480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tIns="27432" rIns="54864" bIns="27432"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6617" y="2268052"/>
                <a:ext cx="1819958" cy="350216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7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X</m:t>
                          </m:r>
                        </m:e>
                        <m:sub>
                          <m:sSub>
                            <m:sSubPr>
                              <m:ctrlPr>
                                <a:rPr lang="el-GR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G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new</m:t>
                              </m:r>
                            </m:sub>
                          </m:sSub>
                        </m:sub>
                      </m:sSub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= </m:t>
                      </m:r>
                      <m:f>
                        <m:fPr>
                          <m:ctrlPr>
                            <a:rPr lang="en-US" sz="7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X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l-GR" sz="7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7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7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+mj-lt"/>
                                    </a:rPr>
                                    <m:t>ship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  <a:ea typeface="Cambria Math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  <a:ea typeface="Cambria Math"/>
                                </a:rPr>
                                <m:t>ship</m:t>
                              </m:r>
                            </m:sub>
                          </m:sSub>
                          <m:r>
                            <a:rPr lang="en-US" sz="7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el-GR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X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l-GR" sz="7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7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7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+mj-lt"/>
                                    </a:rPr>
                                    <m:t>cont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  <a:ea typeface="Cambria Math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  <a:ea typeface="Cambria Math"/>
                                </a:rPr>
                                <m:t>cont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new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7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617" y="2268052"/>
                <a:ext cx="1819958" cy="3502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2385983" y="2714986"/>
                <a:ext cx="1805529" cy="350216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7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Z</m:t>
                          </m:r>
                        </m:e>
                        <m:sub>
                          <m:sSub>
                            <m:sSubPr>
                              <m:ctrlPr>
                                <a:rPr lang="el-GR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G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new</m:t>
                              </m:r>
                            </m:sub>
                          </m:sSub>
                        </m:sub>
                      </m:sSub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=</m:t>
                      </m:r>
                      <m:r>
                        <a:rPr lang="en-US" sz="7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7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Z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l-GR" sz="7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7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7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+mj-lt"/>
                                    </a:rPr>
                                    <m:t>ship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  <a:ea typeface="Cambria Math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  <a:ea typeface="Cambria Math"/>
                                </a:rPr>
                                <m:t>ship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 +</m:t>
                          </m:r>
                          <m:sSub>
                            <m:sSubPr>
                              <m:ctrlPr>
                                <a:rPr lang="el-GR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Z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l-GR" sz="7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7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7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+mj-lt"/>
                                    </a:rPr>
                                    <m:t>cont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  <a:ea typeface="Cambria Math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  <a:ea typeface="Cambria Math"/>
                                </a:rPr>
                                <m:t>cont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new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7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983" y="2714986"/>
                <a:ext cx="1805529" cy="3502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125"/>
          <p:cNvCxnSpPr/>
          <p:nvPr/>
        </p:nvCxnSpPr>
        <p:spPr>
          <a:xfrm>
            <a:off x="1699317" y="1696524"/>
            <a:ext cx="2405772" cy="2087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126"/>
          <p:cNvCxnSpPr/>
          <p:nvPr/>
        </p:nvCxnSpPr>
        <p:spPr>
          <a:xfrm flipV="1">
            <a:off x="1699318" y="1011825"/>
            <a:ext cx="0" cy="686786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132"/>
          <p:cNvCxnSpPr/>
          <p:nvPr/>
        </p:nvCxnSpPr>
        <p:spPr>
          <a:xfrm>
            <a:off x="2287776" y="1444223"/>
            <a:ext cx="569" cy="144894"/>
          </a:xfrm>
          <a:prstGeom prst="straightConnector1">
            <a:avLst/>
          </a:prstGeom>
          <a:ln w="9525" cmpd="sng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129"/>
          <p:cNvCxnSpPr/>
          <p:nvPr/>
        </p:nvCxnSpPr>
        <p:spPr>
          <a:xfrm>
            <a:off x="2564773" y="1616957"/>
            <a:ext cx="0" cy="373661"/>
          </a:xfrm>
          <a:prstGeom prst="straightConnector1">
            <a:avLst/>
          </a:prstGeom>
          <a:ln w="9525" cmpd="sng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133"/>
          <p:cNvSpPr/>
          <p:nvPr/>
        </p:nvSpPr>
        <p:spPr>
          <a:xfrm>
            <a:off x="2272654" y="1427620"/>
            <a:ext cx="32405" cy="32397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 defTabSz="124057">
              <a:defRPr/>
            </a:pPr>
            <a:endParaRPr lang="en-US"/>
          </a:p>
        </p:txBody>
      </p:sp>
      <p:sp>
        <p:nvSpPr>
          <p:cNvPr id="91" name="Oval 123"/>
          <p:cNvSpPr/>
          <p:nvPr/>
        </p:nvSpPr>
        <p:spPr>
          <a:xfrm>
            <a:off x="2548553" y="1599982"/>
            <a:ext cx="31080" cy="31072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 defTabSz="124057">
              <a:defRPr/>
            </a:pPr>
            <a:endParaRPr lang="en-US"/>
          </a:p>
        </p:txBody>
      </p:sp>
      <p:sp>
        <p:nvSpPr>
          <p:cNvPr id="56" name="Ορθογώνιο 55"/>
          <p:cNvSpPr/>
          <p:nvPr/>
        </p:nvSpPr>
        <p:spPr>
          <a:xfrm>
            <a:off x="180000" y="972035"/>
            <a:ext cx="1329293" cy="658129"/>
          </a:xfrm>
          <a:prstGeom prst="rect">
            <a:avLst/>
          </a:prstGeom>
        </p:spPr>
        <p:txBody>
          <a:bodyPr wrap="square" lIns="0" tIns="27432" rIns="54864" bIns="27432">
            <a:spAutoFit/>
          </a:bodyPr>
          <a:lstStyle/>
          <a:p>
            <a:pPr>
              <a:lnSpc>
                <a:spcPct val="125000"/>
              </a:lnSpc>
              <a:spcAft>
                <a:spcPts val="500"/>
              </a:spcAft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Σε πλοίο βάρους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W</a:t>
            </a:r>
            <a:r>
              <a:rPr lang="en-US" sz="7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ship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l-GR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τοπο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-</a:t>
            </a:r>
            <a:r>
              <a:rPr lang="el-GR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θετείται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container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βάρους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w</a:t>
            </a:r>
            <a:r>
              <a:rPr lang="en-US" sz="7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cont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.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Βρείτε το νέο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κέντρο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βάρους του συστήματος.</a:t>
            </a:r>
          </a:p>
        </p:txBody>
      </p:sp>
    </p:spTree>
    <p:extLst>
      <p:ext uri="{BB962C8B-B14F-4D97-AF65-F5344CB8AC3E}">
        <p14:creationId xmlns:p14="http://schemas.microsoft.com/office/powerpoint/2010/main" val="29629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50"/>
          <p:cNvGrpSpPr>
            <a:grpSpLocks noChangeAspect="1"/>
          </p:cNvGrpSpPr>
          <p:nvPr/>
        </p:nvGrpSpPr>
        <p:grpSpPr bwMode="auto">
          <a:xfrm>
            <a:off x="1592740" y="1202570"/>
            <a:ext cx="2322047" cy="498029"/>
            <a:chOff x="1174639" y="900000"/>
            <a:chExt cx="2491051" cy="540000"/>
          </a:xfrm>
        </p:grpSpPr>
        <p:cxnSp>
          <p:nvCxnSpPr>
            <p:cNvPr id="61" name="Straight Connector 48"/>
            <p:cNvCxnSpPr>
              <a:endCxn id="62" idx="0"/>
            </p:cNvCxnSpPr>
            <p:nvPr/>
          </p:nvCxnSpPr>
          <p:spPr bwMode="auto">
            <a:xfrm flipV="1">
              <a:off x="1265318" y="1436715"/>
              <a:ext cx="2360946" cy="0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 49"/>
            <p:cNvSpPr/>
            <p:nvPr/>
          </p:nvSpPr>
          <p:spPr>
            <a:xfrm>
              <a:off x="3565811" y="1288905"/>
              <a:ext cx="99879" cy="147810"/>
            </a:xfrm>
            <a:custGeom>
              <a:avLst/>
              <a:gdLst>
                <a:gd name="connsiteX0" fmla="*/ 86269 w 144834"/>
                <a:gd name="connsiteY0" fmla="*/ 215900 h 215900"/>
                <a:gd name="connsiteX1" fmla="*/ 137069 w 144834"/>
                <a:gd name="connsiteY1" fmla="*/ 187325 h 215900"/>
                <a:gd name="connsiteX2" fmla="*/ 133894 w 144834"/>
                <a:gd name="connsiteY2" fmla="*/ 117475 h 215900"/>
                <a:gd name="connsiteX3" fmla="*/ 35469 w 144834"/>
                <a:gd name="connsiteY3" fmla="*/ 95250 h 215900"/>
                <a:gd name="connsiteX4" fmla="*/ 544 w 144834"/>
                <a:gd name="connsiteY4" fmla="*/ 53975 h 215900"/>
                <a:gd name="connsiteX5" fmla="*/ 13244 w 144834"/>
                <a:gd name="connsiteY5" fmla="*/ 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34" h="215900">
                  <a:moveTo>
                    <a:pt x="86269" y="215900"/>
                  </a:moveTo>
                  <a:cubicBezTo>
                    <a:pt x="107700" y="209814"/>
                    <a:pt x="129132" y="203729"/>
                    <a:pt x="137069" y="187325"/>
                  </a:cubicBezTo>
                  <a:cubicBezTo>
                    <a:pt x="145007" y="170921"/>
                    <a:pt x="150827" y="132821"/>
                    <a:pt x="133894" y="117475"/>
                  </a:cubicBezTo>
                  <a:cubicBezTo>
                    <a:pt x="116961" y="102129"/>
                    <a:pt x="57694" y="105833"/>
                    <a:pt x="35469" y="95250"/>
                  </a:cubicBezTo>
                  <a:cubicBezTo>
                    <a:pt x="13244" y="84667"/>
                    <a:pt x="4248" y="69850"/>
                    <a:pt x="544" y="53975"/>
                  </a:cubicBezTo>
                  <a:cubicBezTo>
                    <a:pt x="-3160" y="38100"/>
                    <a:pt x="13244" y="0"/>
                    <a:pt x="13244" y="0"/>
                  </a:cubicBezTo>
                </a:path>
              </a:pathLst>
            </a:custGeom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3" name="Straight Connector 51"/>
            <p:cNvCxnSpPr>
              <a:endCxn id="62" idx="5"/>
            </p:cNvCxnSpPr>
            <p:nvPr/>
          </p:nvCxnSpPr>
          <p:spPr bwMode="auto">
            <a:xfrm flipH="1">
              <a:off x="3575011" y="1130584"/>
              <a:ext cx="74909" cy="158321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53"/>
            <p:cNvCxnSpPr/>
            <p:nvPr/>
          </p:nvCxnSpPr>
          <p:spPr bwMode="auto">
            <a:xfrm flipH="1">
              <a:off x="3384453" y="1133211"/>
              <a:ext cx="265467" cy="6569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55"/>
            <p:cNvCxnSpPr/>
            <p:nvPr/>
          </p:nvCxnSpPr>
          <p:spPr bwMode="auto">
            <a:xfrm flipV="1">
              <a:off x="3384453" y="1138467"/>
              <a:ext cx="0" cy="58467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56"/>
            <p:cNvCxnSpPr/>
            <p:nvPr/>
          </p:nvCxnSpPr>
          <p:spPr bwMode="auto">
            <a:xfrm>
              <a:off x="1720686" y="1195620"/>
              <a:ext cx="1663767" cy="1314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57"/>
            <p:cNvCxnSpPr/>
            <p:nvPr/>
          </p:nvCxnSpPr>
          <p:spPr bwMode="auto">
            <a:xfrm flipV="1">
              <a:off x="1720686" y="1078029"/>
              <a:ext cx="0" cy="122190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58"/>
            <p:cNvCxnSpPr/>
            <p:nvPr/>
          </p:nvCxnSpPr>
          <p:spPr bwMode="auto">
            <a:xfrm flipH="1">
              <a:off x="1419079" y="1076058"/>
              <a:ext cx="191872" cy="1971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59"/>
            <p:cNvCxnSpPr/>
            <p:nvPr/>
          </p:nvCxnSpPr>
          <p:spPr bwMode="auto">
            <a:xfrm flipV="1">
              <a:off x="1419079" y="1076058"/>
              <a:ext cx="0" cy="40073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0"/>
            <p:cNvCxnSpPr/>
            <p:nvPr/>
          </p:nvCxnSpPr>
          <p:spPr bwMode="auto">
            <a:xfrm flipH="1">
              <a:off x="1608322" y="1032044"/>
              <a:ext cx="133391" cy="0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1"/>
            <p:cNvCxnSpPr/>
            <p:nvPr/>
          </p:nvCxnSpPr>
          <p:spPr bwMode="auto">
            <a:xfrm flipH="1">
              <a:off x="1720686" y="1032044"/>
              <a:ext cx="17741" cy="47299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62"/>
            <p:cNvCxnSpPr/>
            <p:nvPr/>
          </p:nvCxnSpPr>
          <p:spPr bwMode="auto">
            <a:xfrm flipH="1">
              <a:off x="1382939" y="1116131"/>
              <a:ext cx="39426" cy="0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63"/>
            <p:cNvCxnSpPr/>
            <p:nvPr/>
          </p:nvCxnSpPr>
          <p:spPr bwMode="auto">
            <a:xfrm flipV="1">
              <a:off x="1385567" y="1114161"/>
              <a:ext cx="0" cy="62409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64"/>
            <p:cNvCxnSpPr/>
            <p:nvPr/>
          </p:nvCxnSpPr>
          <p:spPr bwMode="auto">
            <a:xfrm flipH="1">
              <a:off x="1174639" y="1174599"/>
              <a:ext cx="210928" cy="0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65"/>
            <p:cNvCxnSpPr/>
            <p:nvPr/>
          </p:nvCxnSpPr>
          <p:spPr bwMode="auto">
            <a:xfrm flipH="1">
              <a:off x="1536699" y="900000"/>
              <a:ext cx="74252" cy="0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67"/>
            <p:cNvCxnSpPr/>
            <p:nvPr/>
          </p:nvCxnSpPr>
          <p:spPr bwMode="auto">
            <a:xfrm flipV="1">
              <a:off x="1608322" y="900000"/>
              <a:ext cx="0" cy="176058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109"/>
            <p:cNvCxnSpPr/>
            <p:nvPr/>
          </p:nvCxnSpPr>
          <p:spPr bwMode="auto">
            <a:xfrm flipV="1">
              <a:off x="1509758" y="900000"/>
              <a:ext cx="30226" cy="176058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reeform 110"/>
            <p:cNvSpPr/>
            <p:nvPr/>
          </p:nvSpPr>
          <p:spPr>
            <a:xfrm>
              <a:off x="1175953" y="1173285"/>
              <a:ext cx="162303" cy="250949"/>
            </a:xfrm>
            <a:custGeom>
              <a:avLst/>
              <a:gdLst>
                <a:gd name="connsiteX0" fmla="*/ 0 w 234970"/>
                <a:gd name="connsiteY0" fmla="*/ 0 h 365125"/>
                <a:gd name="connsiteX1" fmla="*/ 22225 w 234970"/>
                <a:gd name="connsiteY1" fmla="*/ 117475 h 365125"/>
                <a:gd name="connsiteX2" fmla="*/ 82550 w 234970"/>
                <a:gd name="connsiteY2" fmla="*/ 196850 h 365125"/>
                <a:gd name="connsiteX3" fmla="*/ 187325 w 234970"/>
                <a:gd name="connsiteY3" fmla="*/ 219075 h 365125"/>
                <a:gd name="connsiteX4" fmla="*/ 231775 w 234970"/>
                <a:gd name="connsiteY4" fmla="*/ 244475 h 365125"/>
                <a:gd name="connsiteX5" fmla="*/ 225425 w 234970"/>
                <a:gd name="connsiteY5" fmla="*/ 288925 h 365125"/>
                <a:gd name="connsiteX6" fmla="*/ 203200 w 234970"/>
                <a:gd name="connsiteY6" fmla="*/ 298450 h 365125"/>
                <a:gd name="connsiteX7" fmla="*/ 203200 w 234970"/>
                <a:gd name="connsiteY7" fmla="*/ 311150 h 365125"/>
                <a:gd name="connsiteX8" fmla="*/ 222250 w 234970"/>
                <a:gd name="connsiteY8" fmla="*/ 327025 h 365125"/>
                <a:gd name="connsiteX9" fmla="*/ 234950 w 234970"/>
                <a:gd name="connsiteY9" fmla="*/ 352425 h 365125"/>
                <a:gd name="connsiteX10" fmla="*/ 225425 w 234970"/>
                <a:gd name="connsiteY10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0" h="365125">
                  <a:moveTo>
                    <a:pt x="0" y="0"/>
                  </a:moveTo>
                  <a:cubicBezTo>
                    <a:pt x="4233" y="42333"/>
                    <a:pt x="8467" y="84667"/>
                    <a:pt x="22225" y="117475"/>
                  </a:cubicBezTo>
                  <a:cubicBezTo>
                    <a:pt x="35983" y="150283"/>
                    <a:pt x="55033" y="179917"/>
                    <a:pt x="82550" y="196850"/>
                  </a:cubicBezTo>
                  <a:cubicBezTo>
                    <a:pt x="110067" y="213783"/>
                    <a:pt x="162454" y="211138"/>
                    <a:pt x="187325" y="219075"/>
                  </a:cubicBezTo>
                  <a:cubicBezTo>
                    <a:pt x="212196" y="227012"/>
                    <a:pt x="225425" y="232833"/>
                    <a:pt x="231775" y="244475"/>
                  </a:cubicBezTo>
                  <a:cubicBezTo>
                    <a:pt x="238125" y="256117"/>
                    <a:pt x="230187" y="279929"/>
                    <a:pt x="225425" y="288925"/>
                  </a:cubicBezTo>
                  <a:cubicBezTo>
                    <a:pt x="220663" y="297921"/>
                    <a:pt x="206904" y="294746"/>
                    <a:pt x="203200" y="298450"/>
                  </a:cubicBezTo>
                  <a:cubicBezTo>
                    <a:pt x="199496" y="302154"/>
                    <a:pt x="200025" y="306388"/>
                    <a:pt x="203200" y="311150"/>
                  </a:cubicBezTo>
                  <a:cubicBezTo>
                    <a:pt x="206375" y="315912"/>
                    <a:pt x="216958" y="320146"/>
                    <a:pt x="222250" y="327025"/>
                  </a:cubicBezTo>
                  <a:cubicBezTo>
                    <a:pt x="227542" y="333904"/>
                    <a:pt x="234421" y="346075"/>
                    <a:pt x="234950" y="352425"/>
                  </a:cubicBezTo>
                  <a:cubicBezTo>
                    <a:pt x="235479" y="358775"/>
                    <a:pt x="225425" y="365125"/>
                    <a:pt x="225425" y="365125"/>
                  </a:cubicBezTo>
                </a:path>
              </a:pathLst>
            </a:custGeom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9" name="Straight Connector 111"/>
            <p:cNvCxnSpPr>
              <a:stCxn id="78" idx="10"/>
            </p:cNvCxnSpPr>
            <p:nvPr/>
          </p:nvCxnSpPr>
          <p:spPr bwMode="auto">
            <a:xfrm flipH="1">
              <a:off x="1265318" y="1424234"/>
              <a:ext cx="66367" cy="0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112"/>
            <p:cNvCxnSpPr/>
            <p:nvPr/>
          </p:nvCxnSpPr>
          <p:spPr bwMode="auto">
            <a:xfrm flipV="1">
              <a:off x="1265318" y="1422263"/>
              <a:ext cx="0" cy="17737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378"/>
            <p:cNvGrpSpPr>
              <a:grpSpLocks/>
            </p:cNvGrpSpPr>
            <p:nvPr/>
          </p:nvGrpSpPr>
          <p:grpSpPr bwMode="auto">
            <a:xfrm>
              <a:off x="1305923" y="1355780"/>
              <a:ext cx="30264" cy="59305"/>
              <a:chOff x="559074" y="1108075"/>
              <a:chExt cx="64800" cy="124275"/>
            </a:xfrm>
          </p:grpSpPr>
          <p:sp>
            <p:nvSpPr>
              <p:cNvPr id="86" name="Snip Same Side Corner Rectangle 118"/>
              <p:cNvSpPr/>
              <p:nvPr/>
            </p:nvSpPr>
            <p:spPr>
              <a:xfrm rot="16200000">
                <a:off x="572723" y="1156232"/>
                <a:ext cx="63325" cy="28139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127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87" name="Oval 119"/>
              <p:cNvSpPr/>
              <p:nvPr/>
            </p:nvSpPr>
            <p:spPr>
              <a:xfrm>
                <a:off x="560771" y="1174430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127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88" name="Chord 120"/>
              <p:cNvSpPr/>
              <p:nvPr/>
            </p:nvSpPr>
            <p:spPr>
              <a:xfrm>
                <a:off x="560771" y="1155158"/>
                <a:ext cx="64719" cy="33039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127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89" name="Oval 121"/>
              <p:cNvSpPr/>
              <p:nvPr/>
            </p:nvSpPr>
            <p:spPr>
              <a:xfrm>
                <a:off x="560771" y="1108352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127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695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82" name="Straight Connector 114"/>
            <p:cNvCxnSpPr/>
            <p:nvPr/>
          </p:nvCxnSpPr>
          <p:spPr bwMode="auto">
            <a:xfrm>
              <a:off x="1244291" y="1340146"/>
              <a:ext cx="0" cy="74233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115"/>
            <p:cNvCxnSpPr/>
            <p:nvPr/>
          </p:nvCxnSpPr>
          <p:spPr bwMode="auto">
            <a:xfrm>
              <a:off x="1241006" y="1414379"/>
              <a:ext cx="51253" cy="0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116"/>
            <p:cNvCxnSpPr/>
            <p:nvPr/>
          </p:nvCxnSpPr>
          <p:spPr bwMode="auto">
            <a:xfrm>
              <a:off x="1241006" y="1340146"/>
              <a:ext cx="51253" cy="0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117"/>
            <p:cNvCxnSpPr/>
            <p:nvPr/>
          </p:nvCxnSpPr>
          <p:spPr bwMode="auto">
            <a:xfrm>
              <a:off x="1288974" y="1319124"/>
              <a:ext cx="0" cy="106423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 του θεωρήματος </a:t>
            </a:r>
            <a:br>
              <a:rPr lang="el-GR" dirty="0"/>
            </a:br>
            <a:r>
              <a:rPr lang="el-GR" dirty="0"/>
              <a:t>ροπών μεταφοράς:</a:t>
            </a:r>
          </a:p>
        </p:txBody>
      </p:sp>
      <p:sp>
        <p:nvSpPr>
          <p:cNvPr id="50" name="Rectangle 131"/>
          <p:cNvSpPr/>
          <p:nvPr/>
        </p:nvSpPr>
        <p:spPr>
          <a:xfrm>
            <a:off x="2187513" y="1404236"/>
            <a:ext cx="208819" cy="7097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6" name="Straight Arrow Connector 125"/>
          <p:cNvCxnSpPr/>
          <p:nvPr/>
        </p:nvCxnSpPr>
        <p:spPr>
          <a:xfrm>
            <a:off x="1699317" y="1696524"/>
            <a:ext cx="2405772" cy="2087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126"/>
          <p:cNvCxnSpPr/>
          <p:nvPr/>
        </p:nvCxnSpPr>
        <p:spPr>
          <a:xfrm flipV="1">
            <a:off x="1699318" y="1011825"/>
            <a:ext cx="0" cy="686786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509293" y="962575"/>
            <a:ext cx="141996" cy="116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700" dirty="0">
                <a:latin typeface="Arial" charset="0"/>
                <a:cs typeface="Arial" charset="0"/>
              </a:rPr>
              <a:t>z</a:t>
            </a:r>
            <a:endParaRPr lang="en-US" sz="700" baseline="-25000" dirty="0">
              <a:latin typeface="Arial" charset="0"/>
              <a:cs typeface="Arial" charset="0"/>
            </a:endParaRPr>
          </a:p>
        </p:txBody>
      </p:sp>
      <p:sp>
        <p:nvSpPr>
          <p:cNvPr id="59" name="TextBox 8"/>
          <p:cNvSpPr txBox="1">
            <a:spLocks noChangeArrowheads="1"/>
          </p:cNvSpPr>
          <p:nvPr/>
        </p:nvSpPr>
        <p:spPr bwMode="auto">
          <a:xfrm>
            <a:off x="3949013" y="1725657"/>
            <a:ext cx="141996" cy="116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700" dirty="0">
                <a:latin typeface="Arial" charset="0"/>
                <a:cs typeface="Arial" charset="0"/>
              </a:rPr>
              <a:t>x</a:t>
            </a:r>
            <a:endParaRPr lang="en-US" sz="700" baseline="-25000" dirty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16059" y="1859852"/>
                <a:ext cx="995611" cy="193303"/>
              </a:xfrm>
              <a:prstGeom prst="rect">
                <a:avLst/>
              </a:prstGeom>
              <a:noFill/>
            </p:spPr>
            <p:txBody>
              <a:bodyPr wrap="none" lIns="0" tIns="27432" rIns="0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7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new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= </m:t>
                      </m:r>
                      <m:sSub>
                        <m:sSubPr>
                          <m:ctrlPr>
                            <a:rPr lang="en-US" sz="7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ship</m:t>
                          </m:r>
                        </m:sub>
                      </m:sSub>
                      <m:r>
                        <a:rPr lang="en-US" sz="700" i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+ </m:t>
                      </m:r>
                      <m:sSub>
                        <m:sSubPr>
                          <m:ctrlPr>
                            <a:rPr lang="en-US" sz="7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cont</m:t>
                          </m:r>
                        </m:sub>
                      </m:sSub>
                    </m:oMath>
                  </m:oMathPara>
                </a14:m>
                <a:endParaRPr lang="el-GR" sz="7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59" y="1859852"/>
                <a:ext cx="995611" cy="193303"/>
              </a:xfrm>
              <a:prstGeom prst="rect">
                <a:avLst/>
              </a:prstGeom>
              <a:blipFill rotWithShape="1">
                <a:blip r:embed="rId2"/>
                <a:stretch>
                  <a:fillRect r="-610" b="-31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6059" y="2334914"/>
                <a:ext cx="2011193" cy="235542"/>
              </a:xfrm>
              <a:prstGeom prst="rect">
                <a:avLst/>
              </a:prstGeom>
              <a:noFill/>
            </p:spPr>
            <p:txBody>
              <a:bodyPr wrap="none" lIns="0" tIns="27432" rIns="0" bIns="27432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70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new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new</m:t>
                        </m:r>
                      </m:sub>
                    </m:sSub>
                    <m:r>
                      <m:rPr>
                        <m:nor/>
                      </m:rPr>
                      <a:rPr lang="en-US" sz="7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= 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ship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ship</m:t>
                        </m:r>
                      </m:sub>
                    </m:sSub>
                  </m:oMath>
                </a14:m>
                <a:r>
                  <a:rPr lang="en-US" sz="7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 + </a:t>
                </a:r>
                <a:r>
                  <a:rPr lang="el-GR" sz="7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cont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cont</m:t>
                        </m:r>
                      </m:sub>
                    </m:sSub>
                  </m:oMath>
                </a14:m>
                <a:endParaRPr lang="el-GR" sz="7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59" y="2334914"/>
                <a:ext cx="2011193" cy="235542"/>
              </a:xfrm>
              <a:prstGeom prst="rect">
                <a:avLst/>
              </a:prstGeom>
              <a:blipFill rotWithShape="1">
                <a:blip r:embed="rId3"/>
                <a:stretch>
                  <a:fillRect l="-1515" t="-2564" b="-25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16059" y="2829660"/>
                <a:ext cx="2011193" cy="235542"/>
              </a:xfrm>
              <a:prstGeom prst="rect">
                <a:avLst/>
              </a:prstGeom>
              <a:noFill/>
            </p:spPr>
            <p:txBody>
              <a:bodyPr wrap="none" lIns="0" tIns="27432" rIns="0" bIns="27432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70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Z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new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new</m:t>
                        </m:r>
                      </m:sub>
                    </m:sSub>
                    <m:r>
                      <m:rPr>
                        <m:nor/>
                      </m:rPr>
                      <a:rPr lang="en-US" sz="7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= 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Z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ship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ship</m:t>
                        </m:r>
                      </m:sub>
                    </m:sSub>
                  </m:oMath>
                </a14:m>
                <a:r>
                  <a:rPr lang="en-US" sz="7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 + </a:t>
                </a:r>
                <a:r>
                  <a:rPr lang="el-GR" sz="7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Z</m:t>
                        </m:r>
                      </m:e>
                      <m:sub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+mj-lt"/>
                              </a:rPr>
                              <m:t>cont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cont</m:t>
                        </m:r>
                      </m:sub>
                    </m:sSub>
                  </m:oMath>
                </a14:m>
                <a:endParaRPr lang="el-GR" sz="7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59" y="2829660"/>
                <a:ext cx="2011193" cy="235542"/>
              </a:xfrm>
              <a:prstGeom prst="rect">
                <a:avLst/>
              </a:prstGeom>
              <a:blipFill rotWithShape="1">
                <a:blip r:embed="rId4"/>
                <a:stretch>
                  <a:fillRect l="-1515" t="-2564" b="-25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6617" y="2268052"/>
                <a:ext cx="1819958" cy="350216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7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X</m:t>
                          </m:r>
                        </m:e>
                        <m:sub>
                          <m:sSub>
                            <m:sSubPr>
                              <m:ctrlPr>
                                <a:rPr lang="el-GR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G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new</m:t>
                              </m:r>
                            </m:sub>
                          </m:sSub>
                        </m:sub>
                      </m:sSub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= </m:t>
                      </m:r>
                      <m:f>
                        <m:fPr>
                          <m:ctrlPr>
                            <a:rPr lang="en-US" sz="7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X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l-GR" sz="7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7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7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+mj-lt"/>
                                    </a:rPr>
                                    <m:t>ship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  <a:ea typeface="Cambria Math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  <a:ea typeface="Cambria Math"/>
                                </a:rPr>
                                <m:t>ship</m:t>
                              </m:r>
                            </m:sub>
                          </m:sSub>
                          <m:r>
                            <a:rPr lang="en-US" sz="7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el-GR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X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l-GR" sz="7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7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7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+mj-lt"/>
                                    </a:rPr>
                                    <m:t>cont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  <a:ea typeface="Cambria Math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  <a:ea typeface="Cambria Math"/>
                                </a:rPr>
                                <m:t>cont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new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7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617" y="2268052"/>
                <a:ext cx="1819958" cy="3502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2385983" y="2714986"/>
                <a:ext cx="1805529" cy="350216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7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</a:rPr>
                            <m:t>Z</m:t>
                          </m:r>
                        </m:e>
                        <m:sub>
                          <m:sSub>
                            <m:sSubPr>
                              <m:ctrlPr>
                                <a:rPr lang="el-GR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G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new</m:t>
                              </m:r>
                            </m:sub>
                          </m:sSub>
                        </m:sub>
                      </m:sSub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m:t>=</m:t>
                      </m:r>
                      <m:r>
                        <a:rPr lang="en-US" sz="7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7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Z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l-GR" sz="7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7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7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+mj-lt"/>
                                    </a:rPr>
                                    <m:t>ship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  <a:ea typeface="Cambria Math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  <a:ea typeface="Cambria Math"/>
                                </a:rPr>
                                <m:t>ship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 +</m:t>
                          </m:r>
                          <m:sSub>
                            <m:sSubPr>
                              <m:ctrlPr>
                                <a:rPr lang="el-GR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Z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l-GR" sz="7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7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+mj-lt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7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+mj-lt"/>
                                    </a:rPr>
                                    <m:t>cont</m:t>
                                  </m:r>
                                </m:sub>
                              </m:sSub>
                            </m:sub>
                          </m:sSub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  <a:ea typeface="Cambria Math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  <a:ea typeface="Cambria Math"/>
                                </a:rPr>
                                <m:t>cont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7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+mj-lt"/>
                                </a:rPr>
                                <m:t>new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7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983" y="2714986"/>
                <a:ext cx="1805529" cy="3502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8"/>
          <p:cNvSpPr txBox="1">
            <a:spLocks noChangeArrowheads="1"/>
          </p:cNvSpPr>
          <p:nvPr/>
        </p:nvSpPr>
        <p:spPr bwMode="auto">
          <a:xfrm>
            <a:off x="2518962" y="1822800"/>
            <a:ext cx="279817" cy="12909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xtLst/>
        </p:spPr>
        <p:txBody>
          <a:bodyPr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b="1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W</a:t>
            </a:r>
            <a:r>
              <a:rPr lang="en-US" sz="800" baseline="-25000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new</a:t>
            </a:r>
            <a:endParaRPr lang="en-US" sz="800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cxnSp>
        <p:nvCxnSpPr>
          <p:cNvPr id="98" name="Straight Arrow Connector 129"/>
          <p:cNvCxnSpPr/>
          <p:nvPr/>
        </p:nvCxnSpPr>
        <p:spPr>
          <a:xfrm>
            <a:off x="2479285" y="1581450"/>
            <a:ext cx="0" cy="373661"/>
          </a:xfrm>
          <a:prstGeom prst="straightConnector1">
            <a:avLst/>
          </a:prstGeom>
          <a:ln w="9525" cmpd="sng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123"/>
          <p:cNvSpPr/>
          <p:nvPr/>
        </p:nvSpPr>
        <p:spPr>
          <a:xfrm>
            <a:off x="2463065" y="1564475"/>
            <a:ext cx="31080" cy="31072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5230" tIns="37615" rIns="75230" bIns="37615" anchor="ctr"/>
          <a:lstStyle/>
          <a:p>
            <a:pPr algn="ctr" defTabSz="124057">
              <a:defRPr/>
            </a:pPr>
            <a:endParaRPr lang="en-US"/>
          </a:p>
        </p:txBody>
      </p:sp>
      <p:sp>
        <p:nvSpPr>
          <p:cNvPr id="100" name="TextBox 8"/>
          <p:cNvSpPr txBox="1">
            <a:spLocks noChangeArrowheads="1"/>
          </p:cNvSpPr>
          <p:nvPr/>
        </p:nvSpPr>
        <p:spPr bwMode="auto">
          <a:xfrm>
            <a:off x="2513390" y="1497854"/>
            <a:ext cx="770687" cy="211166"/>
          </a:xfrm>
          <a:prstGeom prst="rect">
            <a:avLst/>
          </a:prstGeom>
          <a:noFill/>
          <a:ln w="12700">
            <a:noFill/>
          </a:ln>
          <a:extLst/>
        </p:spPr>
        <p:txBody>
          <a:bodyPr wrap="square" lIns="0" tIns="2962" rIns="0" bIns="2962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800" dirty="0" err="1">
                <a:latin typeface="Arial" charset="0"/>
                <a:cs typeface="Arial" charset="0"/>
              </a:rPr>
              <a:t>G</a:t>
            </a:r>
            <a:r>
              <a:rPr lang="en-US" sz="800" baseline="-25000" dirty="0" err="1">
                <a:latin typeface="Arial" charset="0"/>
                <a:cs typeface="Arial" charset="0"/>
              </a:rPr>
              <a:t>new</a:t>
            </a:r>
            <a:r>
              <a:rPr lang="en-US" sz="800" dirty="0">
                <a:latin typeface="Arial" charset="0"/>
                <a:cs typeface="Arial" charset="0"/>
              </a:rPr>
              <a:t> (</a:t>
            </a:r>
            <a:r>
              <a:rPr lang="en-US" sz="800" dirty="0" err="1">
                <a:latin typeface="Arial" charset="0"/>
                <a:cs typeface="Arial" charset="0"/>
              </a:rPr>
              <a:t>x</a:t>
            </a:r>
            <a:r>
              <a:rPr lang="en-US" sz="800" baseline="-25000" dirty="0" err="1">
                <a:latin typeface="Arial" charset="0"/>
                <a:cs typeface="Arial" charset="0"/>
              </a:rPr>
              <a:t>new</a:t>
            </a:r>
            <a:r>
              <a:rPr lang="en-US" sz="800" dirty="0">
                <a:latin typeface="Arial" charset="0"/>
                <a:cs typeface="Arial" charset="0"/>
              </a:rPr>
              <a:t> , </a:t>
            </a:r>
            <a:r>
              <a:rPr lang="en-US" sz="800" dirty="0" err="1">
                <a:latin typeface="Arial" charset="0"/>
                <a:cs typeface="Arial" charset="0"/>
              </a:rPr>
              <a:t>z</a:t>
            </a:r>
            <a:r>
              <a:rPr lang="en-US" sz="800" baseline="-25000" dirty="0" err="1">
                <a:latin typeface="Arial" charset="0"/>
                <a:cs typeface="Arial" charset="0"/>
              </a:rPr>
              <a:t>new</a:t>
            </a:r>
            <a:r>
              <a:rPr lang="en-US" sz="800" dirty="0">
                <a:latin typeface="Arial" charset="0"/>
                <a:cs typeface="Arial" charset="0"/>
              </a:rPr>
              <a:t>)</a:t>
            </a:r>
            <a:endParaRPr lang="en-US" sz="800" baseline="-25000" dirty="0">
              <a:latin typeface="Arial" charset="0"/>
              <a:cs typeface="Arial" charset="0"/>
            </a:endParaRPr>
          </a:p>
          <a:p>
            <a:pPr algn="ctr" eaLnBrk="1" hangingPunct="1"/>
            <a:endParaRPr lang="en-US" sz="800" baseline="-25000" dirty="0">
              <a:latin typeface="Arial" charset="0"/>
              <a:cs typeface="Arial" charset="0"/>
            </a:endParaRPr>
          </a:p>
        </p:txBody>
      </p:sp>
      <p:sp>
        <p:nvSpPr>
          <p:cNvPr id="55" name="Δεξιά αγκύλη 54"/>
          <p:cNvSpPr/>
          <p:nvPr/>
        </p:nvSpPr>
        <p:spPr>
          <a:xfrm>
            <a:off x="2203798" y="2268052"/>
            <a:ext cx="63983" cy="820811"/>
          </a:xfrm>
          <a:prstGeom prst="rightBracket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864" tIns="27432" rIns="54864" bIns="27432" rtlCol="0" anchor="ctr"/>
          <a:lstStyle/>
          <a:p>
            <a:pPr algn="ctr"/>
            <a:endParaRPr lang="el-GR"/>
          </a:p>
        </p:txBody>
      </p:sp>
      <p:sp>
        <p:nvSpPr>
          <p:cNvPr id="90" name="Ισοσκελές τρίγωνο 89"/>
          <p:cNvSpPr/>
          <p:nvPr/>
        </p:nvSpPr>
        <p:spPr>
          <a:xfrm>
            <a:off x="2234079" y="2646057"/>
            <a:ext cx="128805" cy="6480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tIns="27432" rIns="54864" bIns="27432" rtlCol="0" anchor="ctr"/>
          <a:lstStyle/>
          <a:p>
            <a:pPr algn="ctr"/>
            <a:endParaRPr lang="el-GR"/>
          </a:p>
        </p:txBody>
      </p:sp>
      <p:sp>
        <p:nvSpPr>
          <p:cNvPr id="51" name="Ορθογώνιο 50"/>
          <p:cNvSpPr/>
          <p:nvPr/>
        </p:nvSpPr>
        <p:spPr>
          <a:xfrm>
            <a:off x="180000" y="972035"/>
            <a:ext cx="1329293" cy="658129"/>
          </a:xfrm>
          <a:prstGeom prst="rect">
            <a:avLst/>
          </a:prstGeom>
        </p:spPr>
        <p:txBody>
          <a:bodyPr wrap="square" lIns="0" tIns="27432" rIns="54864" bIns="27432">
            <a:spAutoFit/>
          </a:bodyPr>
          <a:lstStyle/>
          <a:p>
            <a:pPr>
              <a:lnSpc>
                <a:spcPct val="125000"/>
              </a:lnSpc>
              <a:spcAft>
                <a:spcPts val="500"/>
              </a:spcAft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Σε πλοίο βάρους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W</a:t>
            </a:r>
            <a:r>
              <a:rPr lang="en-US" sz="7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ship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l-GR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τοπο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-</a:t>
            </a:r>
            <a:r>
              <a:rPr lang="el-GR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θετείται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container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βάρους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w</a:t>
            </a:r>
            <a:r>
              <a:rPr lang="en-US" sz="700" baseline="-25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cont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.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Βρείτε το νέο 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κέντρο 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βάρους του συστήματος.</a:t>
            </a:r>
          </a:p>
        </p:txBody>
      </p:sp>
    </p:spTree>
    <p:extLst>
      <p:ext uri="{BB962C8B-B14F-4D97-AF65-F5344CB8AC3E}">
        <p14:creationId xmlns:p14="http://schemas.microsoft.com/office/powerpoint/2010/main" val="25085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τα πλοία επιπλέουν;</a:t>
            </a:r>
            <a:br>
              <a:rPr lang="el-GR" dirty="0" smtClean="0"/>
            </a:br>
            <a:r>
              <a:rPr lang="el-GR" dirty="0" smtClean="0"/>
              <a:t>Από τον Νεύτωνα στον Αρχιμήδη.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 sz="700" dirty="0" smtClean="0"/>
          </a:p>
          <a:p>
            <a:endParaRPr lang="el-GR" sz="700" dirty="0" smtClean="0"/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accent2"/>
                </a:solidFill>
              </a:rPr>
              <a:t>1	</a:t>
            </a:r>
            <a:r>
              <a:rPr lang="el-GR" sz="700" dirty="0" smtClean="0"/>
              <a:t>Οι δυνάμεις που δέχεται ένα σώμα βυθισμένο σε υγρό</a:t>
            </a:r>
          </a:p>
          <a:p>
            <a:pPr indent="219075"/>
            <a:r>
              <a:rPr lang="el-GR" sz="700" dirty="0"/>
              <a:t>Περιγραφή Βάρους και Άντωσης</a:t>
            </a:r>
          </a:p>
          <a:p>
            <a:endParaRPr lang="el-GR" sz="700" dirty="0" smtClean="0"/>
          </a:p>
          <a:p>
            <a:endParaRPr lang="el-GR" sz="700" dirty="0"/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accent2"/>
                </a:solidFill>
              </a:rPr>
              <a:t>2	</a:t>
            </a:r>
            <a:r>
              <a:rPr lang="el-GR" sz="700" dirty="0" smtClean="0"/>
              <a:t>Η αρχή του Αρχιμήδη</a:t>
            </a:r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accent1"/>
                </a:solidFill>
              </a:rPr>
              <a:t>	</a:t>
            </a:r>
            <a:r>
              <a:rPr lang="el-GR" sz="700" dirty="0"/>
              <a:t>Πώς συνδέεται το βάρος με το βυθισμένο όγκο</a:t>
            </a:r>
          </a:p>
          <a:p>
            <a:endParaRPr lang="el-GR" sz="700" dirty="0" smtClean="0"/>
          </a:p>
          <a:p>
            <a:endParaRPr lang="el-GR" sz="700" dirty="0"/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accent2"/>
                </a:solidFill>
              </a:rPr>
              <a:t>3	</a:t>
            </a:r>
            <a:r>
              <a:rPr lang="el-GR" sz="700" dirty="0" smtClean="0"/>
              <a:t>Πότε ένα σώμα επιπλέει;</a:t>
            </a:r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accent1"/>
                </a:solidFill>
              </a:rPr>
              <a:t>	</a:t>
            </a:r>
            <a:r>
              <a:rPr lang="el-GR" sz="700" dirty="0"/>
              <a:t>Άντωση και μέση πυκνότητα</a:t>
            </a:r>
          </a:p>
        </p:txBody>
      </p:sp>
    </p:spTree>
    <p:extLst>
      <p:ext uri="{BB962C8B-B14F-4D97-AF65-F5344CB8AC3E}">
        <p14:creationId xmlns:p14="http://schemas.microsoft.com/office/powerpoint/2010/main" val="30324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337204" y="1668630"/>
            <a:ext cx="1132005" cy="583143"/>
            <a:chOff x="1986494" y="1323032"/>
            <a:chExt cx="568155" cy="389881"/>
          </a:xfrm>
        </p:grpSpPr>
        <p:cxnSp>
          <p:nvCxnSpPr>
            <p:cNvPr id="7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/>
            </a:p>
          </p:txBody>
        </p:sp>
        <p:sp>
          <p:nvSpPr>
            <p:cNvPr id="12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Μία δεύτερη εφαρμογή: αφαίρεση βάρους</a:t>
            </a:r>
            <a:endParaRPr lang="el-GR" dirty="0"/>
          </a:p>
        </p:txBody>
      </p:sp>
      <p:cxnSp>
        <p:nvCxnSpPr>
          <p:cNvPr id="13" name="Straight Arrow Connector 32"/>
          <p:cNvCxnSpPr/>
          <p:nvPr/>
        </p:nvCxnSpPr>
        <p:spPr>
          <a:xfrm>
            <a:off x="892800" y="2008849"/>
            <a:ext cx="0" cy="604808"/>
          </a:xfrm>
          <a:prstGeom prst="straightConnector1">
            <a:avLst/>
          </a:prstGeom>
          <a:ln w="12700" cmpd="sng">
            <a:solidFill>
              <a:schemeClr val="accent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49"/>
          <p:cNvSpPr/>
          <p:nvPr/>
        </p:nvSpPr>
        <p:spPr>
          <a:xfrm>
            <a:off x="864127" y="1968815"/>
            <a:ext cx="54008" cy="53995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7" name="Oval 49"/>
          <p:cNvSpPr/>
          <p:nvPr/>
        </p:nvSpPr>
        <p:spPr>
          <a:xfrm>
            <a:off x="864127" y="1550651"/>
            <a:ext cx="54008" cy="53995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23" name="Straight Arrow Connector 47"/>
          <p:cNvCxnSpPr/>
          <p:nvPr/>
        </p:nvCxnSpPr>
        <p:spPr>
          <a:xfrm>
            <a:off x="892211" y="1576843"/>
            <a:ext cx="0" cy="237577"/>
          </a:xfrm>
          <a:prstGeom prst="straightConnector1">
            <a:avLst/>
          </a:prstGeom>
          <a:ln w="12700" cmpd="sng">
            <a:solidFill>
              <a:schemeClr val="accent2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951978" y="1703731"/>
            <a:ext cx="100173" cy="13294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951978" y="2523000"/>
            <a:ext cx="186240" cy="1292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7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700" baseline="-25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7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49"/>
          <p:cNvSpPr/>
          <p:nvPr/>
        </p:nvSpPr>
        <p:spPr>
          <a:xfrm>
            <a:off x="864127" y="2224852"/>
            <a:ext cx="54008" cy="53995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9" name="Τόξο 38"/>
          <p:cNvSpPr/>
          <p:nvPr/>
        </p:nvSpPr>
        <p:spPr>
          <a:xfrm rot="21149980" flipH="1">
            <a:off x="893955" y="1183992"/>
            <a:ext cx="1309521" cy="710951"/>
          </a:xfrm>
          <a:prstGeom prst="arc">
            <a:avLst>
              <a:gd name="adj1" fmla="val 17986745"/>
              <a:gd name="adj2" fmla="val 20436274"/>
            </a:avLst>
          </a:prstGeom>
          <a:ln w="9525">
            <a:solidFill>
              <a:schemeClr val="accent2"/>
            </a:solidFill>
            <a:headEnd type="triangle" w="med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864" tIns="27432" rIns="54864" bIns="27432" rtlCol="0" anchor="ctr"/>
          <a:lstStyle/>
          <a:p>
            <a:pPr algn="ctr"/>
            <a:endParaRPr lang="el-GR"/>
          </a:p>
        </p:txBody>
      </p:sp>
      <p:sp>
        <p:nvSpPr>
          <p:cNvPr id="28" name="Θέση περιεχομένου 2"/>
          <p:cNvSpPr txBox="1">
            <a:spLocks/>
          </p:cNvSpPr>
          <p:nvPr/>
        </p:nvSpPr>
        <p:spPr>
          <a:xfrm>
            <a:off x="1901321" y="885634"/>
            <a:ext cx="2203796" cy="2138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8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700" dirty="0" smtClean="0">
                <a:solidFill>
                  <a:schemeClr val="accent1">
                    <a:lumMod val="50000"/>
                  </a:schemeClr>
                </a:solidFill>
              </a:rPr>
              <a:t>Υπολογισμός κατακόρυφης μετακίνησης  κέντρου βάρους μετά από αφαίρεση βάρους:</a:t>
            </a:r>
          </a:p>
          <a:p>
            <a:endParaRPr lang="el-GR" sz="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ectangle 46"/>
          <p:cNvSpPr/>
          <p:nvPr/>
        </p:nvSpPr>
        <p:spPr>
          <a:xfrm>
            <a:off x="751473" y="1483698"/>
            <a:ext cx="282173" cy="187148"/>
          </a:xfrm>
          <a:prstGeom prst="rect">
            <a:avLst/>
          </a:prstGeom>
          <a:noFill/>
          <a:ln w="9525">
            <a:solidFill>
              <a:schemeClr val="accent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621777" y="1922945"/>
            <a:ext cx="213057" cy="1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700" baseline="-250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7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634267" y="2251849"/>
            <a:ext cx="200567" cy="1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l-GR" sz="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Κ</a:t>
            </a:r>
            <a:endParaRPr lang="en-US" sz="700" baseline="-25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634267" y="1516467"/>
            <a:ext cx="200567" cy="1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Μία δεύτερη εφαρμογή: αφαίρεση βάρους</a:t>
            </a:r>
          </a:p>
        </p:txBody>
      </p:sp>
      <p:sp>
        <p:nvSpPr>
          <p:cNvPr id="29" name="Θέση περιεχομένου 2"/>
          <p:cNvSpPr txBox="1">
            <a:spLocks/>
          </p:cNvSpPr>
          <p:nvPr/>
        </p:nvSpPr>
        <p:spPr>
          <a:xfrm>
            <a:off x="1901321" y="885634"/>
            <a:ext cx="2203796" cy="2138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8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700" dirty="0">
                <a:solidFill>
                  <a:schemeClr val="accent1">
                    <a:lumMod val="75000"/>
                  </a:schemeClr>
                </a:solidFill>
              </a:rPr>
              <a:t>Ποια είναι η κατακόρυφη θέση του κέντρου βάρους του πλοίου μετά την αφαίρεση του φορτίου 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l-GR" sz="7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endParaRPr lang="el-GR" sz="7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0" name="Group 54"/>
          <p:cNvGrpSpPr>
            <a:grpSpLocks/>
          </p:cNvGrpSpPr>
          <p:nvPr/>
        </p:nvGrpSpPr>
        <p:grpSpPr bwMode="auto">
          <a:xfrm>
            <a:off x="337204" y="1668630"/>
            <a:ext cx="1132005" cy="583143"/>
            <a:chOff x="1986494" y="1323032"/>
            <a:chExt cx="568155" cy="389881"/>
          </a:xfrm>
        </p:grpSpPr>
        <p:cxnSp>
          <p:nvCxnSpPr>
            <p:cNvPr id="31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/>
            </a:p>
          </p:txBody>
        </p:sp>
        <p:sp>
          <p:nvSpPr>
            <p:cNvPr id="43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/>
            </a:p>
          </p:txBody>
        </p:sp>
      </p:grpSp>
      <p:cxnSp>
        <p:nvCxnSpPr>
          <p:cNvPr id="44" name="Straight Arrow Connector 32"/>
          <p:cNvCxnSpPr/>
          <p:nvPr/>
        </p:nvCxnSpPr>
        <p:spPr>
          <a:xfrm flipV="1">
            <a:off x="892560" y="1155487"/>
            <a:ext cx="0" cy="1508433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32"/>
          <p:cNvCxnSpPr/>
          <p:nvPr/>
        </p:nvCxnSpPr>
        <p:spPr>
          <a:xfrm flipH="1" flipV="1">
            <a:off x="216059" y="2256979"/>
            <a:ext cx="1296361" cy="0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32"/>
          <p:cNvCxnSpPr/>
          <p:nvPr/>
        </p:nvCxnSpPr>
        <p:spPr>
          <a:xfrm>
            <a:off x="892800" y="2008849"/>
            <a:ext cx="0" cy="604808"/>
          </a:xfrm>
          <a:prstGeom prst="straightConnector1">
            <a:avLst/>
          </a:prstGeom>
          <a:ln w="12700" cmpd="sng">
            <a:solidFill>
              <a:schemeClr val="accent1">
                <a:lumMod val="50000"/>
              </a:schemeClr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9"/>
          <p:cNvSpPr/>
          <p:nvPr/>
        </p:nvSpPr>
        <p:spPr>
          <a:xfrm>
            <a:off x="864127" y="1968815"/>
            <a:ext cx="54008" cy="53995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0" name="Rectangle 46"/>
          <p:cNvSpPr/>
          <p:nvPr/>
        </p:nvSpPr>
        <p:spPr>
          <a:xfrm>
            <a:off x="751473" y="1486800"/>
            <a:ext cx="282173" cy="187148"/>
          </a:xfrm>
          <a:prstGeom prst="rect">
            <a:avLst/>
          </a:prstGeom>
          <a:noFill/>
          <a:ln w="9525">
            <a:solidFill>
              <a:schemeClr val="accent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1" name="Oval 49"/>
          <p:cNvSpPr/>
          <p:nvPr/>
        </p:nvSpPr>
        <p:spPr>
          <a:xfrm>
            <a:off x="864127" y="1550651"/>
            <a:ext cx="54008" cy="53995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53" name="Straight Arrow Connector 47"/>
          <p:cNvCxnSpPr/>
          <p:nvPr/>
        </p:nvCxnSpPr>
        <p:spPr>
          <a:xfrm>
            <a:off x="892211" y="1576843"/>
            <a:ext cx="0" cy="237577"/>
          </a:xfrm>
          <a:prstGeom prst="straightConnector1">
            <a:avLst/>
          </a:prstGeom>
          <a:ln w="12700" cmpd="sng">
            <a:solidFill>
              <a:schemeClr val="accent2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15"/>
          <p:cNvSpPr txBox="1">
            <a:spLocks noChangeArrowheads="1"/>
          </p:cNvSpPr>
          <p:nvPr/>
        </p:nvSpPr>
        <p:spPr bwMode="auto">
          <a:xfrm>
            <a:off x="951978" y="1703731"/>
            <a:ext cx="100173" cy="13294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55" name="TextBox 15"/>
          <p:cNvSpPr txBox="1">
            <a:spLocks noChangeArrowheads="1"/>
          </p:cNvSpPr>
          <p:nvPr/>
        </p:nvSpPr>
        <p:spPr bwMode="auto">
          <a:xfrm>
            <a:off x="951978" y="2523000"/>
            <a:ext cx="186240" cy="1292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7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700" baseline="-25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7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val 49"/>
          <p:cNvSpPr/>
          <p:nvPr/>
        </p:nvSpPr>
        <p:spPr>
          <a:xfrm>
            <a:off x="864127" y="2224852"/>
            <a:ext cx="54008" cy="53995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9" name="Τόξο 58"/>
          <p:cNvSpPr/>
          <p:nvPr/>
        </p:nvSpPr>
        <p:spPr>
          <a:xfrm rot="21149980" flipH="1">
            <a:off x="893955" y="1183992"/>
            <a:ext cx="1309521" cy="710951"/>
          </a:xfrm>
          <a:prstGeom prst="arc">
            <a:avLst>
              <a:gd name="adj1" fmla="val 17986745"/>
              <a:gd name="adj2" fmla="val 20436274"/>
            </a:avLst>
          </a:prstGeom>
          <a:ln w="9525">
            <a:solidFill>
              <a:schemeClr val="accent2"/>
            </a:solidFill>
            <a:headEnd type="triangle" w="med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864" tIns="27432" rIns="54864" bIns="27432" rtlCol="0" anchor="ctr"/>
          <a:lstStyle/>
          <a:p>
            <a:pPr algn="ctr"/>
            <a:endParaRPr lang="el-GR"/>
          </a:p>
        </p:txBody>
      </p:sp>
      <p:sp>
        <p:nvSpPr>
          <p:cNvPr id="60" name="TextBox 15"/>
          <p:cNvSpPr txBox="1">
            <a:spLocks noChangeArrowheads="1"/>
          </p:cNvSpPr>
          <p:nvPr/>
        </p:nvSpPr>
        <p:spPr bwMode="auto">
          <a:xfrm>
            <a:off x="236920" y="2278846"/>
            <a:ext cx="200567" cy="1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</a:t>
            </a:r>
            <a:endParaRPr lang="en-US" sz="700" baseline="-25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15"/>
          <p:cNvSpPr txBox="1">
            <a:spLocks noChangeArrowheads="1"/>
          </p:cNvSpPr>
          <p:nvPr/>
        </p:nvSpPr>
        <p:spPr bwMode="auto">
          <a:xfrm>
            <a:off x="591868" y="1115988"/>
            <a:ext cx="200567" cy="1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</a:t>
            </a:r>
            <a:endParaRPr lang="en-US" sz="700" baseline="-25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621777" y="1922945"/>
            <a:ext cx="213057" cy="1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700" baseline="-250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7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634267" y="2251849"/>
            <a:ext cx="200567" cy="1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l-GR" sz="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Κ</a:t>
            </a:r>
            <a:endParaRPr lang="en-US" sz="700" baseline="-25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634267" y="1516467"/>
            <a:ext cx="200567" cy="1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Μία δεύτερη εφαρμογή: αφαίρεση βάρους</a:t>
            </a:r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951978" y="2350197"/>
            <a:ext cx="186240" cy="1292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7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700" baseline="-25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τελ</a:t>
            </a:r>
            <a:endParaRPr lang="en-US" sz="7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Θέση περιεχομένου 2"/>
          <p:cNvSpPr txBox="1">
            <a:spLocks/>
          </p:cNvSpPr>
          <p:nvPr/>
        </p:nvSpPr>
        <p:spPr>
          <a:xfrm>
            <a:off x="1901321" y="885634"/>
            <a:ext cx="2203796" cy="2138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8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Ποια είναι η κατακόρυφη θέση του κέντρου βάρους του πλοίου μετά την αφαίρεση του φορτίου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;</a:t>
            </a:r>
          </a:p>
          <a:p>
            <a:endParaRPr lang="el-GR" sz="700" dirty="0" smtClean="0"/>
          </a:p>
          <a:p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</a:rPr>
              <a:t>Αφαιρώντας το βάρος 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</a:rPr>
              <a:t> από τη θέση που φαίνεται στο σχήμα, έχουμε:</a:t>
            </a:r>
            <a:endParaRPr lang="en-US" sz="7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700" dirty="0" smtClean="0"/>
          </a:p>
          <a:p>
            <a:endParaRPr lang="el-GR" sz="700" dirty="0" smtClean="0"/>
          </a:p>
          <a:p>
            <a:endParaRPr lang="en-US" sz="700" dirty="0" smtClean="0"/>
          </a:p>
          <a:p>
            <a:endParaRPr lang="el-GR" sz="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58110" y="1583721"/>
                <a:ext cx="890952" cy="180339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7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2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2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τελ</m:t>
                          </m:r>
                        </m:sub>
                      </m:sSub>
                      <m:r>
                        <m:rPr>
                          <m:nor/>
                        </m:rPr>
                        <a:rPr lang="el-GR" sz="700">
                          <a:solidFill>
                            <a:schemeClr val="accent2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sz="70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7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2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2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αρχ</m:t>
                          </m:r>
                        </m:sub>
                      </m:sSub>
                      <m:r>
                        <a:rPr lang="el-GR" sz="700" i="1">
                          <a:solidFill>
                            <a:schemeClr val="accent2"/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70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m:t>−  </m:t>
                      </m:r>
                      <m:r>
                        <m:rPr>
                          <m:nor/>
                        </m:rPr>
                        <a:rPr lang="en-US" sz="70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m:t>w</m:t>
                      </m:r>
                    </m:oMath>
                  </m:oMathPara>
                </a14:m>
                <a:endParaRPr lang="el-GR" sz="70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110" y="1583721"/>
                <a:ext cx="890952" cy="180339"/>
              </a:xfrm>
              <a:prstGeom prst="rect">
                <a:avLst/>
              </a:prstGeom>
              <a:blipFill rotWithShape="1">
                <a:blip r:embed="rId2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54"/>
          <p:cNvGrpSpPr>
            <a:grpSpLocks/>
          </p:cNvGrpSpPr>
          <p:nvPr/>
        </p:nvGrpSpPr>
        <p:grpSpPr bwMode="auto">
          <a:xfrm>
            <a:off x="337204" y="1668630"/>
            <a:ext cx="1132005" cy="583143"/>
            <a:chOff x="1986494" y="1323032"/>
            <a:chExt cx="568155" cy="389881"/>
          </a:xfrm>
        </p:grpSpPr>
        <p:cxnSp>
          <p:nvCxnSpPr>
            <p:cNvPr id="32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/>
            </a:p>
          </p:txBody>
        </p:sp>
        <p:sp>
          <p:nvSpPr>
            <p:cNvPr id="43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/>
            </a:p>
          </p:txBody>
        </p:sp>
      </p:grpSp>
      <p:cxnSp>
        <p:nvCxnSpPr>
          <p:cNvPr id="44" name="Straight Arrow Connector 32"/>
          <p:cNvCxnSpPr/>
          <p:nvPr/>
        </p:nvCxnSpPr>
        <p:spPr>
          <a:xfrm flipV="1">
            <a:off x="892560" y="1155487"/>
            <a:ext cx="0" cy="1508433"/>
          </a:xfrm>
          <a:prstGeom prst="straightConnector1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32"/>
          <p:cNvCxnSpPr/>
          <p:nvPr/>
        </p:nvCxnSpPr>
        <p:spPr>
          <a:xfrm flipH="1" flipV="1">
            <a:off x="216059" y="2256979"/>
            <a:ext cx="1296361" cy="0"/>
          </a:xfrm>
          <a:prstGeom prst="straightConnector1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32"/>
          <p:cNvCxnSpPr/>
          <p:nvPr/>
        </p:nvCxnSpPr>
        <p:spPr>
          <a:xfrm>
            <a:off x="892800" y="2008849"/>
            <a:ext cx="0" cy="470614"/>
          </a:xfrm>
          <a:prstGeom prst="straightConnector1">
            <a:avLst/>
          </a:prstGeom>
          <a:ln w="12700" cmpd="sng">
            <a:solidFill>
              <a:schemeClr val="accent2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864127" y="1968815"/>
            <a:ext cx="54008" cy="53995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1" name="Rectangle 46"/>
          <p:cNvSpPr/>
          <p:nvPr/>
        </p:nvSpPr>
        <p:spPr>
          <a:xfrm>
            <a:off x="752400" y="1483698"/>
            <a:ext cx="282173" cy="187148"/>
          </a:xfrm>
          <a:prstGeom prst="rect">
            <a:avLst/>
          </a:prstGeom>
          <a:noFill/>
          <a:ln w="9525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2" name="Oval 49"/>
          <p:cNvSpPr/>
          <p:nvPr/>
        </p:nvSpPr>
        <p:spPr>
          <a:xfrm>
            <a:off x="864127" y="1550651"/>
            <a:ext cx="54008" cy="539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7" name="Oval 49"/>
          <p:cNvSpPr/>
          <p:nvPr/>
        </p:nvSpPr>
        <p:spPr>
          <a:xfrm>
            <a:off x="864127" y="2224852"/>
            <a:ext cx="54008" cy="53995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0" name="Τόξο 59"/>
          <p:cNvSpPr/>
          <p:nvPr/>
        </p:nvSpPr>
        <p:spPr>
          <a:xfrm rot="21149980" flipH="1">
            <a:off x="893955" y="1183992"/>
            <a:ext cx="1309521" cy="710951"/>
          </a:xfrm>
          <a:prstGeom prst="arc">
            <a:avLst>
              <a:gd name="adj1" fmla="val 17986745"/>
              <a:gd name="adj2" fmla="val 20436274"/>
            </a:avLst>
          </a:prstGeom>
          <a:ln w="9525">
            <a:solidFill>
              <a:schemeClr val="accent1">
                <a:lumMod val="40000"/>
                <a:lumOff val="60000"/>
              </a:schemeClr>
            </a:solidFill>
            <a:headEnd type="triangle" w="med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864" tIns="27432" rIns="54864" bIns="27432" rtlCol="0" anchor="ctr"/>
          <a:lstStyle/>
          <a:p>
            <a:pPr algn="ctr"/>
            <a:endParaRPr lang="el-GR"/>
          </a:p>
        </p:txBody>
      </p:sp>
      <p:sp>
        <p:nvSpPr>
          <p:cNvPr id="61" name="TextBox 15"/>
          <p:cNvSpPr txBox="1">
            <a:spLocks noChangeArrowheads="1"/>
          </p:cNvSpPr>
          <p:nvPr/>
        </p:nvSpPr>
        <p:spPr bwMode="auto">
          <a:xfrm>
            <a:off x="236920" y="2278846"/>
            <a:ext cx="200567" cy="1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y</a:t>
            </a:r>
            <a:endParaRPr lang="en-US" sz="7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15"/>
          <p:cNvSpPr txBox="1">
            <a:spLocks noChangeArrowheads="1"/>
          </p:cNvSpPr>
          <p:nvPr/>
        </p:nvSpPr>
        <p:spPr bwMode="auto">
          <a:xfrm>
            <a:off x="591868" y="1115988"/>
            <a:ext cx="200567" cy="1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z</a:t>
            </a:r>
            <a:endParaRPr lang="en-US" sz="7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621777" y="1922945"/>
            <a:ext cx="213057" cy="1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700" baseline="-250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7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634267" y="2251849"/>
            <a:ext cx="200567" cy="1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l-GR" sz="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Κ</a:t>
            </a:r>
            <a:endParaRPr lang="en-US" sz="700" baseline="-25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634267" y="1516467"/>
            <a:ext cx="200567" cy="1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00" baseline="-25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Μία δεύτερη εφαρμογή: αφαίρεση βάρους</a:t>
            </a:r>
          </a:p>
        </p:txBody>
      </p:sp>
      <p:sp>
        <p:nvSpPr>
          <p:cNvPr id="29" name="Θέση περιεχομένου 2"/>
          <p:cNvSpPr txBox="1">
            <a:spLocks/>
          </p:cNvSpPr>
          <p:nvPr/>
        </p:nvSpPr>
        <p:spPr>
          <a:xfrm>
            <a:off x="1901321" y="885634"/>
            <a:ext cx="2203796" cy="2138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8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Ποια είναι η κατακόρυφη θέση του κέντρου βάρους του πλοίου μετά την αφαίρεση του φορτίου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;</a:t>
            </a:r>
          </a:p>
          <a:p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Αφαιρώντας το βάρος 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από τη θέση που φαίνεται στο σχήμα, έχουμε:</a:t>
            </a:r>
            <a:endParaRPr lang="en-US" sz="7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700" dirty="0" smtClean="0"/>
          </a:p>
          <a:p>
            <a:endParaRPr lang="el-GR" sz="700" dirty="0" smtClean="0"/>
          </a:p>
          <a:p>
            <a:endParaRPr lang="en-US" sz="700" dirty="0" smtClean="0"/>
          </a:p>
          <a:p>
            <a:r>
              <a:rPr lang="el-GR" sz="700" dirty="0" smtClean="0">
                <a:solidFill>
                  <a:schemeClr val="accent2"/>
                </a:solidFill>
              </a:rPr>
              <a:t>Το κέντρο βάρους θα μετακινηθεί προς τα κάτω.</a:t>
            </a:r>
          </a:p>
          <a:p>
            <a:endParaRPr lang="el-GR" sz="700" dirty="0" smtClean="0"/>
          </a:p>
          <a:p>
            <a:endParaRPr lang="el-GR" sz="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58110" y="1583721"/>
                <a:ext cx="890952" cy="180339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7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τελ</m:t>
                          </m:r>
                        </m:sub>
                      </m:sSub>
                      <m:r>
                        <m:rPr>
                          <m:nor/>
                        </m:rPr>
                        <a:rPr lang="el-GR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7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αρχ</m:t>
                          </m:r>
                        </m:sub>
                      </m:sSub>
                      <m:r>
                        <a:rPr lang="el-GR" sz="700" i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−  </m:t>
                      </m:r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w</m:t>
                      </m:r>
                    </m:oMath>
                  </m:oMathPara>
                </a14:m>
                <a:endParaRPr lang="el-GR" sz="7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110" y="1583721"/>
                <a:ext cx="890952" cy="180339"/>
              </a:xfrm>
              <a:prstGeom prst="rect">
                <a:avLst/>
              </a:prstGeom>
              <a:blipFill rotWithShape="1">
                <a:blip r:embed="rId2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951978" y="2510752"/>
            <a:ext cx="186240" cy="1174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7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700" baseline="-250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τελ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54"/>
          <p:cNvGrpSpPr>
            <a:grpSpLocks/>
          </p:cNvGrpSpPr>
          <p:nvPr/>
        </p:nvGrpSpPr>
        <p:grpSpPr bwMode="auto">
          <a:xfrm>
            <a:off x="337204" y="1668630"/>
            <a:ext cx="1132005" cy="583143"/>
            <a:chOff x="1986494" y="1323032"/>
            <a:chExt cx="568155" cy="389881"/>
          </a:xfrm>
        </p:grpSpPr>
        <p:cxnSp>
          <p:nvCxnSpPr>
            <p:cNvPr id="38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/>
            </a:p>
          </p:txBody>
        </p:sp>
        <p:sp>
          <p:nvSpPr>
            <p:cNvPr id="47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/>
            </a:p>
          </p:txBody>
        </p:sp>
      </p:grpSp>
      <p:cxnSp>
        <p:nvCxnSpPr>
          <p:cNvPr id="48" name="Straight Arrow Connector 32"/>
          <p:cNvCxnSpPr/>
          <p:nvPr/>
        </p:nvCxnSpPr>
        <p:spPr>
          <a:xfrm flipV="1">
            <a:off x="892560" y="1155487"/>
            <a:ext cx="0" cy="1508433"/>
          </a:xfrm>
          <a:prstGeom prst="straightConnector1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32"/>
          <p:cNvCxnSpPr/>
          <p:nvPr/>
        </p:nvCxnSpPr>
        <p:spPr>
          <a:xfrm flipH="1" flipV="1">
            <a:off x="216059" y="2256979"/>
            <a:ext cx="1296361" cy="0"/>
          </a:xfrm>
          <a:prstGeom prst="straightConnector1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236920" y="2278846"/>
            <a:ext cx="200567" cy="1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y</a:t>
            </a:r>
            <a:endParaRPr lang="en-US" sz="7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591868" y="1115988"/>
            <a:ext cx="200567" cy="1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z</a:t>
            </a:r>
            <a:endParaRPr lang="en-US" sz="7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Arrow Connector 32"/>
          <p:cNvCxnSpPr/>
          <p:nvPr/>
        </p:nvCxnSpPr>
        <p:spPr>
          <a:xfrm>
            <a:off x="892800" y="2145808"/>
            <a:ext cx="0" cy="470614"/>
          </a:xfrm>
          <a:prstGeom prst="straightConnector1">
            <a:avLst/>
          </a:prstGeom>
          <a:ln w="12700" cmpd="sng">
            <a:solidFill>
              <a:schemeClr val="accent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49"/>
          <p:cNvSpPr/>
          <p:nvPr/>
        </p:nvSpPr>
        <p:spPr>
          <a:xfrm>
            <a:off x="864127" y="1968815"/>
            <a:ext cx="54008" cy="539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4" name="Rectangle 46"/>
          <p:cNvSpPr/>
          <p:nvPr/>
        </p:nvSpPr>
        <p:spPr>
          <a:xfrm>
            <a:off x="752400" y="1483698"/>
            <a:ext cx="282173" cy="187148"/>
          </a:xfrm>
          <a:prstGeom prst="rect">
            <a:avLst/>
          </a:prstGeom>
          <a:noFill/>
          <a:ln w="9525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5" name="Oval 49"/>
          <p:cNvSpPr/>
          <p:nvPr/>
        </p:nvSpPr>
        <p:spPr>
          <a:xfrm>
            <a:off x="864127" y="1550651"/>
            <a:ext cx="54008" cy="539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7" name="Oval 49"/>
          <p:cNvSpPr/>
          <p:nvPr/>
        </p:nvSpPr>
        <p:spPr>
          <a:xfrm>
            <a:off x="864127" y="2224852"/>
            <a:ext cx="54008" cy="53995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1" name="Oval 49"/>
          <p:cNvSpPr/>
          <p:nvPr/>
        </p:nvSpPr>
        <p:spPr>
          <a:xfrm>
            <a:off x="864127" y="2097961"/>
            <a:ext cx="54008" cy="53995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621777" y="2052092"/>
            <a:ext cx="213057" cy="1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700" baseline="-25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τελ</a:t>
            </a:r>
            <a:endParaRPr lang="en-US" sz="7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621777" y="1922945"/>
            <a:ext cx="213057" cy="1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700" baseline="-250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7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634267" y="2251849"/>
            <a:ext cx="200567" cy="1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l-GR" sz="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Κ</a:t>
            </a:r>
            <a:endParaRPr lang="en-US" sz="700" baseline="-25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634267" y="1516467"/>
            <a:ext cx="200567" cy="1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00" baseline="-25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Μία δεύτερη εφαρμογή: αφαίρεση βάρους</a:t>
            </a:r>
          </a:p>
        </p:txBody>
      </p:sp>
      <p:sp>
        <p:nvSpPr>
          <p:cNvPr id="28" name="Θέση περιεχομένου 2"/>
          <p:cNvSpPr txBox="1">
            <a:spLocks/>
          </p:cNvSpPr>
          <p:nvPr/>
        </p:nvSpPr>
        <p:spPr>
          <a:xfrm>
            <a:off x="1901321" y="885634"/>
            <a:ext cx="2203796" cy="2138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8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Ποια είναι η κατακόρυφη θέση του κέντρου βάρους του πλοίου μετά την αφαίρεση του φορτίου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;</a:t>
            </a:r>
          </a:p>
          <a:p>
            <a:endParaRPr lang="el-GR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Αφαιρώντας το βάρος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από τη θέση που φαίνεται στο σχήμα, έχουμε: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7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l-GR" sz="7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7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Το κέντρο βάρους θα μετακινηθεί προς τα κάτω.</a:t>
            </a:r>
          </a:p>
          <a:p>
            <a:endParaRPr lang="el-GR" sz="700" dirty="0" smtClean="0"/>
          </a:p>
          <a:p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</a:rPr>
              <a:t>Θεώρημα ροπών ως προς τον άξονα 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el-GR" sz="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858110" y="1583721"/>
                <a:ext cx="890952" cy="180339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7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τελ</m:t>
                          </m:r>
                        </m:sub>
                      </m:sSub>
                      <m:r>
                        <m:rPr>
                          <m:nor/>
                        </m:rPr>
                        <a:rPr lang="el-GR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7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αρχ</m:t>
                          </m:r>
                        </m:sub>
                      </m:sSub>
                      <m:r>
                        <a:rPr lang="el-GR" sz="700" i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−  </m:t>
                      </m:r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w</m:t>
                      </m:r>
                    </m:oMath>
                  </m:oMathPara>
                </a14:m>
                <a:endParaRPr lang="el-GR" sz="7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110" y="1583721"/>
                <a:ext cx="890952" cy="180339"/>
              </a:xfrm>
              <a:prstGeom prst="rect">
                <a:avLst/>
              </a:prstGeom>
              <a:blipFill rotWithShape="1">
                <a:blip r:embed="rId2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58110" y="2412132"/>
                <a:ext cx="1740541" cy="195375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7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sz="7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7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Arial" pitchFamily="34" charset="0"/>
                                  <a:cs typeface="Arial" pitchFamily="34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l-GR" sz="7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Arial" pitchFamily="34" charset="0"/>
                                  <a:cs typeface="Arial" pitchFamily="34" charset="0"/>
                                </a:rPr>
                                <m:t>τελ</m:t>
                              </m:r>
                            </m:sub>
                          </m:sSub>
                          <m:r>
                            <a:rPr lang="el-GR" sz="7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el-GR" sz="7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Arial" pitchFamily="34" charset="0"/>
                                  <a:cs typeface="Arial" pitchFamily="34" charset="0"/>
                                </a:rPr>
                                <m:t>KG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τελ</m:t>
                          </m:r>
                        </m:sub>
                      </m:sSub>
                      <m:r>
                        <m:rPr>
                          <m:nor/>
                        </m:rPr>
                        <a:rPr lang="el-GR" sz="7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sz="7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7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αρχ</m:t>
                          </m:r>
                        </m:sub>
                      </m:sSub>
                      <m:sSub>
                        <m:sSubPr>
                          <m:ctrlPr>
                            <a:rPr lang="en-US" sz="7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7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el-GR" sz="7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Arial" pitchFamily="34" charset="0"/>
                                  <a:cs typeface="Arial" pitchFamily="34" charset="0"/>
                                </a:rPr>
                                <m:t>KG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αρχ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− </m:t>
                      </m:r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w</m:t>
                      </m:r>
                      <m:sSub>
                        <m:sSubPr>
                          <m:ctrlPr>
                            <a:rPr lang="en-US" sz="7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7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el-GR" sz="7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Arial" pitchFamily="34" charset="0"/>
                                  <a:cs typeface="Arial" pitchFamily="34" charset="0"/>
                                </a:rPr>
                                <m:t>Kg</m:t>
                              </m:r>
                            </m:e>
                          </m:acc>
                        </m:e>
                        <m:sub/>
                      </m:sSub>
                    </m:oMath>
                  </m:oMathPara>
                </a14:m>
                <a:endParaRPr lang="el-GR" sz="7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110" y="2412132"/>
                <a:ext cx="1740541" cy="1953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621777" y="2052092"/>
            <a:ext cx="213057" cy="1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700" baseline="-25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τελ</a:t>
            </a:r>
            <a:endParaRPr lang="en-US" sz="700" baseline="-25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951978" y="2510752"/>
            <a:ext cx="186240" cy="1174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7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700" baseline="-250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τελ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54"/>
          <p:cNvGrpSpPr>
            <a:grpSpLocks/>
          </p:cNvGrpSpPr>
          <p:nvPr/>
        </p:nvGrpSpPr>
        <p:grpSpPr bwMode="auto">
          <a:xfrm>
            <a:off x="337204" y="1668630"/>
            <a:ext cx="1132005" cy="583143"/>
            <a:chOff x="1986494" y="1323032"/>
            <a:chExt cx="568155" cy="389881"/>
          </a:xfrm>
        </p:grpSpPr>
        <p:cxnSp>
          <p:nvCxnSpPr>
            <p:cNvPr id="34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/>
            </a:p>
          </p:txBody>
        </p:sp>
        <p:sp>
          <p:nvSpPr>
            <p:cNvPr id="39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/>
            </a:p>
          </p:txBody>
        </p:sp>
      </p:grpSp>
      <p:cxnSp>
        <p:nvCxnSpPr>
          <p:cNvPr id="40" name="Straight Arrow Connector 32"/>
          <p:cNvCxnSpPr/>
          <p:nvPr/>
        </p:nvCxnSpPr>
        <p:spPr>
          <a:xfrm flipV="1">
            <a:off x="892560" y="1155487"/>
            <a:ext cx="0" cy="1508433"/>
          </a:xfrm>
          <a:prstGeom prst="straightConnector1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32"/>
          <p:cNvCxnSpPr/>
          <p:nvPr/>
        </p:nvCxnSpPr>
        <p:spPr>
          <a:xfrm flipH="1" flipV="1">
            <a:off x="216059" y="2256979"/>
            <a:ext cx="1296361" cy="0"/>
          </a:xfrm>
          <a:prstGeom prst="straightConnector1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15"/>
          <p:cNvSpPr txBox="1">
            <a:spLocks noChangeArrowheads="1"/>
          </p:cNvSpPr>
          <p:nvPr/>
        </p:nvSpPr>
        <p:spPr bwMode="auto">
          <a:xfrm>
            <a:off x="236920" y="2278846"/>
            <a:ext cx="200567" cy="1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y</a:t>
            </a:r>
            <a:endParaRPr lang="en-US" sz="7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591868" y="1115988"/>
            <a:ext cx="200567" cy="1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z</a:t>
            </a:r>
            <a:endParaRPr lang="en-US" sz="7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Arrow Connector 32"/>
          <p:cNvCxnSpPr/>
          <p:nvPr/>
        </p:nvCxnSpPr>
        <p:spPr>
          <a:xfrm>
            <a:off x="892800" y="2145808"/>
            <a:ext cx="0" cy="470614"/>
          </a:xfrm>
          <a:prstGeom prst="straightConnector1">
            <a:avLst/>
          </a:prstGeom>
          <a:ln w="12700" cmpd="sng">
            <a:solidFill>
              <a:schemeClr val="accent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9"/>
          <p:cNvSpPr/>
          <p:nvPr/>
        </p:nvSpPr>
        <p:spPr>
          <a:xfrm>
            <a:off x="864127" y="1968815"/>
            <a:ext cx="54008" cy="539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6" name="Rectangle 46"/>
          <p:cNvSpPr/>
          <p:nvPr/>
        </p:nvSpPr>
        <p:spPr>
          <a:xfrm>
            <a:off x="752400" y="1483698"/>
            <a:ext cx="282173" cy="187148"/>
          </a:xfrm>
          <a:prstGeom prst="rect">
            <a:avLst/>
          </a:prstGeom>
          <a:noFill/>
          <a:ln w="9525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7" name="Oval 49"/>
          <p:cNvSpPr/>
          <p:nvPr/>
        </p:nvSpPr>
        <p:spPr>
          <a:xfrm>
            <a:off x="864127" y="1550651"/>
            <a:ext cx="54008" cy="539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621777" y="1922945"/>
            <a:ext cx="213057" cy="1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700" baseline="-250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7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9"/>
          <p:cNvSpPr/>
          <p:nvPr/>
        </p:nvSpPr>
        <p:spPr>
          <a:xfrm>
            <a:off x="864127" y="2224852"/>
            <a:ext cx="54008" cy="53995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634267" y="2251849"/>
            <a:ext cx="200567" cy="1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l-GR" sz="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Κ</a:t>
            </a:r>
            <a:endParaRPr lang="en-US" sz="700" baseline="-25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634267" y="1516467"/>
            <a:ext cx="200567" cy="1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00" baseline="-25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49"/>
          <p:cNvSpPr/>
          <p:nvPr/>
        </p:nvSpPr>
        <p:spPr>
          <a:xfrm>
            <a:off x="864127" y="2097961"/>
            <a:ext cx="54008" cy="53995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4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Μία δεύτερη εφαρμογή: αφαίρεση βάρους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1901321" y="885634"/>
            <a:ext cx="2203796" cy="2138070"/>
          </a:xfrm>
        </p:spPr>
        <p:txBody>
          <a:bodyPr/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Ποια είναι η κατακόρυφη θέση του κέντρου βάρους του πλοίου μετά την αφαίρεση του φορτίου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;</a:t>
            </a:r>
          </a:p>
          <a:p>
            <a:endParaRPr lang="el-GR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Αφαιρώντας το βάρος 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από τη θέση που φαίνεται στο σχήμα, έχουμε: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l-GR" sz="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Το κέντρο βάρους θα μετακινηθεί προς τα κάτω.</a:t>
            </a:r>
          </a:p>
          <a:p>
            <a:endParaRPr lang="el-GR" sz="700" dirty="0" smtClean="0"/>
          </a:p>
          <a:p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Θεώρημα ροπών ως προς τον άξονα </a:t>
            </a: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endParaRPr lang="el-GR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858110" y="1583721"/>
                <a:ext cx="890952" cy="180339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7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τελ</m:t>
                          </m:r>
                        </m:sub>
                      </m:sSub>
                      <m:r>
                        <m:rPr>
                          <m:nor/>
                        </m:rPr>
                        <a:rPr lang="el-GR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7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αρχ</m:t>
                          </m:r>
                        </m:sub>
                      </m:sSub>
                      <m:r>
                        <a:rPr lang="el-GR" sz="700" i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−  </m:t>
                      </m:r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w</m:t>
                      </m:r>
                    </m:oMath>
                  </m:oMathPara>
                </a14:m>
                <a:endParaRPr lang="el-GR" sz="7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110" y="1583721"/>
                <a:ext cx="890952" cy="180339"/>
              </a:xfrm>
              <a:prstGeom prst="rect">
                <a:avLst/>
              </a:prstGeom>
              <a:blipFill rotWithShape="1">
                <a:blip r:embed="rId2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858110" y="2412132"/>
                <a:ext cx="1740541" cy="195375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7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sz="700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70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Arial" pitchFamily="34" charset="0"/>
                                  <a:cs typeface="Arial" pitchFamily="34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l-GR" sz="70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Arial" pitchFamily="34" charset="0"/>
                                  <a:cs typeface="Arial" pitchFamily="34" charset="0"/>
                                </a:rPr>
                                <m:t>τελ</m:t>
                              </m:r>
                            </m:sub>
                          </m:sSub>
                          <m:r>
                            <a:rPr lang="el-GR" sz="7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el-GR" sz="700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Arial" pitchFamily="34" charset="0"/>
                                  <a:cs typeface="Arial" pitchFamily="34" charset="0"/>
                                </a:rPr>
                                <m:t>KG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τελ</m:t>
                          </m:r>
                        </m:sub>
                      </m:sSub>
                      <m:r>
                        <m:rPr>
                          <m:nor/>
                        </m:rPr>
                        <a:rPr lang="el-GR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7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αρχ</m:t>
                          </m:r>
                        </m:sub>
                      </m:sSub>
                      <m:sSub>
                        <m:sSubPr>
                          <m:ctrlPr>
                            <a:rPr lang="en-US" sz="7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7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el-GR" sz="700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Arial" pitchFamily="34" charset="0"/>
                                  <a:cs typeface="Arial" pitchFamily="34" charset="0"/>
                                </a:rPr>
                                <m:t>KG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l-GR" sz="70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αρχ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− </m:t>
                      </m:r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w</m:t>
                      </m:r>
                      <m:sSub>
                        <m:sSubPr>
                          <m:ctrlPr>
                            <a:rPr lang="en-US" sz="7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7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el-GR" sz="700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70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Arial" pitchFamily="34" charset="0"/>
                                  <a:cs typeface="Arial" pitchFamily="34" charset="0"/>
                                </a:rPr>
                                <m:t>Kg</m:t>
                              </m:r>
                            </m:e>
                          </m:acc>
                        </m:e>
                        <m:sub/>
                      </m:sSub>
                    </m:oMath>
                  </m:oMathPara>
                </a14:m>
                <a:endParaRPr lang="el-GR" sz="7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110" y="2412132"/>
                <a:ext cx="1740541" cy="1953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44533" y="2707360"/>
                <a:ext cx="1465001" cy="315594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7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l-GR" sz="7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70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Arial" pitchFamily="34" charset="0"/>
                                <a:cs typeface="Arial" pitchFamily="34" charset="0"/>
                              </a:rPr>
                              <m:t>KG</m:t>
                            </m:r>
                          </m:e>
                        </m:acc>
                      </m:e>
                      <m:sub>
                        <m:r>
                          <m:rPr>
                            <m:nor/>
                          </m:rPr>
                          <a:rPr lang="el-GR" sz="7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m:t>τελ</m:t>
                        </m:r>
                      </m:sub>
                    </m:sSub>
                    <m:r>
                      <m:rPr>
                        <m:nor/>
                      </m:rPr>
                      <a:rPr lang="el-GR" sz="70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70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en-US" sz="7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7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70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Arial" pitchFamily="34" charset="0"/>
                                <a:cs typeface="Arial" pitchFamily="34" charset="0"/>
                              </a:rPr>
                              <m:t>Δ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70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Arial" pitchFamily="34" charset="0"/>
                                <a:cs typeface="Arial" pitchFamily="34" charset="0"/>
                              </a:rPr>
                              <m:t>αρχ</m:t>
                            </m:r>
                          </m:sub>
                        </m:sSub>
                        <m:sSub>
                          <m:sSubPr>
                            <m:ctrlPr>
                              <a:rPr lang="en-US" sz="7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l-GR" sz="7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∙</m:t>
                            </m:r>
                            <m:r>
                              <a:rPr lang="en-US" sz="7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el-GR" sz="7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70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Arial" pitchFamily="34" charset="0"/>
                                    <a:cs typeface="Arial" pitchFamily="34" charset="0"/>
                                  </a:rPr>
                                  <m:t>KG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nor/>
                              </m:rPr>
                              <a:rPr lang="el-GR" sz="70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Arial" pitchFamily="34" charset="0"/>
                                <a:cs typeface="Arial" pitchFamily="34" charset="0"/>
                              </a:rPr>
                              <m:t>αρχ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7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en-US" sz="7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7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l-GR" sz="7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∙</m:t>
                            </m:r>
                            <m:acc>
                              <m:accPr>
                                <m:chr m:val="̅"/>
                                <m:ctrlPr>
                                  <a:rPr lang="el-GR" sz="7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70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Arial" pitchFamily="34" charset="0"/>
                                    <a:cs typeface="Arial" pitchFamily="34" charset="0"/>
                                  </a:rPr>
                                  <m:t>Kg</m:t>
                                </m:r>
                              </m:e>
                            </m:acc>
                          </m:e>
                          <m:sub/>
                        </m:sSub>
                      </m:num>
                      <m:den>
                        <m:sSub>
                          <m:sSubPr>
                            <m:ctrlPr>
                              <a:rPr lang="el-GR" sz="7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70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Arial" pitchFamily="34" charset="0"/>
                                <a:cs typeface="Arial" pitchFamily="34" charset="0"/>
                              </a:rPr>
                              <m:t>Δ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70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Arial" pitchFamily="34" charset="0"/>
                                <a:cs typeface="Arial" pitchFamily="34" charset="0"/>
                              </a:rPr>
                              <m:t>τελ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700" dirty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l-GR" sz="7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533" y="2707360"/>
                <a:ext cx="1465001" cy="3155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6"/>
          <p:cNvSpPr/>
          <p:nvPr/>
        </p:nvSpPr>
        <p:spPr>
          <a:xfrm>
            <a:off x="1901321" y="2664160"/>
            <a:ext cx="1512390" cy="388805"/>
          </a:xfrm>
          <a:prstGeom prst="rect">
            <a:avLst/>
          </a:prstGeom>
          <a:noFill/>
          <a:ln w="6350">
            <a:solidFill>
              <a:schemeClr val="accent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951978" y="2510752"/>
            <a:ext cx="186240" cy="1174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7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700" baseline="-250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τελ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54"/>
          <p:cNvGrpSpPr>
            <a:grpSpLocks/>
          </p:cNvGrpSpPr>
          <p:nvPr/>
        </p:nvGrpSpPr>
        <p:grpSpPr bwMode="auto">
          <a:xfrm>
            <a:off x="337204" y="1668630"/>
            <a:ext cx="1132005" cy="583143"/>
            <a:chOff x="1986494" y="1323032"/>
            <a:chExt cx="568155" cy="389881"/>
          </a:xfrm>
        </p:grpSpPr>
        <p:cxnSp>
          <p:nvCxnSpPr>
            <p:cNvPr id="33" name="Straight Connector 24"/>
            <p:cNvCxnSpPr/>
            <p:nvPr/>
          </p:nvCxnSpPr>
          <p:spPr>
            <a:xfrm flipV="1">
              <a:off x="1986494" y="1324410"/>
              <a:ext cx="568155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5"/>
            <p:cNvCxnSpPr/>
            <p:nvPr/>
          </p:nvCxnSpPr>
          <p:spPr>
            <a:xfrm flipH="1">
              <a:off x="1989384" y="1323032"/>
              <a:ext cx="0" cy="290071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6"/>
            <p:cNvCxnSpPr/>
            <p:nvPr/>
          </p:nvCxnSpPr>
          <p:spPr>
            <a:xfrm>
              <a:off x="2552985" y="1323032"/>
              <a:ext cx="0" cy="286952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7"/>
            <p:cNvCxnSpPr/>
            <p:nvPr/>
          </p:nvCxnSpPr>
          <p:spPr>
            <a:xfrm>
              <a:off x="2094940" y="1712557"/>
              <a:ext cx="367796" cy="356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28"/>
            <p:cNvSpPr/>
            <p:nvPr/>
          </p:nvSpPr>
          <p:spPr>
            <a:xfrm rot="5400000">
              <a:off x="2351787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/>
            </a:p>
          </p:txBody>
        </p:sp>
        <p:sp>
          <p:nvSpPr>
            <p:cNvPr id="39" name="Arc 29"/>
            <p:cNvSpPr/>
            <p:nvPr/>
          </p:nvSpPr>
          <p:spPr>
            <a:xfrm rot="16200000" flipH="1">
              <a:off x="1984725" y="1511716"/>
              <a:ext cx="205857" cy="196538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/>
            </a:p>
          </p:txBody>
        </p:sp>
      </p:grpSp>
      <p:cxnSp>
        <p:nvCxnSpPr>
          <p:cNvPr id="40" name="Straight Arrow Connector 32"/>
          <p:cNvCxnSpPr/>
          <p:nvPr/>
        </p:nvCxnSpPr>
        <p:spPr>
          <a:xfrm flipV="1">
            <a:off x="892560" y="1155487"/>
            <a:ext cx="0" cy="1508433"/>
          </a:xfrm>
          <a:prstGeom prst="straightConnector1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32"/>
          <p:cNvCxnSpPr/>
          <p:nvPr/>
        </p:nvCxnSpPr>
        <p:spPr>
          <a:xfrm flipH="1" flipV="1">
            <a:off x="216059" y="2256979"/>
            <a:ext cx="1296361" cy="0"/>
          </a:xfrm>
          <a:prstGeom prst="straightConnector1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15"/>
          <p:cNvSpPr txBox="1">
            <a:spLocks noChangeArrowheads="1"/>
          </p:cNvSpPr>
          <p:nvPr/>
        </p:nvSpPr>
        <p:spPr bwMode="auto">
          <a:xfrm>
            <a:off x="236920" y="2278846"/>
            <a:ext cx="200567" cy="1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y</a:t>
            </a:r>
            <a:endParaRPr lang="en-US" sz="7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15"/>
          <p:cNvSpPr txBox="1">
            <a:spLocks noChangeArrowheads="1"/>
          </p:cNvSpPr>
          <p:nvPr/>
        </p:nvSpPr>
        <p:spPr bwMode="auto">
          <a:xfrm>
            <a:off x="591868" y="1115988"/>
            <a:ext cx="200567" cy="1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z</a:t>
            </a:r>
            <a:endParaRPr lang="en-US" sz="7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32"/>
          <p:cNvCxnSpPr/>
          <p:nvPr/>
        </p:nvCxnSpPr>
        <p:spPr>
          <a:xfrm>
            <a:off x="892800" y="2145808"/>
            <a:ext cx="0" cy="470614"/>
          </a:xfrm>
          <a:prstGeom prst="straightConnector1">
            <a:avLst/>
          </a:prstGeom>
          <a:ln w="12700" cmpd="sng">
            <a:solidFill>
              <a:schemeClr val="accent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9"/>
          <p:cNvSpPr/>
          <p:nvPr/>
        </p:nvSpPr>
        <p:spPr>
          <a:xfrm>
            <a:off x="864127" y="1968815"/>
            <a:ext cx="54008" cy="539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6" name="Rectangle 46"/>
          <p:cNvSpPr/>
          <p:nvPr/>
        </p:nvSpPr>
        <p:spPr>
          <a:xfrm>
            <a:off x="752400" y="1483698"/>
            <a:ext cx="282173" cy="187148"/>
          </a:xfrm>
          <a:prstGeom prst="rect">
            <a:avLst/>
          </a:prstGeom>
          <a:noFill/>
          <a:ln w="9525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7" name="Oval 49"/>
          <p:cNvSpPr/>
          <p:nvPr/>
        </p:nvSpPr>
        <p:spPr>
          <a:xfrm>
            <a:off x="864127" y="1550651"/>
            <a:ext cx="54008" cy="539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0" name="Oval 49"/>
          <p:cNvSpPr/>
          <p:nvPr/>
        </p:nvSpPr>
        <p:spPr>
          <a:xfrm>
            <a:off x="864127" y="2224852"/>
            <a:ext cx="54008" cy="53995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3" name="Oval 49"/>
          <p:cNvSpPr/>
          <p:nvPr/>
        </p:nvSpPr>
        <p:spPr>
          <a:xfrm>
            <a:off x="864127" y="2097961"/>
            <a:ext cx="54008" cy="53995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27432" rIns="54864" bIns="27432" anchor="ctr"/>
          <a:lstStyle/>
          <a:p>
            <a:pPr algn="ctr"/>
            <a:endParaRPr lang="el-GR" sz="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621777" y="2052092"/>
            <a:ext cx="213057" cy="1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700" baseline="-25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τελ</a:t>
            </a:r>
            <a:endParaRPr lang="en-US" sz="700" baseline="-25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621777" y="1922945"/>
            <a:ext cx="213057" cy="1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l-GR" sz="700" baseline="-250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αρχ</a:t>
            </a:r>
            <a:endParaRPr lang="en-US" sz="7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634267" y="2251849"/>
            <a:ext cx="200567" cy="1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l-GR" sz="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Κ</a:t>
            </a:r>
            <a:endParaRPr lang="en-US" sz="700" baseline="-25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15"/>
          <p:cNvSpPr txBox="1">
            <a:spLocks noChangeArrowheads="1"/>
          </p:cNvSpPr>
          <p:nvPr/>
        </p:nvSpPr>
        <p:spPr bwMode="auto">
          <a:xfrm>
            <a:off x="634267" y="1516467"/>
            <a:ext cx="200567" cy="1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700" baseline="-25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3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Γιατί τα πλοία επιπλέουν;</a:t>
            </a:r>
            <a:br>
              <a:rPr lang="el-GR" dirty="0" smtClean="0"/>
            </a:br>
            <a:r>
              <a:rPr lang="el-GR" dirty="0" smtClean="0"/>
              <a:t>Από τον Νεύτωνα στον Αρχιμήδη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Μοντελοποιώντας τις κατανεμημένες δυνάμεις </a:t>
            </a:r>
          </a:p>
          <a:p>
            <a:r>
              <a:rPr lang="el-GR" dirty="0" smtClean="0"/>
              <a:t>που δέχονται τα πλοία ως σημειακές φορτίσεις</a:t>
            </a:r>
            <a:endParaRPr lang="el-GR" dirty="0"/>
          </a:p>
        </p:txBody>
      </p:sp>
      <p:pic>
        <p:nvPicPr>
          <p:cNvPr id="9" name="Picture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51" r="1351"/>
          <a:stretch>
            <a:fillRect/>
          </a:stretch>
        </p:blipFill>
        <p:spPr/>
      </p:pic>
      <p:sp>
        <p:nvSpPr>
          <p:cNvPr id="7" name="Θέση κειμένου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sz="700" dirty="0" smtClean="0"/>
              <a:t>Ναυπηγία –</a:t>
            </a:r>
            <a:r>
              <a:rPr lang="en-US" sz="700" dirty="0" smtClean="0"/>
              <a:t> </a:t>
            </a:r>
            <a:r>
              <a:rPr lang="el-GR" sz="700" dirty="0"/>
              <a:t>ΝΔ Ι</a:t>
            </a:r>
            <a:r>
              <a:rPr lang="en-US" sz="700" dirty="0"/>
              <a:t>V</a:t>
            </a:r>
            <a:r>
              <a:rPr lang="el-GR" sz="700" dirty="0"/>
              <a:t> (</a:t>
            </a:r>
            <a:r>
              <a:rPr lang="el-GR" sz="700" dirty="0" err="1"/>
              <a:t>Μαχ</a:t>
            </a:r>
            <a:r>
              <a:rPr lang="el-GR" sz="700" dirty="0" smtClean="0"/>
              <a:t>) 8ο Εξάμηνο</a:t>
            </a:r>
            <a:endParaRPr lang="el-GR" sz="7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Θέση κειμένου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08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τα πλοία επιπλέουν;</a:t>
            </a:r>
            <a:br>
              <a:rPr lang="el-GR" dirty="0" smtClean="0"/>
            </a:br>
            <a:r>
              <a:rPr lang="el-GR" dirty="0" smtClean="0"/>
              <a:t>Από τον Νεύτωνα στον Αρχιμήδη.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 sz="700" dirty="0" smtClean="0"/>
          </a:p>
          <a:p>
            <a:endParaRPr lang="el-GR" sz="700" dirty="0" smtClean="0"/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accent2">
                    <a:lumMod val="75000"/>
                  </a:schemeClr>
                </a:solidFill>
              </a:rPr>
              <a:t>1	Οι δυνάμεις που δέχεται ένα σώμα βυθισμένο σε υγρό</a:t>
            </a:r>
          </a:p>
          <a:p>
            <a:pPr indent="219075"/>
            <a:r>
              <a:rPr lang="el-GR" sz="700" dirty="0">
                <a:solidFill>
                  <a:schemeClr val="accent2"/>
                </a:solidFill>
              </a:rPr>
              <a:t>Περιγραφή Βάρους και Άντωσης</a:t>
            </a:r>
          </a:p>
          <a:p>
            <a:endParaRPr lang="el-GR" sz="700" dirty="0" smtClean="0"/>
          </a:p>
          <a:p>
            <a:endParaRPr lang="el-GR" sz="7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bg1">
                    <a:lumMod val="65000"/>
                  </a:schemeClr>
                </a:solidFill>
              </a:rPr>
              <a:t>2	Η αρχή του Αρχιμήδη</a:t>
            </a:r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l-GR" sz="700" dirty="0">
                <a:solidFill>
                  <a:schemeClr val="bg1">
                    <a:lumMod val="65000"/>
                  </a:schemeClr>
                </a:solidFill>
              </a:rPr>
              <a:t>Πώς συνδέεται το βάρος με το βυθισμένο όγκο</a:t>
            </a:r>
          </a:p>
          <a:p>
            <a:endParaRPr lang="el-GR" sz="7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l-GR" sz="7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bg1">
                    <a:lumMod val="65000"/>
                  </a:schemeClr>
                </a:solidFill>
              </a:rPr>
              <a:t>3	Πότε ένα σώμα επιπλέει;</a:t>
            </a:r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l-GR" sz="700" dirty="0">
                <a:solidFill>
                  <a:schemeClr val="bg1">
                    <a:lumMod val="65000"/>
                  </a:schemeClr>
                </a:solidFill>
              </a:rPr>
              <a:t>Άντωση και μέση πυκνότητα</a:t>
            </a:r>
          </a:p>
        </p:txBody>
      </p:sp>
    </p:spTree>
    <p:extLst>
      <p:ext uri="{BB962C8B-B14F-4D97-AF65-F5344CB8AC3E}">
        <p14:creationId xmlns:p14="http://schemas.microsoft.com/office/powerpoint/2010/main" val="27606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δυνάμεις που ασκούνται σε</a:t>
            </a:r>
            <a:br>
              <a:rPr lang="el-GR" dirty="0"/>
            </a:br>
            <a:r>
              <a:rPr lang="el-GR" dirty="0"/>
              <a:t>σώμα βυθισμένο στη θάλασσα:</a:t>
            </a:r>
          </a:p>
        </p:txBody>
      </p:sp>
      <p:grpSp>
        <p:nvGrpSpPr>
          <p:cNvPr id="10" name="Group 1"/>
          <p:cNvGrpSpPr/>
          <p:nvPr/>
        </p:nvGrpSpPr>
        <p:grpSpPr>
          <a:xfrm>
            <a:off x="211866" y="1438278"/>
            <a:ext cx="911654" cy="1045778"/>
            <a:chOff x="251158" y="1449681"/>
            <a:chExt cx="998399" cy="1062230"/>
          </a:xfrm>
        </p:grpSpPr>
        <p:sp>
          <p:nvSpPr>
            <p:cNvPr id="12" name="Rectangle 7"/>
            <p:cNvSpPr/>
            <p:nvPr/>
          </p:nvSpPr>
          <p:spPr>
            <a:xfrm>
              <a:off x="253577" y="1634307"/>
              <a:ext cx="993777" cy="877604"/>
            </a:xfrm>
            <a:prstGeom prst="rect">
              <a:avLst/>
            </a:prstGeom>
            <a:solidFill>
              <a:srgbClr val="B7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5383" tIns="62691" rIns="125383" bIns="62691" anchor="ctr"/>
            <a:lstStyle/>
            <a:p>
              <a:pPr algn="ctr" defTabSz="124057">
                <a:defRPr/>
              </a:pPr>
              <a:endParaRPr lang="en-US"/>
            </a:p>
          </p:txBody>
        </p:sp>
        <p:cxnSp>
          <p:nvCxnSpPr>
            <p:cNvPr id="13" name="Straight Connector 9"/>
            <p:cNvCxnSpPr/>
            <p:nvPr/>
          </p:nvCxnSpPr>
          <p:spPr>
            <a:xfrm>
              <a:off x="253577" y="1449681"/>
              <a:ext cx="0" cy="106222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>
              <a:off x="1247354" y="1449681"/>
              <a:ext cx="0" cy="106222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3"/>
            <p:cNvCxnSpPr/>
            <p:nvPr/>
          </p:nvCxnSpPr>
          <p:spPr>
            <a:xfrm flipH="1">
              <a:off x="251158" y="2509413"/>
              <a:ext cx="998399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 rot="11288174">
              <a:off x="640004" y="1898081"/>
              <a:ext cx="326532" cy="400512"/>
            </a:xfrm>
            <a:custGeom>
              <a:avLst/>
              <a:gdLst>
                <a:gd name="connsiteX0" fmla="*/ 148568 w 399477"/>
                <a:gd name="connsiteY0" fmla="*/ 10603 h 450669"/>
                <a:gd name="connsiteX1" fmla="*/ 54990 w 399477"/>
                <a:gd name="connsiteY1" fmla="*/ 28426 h 450669"/>
                <a:gd name="connsiteX2" fmla="*/ 1517 w 399477"/>
                <a:gd name="connsiteY2" fmla="*/ 130912 h 450669"/>
                <a:gd name="connsiteX3" fmla="*/ 112920 w 399477"/>
                <a:gd name="connsiteY3" fmla="*/ 220031 h 450669"/>
                <a:gd name="connsiteX4" fmla="*/ 148568 w 399477"/>
                <a:gd name="connsiteY4" fmla="*/ 282414 h 450669"/>
                <a:gd name="connsiteX5" fmla="*/ 54990 w 399477"/>
                <a:gd name="connsiteY5" fmla="*/ 375988 h 450669"/>
                <a:gd name="connsiteX6" fmla="*/ 50534 w 399477"/>
                <a:gd name="connsiteY6" fmla="*/ 425003 h 450669"/>
                <a:gd name="connsiteX7" fmla="*/ 193129 w 399477"/>
                <a:gd name="connsiteY7" fmla="*/ 447283 h 450669"/>
                <a:gd name="connsiteX8" fmla="*/ 304532 w 399477"/>
                <a:gd name="connsiteY8" fmla="*/ 353709 h 450669"/>
                <a:gd name="connsiteX9" fmla="*/ 398110 w 399477"/>
                <a:gd name="connsiteY9" fmla="*/ 188839 h 450669"/>
                <a:gd name="connsiteX10" fmla="*/ 344637 w 399477"/>
                <a:gd name="connsiteY10" fmla="*/ 15059 h 450669"/>
                <a:gd name="connsiteX11" fmla="*/ 148568 w 399477"/>
                <a:gd name="connsiteY11" fmla="*/ 10603 h 45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477" h="450669">
                  <a:moveTo>
                    <a:pt x="148568" y="10603"/>
                  </a:moveTo>
                  <a:cubicBezTo>
                    <a:pt x="100294" y="12831"/>
                    <a:pt x="79498" y="8375"/>
                    <a:pt x="54990" y="28426"/>
                  </a:cubicBezTo>
                  <a:cubicBezTo>
                    <a:pt x="30482" y="48477"/>
                    <a:pt x="-8138" y="98978"/>
                    <a:pt x="1517" y="130912"/>
                  </a:cubicBezTo>
                  <a:cubicBezTo>
                    <a:pt x="11172" y="162846"/>
                    <a:pt x="88412" y="194781"/>
                    <a:pt x="112920" y="220031"/>
                  </a:cubicBezTo>
                  <a:cubicBezTo>
                    <a:pt x="137428" y="245281"/>
                    <a:pt x="158223" y="256421"/>
                    <a:pt x="148568" y="282414"/>
                  </a:cubicBezTo>
                  <a:cubicBezTo>
                    <a:pt x="138913" y="308407"/>
                    <a:pt x="71329" y="352223"/>
                    <a:pt x="54990" y="375988"/>
                  </a:cubicBezTo>
                  <a:cubicBezTo>
                    <a:pt x="38651" y="399753"/>
                    <a:pt x="27511" y="413120"/>
                    <a:pt x="50534" y="425003"/>
                  </a:cubicBezTo>
                  <a:cubicBezTo>
                    <a:pt x="73557" y="436886"/>
                    <a:pt x="150796" y="459165"/>
                    <a:pt x="193129" y="447283"/>
                  </a:cubicBezTo>
                  <a:cubicBezTo>
                    <a:pt x="235462" y="435401"/>
                    <a:pt x="270369" y="396783"/>
                    <a:pt x="304532" y="353709"/>
                  </a:cubicBezTo>
                  <a:cubicBezTo>
                    <a:pt x="338695" y="310635"/>
                    <a:pt x="391426" y="245281"/>
                    <a:pt x="398110" y="188839"/>
                  </a:cubicBezTo>
                  <a:cubicBezTo>
                    <a:pt x="404794" y="132397"/>
                    <a:pt x="386970" y="44765"/>
                    <a:pt x="344637" y="15059"/>
                  </a:cubicBezTo>
                  <a:cubicBezTo>
                    <a:pt x="302304" y="-14647"/>
                    <a:pt x="196842" y="8375"/>
                    <a:pt x="148568" y="1060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5383" tIns="62691" rIns="125383" bIns="62691" anchor="ctr"/>
            <a:lstStyle/>
            <a:p>
              <a:pPr algn="ctr" defTabSz="124057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84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δυνάμεις που ασκούνται σε</a:t>
            </a:r>
            <a:br>
              <a:rPr lang="el-GR" dirty="0"/>
            </a:br>
            <a:r>
              <a:rPr lang="el-GR" dirty="0"/>
              <a:t>σώμα βυθισμένο στη θάλασσα:</a:t>
            </a:r>
          </a:p>
        </p:txBody>
      </p:sp>
      <p:grpSp>
        <p:nvGrpSpPr>
          <p:cNvPr id="4" name="Group 1"/>
          <p:cNvGrpSpPr/>
          <p:nvPr/>
        </p:nvGrpSpPr>
        <p:grpSpPr>
          <a:xfrm>
            <a:off x="211866" y="1438278"/>
            <a:ext cx="911654" cy="1045778"/>
            <a:chOff x="251158" y="1449681"/>
            <a:chExt cx="998399" cy="1062230"/>
          </a:xfrm>
        </p:grpSpPr>
        <p:sp>
          <p:nvSpPr>
            <p:cNvPr id="5" name="Rectangle 7"/>
            <p:cNvSpPr/>
            <p:nvPr/>
          </p:nvSpPr>
          <p:spPr>
            <a:xfrm>
              <a:off x="253577" y="1634307"/>
              <a:ext cx="993777" cy="877604"/>
            </a:xfrm>
            <a:prstGeom prst="rect">
              <a:avLst/>
            </a:prstGeom>
            <a:solidFill>
              <a:srgbClr val="B7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5383" tIns="62691" rIns="125383" bIns="62691" anchor="ctr"/>
            <a:lstStyle/>
            <a:p>
              <a:pPr algn="ctr" defTabSz="124057">
                <a:defRPr/>
              </a:pPr>
              <a:endParaRPr lang="en-US"/>
            </a:p>
          </p:txBody>
        </p:sp>
        <p:cxnSp>
          <p:nvCxnSpPr>
            <p:cNvPr id="6" name="Straight Connector 9"/>
            <p:cNvCxnSpPr/>
            <p:nvPr/>
          </p:nvCxnSpPr>
          <p:spPr>
            <a:xfrm>
              <a:off x="253577" y="1449681"/>
              <a:ext cx="0" cy="106222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2"/>
            <p:cNvCxnSpPr/>
            <p:nvPr/>
          </p:nvCxnSpPr>
          <p:spPr>
            <a:xfrm>
              <a:off x="1247354" y="1449681"/>
              <a:ext cx="0" cy="106222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3"/>
            <p:cNvCxnSpPr/>
            <p:nvPr/>
          </p:nvCxnSpPr>
          <p:spPr>
            <a:xfrm flipH="1">
              <a:off x="251158" y="2509413"/>
              <a:ext cx="998399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15"/>
            <p:cNvSpPr/>
            <p:nvPr/>
          </p:nvSpPr>
          <p:spPr>
            <a:xfrm rot="11288174">
              <a:off x="640004" y="1898081"/>
              <a:ext cx="326532" cy="400512"/>
            </a:xfrm>
            <a:custGeom>
              <a:avLst/>
              <a:gdLst>
                <a:gd name="connsiteX0" fmla="*/ 148568 w 399477"/>
                <a:gd name="connsiteY0" fmla="*/ 10603 h 450669"/>
                <a:gd name="connsiteX1" fmla="*/ 54990 w 399477"/>
                <a:gd name="connsiteY1" fmla="*/ 28426 h 450669"/>
                <a:gd name="connsiteX2" fmla="*/ 1517 w 399477"/>
                <a:gd name="connsiteY2" fmla="*/ 130912 h 450669"/>
                <a:gd name="connsiteX3" fmla="*/ 112920 w 399477"/>
                <a:gd name="connsiteY3" fmla="*/ 220031 h 450669"/>
                <a:gd name="connsiteX4" fmla="*/ 148568 w 399477"/>
                <a:gd name="connsiteY4" fmla="*/ 282414 h 450669"/>
                <a:gd name="connsiteX5" fmla="*/ 54990 w 399477"/>
                <a:gd name="connsiteY5" fmla="*/ 375988 h 450669"/>
                <a:gd name="connsiteX6" fmla="*/ 50534 w 399477"/>
                <a:gd name="connsiteY6" fmla="*/ 425003 h 450669"/>
                <a:gd name="connsiteX7" fmla="*/ 193129 w 399477"/>
                <a:gd name="connsiteY7" fmla="*/ 447283 h 450669"/>
                <a:gd name="connsiteX8" fmla="*/ 304532 w 399477"/>
                <a:gd name="connsiteY8" fmla="*/ 353709 h 450669"/>
                <a:gd name="connsiteX9" fmla="*/ 398110 w 399477"/>
                <a:gd name="connsiteY9" fmla="*/ 188839 h 450669"/>
                <a:gd name="connsiteX10" fmla="*/ 344637 w 399477"/>
                <a:gd name="connsiteY10" fmla="*/ 15059 h 450669"/>
                <a:gd name="connsiteX11" fmla="*/ 148568 w 399477"/>
                <a:gd name="connsiteY11" fmla="*/ 10603 h 45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477" h="450669">
                  <a:moveTo>
                    <a:pt x="148568" y="10603"/>
                  </a:moveTo>
                  <a:cubicBezTo>
                    <a:pt x="100294" y="12831"/>
                    <a:pt x="79498" y="8375"/>
                    <a:pt x="54990" y="28426"/>
                  </a:cubicBezTo>
                  <a:cubicBezTo>
                    <a:pt x="30482" y="48477"/>
                    <a:pt x="-8138" y="98978"/>
                    <a:pt x="1517" y="130912"/>
                  </a:cubicBezTo>
                  <a:cubicBezTo>
                    <a:pt x="11172" y="162846"/>
                    <a:pt x="88412" y="194781"/>
                    <a:pt x="112920" y="220031"/>
                  </a:cubicBezTo>
                  <a:cubicBezTo>
                    <a:pt x="137428" y="245281"/>
                    <a:pt x="158223" y="256421"/>
                    <a:pt x="148568" y="282414"/>
                  </a:cubicBezTo>
                  <a:cubicBezTo>
                    <a:pt x="138913" y="308407"/>
                    <a:pt x="71329" y="352223"/>
                    <a:pt x="54990" y="375988"/>
                  </a:cubicBezTo>
                  <a:cubicBezTo>
                    <a:pt x="38651" y="399753"/>
                    <a:pt x="27511" y="413120"/>
                    <a:pt x="50534" y="425003"/>
                  </a:cubicBezTo>
                  <a:cubicBezTo>
                    <a:pt x="73557" y="436886"/>
                    <a:pt x="150796" y="459165"/>
                    <a:pt x="193129" y="447283"/>
                  </a:cubicBezTo>
                  <a:cubicBezTo>
                    <a:pt x="235462" y="435401"/>
                    <a:pt x="270369" y="396783"/>
                    <a:pt x="304532" y="353709"/>
                  </a:cubicBezTo>
                  <a:cubicBezTo>
                    <a:pt x="338695" y="310635"/>
                    <a:pt x="391426" y="245281"/>
                    <a:pt x="398110" y="188839"/>
                  </a:cubicBezTo>
                  <a:cubicBezTo>
                    <a:pt x="404794" y="132397"/>
                    <a:pt x="386970" y="44765"/>
                    <a:pt x="344637" y="15059"/>
                  </a:cubicBezTo>
                  <a:cubicBezTo>
                    <a:pt x="302304" y="-14647"/>
                    <a:pt x="196842" y="8375"/>
                    <a:pt x="148568" y="1060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5383" tIns="62691" rIns="125383" bIns="62691" anchor="ctr"/>
            <a:lstStyle/>
            <a:p>
              <a:pPr algn="ctr" defTabSz="124057">
                <a:defRPr/>
              </a:pPr>
              <a:endParaRPr lang="en-US"/>
            </a:p>
          </p:txBody>
        </p:sp>
      </p:grpSp>
      <p:sp>
        <p:nvSpPr>
          <p:cNvPr id="11" name="Θέση περιεχομένου 2"/>
          <p:cNvSpPr txBox="1">
            <a:spLocks/>
          </p:cNvSpPr>
          <p:nvPr/>
        </p:nvSpPr>
        <p:spPr>
          <a:xfrm>
            <a:off x="1512420" y="971905"/>
            <a:ext cx="2592707" cy="20517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720044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66700" indent="-266700" algn="l" defTabSz="720044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12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00055" indent="-180011" algn="l" defTabSz="7200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60077" indent="-180011" algn="l" defTabSz="7200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20099" indent="-180011" algn="l" defTabSz="7200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980120" indent="-180011" algn="l" defTabSz="7200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143" indent="-180011" algn="l" defTabSz="7200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165" indent="-180011" algn="l" defTabSz="7200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187" indent="-180011" algn="l" defTabSz="7200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73380" algn="l"/>
                <a:tab pos="1669733" algn="l"/>
              </a:tabLst>
            </a:pPr>
            <a:r>
              <a:rPr lang="el-GR" sz="700" dirty="0" smtClean="0"/>
              <a:t>	</a:t>
            </a:r>
            <a:r>
              <a:rPr lang="el-GR" sz="800" dirty="0">
                <a:solidFill>
                  <a:schemeClr val="accent1">
                    <a:lumMod val="75000"/>
                  </a:schemeClr>
                </a:solidFill>
              </a:rPr>
              <a:t>Βάρος	Άντωση</a:t>
            </a:r>
          </a:p>
          <a:p>
            <a:pPr>
              <a:tabLst>
                <a:tab pos="427673" algn="l"/>
                <a:tab pos="1724025" algn="l"/>
              </a:tabLst>
            </a:pPr>
            <a:endParaRPr lang="el-GR" sz="700" dirty="0" smtClean="0"/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Δύναμη πεδιακή (οφείλεται 	Δύναμη πίεσης (οφείλεται στην</a:t>
            </a: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στο βαρυτικό πεδίο της Γης)	πίεση από το περιβάλλον υγρό)</a:t>
            </a: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Από τη μάζα του σώματος	Από το υγρό και τον </a:t>
            </a: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βυθισμένο όγκο</a:t>
            </a: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n-US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el-GR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Κέντρο βάρους	Κέντρο άντωσης</a:t>
            </a:r>
            <a:endParaRPr lang="el-GR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δυνάμεις που ασκούνται σε</a:t>
            </a:r>
            <a:br>
              <a:rPr lang="el-GR" dirty="0" smtClean="0"/>
            </a:br>
            <a:r>
              <a:rPr lang="el-GR" dirty="0" smtClean="0"/>
              <a:t>σώμα βυθισμένο στη θάλασσα:</a:t>
            </a:r>
            <a:endParaRPr lang="el-GR" dirty="0"/>
          </a:p>
        </p:txBody>
      </p:sp>
      <p:sp>
        <p:nvSpPr>
          <p:cNvPr id="9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1512410" y="971905"/>
            <a:ext cx="2592707" cy="2051799"/>
          </a:xfrm>
        </p:spPr>
        <p:txBody>
          <a:bodyPr/>
          <a:lstStyle/>
          <a:p>
            <a:pPr>
              <a:tabLst>
                <a:tab pos="373380" algn="l"/>
                <a:tab pos="1669733" algn="l"/>
              </a:tabLst>
            </a:pPr>
            <a:r>
              <a:rPr lang="el-GR" sz="700" dirty="0" smtClean="0"/>
              <a:t>	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Βάρος	Άντωση</a:t>
            </a:r>
          </a:p>
          <a:p>
            <a:pPr>
              <a:tabLst>
                <a:tab pos="427673" algn="l"/>
                <a:tab pos="1724025" algn="l"/>
              </a:tabLst>
            </a:pPr>
            <a:endParaRPr lang="el-GR" sz="700" dirty="0" smtClean="0"/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Δύναμη πεδιακή (οφείλεται 	Δύναμη πίεσης (οφείλεται στην</a:t>
            </a: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στο βαρυτικό πεδίο της Γης)	πίεση από το περιβάλλον υγρό)</a:t>
            </a: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Από τη μάζα του σώματος	Από το υγρό και τον </a:t>
            </a: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βυθισμένο όγκο</a:t>
            </a: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n-US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el-GR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n-US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Κέντρο βάρους	Κέντρο άντωσης</a:t>
            </a:r>
            <a:endParaRPr lang="el-GR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000" y="12708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Πού οφείλεται;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0000" y="18000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Από τι εξαρτάται;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0000" y="2382247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Πώς υπολογίζεται;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0000" y="28692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Πού εφαρμόζεται;</a:t>
            </a:r>
          </a:p>
        </p:txBody>
      </p:sp>
    </p:spTree>
    <p:extLst>
      <p:ext uri="{BB962C8B-B14F-4D97-AF65-F5344CB8AC3E}">
        <p14:creationId xmlns:p14="http://schemas.microsoft.com/office/powerpoint/2010/main" val="35192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δυνάμεις που ασκούνται σε</a:t>
            </a:r>
            <a:br>
              <a:rPr lang="el-GR" dirty="0" smtClean="0"/>
            </a:br>
            <a:r>
              <a:rPr lang="el-GR" dirty="0" smtClean="0"/>
              <a:t>σώμα βυθισμένο στη θάλασσα:</a:t>
            </a:r>
            <a:endParaRPr lang="el-GR" dirty="0"/>
          </a:p>
        </p:txBody>
      </p:sp>
      <p:sp>
        <p:nvSpPr>
          <p:cNvPr id="9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1512410" y="971905"/>
            <a:ext cx="2592707" cy="2051799"/>
          </a:xfrm>
        </p:spPr>
        <p:txBody>
          <a:bodyPr/>
          <a:lstStyle/>
          <a:p>
            <a:pPr>
              <a:tabLst>
                <a:tab pos="373380" algn="l"/>
                <a:tab pos="1669733" algn="l"/>
              </a:tabLst>
            </a:pPr>
            <a:r>
              <a:rPr lang="el-GR" sz="700" dirty="0" smtClean="0"/>
              <a:t>	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Βάρος	Άντωση</a:t>
            </a:r>
          </a:p>
          <a:p>
            <a:pPr>
              <a:tabLst>
                <a:tab pos="427673" algn="l"/>
                <a:tab pos="1724025" algn="l"/>
              </a:tabLst>
            </a:pPr>
            <a:endParaRPr lang="el-GR" sz="700" dirty="0" smtClean="0"/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Δύναμη πεδιακή (οφείλεται 	Δύναμη πίεσης (οφείλεται στην</a:t>
            </a: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στο βαρυτικό πεδίο της Γης)	πίεση από το περιβάλλον υγρό)</a:t>
            </a: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Από τη μάζα του σώματος	Από το υγρό και τον </a:t>
            </a: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βυθισμένο όγκο</a:t>
            </a: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n-US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el-GR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n-US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Κέντρο βάρους	Κέντρο άντωσης</a:t>
            </a:r>
            <a:endParaRPr lang="el-GR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000" y="12708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Πού οφείλεται;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0000" y="18000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Από τι εξαρτάται;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0000" y="2382247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Πώς υπολογίζεται;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0000" y="28692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Πού εφαρμόζεται;</a:t>
            </a:r>
          </a:p>
        </p:txBody>
      </p:sp>
    </p:spTree>
    <p:extLst>
      <p:ext uri="{BB962C8B-B14F-4D97-AF65-F5344CB8AC3E}">
        <p14:creationId xmlns:p14="http://schemas.microsoft.com/office/powerpoint/2010/main" val="23283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ότυπο_2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Κλασικό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Πρότυπο_2</Template>
  <TotalTime>452</TotalTime>
  <Words>2096</Words>
  <Application>Microsoft Office PowerPoint</Application>
  <PresentationFormat>Προσαρμογή</PresentationFormat>
  <Paragraphs>514</Paragraphs>
  <Slides>46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47" baseType="lpstr">
      <vt:lpstr>Πρότυπο_2</vt:lpstr>
      <vt:lpstr>Μία πέτρα και ένα πλοίο «ρίχνονται» στη θάλασσα.</vt:lpstr>
      <vt:lpstr>Μία πέτρα και ένα πλοίο «ρίχνονται» στη θάλασσα.</vt:lpstr>
      <vt:lpstr>Γιατί τα πλοία επιπλέουν; Από τον Νεύτωνα στον Αρχιμήδη</vt:lpstr>
      <vt:lpstr>Γιατί τα πλοία επιπλέουν; Από τον Νεύτωνα στον Αρχιμήδη.</vt:lpstr>
      <vt:lpstr>Γιατί τα πλοία επιπλέουν; Από τον Νεύτωνα στον Αρχιμήδη.</vt:lpstr>
      <vt:lpstr>Οι δυνάμεις που ασκούνται σε σώμα βυθισμένο στη θάλασσα:</vt:lpstr>
      <vt:lpstr>Οι δυνάμεις που ασκούνται σε σώμα βυθισμένο στη θάλασσα:</vt:lpstr>
      <vt:lpstr>Οι δυνάμεις που ασκούνται σε σώμα βυθισμένο στη θάλασσα:</vt:lpstr>
      <vt:lpstr>Οι δυνάμεις που ασκούνται σε σώμα βυθισμένο στη θάλασσα:</vt:lpstr>
      <vt:lpstr>Οι δυνάμεις που ασκούνται σε σώμα βυθισμένο στη θάλασσα:</vt:lpstr>
      <vt:lpstr>Οι δυνάμεις που ασκούνται σε σώμα βυθισμένο στη θάλασσα:</vt:lpstr>
      <vt:lpstr>Οι δυνάμεις που ασκούνται σε σώμα βυθισμένο στη θάλασσα:</vt:lpstr>
      <vt:lpstr>Οι δυνάμεις που ασκούνται σε σώμα βυθισμένο στη θάλασσα:</vt:lpstr>
      <vt:lpstr>Πώς υπολογίζεται το  βάρος ενός πλοίου;</vt:lpstr>
      <vt:lpstr>Πώς υπολογίζεται το  βάρος ενός πλοίου;</vt:lpstr>
      <vt:lpstr>Πώς υπολογίζεται το  βάρος ενός πλοίου;</vt:lpstr>
      <vt:lpstr>Πώς υπολογίζεται το  βάρος ενός πλοίου;</vt:lpstr>
      <vt:lpstr>Πώς υπολογίζεται το  βάρος ενός πλοίου;</vt:lpstr>
      <vt:lpstr>Οι μονάδες (μάζας και) βάρους που συναντάμε στη ναυπηγία:</vt:lpstr>
      <vt:lpstr>Οι μονάδες (μάζας και) βάρους που συναντάμε στη ναυπηγία:</vt:lpstr>
      <vt:lpstr>Οι μονάδες (μάζας και) βάρους που συναντάμε στη ναυπηγία:</vt:lpstr>
      <vt:lpstr>Οι δυνάμεις που ασκούνται σε σώμα βυθισμένο στη θάλασσα:</vt:lpstr>
      <vt:lpstr>Πού είναι το κέντρο βάρους ενός σώματος;</vt:lpstr>
      <vt:lpstr>Πού είναι το κέντρο βάρους ενός σώματος;</vt:lpstr>
      <vt:lpstr>Πού είναι το κέντρο βάρους ενός σώματος;</vt:lpstr>
      <vt:lpstr>Πού είναι το κέντρο βάρους ενός σώματος;</vt:lpstr>
      <vt:lpstr>Πού είναι το κέντρο βάρους ενός σώματος;</vt:lpstr>
      <vt:lpstr>Πού είναι το κέντρο βάρους ενός σώματος;</vt:lpstr>
      <vt:lpstr>Πού είναι το κέντρο βάρους ενός σώματος;</vt:lpstr>
      <vt:lpstr>Εφαρμογή του θεωρήματος  ροπών μεταφοράς:</vt:lpstr>
      <vt:lpstr>Εφαρμογή του θεωρήματος  ροπών μεταφοράς:</vt:lpstr>
      <vt:lpstr>Εφαρμογή του θεωρήματος  ροπών μεταφοράς:</vt:lpstr>
      <vt:lpstr>Εφαρμογή του θεωρήματος  ροπών μεταφοράς:</vt:lpstr>
      <vt:lpstr>Εφαρμογή του θεωρήματος  ροπών μεταφοράς:</vt:lpstr>
      <vt:lpstr>Εφαρμογή του θεωρήματος  ροπών μεταφοράς:</vt:lpstr>
      <vt:lpstr>Εφαρμογή του θεωρήματος  ροπών μεταφοράς:</vt:lpstr>
      <vt:lpstr>Εφαρμογή του θεωρήματος  ροπών μεταφοράς:</vt:lpstr>
      <vt:lpstr>Εφαρμογή του θεωρήματος  ροπών μεταφοράς:</vt:lpstr>
      <vt:lpstr>Εφαρμογή του θεωρήματος  ροπών μεταφοράς:</vt:lpstr>
      <vt:lpstr>Μία δεύτερη εφαρμογή: αφαίρεση βάρους</vt:lpstr>
      <vt:lpstr>Μία δεύτερη εφαρμογή: αφαίρεση βάρους</vt:lpstr>
      <vt:lpstr>Μία δεύτερη εφαρμογή: αφαίρεση βάρους</vt:lpstr>
      <vt:lpstr>Μία δεύτερη εφαρμογή: αφαίρεση βάρους</vt:lpstr>
      <vt:lpstr>Μία δεύτερη εφαρμογή: αφαίρεση βάρους</vt:lpstr>
      <vt:lpstr>Μία δεύτερη εφαρμογή: αφαίρεση βάρους</vt:lpstr>
      <vt:lpstr>Γιατί τα πλοία επιπλέουν; Από τον Νεύτωνα στον Αρχιμήδη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 περιμένετε (ή θέλετε)  να ακούσετε σε αυτό το μάθημα ;</dc:title>
  <dc:creator>Home</dc:creator>
  <cp:lastModifiedBy>george</cp:lastModifiedBy>
  <cp:revision>28</cp:revision>
  <dcterms:created xsi:type="dcterms:W3CDTF">2013-02-11T06:50:01Z</dcterms:created>
  <dcterms:modified xsi:type="dcterms:W3CDTF">2014-01-26T21:32:52Z</dcterms:modified>
</cp:coreProperties>
</file>